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1"/>
  </p:notesMasterIdLst>
  <p:handoutMasterIdLst>
    <p:handoutMasterId r:id="rId52"/>
  </p:handoutMasterIdLst>
  <p:sldIdLst>
    <p:sldId id="256" r:id="rId2"/>
    <p:sldId id="298" r:id="rId3"/>
    <p:sldId id="301" r:id="rId4"/>
    <p:sldId id="259" r:id="rId5"/>
    <p:sldId id="260" r:id="rId6"/>
    <p:sldId id="261" r:id="rId7"/>
    <p:sldId id="262" r:id="rId8"/>
    <p:sldId id="263" r:id="rId9"/>
    <p:sldId id="264" r:id="rId10"/>
    <p:sldId id="265" r:id="rId11"/>
    <p:sldId id="266" r:id="rId12"/>
    <p:sldId id="267" r:id="rId13"/>
    <p:sldId id="302" r:id="rId14"/>
    <p:sldId id="268" r:id="rId15"/>
    <p:sldId id="269" r:id="rId16"/>
    <p:sldId id="270" r:id="rId17"/>
    <p:sldId id="271" r:id="rId18"/>
    <p:sldId id="272" r:id="rId19"/>
    <p:sldId id="273" r:id="rId20"/>
    <p:sldId id="303" r:id="rId21"/>
    <p:sldId id="274" r:id="rId22"/>
    <p:sldId id="275" r:id="rId23"/>
    <p:sldId id="276" r:id="rId24"/>
    <p:sldId id="277" r:id="rId25"/>
    <p:sldId id="278" r:id="rId26"/>
    <p:sldId id="279" r:id="rId27"/>
    <p:sldId id="307" r:id="rId28"/>
    <p:sldId id="304" r:id="rId29"/>
    <p:sldId id="280" r:id="rId30"/>
    <p:sldId id="281" r:id="rId31"/>
    <p:sldId id="282" r:id="rId32"/>
    <p:sldId id="283" r:id="rId33"/>
    <p:sldId id="284" r:id="rId34"/>
    <p:sldId id="306" r:id="rId35"/>
    <p:sldId id="285" r:id="rId36"/>
    <p:sldId id="286" r:id="rId37"/>
    <p:sldId id="287" r:id="rId38"/>
    <p:sldId id="288" r:id="rId39"/>
    <p:sldId id="305" r:id="rId40"/>
    <p:sldId id="289" r:id="rId41"/>
    <p:sldId id="290" r:id="rId42"/>
    <p:sldId id="291" r:id="rId43"/>
    <p:sldId id="292" r:id="rId44"/>
    <p:sldId id="293" r:id="rId45"/>
    <p:sldId id="294" r:id="rId46"/>
    <p:sldId id="295" r:id="rId47"/>
    <p:sldId id="296" r:id="rId48"/>
    <p:sldId id="300" r:id="rId49"/>
    <p:sldId id="297"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F2FDF7"/>
    <a:srgbClr val="800040"/>
    <a:srgbClr val="FF0080"/>
    <a:srgbClr val="5D7E9D"/>
    <a:srgbClr val="FFFDDD"/>
    <a:srgbClr val="CEC339"/>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84906" autoAdjust="0"/>
  </p:normalViewPr>
  <p:slideViewPr>
    <p:cSldViewPr snapToObjects="1">
      <p:cViewPr varScale="1">
        <p:scale>
          <a:sx n="98" d="100"/>
          <a:sy n="98" d="100"/>
        </p:scale>
        <p:origin x="2010" y="72"/>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5B964F-E492-492F-9C30-EB42BBB8B1CE}" type="slidenum">
              <a:rPr lang="en-US" altLang="en-US"/>
              <a:pPr>
                <a:defRPr/>
              </a:pPr>
              <a:t>‹#›</a:t>
            </a:fld>
            <a:endParaRPr lang="en-US" altLang="en-US"/>
          </a:p>
        </p:txBody>
      </p:sp>
    </p:spTree>
    <p:extLst>
      <p:ext uri="{BB962C8B-B14F-4D97-AF65-F5344CB8AC3E}">
        <p14:creationId xmlns:p14="http://schemas.microsoft.com/office/powerpoint/2010/main" val="292318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447CA2B-2AFA-4C02-A580-8E7AC1194137}" type="slidenum">
              <a:rPr lang="en-US" altLang="en-US"/>
              <a:pPr>
                <a:defRPr/>
              </a:pPr>
              <a:t>‹#›</a:t>
            </a:fld>
            <a:endParaRPr lang="en-US" altLang="en-US"/>
          </a:p>
        </p:txBody>
      </p:sp>
    </p:spTree>
    <p:extLst>
      <p:ext uri="{BB962C8B-B14F-4D97-AF65-F5344CB8AC3E}">
        <p14:creationId xmlns:p14="http://schemas.microsoft.com/office/powerpoint/2010/main" val="146061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harmacologycorner.com/g-protein-coupled-receptors-3-d-video-and-tex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Serotonin" TargetMode="External"/><Relationship Id="rId13" Type="http://schemas.openxmlformats.org/officeDocument/2006/relationships/hyperlink" Target="https://en.wikipedia.org/wiki/Tinnitus" TargetMode="External"/><Relationship Id="rId3" Type="http://schemas.openxmlformats.org/officeDocument/2006/relationships/hyperlink" Target="https://en.wikipedia.org/wiki/Histamine_H3_receptor" TargetMode="External"/><Relationship Id="rId7" Type="http://schemas.openxmlformats.org/officeDocument/2006/relationships/hyperlink" Target="https://en.wikipedia.org/wiki/Norepinephrine" TargetMode="External"/><Relationship Id="rId12" Type="http://schemas.openxmlformats.org/officeDocument/2006/relationships/hyperlink" Target="https://en.wikipedia.org/wiki/Vertigo"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Acetylcholine" TargetMode="External"/><Relationship Id="rId11" Type="http://schemas.openxmlformats.org/officeDocument/2006/relationships/hyperlink" Target="https://en.wikipedia.org/wiki/Inner_ear" TargetMode="External"/><Relationship Id="rId5" Type="http://schemas.openxmlformats.org/officeDocument/2006/relationships/hyperlink" Target="https://en.wikipedia.org/wiki/Histamine" TargetMode="External"/><Relationship Id="rId10" Type="http://schemas.openxmlformats.org/officeDocument/2006/relationships/hyperlink" Target="https://en.wikipedia.org/wiki/Vestibular_nuclei" TargetMode="External"/><Relationship Id="rId4" Type="http://schemas.openxmlformats.org/officeDocument/2006/relationships/hyperlink" Target="https://en.wikipedia.org/wiki/Histamine_H1_receptor" TargetMode="External"/><Relationship Id="rId9" Type="http://schemas.openxmlformats.org/officeDocument/2006/relationships/hyperlink" Target="https://en.wikipedia.org/wiki/GABA" TargetMode="External"/><Relationship Id="rId14" Type="http://schemas.openxmlformats.org/officeDocument/2006/relationships/hyperlink" Target="https://en.wikipedia.org/wiki/Hearing_los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en.wikipedia.org/wiki/Phospholipase_C" TargetMode="External"/><Relationship Id="rId13" Type="http://schemas.openxmlformats.org/officeDocument/2006/relationships/hyperlink" Target="https://en.wikipedia.org/wiki/Hydrophobe" TargetMode="External"/><Relationship Id="rId3" Type="http://schemas.openxmlformats.org/officeDocument/2006/relationships/hyperlink" Target="https://en.wikipedia.org/wiki/Second_messenger" TargetMode="External"/><Relationship Id="rId7" Type="http://schemas.openxmlformats.org/officeDocument/2006/relationships/hyperlink" Target="https://en.wikipedia.org/wiki/Enzyme" TargetMode="External"/><Relationship Id="rId12" Type="http://schemas.openxmlformats.org/officeDocument/2006/relationships/hyperlink" Target="https://en.wikipedia.org/wiki/Plasma_membran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en.wikipedia.org/wiki/Phosphatidylinositol_4,5-bisphosphate" TargetMode="External"/><Relationship Id="rId11" Type="http://schemas.openxmlformats.org/officeDocument/2006/relationships/hyperlink" Target="https://en.wikipedia.org/wiki/Cytosol" TargetMode="External"/><Relationship Id="rId5" Type="http://schemas.openxmlformats.org/officeDocument/2006/relationships/hyperlink" Target="https://en.wikipedia.org/wiki/Hydrolysis" TargetMode="External"/><Relationship Id="rId10" Type="http://schemas.openxmlformats.org/officeDocument/2006/relationships/hyperlink" Target="https://en.wikipedia.org/wiki/Inositol_trisphosphate" TargetMode="External"/><Relationship Id="rId4" Type="http://schemas.openxmlformats.org/officeDocument/2006/relationships/hyperlink" Target="https://en.wikipedia.org/wiki/Lipid_signaling" TargetMode="External"/><Relationship Id="rId9" Type="http://schemas.openxmlformats.org/officeDocument/2006/relationships/hyperlink" Target="https://en.wikipedia.org/wiki/Cell_membrane" TargetMode="External"/><Relationship Id="rId14" Type="http://schemas.openxmlformats.org/officeDocument/2006/relationships/hyperlink" Target="https://en.wikipedia.org/wiki/Protein_kinase_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bmd.com/eye-health/picture-of-the-ey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dirty="0"/>
              <a:t>Are e</a:t>
            </a:r>
            <a:r>
              <a:rPr lang="en-GB" altLang="en-US" dirty="0" err="1"/>
              <a:t>ndogenous</a:t>
            </a:r>
            <a:r>
              <a:rPr lang="en-GB" altLang="en-US" dirty="0"/>
              <a:t> chemical signals exerts multiple physiological</a:t>
            </a:r>
            <a:r>
              <a:rPr lang="en-GB" altLang="en-US" baseline="0" dirty="0"/>
              <a:t> effects either locally or within a the specified organ or </a:t>
            </a:r>
            <a:r>
              <a:rPr lang="en-GB" altLang="en-US" baseline="0" dirty="0" err="1"/>
              <a:t>paracrine</a:t>
            </a:r>
            <a:r>
              <a:rPr lang="en-GB" altLang="en-US" baseline="0" dirty="0"/>
              <a:t> factors. A</a:t>
            </a:r>
            <a:r>
              <a:rPr lang="en-US" dirty="0"/>
              <a:t>n autacoid (molecule secreted locally to increase or decrease the activity of nearby cells) </a:t>
            </a:r>
          </a:p>
          <a:p>
            <a:pPr eaLnBrk="1" hangingPunct="1"/>
            <a:r>
              <a:rPr lang="en-GB" altLang="en-US" dirty="0"/>
              <a:t>When these autacoids</a:t>
            </a:r>
            <a:r>
              <a:rPr lang="en-GB" altLang="en-US" baseline="0" dirty="0"/>
              <a:t> </a:t>
            </a:r>
            <a:r>
              <a:rPr lang="en-GB" altLang="en-US" dirty="0"/>
              <a:t>released</a:t>
            </a:r>
            <a:r>
              <a:rPr lang="en-GB" altLang="en-US" baseline="0" dirty="0"/>
              <a:t> by various stimuli they can produce physiological or pathological effects in various parts of the body. </a:t>
            </a:r>
          </a:p>
          <a:p>
            <a:pPr eaLnBrk="1" hangingPunct="1"/>
            <a:r>
              <a:rPr lang="en-GB" altLang="en-US" baseline="0" dirty="0"/>
              <a:t>Their function as neurotransmitter &amp; </a:t>
            </a:r>
            <a:r>
              <a:rPr lang="en-GB" altLang="en-US" baseline="0" dirty="0" err="1"/>
              <a:t>neuromodulator</a:t>
            </a:r>
            <a:r>
              <a:rPr lang="en-GB" altLang="en-US" baseline="0" dirty="0"/>
              <a:t>, &amp; </a:t>
            </a:r>
            <a:r>
              <a:rPr lang="en-GB" altLang="en-US" baseline="0" dirty="0" err="1"/>
              <a:t>immunomodulators</a:t>
            </a:r>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11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t>Improved receptor selectivity has</a:t>
            </a:r>
            <a:r>
              <a:rPr lang="en-GB" altLang="en-US" baseline="0" dirty="0"/>
              <a:t> stronger therapeutic activity</a:t>
            </a:r>
          </a:p>
          <a:p>
            <a:r>
              <a:rPr lang="en-US" sz="1200" b="0" i="0" u="none" strike="noStrike" kern="1200" baseline="0" dirty="0">
                <a:solidFill>
                  <a:schemeClr val="tx1"/>
                </a:solidFill>
                <a:latin typeface="Arial" panose="020B0604020202020204" pitchFamily="34" charset="0"/>
                <a:ea typeface="+mn-ea"/>
                <a:cs typeface="+mn-cs"/>
              </a:rPr>
              <a:t>Drugs that blocked acid secretion &amp; had no H1 agonist or antagonist effects.</a:t>
            </a:r>
            <a:endParaRPr lang="en-GB" altLang="en-US" baseline="0" dirty="0"/>
          </a:p>
          <a:p>
            <a:pPr eaLnBrk="1" hangingPunct="1"/>
            <a:r>
              <a:rPr lang="en-US" dirty="0"/>
              <a:t>Through activation of H2 receptors, histamine potentiates gastrin-induced acid secretion. H2 receptor activation enhances the production of second messenger adenosine monophosphate (</a:t>
            </a:r>
            <a:r>
              <a:rPr lang="en-US" dirty="0" err="1"/>
              <a:t>cAMP</a:t>
            </a:r>
            <a:r>
              <a:rPr lang="en-US" dirty="0"/>
              <a:t>) by </a:t>
            </a:r>
            <a:r>
              <a:rPr lang="en-US" dirty="0" err="1"/>
              <a:t>adenyl</a:t>
            </a:r>
            <a:r>
              <a:rPr lang="en-US" dirty="0"/>
              <a:t> </a:t>
            </a:r>
            <a:r>
              <a:rPr lang="en-US" dirty="0" err="1"/>
              <a:t>cyclase</a:t>
            </a:r>
            <a:r>
              <a:rPr lang="en-US" dirty="0"/>
              <a:t>. As you can see in the figure, the other molecules involved in gastric hydrochloric acid secretion are </a:t>
            </a:r>
            <a:r>
              <a:rPr lang="en-US" dirty="0" err="1"/>
              <a:t>gastrin</a:t>
            </a:r>
            <a:r>
              <a:rPr lang="en-US" dirty="0"/>
              <a:t> &amp; Ach. H2 blockers, such as ranitidine, are drugs commonly used in the treatment of ulcers and heartburn.</a:t>
            </a:r>
          </a:p>
          <a:p>
            <a:pPr eaLnBrk="1" hangingPunct="1"/>
            <a:r>
              <a:rPr lang="en-GB" altLang="en-US" baseline="0" dirty="0"/>
              <a:t>Histamine </a:t>
            </a:r>
            <a:r>
              <a:rPr lang="en-GB" altLang="en-US" baseline="0" dirty="0" err="1"/>
              <a:t>Rs</a:t>
            </a:r>
            <a:r>
              <a:rPr lang="en-GB" altLang="en-US" baseline="0" dirty="0"/>
              <a:t> are </a:t>
            </a:r>
            <a:r>
              <a:rPr lang="en-US" dirty="0">
                <a:hlinkClick r:id="rId3"/>
              </a:rPr>
              <a:t>G protein-coupled receptors</a:t>
            </a:r>
            <a:r>
              <a:rPr lang="en-US" dirty="0"/>
              <a:t>.</a:t>
            </a:r>
            <a:r>
              <a:rPr lang="en-GB" altLang="en-US" baseline="0" dirty="0"/>
              <a:t> increase </a:t>
            </a:r>
            <a:r>
              <a:rPr lang="en-US" sz="1200" b="0" i="0" u="none" strike="noStrike" kern="1200" baseline="0" dirty="0">
                <a:solidFill>
                  <a:schemeClr val="tx1"/>
                </a:solidFill>
                <a:latin typeface="Arial" panose="020B0604020202020204" pitchFamily="34" charset="0"/>
                <a:ea typeface="+mn-ea"/>
                <a:cs typeface="+mn-cs"/>
              </a:rPr>
              <a:t>adenylyl cyclase activity, </a:t>
            </a:r>
            <a:r>
              <a:rPr lang="en-US" sz="1200" b="0" i="0" u="none" strike="noStrike" kern="1200" baseline="0" dirty="0" err="1">
                <a:solidFill>
                  <a:schemeClr val="tx1"/>
                </a:solidFill>
                <a:latin typeface="Arial" panose="020B0604020202020204" pitchFamily="34" charset="0"/>
                <a:ea typeface="+mn-ea"/>
                <a:cs typeface="+mn-cs"/>
              </a:rPr>
              <a:t>cAMP</a:t>
            </a:r>
            <a:r>
              <a:rPr lang="en-US" sz="1200" b="0" i="0" u="none" strike="noStrike" kern="1200" baseline="0" dirty="0">
                <a:solidFill>
                  <a:schemeClr val="tx1"/>
                </a:solidFill>
                <a:latin typeface="Arial" panose="020B0604020202020204" pitchFamily="34" charset="0"/>
                <a:ea typeface="+mn-ea"/>
                <a:cs typeface="+mn-cs"/>
              </a:rPr>
              <a:t> concentration, &amp; intracellular Ca2+ concentration </a:t>
            </a:r>
            <a:r>
              <a:rPr lang="en-US" dirty="0"/>
              <a:t>histamine is mediated by activation of </a:t>
            </a:r>
            <a:r>
              <a:rPr lang="en-US" dirty="0" err="1"/>
              <a:t>adenylate</a:t>
            </a:r>
            <a:r>
              <a:rPr lang="en-US" dirty="0"/>
              <a:t> </a:t>
            </a:r>
            <a:r>
              <a:rPr lang="en-US" dirty="0" err="1"/>
              <a:t>cyclase</a:t>
            </a:r>
            <a:r>
              <a:rPr lang="en-US" dirty="0"/>
              <a:t> &amp; generation of </a:t>
            </a:r>
            <a:r>
              <a:rPr lang="en-US" dirty="0" err="1"/>
              <a:t>cAMP</a:t>
            </a:r>
            <a:r>
              <a:rPr lang="en-US" dirty="0"/>
              <a:t>. Which activates</a:t>
            </a:r>
            <a:r>
              <a:rPr lang="en-US" baseline="0" dirty="0"/>
              <a:t> H+ K+ ATPase to pump H that form HCL.</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12</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rtl="0"/>
            <a:r>
              <a:rPr lang="en-US" dirty="0" err="1"/>
              <a:t>Betahistine</a:t>
            </a:r>
            <a:r>
              <a:rPr lang="en-US" dirty="0"/>
              <a:t> has a very strong affinity as an antagonist for histamine </a:t>
            </a:r>
            <a:r>
              <a:rPr lang="en-US" dirty="0">
                <a:hlinkClick r:id="rId3" tooltip="Histamine H3 receptor"/>
              </a:rPr>
              <a:t>H</a:t>
            </a:r>
            <a:r>
              <a:rPr lang="en-US" baseline="-25000" dirty="0">
                <a:hlinkClick r:id="rId3" tooltip="Histamine H3 receptor"/>
              </a:rPr>
              <a:t>3</a:t>
            </a:r>
            <a:r>
              <a:rPr lang="en-US" dirty="0">
                <a:hlinkClick r:id="rId3" tooltip="Histamine H3 receptor"/>
              </a:rPr>
              <a:t> receptors</a:t>
            </a:r>
            <a:r>
              <a:rPr lang="en-US" dirty="0"/>
              <a:t> (</a:t>
            </a:r>
            <a:r>
              <a:rPr lang="en-US" dirty="0" err="1"/>
              <a:t>presynaptic</a:t>
            </a:r>
            <a:r>
              <a:rPr lang="en-US" dirty="0"/>
              <a:t>) &amp; a weak affinity as an agonist for histamine </a:t>
            </a:r>
            <a:r>
              <a:rPr lang="en-US" dirty="0">
                <a:hlinkClick r:id="rId4" tooltip="Histamine H1 receptor"/>
              </a:rPr>
              <a:t>H</a:t>
            </a:r>
            <a:r>
              <a:rPr lang="en-US" baseline="-25000" dirty="0">
                <a:hlinkClick r:id="rId4" tooltip="Histamine H1 receptor"/>
              </a:rPr>
              <a:t>1</a:t>
            </a:r>
            <a:r>
              <a:rPr lang="en-US" dirty="0">
                <a:hlinkClick r:id="rId4" tooltip="Histamine H1 receptor"/>
              </a:rPr>
              <a:t> receptors</a:t>
            </a:r>
            <a:r>
              <a:rPr lang="en-US" dirty="0"/>
              <a:t>.</a:t>
            </a:r>
          </a:p>
          <a:p>
            <a:pPr rtl="0"/>
            <a:r>
              <a:rPr lang="en-US" dirty="0" err="1"/>
              <a:t>Betahistine</a:t>
            </a:r>
            <a:r>
              <a:rPr lang="en-US" dirty="0"/>
              <a:t> has 2 mechanisms of action. Primarily, it a full agonist on the H</a:t>
            </a:r>
            <a:r>
              <a:rPr lang="en-US" baseline="-25000" dirty="0"/>
              <a:t>1</a:t>
            </a:r>
            <a:r>
              <a:rPr lang="en-US" dirty="0"/>
              <a:t> receptors located on blood vessels in the inner ear. This gives rise to local </a:t>
            </a:r>
            <a:r>
              <a:rPr lang="en-US" dirty="0" err="1"/>
              <a:t>vasodilation</a:t>
            </a:r>
            <a:r>
              <a:rPr lang="en-US" dirty="0"/>
              <a:t> &amp; increased permeability, which helps to reverse the underlying problem of </a:t>
            </a:r>
            <a:r>
              <a:rPr lang="en-US" dirty="0" err="1"/>
              <a:t>endolymphatic</a:t>
            </a:r>
            <a:r>
              <a:rPr lang="en-US" dirty="0"/>
              <a:t> </a:t>
            </a:r>
            <a:r>
              <a:rPr lang="en-US" dirty="0" err="1"/>
              <a:t>hydrops</a:t>
            </a:r>
            <a:r>
              <a:rPr lang="en-US" dirty="0"/>
              <a:t>.</a:t>
            </a:r>
          </a:p>
          <a:p>
            <a:pPr rtl="0"/>
            <a:r>
              <a:rPr lang="en-US" dirty="0"/>
              <a:t>More importantly, </a:t>
            </a:r>
            <a:r>
              <a:rPr lang="en-US" dirty="0" err="1"/>
              <a:t>betahistine</a:t>
            </a:r>
            <a:r>
              <a:rPr lang="en-US" dirty="0"/>
              <a:t> has a powerful antagonistic effects at H</a:t>
            </a:r>
            <a:r>
              <a:rPr lang="en-US" baseline="-25000" dirty="0"/>
              <a:t>3</a:t>
            </a:r>
            <a:r>
              <a:rPr lang="en-US" dirty="0"/>
              <a:t> receptors, thereby increasing the levels of neurotransmitters </a:t>
            </a:r>
            <a:r>
              <a:rPr lang="en-US" dirty="0">
                <a:hlinkClick r:id="rId5" tooltip="Histamine"/>
              </a:rPr>
              <a:t>histamine</a:t>
            </a:r>
            <a:r>
              <a:rPr lang="en-US" dirty="0"/>
              <a:t>, </a:t>
            </a:r>
            <a:r>
              <a:rPr lang="en-US" dirty="0">
                <a:hlinkClick r:id="rId6" tooltip="Acetylcholine"/>
              </a:rPr>
              <a:t>acetylcholine</a:t>
            </a:r>
            <a:r>
              <a:rPr lang="en-US" dirty="0"/>
              <a:t>, </a:t>
            </a:r>
            <a:r>
              <a:rPr lang="en-US" dirty="0">
                <a:hlinkClick r:id="rId7" tooltip="Norepinephrine"/>
              </a:rPr>
              <a:t>norepinephrine</a:t>
            </a:r>
            <a:r>
              <a:rPr lang="en-US" dirty="0"/>
              <a:t>, </a:t>
            </a:r>
            <a:r>
              <a:rPr lang="en-US" dirty="0">
                <a:hlinkClick r:id="rId8" tooltip="Serotonin"/>
              </a:rPr>
              <a:t>serotonin</a:t>
            </a:r>
            <a:r>
              <a:rPr lang="en-US" dirty="0"/>
              <a:t>, &amp; </a:t>
            </a:r>
            <a:r>
              <a:rPr lang="en-US" dirty="0">
                <a:hlinkClick r:id="rId9" tooltip="GABA"/>
              </a:rPr>
              <a:t>GABA</a:t>
            </a:r>
            <a:r>
              <a:rPr lang="en-US" dirty="0"/>
              <a:t> released from the nerve endings. The increased amounts of histamine released from </a:t>
            </a:r>
            <a:r>
              <a:rPr lang="en-US" dirty="0" err="1"/>
              <a:t>histaminergic</a:t>
            </a:r>
            <a:r>
              <a:rPr lang="en-US" dirty="0"/>
              <a:t> nerve endings can stimulate receptors. This stimulation explains the potent </a:t>
            </a:r>
            <a:r>
              <a:rPr lang="en-US" dirty="0" err="1"/>
              <a:t>vasodilatory</a:t>
            </a:r>
            <a:r>
              <a:rPr lang="en-US" dirty="0"/>
              <a:t> effects of </a:t>
            </a:r>
            <a:r>
              <a:rPr lang="en-US" dirty="0" err="1"/>
              <a:t>betahistine</a:t>
            </a:r>
            <a:r>
              <a:rPr lang="en-US" dirty="0"/>
              <a:t> in the inner ear, that are well documented.</a:t>
            </a:r>
          </a:p>
          <a:p>
            <a:pPr rtl="0"/>
            <a:r>
              <a:rPr lang="en-US" dirty="0" err="1"/>
              <a:t>Betahistine</a:t>
            </a:r>
            <a:r>
              <a:rPr lang="en-US" dirty="0"/>
              <a:t> seems to dilate the blood vessels within the inner ear which can relieve pressure from excess fluid &amp; act on the smooth muscle.</a:t>
            </a:r>
          </a:p>
          <a:p>
            <a:pPr rtl="0"/>
            <a:r>
              <a:rPr lang="en-US" dirty="0"/>
              <a:t>It is postulated that </a:t>
            </a:r>
            <a:r>
              <a:rPr lang="en-US" dirty="0" err="1"/>
              <a:t>betahistine's</a:t>
            </a:r>
            <a:r>
              <a:rPr lang="en-US" dirty="0"/>
              <a:t> increase in the level of </a:t>
            </a:r>
            <a:r>
              <a:rPr lang="en-US" dirty="0">
                <a:hlinkClick r:id="rId8" tooltip="Serotonin"/>
              </a:rPr>
              <a:t>serotonin</a:t>
            </a:r>
            <a:r>
              <a:rPr lang="en-US" dirty="0"/>
              <a:t> in the brainstem inhibits the activity of </a:t>
            </a:r>
            <a:r>
              <a:rPr lang="en-US" dirty="0">
                <a:hlinkClick r:id="rId10" tooltip="Vestibular nuclei"/>
              </a:rPr>
              <a:t>vestibular nuclei</a:t>
            </a:r>
            <a:r>
              <a:rPr lang="en-US" dirty="0"/>
              <a:t>.</a:t>
            </a:r>
          </a:p>
          <a:p>
            <a:pPr eaLnBrk="1" hangingPunct="1"/>
            <a:r>
              <a:rPr lang="en-US" b="1" dirty="0" err="1"/>
              <a:t>Ménière's</a:t>
            </a:r>
            <a:r>
              <a:rPr lang="en-US" b="1" dirty="0"/>
              <a:t> disease</a:t>
            </a:r>
            <a:r>
              <a:rPr lang="en-US" dirty="0"/>
              <a:t> (</a:t>
            </a:r>
            <a:r>
              <a:rPr lang="en-US" b="1" dirty="0"/>
              <a:t>MD</a:t>
            </a:r>
            <a:r>
              <a:rPr lang="en-US" dirty="0"/>
              <a:t>) is a disorder of the </a:t>
            </a:r>
            <a:r>
              <a:rPr lang="en-US" dirty="0">
                <a:hlinkClick r:id="rId11" tooltip="Inner ear"/>
              </a:rPr>
              <a:t>inner ear</a:t>
            </a:r>
            <a:r>
              <a:rPr lang="en-US" dirty="0"/>
              <a:t> that is characterized by episodes of </a:t>
            </a:r>
            <a:r>
              <a:rPr lang="en-US" dirty="0">
                <a:hlinkClick r:id="rId12" tooltip="Vertigo"/>
              </a:rPr>
              <a:t>feeling like the world is spinning</a:t>
            </a:r>
            <a:r>
              <a:rPr lang="en-US" dirty="0"/>
              <a:t> (vertigo), </a:t>
            </a:r>
            <a:r>
              <a:rPr lang="en-US" dirty="0">
                <a:hlinkClick r:id="rId13" tooltip="Tinnitus"/>
              </a:rPr>
              <a:t>ringing in the ears</a:t>
            </a:r>
            <a:r>
              <a:rPr lang="en-US" dirty="0"/>
              <a:t> (tinnitus), </a:t>
            </a:r>
            <a:r>
              <a:rPr lang="en-US" dirty="0">
                <a:hlinkClick r:id="rId14" tooltip="Hearing loss"/>
              </a:rPr>
              <a:t>hearing loss</a:t>
            </a:r>
            <a:r>
              <a:rPr lang="en-US" dirty="0"/>
              <a:t>, &amp; a fullness in the ear</a:t>
            </a:r>
            <a:r>
              <a:rPr lang="en-GB" dirty="0"/>
              <a:t>.</a:t>
            </a:r>
          </a:p>
          <a:p>
            <a:pPr eaLnBrk="1" hangingPunct="1"/>
            <a:r>
              <a:rPr lang="en-GB" dirty="0"/>
              <a:t>Insomnia</a:t>
            </a:r>
            <a:r>
              <a:rPr lang="en-GB" baseline="0" dirty="0"/>
              <a:t> : lack of sleep.</a:t>
            </a:r>
            <a:endParaRPr lang="en-US" dirty="0"/>
          </a:p>
        </p:txBody>
      </p:sp>
    </p:spTree>
    <p:extLst>
      <p:ext uri="{BB962C8B-B14F-4D97-AF65-F5344CB8AC3E}">
        <p14:creationId xmlns:p14="http://schemas.microsoft.com/office/powerpoint/2010/main" val="71046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14</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dirty="0">
                <a:solidFill>
                  <a:schemeClr val="accent2">
                    <a:lumMod val="75000"/>
                  </a:schemeClr>
                </a:solidFill>
              </a:rPr>
              <a:t>AA is </a:t>
            </a:r>
            <a:r>
              <a:rPr lang="en-GB" sz="1200" b="0" dirty="0">
                <a:solidFill>
                  <a:schemeClr val="accent2">
                    <a:lumMod val="75000"/>
                  </a:schemeClr>
                </a:solidFill>
              </a:rPr>
              <a:t>a poly unsaturated fatty acid, contains 20 C atoms &amp; 4 double bonds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dirty="0">
                <a:solidFill>
                  <a:schemeClr val="accent2">
                    <a:lumMod val="75000"/>
                  </a:schemeClr>
                </a:solidFill>
              </a:rPr>
              <a:t>Then AA is </a:t>
            </a:r>
            <a:r>
              <a:rPr lang="en-GB" sz="1200" b="1" dirty="0">
                <a:solidFill>
                  <a:schemeClr val="accent2">
                    <a:lumMod val="75000"/>
                  </a:schemeClr>
                </a:solidFill>
              </a:rPr>
              <a:t>oxygenated</a:t>
            </a:r>
            <a:r>
              <a:rPr lang="en-GB" sz="1200" b="0" dirty="0">
                <a:solidFill>
                  <a:schemeClr val="accent2">
                    <a:lumMod val="75000"/>
                  </a:schemeClr>
                </a:solidFill>
              </a:rPr>
              <a:t> by LOX or COX</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dirty="0">
                <a:solidFill>
                  <a:schemeClr val="accent2">
                    <a:lumMod val="75000"/>
                  </a:schemeClr>
                </a:solidFill>
              </a:rPr>
              <a:t>Eicosanoids</a:t>
            </a:r>
            <a:r>
              <a:rPr lang="en-GB" sz="1200" b="0" baseline="0" dirty="0">
                <a:solidFill>
                  <a:schemeClr val="tx1"/>
                </a:solidFill>
              </a:rPr>
              <a:t> are local hormones act in an </a:t>
            </a:r>
            <a:r>
              <a:rPr lang="en-GB" sz="1200" b="0" baseline="0" dirty="0" err="1">
                <a:solidFill>
                  <a:schemeClr val="tx1"/>
                </a:solidFill>
              </a:rPr>
              <a:t>autocrine</a:t>
            </a:r>
            <a:r>
              <a:rPr lang="en-GB" sz="1200" b="0" baseline="0" dirty="0">
                <a:solidFill>
                  <a:schemeClr val="tx1"/>
                </a:solidFill>
              </a:rPr>
              <a:t> or paracrine on cells close to their site of production. (not circulating hormones)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baseline="0" dirty="0">
                <a:solidFill>
                  <a:schemeClr val="tx1"/>
                </a:solidFill>
              </a:rPr>
              <a:t>These </a:t>
            </a:r>
            <a:r>
              <a:rPr lang="en-GB" sz="1200" b="0" baseline="0" dirty="0" err="1">
                <a:solidFill>
                  <a:schemeClr val="tx1"/>
                </a:solidFill>
              </a:rPr>
              <a:t>Eicosanodes</a:t>
            </a:r>
            <a:r>
              <a:rPr lang="en-GB" sz="1200" b="0" baseline="0" dirty="0">
                <a:solidFill>
                  <a:schemeClr val="tx1"/>
                </a:solidFill>
              </a:rPr>
              <a:t> that is derived from AA play a role in inflammation, fever promotion, BP regulation &amp; blood clotting &amp; they also influence the immune response, respiratory &amp; reproductive processes.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baseline="0" dirty="0">
                <a:solidFill>
                  <a:schemeClr val="tx1"/>
                </a:solidFill>
              </a:rPr>
              <a:t>TXA2  is a potent VC.</a:t>
            </a:r>
            <a:endParaRPr lang="en-GB" sz="1200" b="1" dirty="0">
              <a:solidFill>
                <a:schemeClr val="accent2">
                  <a:lumMod val="75000"/>
                </a:schemeClr>
              </a:solidFill>
            </a:endParaRPr>
          </a:p>
        </p:txBody>
      </p:sp>
    </p:spTree>
    <p:extLst>
      <p:ext uri="{BB962C8B-B14F-4D97-AF65-F5344CB8AC3E}">
        <p14:creationId xmlns:p14="http://schemas.microsoft.com/office/powerpoint/2010/main" val="108999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15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a:t>There are 2 forms of COX activity: </a:t>
            </a:r>
            <a:r>
              <a:rPr lang="en-GB" altLang="en-US" b="1" dirty="0"/>
              <a:t>COX1</a:t>
            </a:r>
            <a:r>
              <a:rPr lang="en-GB" altLang="en-US" dirty="0"/>
              <a:t> is expressed </a:t>
            </a:r>
            <a:r>
              <a:rPr lang="en-GB" altLang="en-US" u="sng" dirty="0"/>
              <a:t>constitutively</a:t>
            </a:r>
            <a:r>
              <a:rPr lang="en-GB" altLang="en-US" dirty="0"/>
              <a:t> </a:t>
            </a:r>
            <a:r>
              <a:rPr lang="en-US" dirty="0"/>
              <a:t>in most cells: gastric mucosa, kidney, platelets, &amp; vascular endothelial cells.</a:t>
            </a:r>
          </a:p>
          <a:p>
            <a:r>
              <a:rPr lang="en-US" sz="1200" kern="1200" dirty="0">
                <a:solidFill>
                  <a:schemeClr val="tx1"/>
                </a:solidFill>
                <a:effectLst/>
                <a:latin typeface="Arial" panose="020B0604020202020204" pitchFamily="34" charset="0"/>
                <a:ea typeface="+mn-ea"/>
                <a:cs typeface="+mn-cs"/>
              </a:rPr>
              <a:t>The PGs &amp; TXAs have major effects on smooth muscle in the vasculature, airways, &amp; GI &amp; reproductive tracts. Contraction of smooth muscle is mediated by the release of Ca2+, while relaxing effects are mediated by the generation of </a:t>
            </a:r>
            <a:r>
              <a:rPr lang="en-US" sz="1200" kern="1200" dirty="0" err="1">
                <a:solidFill>
                  <a:schemeClr val="tx1"/>
                </a:solidFill>
                <a:effectLst/>
                <a:latin typeface="Arial" panose="020B0604020202020204" pitchFamily="34" charset="0"/>
                <a:ea typeface="+mn-ea"/>
                <a:cs typeface="+mn-cs"/>
              </a:rPr>
              <a:t>cAMP</a:t>
            </a:r>
            <a:r>
              <a:rPr lang="en-US" sz="1200" kern="1200" dirty="0">
                <a:solidFill>
                  <a:schemeClr val="tx1"/>
                </a:solidFill>
                <a:effectLst/>
                <a:latin typeface="Arial" panose="020B0604020202020204" pitchFamily="34" charset="0"/>
                <a:ea typeface="+mn-ea"/>
                <a:cs typeface="+mn-cs"/>
              </a:rPr>
              <a:t>. Many of the eicosanoids’ contractile effects on smooth muscle can be </a:t>
            </a:r>
            <a:r>
              <a:rPr lang="en-US" sz="1200" b="1" kern="1200" dirty="0">
                <a:solidFill>
                  <a:schemeClr val="tx1"/>
                </a:solidFill>
                <a:effectLst/>
                <a:latin typeface="Arial" panose="020B0604020202020204" pitchFamily="34" charset="0"/>
                <a:ea typeface="+mn-ea"/>
                <a:cs typeface="+mn-cs"/>
              </a:rPr>
              <a:t>inhibited</a:t>
            </a:r>
            <a:r>
              <a:rPr lang="en-US" sz="1200" kern="1200" dirty="0">
                <a:solidFill>
                  <a:schemeClr val="tx1"/>
                </a:solidFill>
                <a:effectLst/>
                <a:latin typeface="Arial" panose="020B0604020202020204" pitchFamily="34" charset="0"/>
                <a:ea typeface="+mn-ea"/>
                <a:cs typeface="+mn-cs"/>
              </a:rPr>
              <a:t> by lowering extracellular </a:t>
            </a:r>
            <a:r>
              <a:rPr lang="en-US" sz="1200" kern="1200" dirty="0" err="1">
                <a:solidFill>
                  <a:schemeClr val="tx1"/>
                </a:solidFill>
                <a:effectLst/>
                <a:latin typeface="Arial" panose="020B0604020202020204" pitchFamily="34" charset="0"/>
                <a:ea typeface="+mn-ea"/>
                <a:cs typeface="+mn-cs"/>
              </a:rPr>
              <a:t>Ca</a:t>
            </a:r>
            <a:r>
              <a:rPr lang="en-US" sz="1200" kern="1200" dirty="0">
                <a:solidFill>
                  <a:schemeClr val="tx1"/>
                </a:solidFill>
                <a:effectLst/>
                <a:latin typeface="Arial" panose="020B0604020202020204" pitchFamily="34" charset="0"/>
                <a:ea typeface="+mn-ea"/>
                <a:cs typeface="+mn-cs"/>
              </a:rPr>
              <a:t> or by using </a:t>
            </a:r>
            <a:r>
              <a:rPr lang="en-US" sz="1200" kern="1200" dirty="0" err="1">
                <a:solidFill>
                  <a:schemeClr val="tx1"/>
                </a:solidFill>
                <a:effectLst/>
                <a:latin typeface="Arial" panose="020B0604020202020204" pitchFamily="34" charset="0"/>
                <a:ea typeface="+mn-ea"/>
                <a:cs typeface="+mn-cs"/>
              </a:rPr>
              <a:t>Ca</a:t>
            </a:r>
            <a:r>
              <a:rPr lang="en-US" sz="1200" kern="1200" dirty="0">
                <a:solidFill>
                  <a:schemeClr val="tx1"/>
                </a:solidFill>
                <a:effectLst/>
                <a:latin typeface="Arial" panose="020B0604020202020204" pitchFamily="34" charset="0"/>
                <a:ea typeface="+mn-ea"/>
                <a:cs typeface="+mn-cs"/>
              </a:rPr>
              <a:t>  channel-blocking drugs. </a:t>
            </a:r>
            <a:endParaRPr lang="en-US" dirty="0"/>
          </a:p>
          <a:p>
            <a:pPr eaLnBrk="1" hangingPunct="1"/>
            <a:r>
              <a:rPr lang="en-US" b="1" dirty="0"/>
              <a:t>COX-2</a:t>
            </a:r>
            <a:r>
              <a:rPr lang="en-US" dirty="0"/>
              <a:t> (PGS-2) is </a:t>
            </a:r>
            <a:r>
              <a:rPr lang="en-US" b="0" u="sng" dirty="0"/>
              <a:t>inducible</a:t>
            </a:r>
            <a:r>
              <a:rPr lang="en-US" dirty="0"/>
              <a:t> (</a:t>
            </a:r>
            <a:r>
              <a:rPr lang="en-US" sz="1200" kern="1200" dirty="0">
                <a:solidFill>
                  <a:schemeClr val="tx1"/>
                </a:solidFill>
                <a:effectLst/>
                <a:latin typeface="Arial" panose="020B0604020202020204" pitchFamily="34" charset="0"/>
                <a:ea typeface="+mn-ea"/>
                <a:cs typeface="+mn-cs"/>
              </a:rPr>
              <a:t>its expression varies depending on the stimulus)</a:t>
            </a:r>
            <a:r>
              <a:rPr lang="en-US" dirty="0"/>
              <a:t> &amp; is expressed in macrophages &amp; monocytes in response to inflammation. </a:t>
            </a:r>
          </a:p>
          <a:p>
            <a:r>
              <a:rPr lang="en-US" sz="1200" kern="1200" dirty="0">
                <a:solidFill>
                  <a:schemeClr val="tx1"/>
                </a:solidFill>
                <a:effectLst/>
                <a:latin typeface="Arial" panose="020B0604020202020204" pitchFamily="34" charset="0"/>
                <a:ea typeface="+mn-ea"/>
                <a:cs typeface="+mn-cs"/>
              </a:rPr>
              <a:t>Because of their biologic activity, the eicosanoids, their specific receptor antagonists &amp; enzyme inhibitors, have great therapeutic potential.</a:t>
            </a:r>
          </a:p>
          <a:p>
            <a:r>
              <a:rPr lang="en-US" sz="1200" kern="1200" dirty="0" err="1">
                <a:solidFill>
                  <a:schemeClr val="tx1"/>
                </a:solidFill>
                <a:effectLst/>
                <a:latin typeface="Arial" panose="020B0604020202020204" pitchFamily="34" charset="0"/>
                <a:ea typeface="+mn-ea"/>
                <a:cs typeface="+mn-cs"/>
              </a:rPr>
              <a:t>Plt</a:t>
            </a:r>
            <a:r>
              <a:rPr lang="en-US" sz="1200" kern="1200" dirty="0">
                <a:solidFill>
                  <a:schemeClr val="tx1"/>
                </a:solidFill>
                <a:effectLst/>
                <a:latin typeface="Arial" panose="020B0604020202020204" pitchFamily="34" charset="0"/>
                <a:ea typeface="+mn-ea"/>
                <a:cs typeface="+mn-cs"/>
              </a:rPr>
              <a:t>: PGE2 affect</a:t>
            </a:r>
            <a:r>
              <a:rPr lang="en-US" sz="1200" kern="1200" baseline="0" dirty="0">
                <a:solidFill>
                  <a:schemeClr val="tx1"/>
                </a:solidFill>
                <a:effectLst/>
                <a:latin typeface="Arial" panose="020B0604020202020204" pitchFamily="34" charset="0"/>
                <a:ea typeface="+mn-ea"/>
                <a:cs typeface="+mn-cs"/>
              </a:rPr>
              <a:t> platelet aggregation (low </a:t>
            </a:r>
            <a:r>
              <a:rPr lang="en-US" sz="1200" kern="1200" baseline="0" dirty="0" err="1">
                <a:solidFill>
                  <a:schemeClr val="tx1"/>
                </a:solidFill>
                <a:effectLst/>
                <a:latin typeface="Arial" panose="020B0604020202020204" pitchFamily="34" charset="0"/>
                <a:ea typeface="+mn-ea"/>
                <a:cs typeface="+mn-cs"/>
              </a:rPr>
              <a:t>conc</a:t>
            </a:r>
            <a:r>
              <a:rPr lang="en-US" sz="1200" kern="1200" baseline="0" dirty="0">
                <a:solidFill>
                  <a:schemeClr val="tx1"/>
                </a:solidFill>
                <a:effectLst/>
                <a:latin typeface="Arial" panose="020B0604020202020204" pitchFamily="34" charset="0"/>
                <a:ea typeface="+mn-ea"/>
                <a:cs typeface="+mn-cs"/>
              </a:rPr>
              <a:t> of PGE2 activate &amp; high inhibit) </a:t>
            </a:r>
            <a:r>
              <a:rPr lang="en-US" sz="1200" kern="1200" baseline="0" dirty="0" err="1">
                <a:solidFill>
                  <a:schemeClr val="tx1"/>
                </a:solidFill>
                <a:effectLst/>
                <a:latin typeface="Arial" panose="020B0604020202020204" pitchFamily="34" charset="0"/>
                <a:ea typeface="+mn-ea"/>
                <a:cs typeface="+mn-cs"/>
              </a:rPr>
              <a:t>plt</a:t>
            </a:r>
            <a:r>
              <a:rPr lang="en-US" sz="1200" kern="1200" baseline="0" dirty="0">
                <a:solidFill>
                  <a:schemeClr val="tx1"/>
                </a:solidFill>
                <a:effectLst/>
                <a:latin typeface="Arial" panose="020B0604020202020204" pitchFamily="34" charset="0"/>
                <a:ea typeface="+mn-ea"/>
                <a:cs typeface="+mn-cs"/>
              </a:rPr>
              <a:t> aggregation.</a:t>
            </a:r>
          </a:p>
          <a:p>
            <a:r>
              <a:rPr lang="en-US" sz="1200" kern="1200" dirty="0">
                <a:solidFill>
                  <a:schemeClr val="tx1"/>
                </a:solidFill>
                <a:effectLst/>
                <a:latin typeface="Arial" panose="020B0604020202020204" pitchFamily="34" charset="0"/>
                <a:ea typeface="+mn-ea"/>
                <a:cs typeface="+mn-cs"/>
              </a:rPr>
              <a:t>Renal: Both the medulla &amp; the cortex of the kidney synthesize prostaglandins. Renal cortical COX-2-derived PGE2 &amp; PGI2 maintain renal blood flow &amp; </a:t>
            </a:r>
            <a:r>
              <a:rPr lang="en-US" sz="1200" kern="1200" dirty="0" err="1">
                <a:solidFill>
                  <a:schemeClr val="tx1"/>
                </a:solidFill>
                <a:effectLst/>
                <a:latin typeface="Arial" panose="020B0604020202020204" pitchFamily="34" charset="0"/>
                <a:ea typeface="+mn-ea"/>
                <a:cs typeface="+mn-cs"/>
              </a:rPr>
              <a:t>glomerular</a:t>
            </a:r>
            <a:r>
              <a:rPr lang="en-US" sz="1200" kern="1200" dirty="0">
                <a:solidFill>
                  <a:schemeClr val="tx1"/>
                </a:solidFill>
                <a:effectLst/>
                <a:latin typeface="Arial" panose="020B0604020202020204" pitchFamily="34" charset="0"/>
                <a:ea typeface="+mn-ea"/>
                <a:cs typeface="+mn-cs"/>
              </a:rPr>
              <a:t> filtration rate through their local </a:t>
            </a:r>
            <a:r>
              <a:rPr lang="en-US" sz="1200" kern="1200" dirty="0" err="1">
                <a:solidFill>
                  <a:schemeClr val="tx1"/>
                </a:solidFill>
                <a:effectLst/>
                <a:latin typeface="Arial" panose="020B0604020202020204" pitchFamily="34" charset="0"/>
                <a:ea typeface="+mn-ea"/>
                <a:cs typeface="+mn-cs"/>
              </a:rPr>
              <a:t>vasodilating</a:t>
            </a:r>
            <a:r>
              <a:rPr lang="en-US" sz="1200" kern="1200" dirty="0">
                <a:solidFill>
                  <a:schemeClr val="tx1"/>
                </a:solidFill>
                <a:effectLst/>
                <a:latin typeface="Arial" panose="020B0604020202020204" pitchFamily="34" charset="0"/>
                <a:ea typeface="+mn-ea"/>
                <a:cs typeface="+mn-cs"/>
              </a:rPr>
              <a:t> effects. These prostaglandins also modulate systemic BP through regulation of water &amp; Na+ excretion.</a:t>
            </a:r>
          </a:p>
          <a:p>
            <a:r>
              <a:rPr lang="en-US" sz="1200" kern="1200" dirty="0">
                <a:solidFill>
                  <a:schemeClr val="tx1"/>
                </a:solidFill>
                <a:effectLst/>
                <a:latin typeface="Arial" panose="020B0604020202020204" pitchFamily="34" charset="0"/>
                <a:ea typeface="+mn-ea"/>
                <a:cs typeface="+mn-cs"/>
              </a:rPr>
              <a:t>Vascular:</a:t>
            </a:r>
            <a:r>
              <a:rPr lang="en-US" sz="1200" kern="1200" baseline="0" dirty="0">
                <a:solidFill>
                  <a:schemeClr val="tx1"/>
                </a:solidFill>
                <a:effectLst/>
                <a:latin typeface="Arial" panose="020B0604020202020204" pitchFamily="34" charset="0"/>
                <a:ea typeface="+mn-ea"/>
                <a:cs typeface="+mn-cs"/>
              </a:rPr>
              <a:t> TXA2 is a potent VC. </a:t>
            </a:r>
            <a:r>
              <a:rPr lang="en-US" sz="1200" kern="1200" dirty="0">
                <a:solidFill>
                  <a:schemeClr val="tx1"/>
                </a:solidFill>
                <a:effectLst/>
                <a:latin typeface="Arial" panose="020B0604020202020204" pitchFamily="34" charset="0"/>
                <a:ea typeface="+mn-ea"/>
                <a:cs typeface="+mn-cs"/>
              </a:rPr>
              <a:t>Vasodilator prostaglandins, especially PGI 2 and PGE2, promote vasodilation by increasing </a:t>
            </a:r>
            <a:r>
              <a:rPr lang="en-US" sz="1200" kern="1200" dirty="0" err="1">
                <a:solidFill>
                  <a:schemeClr val="tx1"/>
                </a:solidFill>
                <a:effectLst/>
                <a:latin typeface="Arial" panose="020B0604020202020204" pitchFamily="34" charset="0"/>
                <a:ea typeface="+mn-ea"/>
                <a:cs typeface="+mn-cs"/>
              </a:rPr>
              <a:t>cAMP</a:t>
            </a:r>
            <a:r>
              <a:rPr lang="en-US" sz="1200" kern="1200" dirty="0">
                <a:solidFill>
                  <a:schemeClr val="tx1"/>
                </a:solidFill>
                <a:effectLst/>
                <a:latin typeface="Arial" panose="020B0604020202020204" pitchFamily="34" charset="0"/>
                <a:ea typeface="+mn-ea"/>
                <a:cs typeface="+mn-cs"/>
              </a:rPr>
              <a:t> and decreasing smooth muscle intracellular Ca.</a:t>
            </a:r>
          </a:p>
        </p:txBody>
      </p:sp>
    </p:spTree>
    <p:extLst>
      <p:ext uri="{BB962C8B-B14F-4D97-AF65-F5344CB8AC3E}">
        <p14:creationId xmlns:p14="http://schemas.microsoft.com/office/powerpoint/2010/main" val="380373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5823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17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t>On the eye: </a:t>
            </a:r>
            <a:r>
              <a:rPr lang="en-US" sz="1200" kern="1200" dirty="0">
                <a:solidFill>
                  <a:schemeClr val="tx1"/>
                </a:solidFill>
                <a:effectLst/>
                <a:latin typeface="Arial" panose="020B0604020202020204" pitchFamily="34" charset="0"/>
                <a:ea typeface="+mn-ea"/>
                <a:cs typeface="+mn-cs"/>
              </a:rPr>
              <a:t>involves increased outflow of aqueous humor from the anterior chamber </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18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19</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200" b="1" i="0" u="none" strike="noStrike" kern="1200" baseline="0" dirty="0">
                <a:solidFill>
                  <a:schemeClr val="tx1"/>
                </a:solidFill>
                <a:latin typeface="Arial" panose="020B0604020202020204" pitchFamily="34" charset="0"/>
                <a:ea typeface="+mn-ea"/>
                <a:cs typeface="+mn-cs"/>
              </a:rPr>
              <a:t>Misoprostol, </a:t>
            </a:r>
            <a:r>
              <a:rPr lang="en-US" sz="1200" b="0" i="0" u="none" strike="noStrike" kern="1200" baseline="0" dirty="0">
                <a:solidFill>
                  <a:schemeClr val="tx1"/>
                </a:solidFill>
                <a:latin typeface="Arial" panose="020B0604020202020204" pitchFamily="34" charset="0"/>
                <a:ea typeface="+mn-ea"/>
                <a:cs typeface="+mn-cs"/>
              </a:rPr>
              <a:t>a PGE1 derivative, is a </a:t>
            </a:r>
            <a:r>
              <a:rPr lang="en-US" sz="1200" b="0" i="0" u="none" strike="noStrike" kern="1200" baseline="0" dirty="0" err="1">
                <a:solidFill>
                  <a:schemeClr val="tx1"/>
                </a:solidFill>
                <a:latin typeface="Arial" panose="020B0604020202020204" pitchFamily="34" charset="0"/>
                <a:ea typeface="+mn-ea"/>
                <a:cs typeface="+mn-cs"/>
              </a:rPr>
              <a:t>cytoprotective</a:t>
            </a:r>
            <a:r>
              <a:rPr lang="en-US" sz="1200" b="0" i="0" u="none" strike="noStrike" kern="1200" baseline="0" dirty="0">
                <a:solidFill>
                  <a:schemeClr val="tx1"/>
                </a:solidFill>
                <a:latin typeface="Arial" panose="020B0604020202020204" pitchFamily="34" charset="0"/>
                <a:ea typeface="+mn-ea"/>
                <a:cs typeface="+mn-cs"/>
              </a:rPr>
              <a:t> prostaglandin used in preventing peptic ulcer</a:t>
            </a:r>
          </a:p>
          <a:p>
            <a:r>
              <a:rPr lang="en-US" sz="1200" b="1" i="0" u="none" strike="noStrike" kern="1200" baseline="0" dirty="0" err="1">
                <a:solidFill>
                  <a:schemeClr val="tx1"/>
                </a:solidFill>
                <a:latin typeface="Arial" panose="020B0604020202020204" pitchFamily="34" charset="0"/>
                <a:ea typeface="+mn-ea"/>
                <a:cs typeface="+mn-cs"/>
              </a:rPr>
              <a:t>Latanoprost</a:t>
            </a:r>
            <a:r>
              <a:rPr lang="en-US" sz="1200" b="1"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a:solidFill>
                  <a:schemeClr val="tx1"/>
                </a:solidFill>
                <a:latin typeface="Arial" panose="020B0604020202020204" pitchFamily="34" charset="0"/>
                <a:ea typeface="+mn-ea"/>
                <a:cs typeface="+mn-cs"/>
              </a:rPr>
              <a:t>&amp; several similar compounds are topically active PGF2α derivatives used in ophthalmology to reduce intraocular pressure in open-angle glaucoma or ocular HTN. The mechanism of this action is unclear but probably involves increased outflow of aqueous humor from the anterior chamber via the </a:t>
            </a:r>
            <a:r>
              <a:rPr lang="en-US" sz="1200" b="0" i="0" u="none" strike="noStrike" kern="1200" baseline="0" dirty="0" err="1">
                <a:solidFill>
                  <a:schemeClr val="tx1"/>
                </a:solidFill>
                <a:latin typeface="Arial" panose="020B0604020202020204" pitchFamily="34" charset="0"/>
                <a:ea typeface="+mn-ea"/>
                <a:cs typeface="+mn-cs"/>
              </a:rPr>
              <a:t>uveoscleral</a:t>
            </a:r>
            <a:r>
              <a:rPr lang="en-US" sz="1200" b="0" i="0" u="none" strike="noStrike" kern="1200" baseline="0" dirty="0">
                <a:solidFill>
                  <a:schemeClr val="tx1"/>
                </a:solidFill>
                <a:latin typeface="Arial" panose="020B0604020202020204" pitchFamily="34" charset="0"/>
                <a:ea typeface="+mn-ea"/>
                <a:cs typeface="+mn-cs"/>
              </a:rPr>
              <a:t> pathway.</a:t>
            </a:r>
          </a:p>
          <a:p>
            <a:r>
              <a:rPr lang="en-US" sz="1200" b="0" i="0" u="none" strike="noStrike" kern="1200" baseline="0" dirty="0" err="1">
                <a:solidFill>
                  <a:schemeClr val="tx1"/>
                </a:solidFill>
                <a:latin typeface="Arial" panose="020B0604020202020204" pitchFamily="34" charset="0"/>
                <a:ea typeface="+mn-ea"/>
                <a:cs typeface="+mn-cs"/>
              </a:rPr>
              <a:t>leukotrienes</a:t>
            </a:r>
            <a:r>
              <a:rPr lang="en-US" sz="1200" b="0" i="0" u="none" strike="noStrike" kern="1200" baseline="0" dirty="0">
                <a:solidFill>
                  <a:schemeClr val="tx1"/>
                </a:solidFill>
                <a:latin typeface="Arial" panose="020B0604020202020204" pitchFamily="34" charset="0"/>
                <a:ea typeface="+mn-ea"/>
                <a:cs typeface="+mn-cs"/>
              </a:rPr>
              <a:t> (inflammatory mediators) also promote eosinophil adherence, degranulation, cytokine or chemokine release, &amp; oxygen radical formation.</a:t>
            </a:r>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21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dirty="0"/>
              <a:t>Is a gaseous</a:t>
            </a:r>
            <a:r>
              <a:rPr lang="en-US" baseline="0" dirty="0"/>
              <a:t> signaling molecule</a:t>
            </a:r>
          </a:p>
          <a:p>
            <a:pPr eaLnBrk="1" hangingPunct="1"/>
            <a:r>
              <a:rPr lang="el-GR" dirty="0"/>
              <a:t>α-</a:t>
            </a:r>
            <a:r>
              <a:rPr lang="en-US" dirty="0" err="1"/>
              <a:t>nicotinamide</a:t>
            </a:r>
            <a:r>
              <a:rPr lang="en-US" dirty="0"/>
              <a:t> adenine dinucleotide phosphate (NADPH).</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22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NO, is a highly reactive signaling molecule that is made by any of three closely related NO synthase</a:t>
            </a:r>
          </a:p>
          <a:p>
            <a:r>
              <a:rPr lang="en-GB" altLang="en-US" dirty="0"/>
              <a:t>This mediator is very important in</a:t>
            </a:r>
            <a:r>
              <a:rPr lang="en-GB" altLang="en-US" baseline="0" dirty="0"/>
              <a:t> the CNS, </a:t>
            </a:r>
            <a:r>
              <a:rPr lang="en-GB" altLang="en-US" dirty="0"/>
              <a:t>NT </a:t>
            </a:r>
            <a:r>
              <a:rPr lang="en-GB" altLang="en-US" baseline="0" dirty="0"/>
              <a:t>function depends on </a:t>
            </a:r>
            <a:r>
              <a:rPr lang="en-GB" altLang="en-US" b="1" baseline="0" dirty="0"/>
              <a:t>NO</a:t>
            </a:r>
            <a:r>
              <a:rPr lang="en-GB" altLang="en-US" baseline="0" dirty="0"/>
              <a:t> release </a:t>
            </a:r>
          </a:p>
          <a:p>
            <a:pPr eaLnBrk="1" hangingPunct="1"/>
            <a:r>
              <a:rPr lang="en-GB" altLang="en-US" baseline="0" dirty="0"/>
              <a:t>Is synthesised </a:t>
            </a:r>
            <a:r>
              <a:rPr lang="en-GB" altLang="en-US" b="1" baseline="0" dirty="0"/>
              <a:t>on demand, </a:t>
            </a:r>
            <a:r>
              <a:rPr lang="en-US" dirty="0"/>
              <a:t>NO is synthesized on demand &amp; is neither stored in synaptic vesicles nor released by exocytosis, but simply </a:t>
            </a:r>
            <a:r>
              <a:rPr lang="en-US" b="1" dirty="0"/>
              <a:t>diffuses from nerve terminals</a:t>
            </a:r>
            <a:r>
              <a:rPr lang="en-US"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err="1">
                <a:solidFill>
                  <a:schemeClr val="tx1"/>
                </a:solidFill>
                <a:effectLst/>
                <a:latin typeface="Arial" panose="020B0604020202020204" pitchFamily="34" charset="0"/>
                <a:ea typeface="+mn-ea"/>
                <a:cs typeface="+mn-cs"/>
              </a:rPr>
              <a:t>Kupffer</a:t>
            </a:r>
            <a:r>
              <a:rPr lang="en-US" sz="1200" b="0" kern="1200" baseline="0" dirty="0">
                <a:solidFill>
                  <a:schemeClr val="tx1"/>
                </a:solidFill>
                <a:effectLst/>
                <a:latin typeface="Arial" panose="020B0604020202020204" pitchFamily="34" charset="0"/>
                <a:ea typeface="+mn-ea"/>
                <a:cs typeface="+mn-cs"/>
              </a:rPr>
              <a:t> cells: </a:t>
            </a:r>
            <a:r>
              <a:rPr lang="en-US" sz="1200" b="0" kern="1200" dirty="0">
                <a:solidFill>
                  <a:schemeClr val="tx1"/>
                </a:solidFill>
                <a:effectLst/>
                <a:latin typeface="Arial" panose="020B0604020202020204" pitchFamily="34" charset="0"/>
                <a:ea typeface="+mn-ea"/>
                <a:cs typeface="+mn-cs"/>
              </a:rPr>
              <a:t>specialized macrophages located in the liver, </a:t>
            </a:r>
            <a:r>
              <a:rPr lang="en-US" sz="1200" b="0" i="1" kern="1200" dirty="0" err="1">
                <a:solidFill>
                  <a:schemeClr val="tx1"/>
                </a:solidFill>
                <a:effectLst/>
                <a:latin typeface="Arial" panose="020B0604020202020204" pitchFamily="34" charset="0"/>
                <a:ea typeface="+mn-ea"/>
                <a:cs typeface="+mn-cs"/>
              </a:rPr>
              <a:t>Kupffer</a:t>
            </a:r>
            <a:r>
              <a:rPr lang="en-US" sz="1200" b="0" i="1" kern="1200" dirty="0">
                <a:solidFill>
                  <a:schemeClr val="tx1"/>
                </a:solidFill>
                <a:effectLst/>
                <a:latin typeface="Arial" panose="020B0604020202020204" pitchFamily="34" charset="0"/>
                <a:ea typeface="+mn-ea"/>
                <a:cs typeface="+mn-cs"/>
              </a:rPr>
              <a:t> cells</a:t>
            </a:r>
            <a:r>
              <a:rPr lang="en-US" sz="1200" b="0" kern="1200" dirty="0">
                <a:solidFill>
                  <a:schemeClr val="tx1"/>
                </a:solidFill>
                <a:effectLst/>
                <a:latin typeface="Arial" panose="020B0604020202020204" pitchFamily="34" charset="0"/>
                <a:ea typeface="+mn-ea"/>
                <a:cs typeface="+mn-cs"/>
              </a:rPr>
              <a:t> (KC) constitute 80-90% of the tissue macrophages present in the body. They reside within the lumen of the liver sinusoids, &amp; are therefore constantly exposed to gut-derived bacteria, microbial debris &amp; bacterial endotoxins, known to activate macrophages. </a:t>
            </a:r>
          </a:p>
          <a:p>
            <a:r>
              <a:rPr lang="en-US" sz="1200" b="0" i="0" u="none" strike="noStrike" kern="1200" baseline="0" dirty="0">
                <a:solidFill>
                  <a:schemeClr val="tx1"/>
                </a:solidFill>
                <a:latin typeface="Arial" panose="020B0604020202020204" pitchFamily="34" charset="0"/>
                <a:ea typeface="+mn-ea"/>
                <a:cs typeface="+mn-cs"/>
              </a:rPr>
              <a:t>treatment with inflammatory mediators, such as bacterial endotoxin, resulted in the production of nitrate and nitrite, molecules that are byproducts of NO breakdown.</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sz="1200" b="1" kern="1200">
                <a:solidFill>
                  <a:schemeClr val="tx1"/>
                </a:solidFill>
                <a:latin typeface="Arial" panose="020B0604020202020204" pitchFamily="34" charset="0"/>
                <a:ea typeface="+mn-ea"/>
                <a:cs typeface="+mn-cs"/>
              </a:rPr>
              <a:t>Intended Learning Outcomes</a:t>
            </a:r>
            <a:endParaRPr lang="en-GB" altLang="en-US"/>
          </a:p>
        </p:txBody>
      </p:sp>
    </p:spTree>
    <p:extLst>
      <p:ext uri="{BB962C8B-B14F-4D97-AF65-F5344CB8AC3E}">
        <p14:creationId xmlns:p14="http://schemas.microsoft.com/office/powerpoint/2010/main" val="108999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23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The major target of NO is soluble </a:t>
            </a:r>
            <a:r>
              <a:rPr lang="en-US" sz="1200" b="0" i="0" u="none" strike="noStrike" kern="1200" baseline="0" dirty="0" err="1">
                <a:solidFill>
                  <a:schemeClr val="tx1"/>
                </a:solidFill>
                <a:latin typeface="Arial" panose="020B0604020202020204" pitchFamily="34" charset="0"/>
                <a:ea typeface="+mn-ea"/>
                <a:cs typeface="+mn-cs"/>
              </a:rPr>
              <a:t>guanylyl</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cyclase</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sGC</a:t>
            </a:r>
            <a:r>
              <a:rPr lang="en-US" sz="1200" b="0" i="0" u="none" strike="noStrike" kern="1200" baseline="0" dirty="0">
                <a:solidFill>
                  <a:schemeClr val="tx1"/>
                </a:solidFill>
                <a:latin typeface="Arial" panose="020B0604020202020204" pitchFamily="34" charset="0"/>
                <a:ea typeface="+mn-ea"/>
                <a:cs typeface="+mn-cs"/>
              </a:rPr>
              <a:t>), a </a:t>
            </a:r>
            <a:r>
              <a:rPr lang="en-US" sz="1200" b="0" i="0" u="none" strike="noStrike" kern="1200" baseline="0" dirty="0" err="1">
                <a:solidFill>
                  <a:schemeClr val="tx1"/>
                </a:solidFill>
                <a:latin typeface="Arial" panose="020B0604020202020204" pitchFamily="34" charset="0"/>
                <a:ea typeface="+mn-ea"/>
                <a:cs typeface="+mn-cs"/>
              </a:rPr>
              <a:t>heme</a:t>
            </a:r>
            <a:r>
              <a:rPr lang="en-US" sz="1200" b="0" i="0" u="none" strike="noStrike" kern="1200" baseline="0" dirty="0">
                <a:solidFill>
                  <a:schemeClr val="tx1"/>
                </a:solidFill>
                <a:latin typeface="Arial" panose="020B0604020202020204" pitchFamily="34" charset="0"/>
                <a:ea typeface="+mn-ea"/>
                <a:cs typeface="+mn-cs"/>
              </a:rPr>
              <a:t>-containing enzyme that generates cyclic </a:t>
            </a:r>
            <a:r>
              <a:rPr lang="en-US" sz="1200" b="0" i="0" u="none" strike="noStrike" kern="1200" baseline="0" dirty="0" err="1">
                <a:solidFill>
                  <a:schemeClr val="tx1"/>
                </a:solidFill>
                <a:latin typeface="Arial" panose="020B0604020202020204" pitchFamily="34" charset="0"/>
                <a:ea typeface="+mn-ea"/>
                <a:cs typeface="+mn-cs"/>
              </a:rPr>
              <a:t>guanosine</a:t>
            </a:r>
            <a:r>
              <a:rPr lang="en-US" sz="1200" b="0" i="0" u="none" strike="noStrike" kern="1200" baseline="0" dirty="0">
                <a:solidFill>
                  <a:schemeClr val="tx1"/>
                </a:solidFill>
                <a:latin typeface="Arial" panose="020B0604020202020204" pitchFamily="34" charset="0"/>
                <a:ea typeface="+mn-ea"/>
                <a:cs typeface="+mn-cs"/>
              </a:rPr>
              <a:t> monophosphate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from </a:t>
            </a:r>
            <a:r>
              <a:rPr lang="en-US" sz="1200" b="0" i="0" u="none" strike="noStrike" kern="1200" baseline="0" dirty="0" err="1">
                <a:solidFill>
                  <a:schemeClr val="tx1"/>
                </a:solidFill>
                <a:latin typeface="Arial" panose="020B0604020202020204" pitchFamily="34" charset="0"/>
                <a:ea typeface="+mn-ea"/>
                <a:cs typeface="+mn-cs"/>
              </a:rPr>
              <a:t>guanosine</a:t>
            </a:r>
            <a:r>
              <a:rPr lang="en-US" sz="1200" b="0" i="0" u="none" strike="noStrike" kern="1200" baseline="0" dirty="0">
                <a:solidFill>
                  <a:schemeClr val="tx1"/>
                </a:solidFill>
                <a:latin typeface="Arial" panose="020B0604020202020204" pitchFamily="34" charset="0"/>
                <a:ea typeface="+mn-ea"/>
                <a:cs typeface="+mn-cs"/>
              </a:rPr>
              <a:t> triphosphate (GTP).</a:t>
            </a:r>
          </a:p>
          <a:p>
            <a:r>
              <a:rPr lang="en-US" sz="1200" b="0" i="0" u="none" strike="noStrike" kern="1200" baseline="0" dirty="0">
                <a:solidFill>
                  <a:schemeClr val="tx1"/>
                </a:solidFill>
                <a:latin typeface="Arial" panose="020B0604020202020204" pitchFamily="34" charset="0"/>
                <a:ea typeface="+mn-ea"/>
                <a:cs typeface="+mn-cs"/>
              </a:rPr>
              <a:t>NO binds to the </a:t>
            </a:r>
            <a:r>
              <a:rPr lang="en-US" sz="1200" b="0" i="0" u="none" strike="noStrike" kern="1200" baseline="0" dirty="0" err="1">
                <a:solidFill>
                  <a:schemeClr val="tx1"/>
                </a:solidFill>
                <a:latin typeface="Arial" panose="020B0604020202020204" pitchFamily="34" charset="0"/>
                <a:ea typeface="+mn-ea"/>
                <a:cs typeface="+mn-cs"/>
              </a:rPr>
              <a:t>heme</a:t>
            </a:r>
            <a:r>
              <a:rPr lang="en-US" sz="1200" b="0" i="0" u="none" strike="noStrike" kern="1200" baseline="0" dirty="0">
                <a:solidFill>
                  <a:schemeClr val="tx1"/>
                </a:solidFill>
                <a:latin typeface="Arial" panose="020B0604020202020204" pitchFamily="34" charset="0"/>
                <a:ea typeface="+mn-ea"/>
                <a:cs typeface="+mn-cs"/>
              </a:rPr>
              <a:t> in </a:t>
            </a:r>
            <a:r>
              <a:rPr lang="en-US" sz="1200" b="0" i="0" u="none" strike="noStrike" kern="1200" baseline="0" dirty="0" err="1">
                <a:solidFill>
                  <a:schemeClr val="tx1"/>
                </a:solidFill>
                <a:latin typeface="Arial" panose="020B0604020202020204" pitchFamily="34" charset="0"/>
                <a:ea typeface="+mn-ea"/>
                <a:cs typeface="+mn-cs"/>
              </a:rPr>
              <a:t>sGC</a:t>
            </a:r>
            <a:r>
              <a:rPr lang="en-US" sz="1200" b="0" i="0" u="none" strike="noStrike" kern="1200" baseline="0" dirty="0">
                <a:solidFill>
                  <a:schemeClr val="tx1"/>
                </a:solidFill>
                <a:latin typeface="Arial" panose="020B0604020202020204" pitchFamily="34" charset="0"/>
                <a:ea typeface="+mn-ea"/>
                <a:cs typeface="+mn-cs"/>
              </a:rPr>
              <a:t>, resulting in enzyme activation &amp; elevation in intracellular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levels.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activates protein kinase G (PKG), which phosphorylates specific proteins. In blood vessels, NO-dependent elevations in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&amp; PKG activity result in the phosphorylation of proteins that lead to </a:t>
            </a:r>
            <a:r>
              <a:rPr lang="en-US" sz="1200" b="0" i="0" u="none" strike="noStrike" kern="1200" baseline="0" dirty="0" err="1">
                <a:solidFill>
                  <a:schemeClr val="tx1"/>
                </a:solidFill>
                <a:latin typeface="Arial" panose="020B0604020202020204" pitchFamily="34" charset="0"/>
                <a:ea typeface="+mn-ea"/>
                <a:cs typeface="+mn-cs"/>
              </a:rPr>
              <a:t>dephosphorylation</a:t>
            </a:r>
            <a:r>
              <a:rPr lang="en-US" sz="1200" b="0" i="0" u="none" strike="noStrike" kern="1200" baseline="0" dirty="0">
                <a:solidFill>
                  <a:schemeClr val="tx1"/>
                </a:solidFill>
                <a:latin typeface="Arial" panose="020B0604020202020204" pitchFamily="34" charset="0"/>
                <a:ea typeface="+mn-ea"/>
                <a:cs typeface="+mn-cs"/>
              </a:rPr>
              <a:t> of myosin light chains &amp; relaxation, </a:t>
            </a:r>
            <a:r>
              <a:rPr lang="en-US" sz="1200" b="1" i="0" u="none" strike="noStrike" kern="1200" baseline="0" dirty="0">
                <a:solidFill>
                  <a:schemeClr val="tx1"/>
                </a:solidFill>
                <a:latin typeface="Arial" panose="020B0604020202020204" pitchFamily="34" charset="0"/>
                <a:ea typeface="+mn-ea"/>
                <a:cs typeface="+mn-cs"/>
              </a:rPr>
              <a:t>reduced cytosolic calcium levels </a:t>
            </a:r>
            <a:r>
              <a:rPr lang="en-US" sz="1200" b="0" i="0" u="none" strike="noStrike" kern="1200" baseline="0" dirty="0">
                <a:solidFill>
                  <a:schemeClr val="tx1"/>
                </a:solidFill>
                <a:latin typeface="Arial" panose="020B0604020202020204" pitchFamily="34" charset="0"/>
                <a:ea typeface="+mn-ea"/>
                <a:cs typeface="+mn-cs"/>
              </a:rPr>
              <a:t>&amp; subsequently reduced contraction of vascular </a:t>
            </a:r>
            <a:r>
              <a:rPr lang="en-US" sz="1200" b="0" i="0" u="none" strike="noStrike" kern="1200" baseline="0" dirty="0" err="1">
                <a:solidFill>
                  <a:schemeClr val="tx1"/>
                </a:solidFill>
                <a:latin typeface="Arial" panose="020B0604020202020204" pitchFamily="34" charset="0"/>
                <a:ea typeface="+mn-ea"/>
                <a:cs typeface="+mn-cs"/>
              </a:rPr>
              <a:t>sm</a:t>
            </a:r>
            <a:r>
              <a:rPr lang="en-US" sz="1200" b="0" i="0" u="none" strike="noStrike" kern="1200" baseline="0" dirty="0">
                <a:solidFill>
                  <a:schemeClr val="tx1"/>
                </a:solidFill>
                <a:latin typeface="Arial" panose="020B0604020202020204" pitchFamily="34" charset="0"/>
                <a:ea typeface="+mn-ea"/>
                <a:cs typeface="+mn-cs"/>
              </a:rPr>
              <a:t> m.</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24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dirty="0"/>
              <a:t>NO functions as a </a:t>
            </a:r>
            <a:r>
              <a:rPr lang="en-US" dirty="0" err="1"/>
              <a:t>signalling</a:t>
            </a:r>
            <a:r>
              <a:rPr lang="en-US" dirty="0"/>
              <a:t> molecule in the nervous system </a:t>
            </a:r>
          </a:p>
          <a:p>
            <a:pPr eaLnBrk="1" hangingPunct="1"/>
            <a:r>
              <a:rPr lang="en-US" altLang="en-US" dirty="0"/>
              <a:t>NO diffuses</a:t>
            </a:r>
            <a:r>
              <a:rPr lang="en-US" altLang="en-US" baseline="0" dirty="0"/>
              <a:t> from nerve terminals, </a:t>
            </a:r>
            <a:r>
              <a:rPr lang="en-US" dirty="0"/>
              <a:t>as well as acting as a neurotransmitter, NO has a </a:t>
            </a:r>
            <a:r>
              <a:rPr lang="en-US" dirty="0" err="1"/>
              <a:t>neuromodulatory</a:t>
            </a:r>
            <a:r>
              <a:rPr lang="en-US" dirty="0"/>
              <a:t> role</a:t>
            </a:r>
          </a:p>
          <a:p>
            <a:pPr eaLnBrk="1" hangingPunct="1"/>
            <a:r>
              <a:rPr lang="en-US" sz="1200" b="0" i="0" u="none" strike="noStrike" kern="1200" baseline="0" dirty="0">
                <a:solidFill>
                  <a:schemeClr val="tx1"/>
                </a:solidFill>
                <a:latin typeface="Arial" panose="020B0604020202020204" pitchFamily="34" charset="0"/>
                <a:ea typeface="+mn-ea"/>
                <a:cs typeface="+mn-cs"/>
              </a:rPr>
              <a:t>Apart from being a vasodilator and regulating blood pressure, NO also has antithrombotic effects.</a:t>
            </a:r>
          </a:p>
          <a:p>
            <a:pPr rtl="0"/>
            <a:r>
              <a:rPr lang="en-US" sz="1200" b="0" i="0" u="none" strike="noStrike" kern="1200" baseline="0" dirty="0">
                <a:solidFill>
                  <a:schemeClr val="tx1"/>
                </a:solidFill>
                <a:latin typeface="Arial" panose="020B0604020202020204" pitchFamily="34" charset="0"/>
                <a:ea typeface="+mn-ea"/>
                <a:cs typeface="+mn-cs"/>
              </a:rPr>
              <a:t>NO is not stored (so not like glutamate &amp; </a:t>
            </a:r>
            <a:r>
              <a:rPr lang="en-US" sz="1200" b="0" i="0" u="none" strike="noStrike" kern="1200" baseline="0" dirty="0" err="1">
                <a:solidFill>
                  <a:schemeClr val="tx1"/>
                </a:solidFill>
                <a:latin typeface="Arial" panose="020B0604020202020204" pitchFamily="34" charset="0"/>
                <a:ea typeface="+mn-ea"/>
                <a:cs typeface="+mn-cs"/>
              </a:rPr>
              <a:t>dopmine</a:t>
            </a:r>
            <a:r>
              <a:rPr lang="en-US" sz="1200" b="0" i="0" u="none" strike="noStrike" kern="1200" baseline="0" dirty="0">
                <a:solidFill>
                  <a:schemeClr val="tx1"/>
                </a:solidFill>
                <a:latin typeface="Arial" panose="020B0604020202020204" pitchFamily="34" charset="0"/>
                <a:ea typeface="+mn-ea"/>
                <a:cs typeface="+mn-cs"/>
              </a:rPr>
              <a:t>), but rather is synthesized on demand &amp; immediately diffuses to neighboring cells.</a:t>
            </a:r>
          </a:p>
          <a:p>
            <a:r>
              <a:rPr lang="en-GB" altLang="en-US" dirty="0"/>
              <a:t>NO is Similar to PGI2 reduce vascular</a:t>
            </a:r>
            <a:r>
              <a:rPr lang="en-GB" altLang="en-US" baseline="0" dirty="0"/>
              <a:t> tone &amp; pulmonary vascular tone</a:t>
            </a:r>
          </a:p>
          <a:p>
            <a:r>
              <a:rPr lang="en-US" sz="1200" b="0" i="0" u="none" strike="noStrike" kern="1200" baseline="0" dirty="0">
                <a:solidFill>
                  <a:schemeClr val="tx1"/>
                </a:solidFill>
                <a:latin typeface="Arial" panose="020B0604020202020204" pitchFamily="34" charset="0"/>
                <a:ea typeface="+mn-ea"/>
                <a:cs typeface="+mn-cs"/>
              </a:rPr>
              <a:t>NO also protects against </a:t>
            </a:r>
            <a:r>
              <a:rPr lang="en-US" sz="1200" b="0" i="0" u="none" strike="noStrike" kern="1200" baseline="0" dirty="0" err="1">
                <a:solidFill>
                  <a:schemeClr val="tx1"/>
                </a:solidFill>
                <a:latin typeface="Arial" panose="020B0604020202020204" pitchFamily="34" charset="0"/>
                <a:ea typeface="+mn-ea"/>
                <a:cs typeface="+mn-cs"/>
              </a:rPr>
              <a:t>atherogenesis</a:t>
            </a:r>
            <a:r>
              <a:rPr lang="en-US" sz="1200" b="0" i="0" u="none" strike="noStrike" kern="1200" baseline="0" dirty="0">
                <a:solidFill>
                  <a:schemeClr val="tx1"/>
                </a:solidFill>
                <a:latin typeface="Arial" panose="020B0604020202020204" pitchFamily="34" charset="0"/>
                <a:ea typeface="+mn-ea"/>
                <a:cs typeface="+mn-cs"/>
              </a:rPr>
              <a:t>. A major </a:t>
            </a:r>
            <a:r>
              <a:rPr lang="en-US" sz="1200" b="0" i="0" u="none" strike="noStrike" kern="1200" baseline="0" dirty="0" err="1">
                <a:solidFill>
                  <a:schemeClr val="tx1"/>
                </a:solidFill>
                <a:latin typeface="Arial" panose="020B0604020202020204" pitchFamily="34" charset="0"/>
                <a:ea typeface="+mn-ea"/>
                <a:cs typeface="+mn-cs"/>
              </a:rPr>
              <a:t>antiatherogenic</a:t>
            </a:r>
            <a:r>
              <a:rPr lang="en-US" sz="1200" b="0" i="0" u="none" strike="noStrike" kern="1200" baseline="0" dirty="0">
                <a:solidFill>
                  <a:schemeClr val="tx1"/>
                </a:solidFill>
                <a:latin typeface="Arial" panose="020B0604020202020204" pitchFamily="34" charset="0"/>
                <a:ea typeface="+mn-ea"/>
                <a:cs typeface="+mn-cs"/>
              </a:rPr>
              <a:t> mechanism of NO involves the inhibition of proliferation &amp; migration of vascular </a:t>
            </a:r>
            <a:r>
              <a:rPr lang="en-US" sz="1200" b="0" i="0" u="none" strike="noStrike" kern="1200" baseline="0" dirty="0" err="1">
                <a:solidFill>
                  <a:schemeClr val="tx1"/>
                </a:solidFill>
                <a:latin typeface="Arial" panose="020B0604020202020204" pitchFamily="34" charset="0"/>
                <a:ea typeface="+mn-ea"/>
                <a:cs typeface="+mn-cs"/>
              </a:rPr>
              <a:t>sm</a:t>
            </a:r>
            <a:r>
              <a:rPr lang="en-US" sz="1200" b="0" i="0" u="none" strike="noStrike" kern="1200" baseline="0" dirty="0">
                <a:solidFill>
                  <a:schemeClr val="tx1"/>
                </a:solidFill>
                <a:latin typeface="Arial" panose="020B0604020202020204" pitchFamily="34" charset="0"/>
                <a:ea typeface="+mn-ea"/>
                <a:cs typeface="+mn-cs"/>
              </a:rPr>
              <a:t> m cells</a:t>
            </a:r>
          </a:p>
          <a:p>
            <a:r>
              <a:rPr lang="en-US" sz="1200" b="0" i="0" u="none" strike="noStrike" kern="1200" baseline="0" dirty="0">
                <a:solidFill>
                  <a:schemeClr val="tx1"/>
                </a:solidFill>
                <a:latin typeface="Arial" panose="020B0604020202020204" pitchFamily="34" charset="0"/>
                <a:ea typeface="+mn-ea"/>
                <a:cs typeface="+mn-cs"/>
              </a:rPr>
              <a:t>NO reduces endothelial adhesion of monocytes and leukocytes, which are early steps in the development of </a:t>
            </a:r>
            <a:r>
              <a:rPr lang="en-US" sz="1200" b="0" i="0" u="none" strike="noStrike" kern="1200" baseline="0" dirty="0" err="1">
                <a:solidFill>
                  <a:schemeClr val="tx1"/>
                </a:solidFill>
                <a:latin typeface="Arial" panose="020B0604020202020204" pitchFamily="34" charset="0"/>
                <a:ea typeface="+mn-ea"/>
                <a:cs typeface="+mn-cs"/>
              </a:rPr>
              <a:t>atheromatous</a:t>
            </a:r>
            <a:r>
              <a:rPr lang="en-US" sz="1200" b="0" i="0" u="none" strike="noStrike" kern="1200" baseline="0" dirty="0">
                <a:solidFill>
                  <a:schemeClr val="tx1"/>
                </a:solidFill>
                <a:latin typeface="Arial" panose="020B0604020202020204" pitchFamily="34" charset="0"/>
                <a:ea typeface="+mn-ea"/>
                <a:cs typeface="+mn-cs"/>
              </a:rPr>
              <a:t> plaques. This effect is due to the inhibitory effect of NO on the expression of adhesion molecules on the endothelial surface. </a:t>
            </a:r>
          </a:p>
          <a:p>
            <a:r>
              <a:rPr lang="en-US" sz="1200" b="0" i="0" u="none" strike="noStrike" kern="1200" baseline="0" dirty="0">
                <a:solidFill>
                  <a:schemeClr val="tx1"/>
                </a:solidFill>
                <a:latin typeface="Arial" panose="020B0604020202020204" pitchFamily="34" charset="0"/>
                <a:ea typeface="+mn-ea"/>
                <a:cs typeface="+mn-cs"/>
              </a:rPr>
              <a:t>In addition, NO may act as an antioxidant, blocking the oxidation of LDL &amp; thus preventing or reducing the formation of foam cells in the vascular wall. Plaque formation is also affected by NO-dependent reduction in endothelial cell permeability to lipoproteins.</a:t>
            </a:r>
          </a:p>
          <a:p>
            <a:endParaRPr lang="en-US" sz="1200" b="1" i="0" u="none" strike="noStrike" kern="1200" baseline="0" dirty="0">
              <a:solidFill>
                <a:schemeClr val="tx1"/>
              </a:solidFill>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mn-cs"/>
              </a:rPr>
              <a:t>Sepsis</a:t>
            </a:r>
            <a:r>
              <a:rPr lang="en-US" sz="1200" b="0" i="0" u="none" strike="noStrike" kern="1200" baseline="0" dirty="0">
                <a:solidFill>
                  <a:schemeClr val="tx1"/>
                </a:solidFill>
                <a:latin typeface="Arial" panose="020B0604020202020204" pitchFamily="34" charset="0"/>
                <a:ea typeface="+mn-ea"/>
                <a:cs typeface="+mn-cs"/>
              </a:rPr>
              <a:t> is a systemic inflammatory response caused by infection. </a:t>
            </a:r>
            <a:r>
              <a:rPr lang="en-US" sz="1200" b="0" i="0" u="sng" strike="noStrike" kern="1200" baseline="0" dirty="0">
                <a:solidFill>
                  <a:schemeClr val="tx1"/>
                </a:solidFill>
                <a:latin typeface="Arial" panose="020B0604020202020204" pitchFamily="34" charset="0"/>
                <a:ea typeface="+mn-ea"/>
                <a:cs typeface="+mn-cs"/>
              </a:rPr>
              <a:t>Endotoxin</a:t>
            </a:r>
            <a:r>
              <a:rPr lang="en-US" sz="1200" b="0" i="0" u="none" strike="noStrike" kern="1200" baseline="0" dirty="0">
                <a:solidFill>
                  <a:schemeClr val="tx1"/>
                </a:solidFill>
                <a:latin typeface="Arial" panose="020B0604020202020204" pitchFamily="34" charset="0"/>
                <a:ea typeface="+mn-ea"/>
                <a:cs typeface="+mn-cs"/>
              </a:rPr>
              <a:t> components from the bacterial wall along with endogenously generated </a:t>
            </a:r>
            <a:r>
              <a:rPr lang="en-US" sz="1200" b="0" i="0" u="sng" strike="noStrike" kern="1200" baseline="0" dirty="0">
                <a:solidFill>
                  <a:schemeClr val="tx1"/>
                </a:solidFill>
                <a:latin typeface="Arial" panose="020B0604020202020204" pitchFamily="34" charset="0"/>
                <a:ea typeface="+mn-ea"/>
                <a:cs typeface="+mn-cs"/>
              </a:rPr>
              <a:t>TNF-α</a:t>
            </a:r>
            <a:r>
              <a:rPr lang="en-US" sz="1200" b="0" i="0" u="none" strike="noStrike" kern="1200" baseline="0" dirty="0">
                <a:solidFill>
                  <a:schemeClr val="tx1"/>
                </a:solidFill>
                <a:latin typeface="Arial" panose="020B0604020202020204" pitchFamily="34" charset="0"/>
                <a:ea typeface="+mn-ea"/>
                <a:cs typeface="+mn-cs"/>
              </a:rPr>
              <a:t> &amp; other </a:t>
            </a:r>
            <a:r>
              <a:rPr lang="en-US" sz="1200" b="0" i="0" u="sng" strike="noStrike" kern="1200" baseline="0" dirty="0">
                <a:solidFill>
                  <a:schemeClr val="tx1"/>
                </a:solidFill>
                <a:latin typeface="Arial" panose="020B0604020202020204" pitchFamily="34" charset="0"/>
                <a:ea typeface="+mn-ea"/>
                <a:cs typeface="+mn-cs"/>
              </a:rPr>
              <a:t>cytokines</a:t>
            </a:r>
            <a:r>
              <a:rPr lang="en-US" sz="1200" b="0" i="0" u="none" strike="noStrike" kern="1200" baseline="0" dirty="0">
                <a:solidFill>
                  <a:schemeClr val="tx1"/>
                </a:solidFill>
                <a:latin typeface="Arial" panose="020B0604020202020204" pitchFamily="34" charset="0"/>
                <a:ea typeface="+mn-ea"/>
                <a:cs typeface="+mn-cs"/>
              </a:rPr>
              <a:t> induce synthesis of </a:t>
            </a:r>
            <a:r>
              <a:rPr lang="en-US" sz="1200" b="0" i="0" u="none" strike="noStrike" kern="1200" baseline="0" dirty="0" err="1">
                <a:solidFill>
                  <a:schemeClr val="tx1"/>
                </a:solidFill>
                <a:latin typeface="Arial" panose="020B0604020202020204" pitchFamily="34" charset="0"/>
                <a:ea typeface="+mn-ea"/>
                <a:cs typeface="+mn-cs"/>
              </a:rPr>
              <a:t>iNOS</a:t>
            </a:r>
            <a:r>
              <a:rPr lang="en-US" sz="1200" b="0" i="0" u="none" strike="noStrike" kern="1200" baseline="0" dirty="0">
                <a:solidFill>
                  <a:schemeClr val="tx1"/>
                </a:solidFill>
                <a:latin typeface="Arial" panose="020B0604020202020204" pitchFamily="34" charset="0"/>
                <a:ea typeface="+mn-ea"/>
                <a:cs typeface="+mn-cs"/>
              </a:rPr>
              <a:t> in macrophages, neutrophils, &amp; T cells, as well as hepatocytes, </a:t>
            </a:r>
            <a:r>
              <a:rPr lang="en-US" sz="1200" b="0" i="0" u="none" strike="noStrike" kern="1200" baseline="0" dirty="0" err="1">
                <a:solidFill>
                  <a:schemeClr val="tx1"/>
                </a:solidFill>
                <a:latin typeface="Arial" panose="020B0604020202020204" pitchFamily="34" charset="0"/>
                <a:ea typeface="+mn-ea"/>
                <a:cs typeface="+mn-cs"/>
              </a:rPr>
              <a:t>sm</a:t>
            </a:r>
            <a:r>
              <a:rPr lang="en-US" sz="1200" b="0" i="0" u="none" strike="noStrike" kern="1200" baseline="0" dirty="0">
                <a:solidFill>
                  <a:schemeClr val="tx1"/>
                </a:solidFill>
                <a:latin typeface="Arial" panose="020B0604020202020204" pitchFamily="34" charset="0"/>
                <a:ea typeface="+mn-ea"/>
                <a:cs typeface="+mn-cs"/>
              </a:rPr>
              <a:t> m cells, ECs, &amp;  fibroblasts. This widespread generation of NO results in exaggerated hypotension, shock, &amp; in some cases, death. This hypotension is reduced or reversed by NOS inhibitors in humans as well as in animal models.</a:t>
            </a:r>
            <a:endParaRPr lang="en-GB" altLang="en-US" dirty="0"/>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The generation of NO has both beneficial &amp; detrimental roles in the host immune response &amp; in inflammation. The host response to infection or injury involves the recruitment of leukocytes &amp; the release of inflammatory mediators, such as tumor necrosis factor &amp; interleukin-1. This leads to induction of </a:t>
            </a:r>
            <a:r>
              <a:rPr lang="en-US" sz="1200" b="0" i="0" u="none" strike="noStrike" kern="1200" baseline="0" dirty="0" err="1">
                <a:solidFill>
                  <a:schemeClr val="tx1"/>
                </a:solidFill>
                <a:latin typeface="Arial" panose="020B0604020202020204" pitchFamily="34" charset="0"/>
                <a:ea typeface="+mn-ea"/>
                <a:cs typeface="+mn-cs"/>
              </a:rPr>
              <a:t>iNOS</a:t>
            </a:r>
            <a:r>
              <a:rPr lang="en-US" sz="1200" b="0" i="0" u="none" strike="noStrike" kern="1200" baseline="0" dirty="0">
                <a:solidFill>
                  <a:schemeClr val="tx1"/>
                </a:solidFill>
                <a:latin typeface="Arial" panose="020B0604020202020204" pitchFamily="34" charset="0"/>
                <a:ea typeface="+mn-ea"/>
                <a:cs typeface="+mn-cs"/>
              </a:rPr>
              <a:t> in leukocytes, fibroblasts, &amp; other cell types. The NO that is produced, along with </a:t>
            </a:r>
            <a:r>
              <a:rPr lang="en-US" sz="1200" b="0" i="0" u="none" strike="noStrike" kern="1200" baseline="0" dirty="0" err="1">
                <a:solidFill>
                  <a:schemeClr val="tx1"/>
                </a:solidFill>
                <a:latin typeface="Arial" panose="020B0604020202020204" pitchFamily="34" charset="0"/>
                <a:ea typeface="+mn-ea"/>
                <a:cs typeface="+mn-cs"/>
              </a:rPr>
              <a:t>peroxynitrite</a:t>
            </a:r>
            <a:r>
              <a:rPr lang="en-US" sz="1200" b="0" i="0" u="none" strike="noStrike" kern="1200" baseline="0" dirty="0">
                <a:solidFill>
                  <a:schemeClr val="tx1"/>
                </a:solidFill>
                <a:latin typeface="Arial" panose="020B0604020202020204" pitchFamily="34" charset="0"/>
                <a:ea typeface="+mn-ea"/>
                <a:cs typeface="+mn-cs"/>
              </a:rPr>
              <a:t> that forms from its interaction with superoxide, is an important </a:t>
            </a:r>
            <a:r>
              <a:rPr lang="en-US" sz="1200" b="0" i="0" u="none" strike="noStrike" kern="1200" baseline="0" dirty="0" err="1">
                <a:solidFill>
                  <a:schemeClr val="tx1"/>
                </a:solidFill>
                <a:latin typeface="Arial" panose="020B0604020202020204" pitchFamily="34" charset="0"/>
                <a:ea typeface="+mn-ea"/>
                <a:cs typeface="+mn-cs"/>
              </a:rPr>
              <a:t>microbicide</a:t>
            </a:r>
            <a:r>
              <a:rPr lang="en-US" sz="1200" b="0" i="0" u="none" strike="noStrike" kern="1200" baseline="0" dirty="0">
                <a:solidFill>
                  <a:schemeClr val="tx1"/>
                </a:solidFill>
                <a:latin typeface="Arial" panose="020B0604020202020204" pitchFamily="34" charset="0"/>
                <a:ea typeface="+mn-ea"/>
                <a:cs typeface="+mn-cs"/>
              </a:rPr>
              <a:t>. NO also appears to play an important protective role in the body via immune cell function. When challenged with foreign antigens, Th1 cells respond by synthesizing NO, which has roles in Th1 cells. The importance of NO in Th1 cell function is demonstrated by the impaired protective response to injected parasites in animal models after inhibition of </a:t>
            </a:r>
            <a:r>
              <a:rPr lang="en-US" sz="1200" b="0" i="0" u="none" strike="noStrike" kern="1200" baseline="0" dirty="0" err="1">
                <a:solidFill>
                  <a:schemeClr val="tx1"/>
                </a:solidFill>
                <a:latin typeface="Arial" panose="020B0604020202020204" pitchFamily="34" charset="0"/>
                <a:ea typeface="+mn-ea"/>
                <a:cs typeface="+mn-cs"/>
              </a:rPr>
              <a:t>iNOS</a:t>
            </a:r>
            <a:r>
              <a:rPr lang="en-US" sz="1200" b="0" i="0" u="none" strike="noStrike" kern="1200" baseline="0" dirty="0">
                <a:solidFill>
                  <a:schemeClr val="tx1"/>
                </a:solidFill>
                <a:latin typeface="Arial" panose="020B0604020202020204" pitchFamily="34" charset="0"/>
                <a:ea typeface="+mn-ea"/>
                <a:cs typeface="+mn-cs"/>
              </a:rPr>
              <a:t>. NO also stimulates the synthesis of inflammatory PGs by activating cyclooxygenase </a:t>
            </a:r>
            <a:r>
              <a:rPr lang="en-US" sz="1200" b="0" i="0" u="none" strike="noStrike" kern="1200" baseline="0" dirty="0" err="1">
                <a:solidFill>
                  <a:schemeClr val="tx1"/>
                </a:solidFill>
                <a:latin typeface="Arial" panose="020B0604020202020204" pitchFamily="34" charset="0"/>
                <a:ea typeface="+mn-ea"/>
                <a:cs typeface="+mn-cs"/>
              </a:rPr>
              <a:t>isoenzyme</a:t>
            </a:r>
            <a:r>
              <a:rPr lang="en-US" sz="1200" b="0" i="0" u="none" strike="noStrike" kern="1200" baseline="0" dirty="0">
                <a:solidFill>
                  <a:schemeClr val="tx1"/>
                </a:solidFill>
                <a:latin typeface="Arial" panose="020B0604020202020204" pitchFamily="34" charset="0"/>
                <a:ea typeface="+mn-ea"/>
                <a:cs typeface="+mn-cs"/>
              </a:rPr>
              <a:t> 2 (COX-2). Through its effects on COX-2, its direct </a:t>
            </a:r>
            <a:r>
              <a:rPr lang="en-US" sz="1200" b="0" i="0" u="none" strike="noStrike" kern="1200" baseline="0" dirty="0" err="1">
                <a:solidFill>
                  <a:schemeClr val="tx1"/>
                </a:solidFill>
                <a:latin typeface="Arial" panose="020B0604020202020204" pitchFamily="34" charset="0"/>
                <a:ea typeface="+mn-ea"/>
                <a:cs typeface="+mn-cs"/>
              </a:rPr>
              <a:t>vasodilatory</a:t>
            </a:r>
            <a:r>
              <a:rPr lang="en-US" sz="1200" b="0" i="0" u="none" strike="noStrike" kern="1200" baseline="0" dirty="0">
                <a:solidFill>
                  <a:schemeClr val="tx1"/>
                </a:solidFill>
                <a:latin typeface="Arial" panose="020B0604020202020204" pitchFamily="34" charset="0"/>
                <a:ea typeface="+mn-ea"/>
                <a:cs typeface="+mn-cs"/>
              </a:rPr>
              <a:t> effects, &amp; other mechanisms, NO generated during inflammation contributes to the erythema, vascular permeability, &amp; subsequent edema associated with acute inflammation.</a:t>
            </a:r>
          </a:p>
        </p:txBody>
      </p:sp>
    </p:spTree>
    <p:extLst>
      <p:ext uri="{BB962C8B-B14F-4D97-AF65-F5344CB8AC3E}">
        <p14:creationId xmlns:p14="http://schemas.microsoft.com/office/powerpoint/2010/main" val="710465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25</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GB" altLang="en-US" dirty="0" err="1"/>
              <a:t>nNOS</a:t>
            </a:r>
            <a:r>
              <a:rPr lang="en-GB" altLang="en-US" dirty="0"/>
              <a:t> in nerve terminals,</a:t>
            </a:r>
            <a:r>
              <a:rPr lang="en-GB" altLang="en-US" baseline="0" dirty="0"/>
              <a:t> in neurons of most organs</a:t>
            </a:r>
            <a:endParaRPr lang="en-GB" altLang="en-US" dirty="0"/>
          </a:p>
          <a:p>
            <a:r>
              <a:rPr lang="en-GB" altLang="en-US" dirty="0"/>
              <a:t>NO is considered as a co-transmitter mediator especially for the para-sympathetic</a:t>
            </a:r>
            <a:r>
              <a:rPr lang="en-GB" altLang="en-US" baseline="0" dirty="0"/>
              <a:t> postganglionic neurons. Muscarinic agonist release NO from the EC</a:t>
            </a:r>
          </a:p>
          <a:p>
            <a:r>
              <a:rPr lang="en-US" sz="1200" b="0" i="0" u="none" strike="noStrike" kern="1200" baseline="0" dirty="0">
                <a:solidFill>
                  <a:schemeClr val="tx1"/>
                </a:solidFill>
                <a:latin typeface="Arial" panose="020B0604020202020204" pitchFamily="34" charset="0"/>
                <a:ea typeface="+mn-ea"/>
                <a:cs typeface="+mn-cs"/>
              </a:rPr>
              <a:t>NO itself can be used therapeutically. Inhalation of NO results in reduced pulmonary artery pressure &amp; improved perfusion of ventilated areas of the lung. Inhaled NO is used for pulmonary hypertension, acute hypoxemia, &amp; CPR, &amp; there is evidence of short-term improvements in pulmonary function. Inhaled NO is stored as a compressed gas mixture with nitrogen, which does not readily react with NO, &amp; further diluted to the desired concentration upon administration. NO can react with O2 to form nitrogen dioxide, a pulmonary irritant that can cause deterioration of lung function.</a:t>
            </a:r>
          </a:p>
        </p:txBody>
      </p:sp>
    </p:spTree>
    <p:extLst>
      <p:ext uri="{BB962C8B-B14F-4D97-AF65-F5344CB8AC3E}">
        <p14:creationId xmlns:p14="http://schemas.microsoft.com/office/powerpoint/2010/main" val="108999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26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Sildenafil acts to increase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by inhibiting its breakdown by </a:t>
            </a:r>
            <a:r>
              <a:rPr lang="en-US" sz="1200" b="0" i="0" u="none" strike="noStrike" kern="1200" baseline="0" dirty="0" err="1">
                <a:solidFill>
                  <a:schemeClr val="tx1"/>
                </a:solidFill>
                <a:latin typeface="Arial" panose="020B0604020202020204" pitchFamily="34" charset="0"/>
                <a:ea typeface="+mn-ea"/>
                <a:cs typeface="+mn-cs"/>
              </a:rPr>
              <a:t>phosphodiesterase</a:t>
            </a:r>
            <a:r>
              <a:rPr lang="en-US" sz="1200" b="0" i="0" u="none" strike="noStrike" kern="1200" baseline="0" dirty="0">
                <a:solidFill>
                  <a:schemeClr val="tx1"/>
                </a:solidFill>
                <a:latin typeface="Arial" panose="020B0604020202020204" pitchFamily="34" charset="0"/>
                <a:ea typeface="+mn-ea"/>
                <a:cs typeface="+mn-cs"/>
              </a:rPr>
              <a:t> isoform 5 (PDE-5).</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II</a:t>
            </a:r>
          </a:p>
        </p:txBody>
      </p:sp>
      <p:sp>
        <p:nvSpPr>
          <p:cNvPr id="4" name="Slide Number Placeholder 3"/>
          <p:cNvSpPr>
            <a:spLocks noGrp="1"/>
          </p:cNvSpPr>
          <p:nvPr>
            <p:ph type="sldNum" sz="quarter" idx="10"/>
          </p:nvPr>
        </p:nvSpPr>
        <p:spPr/>
        <p:txBody>
          <a:bodyPr/>
          <a:lstStyle/>
          <a:p>
            <a:pPr>
              <a:defRPr/>
            </a:pPr>
            <a:fld id="{D447CA2B-2AFA-4C02-A580-8E7AC1194137}" type="slidenum">
              <a:rPr lang="en-US" altLang="en-US" smtClean="0"/>
              <a:pPr>
                <a:defRPr/>
              </a:pPr>
              <a:t>28</a:t>
            </a:fld>
            <a:endParaRPr lang="en-US" altLang="en-US"/>
          </a:p>
        </p:txBody>
      </p:sp>
    </p:spTree>
    <p:extLst>
      <p:ext uri="{BB962C8B-B14F-4D97-AF65-F5344CB8AC3E}">
        <p14:creationId xmlns:p14="http://schemas.microsoft.com/office/powerpoint/2010/main" val="310079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29</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1200" b="0" i="0" u="none" strike="noStrike" kern="1200" baseline="0" dirty="0">
                <a:solidFill>
                  <a:schemeClr val="tx1"/>
                </a:solidFill>
                <a:latin typeface="Arial" panose="020B0604020202020204" pitchFamily="34" charset="0"/>
                <a:ea typeface="+mn-ea"/>
                <a:cs typeface="+mn-cs"/>
              </a:rPr>
              <a:t>Angiotensinogen is the circulating protein substrate from which renin cleaves ANG I. It is synthesized in the liver.</a:t>
            </a:r>
          </a:p>
          <a:p>
            <a:r>
              <a:rPr lang="en-US" sz="1200" b="0" i="0" u="none" strike="noStrike" kern="1200" baseline="0" dirty="0">
                <a:solidFill>
                  <a:schemeClr val="tx1"/>
                </a:solidFill>
                <a:latin typeface="Arial" panose="020B0604020202020204" pitchFamily="34" charset="0"/>
                <a:ea typeface="+mn-ea"/>
                <a:cs typeface="+mn-cs"/>
              </a:rPr>
              <a:t>Angiotensin II acts directly on the </a:t>
            </a:r>
            <a:r>
              <a:rPr lang="en-US" sz="1200" b="0" i="0" u="none" strike="noStrike" kern="1200" baseline="0" dirty="0" err="1">
                <a:solidFill>
                  <a:schemeClr val="tx1"/>
                </a:solidFill>
                <a:latin typeface="Arial" panose="020B0604020202020204" pitchFamily="34" charset="0"/>
                <a:ea typeface="+mn-ea"/>
                <a:cs typeface="+mn-cs"/>
              </a:rPr>
              <a:t>zona</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glomerulosa</a:t>
            </a:r>
            <a:r>
              <a:rPr lang="en-US" sz="1200" b="0" i="0" u="none" strike="noStrike" kern="1200" baseline="0" dirty="0">
                <a:solidFill>
                  <a:schemeClr val="tx1"/>
                </a:solidFill>
                <a:latin typeface="Arial" panose="020B0604020202020204" pitchFamily="34" charset="0"/>
                <a:ea typeface="+mn-ea"/>
                <a:cs typeface="+mn-cs"/>
              </a:rPr>
              <a:t> of the adrenal cortex to stimulate aldosterone synthesis &amp; release. At higher concentrations, ANG II also stimulates glucocorticoid synthesis. Angiotensin II acts on the kidney to cause renal vasoconstriction, increase proximal tubular Na </a:t>
            </a:r>
            <a:r>
              <a:rPr lang="en-US" sz="1200" b="0" i="0" u="none" strike="noStrike" kern="1200" baseline="0" dirty="0" err="1">
                <a:solidFill>
                  <a:schemeClr val="tx1"/>
                </a:solidFill>
                <a:latin typeface="Arial" panose="020B0604020202020204" pitchFamily="34" charset="0"/>
                <a:ea typeface="+mn-ea"/>
                <a:cs typeface="+mn-cs"/>
              </a:rPr>
              <a:t>reabsorption</a:t>
            </a:r>
            <a:r>
              <a:rPr lang="en-US" sz="1200" b="0" i="0" u="none" strike="noStrike" kern="1200" baseline="0" dirty="0">
                <a:solidFill>
                  <a:schemeClr val="tx1"/>
                </a:solidFill>
                <a:latin typeface="Arial" panose="020B0604020202020204" pitchFamily="34" charset="0"/>
                <a:ea typeface="+mn-ea"/>
                <a:cs typeface="+mn-cs"/>
              </a:rPr>
              <a:t>, &amp; inhibit the release of renin.</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30</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1" i="0" u="none" strike="noStrike" kern="1200" baseline="0" dirty="0">
                <a:solidFill>
                  <a:schemeClr val="tx1"/>
                </a:solidFill>
                <a:latin typeface="Arial" panose="020B0604020202020204" pitchFamily="34" charset="0"/>
                <a:ea typeface="+mn-ea"/>
                <a:cs typeface="+mn-cs"/>
              </a:rPr>
              <a:t>Angiotensin II</a:t>
            </a:r>
            <a:r>
              <a:rPr lang="en-US" sz="1200" b="0" i="0" u="none" strike="noStrike" kern="1200" baseline="0" dirty="0">
                <a:solidFill>
                  <a:schemeClr val="tx1"/>
                </a:solidFill>
                <a:latin typeface="Arial" panose="020B0604020202020204" pitchFamily="34" charset="0"/>
                <a:ea typeface="+mn-ea"/>
                <a:cs typeface="+mn-cs"/>
              </a:rPr>
              <a:t> is </a:t>
            </a:r>
            <a:r>
              <a:rPr lang="en-US" sz="1200" b="0" i="0" u="none" strike="noStrike" kern="1200" baseline="0" dirty="0" err="1">
                <a:solidFill>
                  <a:schemeClr val="tx1"/>
                </a:solidFill>
                <a:latin typeface="Arial" panose="020B0604020202020204" pitchFamily="34" charset="0"/>
                <a:ea typeface="+mn-ea"/>
                <a:cs typeface="+mn-cs"/>
              </a:rPr>
              <a:t>mitogenic</a:t>
            </a:r>
            <a:r>
              <a:rPr lang="en-US" sz="1200" b="0" i="0" u="none" strike="noStrike" kern="1200" baseline="0" dirty="0">
                <a:solidFill>
                  <a:schemeClr val="tx1"/>
                </a:solidFill>
                <a:latin typeface="Arial" panose="020B0604020202020204" pitchFamily="34" charset="0"/>
                <a:ea typeface="+mn-ea"/>
                <a:cs typeface="+mn-cs"/>
              </a:rPr>
              <a:t> (triggering mitosis) for vascular &amp; cardiac muscle cells &amp; may contribute to the development of cardiovascular hypertrophy.</a:t>
            </a:r>
          </a:p>
          <a:p>
            <a:r>
              <a:rPr lang="en-US" sz="1200" b="0" i="0" u="none" strike="noStrike" kern="1200" baseline="0" dirty="0">
                <a:solidFill>
                  <a:schemeClr val="tx1"/>
                </a:solidFill>
                <a:latin typeface="Arial" panose="020B0604020202020204" pitchFamily="34" charset="0"/>
                <a:ea typeface="+mn-ea"/>
                <a:cs typeface="+mn-cs"/>
              </a:rPr>
              <a:t>It also exerts a variety of important effects on the vascular endothelium. Indeed, </a:t>
            </a:r>
            <a:r>
              <a:rPr lang="en-US" sz="1200" b="0" i="0" u="none" strike="noStrike" kern="1200" baseline="0" dirty="0" err="1">
                <a:solidFill>
                  <a:schemeClr val="tx1"/>
                </a:solidFill>
                <a:latin typeface="Arial" panose="020B0604020202020204" pitchFamily="34" charset="0"/>
                <a:ea typeface="+mn-ea"/>
                <a:cs typeface="+mn-cs"/>
              </a:rPr>
              <a:t>overactivity</a:t>
            </a:r>
            <a:r>
              <a:rPr lang="en-US" sz="1200" b="0" i="0" u="none" strike="noStrike" kern="1200" baseline="0" dirty="0">
                <a:solidFill>
                  <a:schemeClr val="tx1"/>
                </a:solidFill>
                <a:latin typeface="Arial" panose="020B0604020202020204" pitchFamily="34" charset="0"/>
                <a:ea typeface="+mn-ea"/>
                <a:cs typeface="+mn-cs"/>
              </a:rPr>
              <a:t> of the renin-angiotensin system has been implicated as one of the most significant factors in the development of hypertensive vascular disease. Considerable evidence now indicates that ACE inhibitors &amp; ANG II receptor antagonists slow or prevent morphologic changes (remodeling) following myocardial infarction that would otherwise lead to heart failure. </a:t>
            </a:r>
          </a:p>
          <a:p>
            <a:r>
              <a:rPr lang="en-US" sz="1200" b="1" kern="1200" dirty="0">
                <a:solidFill>
                  <a:schemeClr val="tx1"/>
                </a:solidFill>
                <a:effectLst/>
                <a:latin typeface="Arial" panose="020B0604020202020204" pitchFamily="34" charset="0"/>
                <a:ea typeface="+mn-ea"/>
                <a:cs typeface="+mn-cs"/>
              </a:rPr>
              <a:t>Collagen</a:t>
            </a:r>
            <a:r>
              <a:rPr lang="en-US" sz="1200" kern="1200" dirty="0">
                <a:solidFill>
                  <a:schemeClr val="tx1"/>
                </a:solidFill>
                <a:effectLst/>
                <a:latin typeface="Arial" panose="020B0604020202020204" pitchFamily="34" charset="0"/>
                <a:ea typeface="+mn-ea"/>
                <a:cs typeface="+mn-cs"/>
              </a:rPr>
              <a:t> forms a scaffold to provide strength &amp; structure. Collagen occurs throughout the body, but especially in the skin, bones, &amp; connective tissues.</a:t>
            </a:r>
          </a:p>
          <a:p>
            <a:r>
              <a:rPr lang="en-US" sz="1200" kern="1200" dirty="0">
                <a:solidFill>
                  <a:schemeClr val="tx1"/>
                </a:solidFill>
                <a:effectLst/>
                <a:latin typeface="Arial" panose="020B0604020202020204" pitchFamily="34" charset="0"/>
                <a:ea typeface="+mn-ea"/>
                <a:cs typeface="+mn-cs"/>
              </a:rPr>
              <a:t>Collagen is a hard, insoluble, &amp; fibrous protein that makes up one-third of the protein in the human body. In most collagens, the molecules are packed together to form long, thin fibrils.</a:t>
            </a:r>
          </a:p>
          <a:p>
            <a:r>
              <a:rPr lang="en-GB" altLang="en-US" dirty="0"/>
              <a:t>Pressure overload with coronary arterial HTN causes myocardial hypertrophy &amp;</a:t>
            </a:r>
            <a:r>
              <a:rPr lang="en-US" sz="1200" b="0" i="0" u="none" strike="noStrike" kern="1200" baseline="0" dirty="0">
                <a:solidFill>
                  <a:schemeClr val="tx1"/>
                </a:solidFill>
                <a:latin typeface="Arial" panose="020B0604020202020204" pitchFamily="34" charset="0"/>
                <a:ea typeface="+mn-ea"/>
                <a:cs typeface="+mn-cs"/>
              </a:rPr>
              <a:t> coronary vascular changes such as medial hypertrophy with an increase in collagen deposition in the interstitial, coronary vascular, &amp; perivascular tissue.</a:t>
            </a:r>
            <a:endParaRPr lang="en-GB" altLang="en-US" dirty="0"/>
          </a:p>
          <a:p>
            <a:pPr eaLnBrk="1" hangingPunct="1"/>
            <a:r>
              <a:rPr lang="en-GB" altLang="en-US" dirty="0"/>
              <a:t>Increased collagen deposition is highly linked to myocardium stiffness.</a:t>
            </a:r>
          </a:p>
        </p:txBody>
      </p:sp>
    </p:spTree>
    <p:extLst>
      <p:ext uri="{BB962C8B-B14F-4D97-AF65-F5344CB8AC3E}">
        <p14:creationId xmlns:p14="http://schemas.microsoft.com/office/powerpoint/2010/main" val="536346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31</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710465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32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US" sz="1200" b="0" i="0" u="none" strike="noStrike" kern="1200" baseline="0" dirty="0">
                <a:solidFill>
                  <a:schemeClr val="tx1">
                    <a:lumMod val="95000"/>
                    <a:lumOff val="5000"/>
                  </a:schemeClr>
                </a:solidFill>
                <a:latin typeface="Arial" panose="020B0604020202020204" pitchFamily="34" charset="0"/>
                <a:ea typeface="+mn-ea"/>
                <a:cs typeface="+mn-cs"/>
              </a:rPr>
              <a:t>ACEIs 1- Reduce peripheral resistance &amp; thereby reduce </a:t>
            </a:r>
            <a:r>
              <a:rPr lang="en-US" sz="1200" b="1" i="0" u="sng" strike="noStrike" kern="1200" baseline="0" dirty="0">
                <a:solidFill>
                  <a:schemeClr val="tx1">
                    <a:lumMod val="95000"/>
                    <a:lumOff val="5000"/>
                  </a:schemeClr>
                </a:solidFill>
                <a:latin typeface="Arial" panose="020B0604020202020204" pitchFamily="34" charset="0"/>
                <a:ea typeface="+mn-ea"/>
                <a:cs typeface="+mn-cs"/>
              </a:rPr>
              <a:t>afterload</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2- Reduce salt &amp; water retention (by reducing aldosterone secretion) &amp; in that way reduce </a:t>
            </a:r>
            <a:r>
              <a:rPr lang="en-US" sz="1200" b="1" i="0" u="sng" strike="noStrike" kern="1200" baseline="0" dirty="0">
                <a:solidFill>
                  <a:schemeClr val="tx1">
                    <a:lumMod val="95000"/>
                    <a:lumOff val="5000"/>
                  </a:schemeClr>
                </a:solidFill>
                <a:latin typeface="Arial" panose="020B0604020202020204" pitchFamily="34" charset="0"/>
                <a:ea typeface="+mn-ea"/>
                <a:cs typeface="+mn-cs"/>
              </a:rPr>
              <a:t>preload</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3- The reduction in tissue angiotensin levels also reduces sympathetic activity through diminution of angiotensin’s presynaptic effects on NE release. 4- Finally, these drugs reduce the long-term remodeling of the heart &amp; vessels, an effect that may be responsible for the observed reduction in mortality &amp; morbidity.</a:t>
            </a:r>
          </a:p>
          <a:p>
            <a:r>
              <a:rPr lang="en-US" sz="1200" b="0" i="0" u="none" strike="noStrike" kern="1200" baseline="0" dirty="0">
                <a:solidFill>
                  <a:schemeClr val="tx1">
                    <a:lumMod val="95000"/>
                    <a:lumOff val="5000"/>
                  </a:schemeClr>
                </a:solidFill>
                <a:latin typeface="Arial" panose="020B0604020202020204" pitchFamily="34" charset="0"/>
                <a:ea typeface="+mn-ea"/>
                <a:cs typeface="+mn-cs"/>
              </a:rPr>
              <a:t>Converting enzyme is a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dipeptidyl</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carboxypeptidase</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with two active sites that catalyzes the cleavage of dipeptides from the carboxyl terminal of certain peptides. Its most important substrates are ANG I, which it converts to ANG II, &amp;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bradykinin</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(Vasodilator), which it inactivates. So the hypotensive activity of captopril results both from an inhibitory action on the renin-angiotensin system &amp; a stimulating action on the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kallikrein-kinin</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system.</a:t>
            </a:r>
            <a:endParaRPr lang="en-GB" altLang="en-US" dirty="0">
              <a:solidFill>
                <a:schemeClr val="tx1">
                  <a:lumMod val="95000"/>
                  <a:lumOff val="5000"/>
                </a:schemeClr>
              </a:solidFill>
            </a:endParaRPr>
          </a:p>
        </p:txBody>
      </p:sp>
    </p:spTree>
    <p:extLst>
      <p:ext uri="{BB962C8B-B14F-4D97-AF65-F5344CB8AC3E}">
        <p14:creationId xmlns:p14="http://schemas.microsoft.com/office/powerpoint/2010/main" val="1089997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33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a:t>AT </a:t>
            </a:r>
            <a:r>
              <a:rPr lang="en-GB" altLang="en-US" dirty="0" err="1"/>
              <a:t>Rs</a:t>
            </a:r>
            <a:r>
              <a:rPr lang="en-GB" altLang="en-US" dirty="0"/>
              <a:t> are widely distributed in the body.</a:t>
            </a:r>
          </a:p>
          <a:p>
            <a:pPr eaLnBrk="1" hangingPunct="1"/>
            <a:r>
              <a:rPr lang="en-GB" altLang="en-US" dirty="0" err="1"/>
              <a:t>Ang</a:t>
            </a:r>
            <a:r>
              <a:rPr lang="en-GB" altLang="en-US" dirty="0"/>
              <a:t> 2 bind equally to AT1 &amp; 2</a:t>
            </a:r>
          </a:p>
          <a:p>
            <a:r>
              <a:rPr lang="en-US" sz="1200" b="0" i="0" u="none" strike="noStrike" kern="1200" baseline="0" dirty="0">
                <a:solidFill>
                  <a:schemeClr val="tx1"/>
                </a:solidFill>
                <a:latin typeface="Arial" panose="020B0604020202020204" pitchFamily="34" charset="0"/>
                <a:ea typeface="+mn-ea"/>
                <a:cs typeface="+mn-cs"/>
              </a:rPr>
              <a:t>AT 1 receptors predominate in vascular smooth muscle.</a:t>
            </a:r>
          </a:p>
          <a:p>
            <a:r>
              <a:rPr lang="en-US" sz="1200" b="0" i="0" u="none" strike="noStrike" kern="1200" baseline="0" dirty="0">
                <a:solidFill>
                  <a:schemeClr val="tx1"/>
                </a:solidFill>
                <a:latin typeface="Arial" panose="020B0604020202020204" pitchFamily="34" charset="0"/>
                <a:ea typeface="+mn-ea"/>
                <a:cs typeface="+mn-cs"/>
              </a:rPr>
              <a:t>AT1:</a:t>
            </a:r>
          </a:p>
          <a:p>
            <a:pPr marL="171450" indent="-171450">
              <a:buFontTx/>
              <a:buChar char="-"/>
            </a:pPr>
            <a:r>
              <a:rPr lang="en-US" sz="1200" b="0" i="0" u="none" strike="noStrike" kern="1200" baseline="0" dirty="0">
                <a:solidFill>
                  <a:schemeClr val="tx1"/>
                </a:solidFill>
                <a:latin typeface="Arial" panose="020B0604020202020204" pitchFamily="34" charset="0"/>
                <a:ea typeface="+mn-ea"/>
                <a:cs typeface="+mn-cs"/>
              </a:rPr>
              <a:t>VC</a:t>
            </a:r>
          </a:p>
          <a:p>
            <a:pPr marL="171450" indent="-171450">
              <a:buFontTx/>
              <a:buChar char="-"/>
            </a:pPr>
            <a:r>
              <a:rPr lang="en-US" sz="1200" b="0" i="0" u="none" strike="noStrike" kern="1200" baseline="0" dirty="0">
                <a:solidFill>
                  <a:schemeClr val="tx1"/>
                </a:solidFill>
                <a:latin typeface="Arial" panose="020B0604020202020204" pitchFamily="34" charset="0"/>
                <a:ea typeface="+mn-ea"/>
                <a:cs typeface="+mn-cs"/>
              </a:rPr>
              <a:t>Renal Na reabsorption</a:t>
            </a:r>
          </a:p>
          <a:p>
            <a:pPr marL="171450" indent="-171450">
              <a:buFontTx/>
              <a:buChar char="-"/>
            </a:pPr>
            <a:r>
              <a:rPr lang="en-US" sz="1200" b="0" i="0" u="none" strike="noStrike" kern="1200" baseline="0" dirty="0">
                <a:solidFill>
                  <a:schemeClr val="tx1"/>
                </a:solidFill>
                <a:latin typeface="Arial" panose="020B0604020202020204" pitchFamily="34" charset="0"/>
                <a:ea typeface="+mn-ea"/>
                <a:cs typeface="+mn-cs"/>
              </a:rPr>
              <a:t>Cell growth &amp; proliferation (remodeling).</a:t>
            </a:r>
          </a:p>
          <a:p>
            <a:r>
              <a:rPr lang="en-US" sz="1200" b="0" i="0" u="none" strike="noStrike" kern="1200" baseline="0" dirty="0">
                <a:solidFill>
                  <a:schemeClr val="tx1"/>
                </a:solidFill>
                <a:latin typeface="Arial" panose="020B0604020202020204" pitchFamily="34" charset="0"/>
                <a:ea typeface="+mn-ea"/>
                <a:cs typeface="+mn-cs"/>
              </a:rPr>
              <a:t>Stimulation of AT2 receptors causes VD that may serve to counteract the VC resulting from AT 1 receptor stimulation. </a:t>
            </a:r>
          </a:p>
          <a:p>
            <a:r>
              <a:rPr lang="en-US" sz="1200" b="0" i="0" u="none" strike="noStrike" kern="1200" baseline="0" dirty="0">
                <a:solidFill>
                  <a:schemeClr val="tx1"/>
                </a:solidFill>
                <a:latin typeface="Arial" panose="020B0604020202020204" pitchFamily="34" charset="0"/>
                <a:ea typeface="+mn-ea"/>
                <a:cs typeface="+mn-cs"/>
              </a:rPr>
              <a:t>AT2 receptor-mediated VD appears to be nitric oxide-dependent &amp; may involve the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B2 receptor-nitric oxide-</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pathway.</a:t>
            </a:r>
          </a:p>
          <a:p>
            <a:endParaRPr lang="en-US" dirty="0"/>
          </a:p>
          <a:p>
            <a:r>
              <a:rPr lang="en-US" dirty="0"/>
              <a:t>In biochemical signaling, DAG functions as a </a:t>
            </a:r>
            <a:r>
              <a:rPr lang="en-US" dirty="0">
                <a:hlinkClick r:id="rId3" tooltip="Second messenger"/>
              </a:rPr>
              <a:t>second messenger</a:t>
            </a:r>
            <a:r>
              <a:rPr lang="en-US" dirty="0"/>
              <a:t> </a:t>
            </a:r>
            <a:r>
              <a:rPr lang="en-US" dirty="0">
                <a:hlinkClick r:id="rId4" tooltip="Lipid signaling"/>
              </a:rPr>
              <a:t>signaling lipid</a:t>
            </a:r>
            <a:r>
              <a:rPr lang="en-US" dirty="0"/>
              <a:t>, &amp; is a product of the </a:t>
            </a:r>
            <a:r>
              <a:rPr lang="en-US" dirty="0">
                <a:hlinkClick r:id="rId5" tooltip="Hydrolysis"/>
              </a:rPr>
              <a:t>hydrolysis</a:t>
            </a:r>
            <a:r>
              <a:rPr lang="en-US" dirty="0"/>
              <a:t> of the phospholipid </a:t>
            </a:r>
            <a:r>
              <a:rPr lang="en-US" dirty="0">
                <a:hlinkClick r:id="rId6" tooltip="Phosphatidylinositol 4,5-bisphosphate"/>
              </a:rPr>
              <a:t>phosphatidylinositol 4,5-bisphosphate</a:t>
            </a:r>
            <a:r>
              <a:rPr lang="en-US" dirty="0"/>
              <a:t> (PIP2) by the </a:t>
            </a:r>
            <a:r>
              <a:rPr lang="en-US" dirty="0">
                <a:hlinkClick r:id="rId7" tooltip="Enzyme"/>
              </a:rPr>
              <a:t>enzyme</a:t>
            </a:r>
            <a:r>
              <a:rPr lang="en-US" dirty="0"/>
              <a:t> </a:t>
            </a:r>
            <a:r>
              <a:rPr lang="en-US" dirty="0">
                <a:hlinkClick r:id="rId8" tooltip="Phospholipase C"/>
              </a:rPr>
              <a:t>phospholipase C</a:t>
            </a:r>
            <a:r>
              <a:rPr lang="en-US" dirty="0"/>
              <a:t> (PLC) (a </a:t>
            </a:r>
            <a:r>
              <a:rPr lang="en-US" dirty="0">
                <a:hlinkClick r:id="rId9" tooltip="Cell membrane"/>
              </a:rPr>
              <a:t>membrane</a:t>
            </a:r>
            <a:r>
              <a:rPr lang="en-US" dirty="0"/>
              <a:t>-bound enzyme) that, through the same reaction, produces </a:t>
            </a:r>
            <a:r>
              <a:rPr lang="en-US" dirty="0">
                <a:hlinkClick r:id="rId10" tooltip="Inositol trisphosphate"/>
              </a:rPr>
              <a:t>inositol </a:t>
            </a:r>
            <a:r>
              <a:rPr lang="en-US" dirty="0" err="1">
                <a:hlinkClick r:id="rId10" tooltip="Inositol trisphosphate"/>
              </a:rPr>
              <a:t>trisphosphate</a:t>
            </a:r>
            <a:r>
              <a:rPr lang="en-US" dirty="0"/>
              <a:t> (IP</a:t>
            </a:r>
            <a:r>
              <a:rPr lang="en-US" baseline="-25000" dirty="0"/>
              <a:t>3</a:t>
            </a:r>
            <a:r>
              <a:rPr lang="en-US" dirty="0"/>
              <a:t>). Although inositol </a:t>
            </a:r>
            <a:r>
              <a:rPr lang="en-US" dirty="0" err="1"/>
              <a:t>trisphosphate</a:t>
            </a:r>
            <a:r>
              <a:rPr lang="en-US" dirty="0"/>
              <a:t> diffuses into the </a:t>
            </a:r>
            <a:r>
              <a:rPr lang="en-US" dirty="0">
                <a:hlinkClick r:id="rId11" tooltip="Cytosol"/>
              </a:rPr>
              <a:t>cytosol</a:t>
            </a:r>
            <a:r>
              <a:rPr lang="en-US" dirty="0"/>
              <a:t>, DAG remains within the </a:t>
            </a:r>
            <a:r>
              <a:rPr lang="en-US" dirty="0">
                <a:hlinkClick r:id="rId12" tooltip="Plasma membrane"/>
              </a:rPr>
              <a:t>plasma membrane</a:t>
            </a:r>
            <a:r>
              <a:rPr lang="en-US" dirty="0"/>
              <a:t>, due to its </a:t>
            </a:r>
            <a:r>
              <a:rPr lang="en-US" dirty="0">
                <a:hlinkClick r:id="rId13" tooltip="Hydrophobe"/>
              </a:rPr>
              <a:t>hydrophobic</a:t>
            </a:r>
            <a:r>
              <a:rPr lang="en-US" dirty="0"/>
              <a:t> properties. IP</a:t>
            </a:r>
            <a:r>
              <a:rPr lang="en-US" baseline="-25000" dirty="0"/>
              <a:t>3</a:t>
            </a:r>
            <a:r>
              <a:rPr lang="en-US" dirty="0"/>
              <a:t> stimulates the release of calcium ions from the smooth endoplasmic reticulum, whereas DAG is a physiological activator of </a:t>
            </a:r>
            <a:r>
              <a:rPr lang="en-US" dirty="0">
                <a:hlinkClick r:id="rId14" tooltip="Protein kinase C"/>
              </a:rPr>
              <a:t>protein kinase C</a:t>
            </a:r>
            <a:r>
              <a:rPr lang="en-US" dirty="0"/>
              <a:t> (PKC). </a:t>
            </a:r>
          </a:p>
          <a:p>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err="1"/>
              <a:t>Hist</a:t>
            </a:r>
            <a:r>
              <a:rPr lang="en-GB" altLang="en-US" dirty="0"/>
              <a:t> is synthesized</a:t>
            </a:r>
            <a:r>
              <a:rPr lang="en-GB" altLang="en-US" baseline="0" dirty="0"/>
              <a:t> from the </a:t>
            </a:r>
            <a:r>
              <a:rPr lang="en-GB" altLang="en-US" baseline="0" dirty="0" err="1"/>
              <a:t>aa</a:t>
            </a:r>
            <a:r>
              <a:rPr lang="en-GB" altLang="en-US" baseline="0" dirty="0"/>
              <a:t> L histidine </a:t>
            </a:r>
            <a:endParaRPr lang="en-GB" altLang="en-US" dirty="0"/>
          </a:p>
          <a:p>
            <a:pPr eaLnBrk="1" hangingPunct="1"/>
            <a:r>
              <a:rPr lang="en-GB" altLang="en-US" dirty="0" err="1"/>
              <a:t>Hist</a:t>
            </a:r>
            <a:r>
              <a:rPr lang="en-GB" altLang="en-US" dirty="0"/>
              <a:t> is an important</a:t>
            </a:r>
            <a:r>
              <a:rPr lang="en-GB" altLang="en-US" baseline="0" dirty="0"/>
              <a:t> mediator of immediate allergy like </a:t>
            </a:r>
            <a:r>
              <a:rPr lang="en-GB" altLang="en-US" baseline="0" dirty="0" err="1"/>
              <a:t>urticaria</a:t>
            </a:r>
            <a:r>
              <a:rPr lang="en-GB" altLang="en-US" baseline="0" dirty="0"/>
              <a:t> n inflammatory </a:t>
            </a:r>
            <a:r>
              <a:rPr lang="en-GB" altLang="en-US" baseline="0" dirty="0" err="1"/>
              <a:t>rx</a:t>
            </a:r>
            <a:endParaRPr lang="en-GB" altLang="en-US" baseline="0" dirty="0"/>
          </a:p>
          <a:p>
            <a:pPr rtl="0" eaLnBrk="1" hangingPunct="1"/>
            <a:r>
              <a:rPr lang="en-US" sz="1200" b="0" i="0" u="none" strike="noStrike" kern="1200" baseline="0" dirty="0">
                <a:solidFill>
                  <a:schemeClr val="tx1"/>
                </a:solidFill>
                <a:latin typeface="Arial" panose="020B0604020202020204" pitchFamily="34" charset="0"/>
                <a:ea typeface="+mn-ea"/>
                <a:cs typeface="+mn-cs"/>
              </a:rPr>
              <a:t>Most tissue histamine is sequestered &amp; bound in granules (vesicles) in mast cells or basophils</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35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err="1">
                <a:solidFill>
                  <a:schemeClr val="tx1"/>
                </a:solidFill>
                <a:latin typeface="Arial" panose="020B0604020202020204" pitchFamily="34" charset="0"/>
                <a:ea typeface="+mn-ea"/>
                <a:cs typeface="+mn-cs"/>
              </a:rPr>
              <a:t>Kallikreins</a:t>
            </a:r>
            <a:r>
              <a:rPr lang="en-US" sz="1200" b="0" i="0" u="none" strike="noStrike" kern="1200" baseline="0" dirty="0">
                <a:solidFill>
                  <a:schemeClr val="tx1"/>
                </a:solidFill>
                <a:latin typeface="Arial" panose="020B0604020202020204" pitchFamily="34" charset="0"/>
                <a:ea typeface="+mn-ea"/>
                <a:cs typeface="+mn-cs"/>
              </a:rPr>
              <a:t> are serine proteases present in plasma (plasma </a:t>
            </a:r>
            <a:r>
              <a:rPr lang="en-US" sz="1200" b="0" i="0" u="none" strike="noStrike" kern="1200" baseline="0" dirty="0" err="1">
                <a:solidFill>
                  <a:schemeClr val="tx1"/>
                </a:solidFill>
                <a:latin typeface="Arial" panose="020B0604020202020204" pitchFamily="34" charset="0"/>
                <a:ea typeface="+mn-ea"/>
                <a:cs typeface="+mn-cs"/>
              </a:rPr>
              <a:t>kallikrein</a:t>
            </a:r>
            <a:r>
              <a:rPr lang="en-US" sz="1200" b="0" i="0" u="none" strike="noStrike" kern="1200" baseline="0" dirty="0">
                <a:solidFill>
                  <a:schemeClr val="tx1"/>
                </a:solidFill>
                <a:latin typeface="Arial" panose="020B0604020202020204" pitchFamily="34" charset="0"/>
                <a:ea typeface="+mn-ea"/>
                <a:cs typeface="+mn-cs"/>
              </a:rPr>
              <a:t>) &amp; in several organs (tissue </a:t>
            </a:r>
            <a:r>
              <a:rPr lang="en-US" sz="1200" b="0" i="0" u="none" strike="noStrike" kern="1200" baseline="0" dirty="0" err="1">
                <a:solidFill>
                  <a:schemeClr val="tx1"/>
                </a:solidFill>
                <a:latin typeface="Arial" panose="020B0604020202020204" pitchFamily="34" charset="0"/>
                <a:ea typeface="+mn-ea"/>
                <a:cs typeface="+mn-cs"/>
              </a:rPr>
              <a:t>kallikrein</a:t>
            </a:r>
            <a:r>
              <a:rPr lang="en-US" sz="1200" b="0" i="0" u="none" strike="noStrike" kern="1200" baseline="0" dirty="0">
                <a:solidFill>
                  <a:schemeClr val="tx1"/>
                </a:solidFill>
                <a:latin typeface="Arial" panose="020B0604020202020204" pitchFamily="34" charset="0"/>
                <a:ea typeface="+mn-ea"/>
                <a:cs typeface="+mn-cs"/>
              </a:rPr>
              <a:t>), including the kidneys, pancreas, intestine, sweat glands, and salivary glands. The two groups are secreted as zymogens and are activated by </a:t>
            </a:r>
            <a:r>
              <a:rPr lang="en-US" sz="1200" b="0" i="0" u="none" strike="noStrike" kern="1200" baseline="0" dirty="0" err="1">
                <a:solidFill>
                  <a:schemeClr val="tx1"/>
                </a:solidFill>
                <a:latin typeface="Arial" panose="020B0604020202020204" pitchFamily="34" charset="0"/>
                <a:ea typeface="+mn-ea"/>
                <a:cs typeface="+mn-cs"/>
              </a:rPr>
              <a:t>proteolytic</a:t>
            </a:r>
            <a:r>
              <a:rPr lang="en-US" sz="1200" b="0" i="0" u="none" strike="noStrike" kern="1200" baseline="0" dirty="0">
                <a:solidFill>
                  <a:schemeClr val="tx1"/>
                </a:solidFill>
                <a:latin typeface="Arial" panose="020B0604020202020204" pitchFamily="34" charset="0"/>
                <a:ea typeface="+mn-ea"/>
                <a:cs typeface="+mn-cs"/>
              </a:rPr>
              <a:t> cleavage.</a:t>
            </a:r>
          </a:p>
          <a:p>
            <a:r>
              <a:rPr lang="en-US" sz="1200" b="0" i="0" u="none" strike="noStrike" kern="1200" baseline="0" dirty="0" err="1">
                <a:solidFill>
                  <a:schemeClr val="tx1"/>
                </a:solidFill>
                <a:latin typeface="Arial" panose="020B0604020202020204" pitchFamily="34" charset="0"/>
                <a:ea typeface="+mn-ea"/>
                <a:cs typeface="+mn-cs"/>
              </a:rPr>
              <a:t>Kininogens</a:t>
            </a:r>
            <a:r>
              <a:rPr lang="en-US" sz="1200" b="0" i="0" u="none" strike="noStrike" kern="1200" baseline="0" dirty="0">
                <a:solidFill>
                  <a:schemeClr val="tx1"/>
                </a:solidFill>
                <a:latin typeface="Arial" panose="020B0604020202020204" pitchFamily="34" charset="0"/>
                <a:ea typeface="+mn-ea"/>
                <a:cs typeface="+mn-cs"/>
              </a:rPr>
              <a:t>—the substrates for </a:t>
            </a:r>
            <a:r>
              <a:rPr lang="en-US" sz="1200" b="0" i="0" u="none" strike="noStrike" kern="1200" baseline="0" dirty="0" err="1">
                <a:solidFill>
                  <a:schemeClr val="tx1"/>
                </a:solidFill>
                <a:latin typeface="Arial" panose="020B0604020202020204" pitchFamily="34" charset="0"/>
                <a:ea typeface="+mn-ea"/>
                <a:cs typeface="+mn-cs"/>
              </a:rPr>
              <a:t>kallikreins</a:t>
            </a:r>
            <a:r>
              <a:rPr lang="en-US" sz="1200" b="0" i="0" u="none" strike="noStrike" kern="1200" baseline="0" dirty="0">
                <a:solidFill>
                  <a:schemeClr val="tx1"/>
                </a:solidFill>
                <a:latin typeface="Arial" panose="020B0604020202020204" pitchFamily="34" charset="0"/>
                <a:ea typeface="+mn-ea"/>
                <a:cs typeface="+mn-cs"/>
              </a:rPr>
              <a:t> &amp; precursors of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—are present in plasma, lymph, &amp; interstitial fluid.</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err="1">
                <a:solidFill>
                  <a:schemeClr val="tx1"/>
                </a:solidFill>
                <a:latin typeface="Arial" panose="020B0604020202020204" pitchFamily="34" charset="0"/>
                <a:ea typeface="+mn-ea"/>
                <a:cs typeface="+mn-cs"/>
              </a:rPr>
              <a:t>Kallidin</a:t>
            </a:r>
            <a:r>
              <a:rPr lang="en-US" sz="1200" b="0" i="0" u="none" strike="noStrike" kern="1200" baseline="0" dirty="0">
                <a:solidFill>
                  <a:schemeClr val="tx1"/>
                </a:solidFill>
                <a:latin typeface="Arial" panose="020B0604020202020204" pitchFamily="34" charset="0"/>
                <a:ea typeface="+mn-ea"/>
                <a:cs typeface="+mn-cs"/>
              </a:rPr>
              <a:t> can be converted to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by an arginine </a:t>
            </a:r>
            <a:r>
              <a:rPr lang="en-US" sz="1200" b="0" i="0" u="none" strike="noStrike" kern="1200" baseline="0" dirty="0" err="1">
                <a:solidFill>
                  <a:schemeClr val="tx1"/>
                </a:solidFill>
                <a:latin typeface="Arial" panose="020B0604020202020204" pitchFamily="34" charset="0"/>
                <a:ea typeface="+mn-ea"/>
                <a:cs typeface="+mn-cs"/>
              </a:rPr>
              <a:t>aminopeptidase</a:t>
            </a:r>
            <a:r>
              <a:rPr lang="en-US" sz="1200" b="0" i="0" u="none" strike="noStrike" kern="1200" baseline="0" dirty="0">
                <a:solidFill>
                  <a:schemeClr val="tx1"/>
                </a:solidFill>
                <a:latin typeface="Arial" panose="020B0604020202020204" pitchFamily="34" charset="0"/>
                <a:ea typeface="+mn-ea"/>
                <a:cs typeface="+mn-cs"/>
              </a:rPr>
              <a:t>. The two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present in plasma &amp; urine.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is the predominant </a:t>
            </a:r>
            <a:r>
              <a:rPr lang="en-US" sz="1200" b="0" i="0" u="none" strike="noStrike" kern="1200" baseline="0" dirty="0" err="1">
                <a:solidFill>
                  <a:schemeClr val="tx1"/>
                </a:solidFill>
                <a:latin typeface="Arial" panose="020B0604020202020204" pitchFamily="34" charset="0"/>
                <a:ea typeface="+mn-ea"/>
                <a:cs typeface="+mn-cs"/>
              </a:rPr>
              <a:t>kinin</a:t>
            </a:r>
            <a:r>
              <a:rPr lang="en-US" sz="1200" b="0" i="0" u="none" strike="noStrike" kern="1200" baseline="0" dirty="0">
                <a:solidFill>
                  <a:schemeClr val="tx1"/>
                </a:solidFill>
                <a:latin typeface="Arial" panose="020B0604020202020204" pitchFamily="34" charset="0"/>
                <a:ea typeface="+mn-ea"/>
                <a:cs typeface="+mn-cs"/>
              </a:rPr>
              <a:t> in plasma.</a:t>
            </a:r>
          </a:p>
          <a:p>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metabolized rapidly (half-life &lt; 15 seconds) by nonspecific </a:t>
            </a:r>
            <a:r>
              <a:rPr lang="en-US" sz="1200" b="0" i="0" u="none" strike="noStrike" kern="1200" baseline="0" dirty="0" err="1">
                <a:solidFill>
                  <a:schemeClr val="tx1"/>
                </a:solidFill>
                <a:latin typeface="Arial" panose="020B0604020202020204" pitchFamily="34" charset="0"/>
                <a:ea typeface="+mn-ea"/>
                <a:cs typeface="+mn-cs"/>
              </a:rPr>
              <a:t>exopeptidases</a:t>
            </a:r>
            <a:r>
              <a:rPr lang="en-US" sz="1200" b="0" i="0" u="none" strike="noStrike" kern="1200" baseline="0" dirty="0">
                <a:solidFill>
                  <a:schemeClr val="tx1"/>
                </a:solidFill>
                <a:latin typeface="Arial" panose="020B0604020202020204" pitchFamily="34" charset="0"/>
                <a:ea typeface="+mn-ea"/>
                <a:cs typeface="+mn-cs"/>
              </a:rPr>
              <a:t> or </a:t>
            </a:r>
            <a:r>
              <a:rPr lang="en-US" sz="1200" b="0" i="0" u="none" strike="noStrike" kern="1200" baseline="0" dirty="0" err="1">
                <a:solidFill>
                  <a:schemeClr val="tx1"/>
                </a:solidFill>
                <a:latin typeface="Arial" panose="020B0604020202020204" pitchFamily="34" charset="0"/>
                <a:ea typeface="+mn-ea"/>
                <a:cs typeface="+mn-cs"/>
              </a:rPr>
              <a:t>endopeptidases</a:t>
            </a:r>
            <a:r>
              <a:rPr lang="en-US" sz="1200" b="0" i="0" u="none" strike="noStrike" kern="1200" baseline="0" dirty="0">
                <a:solidFill>
                  <a:schemeClr val="tx1"/>
                </a:solidFill>
                <a:latin typeface="Arial" panose="020B0604020202020204" pitchFamily="34" charset="0"/>
                <a:ea typeface="+mn-ea"/>
                <a:cs typeface="+mn-cs"/>
              </a:rPr>
              <a:t>, commonly referred to as </a:t>
            </a:r>
            <a:r>
              <a:rPr lang="en-US" sz="1200" b="0" i="0" u="none" strike="noStrike" kern="1200" baseline="0" dirty="0" err="1">
                <a:solidFill>
                  <a:schemeClr val="tx1"/>
                </a:solidFill>
                <a:latin typeface="Arial" panose="020B0604020202020204" pitchFamily="34" charset="0"/>
                <a:ea typeface="+mn-ea"/>
                <a:cs typeface="+mn-cs"/>
              </a:rPr>
              <a:t>kininases</a:t>
            </a:r>
            <a:r>
              <a:rPr lang="en-US" sz="1200" b="0" i="0" u="none" strike="noStrike" kern="1200" baseline="0" dirty="0">
                <a:solidFill>
                  <a:schemeClr val="tx1"/>
                </a:solidFill>
                <a:latin typeface="Arial" panose="020B0604020202020204" pitchFamily="34" charset="0"/>
                <a:ea typeface="+mn-ea"/>
                <a:cs typeface="+mn-cs"/>
              </a:rPr>
              <a:t>.</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36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produce marked arteriolar dilation in several vascular beds, including the heart, skeletal muscle, kidney, liver, &amp; intestine. In this respect,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approximately 10 times more potent on a molar basis than histamine. The vasodilation may result from 1- a direct inhibitory effect of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on arteriolar smooth muscle 2- or may be mediated by the release of NO or 3- vasodilator PGs such as PGE2 &amp; PGI2.</a:t>
            </a:r>
          </a:p>
          <a:p>
            <a:r>
              <a:rPr lang="en-US" sz="1200" b="0" i="0" u="none" strike="noStrike" kern="1200" baseline="0" dirty="0">
                <a:solidFill>
                  <a:schemeClr val="tx1"/>
                </a:solidFill>
                <a:latin typeface="Arial" panose="020B0604020202020204" pitchFamily="34" charset="0"/>
                <a:ea typeface="+mn-ea"/>
                <a:cs typeface="+mn-cs"/>
              </a:rPr>
              <a:t>When injected intravenously,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produce a rapid but brief fall in blood pressure that is due to their arteriolar vasodilator action. IV infusions of the peptide fail to produce a sustained decrease in BP; prolonged hypotension can only be produced by progressively increasing the rate of infusion. The rapid reversibility of the hypotensive response to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is due primarily to reflex increases in HR, myocardial contractility, &amp; COP.</a:t>
            </a:r>
          </a:p>
          <a:p>
            <a:r>
              <a:rPr lang="en-US" sz="1200" b="0" i="0" u="none" strike="noStrike" kern="1200" baseline="0" dirty="0">
                <a:solidFill>
                  <a:schemeClr val="tx1"/>
                </a:solidFill>
                <a:latin typeface="Arial" panose="020B0604020202020204" pitchFamily="34" charset="0"/>
                <a:ea typeface="+mn-ea"/>
                <a:cs typeface="+mn-cs"/>
              </a:rPr>
              <a:t>The arteriolar dilation produced by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causes an increase in pressure and flow in the capillary bed, thus favoring efflux of fluid from blood to tissues. This effect may be facilitated by increased capillary permeability resulting from contraction of ECs &amp; widening of intercellular junctions, &amp; by increased venous pressure secondary to constriction of veins. As a result of these changes, water &amp; solutes pass from the blood to the extracellular fluid, lymph flow increases, &amp; edema may result.</a:t>
            </a:r>
          </a:p>
          <a:p>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has long been known to produce the 4 classic symptoms of inflammation—redness, local heat, swelling, &amp; pain.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rapidly generated after tissue injury &amp; play a pivotal role in the development &amp; maintenance of these inflammatory processes.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potent pain-producing substances when applied to a blister base or injected </a:t>
            </a:r>
            <a:r>
              <a:rPr lang="en-US" sz="1200" b="0" i="0" u="none" strike="noStrike" kern="1200" baseline="0" dirty="0" err="1">
                <a:solidFill>
                  <a:schemeClr val="tx1"/>
                </a:solidFill>
                <a:latin typeface="Arial" panose="020B0604020202020204" pitchFamily="34" charset="0"/>
                <a:ea typeface="+mn-ea"/>
                <a:cs typeface="+mn-cs"/>
              </a:rPr>
              <a:t>intradermally</a:t>
            </a:r>
            <a:r>
              <a:rPr lang="en-US" sz="1200" b="0" i="0" u="none" strike="noStrike" kern="1200" baseline="0" dirty="0">
                <a:solidFill>
                  <a:schemeClr val="tx1"/>
                </a:solidFill>
                <a:latin typeface="Arial" panose="020B0604020202020204" pitchFamily="34" charset="0"/>
                <a:ea typeface="+mn-ea"/>
                <a:cs typeface="+mn-cs"/>
              </a:rPr>
              <a:t>. They elicit pain by stimulating nociceptive afferents in the skin and viscera.</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37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B1 receptors appear to have a very limited distribution in mammalian tissues &amp; have few known functional roles. Studies with knockout mice that lack functional B1 receptors suggest that these receptors participate in the inflammatory response &amp; may also be important in long-lasting </a:t>
            </a:r>
            <a:r>
              <a:rPr lang="en-US" sz="1200" b="0" i="0" u="none" strike="noStrike" kern="1200" baseline="0" dirty="0" err="1">
                <a:solidFill>
                  <a:schemeClr val="tx1"/>
                </a:solidFill>
                <a:latin typeface="Arial" panose="020B0604020202020204" pitchFamily="34" charset="0"/>
                <a:ea typeface="+mn-ea"/>
                <a:cs typeface="+mn-cs"/>
              </a:rPr>
              <a:t>kinin</a:t>
            </a:r>
            <a:r>
              <a:rPr lang="en-US" sz="1200" b="0" i="0" u="none" strike="noStrike" kern="1200" baseline="0" dirty="0">
                <a:solidFill>
                  <a:schemeClr val="tx1"/>
                </a:solidFill>
                <a:latin typeface="Arial" panose="020B0604020202020204" pitchFamily="34" charset="0"/>
                <a:ea typeface="+mn-ea"/>
                <a:cs typeface="+mn-cs"/>
              </a:rPr>
              <a:t> effects such as collagen synthesis &amp; cell multiplication. </a:t>
            </a:r>
          </a:p>
          <a:p>
            <a:r>
              <a:rPr lang="en-US" sz="1200" b="0" i="0" u="none" strike="noStrike" kern="1200" baseline="0" dirty="0">
                <a:solidFill>
                  <a:schemeClr val="tx1"/>
                </a:solidFill>
                <a:latin typeface="Arial" panose="020B0604020202020204" pitchFamily="34" charset="0"/>
                <a:ea typeface="+mn-ea"/>
                <a:cs typeface="+mn-cs"/>
              </a:rPr>
              <a:t>By contrast, B2 receptors have a widespread distribution that is consistent with the multitude of biologic effects that are mediated by this receptor type. Agonist binding to B2 receptors sets in motion multiple signal transduction events, including Ca</a:t>
            </a:r>
            <a:r>
              <a:rPr lang="en-US" sz="1200" b="0" i="0" u="none" strike="noStrike" kern="1200" baseline="30000" dirty="0">
                <a:solidFill>
                  <a:schemeClr val="tx1"/>
                </a:solidFill>
                <a:latin typeface="Arial" panose="020B0604020202020204" pitchFamily="34" charset="0"/>
                <a:ea typeface="+mn-ea"/>
                <a:cs typeface="+mn-cs"/>
              </a:rPr>
              <a:t>2+</a:t>
            </a:r>
            <a:r>
              <a:rPr lang="en-US" sz="1200" b="0" i="0" u="none" strike="noStrike" kern="1200" baseline="0" dirty="0">
                <a:solidFill>
                  <a:schemeClr val="tx1"/>
                </a:solidFill>
                <a:latin typeface="Arial" panose="020B0604020202020204" pitchFamily="34" charset="0"/>
                <a:ea typeface="+mn-ea"/>
                <a:cs typeface="+mn-cs"/>
              </a:rPr>
              <a:t> mobilization, chloride transport, formation of nitric oxide, &amp; activation of phospholipase C, phospholipase A2, &amp; adenylyl </a:t>
            </a:r>
            <a:r>
              <a:rPr lang="en-US" sz="1200" b="0" i="0" u="none" strike="noStrike" kern="1200" baseline="0" dirty="0" err="1">
                <a:solidFill>
                  <a:schemeClr val="tx1"/>
                </a:solidFill>
                <a:latin typeface="Arial" panose="020B0604020202020204" pitchFamily="34" charset="0"/>
                <a:ea typeface="+mn-ea"/>
                <a:cs typeface="+mn-cs"/>
              </a:rPr>
              <a:t>cyclase</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displays the highest affinity in most B2 receptor systems.</a:t>
            </a:r>
          </a:p>
          <a:p>
            <a:r>
              <a:rPr lang="en-US" sz="1200" b="0" i="1" kern="1200" dirty="0" err="1">
                <a:solidFill>
                  <a:schemeClr val="tx1"/>
                </a:solidFill>
                <a:effectLst/>
                <a:latin typeface="Arial" panose="020B0604020202020204" pitchFamily="34" charset="0"/>
                <a:ea typeface="+mn-ea"/>
                <a:cs typeface="+mn-cs"/>
              </a:rPr>
              <a:t>Hyperalgesia</a:t>
            </a:r>
            <a:r>
              <a:rPr lang="en-US" sz="1200" b="0" kern="1200" dirty="0">
                <a:solidFill>
                  <a:schemeClr val="tx1"/>
                </a:solidFill>
                <a:effectLst/>
                <a:latin typeface="Arial" panose="020B0604020202020204" pitchFamily="34" charset="0"/>
                <a:ea typeface="+mn-ea"/>
                <a:cs typeface="+mn-cs"/>
              </a:rPr>
              <a:t> increased sensitivity to pain or painful stimuli.</a:t>
            </a:r>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38</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40</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sz="1200" b="0" i="0" u="none" strike="noStrike" kern="1200" baseline="0" dirty="0">
                <a:solidFill>
                  <a:schemeClr val="tx1"/>
                </a:solidFill>
                <a:latin typeface="Arial" panose="020B0604020202020204" pitchFamily="34" charset="0"/>
                <a:ea typeface="+mn-ea"/>
                <a:cs typeface="+mn-cs"/>
              </a:rPr>
              <a:t>Like histamine, serotonin is widely distributed in nature, being found in plant and animal tissues, venoms, and stings.</a:t>
            </a:r>
          </a:p>
          <a:p>
            <a:r>
              <a:rPr lang="en-US" sz="1200" b="0" i="0" u="none" strike="noStrike" kern="1200" baseline="0" dirty="0">
                <a:solidFill>
                  <a:schemeClr val="tx1"/>
                </a:solidFill>
                <a:latin typeface="Arial" panose="020B0604020202020204" pitchFamily="34" charset="0"/>
                <a:ea typeface="+mn-ea"/>
                <a:cs typeface="+mn-cs"/>
              </a:rPr>
              <a:t>It is synthesized in biologic systems from the amino acid L-tryptophan by hydroxylation of the </a:t>
            </a:r>
            <a:r>
              <a:rPr lang="en-US" sz="1200" b="0" i="0" u="none" strike="noStrike" kern="1200" baseline="0" dirty="0" err="1">
                <a:solidFill>
                  <a:schemeClr val="tx1"/>
                </a:solidFill>
                <a:latin typeface="Arial" panose="020B0604020202020204" pitchFamily="34" charset="0"/>
                <a:ea typeface="+mn-ea"/>
                <a:cs typeface="+mn-cs"/>
              </a:rPr>
              <a:t>indole</a:t>
            </a:r>
            <a:r>
              <a:rPr lang="en-US" sz="1200" b="0" i="0" u="none" strike="noStrike" kern="1200" baseline="0" dirty="0">
                <a:solidFill>
                  <a:schemeClr val="tx1"/>
                </a:solidFill>
                <a:latin typeface="Arial" panose="020B0604020202020204" pitchFamily="34" charset="0"/>
                <a:ea typeface="+mn-ea"/>
                <a:cs typeface="+mn-cs"/>
              </a:rPr>
              <a:t> ring followed by decarboxylation of the amino acid</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41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over 90% of the serotonin in the body is found in </a:t>
            </a:r>
            <a:r>
              <a:rPr lang="en-US" sz="1200" b="0" i="0" u="none" strike="noStrike" kern="1200" baseline="0" dirty="0" err="1">
                <a:solidFill>
                  <a:schemeClr val="tx1"/>
                </a:solidFill>
                <a:latin typeface="Arial" panose="020B0604020202020204" pitchFamily="34" charset="0"/>
                <a:ea typeface="+mn-ea"/>
                <a:cs typeface="+mn-cs"/>
              </a:rPr>
              <a:t>enterochromaffin</a:t>
            </a:r>
            <a:r>
              <a:rPr lang="en-US" sz="1200" b="0" i="0" u="none" strike="noStrike" kern="1200" baseline="0" dirty="0">
                <a:solidFill>
                  <a:schemeClr val="tx1"/>
                </a:solidFill>
                <a:latin typeface="Arial" panose="020B0604020202020204" pitchFamily="34" charset="0"/>
                <a:ea typeface="+mn-ea"/>
                <a:cs typeface="+mn-cs"/>
              </a:rPr>
              <a:t> cells in the GIT. These cells synthesize serotonin, store the amine in a complex with adenosine triphosphate (ATP) and other substances in granules, and release serotonin in response to mechanical &amp; neuronal stimuli. This serotonin interacts in a paracrine fashion with several different 5-HT receptors in the gut. Some of the released serotonin diffuses into blood vessels &amp; is taken up &amp; stored in platelets.</a:t>
            </a:r>
          </a:p>
          <a:p>
            <a:r>
              <a:rPr lang="en-US" sz="1200" b="0" i="0" u="none" strike="noStrike" kern="1200" baseline="0" dirty="0">
                <a:solidFill>
                  <a:schemeClr val="tx1"/>
                </a:solidFill>
                <a:latin typeface="Arial" panose="020B0604020202020204" pitchFamily="34" charset="0"/>
                <a:ea typeface="+mn-ea"/>
                <a:cs typeface="+mn-cs"/>
              </a:rPr>
              <a:t>In the blood, serotonin is found in platelets, which are able to concentrate the amine by means of an active serotonin transporter mechanism (SERT) similar to that in the membrane of serotonergic nerve endings. Once transported into the platelet or nerve ending, 5-HT is concentrated in vesicles by a vesicle-associated transporter (VAT) that is blocked by </a:t>
            </a:r>
            <a:r>
              <a:rPr lang="en-US" sz="1200" b="1" i="0" u="none" strike="noStrike" kern="1200" baseline="0" dirty="0">
                <a:solidFill>
                  <a:schemeClr val="tx1"/>
                </a:solidFill>
                <a:latin typeface="Arial" panose="020B0604020202020204" pitchFamily="34" charset="0"/>
                <a:ea typeface="+mn-ea"/>
                <a:cs typeface="+mn-cs"/>
              </a:rPr>
              <a:t>reserpine</a:t>
            </a:r>
            <a:r>
              <a:rPr lang="en-US" sz="1200" b="0" i="0" u="none" strike="noStrike" kern="1200" baseline="0" dirty="0">
                <a:solidFill>
                  <a:schemeClr val="tx1"/>
                </a:solidFill>
                <a:latin typeface="Arial" panose="020B0604020202020204" pitchFamily="34" charset="0"/>
                <a:ea typeface="+mn-ea"/>
                <a:cs typeface="+mn-cs"/>
              </a:rPr>
              <a:t>.</a:t>
            </a:r>
          </a:p>
          <a:p>
            <a:r>
              <a:rPr lang="en-US" sz="1200" b="0" i="0" u="none" strike="noStrike" kern="1200" baseline="0" dirty="0">
                <a:solidFill>
                  <a:schemeClr val="tx1"/>
                </a:solidFill>
                <a:latin typeface="Arial" panose="020B0604020202020204" pitchFamily="34" charset="0"/>
                <a:ea typeface="+mn-ea"/>
                <a:cs typeface="+mn-cs"/>
              </a:rPr>
              <a:t>Serotonin is also found in the raphe nuclei of the brainstem, which contain cell bodies of serotonergic neurons that synthesize, store, and release serotonin as a</a:t>
            </a:r>
          </a:p>
          <a:p>
            <a:r>
              <a:rPr lang="en-US" sz="1200" b="0" i="0" u="none" strike="noStrike" kern="1200" baseline="0" dirty="0">
                <a:solidFill>
                  <a:schemeClr val="tx1"/>
                </a:solidFill>
                <a:latin typeface="Arial" panose="020B0604020202020204" pitchFamily="34" charset="0"/>
                <a:ea typeface="+mn-ea"/>
                <a:cs typeface="+mn-cs"/>
              </a:rPr>
              <a:t>transmitter. Stored serotonin can be depleted by reserpine in much the same manner as this drug depletes </a:t>
            </a:r>
            <a:r>
              <a:rPr lang="en-US" sz="1200" b="0" i="0" u="none" strike="noStrike" kern="1200" baseline="0" dirty="0" err="1">
                <a:solidFill>
                  <a:schemeClr val="tx1"/>
                </a:solidFill>
                <a:latin typeface="Arial" panose="020B0604020202020204" pitchFamily="34" charset="0"/>
                <a:ea typeface="+mn-ea"/>
                <a:cs typeface="+mn-cs"/>
              </a:rPr>
              <a:t>catecholamines</a:t>
            </a:r>
            <a:r>
              <a:rPr lang="en-US" sz="1200" b="0" i="0" u="none" strike="noStrike" kern="1200" baseline="0" dirty="0">
                <a:solidFill>
                  <a:schemeClr val="tx1"/>
                </a:solidFill>
                <a:latin typeface="Arial" panose="020B0604020202020204" pitchFamily="34" charset="0"/>
                <a:ea typeface="+mn-ea"/>
                <a:cs typeface="+mn-cs"/>
              </a:rPr>
              <a:t> from vesicles in adrenergic nerves and the adrenal medulla.</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42</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536346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43</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Brain serotonergic neurons are involved in numerous diffuse functions such as mood, sleep, appetite, &amp; temperature regulation, as well as the perception of pain, the regulation of blood pressure, and vomiting. Serotonin is clearly involved in psychiatric depression &amp; also appears to be involved in conditions such as anxiety and migraine. Serotonergic neurons are found in the enteric nervous system of the gastrointestinal tract &amp; around blood vessels.</a:t>
            </a:r>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44</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089997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0373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Strong evidence implicates endogenous NT histamine in many brain functions such as neuroendocrine control, cardiovascular regulation,</a:t>
            </a:r>
          </a:p>
          <a:p>
            <a:r>
              <a:rPr lang="en-US" sz="1200" b="0" i="0" u="none" strike="noStrike" kern="1200" baseline="0" dirty="0">
                <a:solidFill>
                  <a:schemeClr val="tx1"/>
                </a:solidFill>
                <a:latin typeface="Arial" panose="020B0604020202020204" pitchFamily="34" charset="0"/>
                <a:ea typeface="+mn-ea"/>
                <a:cs typeface="+mn-cs"/>
              </a:rPr>
              <a:t>thermal &amp; body weight regulation, sleep &amp; arousal.</a:t>
            </a:r>
          </a:p>
          <a:p>
            <a:r>
              <a:rPr lang="en-US" sz="1200" b="1" i="1" u="none" strike="noStrike" kern="1200" baseline="0" dirty="0">
                <a:solidFill>
                  <a:schemeClr val="tx1"/>
                </a:solidFill>
                <a:latin typeface="Arial" panose="020B0604020202020204" pitchFamily="34" charset="0"/>
                <a:ea typeface="+mn-ea"/>
                <a:cs typeface="+mn-cs"/>
              </a:rPr>
              <a:t>Nervous system</a:t>
            </a:r>
            <a:r>
              <a:rPr lang="en-US" sz="1200" b="0" i="0" u="none" strike="noStrike" kern="1200" baseline="0" dirty="0">
                <a:solidFill>
                  <a:schemeClr val="tx1"/>
                </a:solidFill>
                <a:latin typeface="Arial" panose="020B0604020202020204" pitchFamily="34" charset="0"/>
                <a:ea typeface="+mn-ea"/>
                <a:cs typeface="+mn-cs"/>
              </a:rPr>
              <a:t>—Histamine is a powerful stimulant of sensory nerve endings, especially those mediating pain and itching. </a:t>
            </a:r>
          </a:p>
          <a:p>
            <a:r>
              <a:rPr lang="en-US" sz="1200" b="0" i="0" u="none" strike="noStrike" kern="1200" baseline="0" dirty="0">
                <a:solidFill>
                  <a:schemeClr val="tx1"/>
                </a:solidFill>
                <a:latin typeface="Arial" panose="020B0604020202020204" pitchFamily="34" charset="0"/>
                <a:ea typeface="+mn-ea"/>
                <a:cs typeface="+mn-cs"/>
              </a:rPr>
              <a:t>This H1-mediated effect is an important component of the urticarial response &amp; reactions to insect &amp; nettle stings.</a:t>
            </a:r>
          </a:p>
          <a:p>
            <a:r>
              <a:rPr lang="en-US" sz="1200" b="1" i="1" u="none" strike="noStrike" kern="1200" baseline="0" dirty="0">
                <a:solidFill>
                  <a:schemeClr val="tx1"/>
                </a:solidFill>
                <a:latin typeface="Arial" panose="020B0604020202020204" pitchFamily="34" charset="0"/>
                <a:ea typeface="+mn-ea"/>
                <a:cs typeface="+mn-cs"/>
              </a:rPr>
              <a:t>Cardiovascular system</a:t>
            </a:r>
            <a:r>
              <a:rPr lang="en-US" sz="1200" b="0" i="0" u="none" strike="noStrike" kern="1200" baseline="0" dirty="0">
                <a:solidFill>
                  <a:schemeClr val="tx1"/>
                </a:solidFill>
                <a:latin typeface="Arial" panose="020B0604020202020204" pitchFamily="34" charset="0"/>
                <a:ea typeface="+mn-ea"/>
                <a:cs typeface="+mn-cs"/>
              </a:rPr>
              <a:t>—In humans, injection or infusion of histamine causes a decrease in systolic &amp; diastolic BP &amp; an increase in HR. </a:t>
            </a:r>
          </a:p>
          <a:p>
            <a:r>
              <a:rPr lang="en-US" sz="1200" b="0" i="0" u="none" strike="noStrike" kern="1200" baseline="0" dirty="0">
                <a:solidFill>
                  <a:schemeClr val="tx1"/>
                </a:solidFill>
                <a:latin typeface="Arial" panose="020B0604020202020204" pitchFamily="34" charset="0"/>
                <a:ea typeface="+mn-ea"/>
                <a:cs typeface="+mn-cs"/>
              </a:rPr>
              <a:t>The BP changes are caused by the direct vasodilator action of histamine on arterioles &amp; </a:t>
            </a:r>
            <a:r>
              <a:rPr lang="en-US" sz="1200" b="0" i="0" u="none" strike="noStrike" kern="1200" baseline="0" dirty="0" err="1">
                <a:solidFill>
                  <a:schemeClr val="tx1"/>
                </a:solidFill>
                <a:latin typeface="Arial" panose="020B0604020202020204" pitchFamily="34" charset="0"/>
                <a:ea typeface="+mn-ea"/>
                <a:cs typeface="+mn-cs"/>
              </a:rPr>
              <a:t>precapillary</a:t>
            </a:r>
            <a:r>
              <a:rPr lang="en-US" sz="1200" b="0" i="0" u="none" strike="noStrike" kern="1200" baseline="0" dirty="0">
                <a:solidFill>
                  <a:schemeClr val="tx1"/>
                </a:solidFill>
                <a:latin typeface="Arial" panose="020B0604020202020204" pitchFamily="34" charset="0"/>
                <a:ea typeface="+mn-ea"/>
                <a:cs typeface="+mn-cs"/>
              </a:rPr>
              <a:t> sphincters; the increase in heart rate involves both stimulatory actions of histamine on the heart &amp; a reflex tachycardia.</a:t>
            </a:r>
          </a:p>
          <a:p>
            <a:r>
              <a:rPr lang="en-US" sz="1200" b="0" i="0" u="none" strike="noStrike" kern="1200" baseline="0" dirty="0">
                <a:solidFill>
                  <a:schemeClr val="tx1"/>
                </a:solidFill>
                <a:latin typeface="Arial" panose="020B0604020202020204" pitchFamily="34" charset="0"/>
                <a:ea typeface="+mn-ea"/>
                <a:cs typeface="+mn-cs"/>
              </a:rPr>
              <a:t>Flushing, a sense of warmth, &amp; headache may also occur during histamine administration, consistent with the vasodilation. The decrease in BP is usually accompanied by a reflex tachycardia.</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46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58235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47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536346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03730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49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71046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sz="1200" b="0" kern="1200" dirty="0">
                <a:solidFill>
                  <a:schemeClr val="tx1"/>
                </a:solidFill>
                <a:latin typeface="Arial" panose="020B0604020202020204" pitchFamily="34" charset="0"/>
                <a:ea typeface="+mn-ea"/>
                <a:cs typeface="+mn-cs"/>
              </a:rPr>
              <a:t>involuntary movements of the longitudinal &amp; circular muscles, primarily in the digestive tract.</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dirty="0"/>
              <a:t>Histamine is a natural VD</a:t>
            </a:r>
          </a:p>
          <a:p>
            <a:pPr eaLnBrk="1" hangingPunct="1"/>
            <a:r>
              <a:rPr lang="en-US" sz="1200" b="0" i="0" u="none" strike="noStrike" kern="1200" baseline="0" dirty="0">
                <a:solidFill>
                  <a:schemeClr val="tx1"/>
                </a:solidFill>
                <a:latin typeface="Arial" panose="020B0604020202020204" pitchFamily="34" charset="0"/>
                <a:ea typeface="+mn-ea"/>
                <a:cs typeface="+mn-cs"/>
              </a:rPr>
              <a:t>Histamine is a component of some venoms &amp; stinging secretions.</a:t>
            </a:r>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8</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altLang="en-US" dirty="0"/>
              <a:t>Injection of epinephrine can be lifesaving in</a:t>
            </a:r>
            <a:r>
              <a:rPr lang="en-GB" altLang="en-US" baseline="0" dirty="0"/>
              <a:t> systemic anaphylaxis &amp; in other conditions in w massive release of </a:t>
            </a:r>
            <a:r>
              <a:rPr lang="en-GB" altLang="en-US" baseline="0" dirty="0" err="1"/>
              <a:t>hist</a:t>
            </a:r>
            <a:r>
              <a:rPr lang="en-GB" altLang="en-US" baseline="0" dirty="0"/>
              <a:t> occurs</a:t>
            </a:r>
          </a:p>
          <a:p>
            <a:pPr eaLnBrk="1" hangingPunct="1"/>
            <a:r>
              <a:rPr lang="en-US" sz="1200" b="0" i="0" u="none" strike="noStrike" kern="1200" baseline="0" dirty="0">
                <a:solidFill>
                  <a:schemeClr val="tx1"/>
                </a:solidFill>
                <a:latin typeface="Arial" panose="020B0604020202020204" pitchFamily="34" charset="0"/>
                <a:ea typeface="+mn-ea"/>
                <a:cs typeface="+mn-cs"/>
              </a:rPr>
              <a:t>These drugs competitively block &amp; bind to histamine H1 R</a:t>
            </a:r>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The first-generation H1-receptor antagonists have many actions in addition to blockade of the actions of histamine. The large number of these actions probably results from the similarity of the general structure to the structure of drugs that have effects at muscarinic </a:t>
            </a:r>
            <a:r>
              <a:rPr lang="en-US" sz="1200" b="0" i="0" u="none" strike="noStrike" kern="1200" baseline="0" dirty="0" err="1">
                <a:solidFill>
                  <a:schemeClr val="tx1"/>
                </a:solidFill>
                <a:latin typeface="Arial" panose="020B0604020202020204" pitchFamily="34" charset="0"/>
                <a:ea typeface="+mn-ea"/>
                <a:cs typeface="+mn-cs"/>
              </a:rPr>
              <a:t>cholinoceptor</a:t>
            </a:r>
            <a:r>
              <a:rPr lang="en-US" sz="1200" b="0" i="0" u="none" strike="noStrike" kern="1200" baseline="0" dirty="0">
                <a:solidFill>
                  <a:schemeClr val="tx1"/>
                </a:solidFill>
                <a:latin typeface="Arial" panose="020B0604020202020204" pitchFamily="34" charset="0"/>
                <a:ea typeface="+mn-ea"/>
                <a:cs typeface="+mn-cs"/>
              </a:rPr>
              <a:t>, a </a:t>
            </a:r>
            <a:r>
              <a:rPr lang="en-US" sz="1200" b="0" i="0" u="none" strike="noStrike" kern="1200" baseline="0" dirty="0" err="1">
                <a:solidFill>
                  <a:schemeClr val="tx1"/>
                </a:solidFill>
                <a:latin typeface="Arial" panose="020B0604020202020204" pitchFamily="34" charset="0"/>
                <a:ea typeface="+mn-ea"/>
                <a:cs typeface="+mn-cs"/>
              </a:rPr>
              <a:t>adrenoceptor</a:t>
            </a:r>
            <a:r>
              <a:rPr lang="en-US" sz="1200" b="0" i="0" u="none" strike="noStrike" kern="1200" baseline="0" dirty="0">
                <a:solidFill>
                  <a:schemeClr val="tx1"/>
                </a:solidFill>
                <a:latin typeface="Arial" panose="020B0604020202020204" pitchFamily="34" charset="0"/>
                <a:ea typeface="+mn-ea"/>
                <a:cs typeface="+mn-cs"/>
              </a:rPr>
              <a:t>, serotonin, &amp; local anesthetic receptor sites. Some of these actions are of therapeutic value &amp; some are undesirable. </a:t>
            </a:r>
          </a:p>
          <a:p>
            <a:r>
              <a:rPr lang="en-US" sz="1200" b="0" i="0" u="none" strike="noStrike" kern="1200" baseline="0" dirty="0">
                <a:solidFill>
                  <a:schemeClr val="tx1"/>
                </a:solidFill>
                <a:latin typeface="Arial" panose="020B0604020202020204" pitchFamily="34" charset="0"/>
                <a:ea typeface="+mn-ea"/>
                <a:cs typeface="+mn-cs"/>
              </a:rPr>
              <a:t>On vasculature: 1- </a:t>
            </a:r>
            <a:r>
              <a:rPr lang="en-US" sz="1200" b="0" i="0" u="none" strike="noStrike" kern="1200" baseline="0" dirty="0" err="1">
                <a:solidFill>
                  <a:schemeClr val="tx1"/>
                </a:solidFill>
                <a:latin typeface="Arial" panose="020B0604020202020204" pitchFamily="34" charset="0"/>
                <a:ea typeface="+mn-ea"/>
                <a:cs typeface="+mn-cs"/>
              </a:rPr>
              <a:t>Antihist</a:t>
            </a:r>
            <a:r>
              <a:rPr lang="en-US" sz="1200" b="0" i="0" u="none" strike="noStrike" kern="1200" baseline="0" dirty="0">
                <a:solidFill>
                  <a:schemeClr val="tx1"/>
                </a:solidFill>
                <a:latin typeface="Arial" panose="020B0604020202020204" pitchFamily="34" charset="0"/>
                <a:ea typeface="+mn-ea"/>
                <a:cs typeface="+mn-cs"/>
              </a:rPr>
              <a:t> block histamine </a:t>
            </a:r>
            <a:r>
              <a:rPr lang="en-US" sz="1200" b="0" i="0" u="none" strike="noStrike" kern="1200" baseline="0" dirty="0" err="1">
                <a:solidFill>
                  <a:schemeClr val="tx1"/>
                </a:solidFill>
                <a:latin typeface="Arial" panose="020B0604020202020204" pitchFamily="34" charset="0"/>
                <a:ea typeface="+mn-ea"/>
                <a:cs typeface="+mn-cs"/>
              </a:rPr>
              <a:t>vasoD</a:t>
            </a:r>
            <a:r>
              <a:rPr lang="en-US" sz="1200" b="0" i="0" u="none" strike="noStrike" kern="1200" baseline="0" dirty="0">
                <a:solidFill>
                  <a:schemeClr val="tx1"/>
                </a:solidFill>
                <a:latin typeface="Arial" panose="020B0604020202020204" pitchFamily="34" charset="0"/>
                <a:ea typeface="+mn-ea"/>
                <a:cs typeface="+mn-cs"/>
              </a:rPr>
              <a:t>, capillary permeability &amp; edema </a:t>
            </a:r>
          </a:p>
          <a:p>
            <a:r>
              <a:rPr lang="en-US" sz="1200" b="0" i="0" u="none" strike="noStrike" kern="1200" baseline="0" dirty="0">
                <a:solidFill>
                  <a:schemeClr val="tx1"/>
                </a:solidFill>
                <a:latin typeface="Arial" panose="020B0604020202020204" pitchFamily="34" charset="0"/>
                <a:ea typeface="+mn-ea"/>
                <a:cs typeface="+mn-cs"/>
              </a:rPr>
              <a:t>2- </a:t>
            </a:r>
            <a:r>
              <a:rPr lang="en-US" sz="1200" b="0" i="0" u="none" strike="noStrike" kern="1200" baseline="0" dirty="0" err="1">
                <a:solidFill>
                  <a:schemeClr val="tx1"/>
                </a:solidFill>
                <a:latin typeface="Arial" panose="020B0604020202020204" pitchFamily="34" charset="0"/>
                <a:ea typeface="+mn-ea"/>
                <a:cs typeface="+mn-cs"/>
              </a:rPr>
              <a:t>Antialllergic</a:t>
            </a:r>
            <a:r>
              <a:rPr lang="en-US" sz="1200" b="0" i="0" u="none" strike="noStrike" kern="1200" baseline="0" dirty="0">
                <a:solidFill>
                  <a:schemeClr val="tx1"/>
                </a:solidFill>
                <a:latin typeface="Arial" panose="020B0604020202020204" pitchFamily="34" charset="0"/>
                <a:ea typeface="+mn-ea"/>
                <a:cs typeface="+mn-cs"/>
              </a:rPr>
              <a:t>: they relieve urticarial itching, angioedema </a:t>
            </a:r>
          </a:p>
          <a:p>
            <a:r>
              <a:rPr lang="en-US" sz="1200" b="0" i="0" u="none" strike="noStrike" kern="1200" baseline="0" dirty="0">
                <a:solidFill>
                  <a:schemeClr val="tx1"/>
                </a:solidFill>
                <a:latin typeface="Arial" panose="020B0604020202020204" pitchFamily="34" charset="0"/>
                <a:ea typeface="+mn-ea"/>
                <a:cs typeface="+mn-cs"/>
              </a:rPr>
              <a:t>3- The effect is sufficiently prominent with some agents to make them useful as “sleep aids” &amp; unsuitable for daytime use.</a:t>
            </a:r>
          </a:p>
          <a:p>
            <a:r>
              <a:rPr lang="en-US" sz="1200" b="1" dirty="0" err="1">
                <a:solidFill>
                  <a:srgbClr val="0070C0"/>
                </a:solidFill>
                <a:latin typeface="Arial Narrow" pitchFamily="34" charset="0"/>
              </a:rPr>
              <a:t>Urticaria</a:t>
            </a:r>
            <a:r>
              <a:rPr lang="en-US" sz="1200" b="1" dirty="0">
                <a:solidFill>
                  <a:srgbClr val="0070C0"/>
                </a:solidFill>
                <a:latin typeface="Arial Narrow" pitchFamily="34" charset="0"/>
              </a:rPr>
              <a:t>: hives, skin rash</a:t>
            </a:r>
          </a:p>
          <a:p>
            <a:r>
              <a:rPr lang="en-US" sz="1200" b="1" i="0" u="none" strike="noStrike" kern="1200" baseline="0" dirty="0">
                <a:solidFill>
                  <a:schemeClr val="tx1"/>
                </a:solidFill>
                <a:latin typeface="Arial" panose="020B0604020202020204" pitchFamily="34" charset="0"/>
                <a:ea typeface="+mn-ea"/>
                <a:cs typeface="+mn-cs"/>
              </a:rPr>
              <a:t>4-</a:t>
            </a:r>
            <a:r>
              <a:rPr lang="en-US" sz="1200" b="1" i="1" u="none" strike="noStrike" kern="1200" baseline="0" dirty="0">
                <a:solidFill>
                  <a:schemeClr val="tx1"/>
                </a:solidFill>
                <a:latin typeface="Arial" panose="020B0604020202020204" pitchFamily="34" charset="0"/>
                <a:ea typeface="+mn-ea"/>
                <a:cs typeface="+mn-cs"/>
              </a:rPr>
              <a:t> </a:t>
            </a:r>
            <a:r>
              <a:rPr lang="en-US" sz="1200" b="1" i="1" u="none" strike="noStrike" kern="1200" baseline="0" dirty="0" err="1">
                <a:solidFill>
                  <a:schemeClr val="tx1"/>
                </a:solidFill>
                <a:latin typeface="Arial" panose="020B0604020202020204" pitchFamily="34" charset="0"/>
                <a:ea typeface="+mn-ea"/>
                <a:cs typeface="+mn-cs"/>
              </a:rPr>
              <a:t>Antinausea</a:t>
            </a:r>
            <a:r>
              <a:rPr lang="en-US" sz="1200" b="1" i="1"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a:solidFill>
                  <a:schemeClr val="tx1"/>
                </a:solidFill>
                <a:latin typeface="Arial" panose="020B0604020202020204" pitchFamily="34" charset="0"/>
                <a:ea typeface="+mn-ea"/>
                <a:cs typeface="+mn-cs"/>
              </a:rPr>
              <a:t>&amp;  </a:t>
            </a:r>
            <a:r>
              <a:rPr lang="en-US" sz="1200" b="1" i="1" u="none" strike="noStrike" kern="1200" baseline="0" dirty="0">
                <a:solidFill>
                  <a:schemeClr val="tx1"/>
                </a:solidFill>
                <a:latin typeface="Arial" panose="020B0604020202020204" pitchFamily="34" charset="0"/>
                <a:ea typeface="+mn-ea"/>
                <a:cs typeface="+mn-cs"/>
              </a:rPr>
              <a:t>antiemetic actions</a:t>
            </a:r>
            <a:r>
              <a:rPr lang="en-US" sz="1200" b="0" i="0" u="none" strike="noStrike" kern="1200" baseline="0" dirty="0">
                <a:solidFill>
                  <a:schemeClr val="tx1"/>
                </a:solidFill>
                <a:latin typeface="Arial" panose="020B0604020202020204" pitchFamily="34" charset="0"/>
                <a:ea typeface="+mn-ea"/>
                <a:cs typeface="+mn-cs"/>
              </a:rPr>
              <a:t>—Several first-generation H1 antagonists have significant activity in preventing motion sickness. They are less effective against an episode of motion sickness already present.</a:t>
            </a:r>
          </a:p>
          <a:p>
            <a:r>
              <a:rPr lang="en-US" altLang="en-US" sz="1200" b="0" i="0" u="none" strike="noStrike" kern="1200" baseline="0" dirty="0">
                <a:solidFill>
                  <a:schemeClr val="tx1"/>
                </a:solidFill>
                <a:latin typeface="Arial" panose="020B0604020202020204" pitchFamily="34" charset="0"/>
                <a:ea typeface="+mn-ea"/>
                <a:cs typeface="+mn-cs"/>
              </a:rPr>
              <a:t>Motion sickness: </a:t>
            </a:r>
            <a:r>
              <a:rPr lang="en-US" sz="1200" b="0" i="0" u="none" strike="noStrike" kern="1200" baseline="0" dirty="0">
                <a:solidFill>
                  <a:schemeClr val="tx1"/>
                </a:solidFill>
                <a:latin typeface="Arial" panose="020B0604020202020204" pitchFamily="34" charset="0"/>
                <a:ea typeface="+mn-ea"/>
                <a:cs typeface="+mn-cs"/>
              </a:rPr>
              <a:t>The antihistaminic drugs with the greatest effectiveness in this application are </a:t>
            </a:r>
            <a:r>
              <a:rPr lang="en-US" sz="1200" b="0" i="0" u="none" strike="noStrike" kern="1200" baseline="0" dirty="0" err="1">
                <a:solidFill>
                  <a:schemeClr val="tx1"/>
                </a:solidFill>
                <a:latin typeface="Arial" panose="020B0604020202020204" pitchFamily="34" charset="0"/>
                <a:ea typeface="+mn-ea"/>
                <a:cs typeface="+mn-cs"/>
              </a:rPr>
              <a:t>diphenhydramine</a:t>
            </a:r>
            <a:r>
              <a:rPr lang="en-US" sz="1200" b="0" i="0" u="none" strike="noStrike" kern="1200" baseline="0" dirty="0">
                <a:solidFill>
                  <a:schemeClr val="tx1"/>
                </a:solidFill>
                <a:latin typeface="Arial" panose="020B0604020202020204" pitchFamily="34" charset="0"/>
                <a:ea typeface="+mn-ea"/>
                <a:cs typeface="+mn-cs"/>
              </a:rPr>
              <a:t> &amp; </a:t>
            </a:r>
            <a:r>
              <a:rPr lang="en-US" sz="1200" b="0" i="0" u="none" strike="noStrike" kern="1200" baseline="0" dirty="0" err="1">
                <a:solidFill>
                  <a:schemeClr val="tx1"/>
                </a:solidFill>
                <a:latin typeface="Arial" panose="020B0604020202020204" pitchFamily="34" charset="0"/>
                <a:ea typeface="+mn-ea"/>
                <a:cs typeface="+mn-cs"/>
              </a:rPr>
              <a:t>promethazine</a:t>
            </a:r>
            <a:r>
              <a:rPr lang="en-US" sz="1200" b="0" i="0" u="none" strike="noStrike" kern="1200" baseline="0" dirty="0">
                <a:solidFill>
                  <a:schemeClr val="tx1"/>
                </a:solidFill>
                <a:latin typeface="Arial" panose="020B0604020202020204" pitchFamily="34" charset="0"/>
                <a:ea typeface="+mn-ea"/>
                <a:cs typeface="+mn-cs"/>
              </a:rPr>
              <a:t>.</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10</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1200" b="0" i="0" u="none" strike="noStrike" kern="1200" baseline="0" dirty="0">
                <a:solidFill>
                  <a:schemeClr val="tx1"/>
                </a:solidFill>
                <a:latin typeface="Arial" panose="020B0604020202020204" pitchFamily="34" charset="0"/>
                <a:ea typeface="+mn-ea"/>
                <a:cs typeface="+mn-cs"/>
              </a:rPr>
              <a:t>Second-generation H1 blockers are </a:t>
            </a:r>
            <a:r>
              <a:rPr lang="en-US" sz="1200" b="1" i="0" u="none" strike="noStrike" kern="1200" baseline="0" dirty="0">
                <a:solidFill>
                  <a:schemeClr val="tx1"/>
                </a:solidFill>
                <a:latin typeface="Arial" panose="020B0604020202020204" pitchFamily="34" charset="0"/>
                <a:ea typeface="+mn-ea"/>
                <a:cs typeface="+mn-cs"/>
              </a:rPr>
              <a:t>less sedating</a:t>
            </a:r>
            <a:r>
              <a:rPr lang="en-US" sz="1200" b="0" i="0" u="none" strike="noStrike" kern="1200" baseline="0" dirty="0">
                <a:solidFill>
                  <a:schemeClr val="tx1"/>
                </a:solidFill>
                <a:latin typeface="Arial" panose="020B0604020202020204" pitchFamily="34" charset="0"/>
                <a:ea typeface="+mn-ea"/>
                <a:cs typeface="+mn-cs"/>
              </a:rPr>
              <a:t>, owing in part to reduced distribution into the CNS</a:t>
            </a:r>
          </a:p>
          <a:p>
            <a:pPr eaLnBrk="1" hangingPunct="1"/>
            <a:r>
              <a:rPr lang="en-US" sz="1200" b="0" i="0" u="none" strike="noStrike" kern="1200" baseline="0" dirty="0" err="1">
                <a:solidFill>
                  <a:schemeClr val="tx1"/>
                </a:solidFill>
                <a:latin typeface="Arial" panose="020B0604020202020204" pitchFamily="34" charset="0"/>
                <a:ea typeface="+mn-ea"/>
                <a:cs typeface="+mn-cs"/>
              </a:rPr>
              <a:t>Loratadine</a:t>
            </a:r>
            <a:r>
              <a:rPr lang="en-US" sz="1200" b="0" i="0" u="none" strike="noStrike" kern="1200" baseline="0" dirty="0">
                <a:solidFill>
                  <a:schemeClr val="tx1"/>
                </a:solidFill>
                <a:latin typeface="Arial" panose="020B0604020202020204" pitchFamily="34" charset="0"/>
                <a:ea typeface="+mn-ea"/>
                <a:cs typeface="+mn-cs"/>
              </a:rPr>
              <a:t> :2</a:t>
            </a:r>
            <a:r>
              <a:rPr lang="en-US" sz="1200" b="0" i="0" u="none" strike="noStrike" kern="1200" baseline="30000" dirty="0">
                <a:solidFill>
                  <a:schemeClr val="tx1"/>
                </a:solidFill>
                <a:latin typeface="Arial" panose="020B0604020202020204" pitchFamily="34" charset="0"/>
                <a:ea typeface="+mn-ea"/>
                <a:cs typeface="+mn-cs"/>
              </a:rPr>
              <a:t>nd</a:t>
            </a:r>
            <a:r>
              <a:rPr lang="en-US" sz="1200" b="0" i="0" u="none" strike="noStrike" kern="1200" baseline="0" dirty="0">
                <a:solidFill>
                  <a:schemeClr val="tx1"/>
                </a:solidFill>
                <a:latin typeface="Arial" panose="020B0604020202020204" pitchFamily="34" charset="0"/>
                <a:ea typeface="+mn-ea"/>
                <a:cs typeface="+mn-cs"/>
              </a:rPr>
              <a:t> generation</a:t>
            </a:r>
          </a:p>
          <a:p>
            <a:pPr eaLnBrk="1" hangingPunct="1"/>
            <a:r>
              <a:rPr lang="en-US" sz="1200" dirty="0">
                <a:solidFill>
                  <a:schemeClr val="bg2"/>
                </a:solidFill>
              </a:rPr>
              <a:t>Conjunctivitis: pinkeye.</a:t>
            </a:r>
            <a:r>
              <a:rPr lang="en-US" sz="1200" baseline="0" dirty="0">
                <a:solidFill>
                  <a:schemeClr val="bg2"/>
                </a:solidFill>
              </a:rPr>
              <a:t> </a:t>
            </a:r>
            <a:r>
              <a:rPr lang="en-US" dirty="0">
                <a:effectLst/>
              </a:rPr>
              <a:t>The conjunctiva is the thin clear tissue that lies over the white part of the </a:t>
            </a:r>
            <a:r>
              <a:rPr lang="en-US" dirty="0">
                <a:effectLst/>
                <a:hlinkClick r:id="rId3"/>
              </a:rPr>
              <a:t>eye</a:t>
            </a:r>
            <a:r>
              <a:rPr lang="en-US" dirty="0">
                <a:effectLst/>
              </a:rPr>
              <a:t> &amp; lines the inside of the eyelid. Due to</a:t>
            </a:r>
            <a:r>
              <a:rPr lang="en-US" baseline="0" dirty="0">
                <a:effectLst/>
              </a:rPr>
              <a:t> irritation, allergy, bacteria or virus infections</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67478A2-FA94-4F03-B717-30DDCD87A30E}" type="slidenum">
              <a:rPr lang="en-US" altLang="en-US" smtClean="0"/>
              <a:pPr>
                <a:defRPr/>
              </a:pPr>
              <a:t>‹#›</a:t>
            </a:fld>
            <a:endParaRPr lang="en-US" altLang="en-US"/>
          </a:p>
        </p:txBody>
      </p:sp>
      <p:sp>
        <p:nvSpPr>
          <p:cNvPr id="13"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73C25B-E43C-4BEC-A3BE-1C4F3B489275}"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3235D3-7A32-4F1B-AAC5-B6F018A4D07A}"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734EB8-5C1B-4830-9CAD-A02C2FF5D799}" type="slidenum">
              <a:rPr lang="en-US" altLang="en-US"/>
              <a:pPr>
                <a:defRPr/>
              </a:pPr>
              <a:t>‹#›</a:t>
            </a:fld>
            <a:endParaRPr lang="en-US" altLang="en-US"/>
          </a:p>
        </p:txBody>
      </p:sp>
    </p:spTree>
    <p:extLst>
      <p:ext uri="{BB962C8B-B14F-4D97-AF65-F5344CB8AC3E}">
        <p14:creationId xmlns:p14="http://schemas.microsoft.com/office/powerpoint/2010/main" val="1195752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2513D1-9D20-433B-A882-D5BAC238F127}" type="slidenum">
              <a:rPr lang="en-US" altLang="en-US"/>
              <a:pPr>
                <a:defRPr/>
              </a:pPr>
              <a:t>‹#›</a:t>
            </a:fld>
            <a:endParaRPr lang="en-US" altLang="en-US"/>
          </a:p>
        </p:txBody>
      </p:sp>
    </p:spTree>
    <p:extLst>
      <p:ext uri="{BB962C8B-B14F-4D97-AF65-F5344CB8AC3E}">
        <p14:creationId xmlns:p14="http://schemas.microsoft.com/office/powerpoint/2010/main" val="36085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2D54903-346A-4AB7-976D-B9666E1AE8F5}" type="slidenum">
              <a:rPr lang="en-US" altLang="en-US" smtClean="0"/>
              <a:pPr>
                <a:defRPr/>
              </a:pPr>
              <a:t>‹#›</a:t>
            </a:fld>
            <a:endParaRPr lang="en-US" alt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C3FA813-607D-4C19-8682-EFBB02BBB8E8}"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F6032C-628E-40EC-B836-5F8C4AD4D840}" type="slidenum">
              <a:rPr lang="en-US" altLang="en-US" smtClean="0"/>
              <a:pPr>
                <a:defRPr/>
              </a:pPr>
              <a:t>‹#›</a:t>
            </a:fld>
            <a:endParaRPr lang="en-US" alt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BC75788-4A84-4057-9FB4-D9F39D02A615}"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95A8DAC-66ED-4C85-B624-2173B82090F2}" type="slidenum">
              <a:rPr lang="en-US" altLang="en-US" smtClean="0"/>
              <a:pPr>
                <a:defRPr/>
              </a:pPr>
              <a:t>‹#›</a:t>
            </a:fld>
            <a:endParaRPr lang="en-US" alt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86D277E-FE31-4574-A1C1-98212615476B}"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EBFAEEF-CE2E-43CD-8DC3-68F1A7B54FC4}"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D844C61-F391-4A85-A505-B73D9A7CF0AA}" type="slidenum">
              <a:rPr lang="en-US" altLang="en-US" smtClean="0"/>
              <a:pPr>
                <a:defRPr/>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DBF8FA9-5D67-4DEB-A690-678414B73A8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1.jpeg"/><Relationship Id="rId5" Type="http://schemas.openxmlformats.org/officeDocument/2006/relationships/image" Target="../media/image4.png"/><Relationship Id="rId10" Type="http://schemas.openxmlformats.org/officeDocument/2006/relationships/hyperlink" Target="http://www.google.com.eg/url?sa=i&amp;rct=j&amp;q=&amp;esrc=s&amp;source=images&amp;cd=&amp;cad=rja&amp;uact=8&amp;ved=0ahUKEwis5eHMroTQAhWCDBoKHTLzAv0QjRwIBw&amp;url=http://www.eyecenter.com.ph/cornea-external-diseases.html&amp;bvm=bv.137132246,d.ZGg&amp;psig=AFQjCNHIC_84bdRRs7xhP_e0UVmEPsiIUQ&amp;ust=1477979959437791" TargetMode="External"/><Relationship Id="rId4" Type="http://schemas.openxmlformats.org/officeDocument/2006/relationships/image" Target="../media/image3.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i9o_fTo4LQAhVTahoKHU21CUMQjRwIBw&amp;url=http://www.ftwortheyedoctor.com/glaucoma.html&amp;psig=AFQjCNGgd-npwXu5g87X2qmTGNZA6xgrRg&amp;ust=147790829975856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ahUKEwiropbGoObPAhVE7hoKHbLuBCAQjRwIBw&amp;url=https://pgblazer.com/primary-action-nitric-oxide-git-physiology-mcq/&amp;psig=AFQjCNHMphn5I2p0gsBdA_uHzP4sszJLzA&amp;ust=1476945385831790" TargetMode="External"/><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google.com.eg/url?sa=i&amp;rct=j&amp;q=&amp;esrc=s&amp;source=images&amp;cd=&amp;cad=rja&amp;uact=8&amp;ved=0ahUKEwiZnO2R7InQAhXEuhoKHSa8CP0QjRwIBw&amp;url=http://www.lukesurl.com/archives/comic/387-its-a-gas&amp;psig=AFQjCNHQeoY1iZcQ0zwGxSqbZUAz_9JNYQ&amp;ust=1478167957482466"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hyperlink" Target="http://www.google.com.eg/url?sa=i&amp;rct=j&amp;q=&amp;esrc=s&amp;source=images&amp;cd=&amp;cad=rja&amp;uact=8&amp;ved=0ahUKEwjujL2m7obQAhVFVRQKHZCCCdoQjRwIBw&amp;url=http://www.reading.ac.uk/nitricoxide/intro/no/synthesis.htm&amp;bvm=bv.137132246,d.ZGg&amp;psig=AFQjCNFgsEtVV9_YaUaptbGA13G0UbozGw&amp;ust=1478065786543288" TargetMode="External"/><Relationship Id="rId4" Type="http://schemas.openxmlformats.org/officeDocument/2006/relationships/image" Target="../media/image3.png"/><Relationship Id="rId9" Type="http://schemas.openxmlformats.org/officeDocument/2006/relationships/image" Target="../media/image31.jpeg"/><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google.com.eg/url?sa=i&amp;rct=j&amp;q=&amp;esrc=s&amp;source=images&amp;cd=&amp;cad=rja&amp;uact=8&amp;ved=0ahUKEwjnmLqB0ubPAhUIrxoKHULXCXoQjRwIBw&amp;url=http://cvpharmacology.com/vasodilator/nitro&amp;psig=AFQjCNG8SU-Os77y_UDkVe5foDweXMBLmw&amp;ust=1476958653526690" TargetMode="Externa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2.jpe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j1466o-4bQAhXKCBoKHTRsBBgQjRwIBw&amp;url=http://www.chennaimedipoint.com/heart-failure.html&amp;psig=AFQjCNHbWvbswWeMyNRqaG62nqv08BQx3w&amp;ust=1478069001093828"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ahUKEwjS8pfEwInQAhXKmBoKHRL1ARIQjRwIBw&amp;url=https://www.cartoonstock.com/directory/a/angiotensin-converting-enzyme_inhibitor.asp&amp;psig=AFQjCNGT5CJAFca-PEiCl82RgI4-oYPubg&amp;ust=1478156326557984"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3.jpe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hyperlink" Target="http://www.cityallergy.com/13-the-process-of-an-allergic-reaction/"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www.google.com.eg/url?sa=i&amp;rct=j&amp;q=&amp;esrc=s&amp;source=images&amp;cd=&amp;cad=rja&amp;uact=8&amp;ved=0ahUKEwiVn63a0vXPAhWEUBQKHea4C80QjRwIBw&amp;url=http://bigtone.zone/neurotransmitters/neurotransmitter-serotonin/&amp;psig=AFQjCNFzwb6zxmKXKP6mzTj2V3fQgUF5Mg&amp;ust=1477474269222746"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9.jpeg"/></Relationships>
</file>

<file path=ppt/slides/_rels/slide4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2.wmf"/></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4.jpeg"/><Relationship Id="rId4" Type="http://schemas.openxmlformats.org/officeDocument/2006/relationships/image" Target="../media/image3.png"/><Relationship Id="rId9" Type="http://schemas.openxmlformats.org/officeDocument/2006/relationships/image" Target="../media/image53.png"/></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6.png"/><Relationship Id="rId4" Type="http://schemas.openxmlformats.org/officeDocument/2006/relationships/image" Target="../media/image3.pn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59.png"/><Relationship Id="rId5" Type="http://schemas.openxmlformats.org/officeDocument/2006/relationships/image" Target="../media/image4.pn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1.jpe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jJ9e-y5IHQAhULuxQKHXo8DKgQjRwIBw&amp;url=http://www.apnetregistry.com/aboutus.aspx?BtnName=NeuroTumor&amp;bvm=bv.136811127,bs.1,d.bGs&amp;psig=AFQjCNHSOu8NeIES3WaSbLZ8TggK74miRg&amp;ust=14778912893654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3.wmf"/><Relationship Id="rId5" Type="http://schemas.openxmlformats.org/officeDocument/2006/relationships/image" Target="../media/image4.png"/><Relationship Id="rId10" Type="http://schemas.openxmlformats.org/officeDocument/2006/relationships/image" Target="../media/image12.wmf"/><Relationship Id="rId4" Type="http://schemas.openxmlformats.org/officeDocument/2006/relationships/image" Target="../media/image3.png"/><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google.com.eg/url?sa=i&amp;rct=j&amp;q=&amp;esrc=s&amp;source=images&amp;cd=&amp;cad=rja&amp;uact=8&amp;ved=0ahUKEwjoz9Dv84bQAhVLPBQKHRgvDO8QjRwIBw&amp;url=http://www.insomnia.net/insomnia-faqs/acute-insomnia/&amp;psig=AFQjCNHLSuTxu4cjZ2DjkqjAovgx3GGvpQ&amp;ust=1478067093898627"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504"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5" name="TextBox 14"/>
          <p:cNvSpPr txBox="1"/>
          <p:nvPr/>
        </p:nvSpPr>
        <p:spPr>
          <a:xfrm>
            <a:off x="840996" y="1422777"/>
            <a:ext cx="669851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They have </a:t>
            </a:r>
            <a:r>
              <a:rPr lang="en-US" sz="2800" dirty="0" err="1"/>
              <a:t>autocrine</a:t>
            </a:r>
            <a:r>
              <a:rPr lang="en-US" sz="2800" dirty="0"/>
              <a:t> or </a:t>
            </a:r>
            <a:r>
              <a:rPr lang="en-US" sz="2800" dirty="0" err="1"/>
              <a:t>paracrine</a:t>
            </a:r>
            <a:r>
              <a:rPr lang="en-US" sz="2800" dirty="0"/>
              <a:t> effects</a:t>
            </a:r>
          </a:p>
        </p:txBody>
      </p:sp>
      <p:sp>
        <p:nvSpPr>
          <p:cNvPr id="16" name="TextBox 15"/>
          <p:cNvSpPr txBox="1"/>
          <p:nvPr/>
        </p:nvSpPr>
        <p:spPr>
          <a:xfrm>
            <a:off x="863588" y="1377013"/>
            <a:ext cx="33266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Self remedy</a:t>
            </a:r>
          </a:p>
        </p:txBody>
      </p:sp>
      <p:sp>
        <p:nvSpPr>
          <p:cNvPr id="17" name="TextBox 16"/>
          <p:cNvSpPr txBox="1"/>
          <p:nvPr/>
        </p:nvSpPr>
        <p:spPr>
          <a:xfrm>
            <a:off x="2159732" y="442913"/>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Autacoids</a:t>
            </a:r>
          </a:p>
        </p:txBody>
      </p:sp>
      <p:sp>
        <p:nvSpPr>
          <p:cNvPr id="18" name="TextBox 17"/>
          <p:cNvSpPr txBox="1"/>
          <p:nvPr/>
        </p:nvSpPr>
        <p:spPr>
          <a:xfrm>
            <a:off x="873206" y="3083411"/>
            <a:ext cx="7092787"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Have different biological actions including modulation of the activity of smooth muscles, glands, nerves, platelets &amp; other tissues.</a:t>
            </a:r>
            <a:endParaRPr lang="en-US" sz="2800" dirty="0">
              <a:latin typeface="Times" pitchFamily="18" charset="0"/>
            </a:endParaRPr>
          </a:p>
        </p:txBody>
      </p:sp>
      <p:sp>
        <p:nvSpPr>
          <p:cNvPr id="19" name="TextBox 18"/>
          <p:cNvSpPr txBox="1"/>
          <p:nvPr/>
        </p:nvSpPr>
        <p:spPr>
          <a:xfrm>
            <a:off x="863588" y="1998663"/>
            <a:ext cx="7092787"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Produced locally, act locally &amp; metabolized locally</a:t>
            </a:r>
          </a:p>
        </p:txBody>
      </p:sp>
      <p:grpSp>
        <p:nvGrpSpPr>
          <p:cNvPr id="41" name="Group 40"/>
          <p:cNvGrpSpPr/>
          <p:nvPr/>
        </p:nvGrpSpPr>
        <p:grpSpPr>
          <a:xfrm>
            <a:off x="863587" y="2132855"/>
            <a:ext cx="6675927" cy="4094161"/>
            <a:chOff x="1671210" y="1638623"/>
            <a:chExt cx="5904656" cy="4588394"/>
          </a:xfrm>
        </p:grpSpPr>
        <p:grpSp>
          <p:nvGrpSpPr>
            <p:cNvPr id="20" name="Group 7"/>
            <p:cNvGrpSpPr/>
            <p:nvPr/>
          </p:nvGrpSpPr>
          <p:grpSpPr>
            <a:xfrm>
              <a:off x="3183378" y="1998663"/>
              <a:ext cx="1584176" cy="1440160"/>
              <a:chOff x="1475656" y="2348880"/>
              <a:chExt cx="1584176" cy="1440160"/>
            </a:xfrm>
          </p:grpSpPr>
          <p:sp>
            <p:nvSpPr>
              <p:cNvPr id="21" name="Oval 20"/>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2" name="Oval 21"/>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23" name="Group 16"/>
            <p:cNvGrpSpPr/>
            <p:nvPr/>
          </p:nvGrpSpPr>
          <p:grpSpPr>
            <a:xfrm>
              <a:off x="5991690" y="1638623"/>
              <a:ext cx="1584176" cy="1596120"/>
              <a:chOff x="4355976" y="2420888"/>
              <a:chExt cx="1584176" cy="1596120"/>
            </a:xfrm>
          </p:grpSpPr>
          <p:grpSp>
            <p:nvGrpSpPr>
              <p:cNvPr id="24" name="Group 23"/>
              <p:cNvGrpSpPr/>
              <p:nvPr/>
            </p:nvGrpSpPr>
            <p:grpSpPr>
              <a:xfrm>
                <a:off x="4355976" y="2420888"/>
                <a:ext cx="1584176" cy="1440160"/>
                <a:chOff x="1475656" y="2348880"/>
                <a:chExt cx="1584176" cy="1440160"/>
              </a:xfrm>
            </p:grpSpPr>
            <p:sp>
              <p:nvSpPr>
                <p:cNvPr id="28" name="Oval 9"/>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9" name="Oval 28"/>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25" name="Group 15"/>
              <p:cNvGrpSpPr/>
              <p:nvPr/>
            </p:nvGrpSpPr>
            <p:grpSpPr>
              <a:xfrm rot="20552435">
                <a:off x="5147545" y="3440944"/>
                <a:ext cx="648072" cy="576064"/>
                <a:chOff x="3347864" y="4581128"/>
                <a:chExt cx="648072" cy="576064"/>
              </a:xfrm>
            </p:grpSpPr>
            <p:sp>
              <p:nvSpPr>
                <p:cNvPr id="26" name="Plaque 25"/>
                <p:cNvSpPr/>
                <p:nvPr/>
              </p:nvSpPr>
              <p:spPr bwMode="auto">
                <a:xfrm>
                  <a:off x="334786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7" name="Plaque 26"/>
                <p:cNvSpPr/>
                <p:nvPr/>
              </p:nvSpPr>
              <p:spPr bwMode="auto">
                <a:xfrm>
                  <a:off x="370790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grpSp>
          <p:nvGrpSpPr>
            <p:cNvPr id="30" name="Group 17"/>
            <p:cNvGrpSpPr/>
            <p:nvPr/>
          </p:nvGrpSpPr>
          <p:grpSpPr>
            <a:xfrm>
              <a:off x="4551530" y="4230911"/>
              <a:ext cx="1584176" cy="1596120"/>
              <a:chOff x="4355976" y="2420888"/>
              <a:chExt cx="1584176" cy="1596120"/>
            </a:xfrm>
          </p:grpSpPr>
          <p:grpSp>
            <p:nvGrpSpPr>
              <p:cNvPr id="31" name="Group 18"/>
              <p:cNvGrpSpPr/>
              <p:nvPr/>
            </p:nvGrpSpPr>
            <p:grpSpPr>
              <a:xfrm>
                <a:off x="4355976" y="2420888"/>
                <a:ext cx="1584176" cy="1440160"/>
                <a:chOff x="1475656" y="2348880"/>
                <a:chExt cx="1584176" cy="1440160"/>
              </a:xfrm>
            </p:grpSpPr>
            <p:sp>
              <p:nvSpPr>
                <p:cNvPr id="35" name="Oval 34"/>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6" name="Oval 35"/>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32" name="Group 19"/>
              <p:cNvGrpSpPr/>
              <p:nvPr/>
            </p:nvGrpSpPr>
            <p:grpSpPr>
              <a:xfrm rot="20552435">
                <a:off x="5147545" y="3440944"/>
                <a:ext cx="648072" cy="576064"/>
                <a:chOff x="3347864" y="4581128"/>
                <a:chExt cx="648072" cy="576064"/>
              </a:xfrm>
            </p:grpSpPr>
            <p:sp>
              <p:nvSpPr>
                <p:cNvPr id="33" name="Plaque 32"/>
                <p:cNvSpPr/>
                <p:nvPr/>
              </p:nvSpPr>
              <p:spPr bwMode="auto">
                <a:xfrm>
                  <a:off x="334786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4" name="Plaque 33"/>
                <p:cNvSpPr/>
                <p:nvPr/>
              </p:nvSpPr>
              <p:spPr bwMode="auto">
                <a:xfrm>
                  <a:off x="370790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sp>
          <p:nvSpPr>
            <p:cNvPr id="37" name="Freeform 36"/>
            <p:cNvSpPr/>
            <p:nvPr/>
          </p:nvSpPr>
          <p:spPr>
            <a:xfrm>
              <a:off x="4086347" y="3184825"/>
              <a:ext cx="3137120" cy="831414"/>
            </a:xfrm>
            <a:custGeom>
              <a:avLst/>
              <a:gdLst>
                <a:gd name="connsiteX0" fmla="*/ 0 w 2794000"/>
                <a:gd name="connsiteY0" fmla="*/ 254000 h 517531"/>
                <a:gd name="connsiteX1" fmla="*/ 2794000 w 2794000"/>
                <a:gd name="connsiteY1" fmla="*/ 0 h 517531"/>
                <a:gd name="connsiteX0" fmla="*/ 0 w 2794000"/>
                <a:gd name="connsiteY0" fmla="*/ 254000 h 668987"/>
                <a:gd name="connsiteX1" fmla="*/ 393700 w 2794000"/>
                <a:gd name="connsiteY1" fmla="*/ 660936 h 668987"/>
                <a:gd name="connsiteX2" fmla="*/ 2794000 w 2794000"/>
                <a:gd name="connsiteY2" fmla="*/ 0 h 668987"/>
                <a:gd name="connsiteX0" fmla="*/ 0 w 2794000"/>
                <a:gd name="connsiteY0" fmla="*/ 254000 h 811288"/>
                <a:gd name="connsiteX1" fmla="*/ 393700 w 2794000"/>
                <a:gd name="connsiteY1" fmla="*/ 660936 h 811288"/>
                <a:gd name="connsiteX2" fmla="*/ 2794000 w 2794000"/>
                <a:gd name="connsiteY2" fmla="*/ 0 h 811288"/>
                <a:gd name="connsiteX0" fmla="*/ 0 w 3009900"/>
                <a:gd name="connsiteY0" fmla="*/ 239147 h 811288"/>
                <a:gd name="connsiteX1" fmla="*/ 609600 w 3009900"/>
                <a:gd name="connsiteY1" fmla="*/ 660936 h 811288"/>
                <a:gd name="connsiteX2" fmla="*/ 3009900 w 3009900"/>
                <a:gd name="connsiteY2" fmla="*/ 0 h 811288"/>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696033"/>
                <a:gd name="connsiteX1" fmla="*/ 1308100 w 3009900"/>
                <a:gd name="connsiteY1" fmla="*/ 504985 h 696033"/>
                <a:gd name="connsiteX2" fmla="*/ 3009900 w 3009900"/>
                <a:gd name="connsiteY2" fmla="*/ 0 h 696033"/>
                <a:gd name="connsiteX0" fmla="*/ 0 w 3009900"/>
                <a:gd name="connsiteY0" fmla="*/ 239147 h 504985"/>
                <a:gd name="connsiteX1" fmla="*/ 1308100 w 3009900"/>
                <a:gd name="connsiteY1" fmla="*/ 504985 h 504985"/>
                <a:gd name="connsiteX2" fmla="*/ 3009900 w 3009900"/>
                <a:gd name="connsiteY2" fmla="*/ 0 h 504985"/>
                <a:gd name="connsiteX0" fmla="*/ 0 w 3016961"/>
                <a:gd name="connsiteY0" fmla="*/ 239147 h 505087"/>
                <a:gd name="connsiteX1" fmla="*/ 1308100 w 3016961"/>
                <a:gd name="connsiteY1" fmla="*/ 504985 h 505087"/>
                <a:gd name="connsiteX2" fmla="*/ 2832100 w 3016961"/>
                <a:gd name="connsiteY2" fmla="*/ 267345 h 505087"/>
                <a:gd name="connsiteX3" fmla="*/ 3009900 w 3016961"/>
                <a:gd name="connsiteY3" fmla="*/ 0 h 505087"/>
                <a:gd name="connsiteX0" fmla="*/ 0 w 3200609"/>
                <a:gd name="connsiteY0" fmla="*/ 239147 h 523853"/>
                <a:gd name="connsiteX1" fmla="*/ 1308100 w 3200609"/>
                <a:gd name="connsiteY1" fmla="*/ 504985 h 523853"/>
                <a:gd name="connsiteX2" fmla="*/ 3098800 w 3200609"/>
                <a:gd name="connsiteY2" fmla="*/ 475280 h 523853"/>
                <a:gd name="connsiteX3" fmla="*/ 3009900 w 3200609"/>
                <a:gd name="connsiteY3" fmla="*/ 0 h 52385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009900"/>
                <a:gd name="connsiteY0" fmla="*/ 239147 h 549794"/>
                <a:gd name="connsiteX1" fmla="*/ 889000 w 3009900"/>
                <a:gd name="connsiteY1" fmla="*/ 549543 h 549794"/>
                <a:gd name="connsiteX2" fmla="*/ 2578100 w 3009900"/>
                <a:gd name="connsiteY2" fmla="*/ 408444 h 549794"/>
                <a:gd name="connsiteX3" fmla="*/ 3009900 w 3009900"/>
                <a:gd name="connsiteY3" fmla="*/ 0 h 549794"/>
                <a:gd name="connsiteX0" fmla="*/ 0 w 3009900"/>
                <a:gd name="connsiteY0" fmla="*/ 239147 h 464148"/>
                <a:gd name="connsiteX1" fmla="*/ 876300 w 3009900"/>
                <a:gd name="connsiteY1" fmla="*/ 453002 h 464148"/>
                <a:gd name="connsiteX2" fmla="*/ 2578100 w 3009900"/>
                <a:gd name="connsiteY2" fmla="*/ 408444 h 464148"/>
                <a:gd name="connsiteX3" fmla="*/ 3009900 w 3009900"/>
                <a:gd name="connsiteY3" fmla="*/ 0 h 464148"/>
                <a:gd name="connsiteX0" fmla="*/ 0 w 3094039"/>
                <a:gd name="connsiteY0" fmla="*/ 239147 h 464148"/>
                <a:gd name="connsiteX1" fmla="*/ 876300 w 3094039"/>
                <a:gd name="connsiteY1" fmla="*/ 453002 h 464148"/>
                <a:gd name="connsiteX2" fmla="*/ 2578100 w 3094039"/>
                <a:gd name="connsiteY2" fmla="*/ 408444 h 464148"/>
                <a:gd name="connsiteX3" fmla="*/ 3009900 w 3094039"/>
                <a:gd name="connsiteY3" fmla="*/ 0 h 464148"/>
                <a:gd name="connsiteX0" fmla="*/ 0 w 3123150"/>
                <a:gd name="connsiteY0" fmla="*/ 239147 h 464148"/>
                <a:gd name="connsiteX1" fmla="*/ 876300 w 3123150"/>
                <a:gd name="connsiteY1" fmla="*/ 453002 h 464148"/>
                <a:gd name="connsiteX2" fmla="*/ 2578100 w 3123150"/>
                <a:gd name="connsiteY2" fmla="*/ 408444 h 464148"/>
                <a:gd name="connsiteX3" fmla="*/ 3009900 w 3123150"/>
                <a:gd name="connsiteY3" fmla="*/ 0 h 464148"/>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89939"/>
                <a:gd name="connsiteY0" fmla="*/ 98048 h 350375"/>
                <a:gd name="connsiteX1" fmla="*/ 876300 w 3189939"/>
                <a:gd name="connsiteY1" fmla="*/ 311903 h 350375"/>
                <a:gd name="connsiteX2" fmla="*/ 2578100 w 3189939"/>
                <a:gd name="connsiteY2" fmla="*/ 311903 h 350375"/>
                <a:gd name="connsiteX3" fmla="*/ 3136900 w 3189939"/>
                <a:gd name="connsiteY3" fmla="*/ 0 h 350375"/>
                <a:gd name="connsiteX0" fmla="*/ 0 w 3168314"/>
                <a:gd name="connsiteY0" fmla="*/ 164884 h 417211"/>
                <a:gd name="connsiteX1" fmla="*/ 876300 w 3168314"/>
                <a:gd name="connsiteY1" fmla="*/ 378739 h 417211"/>
                <a:gd name="connsiteX2" fmla="*/ 2578100 w 3168314"/>
                <a:gd name="connsiteY2" fmla="*/ 378739 h 417211"/>
                <a:gd name="connsiteX3" fmla="*/ 3098800 w 3168314"/>
                <a:gd name="connsiteY3" fmla="*/ 0 h 417211"/>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1548"/>
                <a:gd name="connsiteY0" fmla="*/ 164884 h 452503"/>
                <a:gd name="connsiteX1" fmla="*/ 876300 w 3181548"/>
                <a:gd name="connsiteY1" fmla="*/ 378739 h 452503"/>
                <a:gd name="connsiteX2" fmla="*/ 2616200 w 3181548"/>
                <a:gd name="connsiteY2" fmla="*/ 423296 h 452503"/>
                <a:gd name="connsiteX3" fmla="*/ 3098800 w 3181548"/>
                <a:gd name="connsiteY3" fmla="*/ 0 h 452503"/>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25548"/>
                <a:gd name="connsiteX1" fmla="*/ 2616200 w 3181548"/>
                <a:gd name="connsiteY1" fmla="*/ 423296 h 425548"/>
                <a:gd name="connsiteX2" fmla="*/ 3098800 w 3181548"/>
                <a:gd name="connsiteY2" fmla="*/ 0 h 425548"/>
                <a:gd name="connsiteX0" fmla="*/ 0 w 3098800"/>
                <a:gd name="connsiteY0" fmla="*/ 164884 h 432909"/>
                <a:gd name="connsiteX1" fmla="*/ 1765300 w 3098800"/>
                <a:gd name="connsiteY1" fmla="*/ 430722 h 432909"/>
                <a:gd name="connsiteX2" fmla="*/ 3098800 w 3098800"/>
                <a:gd name="connsiteY2" fmla="*/ 0 h 432909"/>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38644"/>
                <a:gd name="connsiteX1" fmla="*/ 1511300 w 3098800"/>
                <a:gd name="connsiteY1" fmla="*/ 438148 h 438644"/>
                <a:gd name="connsiteX2" fmla="*/ 3098800 w 3098800"/>
                <a:gd name="connsiteY2" fmla="*/ 0 h 438644"/>
                <a:gd name="connsiteX0" fmla="*/ 0 w 3098800"/>
                <a:gd name="connsiteY0" fmla="*/ 164884 h 439714"/>
                <a:gd name="connsiteX1" fmla="*/ 1511300 w 3098800"/>
                <a:gd name="connsiteY1" fmla="*/ 438148 h 439714"/>
                <a:gd name="connsiteX2" fmla="*/ 3098800 w 3098800"/>
                <a:gd name="connsiteY2" fmla="*/ 0 h 439714"/>
                <a:gd name="connsiteX0" fmla="*/ 0 w 3102467"/>
                <a:gd name="connsiteY0" fmla="*/ 164884 h 439714"/>
                <a:gd name="connsiteX1" fmla="*/ 1511300 w 3102467"/>
                <a:gd name="connsiteY1" fmla="*/ 438148 h 439714"/>
                <a:gd name="connsiteX2" fmla="*/ 3098800 w 3102467"/>
                <a:gd name="connsiteY2" fmla="*/ 0 h 439714"/>
                <a:gd name="connsiteX0" fmla="*/ 0 w 3113527"/>
                <a:gd name="connsiteY0" fmla="*/ 164884 h 439876"/>
                <a:gd name="connsiteX1" fmla="*/ 1511300 w 3113527"/>
                <a:gd name="connsiteY1" fmla="*/ 438148 h 439876"/>
                <a:gd name="connsiteX2" fmla="*/ 3098800 w 3113527"/>
                <a:gd name="connsiteY2" fmla="*/ 0 h 439876"/>
                <a:gd name="connsiteX0" fmla="*/ 0 w 3105468"/>
                <a:gd name="connsiteY0" fmla="*/ 164884 h 439876"/>
                <a:gd name="connsiteX1" fmla="*/ 1511300 w 3105468"/>
                <a:gd name="connsiteY1" fmla="*/ 438148 h 439876"/>
                <a:gd name="connsiteX2" fmla="*/ 3098800 w 3105468"/>
                <a:gd name="connsiteY2" fmla="*/ 0 h 439876"/>
                <a:gd name="connsiteX0" fmla="*/ 0 w 3098800"/>
                <a:gd name="connsiteY0" fmla="*/ 164884 h 439837"/>
                <a:gd name="connsiteX1" fmla="*/ 1511300 w 3098800"/>
                <a:gd name="connsiteY1" fmla="*/ 438148 h 439837"/>
                <a:gd name="connsiteX2" fmla="*/ 3098800 w 3098800"/>
                <a:gd name="connsiteY2" fmla="*/ 0 h 439837"/>
                <a:gd name="connsiteX0" fmla="*/ 0 w 3098800"/>
                <a:gd name="connsiteY0" fmla="*/ 164884 h 439945"/>
                <a:gd name="connsiteX1" fmla="*/ 1511300 w 3098800"/>
                <a:gd name="connsiteY1" fmla="*/ 438148 h 439945"/>
                <a:gd name="connsiteX2" fmla="*/ 3098800 w 3098800"/>
                <a:gd name="connsiteY2" fmla="*/ 0 h 439945"/>
                <a:gd name="connsiteX0" fmla="*/ 0 w 3137120"/>
                <a:gd name="connsiteY0" fmla="*/ 142476 h 439945"/>
                <a:gd name="connsiteX1" fmla="*/ 1549620 w 3137120"/>
                <a:gd name="connsiteY1" fmla="*/ 438148 h 439945"/>
                <a:gd name="connsiteX2" fmla="*/ 3137120 w 3137120"/>
                <a:gd name="connsiteY2" fmla="*/ 0 h 439945"/>
                <a:gd name="connsiteX0" fmla="*/ 0 w 3137120"/>
                <a:gd name="connsiteY0" fmla="*/ 142476 h 440416"/>
                <a:gd name="connsiteX1" fmla="*/ 1549620 w 3137120"/>
                <a:gd name="connsiteY1" fmla="*/ 438148 h 440416"/>
                <a:gd name="connsiteX2" fmla="*/ 3137120 w 3137120"/>
                <a:gd name="connsiteY2" fmla="*/ 0 h 440416"/>
                <a:gd name="connsiteX0" fmla="*/ 0 w 3137120"/>
                <a:gd name="connsiteY0" fmla="*/ 142476 h 487766"/>
                <a:gd name="connsiteX1" fmla="*/ 1538671 w 3137120"/>
                <a:gd name="connsiteY1" fmla="*/ 486164 h 487766"/>
                <a:gd name="connsiteX2" fmla="*/ 3137120 w 3137120"/>
                <a:gd name="connsiteY2" fmla="*/ 0 h 487766"/>
                <a:gd name="connsiteX0" fmla="*/ 0 w 3137120"/>
                <a:gd name="connsiteY0" fmla="*/ 142476 h 487418"/>
                <a:gd name="connsiteX1" fmla="*/ 1538671 w 3137120"/>
                <a:gd name="connsiteY1" fmla="*/ 486164 h 487418"/>
                <a:gd name="connsiteX2" fmla="*/ 3137120 w 3137120"/>
                <a:gd name="connsiteY2" fmla="*/ 0 h 487418"/>
                <a:gd name="connsiteX0" fmla="*/ 0 w 3137120"/>
                <a:gd name="connsiteY0" fmla="*/ 142476 h 486164"/>
                <a:gd name="connsiteX1" fmla="*/ 1538671 w 3137120"/>
                <a:gd name="connsiteY1" fmla="*/ 486164 h 486164"/>
                <a:gd name="connsiteX2" fmla="*/ 3137120 w 3137120"/>
                <a:gd name="connsiteY2" fmla="*/ 0 h 486164"/>
              </a:gdLst>
              <a:ahLst/>
              <a:cxnLst>
                <a:cxn ang="0">
                  <a:pos x="connsiteX0" y="connsiteY0"/>
                </a:cxn>
                <a:cxn ang="0">
                  <a:pos x="connsiteX1" y="connsiteY1"/>
                </a:cxn>
                <a:cxn ang="0">
                  <a:pos x="connsiteX2" y="connsiteY2"/>
                </a:cxn>
              </a:cxnLst>
              <a:rect l="l" t="t" r="r" b="b"/>
              <a:pathLst>
                <a:path w="3137120" h="486164">
                  <a:moveTo>
                    <a:pt x="0" y="142476"/>
                  </a:moveTo>
                  <a:cubicBezTo>
                    <a:pt x="99444" y="418332"/>
                    <a:pt x="438443" y="476384"/>
                    <a:pt x="1538671" y="486164"/>
                  </a:cubicBezTo>
                  <a:cubicBezTo>
                    <a:pt x="3008009" y="465636"/>
                    <a:pt x="3059532" y="97694"/>
                    <a:pt x="3137120" y="0"/>
                  </a:cubicBezTo>
                </a:path>
              </a:pathLst>
            </a:custGeom>
            <a:ln w="73025" cmpd="sng">
              <a:solidFill>
                <a:srgbClr val="FF0000"/>
              </a:solidFill>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8" name="Freeform 37"/>
            <p:cNvSpPr/>
            <p:nvPr/>
          </p:nvSpPr>
          <p:spPr>
            <a:xfrm>
              <a:off x="4727069" y="5406135"/>
              <a:ext cx="1029300" cy="820882"/>
            </a:xfrm>
            <a:custGeom>
              <a:avLst/>
              <a:gdLst>
                <a:gd name="connsiteX0" fmla="*/ 0 w 2794000"/>
                <a:gd name="connsiteY0" fmla="*/ 254000 h 517531"/>
                <a:gd name="connsiteX1" fmla="*/ 2794000 w 2794000"/>
                <a:gd name="connsiteY1" fmla="*/ 0 h 517531"/>
                <a:gd name="connsiteX0" fmla="*/ 0 w 2794000"/>
                <a:gd name="connsiteY0" fmla="*/ 254000 h 668987"/>
                <a:gd name="connsiteX1" fmla="*/ 393700 w 2794000"/>
                <a:gd name="connsiteY1" fmla="*/ 660936 h 668987"/>
                <a:gd name="connsiteX2" fmla="*/ 2794000 w 2794000"/>
                <a:gd name="connsiteY2" fmla="*/ 0 h 668987"/>
                <a:gd name="connsiteX0" fmla="*/ 0 w 2794000"/>
                <a:gd name="connsiteY0" fmla="*/ 254000 h 811288"/>
                <a:gd name="connsiteX1" fmla="*/ 393700 w 2794000"/>
                <a:gd name="connsiteY1" fmla="*/ 660936 h 811288"/>
                <a:gd name="connsiteX2" fmla="*/ 2794000 w 2794000"/>
                <a:gd name="connsiteY2" fmla="*/ 0 h 811288"/>
                <a:gd name="connsiteX0" fmla="*/ 0 w 3009900"/>
                <a:gd name="connsiteY0" fmla="*/ 239147 h 811288"/>
                <a:gd name="connsiteX1" fmla="*/ 609600 w 3009900"/>
                <a:gd name="connsiteY1" fmla="*/ 660936 h 811288"/>
                <a:gd name="connsiteX2" fmla="*/ 3009900 w 3009900"/>
                <a:gd name="connsiteY2" fmla="*/ 0 h 811288"/>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696033"/>
                <a:gd name="connsiteX1" fmla="*/ 1308100 w 3009900"/>
                <a:gd name="connsiteY1" fmla="*/ 504985 h 696033"/>
                <a:gd name="connsiteX2" fmla="*/ 3009900 w 3009900"/>
                <a:gd name="connsiteY2" fmla="*/ 0 h 696033"/>
                <a:gd name="connsiteX0" fmla="*/ 0 w 3009900"/>
                <a:gd name="connsiteY0" fmla="*/ 239147 h 504985"/>
                <a:gd name="connsiteX1" fmla="*/ 1308100 w 3009900"/>
                <a:gd name="connsiteY1" fmla="*/ 504985 h 504985"/>
                <a:gd name="connsiteX2" fmla="*/ 3009900 w 3009900"/>
                <a:gd name="connsiteY2" fmla="*/ 0 h 504985"/>
                <a:gd name="connsiteX0" fmla="*/ 0 w 3016961"/>
                <a:gd name="connsiteY0" fmla="*/ 239147 h 505087"/>
                <a:gd name="connsiteX1" fmla="*/ 1308100 w 3016961"/>
                <a:gd name="connsiteY1" fmla="*/ 504985 h 505087"/>
                <a:gd name="connsiteX2" fmla="*/ 2832100 w 3016961"/>
                <a:gd name="connsiteY2" fmla="*/ 267345 h 505087"/>
                <a:gd name="connsiteX3" fmla="*/ 3009900 w 3016961"/>
                <a:gd name="connsiteY3" fmla="*/ 0 h 505087"/>
                <a:gd name="connsiteX0" fmla="*/ 0 w 3200609"/>
                <a:gd name="connsiteY0" fmla="*/ 239147 h 523853"/>
                <a:gd name="connsiteX1" fmla="*/ 1308100 w 3200609"/>
                <a:gd name="connsiteY1" fmla="*/ 504985 h 523853"/>
                <a:gd name="connsiteX2" fmla="*/ 3098800 w 3200609"/>
                <a:gd name="connsiteY2" fmla="*/ 475280 h 523853"/>
                <a:gd name="connsiteX3" fmla="*/ 3009900 w 3200609"/>
                <a:gd name="connsiteY3" fmla="*/ 0 h 52385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009900"/>
                <a:gd name="connsiteY0" fmla="*/ 239147 h 549794"/>
                <a:gd name="connsiteX1" fmla="*/ 889000 w 3009900"/>
                <a:gd name="connsiteY1" fmla="*/ 549543 h 549794"/>
                <a:gd name="connsiteX2" fmla="*/ 2578100 w 3009900"/>
                <a:gd name="connsiteY2" fmla="*/ 408444 h 549794"/>
                <a:gd name="connsiteX3" fmla="*/ 3009900 w 3009900"/>
                <a:gd name="connsiteY3" fmla="*/ 0 h 549794"/>
                <a:gd name="connsiteX0" fmla="*/ 0 w 3009900"/>
                <a:gd name="connsiteY0" fmla="*/ 239147 h 464148"/>
                <a:gd name="connsiteX1" fmla="*/ 876300 w 3009900"/>
                <a:gd name="connsiteY1" fmla="*/ 453002 h 464148"/>
                <a:gd name="connsiteX2" fmla="*/ 2578100 w 3009900"/>
                <a:gd name="connsiteY2" fmla="*/ 408444 h 464148"/>
                <a:gd name="connsiteX3" fmla="*/ 3009900 w 3009900"/>
                <a:gd name="connsiteY3" fmla="*/ 0 h 464148"/>
                <a:gd name="connsiteX0" fmla="*/ 0 w 3094039"/>
                <a:gd name="connsiteY0" fmla="*/ 239147 h 464148"/>
                <a:gd name="connsiteX1" fmla="*/ 876300 w 3094039"/>
                <a:gd name="connsiteY1" fmla="*/ 453002 h 464148"/>
                <a:gd name="connsiteX2" fmla="*/ 2578100 w 3094039"/>
                <a:gd name="connsiteY2" fmla="*/ 408444 h 464148"/>
                <a:gd name="connsiteX3" fmla="*/ 3009900 w 3094039"/>
                <a:gd name="connsiteY3" fmla="*/ 0 h 464148"/>
                <a:gd name="connsiteX0" fmla="*/ 0 w 3123150"/>
                <a:gd name="connsiteY0" fmla="*/ 239147 h 464148"/>
                <a:gd name="connsiteX1" fmla="*/ 876300 w 3123150"/>
                <a:gd name="connsiteY1" fmla="*/ 453002 h 464148"/>
                <a:gd name="connsiteX2" fmla="*/ 2578100 w 3123150"/>
                <a:gd name="connsiteY2" fmla="*/ 408444 h 464148"/>
                <a:gd name="connsiteX3" fmla="*/ 3009900 w 3123150"/>
                <a:gd name="connsiteY3" fmla="*/ 0 h 464148"/>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89939"/>
                <a:gd name="connsiteY0" fmla="*/ 98048 h 350375"/>
                <a:gd name="connsiteX1" fmla="*/ 876300 w 3189939"/>
                <a:gd name="connsiteY1" fmla="*/ 311903 h 350375"/>
                <a:gd name="connsiteX2" fmla="*/ 2578100 w 3189939"/>
                <a:gd name="connsiteY2" fmla="*/ 311903 h 350375"/>
                <a:gd name="connsiteX3" fmla="*/ 3136900 w 3189939"/>
                <a:gd name="connsiteY3" fmla="*/ 0 h 350375"/>
                <a:gd name="connsiteX0" fmla="*/ 0 w 3168314"/>
                <a:gd name="connsiteY0" fmla="*/ 164884 h 417211"/>
                <a:gd name="connsiteX1" fmla="*/ 876300 w 3168314"/>
                <a:gd name="connsiteY1" fmla="*/ 378739 h 417211"/>
                <a:gd name="connsiteX2" fmla="*/ 2578100 w 3168314"/>
                <a:gd name="connsiteY2" fmla="*/ 378739 h 417211"/>
                <a:gd name="connsiteX3" fmla="*/ 3098800 w 3168314"/>
                <a:gd name="connsiteY3" fmla="*/ 0 h 417211"/>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1548"/>
                <a:gd name="connsiteY0" fmla="*/ 164884 h 452503"/>
                <a:gd name="connsiteX1" fmla="*/ 876300 w 3181548"/>
                <a:gd name="connsiteY1" fmla="*/ 378739 h 452503"/>
                <a:gd name="connsiteX2" fmla="*/ 2616200 w 3181548"/>
                <a:gd name="connsiteY2" fmla="*/ 423296 h 452503"/>
                <a:gd name="connsiteX3" fmla="*/ 3098800 w 3181548"/>
                <a:gd name="connsiteY3" fmla="*/ 0 h 452503"/>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25548"/>
                <a:gd name="connsiteX1" fmla="*/ 2616200 w 3181548"/>
                <a:gd name="connsiteY1" fmla="*/ 423296 h 425548"/>
                <a:gd name="connsiteX2" fmla="*/ 3098800 w 3181548"/>
                <a:gd name="connsiteY2" fmla="*/ 0 h 425548"/>
                <a:gd name="connsiteX0" fmla="*/ 0 w 3098800"/>
                <a:gd name="connsiteY0" fmla="*/ 164884 h 432909"/>
                <a:gd name="connsiteX1" fmla="*/ 1765300 w 3098800"/>
                <a:gd name="connsiteY1" fmla="*/ 430722 h 432909"/>
                <a:gd name="connsiteX2" fmla="*/ 3098800 w 3098800"/>
                <a:gd name="connsiteY2" fmla="*/ 0 h 432909"/>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38644"/>
                <a:gd name="connsiteX1" fmla="*/ 1511300 w 3098800"/>
                <a:gd name="connsiteY1" fmla="*/ 438148 h 438644"/>
                <a:gd name="connsiteX2" fmla="*/ 3098800 w 3098800"/>
                <a:gd name="connsiteY2" fmla="*/ 0 h 438644"/>
                <a:gd name="connsiteX0" fmla="*/ 0 w 3098800"/>
                <a:gd name="connsiteY0" fmla="*/ 164884 h 439714"/>
                <a:gd name="connsiteX1" fmla="*/ 1511300 w 3098800"/>
                <a:gd name="connsiteY1" fmla="*/ 438148 h 439714"/>
                <a:gd name="connsiteX2" fmla="*/ 3098800 w 3098800"/>
                <a:gd name="connsiteY2" fmla="*/ 0 h 439714"/>
                <a:gd name="connsiteX0" fmla="*/ 0 w 3102467"/>
                <a:gd name="connsiteY0" fmla="*/ 164884 h 439714"/>
                <a:gd name="connsiteX1" fmla="*/ 1511300 w 3102467"/>
                <a:gd name="connsiteY1" fmla="*/ 438148 h 439714"/>
                <a:gd name="connsiteX2" fmla="*/ 3098800 w 3102467"/>
                <a:gd name="connsiteY2" fmla="*/ 0 h 439714"/>
                <a:gd name="connsiteX0" fmla="*/ 0 w 3051667"/>
                <a:gd name="connsiteY0" fmla="*/ 0 h 496457"/>
                <a:gd name="connsiteX1" fmla="*/ 1460500 w 3051667"/>
                <a:gd name="connsiteY1" fmla="*/ 496051 h 496457"/>
                <a:gd name="connsiteX2" fmla="*/ 3048000 w 3051667"/>
                <a:gd name="connsiteY2" fmla="*/ 57903 h 496457"/>
                <a:gd name="connsiteX0" fmla="*/ 15832 w 3067499"/>
                <a:gd name="connsiteY0" fmla="*/ 0 h 496723"/>
                <a:gd name="connsiteX1" fmla="*/ 1476332 w 3067499"/>
                <a:gd name="connsiteY1" fmla="*/ 496051 h 496723"/>
                <a:gd name="connsiteX2" fmla="*/ 3063832 w 3067499"/>
                <a:gd name="connsiteY2" fmla="*/ 57903 h 496723"/>
                <a:gd name="connsiteX0" fmla="*/ 15832 w 1825947"/>
                <a:gd name="connsiteY0" fmla="*/ 0 h 496723"/>
                <a:gd name="connsiteX1" fmla="*/ 1476332 w 1825947"/>
                <a:gd name="connsiteY1" fmla="*/ 496051 h 496723"/>
                <a:gd name="connsiteX2" fmla="*/ 1006432 w 1825947"/>
                <a:gd name="connsiteY2" fmla="*/ 206428 h 496723"/>
                <a:gd name="connsiteX0" fmla="*/ 194423 w 1366627"/>
                <a:gd name="connsiteY0" fmla="*/ 0 h 467148"/>
                <a:gd name="connsiteX1" fmla="*/ 765923 w 1366627"/>
                <a:gd name="connsiteY1" fmla="*/ 466346 h 467148"/>
                <a:gd name="connsiteX2" fmla="*/ 1185023 w 1366627"/>
                <a:gd name="connsiteY2" fmla="*/ 206428 h 467148"/>
                <a:gd name="connsiteX0" fmla="*/ 194423 w 1204886"/>
                <a:gd name="connsiteY0" fmla="*/ 0 h 467148"/>
                <a:gd name="connsiteX1" fmla="*/ 765923 w 1204886"/>
                <a:gd name="connsiteY1" fmla="*/ 466346 h 467148"/>
                <a:gd name="connsiteX2" fmla="*/ 1185023 w 1204886"/>
                <a:gd name="connsiteY2" fmla="*/ 206428 h 467148"/>
                <a:gd name="connsiteX0" fmla="*/ 39242 w 1049705"/>
                <a:gd name="connsiteY0" fmla="*/ 0 h 468187"/>
                <a:gd name="connsiteX1" fmla="*/ 610742 w 1049705"/>
                <a:gd name="connsiteY1" fmla="*/ 466346 h 468187"/>
                <a:gd name="connsiteX2" fmla="*/ 1029842 w 1049705"/>
                <a:gd name="connsiteY2" fmla="*/ 206428 h 468187"/>
                <a:gd name="connsiteX0" fmla="*/ 39242 w 1035495"/>
                <a:gd name="connsiteY0" fmla="*/ 0 h 468187"/>
                <a:gd name="connsiteX1" fmla="*/ 610742 w 1035495"/>
                <a:gd name="connsiteY1" fmla="*/ 466346 h 468187"/>
                <a:gd name="connsiteX2" fmla="*/ 1029842 w 1035495"/>
                <a:gd name="connsiteY2" fmla="*/ 206428 h 468187"/>
                <a:gd name="connsiteX0" fmla="*/ 39242 w 1049265"/>
                <a:gd name="connsiteY0" fmla="*/ 0 h 468187"/>
                <a:gd name="connsiteX1" fmla="*/ 610742 w 1049265"/>
                <a:gd name="connsiteY1" fmla="*/ 466346 h 468187"/>
                <a:gd name="connsiteX2" fmla="*/ 1029842 w 1049265"/>
                <a:gd name="connsiteY2" fmla="*/ 206428 h 468187"/>
                <a:gd name="connsiteX0" fmla="*/ 24372 w 1034395"/>
                <a:gd name="connsiteY0" fmla="*/ 0 h 467271"/>
                <a:gd name="connsiteX1" fmla="*/ 595872 w 1034395"/>
                <a:gd name="connsiteY1" fmla="*/ 466346 h 467271"/>
                <a:gd name="connsiteX2" fmla="*/ 1014972 w 1034395"/>
                <a:gd name="connsiteY2" fmla="*/ 206428 h 467271"/>
                <a:gd name="connsiteX0" fmla="*/ 24752 w 1029300"/>
                <a:gd name="connsiteY0" fmla="*/ 0 h 480005"/>
                <a:gd name="connsiteX1" fmla="*/ 590777 w 1029300"/>
                <a:gd name="connsiteY1" fmla="*/ 479150 h 480005"/>
                <a:gd name="connsiteX2" fmla="*/ 1009877 w 1029300"/>
                <a:gd name="connsiteY2" fmla="*/ 219232 h 480005"/>
              </a:gdLst>
              <a:ahLst/>
              <a:cxnLst>
                <a:cxn ang="0">
                  <a:pos x="connsiteX0" y="connsiteY0"/>
                </a:cxn>
                <a:cxn ang="0">
                  <a:pos x="connsiteX1" y="connsiteY1"/>
                </a:cxn>
                <a:cxn ang="0">
                  <a:pos x="connsiteX2" y="connsiteY2"/>
                </a:cxn>
              </a:cxnLst>
              <a:rect l="l" t="t" r="r" b="b"/>
              <a:pathLst>
                <a:path w="1029300" h="480005">
                  <a:moveTo>
                    <a:pt x="24752" y="0"/>
                  </a:moveTo>
                  <a:cubicBezTo>
                    <a:pt x="-77906" y="343459"/>
                    <a:pt x="144163" y="492802"/>
                    <a:pt x="590777" y="479150"/>
                  </a:cubicBezTo>
                  <a:cubicBezTo>
                    <a:pt x="1123594" y="479877"/>
                    <a:pt x="1030825" y="300920"/>
                    <a:pt x="1009877" y="219232"/>
                  </a:cubicBezTo>
                </a:path>
              </a:pathLst>
            </a:custGeom>
            <a:ln w="73025" cmpd="sng">
              <a:solidFill>
                <a:srgbClr val="FF0000"/>
              </a:solidFill>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9" name="TextBox 38"/>
            <p:cNvSpPr txBox="1"/>
            <p:nvPr/>
          </p:nvSpPr>
          <p:spPr>
            <a:xfrm>
              <a:off x="1671210" y="1926655"/>
              <a:ext cx="1501883" cy="461665"/>
            </a:xfrm>
            <a:prstGeom prst="rect">
              <a:avLst/>
            </a:prstGeom>
            <a:noFill/>
          </p:spPr>
          <p:txBody>
            <a:bodyPr wrap="none" rtlCol="0">
              <a:spAutoFit/>
            </a:bodyPr>
            <a:lstStyle/>
            <a:p>
              <a:r>
                <a:rPr lang="en-US" dirty="0"/>
                <a:t>Paracrine</a:t>
              </a:r>
            </a:p>
          </p:txBody>
        </p:sp>
        <p:sp>
          <p:nvSpPr>
            <p:cNvPr id="40" name="TextBox 39"/>
            <p:cNvSpPr txBox="1"/>
            <p:nvPr/>
          </p:nvSpPr>
          <p:spPr>
            <a:xfrm>
              <a:off x="1887234" y="4950991"/>
              <a:ext cx="1497726" cy="461665"/>
            </a:xfrm>
            <a:prstGeom prst="rect">
              <a:avLst/>
            </a:prstGeom>
            <a:noFill/>
          </p:spPr>
          <p:txBody>
            <a:bodyPr wrap="none" rtlCol="0">
              <a:spAutoFit/>
            </a:bodyPr>
            <a:lstStyle/>
            <a:p>
              <a:r>
                <a:rPr lang="en-US" dirty="0" err="1"/>
                <a:t>Autocrine</a:t>
              </a:r>
              <a:endParaRPr lang="en-US" dirty="0"/>
            </a:p>
          </p:txBody>
        </p:sp>
      </p:grpSp>
      <p:pic>
        <p:nvPicPr>
          <p:cNvPr id="95235" name="Picture 3"/>
          <p:cNvPicPr>
            <a:picLocks noChangeAspect="1" noChangeArrowheads="1"/>
          </p:cNvPicPr>
          <p:nvPr/>
        </p:nvPicPr>
        <p:blipFill>
          <a:blip r:embed="rId8" cstate="print"/>
          <a:srcRect/>
          <a:stretch>
            <a:fillRect/>
          </a:stretch>
        </p:blipFill>
        <p:spPr bwMode="auto">
          <a:xfrm>
            <a:off x="657224" y="1265062"/>
            <a:ext cx="7524750" cy="5142882"/>
          </a:xfrm>
          <a:prstGeom prst="rect">
            <a:avLst/>
          </a:prstGeom>
          <a:noFill/>
          <a:ln w="9525">
            <a:noFill/>
            <a:miter lim="800000"/>
            <a:headEnd/>
            <a:tailEnd/>
          </a:ln>
        </p:spPr>
      </p:pic>
      <p:sp>
        <p:nvSpPr>
          <p:cNvPr id="42" name="Slide Number Placeholder 41"/>
          <p:cNvSpPr>
            <a:spLocks noGrp="1"/>
          </p:cNvSpPr>
          <p:nvPr>
            <p:ph type="sldNum" sz="quarter" idx="12"/>
          </p:nvPr>
        </p:nvSpPr>
        <p:spPr/>
        <p:txBody>
          <a:bodyPr/>
          <a:lstStyle/>
          <a:p>
            <a:pPr>
              <a:defRPr/>
            </a:pPr>
            <a:fld id="{167478A2-FA94-4F03-B717-30DDCD87A30E}" type="slidenum">
              <a:rPr lang="en-US" altLang="en-US" smtClean="0"/>
              <a:pPr>
                <a:defRPr/>
              </a:pPr>
              <a:t>1</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4" presetClass="exit" presetSubtype="16" fill="hold" grpId="1" nodeType="withEffect">
                                  <p:stCondLst>
                                    <p:cond delay="0"/>
                                  </p:stCondLst>
                                  <p:childTnLst>
                                    <p:animEffect transition="out" filter="box(in)">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4" presetClass="exit" presetSubtype="16" fill="hold" grpId="1" nodeType="withEffect">
                                  <p:stCondLst>
                                    <p:cond delay="0"/>
                                  </p:stCondLst>
                                  <p:childTnLst>
                                    <p:animEffect transition="out" filter="box(in)">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8" grpId="0" animBg="1"/>
      <p:bldP spid="18" grpId="1" animBg="1"/>
      <p:bldP spid="19" grpId="0" animBg="1"/>
      <p:bldP spid="1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7504" y="440668"/>
            <a:ext cx="709278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solidFill>
                  <a:schemeClr val="bg2"/>
                </a:solidFill>
                <a:latin typeface="Algerian" pitchFamily="82" charset="0"/>
              </a:rPr>
              <a:t>Histamine H</a:t>
            </a:r>
            <a:r>
              <a:rPr lang="en-US" sz="2000" dirty="0">
                <a:solidFill>
                  <a:schemeClr val="bg2"/>
                </a:solidFill>
                <a:latin typeface="Algerian" pitchFamily="82" charset="0"/>
              </a:rPr>
              <a:t>1</a:t>
            </a:r>
            <a:r>
              <a:rPr lang="en-US" sz="3200" dirty="0">
                <a:solidFill>
                  <a:schemeClr val="bg2"/>
                </a:solidFill>
                <a:latin typeface="Algerian" pitchFamily="82" charset="0"/>
              </a:rPr>
              <a:t> receptor blockers</a:t>
            </a:r>
          </a:p>
        </p:txBody>
      </p:sp>
      <p:sp>
        <p:nvSpPr>
          <p:cNvPr id="9" name="TextBox 8"/>
          <p:cNvSpPr txBox="1"/>
          <p:nvPr/>
        </p:nvSpPr>
        <p:spPr>
          <a:xfrm>
            <a:off x="755576" y="1340768"/>
            <a:ext cx="36004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u="sng" dirty="0">
                <a:solidFill>
                  <a:schemeClr val="bg2"/>
                </a:solidFill>
              </a:rPr>
              <a:t>Second</a:t>
            </a:r>
            <a:r>
              <a:rPr lang="en-US" sz="2800" b="1" dirty="0">
                <a:solidFill>
                  <a:schemeClr val="bg2"/>
                </a:solidFill>
              </a:rPr>
              <a:t> generation</a:t>
            </a:r>
          </a:p>
        </p:txBody>
      </p:sp>
      <p:sp>
        <p:nvSpPr>
          <p:cNvPr id="10" name="TextBox 9"/>
          <p:cNvSpPr txBox="1"/>
          <p:nvPr/>
        </p:nvSpPr>
        <p:spPr>
          <a:xfrm>
            <a:off x="755576" y="2816932"/>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chemeClr val="bg2"/>
                </a:solidFill>
              </a:rPr>
              <a:t>Clinical uses</a:t>
            </a:r>
          </a:p>
        </p:txBody>
      </p:sp>
      <p:sp>
        <p:nvSpPr>
          <p:cNvPr id="12" name="TextBox 11"/>
          <p:cNvSpPr txBox="1"/>
          <p:nvPr/>
        </p:nvSpPr>
        <p:spPr>
          <a:xfrm>
            <a:off x="755576" y="3537012"/>
            <a:ext cx="305838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accent2"/>
                </a:solidFill>
              </a:rPr>
              <a:t>Allergic conditions </a:t>
            </a:r>
            <a:r>
              <a:rPr lang="en-US" sz="2800" dirty="0">
                <a:solidFill>
                  <a:schemeClr val="bg2"/>
                </a:solidFill>
              </a:rPr>
              <a:t>such as:-</a:t>
            </a:r>
          </a:p>
        </p:txBody>
      </p:sp>
      <p:sp>
        <p:nvSpPr>
          <p:cNvPr id="13" name="TextBox 12"/>
          <p:cNvSpPr txBox="1"/>
          <p:nvPr/>
        </p:nvSpPr>
        <p:spPr>
          <a:xfrm>
            <a:off x="755576" y="4643554"/>
            <a:ext cx="305838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Font typeface="Arial" pitchFamily="34" charset="0"/>
              <a:buChar char="•"/>
            </a:pPr>
            <a:r>
              <a:rPr lang="en-US" sz="2800" dirty="0">
                <a:solidFill>
                  <a:schemeClr val="bg2"/>
                </a:solidFill>
              </a:rPr>
              <a:t> Allergic rhinitis</a:t>
            </a:r>
          </a:p>
          <a:p>
            <a:pPr>
              <a:buFont typeface="Arial" pitchFamily="34" charset="0"/>
              <a:buChar char="•"/>
            </a:pPr>
            <a:r>
              <a:rPr lang="en-US" sz="2800" dirty="0">
                <a:solidFill>
                  <a:schemeClr val="bg2"/>
                </a:solidFill>
              </a:rPr>
              <a:t> Conjunctivitis</a:t>
            </a:r>
          </a:p>
          <a:p>
            <a:pPr>
              <a:buFont typeface="Arial" pitchFamily="34" charset="0"/>
              <a:buChar char="•"/>
            </a:pPr>
            <a:r>
              <a:rPr lang="en-US" sz="2800" dirty="0">
                <a:solidFill>
                  <a:schemeClr val="bg2"/>
                </a:solidFill>
              </a:rPr>
              <a:t> </a:t>
            </a:r>
            <a:r>
              <a:rPr lang="en-US" sz="2800" dirty="0" err="1">
                <a:solidFill>
                  <a:schemeClr val="bg2"/>
                </a:solidFill>
              </a:rPr>
              <a:t>Urticaria</a:t>
            </a:r>
            <a:r>
              <a:rPr lang="en-US" sz="2800" dirty="0">
                <a:solidFill>
                  <a:schemeClr val="bg2"/>
                </a:solidFill>
              </a:rPr>
              <a:t>.</a:t>
            </a:r>
          </a:p>
        </p:txBody>
      </p:sp>
      <p:sp>
        <p:nvSpPr>
          <p:cNvPr id="14" name="TextBox 13"/>
          <p:cNvSpPr txBox="1"/>
          <p:nvPr/>
        </p:nvSpPr>
        <p:spPr>
          <a:xfrm>
            <a:off x="755576" y="2067505"/>
            <a:ext cx="36004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defRPr/>
            </a:pPr>
            <a:r>
              <a:rPr lang="en-US" sz="2800" b="1" dirty="0">
                <a:solidFill>
                  <a:srgbClr val="7030A0"/>
                </a:solidFill>
                <a:latin typeface="Arial Narrow" pitchFamily="34" charset="0"/>
              </a:rPr>
              <a:t>Non-sedating effect</a:t>
            </a:r>
          </a:p>
        </p:txBody>
      </p:sp>
      <p:pic>
        <p:nvPicPr>
          <p:cNvPr id="17" name="Picture 2" descr="Autacoids (i)"/>
          <p:cNvPicPr>
            <a:picLocks noChangeAspect="1" noChangeArrowheads="1"/>
          </p:cNvPicPr>
          <p:nvPr/>
        </p:nvPicPr>
        <p:blipFill>
          <a:blip r:embed="rId9" cstate="print"/>
          <a:srcRect/>
          <a:stretch>
            <a:fillRect/>
          </a:stretch>
        </p:blipFill>
        <p:spPr bwMode="auto">
          <a:xfrm>
            <a:off x="4499992" y="1214755"/>
            <a:ext cx="4248472" cy="3276364"/>
          </a:xfrm>
          <a:prstGeom prst="rect">
            <a:avLst/>
          </a:prstGeom>
          <a:noFill/>
        </p:spPr>
      </p:pic>
      <p:pic>
        <p:nvPicPr>
          <p:cNvPr id="78850" name="Picture 2" descr="نتيجة بحث الصور عن ‪viral conjunctivitis‬‏">
            <a:hlinkClick r:id="rId10"/>
          </p:cNvPr>
          <p:cNvPicPr>
            <a:picLocks noChangeAspect="1" noChangeArrowheads="1"/>
          </p:cNvPicPr>
          <p:nvPr/>
        </p:nvPicPr>
        <p:blipFill>
          <a:blip r:embed="rId11" cstate="print"/>
          <a:srcRect/>
          <a:stretch>
            <a:fillRect/>
          </a:stretch>
        </p:blipFill>
        <p:spPr bwMode="auto">
          <a:xfrm>
            <a:off x="4499992" y="4491119"/>
            <a:ext cx="3333750" cy="1883552"/>
          </a:xfrm>
          <a:prstGeom prst="rect">
            <a:avLst/>
          </a:prstGeom>
          <a:noFill/>
        </p:spPr>
      </p:pic>
      <p:sp>
        <p:nvSpPr>
          <p:cNvPr id="18" name="Slide Number Placeholder 17"/>
          <p:cNvSpPr>
            <a:spLocks noGrp="1"/>
          </p:cNvSpPr>
          <p:nvPr>
            <p:ph type="sldNum" sz="quarter" idx="12"/>
          </p:nvPr>
        </p:nvSpPr>
        <p:spPr/>
        <p:txBody>
          <a:bodyPr/>
          <a:lstStyle/>
          <a:p>
            <a:pPr>
              <a:defRPr/>
            </a:pPr>
            <a:fld id="{17F6032C-628E-40EC-B836-5F8C4AD4D840}" type="slidenum">
              <a:rPr lang="en-US" altLang="en-US" smtClean="0"/>
              <a:pPr>
                <a:defRPr/>
              </a:pPr>
              <a:t>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9" r="4631"/>
          <a:stretch/>
        </p:blipFill>
        <p:spPr bwMode="auto">
          <a:xfrm>
            <a:off x="611560" y="-171400"/>
            <a:ext cx="853294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5769260"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H</a:t>
            </a:r>
            <a:r>
              <a:rPr lang="en-US" sz="2000" dirty="0">
                <a:solidFill>
                  <a:srgbClr val="F2FDF7"/>
                </a:solidFill>
                <a:latin typeface="Algerian" pitchFamily="82" charset="0"/>
              </a:rPr>
              <a:t>2</a:t>
            </a:r>
            <a:r>
              <a:rPr lang="en-US" sz="3200" dirty="0">
                <a:solidFill>
                  <a:srgbClr val="F2FDF7"/>
                </a:solidFill>
                <a:latin typeface="Algerian" pitchFamily="82" charset="0"/>
              </a:rPr>
              <a:t>- receptor blockers</a:t>
            </a:r>
          </a:p>
        </p:txBody>
      </p:sp>
      <p:sp>
        <p:nvSpPr>
          <p:cNvPr id="11" name="TextBox 10"/>
          <p:cNvSpPr txBox="1"/>
          <p:nvPr/>
        </p:nvSpPr>
        <p:spPr>
          <a:xfrm>
            <a:off x="1143000" y="4183840"/>
            <a:ext cx="3417365"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latin typeface="Arial Narrow" pitchFamily="34" charset="0"/>
              </a:rPr>
              <a:t> </a:t>
            </a:r>
            <a:r>
              <a:rPr lang="en-US" sz="2800" b="1" dirty="0">
                <a:solidFill>
                  <a:srgbClr val="FF0000"/>
                </a:solidFill>
                <a:latin typeface="Arial Narrow" pitchFamily="34" charset="0"/>
              </a:rPr>
              <a:t>Used for treatment of:</a:t>
            </a:r>
            <a:endParaRPr lang="en-US" sz="2800" dirty="0"/>
          </a:p>
        </p:txBody>
      </p:sp>
      <p:sp>
        <p:nvSpPr>
          <p:cNvPr id="12" name="TextBox 11"/>
          <p:cNvSpPr txBox="1"/>
          <p:nvPr/>
        </p:nvSpPr>
        <p:spPr>
          <a:xfrm>
            <a:off x="929768" y="2324146"/>
            <a:ext cx="4610111" cy="89255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600" dirty="0">
                <a:latin typeface="Times" pitchFamily="18" charset="0"/>
              </a:rPr>
              <a:t>Blockers of H2 receptors inhibit gastric acid secretion</a:t>
            </a:r>
            <a:endParaRPr lang="en-US" sz="2600" dirty="0"/>
          </a:p>
        </p:txBody>
      </p:sp>
      <p:sp>
        <p:nvSpPr>
          <p:cNvPr id="13" name="TextBox 12"/>
          <p:cNvSpPr txBox="1"/>
          <p:nvPr/>
        </p:nvSpPr>
        <p:spPr>
          <a:xfrm>
            <a:off x="911227" y="1259296"/>
            <a:ext cx="7554969" cy="89255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600" dirty="0">
                <a:latin typeface="Times" pitchFamily="18" charset="0"/>
              </a:rPr>
              <a:t>Histamine plays an important role in the formation &amp; secretion of </a:t>
            </a:r>
            <a:r>
              <a:rPr lang="en-US" sz="2600" dirty="0" err="1">
                <a:latin typeface="Times" pitchFamily="18" charset="0"/>
              </a:rPr>
              <a:t>HCl</a:t>
            </a:r>
            <a:r>
              <a:rPr lang="en-US" sz="2600" dirty="0">
                <a:latin typeface="Times" pitchFamily="18" charset="0"/>
              </a:rPr>
              <a:t> by the activity of H2 receptors</a:t>
            </a:r>
          </a:p>
        </p:txBody>
      </p:sp>
      <p:sp>
        <p:nvSpPr>
          <p:cNvPr id="15" name="TextBox 14"/>
          <p:cNvSpPr txBox="1"/>
          <p:nvPr/>
        </p:nvSpPr>
        <p:spPr>
          <a:xfrm>
            <a:off x="1246702" y="4995875"/>
            <a:ext cx="278092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457200" indent="-457200">
              <a:buFont typeface="Arial" panose="020B0604020202020204" pitchFamily="34" charset="0"/>
              <a:buChar char="•"/>
            </a:pPr>
            <a:r>
              <a:rPr lang="en-US" sz="2800" b="1" dirty="0">
                <a:solidFill>
                  <a:srgbClr val="0070C0"/>
                </a:solidFill>
                <a:latin typeface="Arial Narrow" pitchFamily="34" charset="0"/>
              </a:rPr>
              <a:t>Gastritis</a:t>
            </a:r>
          </a:p>
          <a:p>
            <a:pPr marL="457200" indent="-457200">
              <a:buFont typeface="Arial" panose="020B0604020202020204" pitchFamily="34" charset="0"/>
              <a:buChar char="•"/>
            </a:pPr>
            <a:r>
              <a:rPr lang="en-US" sz="2800" b="1" dirty="0">
                <a:solidFill>
                  <a:srgbClr val="0070C0"/>
                </a:solidFill>
                <a:latin typeface="Arial Narrow" pitchFamily="34" charset="0"/>
              </a:rPr>
              <a:t>Peptic ulcers</a:t>
            </a:r>
            <a:endParaRPr lang="en-US" sz="2800" dirty="0"/>
          </a:p>
        </p:txBody>
      </p:sp>
      <p:sp>
        <p:nvSpPr>
          <p:cNvPr id="16" name="TextBox 15"/>
          <p:cNvSpPr txBox="1"/>
          <p:nvPr/>
        </p:nvSpPr>
        <p:spPr>
          <a:xfrm>
            <a:off x="992499" y="3420571"/>
            <a:ext cx="4547379" cy="492443"/>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600" dirty="0">
                <a:latin typeface="Times" pitchFamily="18" charset="0"/>
              </a:rPr>
              <a:t>e.g. Cimetidine &amp; Ranitidine</a:t>
            </a:r>
          </a:p>
        </p:txBody>
      </p:sp>
      <p:pic>
        <p:nvPicPr>
          <p:cNvPr id="17" name="Picture 1"/>
          <p:cNvPicPr>
            <a:picLocks noChangeAspect="1" noChangeArrowheads="1"/>
          </p:cNvPicPr>
          <p:nvPr/>
        </p:nvPicPr>
        <p:blipFill>
          <a:blip r:embed="rId8" cstate="print"/>
          <a:srcRect/>
          <a:stretch>
            <a:fillRect/>
          </a:stretch>
        </p:blipFill>
        <p:spPr bwMode="auto">
          <a:xfrm>
            <a:off x="5715000" y="2269468"/>
            <a:ext cx="3333657" cy="2988332"/>
          </a:xfrm>
          <a:prstGeom prst="rect">
            <a:avLst/>
          </a:prstGeom>
          <a:noFill/>
          <a:ln w="9525">
            <a:noFill/>
            <a:miter lim="800000"/>
            <a:headEnd/>
            <a:tailEnd/>
          </a:ln>
        </p:spPr>
      </p:pic>
      <p:pic>
        <p:nvPicPr>
          <p:cNvPr id="76801" name="Picture 1"/>
          <p:cNvPicPr>
            <a:picLocks noChangeAspect="1" noChangeArrowheads="1"/>
          </p:cNvPicPr>
          <p:nvPr/>
        </p:nvPicPr>
        <p:blipFill>
          <a:blip r:embed="rId9" cstate="print"/>
          <a:srcRect/>
          <a:stretch>
            <a:fillRect/>
          </a:stretch>
        </p:blipFill>
        <p:spPr bwMode="auto">
          <a:xfrm>
            <a:off x="4208436" y="4756460"/>
            <a:ext cx="2000250" cy="1635776"/>
          </a:xfrm>
          <a:prstGeom prst="rect">
            <a:avLst/>
          </a:prstGeom>
          <a:noFill/>
          <a:ln w="9525">
            <a:noFill/>
            <a:miter lim="800000"/>
            <a:headEnd/>
            <a:tailEnd/>
          </a:ln>
        </p:spPr>
      </p:pic>
      <p:sp>
        <p:nvSpPr>
          <p:cNvPr id="18" name="Slide Number Placeholder 17"/>
          <p:cNvSpPr>
            <a:spLocks noGrp="1"/>
          </p:cNvSpPr>
          <p:nvPr>
            <p:ph type="sldNum" sz="quarter" idx="12"/>
          </p:nvPr>
        </p:nvSpPr>
        <p:spPr/>
        <p:txBody>
          <a:bodyPr/>
          <a:lstStyle/>
          <a:p>
            <a:pPr>
              <a:defRPr/>
            </a:pPr>
            <a:fld id="{C32513D1-9D20-433B-A882-D5BAC238F127}" type="slidenum">
              <a:rPr lang="en-US" altLang="en-US" smtClean="0"/>
              <a:pPr>
                <a:defRPr/>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6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299146" y="440668"/>
            <a:ext cx="561311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H</a:t>
            </a:r>
            <a:r>
              <a:rPr lang="en-US" sz="2400" dirty="0">
                <a:solidFill>
                  <a:srgbClr val="F2FDF7"/>
                </a:solidFill>
                <a:latin typeface="Algerian" pitchFamily="82" charset="0"/>
              </a:rPr>
              <a:t>3</a:t>
            </a:r>
            <a:r>
              <a:rPr lang="en-US" sz="3200" dirty="0">
                <a:solidFill>
                  <a:srgbClr val="F2FDF7"/>
                </a:solidFill>
                <a:latin typeface="Algerian" pitchFamily="82" charset="0"/>
              </a:rPr>
              <a:t>- receptor blockers</a:t>
            </a:r>
          </a:p>
        </p:txBody>
      </p:sp>
      <p:sp>
        <p:nvSpPr>
          <p:cNvPr id="12" name="TextBox 11"/>
          <p:cNvSpPr txBox="1"/>
          <p:nvPr/>
        </p:nvSpPr>
        <p:spPr>
          <a:xfrm>
            <a:off x="1299146" y="5215590"/>
            <a:ext cx="545696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0070C0"/>
                </a:solidFill>
                <a:latin typeface="Arial Narrow" pitchFamily="34" charset="0"/>
              </a:rPr>
              <a:t>Side effects:</a:t>
            </a:r>
          </a:p>
          <a:p>
            <a:r>
              <a:rPr lang="en-US" sz="2800" b="1" dirty="0">
                <a:solidFill>
                  <a:srgbClr val="0070C0"/>
                </a:solidFill>
                <a:latin typeface="Arial Narrow" pitchFamily="34" charset="0"/>
              </a:rPr>
              <a:t>May produce headache &amp; insomnia.</a:t>
            </a:r>
            <a:endParaRPr lang="en-US" sz="2800" dirty="0"/>
          </a:p>
        </p:txBody>
      </p:sp>
      <p:sp>
        <p:nvSpPr>
          <p:cNvPr id="14" name="TextBox 13"/>
          <p:cNvSpPr txBox="1"/>
          <p:nvPr/>
        </p:nvSpPr>
        <p:spPr>
          <a:xfrm>
            <a:off x="1264741" y="2997100"/>
            <a:ext cx="7231695"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FF0000"/>
                </a:solidFill>
                <a:latin typeface="Arial Narrow" pitchFamily="34" charset="0"/>
              </a:rPr>
              <a:t>Used in treatment of :</a:t>
            </a:r>
          </a:p>
          <a:p>
            <a:r>
              <a:rPr lang="en-US" sz="2800" b="1" dirty="0">
                <a:solidFill>
                  <a:srgbClr val="0070C0"/>
                </a:solidFill>
                <a:latin typeface="Arial Narrow" pitchFamily="34" charset="0"/>
              </a:rPr>
              <a:t>Vertigo </a:t>
            </a:r>
            <a:r>
              <a:rPr lang="en-US" sz="2800" dirty="0"/>
              <a:t>of </a:t>
            </a:r>
            <a:r>
              <a:rPr lang="en-US" sz="2800" dirty="0" err="1"/>
              <a:t>Ménière’s</a:t>
            </a:r>
            <a:r>
              <a:rPr lang="en-US" sz="2800" dirty="0"/>
              <a:t> disease &amp; other </a:t>
            </a:r>
            <a:r>
              <a:rPr lang="en-US" sz="2800" b="1" dirty="0">
                <a:solidFill>
                  <a:srgbClr val="0070C0"/>
                </a:solidFill>
                <a:latin typeface="Arial Narrow" pitchFamily="34" charset="0"/>
              </a:rPr>
              <a:t>balance disturbances </a:t>
            </a:r>
            <a:r>
              <a:rPr lang="en-US" sz="2800" dirty="0"/>
              <a:t>of vestibular origin</a:t>
            </a:r>
          </a:p>
        </p:txBody>
      </p:sp>
      <p:sp>
        <p:nvSpPr>
          <p:cNvPr id="15" name="TextBox 14"/>
          <p:cNvSpPr txBox="1"/>
          <p:nvPr/>
        </p:nvSpPr>
        <p:spPr>
          <a:xfrm>
            <a:off x="1206624" y="2258869"/>
            <a:ext cx="68937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Arial Narrow" pitchFamily="34" charset="0"/>
              </a:rPr>
              <a:t>It produces dilatation of blood vessels in inner ear</a:t>
            </a:r>
            <a:endParaRPr lang="en-US" sz="2800" dirty="0"/>
          </a:p>
        </p:txBody>
      </p:sp>
      <p:pic>
        <p:nvPicPr>
          <p:cNvPr id="74753" name="Picture 1"/>
          <p:cNvPicPr>
            <a:picLocks noChangeAspect="1" noChangeArrowheads="1"/>
          </p:cNvPicPr>
          <p:nvPr/>
        </p:nvPicPr>
        <p:blipFill>
          <a:blip r:embed="rId8" cstate="print"/>
          <a:srcRect/>
          <a:stretch>
            <a:fillRect/>
          </a:stretch>
        </p:blipFill>
        <p:spPr bwMode="auto">
          <a:xfrm>
            <a:off x="6842133" y="4597106"/>
            <a:ext cx="1676400" cy="1752600"/>
          </a:xfrm>
          <a:prstGeom prst="rect">
            <a:avLst/>
          </a:prstGeom>
          <a:noFill/>
          <a:ln w="9525">
            <a:noFill/>
            <a:miter lim="800000"/>
            <a:headEnd/>
            <a:tailEnd/>
          </a:ln>
        </p:spPr>
      </p:pic>
      <p:sp>
        <p:nvSpPr>
          <p:cNvPr id="18" name="TextBox 17"/>
          <p:cNvSpPr txBox="1"/>
          <p:nvPr/>
        </p:nvSpPr>
        <p:spPr>
          <a:xfrm>
            <a:off x="1243192" y="1519625"/>
            <a:ext cx="25727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Arial Narrow" pitchFamily="34" charset="0"/>
              </a:rPr>
              <a:t>e.g. </a:t>
            </a:r>
            <a:r>
              <a:rPr lang="en-US" sz="2800" dirty="0" err="1">
                <a:latin typeface="Arial Narrow" pitchFamily="34" charset="0"/>
              </a:rPr>
              <a:t>Betahistine</a:t>
            </a:r>
            <a:endParaRPr lang="en-US" sz="2800" dirty="0"/>
          </a:p>
        </p:txBody>
      </p:sp>
      <p:sp>
        <p:nvSpPr>
          <p:cNvPr id="16" name="Slide Number Placeholder 15"/>
          <p:cNvSpPr>
            <a:spLocks noGrp="1"/>
          </p:cNvSpPr>
          <p:nvPr>
            <p:ph type="sldNum" sz="quarter" idx="12"/>
          </p:nvPr>
        </p:nvSpPr>
        <p:spPr/>
        <p:txBody>
          <a:bodyPr/>
          <a:lstStyle/>
          <a:p>
            <a:pPr>
              <a:defRPr/>
            </a:pPr>
            <a:fld id="{C32513D1-9D20-433B-A882-D5BAC238F127}" type="slidenum">
              <a:rPr lang="en-US" altLang="en-US" smtClean="0"/>
              <a:pPr>
                <a:defRPr/>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5" presetClass="entr" presetSubtype="0" fill="hold" nodeType="withEffect">
                                  <p:stCondLst>
                                    <p:cond delay="0"/>
                                  </p:stCondLst>
                                  <p:childTnLst>
                                    <p:set>
                                      <p:cBhvr>
                                        <p:cTn id="12" dur="1" fill="hold">
                                          <p:stCondLst>
                                            <p:cond delay="0"/>
                                          </p:stCondLst>
                                        </p:cTn>
                                        <p:tgtEl>
                                          <p:spTgt spid="74753"/>
                                        </p:tgtEl>
                                        <p:attrNameLst>
                                          <p:attrName>style.visibility</p:attrName>
                                        </p:attrNameLst>
                                      </p:cBhvr>
                                      <p:to>
                                        <p:strVal val="visible"/>
                                      </p:to>
                                    </p:set>
                                    <p:anim calcmode="lin" valueType="num">
                                      <p:cBhvr>
                                        <p:cTn id="13" dur="500" decel="50000" fill="hold">
                                          <p:stCondLst>
                                            <p:cond delay="0"/>
                                          </p:stCondLst>
                                        </p:cTn>
                                        <p:tgtEl>
                                          <p:spTgt spid="7475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475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4753"/>
                                        </p:tgtEl>
                                        <p:attrNameLst>
                                          <p:attrName>ppt_w</p:attrName>
                                        </p:attrNameLst>
                                      </p:cBhvr>
                                      <p:tavLst>
                                        <p:tav tm="0">
                                          <p:val>
                                            <p:strVal val="#ppt_w*.05"/>
                                          </p:val>
                                        </p:tav>
                                        <p:tav tm="100000">
                                          <p:val>
                                            <p:strVal val="#ppt_w"/>
                                          </p:val>
                                        </p:tav>
                                      </p:tavLst>
                                    </p:anim>
                                    <p:anim calcmode="lin" valueType="num">
                                      <p:cBhvr>
                                        <p:cTn id="16" dur="1000" fill="hold"/>
                                        <p:tgtEl>
                                          <p:spTgt spid="7475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475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475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475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475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2- Eicosanoids</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2267744" y="440668"/>
            <a:ext cx="344725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eicosanoids</a:t>
            </a:r>
          </a:p>
        </p:txBody>
      </p:sp>
      <p:pic>
        <p:nvPicPr>
          <p:cNvPr id="72705" name="Picture 1"/>
          <p:cNvPicPr>
            <a:picLocks noChangeAspect="1" noChangeArrowheads="1"/>
          </p:cNvPicPr>
          <p:nvPr/>
        </p:nvPicPr>
        <p:blipFill>
          <a:blip r:embed="rId8" cstate="print"/>
          <a:srcRect/>
          <a:stretch>
            <a:fillRect/>
          </a:stretch>
        </p:blipFill>
        <p:spPr bwMode="auto">
          <a:xfrm>
            <a:off x="539552" y="2168860"/>
            <a:ext cx="7308812" cy="4104455"/>
          </a:xfrm>
          <a:prstGeom prst="rect">
            <a:avLst/>
          </a:prstGeom>
          <a:noFill/>
          <a:ln w="9525">
            <a:noFill/>
            <a:miter lim="800000"/>
            <a:headEnd/>
            <a:tailEnd/>
          </a:ln>
        </p:spPr>
      </p:pic>
      <p:sp>
        <p:nvSpPr>
          <p:cNvPr id="15" name="Down Arrow Callout 14"/>
          <p:cNvSpPr/>
          <p:nvPr/>
        </p:nvSpPr>
        <p:spPr>
          <a:xfrm>
            <a:off x="506524" y="1442176"/>
            <a:ext cx="2053304"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Glucocorticoids</a:t>
            </a:r>
            <a:endParaRPr lang="en-US" dirty="0">
              <a:solidFill>
                <a:schemeClr val="tx1"/>
              </a:solidFill>
            </a:endParaRPr>
          </a:p>
        </p:txBody>
      </p:sp>
      <p:sp>
        <p:nvSpPr>
          <p:cNvPr id="14" name="Down Arrow Callout 13"/>
          <p:cNvSpPr/>
          <p:nvPr/>
        </p:nvSpPr>
        <p:spPr>
          <a:xfrm>
            <a:off x="755576" y="1442176"/>
            <a:ext cx="1297728"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Zileuton</a:t>
            </a:r>
            <a:endParaRPr lang="en-US" dirty="0">
              <a:solidFill>
                <a:schemeClr val="tx1"/>
              </a:solidFill>
            </a:endParaRPr>
          </a:p>
        </p:txBody>
      </p:sp>
      <p:sp>
        <p:nvSpPr>
          <p:cNvPr id="16" name="Down Arrow Callout 15"/>
          <p:cNvSpPr/>
          <p:nvPr/>
        </p:nvSpPr>
        <p:spPr>
          <a:xfrm>
            <a:off x="506524" y="1413888"/>
            <a:ext cx="1089248"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NSAIDS</a:t>
            </a:r>
          </a:p>
        </p:txBody>
      </p:sp>
      <p:sp>
        <p:nvSpPr>
          <p:cNvPr id="13" name="TextBox 12"/>
          <p:cNvSpPr txBox="1"/>
          <p:nvPr/>
        </p:nvSpPr>
        <p:spPr>
          <a:xfrm>
            <a:off x="486172" y="1428032"/>
            <a:ext cx="286662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synthesis</a:t>
            </a:r>
          </a:p>
        </p:txBody>
      </p:sp>
      <p:sp>
        <p:nvSpPr>
          <p:cNvPr id="2" name="5-Point Star 1"/>
          <p:cNvSpPr/>
          <p:nvPr/>
        </p:nvSpPr>
        <p:spPr>
          <a:xfrm>
            <a:off x="2519772" y="5877272"/>
            <a:ext cx="216024" cy="18002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5-Point Star 17"/>
          <p:cNvSpPr/>
          <p:nvPr/>
        </p:nvSpPr>
        <p:spPr>
          <a:xfrm>
            <a:off x="6946776" y="6093295"/>
            <a:ext cx="216024" cy="18002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14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0.0257 C 0.01823 -0.02084 0.03507 -0.00509 0.05208 0.00486 C 0.05503 0.00671 0.05833 0.00787 0.06145 0.00903 C 0.06423 0.01018 0.06718 0.01041 0.06979 0.0118 C 0.07482 0.01458 0.07916 0.01921 0.08437 0.02153 C 0.08645 0.02245 0.08854 0.02315 0.09062 0.0243 C 0.09895 0.0287 0.10625 0.0375 0.11354 0.04375 C 0.12239 0.05139 0.13385 0.05532 0.14375 0.05903 C 0.14861 0.06342 0.15347 0.06921 0.15833 0.07291 C 0.15954 0.07384 0.16111 0.07361 0.1625 0.0743 C 0.16875 0.07754 0.17395 0.08356 0.1802 0.0868 C 0.1967 0.0956 0.21788 0.10185 0.23541 0.10486 C 0.2434 0.10787 0.25104 0.10926 0.25937 0.11041 C 0.26389 0.1125 0.2684 0.1125 0.27291 0.11458 C 0.27812 0.11967 0.29427 0.13426 0.3 0.13541 C 0.30416 0.13634 0.30954 0.13703 0.31354 0.13958 C 0.32066 0.14421 0.32725 0.15023 0.33437 0.15486 C 0.33576 0.15578 0.33628 0.15787 0.3375 0.15903 C 0.34184 0.16319 0.3467 0.16736 0.35104 0.17153 C 0.36111 0.18102 0.3677 0.18055 0.37708 0.1868 C 0.37986 0.18866 0.3802 0.19051 0.38333 0.19097 C 0.38611 0.1912 0.38889 0.19097 0.39166 0.19097 " pathEditMode="relative" rAng="0" ptsTypes="fffffffffffffffffffffA">
                                      <p:cBhvr>
                                        <p:cTn id="6" dur="2000" fill="hold"/>
                                        <p:tgtEl>
                                          <p:spTgt spid="15"/>
                                        </p:tgtEl>
                                        <p:attrNameLst>
                                          <p:attrName>ppt_x</p:attrName>
                                          <p:attrName>ppt_y</p:attrName>
                                        </p:attrNameLst>
                                      </p:cBhvr>
                                      <p:rCtr x="19600" y="108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3107 -0.02569 C 0.04548 -0.02338 0.05712 -0.01458 0.07066 -0.00903 C 0.07239 -0.00833 0.08663 -0.00625 0.08732 -0.00625 C 0.09184 -0.00416 0.09531 -0.00139 0.09982 0.0007 C 0.10208 0.01297 0.10469 0.02176 0.11232 0.02986 C 0.11857 0.0463 0.13611 0.05347 0.14774 0.06181 C 0.15937 0.07014 0.16996 0.08033 0.18107 0.08959 C 0.1835 0.09167 0.1868 0.0919 0.18941 0.09375 C 0.20364 0.10324 0.21875 0.11158 0.2342 0.11736 C 0.23802 0.1206 0.24184 0.12037 0.24566 0.12292 C 0.25139 0.12685 0.25712 0.12847 0.26337 0.13125 C 0.27048 0.13449 0.27725 0.14028 0.2842 0.14375 C 0.29514 0.14908 0.30642 0.15417 0.31753 0.15903 C 0.32222 0.16366 0.33194 0.16852 0.33524 0.17431 C 0.33923 0.18148 0.33663 0.1794 0.34253 0.18125 C 0.34531 0.18496 0.34878 0.1882 0.35191 0.19097 C 0.35885 0.19722 0.35121 0.18681 0.35816 0.19514 C 0.36076 0.19815 0.36232 0.20278 0.36545 0.20486 C 0.36753 0.20625 0.36979 0.20741 0.3717 0.20903 C 0.37639 0.2132 0.37656 0.22014 0.38212 0.22292 C 0.38437 0.22755 0.38923 0.23588 0.39253 0.23959 C 0.39444 0.24167 0.39878 0.24514 0.39878 0.24537 C 0.39948 0.24653 0.4 0.24815 0.40087 0.24931 C 0.40278 0.25139 0.40712 0.25486 0.40712 0.2551 C 0.4085 0.26065 0.41146 0.26111 0.41441 0.26597 C 0.42135 0.27732 0.42743 0.29051 0.43628 0.29931 C 0.43802 0.3088 0.44253 0.31297 0.44566 0.32153 C 0.44913 0.33056 0.45191 0.34514 0.45816 0.3507 C 0.46007 0.3581 0.4585 0.35371 0.46337 0.3632 C 0.46458 0.36574 0.46475 0.36875 0.46545 0.37153 C 0.46666 0.37616 0.47326 0.38889 0.47587 0.39236 C 0.47656 0.39838 0.47691 0.40625 0.47899 0.41181 C 0.48107 0.41713 0.4835 0.42246 0.4842 0.42847 C 0.48594 0.44283 0.48524 0.43403 0.48524 0.45486 " pathEditMode="relative" rAng="0" ptsTypes="fffffffffffffffffffffffffffffffffA">
                                      <p:cBhvr>
                                        <p:cTn id="10" dur="2000" fill="hold"/>
                                        <p:tgtEl>
                                          <p:spTgt spid="16"/>
                                        </p:tgtEl>
                                        <p:attrNameLst>
                                          <p:attrName>ppt_x</p:attrName>
                                          <p:attrName>ppt_y</p:attrName>
                                        </p:attrNameLst>
                                      </p:cBhvr>
                                      <p:rCtr x="22700" y="240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4375 -0.02963 C 0.03732 -0.02384 0.03993 -0.02801 0.04166 -0.01019 C 0.04288 0.00231 0.04826 0.02338 0.05312 0.03426 C 0.05625 0.05463 0.05868 0.075 0.06145 0.09537 C 0.06198 0.09953 0.06284 0.1037 0.06354 0.10787 C 0.06423 0.11157 0.06562 0.11898 0.06562 0.11921 C 0.06597 0.15509 0.06597 0.1912 0.06666 0.22731 C 0.06718 0.25393 0.07673 0.28194 0.08541 0.30509 C 0.08923 0.31528 0.08993 0.32754 0.09479 0.33703 C 0.09774 0.35301 0.09357 0.33333 0.09791 0.34676 C 0.10017 0.3537 0.10139 0.3618 0.10312 0.36898 C 0.10711 0.38518 0.11145 0.40092 0.11458 0.41759 C 0.11614 0.42569 0.1184 0.43241 0.12083 0.43981 C 0.12326 0.44722 0.12257 0.44305 0.12395 0.44953 C 0.1243 0.45139 0.125 0.45509 0.125 0.45532 " pathEditMode="relative" rAng="0" ptsTypes="ffffffffffffffA">
                                      <p:cBhvr>
                                        <p:cTn id="14" dur="2000" fill="hold"/>
                                        <p:tgtEl>
                                          <p:spTgt spid="14"/>
                                        </p:tgtEl>
                                        <p:attrNameLst>
                                          <p:attrName>ppt_x</p:attrName>
                                          <p:attrName>ppt_y</p:attrName>
                                        </p:attrNameLst>
                                      </p:cBhvr>
                                      <p:rCtr x="3700" y="2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5830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63788" y="296652"/>
            <a:ext cx="31683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Cox </a:t>
            </a:r>
            <a:r>
              <a:rPr lang="en-US" sz="3200" dirty="0" err="1">
                <a:latin typeface="Algerian" pitchFamily="82" charset="0"/>
              </a:rPr>
              <a:t>Isozymes</a:t>
            </a:r>
            <a:endParaRPr lang="en-US" sz="3200" dirty="0">
              <a:latin typeface="Algerian" pitchFamily="82" charset="0"/>
            </a:endParaRPr>
          </a:p>
        </p:txBody>
      </p:sp>
      <p:pic>
        <p:nvPicPr>
          <p:cNvPr id="70659" name="Picture 3"/>
          <p:cNvPicPr>
            <a:picLocks noChangeAspect="1" noChangeArrowheads="1"/>
          </p:cNvPicPr>
          <p:nvPr/>
        </p:nvPicPr>
        <p:blipFill>
          <a:blip r:embed="rId8" cstate="print"/>
          <a:srcRect/>
          <a:stretch>
            <a:fillRect/>
          </a:stretch>
        </p:blipFill>
        <p:spPr bwMode="auto">
          <a:xfrm>
            <a:off x="1043608" y="1412776"/>
            <a:ext cx="7164796" cy="4464496"/>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0734EB8-5C1B-4830-9CAD-A02C2FF5D799}"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76200" y="-28575"/>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97124" y="440668"/>
            <a:ext cx="60370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solidFill>
                  <a:schemeClr val="accent2">
                    <a:lumMod val="75000"/>
                  </a:schemeClr>
                </a:solidFill>
                <a:latin typeface="Algerian" pitchFamily="82" charset="0"/>
              </a:rPr>
              <a:t>Actions of prostaglandins</a:t>
            </a:r>
          </a:p>
        </p:txBody>
      </p:sp>
      <p:sp>
        <p:nvSpPr>
          <p:cNvPr id="15" name="TextBox 14"/>
          <p:cNvSpPr txBox="1"/>
          <p:nvPr/>
        </p:nvSpPr>
        <p:spPr>
          <a:xfrm>
            <a:off x="897124" y="1376772"/>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They are pro-inflammatory </a:t>
            </a:r>
          </a:p>
        </p:txBody>
      </p:sp>
      <p:sp>
        <p:nvSpPr>
          <p:cNvPr id="16" name="TextBox 15"/>
          <p:cNvSpPr txBox="1"/>
          <p:nvPr/>
        </p:nvSpPr>
        <p:spPr>
          <a:xfrm>
            <a:off x="665380" y="2148825"/>
            <a:ext cx="78513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Cause vasodilatation of vascular smooth muscle</a:t>
            </a:r>
          </a:p>
        </p:txBody>
      </p:sp>
      <p:sp>
        <p:nvSpPr>
          <p:cNvPr id="17" name="TextBox 16"/>
          <p:cNvSpPr txBox="1"/>
          <p:nvPr/>
        </p:nvSpPr>
        <p:spPr>
          <a:xfrm>
            <a:off x="895350" y="2898085"/>
            <a:ext cx="741045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rgbClr val="FF0000"/>
                </a:solidFill>
              </a:rPr>
              <a:t>High </a:t>
            </a:r>
            <a:r>
              <a:rPr lang="en-US" sz="2800" dirty="0" err="1">
                <a:solidFill>
                  <a:srgbClr val="FF0000"/>
                </a:solidFill>
              </a:rPr>
              <a:t>conc</a:t>
            </a:r>
            <a:r>
              <a:rPr lang="en-US" sz="2800" dirty="0">
                <a:solidFill>
                  <a:srgbClr val="FF0000"/>
                </a:solidFill>
              </a:rPr>
              <a:t> </a:t>
            </a:r>
            <a:r>
              <a:rPr lang="en-US" sz="2800" dirty="0" smtClean="0">
                <a:solidFill>
                  <a:srgbClr val="FF0000"/>
                </a:solidFill>
              </a:rPr>
              <a:t>PG</a:t>
            </a:r>
            <a:r>
              <a:rPr lang="en-US" sz="2800" dirty="0" smtClean="0"/>
              <a:t> </a:t>
            </a:r>
            <a:r>
              <a:rPr lang="en-US" sz="2800" u="sng" dirty="0" smtClean="0">
                <a:solidFill>
                  <a:schemeClr val="bg1"/>
                </a:solidFill>
              </a:rPr>
              <a:t>inhibits</a:t>
            </a:r>
            <a:r>
              <a:rPr lang="en-US" sz="2800" dirty="0" smtClean="0">
                <a:solidFill>
                  <a:schemeClr val="bg1"/>
                </a:solidFill>
              </a:rPr>
              <a:t> </a:t>
            </a:r>
            <a:r>
              <a:rPr lang="en-US" sz="2800" dirty="0">
                <a:solidFill>
                  <a:schemeClr val="bg1"/>
                </a:solidFill>
              </a:rPr>
              <a:t>platelets aggregation </a:t>
            </a:r>
            <a:r>
              <a:rPr lang="en-US" sz="2800" dirty="0" smtClean="0">
                <a:solidFill>
                  <a:srgbClr val="FF0000"/>
                </a:solidFill>
              </a:rPr>
              <a:t>Low </a:t>
            </a:r>
            <a:r>
              <a:rPr lang="en-US" sz="2800" dirty="0" err="1" smtClean="0">
                <a:solidFill>
                  <a:srgbClr val="FF0000"/>
                </a:solidFill>
              </a:rPr>
              <a:t>conc</a:t>
            </a:r>
            <a:r>
              <a:rPr lang="en-US" sz="2800" dirty="0" smtClean="0">
                <a:solidFill>
                  <a:srgbClr val="FF0000"/>
                </a:solidFill>
              </a:rPr>
              <a:t> PG </a:t>
            </a:r>
            <a:r>
              <a:rPr lang="en-US" sz="2800" u="sng" dirty="0" smtClean="0">
                <a:solidFill>
                  <a:schemeClr val="bg1"/>
                </a:solidFill>
              </a:rPr>
              <a:t>increases</a:t>
            </a:r>
            <a:r>
              <a:rPr lang="en-US" sz="2800" dirty="0" smtClean="0">
                <a:solidFill>
                  <a:schemeClr val="bg1"/>
                </a:solidFill>
              </a:rPr>
              <a:t> </a:t>
            </a:r>
            <a:r>
              <a:rPr lang="en-US" sz="2800" dirty="0">
                <a:solidFill>
                  <a:schemeClr val="bg1"/>
                </a:solidFill>
              </a:rPr>
              <a:t>platelet aggregation </a:t>
            </a:r>
          </a:p>
        </p:txBody>
      </p:sp>
      <p:sp>
        <p:nvSpPr>
          <p:cNvPr id="18" name="TextBox 17"/>
          <p:cNvSpPr txBox="1"/>
          <p:nvPr/>
        </p:nvSpPr>
        <p:spPr>
          <a:xfrm>
            <a:off x="897782" y="4167162"/>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Sensitize neurons to cause pain</a:t>
            </a:r>
          </a:p>
        </p:txBody>
      </p:sp>
      <p:sp>
        <p:nvSpPr>
          <p:cNvPr id="19" name="TextBox 18"/>
          <p:cNvSpPr txBox="1"/>
          <p:nvPr/>
        </p:nvSpPr>
        <p:spPr>
          <a:xfrm>
            <a:off x="845336" y="5093486"/>
            <a:ext cx="428447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Induce labor / abortion.</a:t>
            </a:r>
          </a:p>
        </p:txBody>
      </p:sp>
      <p:sp>
        <p:nvSpPr>
          <p:cNvPr id="13" name="Slide Number Placeholder 12"/>
          <p:cNvSpPr>
            <a:spLocks noGrp="1"/>
          </p:cNvSpPr>
          <p:nvPr>
            <p:ph type="sldNum" sz="quarter" idx="12"/>
          </p:nvPr>
        </p:nvSpPr>
        <p:spPr/>
        <p:txBody>
          <a:bodyPr/>
          <a:lstStyle/>
          <a:p>
            <a:pPr>
              <a:defRPr/>
            </a:pPr>
            <a:fld id="{17F6032C-628E-40EC-B836-5F8C4AD4D840}" type="slidenum">
              <a:rPr lang="en-US" altLang="en-US" smtClean="0"/>
              <a:pPr>
                <a:defRPr/>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616530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prostaglandins</a:t>
            </a:r>
          </a:p>
        </p:txBody>
      </p:sp>
      <p:sp>
        <p:nvSpPr>
          <p:cNvPr id="9" name="TextBox 8"/>
          <p:cNvSpPr txBox="1"/>
          <p:nvPr/>
        </p:nvSpPr>
        <p:spPr>
          <a:xfrm>
            <a:off x="1049524" y="1674386"/>
            <a:ext cx="55387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Decrease intraocular pressure</a:t>
            </a:r>
          </a:p>
        </p:txBody>
      </p:sp>
      <p:sp>
        <p:nvSpPr>
          <p:cNvPr id="10" name="TextBox 9"/>
          <p:cNvSpPr txBox="1"/>
          <p:nvPr/>
        </p:nvSpPr>
        <p:spPr>
          <a:xfrm>
            <a:off x="1049524" y="2420888"/>
            <a:ext cx="594066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Acts on thermoregulatory center of </a:t>
            </a:r>
          </a:p>
          <a:p>
            <a:r>
              <a:rPr lang="en-US" sz="2800" dirty="0"/>
              <a:t>hypothalamus to </a:t>
            </a:r>
            <a:r>
              <a:rPr lang="en-US" sz="2800" dirty="0">
                <a:latin typeface="Times New Roman"/>
                <a:cs typeface="Times New Roman"/>
              </a:rPr>
              <a:t>↑ body temperature</a:t>
            </a:r>
            <a:endParaRPr lang="en-US" sz="2800" dirty="0"/>
          </a:p>
        </p:txBody>
      </p:sp>
      <p:sp>
        <p:nvSpPr>
          <p:cNvPr id="12" name="TextBox 11"/>
          <p:cNvSpPr txBox="1"/>
          <p:nvPr/>
        </p:nvSpPr>
        <p:spPr>
          <a:xfrm>
            <a:off x="980623" y="5751493"/>
            <a:ext cx="709278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Acts on  parietal cells of stomach to protect gastric mucosa.</a:t>
            </a:r>
          </a:p>
        </p:txBody>
      </p:sp>
      <p:pic>
        <p:nvPicPr>
          <p:cNvPr id="66563" name="Picture 3"/>
          <p:cNvPicPr>
            <a:picLocks noChangeAspect="1" noChangeArrowheads="1"/>
          </p:cNvPicPr>
          <p:nvPr/>
        </p:nvPicPr>
        <p:blipFill>
          <a:blip r:embed="rId8" cstate="print"/>
          <a:srcRect/>
          <a:stretch>
            <a:fillRect/>
          </a:stretch>
        </p:blipFill>
        <p:spPr bwMode="auto">
          <a:xfrm>
            <a:off x="1020615" y="1768587"/>
            <a:ext cx="5940660" cy="2592676"/>
          </a:xfrm>
          <a:prstGeom prst="rect">
            <a:avLst/>
          </a:prstGeom>
          <a:noFill/>
          <a:ln w="9525">
            <a:noFill/>
            <a:miter lim="800000"/>
            <a:headEnd/>
            <a:tailEnd/>
          </a:ln>
        </p:spPr>
      </p:pic>
      <p:pic>
        <p:nvPicPr>
          <p:cNvPr id="66562" name="Picture 2" descr="نتيجة بحث الصور عن ‪intraocular pressure‬‏">
            <a:hlinkClick r:id="rId9"/>
          </p:cNvPr>
          <p:cNvPicPr>
            <a:picLocks noChangeAspect="1" noChangeArrowheads="1"/>
          </p:cNvPicPr>
          <p:nvPr/>
        </p:nvPicPr>
        <p:blipFill>
          <a:blip r:embed="rId10" cstate="print"/>
          <a:srcRect/>
          <a:stretch>
            <a:fillRect/>
          </a:stretch>
        </p:blipFill>
        <p:spPr bwMode="auto">
          <a:xfrm>
            <a:off x="7027894" y="19534"/>
            <a:ext cx="2154206" cy="2011817"/>
          </a:xfrm>
          <a:prstGeom prst="rect">
            <a:avLst/>
          </a:prstGeom>
          <a:noFill/>
        </p:spPr>
      </p:pic>
      <p:sp>
        <p:nvSpPr>
          <p:cNvPr id="11" name="TextBox 10"/>
          <p:cNvSpPr txBox="1"/>
          <p:nvPr/>
        </p:nvSpPr>
        <p:spPr>
          <a:xfrm>
            <a:off x="1049524" y="4797266"/>
            <a:ext cx="625878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Acts on kidney to increase </a:t>
            </a:r>
            <a:r>
              <a:rPr lang="en-US" sz="2800" dirty="0" err="1"/>
              <a:t>glomerular</a:t>
            </a:r>
            <a:r>
              <a:rPr lang="en-US" sz="2800" dirty="0"/>
              <a:t> filtration</a:t>
            </a:r>
          </a:p>
        </p:txBody>
      </p:sp>
      <p:pic>
        <p:nvPicPr>
          <p:cNvPr id="66564" name="Picture 4"/>
          <p:cNvPicPr>
            <a:picLocks noChangeAspect="1" noChangeArrowheads="1"/>
          </p:cNvPicPr>
          <p:nvPr/>
        </p:nvPicPr>
        <p:blipFill>
          <a:blip r:embed="rId11" cstate="print"/>
          <a:srcRect/>
          <a:stretch>
            <a:fillRect/>
          </a:stretch>
        </p:blipFill>
        <p:spPr bwMode="auto">
          <a:xfrm>
            <a:off x="2586295" y="1408083"/>
            <a:ext cx="3895725" cy="3933824"/>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pPr>
              <a:defRPr/>
            </a:pPr>
            <a:fld id="{C32513D1-9D20-433B-A882-D5BAC238F127}" type="slidenum">
              <a:rPr lang="en-US" altLang="en-US" smtClean="0"/>
              <a:pPr>
                <a:defRPr/>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66562"/>
                                        </p:tgtEl>
                                      </p:cBhvr>
                                    </p:animEffect>
                                    <p:set>
                                      <p:cBhvr>
                                        <p:cTn id="13" dur="1" fill="hold">
                                          <p:stCondLst>
                                            <p:cond delay="499"/>
                                          </p:stCondLst>
                                        </p:cTn>
                                        <p:tgtEl>
                                          <p:spTgt spid="6656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65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500"/>
                                        <p:tgtEl>
                                          <p:spTgt spid="66563"/>
                                        </p:tgtEl>
                                      </p:cBhvr>
                                    </p:animEffect>
                                    <p:set>
                                      <p:cBhvr>
                                        <p:cTn id="26" dur="1" fill="hold">
                                          <p:stCondLst>
                                            <p:cond delay="499"/>
                                          </p:stCondLst>
                                        </p:cTn>
                                        <p:tgtEl>
                                          <p:spTgt spid="6656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 name="TextBox 9"/>
          <p:cNvSpPr txBox="1"/>
          <p:nvPr/>
        </p:nvSpPr>
        <p:spPr>
          <a:xfrm>
            <a:off x="628998" y="440668"/>
            <a:ext cx="6768752" cy="523220"/>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2800" dirty="0" err="1">
                <a:solidFill>
                  <a:srgbClr val="F2FDF7"/>
                </a:solidFill>
                <a:latin typeface="Algerian" pitchFamily="82" charset="0"/>
              </a:rPr>
              <a:t>Prostacyclin</a:t>
            </a:r>
            <a:r>
              <a:rPr lang="en-US" sz="2800" dirty="0">
                <a:solidFill>
                  <a:srgbClr val="F2FDF7"/>
                </a:solidFill>
                <a:latin typeface="Algerian" pitchFamily="82" charset="0"/>
              </a:rPr>
              <a:t> versus </a:t>
            </a:r>
            <a:r>
              <a:rPr lang="en-US" sz="2800" dirty="0" err="1">
                <a:solidFill>
                  <a:srgbClr val="F2FDF7"/>
                </a:solidFill>
                <a:latin typeface="Algerian" pitchFamily="82" charset="0"/>
              </a:rPr>
              <a:t>thromboxane</a:t>
            </a:r>
            <a:endParaRPr lang="en-US" sz="2800" dirty="0">
              <a:solidFill>
                <a:srgbClr val="F2FDF7"/>
              </a:solidFill>
              <a:latin typeface="Algerian" pitchFamily="82" charset="0"/>
            </a:endParaRPr>
          </a:p>
        </p:txBody>
      </p:sp>
      <p:pic>
        <p:nvPicPr>
          <p:cNvPr id="64513" name="Picture 1"/>
          <p:cNvPicPr>
            <a:picLocks noChangeAspect="1" noChangeArrowheads="1"/>
          </p:cNvPicPr>
          <p:nvPr/>
        </p:nvPicPr>
        <p:blipFill>
          <a:blip r:embed="rId8" cstate="print"/>
          <a:srcRect/>
          <a:stretch>
            <a:fillRect/>
          </a:stretch>
        </p:blipFill>
        <p:spPr bwMode="auto">
          <a:xfrm>
            <a:off x="1367644" y="1268413"/>
            <a:ext cx="6933394" cy="5148919"/>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32513D1-9D20-433B-A882-D5BAC238F127}"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359532" y="440668"/>
            <a:ext cx="637270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Clinical uses of PGs analogs</a:t>
            </a:r>
          </a:p>
        </p:txBody>
      </p:sp>
      <p:sp>
        <p:nvSpPr>
          <p:cNvPr id="13" name="TextBox 12"/>
          <p:cNvSpPr txBox="1"/>
          <p:nvPr/>
        </p:nvSpPr>
        <p:spPr>
          <a:xfrm>
            <a:off x="222069" y="2833772"/>
            <a:ext cx="621045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Misoprostol </a:t>
            </a:r>
            <a:r>
              <a:rPr lang="en-US" sz="2000" dirty="0"/>
              <a:t>(PGE1): </a:t>
            </a:r>
            <a:r>
              <a:rPr lang="en-US" sz="2800" dirty="0"/>
              <a:t>Peptic ulcer</a:t>
            </a:r>
          </a:p>
        </p:txBody>
      </p:sp>
      <p:sp>
        <p:nvSpPr>
          <p:cNvPr id="15" name="TextBox 14"/>
          <p:cNvSpPr txBox="1"/>
          <p:nvPr/>
        </p:nvSpPr>
        <p:spPr>
          <a:xfrm>
            <a:off x="225125" y="2113692"/>
            <a:ext cx="585041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Latanoprost</a:t>
            </a:r>
            <a:r>
              <a:rPr lang="en-US" sz="2800" dirty="0"/>
              <a:t> </a:t>
            </a:r>
            <a:r>
              <a:rPr lang="en-US" sz="2000" dirty="0"/>
              <a:t>(PGF): </a:t>
            </a:r>
            <a:r>
              <a:rPr lang="en-US" sz="2800" dirty="0"/>
              <a:t>Glaucoma</a:t>
            </a:r>
          </a:p>
        </p:txBody>
      </p:sp>
      <p:sp>
        <p:nvSpPr>
          <p:cNvPr id="17" name="TextBox 16"/>
          <p:cNvSpPr txBox="1"/>
          <p:nvPr/>
        </p:nvSpPr>
        <p:spPr>
          <a:xfrm>
            <a:off x="215516" y="1429616"/>
            <a:ext cx="78783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Carboprost</a:t>
            </a:r>
            <a:r>
              <a:rPr lang="en-US" sz="2800" dirty="0"/>
              <a:t> </a:t>
            </a:r>
            <a:r>
              <a:rPr lang="en-US" sz="2000" dirty="0"/>
              <a:t>(PGF): </a:t>
            </a:r>
            <a:r>
              <a:rPr lang="en-US" sz="2800" dirty="0"/>
              <a:t>Induce abortion in first trimester</a:t>
            </a:r>
            <a:endParaRPr lang="en-US" sz="2000" dirty="0"/>
          </a:p>
        </p:txBody>
      </p:sp>
      <p:sp>
        <p:nvSpPr>
          <p:cNvPr id="18" name="TextBox 17"/>
          <p:cNvSpPr txBox="1"/>
          <p:nvPr/>
        </p:nvSpPr>
        <p:spPr>
          <a:xfrm>
            <a:off x="222068" y="3589856"/>
            <a:ext cx="65101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Alprostadil</a:t>
            </a:r>
            <a:r>
              <a:rPr lang="en-US" sz="2800" dirty="0"/>
              <a:t> </a:t>
            </a:r>
            <a:r>
              <a:rPr lang="en-US" sz="2000" dirty="0"/>
              <a:t>(PGE1): </a:t>
            </a:r>
            <a:r>
              <a:rPr lang="en-US" sz="2800" dirty="0"/>
              <a:t>Erectile dysfunction</a:t>
            </a:r>
          </a:p>
        </p:txBody>
      </p:sp>
      <p:sp>
        <p:nvSpPr>
          <p:cNvPr id="20" name="TextBox 19"/>
          <p:cNvSpPr txBox="1"/>
          <p:nvPr/>
        </p:nvSpPr>
        <p:spPr>
          <a:xfrm>
            <a:off x="233156" y="4345940"/>
            <a:ext cx="674902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Zileuton</a:t>
            </a:r>
            <a:r>
              <a:rPr lang="en-US" sz="2800" dirty="0"/>
              <a:t> </a:t>
            </a:r>
            <a:r>
              <a:rPr lang="en-US" sz="2000" dirty="0"/>
              <a:t>(</a:t>
            </a:r>
            <a:r>
              <a:rPr lang="en-US" sz="2000" dirty="0" err="1"/>
              <a:t>lipoxygenase</a:t>
            </a:r>
            <a:r>
              <a:rPr lang="en-US" sz="2000" dirty="0"/>
              <a:t> inhibitor): </a:t>
            </a:r>
            <a:r>
              <a:rPr lang="en-US" sz="2800" dirty="0"/>
              <a:t>Asthma</a:t>
            </a:r>
          </a:p>
        </p:txBody>
      </p:sp>
      <p:sp>
        <p:nvSpPr>
          <p:cNvPr id="22" name="TextBox 21"/>
          <p:cNvSpPr txBox="1"/>
          <p:nvPr/>
        </p:nvSpPr>
        <p:spPr>
          <a:xfrm>
            <a:off x="233156" y="5073046"/>
            <a:ext cx="759365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Zafirlukast</a:t>
            </a:r>
            <a:r>
              <a:rPr lang="en-US" sz="2800" dirty="0"/>
              <a:t> </a:t>
            </a:r>
            <a:r>
              <a:rPr lang="en-US" sz="2000" dirty="0"/>
              <a:t>(leukotriene receptor blocker): </a:t>
            </a:r>
            <a:r>
              <a:rPr lang="en-US" sz="2800" dirty="0"/>
              <a:t>Bronchial asthma.</a:t>
            </a:r>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19</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2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508"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7" name="TextBox 16"/>
          <p:cNvSpPr txBox="1"/>
          <p:nvPr/>
        </p:nvSpPr>
        <p:spPr>
          <a:xfrm>
            <a:off x="2159732" y="442913"/>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Autacoids</a:t>
            </a:r>
          </a:p>
        </p:txBody>
      </p:sp>
      <p:sp>
        <p:nvSpPr>
          <p:cNvPr id="18" name="TextBox 17"/>
          <p:cNvSpPr txBox="1"/>
          <p:nvPr/>
        </p:nvSpPr>
        <p:spPr>
          <a:xfrm>
            <a:off x="503548" y="4689140"/>
            <a:ext cx="7726052"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Times" pitchFamily="18" charset="0"/>
              </a:rPr>
              <a:t>To study the agents which enhance or block their effects.</a:t>
            </a:r>
          </a:p>
        </p:txBody>
      </p:sp>
      <p:sp>
        <p:nvSpPr>
          <p:cNvPr id="19" name="TextBox 18"/>
          <p:cNvSpPr txBox="1"/>
          <p:nvPr/>
        </p:nvSpPr>
        <p:spPr>
          <a:xfrm>
            <a:off x="503548" y="2808509"/>
            <a:ext cx="772605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Times" pitchFamily="18" charset="0"/>
              </a:rPr>
              <a:t>To describe the synthesis, receptors &amp; functions of histamine, 5-HT, eicosanoids, nitric oxide, angiotensin, &amp; </a:t>
            </a:r>
            <a:r>
              <a:rPr lang="en-US" sz="2800" dirty="0" err="1">
                <a:latin typeface="Times" pitchFamily="18" charset="0"/>
              </a:rPr>
              <a:t>kinins</a:t>
            </a:r>
            <a:endParaRPr lang="en-US" sz="2800" dirty="0"/>
          </a:p>
        </p:txBody>
      </p:sp>
      <p:sp>
        <p:nvSpPr>
          <p:cNvPr id="14" name="TextBox 13"/>
          <p:cNvSpPr txBox="1"/>
          <p:nvPr/>
        </p:nvSpPr>
        <p:spPr>
          <a:xfrm>
            <a:off x="751130" y="1677988"/>
            <a:ext cx="143962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ILOS</a:t>
            </a:r>
          </a:p>
        </p:txBody>
      </p:sp>
      <p:sp>
        <p:nvSpPr>
          <p:cNvPr id="15" name="Slide Number Placeholder 14"/>
          <p:cNvSpPr>
            <a:spLocks noGrp="1"/>
          </p:cNvSpPr>
          <p:nvPr>
            <p:ph type="sldNum" sz="quarter" idx="12"/>
          </p:nvPr>
        </p:nvSpPr>
        <p:spPr/>
        <p:txBody>
          <a:bodyPr/>
          <a:lstStyle/>
          <a:p>
            <a:pPr>
              <a:defRPr/>
            </a:pPr>
            <a:fld id="{167478A2-FA94-4F03-B717-30DDCD87A30E}" type="slidenum">
              <a:rPr lang="en-US" altLang="en-US" smtClean="0"/>
              <a:pPr>
                <a:defRPr/>
              </a:pPr>
              <a:t>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3- Nitric oxide </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20</a:t>
            </a:fld>
            <a:endParaRPr lang="en-US" altLang="en-US"/>
          </a:p>
        </p:txBody>
      </p:sp>
    </p:spTree>
    <p:extLst>
      <p:ext uri="{BB962C8B-B14F-4D97-AF65-F5344CB8AC3E}">
        <p14:creationId xmlns:p14="http://schemas.microsoft.com/office/powerpoint/2010/main" val="422200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2" descr="نتيجة بحث الصور عن ‪nitric oxide pharmacology‬‏">
            <a:hlinkClick r:id="rId8"/>
          </p:cNvPr>
          <p:cNvPicPr>
            <a:picLocks noChangeAspect="1" noChangeArrowheads="1"/>
          </p:cNvPicPr>
          <p:nvPr/>
        </p:nvPicPr>
        <p:blipFill>
          <a:blip r:embed="rId9" cstate="print"/>
          <a:srcRect/>
          <a:stretch>
            <a:fillRect/>
          </a:stretch>
        </p:blipFill>
        <p:spPr bwMode="auto">
          <a:xfrm>
            <a:off x="5645460" y="1412776"/>
            <a:ext cx="2120280" cy="1679773"/>
          </a:xfrm>
          <a:prstGeom prst="rect">
            <a:avLst/>
          </a:prstGeom>
          <a:noFill/>
        </p:spPr>
      </p:pic>
      <p:sp>
        <p:nvSpPr>
          <p:cNvPr id="9" name="TextBox 8"/>
          <p:cNvSpPr txBox="1"/>
          <p:nvPr/>
        </p:nvSpPr>
        <p:spPr>
          <a:xfrm>
            <a:off x="1943100" y="440668"/>
            <a:ext cx="324036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Nitric oxide</a:t>
            </a:r>
          </a:p>
        </p:txBody>
      </p:sp>
      <p:sp>
        <p:nvSpPr>
          <p:cNvPr id="11" name="TextBox 10"/>
          <p:cNvSpPr txBox="1"/>
          <p:nvPr/>
        </p:nvSpPr>
        <p:spPr>
          <a:xfrm>
            <a:off x="931125" y="5168823"/>
            <a:ext cx="34563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There are 3 isoforms of the enzyme NOS.</a:t>
            </a:r>
          </a:p>
        </p:txBody>
      </p:sp>
      <p:sp>
        <p:nvSpPr>
          <p:cNvPr id="12" name="TextBox 11"/>
          <p:cNvSpPr txBox="1"/>
          <p:nvPr/>
        </p:nvSpPr>
        <p:spPr>
          <a:xfrm>
            <a:off x="935596" y="2188021"/>
            <a:ext cx="43564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Synthesized from L- </a:t>
            </a:r>
            <a:r>
              <a:rPr lang="en-US" sz="2400" dirty="0" err="1"/>
              <a:t>arganine</a:t>
            </a:r>
            <a:r>
              <a:rPr lang="en-US" sz="2400" dirty="0"/>
              <a:t> by nitric oxide synthase (NOS)</a:t>
            </a:r>
          </a:p>
        </p:txBody>
      </p:sp>
      <p:sp>
        <p:nvSpPr>
          <p:cNvPr id="13" name="TextBox 12"/>
          <p:cNvSpPr txBox="1"/>
          <p:nvPr/>
        </p:nvSpPr>
        <p:spPr>
          <a:xfrm>
            <a:off x="935596" y="1412776"/>
            <a:ext cx="27003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Biosynthesis</a:t>
            </a:r>
          </a:p>
        </p:txBody>
      </p:sp>
      <p:pic>
        <p:nvPicPr>
          <p:cNvPr id="60419" name="Picture 3" descr="نتيجة بحث الصور عن ‪nitric oxide synthesis‬‏">
            <a:hlinkClick r:id="rId10"/>
          </p:cNvPr>
          <p:cNvPicPr>
            <a:picLocks noChangeAspect="1" noChangeArrowheads="1"/>
          </p:cNvPicPr>
          <p:nvPr/>
        </p:nvPicPr>
        <p:blipFill>
          <a:blip r:embed="rId11" cstate="print"/>
          <a:srcRect/>
          <a:stretch>
            <a:fillRect/>
          </a:stretch>
        </p:blipFill>
        <p:spPr bwMode="auto">
          <a:xfrm>
            <a:off x="4481990" y="3679999"/>
            <a:ext cx="3772390" cy="2340260"/>
          </a:xfrm>
          <a:prstGeom prst="rect">
            <a:avLst/>
          </a:prstGeom>
          <a:noFill/>
        </p:spPr>
      </p:pic>
      <p:pic>
        <p:nvPicPr>
          <p:cNvPr id="60421" name="Picture 5" descr="نتيجة بحث الصور عن ‪nitric oxide comics‬‏">
            <a:hlinkClick r:id="rId12"/>
          </p:cNvPr>
          <p:cNvPicPr>
            <a:picLocks noChangeAspect="1" noChangeArrowheads="1"/>
          </p:cNvPicPr>
          <p:nvPr/>
        </p:nvPicPr>
        <p:blipFill>
          <a:blip r:embed="rId13" cstate="print"/>
          <a:srcRect/>
          <a:stretch>
            <a:fillRect/>
          </a:stretch>
        </p:blipFill>
        <p:spPr bwMode="auto">
          <a:xfrm>
            <a:off x="912143" y="1290446"/>
            <a:ext cx="4709864" cy="4523928"/>
          </a:xfrm>
          <a:prstGeom prst="rect">
            <a:avLst/>
          </a:prstGeom>
          <a:noFill/>
        </p:spPr>
      </p:pic>
      <p:sp>
        <p:nvSpPr>
          <p:cNvPr id="15" name="TextBox 14"/>
          <p:cNvSpPr txBox="1"/>
          <p:nvPr/>
        </p:nvSpPr>
        <p:spPr>
          <a:xfrm>
            <a:off x="935596" y="3497318"/>
            <a:ext cx="3456384" cy="156966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release is stimulated by:</a:t>
            </a:r>
          </a:p>
          <a:p>
            <a:r>
              <a:rPr lang="en-US" sz="2400" dirty="0"/>
              <a:t>acetylcholine, 5-HT </a:t>
            </a:r>
            <a:r>
              <a:rPr lang="en-US" sz="2400" dirty="0" err="1"/>
              <a:t>bradykinin</a:t>
            </a:r>
            <a:r>
              <a:rPr lang="en-US" sz="2400" dirty="0"/>
              <a:t> &amp; histamine</a:t>
            </a:r>
          </a:p>
        </p:txBody>
      </p:sp>
      <p:pic>
        <p:nvPicPr>
          <p:cNvPr id="3" name="Picture 2"/>
          <p:cNvPicPr>
            <a:picLocks noChangeAspect="1"/>
          </p:cNvPicPr>
          <p:nvPr/>
        </p:nvPicPr>
        <p:blipFill>
          <a:blip r:embed="rId14" cstate="print"/>
          <a:stretch>
            <a:fillRect/>
          </a:stretch>
        </p:blipFill>
        <p:spPr>
          <a:xfrm>
            <a:off x="4739013" y="3515192"/>
            <a:ext cx="3776861" cy="2414064"/>
          </a:xfrm>
          <a:prstGeom prst="rect">
            <a:avLst/>
          </a:prstGeom>
        </p:spPr>
      </p:pic>
      <p:sp>
        <p:nvSpPr>
          <p:cNvPr id="16" name="Slide Number Placeholder 15"/>
          <p:cNvSpPr>
            <a:spLocks noGrp="1"/>
          </p:cNvSpPr>
          <p:nvPr>
            <p:ph type="sldNum" sz="quarter" idx="12"/>
          </p:nvPr>
        </p:nvSpPr>
        <p:spPr/>
        <p:txBody>
          <a:bodyPr/>
          <a:lstStyle/>
          <a:p>
            <a:pPr>
              <a:defRPr/>
            </a:pPr>
            <a:fld id="{10734EB8-5C1B-4830-9CAD-A02C2FF5D799}" type="slidenum">
              <a:rPr lang="en-US" altLang="en-US" smtClean="0"/>
              <a:pPr>
                <a:defRPr/>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10" fill="hold"/>
                                        <p:tgtEl>
                                          <p:spTgt spid="60421"/>
                                        </p:tgtEl>
                                        <p:attrNameLst>
                                          <p:attrName>ppt_x</p:attrName>
                                        </p:attrNameLst>
                                      </p:cBhvr>
                                      <p:tavLst>
                                        <p:tav tm="0">
                                          <p:val>
                                            <p:strVal val="#ppt_x"/>
                                          </p:val>
                                        </p:tav>
                                        <p:tav tm="100000">
                                          <p:val>
                                            <p:strVal val="#ppt_x"/>
                                          </p:val>
                                        </p:tav>
                                      </p:tavLst>
                                    </p:anim>
                                    <p:anim calcmode="lin" valueType="num">
                                      <p:cBhvr additive="base">
                                        <p:cTn id="8" dur="1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gtEl>
                                        <p:attrNameLst>
                                          <p:attrName>style.visibility</p:attrName>
                                        </p:attrNameLst>
                                      </p:cBhvr>
                                      <p:to>
                                        <p:strVal val="visible"/>
                                      </p:to>
                                    </p:set>
                                    <p:anim calcmode="lin" valueType="num">
                                      <p:cBhvr additive="base">
                                        <p:cTn id="13" dur="500" fill="hold"/>
                                        <p:tgtEl>
                                          <p:spTgt spid="73730"/>
                                        </p:tgtEl>
                                        <p:attrNameLst>
                                          <p:attrName>ppt_x</p:attrName>
                                        </p:attrNameLst>
                                      </p:cBhvr>
                                      <p:tavLst>
                                        <p:tav tm="0">
                                          <p:val>
                                            <p:strVal val="#ppt_x"/>
                                          </p:val>
                                        </p:tav>
                                        <p:tav tm="100000">
                                          <p:val>
                                            <p:strVal val="#ppt_x"/>
                                          </p:val>
                                        </p:tav>
                                      </p:tavLst>
                                    </p:anim>
                                    <p:anim calcmode="lin" valueType="num">
                                      <p:cBhvr additive="base">
                                        <p:cTn id="14"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0421"/>
                                        </p:tgtEl>
                                      </p:cBhvr>
                                    </p:animEffect>
                                    <p:set>
                                      <p:cBhvr>
                                        <p:cTn id="19" dur="1" fill="hold">
                                          <p:stCondLst>
                                            <p:cond delay="499"/>
                                          </p:stCondLst>
                                        </p:cTn>
                                        <p:tgtEl>
                                          <p:spTgt spid="60421"/>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60419"/>
                                        </p:tgtEl>
                                        <p:attrNameLst>
                                          <p:attrName>style.visibility</p:attrName>
                                        </p:attrNameLst>
                                      </p:cBhvr>
                                      <p:to>
                                        <p:strVal val="visible"/>
                                      </p:to>
                                    </p:set>
                                    <p:anim calcmode="lin" valueType="num">
                                      <p:cBhvr additive="base">
                                        <p:cTn id="31" dur="500" fill="hold"/>
                                        <p:tgtEl>
                                          <p:spTgt spid="60419"/>
                                        </p:tgtEl>
                                        <p:attrNameLst>
                                          <p:attrName>ppt_x</p:attrName>
                                        </p:attrNameLst>
                                      </p:cBhvr>
                                      <p:tavLst>
                                        <p:tav tm="0">
                                          <p:val>
                                            <p:strVal val="#ppt_x"/>
                                          </p:val>
                                        </p:tav>
                                        <p:tav tm="100000">
                                          <p:val>
                                            <p:strVal val="#ppt_x"/>
                                          </p:val>
                                        </p:tav>
                                      </p:tavLst>
                                    </p:anim>
                                    <p:anim calcmode="lin" valueType="num">
                                      <p:cBhvr additive="base">
                                        <p:cTn id="32" dur="500" fill="hold"/>
                                        <p:tgtEl>
                                          <p:spTgt spid="604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3"/>
                                        </p:tgtEl>
                                        <p:attrNameLst>
                                          <p:attrName>ppt_x</p:attrName>
                                        </p:attrNameLst>
                                      </p:cBhvr>
                                      <p:tavLst>
                                        <p:tav tm="0">
                                          <p:val>
                                            <p:strVal val="ppt_x"/>
                                          </p:val>
                                        </p:tav>
                                        <p:tav tm="100000">
                                          <p:val>
                                            <p:strVal val="ppt_x"/>
                                          </p:val>
                                        </p:tav>
                                      </p:tavLst>
                                    </p:anim>
                                    <p:anim calcmode="lin" valueType="num">
                                      <p:cBhvr additive="base">
                                        <p:cTn id="51" dur="500"/>
                                        <p:tgtEl>
                                          <p:spTgt spid="3"/>
                                        </p:tgtEl>
                                        <p:attrNameLst>
                                          <p:attrName>ppt_y</p:attrName>
                                        </p:attrNameLst>
                                      </p:cBhvr>
                                      <p:tavLst>
                                        <p:tav tm="0">
                                          <p:val>
                                            <p:strVal val="ppt_y"/>
                                          </p:val>
                                        </p:tav>
                                        <p:tav tm="100000">
                                          <p:val>
                                            <p:strVal val="1+ppt_h/2"/>
                                          </p:val>
                                        </p:tav>
                                      </p:tavLst>
                                    </p:anim>
                                    <p:set>
                                      <p:cBhvr>
                                        <p:cTn id="5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5"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43100" y="440668"/>
            <a:ext cx="42130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solidFill>
                  <a:schemeClr val="accent2">
                    <a:lumMod val="75000"/>
                  </a:schemeClr>
                </a:solidFill>
                <a:latin typeface="Algerian" pitchFamily="82" charset="0"/>
              </a:rPr>
              <a:t>Isoforms</a:t>
            </a:r>
            <a:r>
              <a:rPr lang="en-US" sz="3200" dirty="0">
                <a:solidFill>
                  <a:schemeClr val="accent2">
                    <a:lumMod val="75000"/>
                  </a:schemeClr>
                </a:solidFill>
                <a:latin typeface="Algerian" pitchFamily="82" charset="0"/>
              </a:rPr>
              <a:t> of </a:t>
            </a:r>
            <a:r>
              <a:rPr lang="en-US" sz="3200" dirty="0" err="1">
                <a:solidFill>
                  <a:schemeClr val="accent2">
                    <a:lumMod val="75000"/>
                  </a:schemeClr>
                </a:solidFill>
                <a:latin typeface="Algerian" pitchFamily="82" charset="0"/>
              </a:rPr>
              <a:t>nos</a:t>
            </a:r>
            <a:endParaRPr lang="en-US" sz="3200" dirty="0">
              <a:solidFill>
                <a:schemeClr val="accent2">
                  <a:lumMod val="75000"/>
                </a:schemeClr>
              </a:solidFill>
              <a:latin typeface="Algerian" pitchFamily="82" charset="0"/>
            </a:endParaRPr>
          </a:p>
        </p:txBody>
      </p:sp>
      <p:pic>
        <p:nvPicPr>
          <p:cNvPr id="71681" name="Picture 1"/>
          <p:cNvPicPr>
            <a:picLocks noChangeAspect="1" noChangeArrowheads="1"/>
          </p:cNvPicPr>
          <p:nvPr/>
        </p:nvPicPr>
        <p:blipFill>
          <a:blip r:embed="rId7" cstate="print"/>
          <a:srcRect/>
          <a:stretch>
            <a:fillRect/>
          </a:stretch>
        </p:blipFill>
        <p:spPr bwMode="auto">
          <a:xfrm>
            <a:off x="1115616" y="1448780"/>
            <a:ext cx="7200801" cy="457250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7F6032C-628E-40EC-B836-5F8C4AD4D840}"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4"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5"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551723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NO Mechanism of Action</a:t>
            </a:r>
          </a:p>
        </p:txBody>
      </p:sp>
      <p:sp>
        <p:nvSpPr>
          <p:cNvPr id="15" name="TextBox 14"/>
          <p:cNvSpPr txBox="1"/>
          <p:nvPr/>
        </p:nvSpPr>
        <p:spPr>
          <a:xfrm>
            <a:off x="683568" y="2204864"/>
            <a:ext cx="3816424"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Combining with </a:t>
            </a:r>
            <a:r>
              <a:rPr lang="en-US" sz="2800" dirty="0" err="1"/>
              <a:t>haem</a:t>
            </a:r>
            <a:r>
              <a:rPr lang="en-US" sz="2800" dirty="0"/>
              <a:t> in </a:t>
            </a:r>
            <a:r>
              <a:rPr lang="en-US" sz="2800" dirty="0" err="1"/>
              <a:t>guanylate</a:t>
            </a:r>
            <a:r>
              <a:rPr lang="en-US" sz="2800" dirty="0"/>
              <a:t> </a:t>
            </a:r>
            <a:r>
              <a:rPr lang="en-US" sz="2800" dirty="0" err="1"/>
              <a:t>cyclase</a:t>
            </a:r>
            <a:r>
              <a:rPr lang="en-US" sz="2800" dirty="0"/>
              <a:t>, activating the enzyme, increasing </a:t>
            </a:r>
            <a:r>
              <a:rPr lang="en-US" sz="2800" dirty="0" err="1"/>
              <a:t>cGMP</a:t>
            </a:r>
            <a:r>
              <a:rPr lang="en-US" sz="2800" dirty="0"/>
              <a:t> &amp; thereby lowering [Ca</a:t>
            </a:r>
            <a:r>
              <a:rPr lang="en-US" sz="2800" baseline="30000" dirty="0"/>
              <a:t>2+</a:t>
            </a:r>
            <a:r>
              <a:rPr lang="en-US" sz="2800" dirty="0"/>
              <a:t>]</a:t>
            </a:r>
            <a:r>
              <a:rPr lang="en-US" sz="2800" baseline="-25000" dirty="0" err="1"/>
              <a:t>i</a:t>
            </a:r>
            <a:endParaRPr lang="en-US" sz="2800" dirty="0"/>
          </a:p>
        </p:txBody>
      </p:sp>
      <p:grpSp>
        <p:nvGrpSpPr>
          <p:cNvPr id="7" name="Group 6"/>
          <p:cNvGrpSpPr/>
          <p:nvPr/>
        </p:nvGrpSpPr>
        <p:grpSpPr>
          <a:xfrm>
            <a:off x="4499992" y="1592708"/>
            <a:ext cx="4320480" cy="4392576"/>
            <a:chOff x="4499992" y="1592708"/>
            <a:chExt cx="4320480" cy="4392576"/>
          </a:xfrm>
        </p:grpSpPr>
        <p:pic>
          <p:nvPicPr>
            <p:cNvPr id="69633" name="Picture 1"/>
            <p:cNvPicPr>
              <a:picLocks noChangeAspect="1" noChangeArrowheads="1"/>
            </p:cNvPicPr>
            <p:nvPr/>
          </p:nvPicPr>
          <p:blipFill>
            <a:blip r:embed="rId7" cstate="print"/>
            <a:srcRect/>
            <a:stretch>
              <a:fillRect/>
            </a:stretch>
          </p:blipFill>
          <p:spPr bwMode="auto">
            <a:xfrm>
              <a:off x="4499992" y="1592708"/>
              <a:ext cx="4172998" cy="4392576"/>
            </a:xfrm>
            <a:prstGeom prst="rect">
              <a:avLst/>
            </a:prstGeom>
            <a:noFill/>
            <a:ln w="9525">
              <a:noFill/>
              <a:miter lim="800000"/>
              <a:headEnd/>
              <a:tailEnd/>
            </a:ln>
          </p:spPr>
        </p:pic>
        <p:sp>
          <p:nvSpPr>
            <p:cNvPr id="2" name="TextBox 1"/>
            <p:cNvSpPr txBox="1"/>
            <p:nvPr/>
          </p:nvSpPr>
          <p:spPr>
            <a:xfrm>
              <a:off x="8086505" y="4342456"/>
              <a:ext cx="733967" cy="369332"/>
            </a:xfrm>
            <a:prstGeom prst="rect">
              <a:avLst/>
            </a:prstGeom>
            <a:noFill/>
          </p:spPr>
          <p:txBody>
            <a:bodyPr wrap="square" rtlCol="0">
              <a:spAutoFit/>
            </a:bodyPr>
            <a:lstStyle/>
            <a:p>
              <a:r>
                <a:rPr lang="en-US" b="1" dirty="0">
                  <a:solidFill>
                    <a:schemeClr val="accent1">
                      <a:lumMod val="75000"/>
                    </a:schemeClr>
                  </a:solidFill>
                </a:rPr>
                <a:t>Ca</a:t>
              </a:r>
              <a:r>
                <a:rPr lang="en-US" b="1" baseline="30000" dirty="0">
                  <a:solidFill>
                    <a:schemeClr val="accent1">
                      <a:lumMod val="75000"/>
                    </a:schemeClr>
                  </a:solidFill>
                </a:rPr>
                <a:t>2+</a:t>
              </a:r>
            </a:p>
          </p:txBody>
        </p:sp>
        <p:cxnSp>
          <p:nvCxnSpPr>
            <p:cNvPr id="4" name="Straight Arrow Connector 3"/>
            <p:cNvCxnSpPr/>
            <p:nvPr/>
          </p:nvCxnSpPr>
          <p:spPr>
            <a:xfrm>
              <a:off x="8100392" y="4329100"/>
              <a:ext cx="0" cy="396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pPr>
              <a:defRPr/>
            </a:pPr>
            <a:fld id="{C32513D1-9D20-433B-A882-D5BAC238F127}" type="slidenum">
              <a:rPr lang="en-US" altLang="en-US" smtClean="0"/>
              <a:pPr>
                <a:defRPr/>
              </a:pPr>
              <a:t>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2123728" y="440668"/>
            <a:ext cx="335699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Actions of NO</a:t>
            </a:r>
          </a:p>
        </p:txBody>
      </p:sp>
      <p:sp>
        <p:nvSpPr>
          <p:cNvPr id="10" name="TextBox 9"/>
          <p:cNvSpPr txBox="1"/>
          <p:nvPr/>
        </p:nvSpPr>
        <p:spPr>
          <a:xfrm>
            <a:off x="1237266" y="3934027"/>
            <a:ext cx="689913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Synaptic effects in the peripheral &amp; CNS</a:t>
            </a:r>
          </a:p>
        </p:txBody>
      </p:sp>
      <p:sp>
        <p:nvSpPr>
          <p:cNvPr id="11" name="TextBox 10"/>
          <p:cNvSpPr txBox="1"/>
          <p:nvPr/>
        </p:nvSpPr>
        <p:spPr>
          <a:xfrm>
            <a:off x="1259632" y="2492896"/>
            <a:ext cx="662473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Inhibition of smooth muscle proliferation</a:t>
            </a:r>
          </a:p>
        </p:txBody>
      </p:sp>
      <p:sp>
        <p:nvSpPr>
          <p:cNvPr id="12" name="TextBox 11"/>
          <p:cNvSpPr txBox="1"/>
          <p:nvPr/>
        </p:nvSpPr>
        <p:spPr>
          <a:xfrm>
            <a:off x="1259631" y="1376772"/>
            <a:ext cx="7086395"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Inhibition of platelet &amp; monocyte adhesion &amp; aggregation</a:t>
            </a:r>
          </a:p>
        </p:txBody>
      </p:sp>
      <p:sp>
        <p:nvSpPr>
          <p:cNvPr id="13" name="TextBox 12"/>
          <p:cNvSpPr txBox="1"/>
          <p:nvPr/>
        </p:nvSpPr>
        <p:spPr>
          <a:xfrm>
            <a:off x="1232942" y="4822994"/>
            <a:ext cx="76688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Host defense &amp; cytotoxic effects on pathogens</a:t>
            </a:r>
          </a:p>
        </p:txBody>
      </p:sp>
      <p:sp>
        <p:nvSpPr>
          <p:cNvPr id="16" name="TextBox 15"/>
          <p:cNvSpPr txBox="1"/>
          <p:nvPr/>
        </p:nvSpPr>
        <p:spPr>
          <a:xfrm>
            <a:off x="1247054" y="5604116"/>
            <a:ext cx="27639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Cytoprotection</a:t>
            </a:r>
            <a:endParaRPr lang="en-US" sz="2800" dirty="0"/>
          </a:p>
        </p:txBody>
      </p:sp>
      <p:pic>
        <p:nvPicPr>
          <p:cNvPr id="2" name="Picture 1"/>
          <p:cNvPicPr>
            <a:picLocks noChangeAspect="1"/>
          </p:cNvPicPr>
          <p:nvPr/>
        </p:nvPicPr>
        <p:blipFill>
          <a:blip r:embed="rId8" cstate="print"/>
          <a:stretch>
            <a:fillRect/>
          </a:stretch>
        </p:blipFill>
        <p:spPr>
          <a:xfrm>
            <a:off x="1517448" y="2960948"/>
            <a:ext cx="6978988" cy="3573163"/>
          </a:xfrm>
          <a:prstGeom prst="rect">
            <a:avLst/>
          </a:prstGeom>
        </p:spPr>
      </p:pic>
      <p:sp>
        <p:nvSpPr>
          <p:cNvPr id="14" name="TextBox 13"/>
          <p:cNvSpPr txBox="1"/>
          <p:nvPr/>
        </p:nvSpPr>
        <p:spPr>
          <a:xfrm>
            <a:off x="1259632" y="3248980"/>
            <a:ext cx="59940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Protection against </a:t>
            </a:r>
            <a:r>
              <a:rPr lang="en-US" sz="2800" dirty="0" err="1"/>
              <a:t>atherogenesis</a:t>
            </a:r>
            <a:endParaRPr lang="en-US" sz="2800" dirty="0"/>
          </a:p>
        </p:txBody>
      </p:sp>
      <p:sp>
        <p:nvSpPr>
          <p:cNvPr id="17" name="Slide Number Placeholder 16"/>
          <p:cNvSpPr>
            <a:spLocks noGrp="1"/>
          </p:cNvSpPr>
          <p:nvPr>
            <p:ph type="sldNum" sz="quarter" idx="12"/>
          </p:nvPr>
        </p:nvSpPr>
        <p:spPr/>
        <p:txBody>
          <a:bodyPr/>
          <a:lstStyle/>
          <a:p>
            <a:pPr>
              <a:defRPr/>
            </a:pPr>
            <a:fld id="{C32513D1-9D20-433B-A882-D5BAC238F127}" type="slidenum">
              <a:rPr lang="en-US" altLang="en-US" smtClean="0"/>
              <a:pPr>
                <a:defRPr/>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10"/>
                                        <p:tgtEl>
                                          <p:spTgt spid="2"/>
                                        </p:tgtEl>
                                        <p:attrNameLst>
                                          <p:attrName>ppt_x</p:attrName>
                                        </p:attrNameLst>
                                      </p:cBhvr>
                                      <p:tavLst>
                                        <p:tav tm="0">
                                          <p:val>
                                            <p:strVal val="ppt_x"/>
                                          </p:val>
                                        </p:tav>
                                        <p:tav tm="100000">
                                          <p:val>
                                            <p:strVal val="ppt_x"/>
                                          </p:val>
                                        </p:tav>
                                      </p:tavLst>
                                    </p:anim>
                                    <p:anim calcmode="lin" valueType="num">
                                      <p:cBhvr additive="base">
                                        <p:cTn id="23" dur="10"/>
                                        <p:tgtEl>
                                          <p:spTgt spid="2"/>
                                        </p:tgtEl>
                                        <p:attrNameLst>
                                          <p:attrName>ppt_y</p:attrName>
                                        </p:attrNameLst>
                                      </p:cBhvr>
                                      <p:tavLst>
                                        <p:tav tm="0">
                                          <p:val>
                                            <p:strVal val="ppt_y"/>
                                          </p:val>
                                        </p:tav>
                                        <p:tav tm="100000">
                                          <p:val>
                                            <p:strVal val="1+ppt_h/2"/>
                                          </p:val>
                                        </p:tav>
                                      </p:tavLst>
                                    </p:anim>
                                    <p:set>
                                      <p:cBhvr>
                                        <p:cTn id="24" dur="1" fill="hold">
                                          <p:stCondLst>
                                            <p:cond delay="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pic>
        <p:nvPicPr>
          <p:cNvPr id="65537" name="Picture 1"/>
          <p:cNvPicPr>
            <a:picLocks noChangeAspect="1" noChangeArrowheads="1"/>
          </p:cNvPicPr>
          <p:nvPr/>
        </p:nvPicPr>
        <p:blipFill>
          <a:blip r:embed="rId8" cstate="print"/>
          <a:srcRect/>
          <a:stretch>
            <a:fillRect/>
          </a:stretch>
        </p:blipFill>
        <p:spPr bwMode="auto">
          <a:xfrm>
            <a:off x="143508" y="1160917"/>
            <a:ext cx="7956884" cy="4968383"/>
          </a:xfrm>
          <a:prstGeom prst="rect">
            <a:avLst/>
          </a:prstGeom>
          <a:noFill/>
          <a:ln w="9525">
            <a:noFill/>
            <a:miter lim="800000"/>
            <a:headEnd/>
            <a:tailEnd/>
          </a:ln>
        </p:spPr>
      </p:pic>
      <p:sp>
        <p:nvSpPr>
          <p:cNvPr id="12" name="TextBox 11"/>
          <p:cNvSpPr txBox="1"/>
          <p:nvPr/>
        </p:nvSpPr>
        <p:spPr>
          <a:xfrm>
            <a:off x="1187624" y="440668"/>
            <a:ext cx="39244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Actions of </a:t>
            </a:r>
            <a:r>
              <a:rPr lang="en-US" sz="3200" dirty="0" err="1">
                <a:latin typeface="Algerian" pitchFamily="82" charset="0"/>
              </a:rPr>
              <a:t>nos</a:t>
            </a:r>
            <a:endParaRPr lang="en-US" sz="3200" dirty="0">
              <a:latin typeface="Algerian" pitchFamily="82" charset="0"/>
            </a:endParaRPr>
          </a:p>
        </p:txBody>
      </p:sp>
      <p:sp>
        <p:nvSpPr>
          <p:cNvPr id="13" name="Slide Number Placeholder 12"/>
          <p:cNvSpPr>
            <a:spLocks noGrp="1"/>
          </p:cNvSpPr>
          <p:nvPr>
            <p:ph type="sldNum" sz="quarter" idx="12"/>
          </p:nvPr>
        </p:nvSpPr>
        <p:spPr/>
        <p:txBody>
          <a:bodyPr/>
          <a:lstStyle/>
          <a:p>
            <a:pPr>
              <a:defRPr/>
            </a:pPr>
            <a:fld id="{167478A2-FA94-4F03-B717-30DDCD87A30E}" type="slidenum">
              <a:rPr lang="en-US" altLang="en-US" smtClean="0"/>
              <a:pPr>
                <a:defRPr/>
              </a:pPr>
              <a:t>25</a:t>
            </a:fld>
            <a:endParaRPr lang="en-US"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41914" y="212282"/>
            <a:ext cx="540060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No in therapeutics</a:t>
            </a:r>
          </a:p>
        </p:txBody>
      </p:sp>
      <p:sp>
        <p:nvSpPr>
          <p:cNvPr id="12" name="TextBox 11"/>
          <p:cNvSpPr txBox="1"/>
          <p:nvPr/>
        </p:nvSpPr>
        <p:spPr>
          <a:xfrm>
            <a:off x="98389" y="5657671"/>
            <a:ext cx="8860647" cy="120032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b="1" dirty="0"/>
              <a:t>Sildenafil</a:t>
            </a:r>
            <a:r>
              <a:rPr lang="en-US" sz="2400" dirty="0"/>
              <a:t> potentiates the action of NO on corpora </a:t>
            </a:r>
            <a:r>
              <a:rPr lang="en-US" sz="2400" dirty="0" err="1"/>
              <a:t>cavernosa</a:t>
            </a:r>
            <a:r>
              <a:rPr lang="en-US" sz="2400" dirty="0"/>
              <a:t> smooth muscle.</a:t>
            </a:r>
          </a:p>
          <a:p>
            <a:r>
              <a:rPr lang="en-US" sz="2400" dirty="0"/>
              <a:t>It is used to treat erectile dysfunction.</a:t>
            </a:r>
          </a:p>
        </p:txBody>
      </p:sp>
      <p:sp>
        <p:nvSpPr>
          <p:cNvPr id="14" name="TextBox 13"/>
          <p:cNvSpPr txBox="1"/>
          <p:nvPr/>
        </p:nvSpPr>
        <p:spPr>
          <a:xfrm>
            <a:off x="114519" y="1862028"/>
            <a:ext cx="7271522"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solidFill>
                  <a:srgbClr val="FF0000"/>
                </a:solidFill>
              </a:rPr>
              <a:t>Overproduction</a:t>
            </a:r>
            <a:r>
              <a:rPr lang="en-US" sz="2400" dirty="0"/>
              <a:t> of NO occurs in neurodegenerative diseases (e.g. Parkinsonism) &amp; in septic shock</a:t>
            </a:r>
          </a:p>
        </p:txBody>
      </p:sp>
      <p:sp>
        <p:nvSpPr>
          <p:cNvPr id="15" name="TextBox 14"/>
          <p:cNvSpPr txBox="1"/>
          <p:nvPr/>
        </p:nvSpPr>
        <p:spPr>
          <a:xfrm>
            <a:off x="139683" y="1009339"/>
            <a:ext cx="6719437"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Endothelial NO production is </a:t>
            </a:r>
            <a:r>
              <a:rPr lang="en-US" sz="2400" dirty="0">
                <a:solidFill>
                  <a:schemeClr val="accent2"/>
                </a:solidFill>
              </a:rPr>
              <a:t>reduced</a:t>
            </a:r>
            <a:r>
              <a:rPr lang="en-US" sz="2400" dirty="0"/>
              <a:t> in patients with diabetes, hypertension &amp; atherosclerosis</a:t>
            </a:r>
          </a:p>
        </p:txBody>
      </p:sp>
      <p:sp>
        <p:nvSpPr>
          <p:cNvPr id="18" name="TextBox 17"/>
          <p:cNvSpPr txBox="1"/>
          <p:nvPr/>
        </p:nvSpPr>
        <p:spPr>
          <a:xfrm>
            <a:off x="114519" y="3759959"/>
            <a:ext cx="8233396"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is used in critical care to treat pulmonary hypertension in neonates</a:t>
            </a:r>
          </a:p>
        </p:txBody>
      </p:sp>
      <p:sp>
        <p:nvSpPr>
          <p:cNvPr id="19" name="TextBox 18"/>
          <p:cNvSpPr txBox="1"/>
          <p:nvPr/>
        </p:nvSpPr>
        <p:spPr>
          <a:xfrm>
            <a:off x="98388" y="4659769"/>
            <a:ext cx="7287653"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is used in patients with right ventricular failure secondary to pulmonary embolism</a:t>
            </a:r>
          </a:p>
        </p:txBody>
      </p:sp>
      <p:sp>
        <p:nvSpPr>
          <p:cNvPr id="13" name="TextBox 12"/>
          <p:cNvSpPr txBox="1"/>
          <p:nvPr/>
        </p:nvSpPr>
        <p:spPr>
          <a:xfrm>
            <a:off x="156454" y="2776478"/>
            <a:ext cx="8225546"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donors have well established therapeutic uses e.g. in hypertension &amp; angina pectoris</a:t>
            </a:r>
          </a:p>
        </p:txBody>
      </p:sp>
      <p:sp>
        <p:nvSpPr>
          <p:cNvPr id="16" name="Slide Number Placeholder 15"/>
          <p:cNvSpPr>
            <a:spLocks noGrp="1"/>
          </p:cNvSpPr>
          <p:nvPr>
            <p:ph type="sldNum" sz="quarter" idx="12"/>
          </p:nvPr>
        </p:nvSpPr>
        <p:spPr/>
        <p:txBody>
          <a:bodyPr/>
          <a:lstStyle/>
          <a:p>
            <a:pPr>
              <a:defRPr/>
            </a:pPr>
            <a:fld id="{10734EB8-5C1B-4830-9CAD-A02C2FF5D799}" type="slidenum">
              <a:rPr lang="en-US" altLang="en-US" smtClean="0"/>
              <a:pPr>
                <a:defRPr/>
              </a:pPr>
              <a:t>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0734EB8-5C1B-4830-9CAD-A02C2FF5D799}" type="slidenum">
              <a:rPr lang="en-US" altLang="en-US" smtClean="0"/>
              <a:pPr>
                <a:defRPr/>
              </a:pPr>
              <a:t>27</a:t>
            </a:fld>
            <a:endParaRPr lang="en-US" altLang="en-US"/>
          </a:p>
        </p:txBody>
      </p:sp>
      <p:pic>
        <p:nvPicPr>
          <p:cNvPr id="5" name="Picture 3" descr="نتيجة بحث الصور عن ‪nitrates mechanism of action‬‏">
            <a:hlinkClick r:id="rId2"/>
          </p:cNvPr>
          <p:cNvPicPr>
            <a:picLocks noGrp="1" noChangeAspect="1" noChangeArrowheads="1"/>
          </p:cNvPicPr>
          <p:nvPr>
            <p:ph type="chart" idx="1"/>
          </p:nvPr>
        </p:nvPicPr>
        <p:blipFill>
          <a:blip r:embed="rId3" cstate="print"/>
          <a:srcRect/>
          <a:stretch>
            <a:fillRect/>
          </a:stretch>
        </p:blipFill>
        <p:spPr bwMode="auto">
          <a:xfrm>
            <a:off x="3143250" y="1840706"/>
            <a:ext cx="2857500" cy="2152650"/>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5416583" y="3733800"/>
            <a:ext cx="2844316" cy="2433620"/>
          </a:xfrm>
          <a:prstGeom prst="rect">
            <a:avLst/>
          </a:prstGeom>
          <a:noFill/>
          <a:ln w="9525">
            <a:noFill/>
            <a:miter lim="800000"/>
            <a:headEnd/>
            <a:tailEnd/>
          </a:ln>
        </p:spPr>
      </p:pic>
    </p:spTree>
    <p:extLst>
      <p:ext uri="{BB962C8B-B14F-4D97-AF65-F5344CB8AC3E}">
        <p14:creationId xmlns:p14="http://schemas.microsoft.com/office/powerpoint/2010/main" val="7822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4- Angiotensin </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28</a:t>
            </a:fld>
            <a:endParaRPr lang="en-US" altLang="en-US"/>
          </a:p>
        </p:txBody>
      </p:sp>
    </p:spTree>
    <p:extLst>
      <p:ext uri="{BB962C8B-B14F-4D97-AF65-F5344CB8AC3E}">
        <p14:creationId xmlns:p14="http://schemas.microsoft.com/office/powerpoint/2010/main" val="2008818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87624" y="440668"/>
            <a:ext cx="306034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solidFill>
                  <a:schemeClr val="bg1"/>
                </a:solidFill>
                <a:latin typeface="Algerian" pitchFamily="82" charset="0"/>
              </a:rPr>
              <a:t>angiotensin</a:t>
            </a:r>
            <a:endParaRPr lang="en-US" sz="3200" dirty="0">
              <a:solidFill>
                <a:schemeClr val="bg1"/>
              </a:solidFill>
              <a:latin typeface="Algerian" pitchFamily="82" charset="0"/>
            </a:endParaRPr>
          </a:p>
        </p:txBody>
      </p:sp>
      <p:sp>
        <p:nvSpPr>
          <p:cNvPr id="10" name="TextBox 9"/>
          <p:cNvSpPr txBox="1"/>
          <p:nvPr/>
        </p:nvSpPr>
        <p:spPr>
          <a:xfrm>
            <a:off x="1079612" y="3104964"/>
            <a:ext cx="623807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ACE converts Ag I to Ag II</a:t>
            </a:r>
          </a:p>
        </p:txBody>
      </p:sp>
      <p:sp>
        <p:nvSpPr>
          <p:cNvPr id="11" name="TextBox 10"/>
          <p:cNvSpPr txBox="1"/>
          <p:nvPr/>
        </p:nvSpPr>
        <p:spPr>
          <a:xfrm>
            <a:off x="1079612" y="2007364"/>
            <a:ext cx="623807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solidFill>
                  <a:schemeClr val="bg1"/>
                </a:solidFill>
              </a:rPr>
              <a:t>Renin</a:t>
            </a:r>
            <a:r>
              <a:rPr lang="en-US" sz="2800" dirty="0">
                <a:solidFill>
                  <a:schemeClr val="bg1"/>
                </a:solidFill>
              </a:rPr>
              <a:t> released from the kidney converts </a:t>
            </a:r>
            <a:r>
              <a:rPr lang="en-US" sz="2800" dirty="0" err="1">
                <a:solidFill>
                  <a:schemeClr val="bg1"/>
                </a:solidFill>
              </a:rPr>
              <a:t>angiotensinogen</a:t>
            </a:r>
            <a:r>
              <a:rPr lang="en-US" sz="2800" dirty="0">
                <a:solidFill>
                  <a:schemeClr val="bg1"/>
                </a:solidFill>
              </a:rPr>
              <a:t> to Ag I</a:t>
            </a:r>
          </a:p>
        </p:txBody>
      </p:sp>
      <p:sp>
        <p:nvSpPr>
          <p:cNvPr id="13" name="TextBox 12"/>
          <p:cNvSpPr txBox="1"/>
          <p:nvPr/>
        </p:nvSpPr>
        <p:spPr>
          <a:xfrm>
            <a:off x="1079612" y="1340768"/>
            <a:ext cx="2509437"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chemeClr val="bg1"/>
                </a:solidFill>
              </a:rPr>
              <a:t>Biosynthesis</a:t>
            </a:r>
          </a:p>
        </p:txBody>
      </p:sp>
      <p:pic>
        <p:nvPicPr>
          <p:cNvPr id="61441" name="Picture 1"/>
          <p:cNvPicPr>
            <a:picLocks noChangeAspect="1" noChangeArrowheads="1"/>
          </p:cNvPicPr>
          <p:nvPr/>
        </p:nvPicPr>
        <p:blipFill>
          <a:blip r:embed="rId8" cstate="print"/>
          <a:srcRect/>
          <a:stretch>
            <a:fillRect/>
          </a:stretch>
        </p:blipFill>
        <p:spPr bwMode="auto">
          <a:xfrm>
            <a:off x="1079612" y="3628184"/>
            <a:ext cx="7452828" cy="267964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61441"/>
                                        </p:tgtEl>
                                        <p:attrNameLst>
                                          <p:attrName>style.visibility</p:attrName>
                                        </p:attrNameLst>
                                      </p:cBhvr>
                                      <p:to>
                                        <p:strVal val="visible"/>
                                      </p:to>
                                    </p:set>
                                    <p:anim calcmode="lin" valueType="num">
                                      <p:cBhvr>
                                        <p:cTn id="17" dur="500" decel="50000" fill="hold">
                                          <p:stCondLst>
                                            <p:cond delay="0"/>
                                          </p:stCondLst>
                                        </p:cTn>
                                        <p:tgtEl>
                                          <p:spTgt spid="6144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144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1441"/>
                                        </p:tgtEl>
                                        <p:attrNameLst>
                                          <p:attrName>ppt_w</p:attrName>
                                        </p:attrNameLst>
                                      </p:cBhvr>
                                      <p:tavLst>
                                        <p:tav tm="0">
                                          <p:val>
                                            <p:strVal val="#ppt_w*.05"/>
                                          </p:val>
                                        </p:tav>
                                        <p:tav tm="100000">
                                          <p:val>
                                            <p:strVal val="#ppt_w"/>
                                          </p:val>
                                        </p:tav>
                                      </p:tavLst>
                                    </p:anim>
                                    <p:anim calcmode="lin" valueType="num">
                                      <p:cBhvr>
                                        <p:cTn id="20" dur="1000" fill="hold"/>
                                        <p:tgtEl>
                                          <p:spTgt spid="6144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144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144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144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1441"/>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1- Histamine</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32012" y="3825044"/>
            <a:ext cx="488816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400" dirty="0"/>
              <a:t>Increases </a:t>
            </a:r>
            <a:r>
              <a:rPr lang="en-US" sz="2400" dirty="0" err="1"/>
              <a:t>aldosterone</a:t>
            </a:r>
            <a:r>
              <a:rPr lang="en-US" sz="2400" dirty="0"/>
              <a:t> release → sodium &amp; water retention</a:t>
            </a:r>
          </a:p>
        </p:txBody>
      </p:sp>
      <p:sp>
        <p:nvSpPr>
          <p:cNvPr id="11" name="TextBox 10"/>
          <p:cNvSpPr txBox="1"/>
          <p:nvPr/>
        </p:nvSpPr>
        <p:spPr>
          <a:xfrm>
            <a:off x="1232012" y="2636912"/>
            <a:ext cx="51041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Increases force of contraction of the heart by promoting Ca</a:t>
            </a:r>
            <a:r>
              <a:rPr lang="en-US" sz="2400" baseline="30000" dirty="0"/>
              <a:t>2+</a:t>
            </a:r>
            <a:r>
              <a:rPr lang="en-US" sz="2400" dirty="0"/>
              <a:t> influx</a:t>
            </a:r>
          </a:p>
        </p:txBody>
      </p:sp>
      <p:sp>
        <p:nvSpPr>
          <p:cNvPr id="13" name="TextBox 12"/>
          <p:cNvSpPr txBox="1"/>
          <p:nvPr/>
        </p:nvSpPr>
        <p:spPr>
          <a:xfrm>
            <a:off x="1232012" y="1448780"/>
            <a:ext cx="524820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Promotes vasoconstriction directly or indirectly by releasing NA &amp; AD</a:t>
            </a:r>
          </a:p>
        </p:txBody>
      </p:sp>
      <p:sp>
        <p:nvSpPr>
          <p:cNvPr id="14" name="TextBox 13"/>
          <p:cNvSpPr txBox="1"/>
          <p:nvPr/>
        </p:nvSpPr>
        <p:spPr>
          <a:xfrm>
            <a:off x="1232012" y="440668"/>
            <a:ext cx="560600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a:t>
            </a:r>
            <a:r>
              <a:rPr lang="en-US" sz="3200" dirty="0" err="1">
                <a:solidFill>
                  <a:srgbClr val="F2FDF7"/>
                </a:solidFill>
                <a:latin typeface="Algerian" pitchFamily="82" charset="0"/>
              </a:rPr>
              <a:t>angiotensin</a:t>
            </a:r>
            <a:r>
              <a:rPr lang="en-US" sz="3200" dirty="0">
                <a:solidFill>
                  <a:srgbClr val="F2FDF7"/>
                </a:solidFill>
                <a:latin typeface="Algerian" pitchFamily="82" charset="0"/>
              </a:rPr>
              <a:t> II</a:t>
            </a:r>
          </a:p>
        </p:txBody>
      </p:sp>
      <p:sp>
        <p:nvSpPr>
          <p:cNvPr id="15" name="TextBox 14"/>
          <p:cNvSpPr txBox="1"/>
          <p:nvPr/>
        </p:nvSpPr>
        <p:spPr>
          <a:xfrm>
            <a:off x="1232012" y="4941168"/>
            <a:ext cx="7076020" cy="120032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400" dirty="0"/>
              <a:t>Causes hypertrophy of vascular &amp; cardiac cells &amp;  increases synthesis &amp; deposition of collagen by cardiac fibroblasts (remodeling).</a:t>
            </a:r>
          </a:p>
        </p:txBody>
      </p:sp>
      <p:pic>
        <p:nvPicPr>
          <p:cNvPr id="46082" name="Picture 2" descr="نتيجة بحث الصور عن ‪heart remodeling‬‏">
            <a:hlinkClick r:id="rId9"/>
          </p:cNvPr>
          <p:cNvPicPr>
            <a:picLocks noChangeAspect="1" noChangeArrowheads="1"/>
          </p:cNvPicPr>
          <p:nvPr/>
        </p:nvPicPr>
        <p:blipFill>
          <a:blip r:embed="rId10" cstate="print"/>
          <a:srcRect/>
          <a:stretch>
            <a:fillRect/>
          </a:stretch>
        </p:blipFill>
        <p:spPr bwMode="auto">
          <a:xfrm>
            <a:off x="6480212" y="1844824"/>
            <a:ext cx="2412268" cy="2811217"/>
          </a:xfrm>
          <a:prstGeom prst="rect">
            <a:avLst/>
          </a:prstGeom>
          <a:noFill/>
        </p:spPr>
      </p:pic>
      <p:sp>
        <p:nvSpPr>
          <p:cNvPr id="16" name="Slide Number Placeholder 15"/>
          <p:cNvSpPr>
            <a:spLocks noGrp="1"/>
          </p:cNvSpPr>
          <p:nvPr>
            <p:ph type="sldNum" sz="quarter" idx="12"/>
          </p:nvPr>
        </p:nvSpPr>
        <p:spPr/>
        <p:txBody>
          <a:bodyPr/>
          <a:lstStyle/>
          <a:p>
            <a:pPr>
              <a:defRPr/>
            </a:pPr>
            <a:fld id="{C32513D1-9D20-433B-A882-D5BAC238F127}" type="slidenum">
              <a:rPr lang="en-US" altLang="en-US" smtClean="0"/>
              <a:pPr>
                <a:defRPr/>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par>
                                <p:cTn id="51" presetID="25" presetClass="entr" presetSubtype="0" fill="hold" nodeType="withEffect">
                                  <p:stCondLst>
                                    <p:cond delay="0"/>
                                  </p:stCondLst>
                                  <p:childTnLst>
                                    <p:set>
                                      <p:cBhvr>
                                        <p:cTn id="52" dur="1" fill="hold">
                                          <p:stCondLst>
                                            <p:cond delay="0"/>
                                          </p:stCondLst>
                                        </p:cTn>
                                        <p:tgtEl>
                                          <p:spTgt spid="46082"/>
                                        </p:tgtEl>
                                        <p:attrNameLst>
                                          <p:attrName>style.visibility</p:attrName>
                                        </p:attrNameLst>
                                      </p:cBhvr>
                                      <p:to>
                                        <p:strVal val="visible"/>
                                      </p:to>
                                    </p:set>
                                    <p:anim calcmode="lin" valueType="num">
                                      <p:cBhvr>
                                        <p:cTn id="53" dur="500" decel="50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id="56" dur="1000" fill="hold"/>
                                        <p:tgtEl>
                                          <p:spTgt spid="4608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608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3" name="TextBox 12"/>
          <p:cNvSpPr txBox="1"/>
          <p:nvPr/>
        </p:nvSpPr>
        <p:spPr>
          <a:xfrm>
            <a:off x="1295636" y="4185084"/>
            <a:ext cx="360040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Angiotensin receptor blockers (ARBs):  e.g. Losartan.</a:t>
            </a:r>
          </a:p>
        </p:txBody>
      </p:sp>
      <p:sp>
        <p:nvSpPr>
          <p:cNvPr id="14" name="TextBox 13"/>
          <p:cNvSpPr txBox="1"/>
          <p:nvPr/>
        </p:nvSpPr>
        <p:spPr>
          <a:xfrm>
            <a:off x="1295636" y="2276871"/>
            <a:ext cx="3440272"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ACE inhibitors:    e.g. Captopril</a:t>
            </a:r>
          </a:p>
        </p:txBody>
      </p:sp>
      <p:sp>
        <p:nvSpPr>
          <p:cNvPr id="18" name="TextBox 17"/>
          <p:cNvSpPr txBox="1"/>
          <p:nvPr/>
        </p:nvSpPr>
        <p:spPr>
          <a:xfrm>
            <a:off x="1763688" y="440668"/>
            <a:ext cx="518457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err="1">
                <a:solidFill>
                  <a:srgbClr val="F2FDF7"/>
                </a:solidFill>
                <a:latin typeface="Algerian" pitchFamily="82" charset="0"/>
              </a:rPr>
              <a:t>Angiotensin</a:t>
            </a:r>
            <a:r>
              <a:rPr lang="en-US" sz="3200" dirty="0">
                <a:solidFill>
                  <a:srgbClr val="F2FDF7"/>
                </a:solidFill>
                <a:latin typeface="Algerian" pitchFamily="82" charset="0"/>
              </a:rPr>
              <a:t> inhibitors</a:t>
            </a:r>
          </a:p>
        </p:txBody>
      </p:sp>
      <p:pic>
        <p:nvPicPr>
          <p:cNvPr id="44034" name="Picture 2" descr="نتيجة بحث الصور عن ‪angiotensin converting enzyme inhibitors comics‬‏">
            <a:hlinkClick r:id="rId8"/>
          </p:cNvPr>
          <p:cNvPicPr>
            <a:picLocks noChangeAspect="1" noChangeArrowheads="1"/>
          </p:cNvPicPr>
          <p:nvPr/>
        </p:nvPicPr>
        <p:blipFill>
          <a:blip r:embed="rId9" cstate="print"/>
          <a:srcRect/>
          <a:stretch>
            <a:fillRect/>
          </a:stretch>
        </p:blipFill>
        <p:spPr bwMode="auto">
          <a:xfrm>
            <a:off x="4896036" y="2276871"/>
            <a:ext cx="3744417" cy="3564397"/>
          </a:xfrm>
          <a:prstGeom prst="rect">
            <a:avLst/>
          </a:prstGeom>
          <a:noFill/>
        </p:spPr>
      </p:pic>
      <p:sp>
        <p:nvSpPr>
          <p:cNvPr id="12" name="Slide Number Placeholder 11"/>
          <p:cNvSpPr>
            <a:spLocks noGrp="1"/>
          </p:cNvSpPr>
          <p:nvPr>
            <p:ph type="sldNum" sz="quarter" idx="12"/>
          </p:nvPr>
        </p:nvSpPr>
        <p:spPr/>
        <p:txBody>
          <a:bodyPr/>
          <a:lstStyle/>
          <a:p>
            <a:pPr>
              <a:defRPr/>
            </a:pPr>
            <a:fld id="{C32513D1-9D20-433B-A882-D5BAC238F127}" type="slidenum">
              <a:rPr lang="en-US" altLang="en-US" smtClean="0"/>
              <a:pPr>
                <a:defRPr/>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2" name="TextBox 11"/>
          <p:cNvSpPr txBox="1"/>
          <p:nvPr/>
        </p:nvSpPr>
        <p:spPr>
          <a:xfrm>
            <a:off x="592832" y="5454806"/>
            <a:ext cx="523930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Following myocardial infarction.</a:t>
            </a:r>
          </a:p>
        </p:txBody>
      </p:sp>
      <p:sp>
        <p:nvSpPr>
          <p:cNvPr id="13" name="TextBox 12"/>
          <p:cNvSpPr txBox="1"/>
          <p:nvPr/>
        </p:nvSpPr>
        <p:spPr>
          <a:xfrm>
            <a:off x="592832" y="4456276"/>
            <a:ext cx="25313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Cardiac failure</a:t>
            </a:r>
          </a:p>
        </p:txBody>
      </p:sp>
      <p:sp>
        <p:nvSpPr>
          <p:cNvPr id="14" name="TextBox 13"/>
          <p:cNvSpPr txBox="1"/>
          <p:nvPr/>
        </p:nvSpPr>
        <p:spPr>
          <a:xfrm>
            <a:off x="527112" y="3671446"/>
            <a:ext cx="245097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Hypertension</a:t>
            </a:r>
          </a:p>
        </p:txBody>
      </p:sp>
      <p:sp>
        <p:nvSpPr>
          <p:cNvPr id="15" name="TextBox 14"/>
          <p:cNvSpPr txBox="1"/>
          <p:nvPr/>
        </p:nvSpPr>
        <p:spPr>
          <a:xfrm>
            <a:off x="287524" y="1306165"/>
            <a:ext cx="770485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Cause a fall in blood pressure in hypertensive patients especially those with high rennin levels</a:t>
            </a:r>
          </a:p>
        </p:txBody>
      </p:sp>
      <p:sp>
        <p:nvSpPr>
          <p:cNvPr id="16" name="TextBox 15"/>
          <p:cNvSpPr txBox="1"/>
          <p:nvPr/>
        </p:nvSpPr>
        <p:spPr>
          <a:xfrm>
            <a:off x="1187624" y="440668"/>
            <a:ext cx="51125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ACE inhibitors</a:t>
            </a:r>
          </a:p>
        </p:txBody>
      </p:sp>
      <p:sp>
        <p:nvSpPr>
          <p:cNvPr id="17" name="TextBox 16"/>
          <p:cNvSpPr txBox="1"/>
          <p:nvPr/>
        </p:nvSpPr>
        <p:spPr>
          <a:xfrm>
            <a:off x="460022" y="2762419"/>
            <a:ext cx="31540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Clinical uses:</a:t>
            </a:r>
          </a:p>
        </p:txBody>
      </p:sp>
      <p:pic>
        <p:nvPicPr>
          <p:cNvPr id="18" name="Picture 10"/>
          <p:cNvPicPr>
            <a:picLocks noChangeAspect="1" noChangeArrowheads="1"/>
          </p:cNvPicPr>
          <p:nvPr/>
        </p:nvPicPr>
        <p:blipFill>
          <a:blip r:embed="rId8" cstate="print"/>
          <a:srcRect/>
          <a:stretch>
            <a:fillRect/>
          </a:stretch>
        </p:blipFill>
        <p:spPr bwMode="auto">
          <a:xfrm>
            <a:off x="4103948" y="2888940"/>
            <a:ext cx="3888432" cy="2448272"/>
          </a:xfrm>
          <a:prstGeom prst="rect">
            <a:avLst/>
          </a:prstGeom>
          <a:noFill/>
          <a:ln w="9525">
            <a:noFill/>
            <a:miter lim="800000"/>
            <a:headEnd/>
            <a:tailEnd/>
          </a:ln>
          <a:effectLst/>
        </p:spPr>
      </p:pic>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32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508"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39552" y="459075"/>
            <a:ext cx="616604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latin typeface="Algerian" pitchFamily="82" charset="0"/>
              </a:rPr>
              <a:t>Angiotensin</a:t>
            </a:r>
            <a:r>
              <a:rPr lang="en-US" sz="2800" dirty="0">
                <a:latin typeface="Algerian" pitchFamily="82" charset="0"/>
              </a:rPr>
              <a:t> receptor blockers</a:t>
            </a:r>
          </a:p>
        </p:txBody>
      </p:sp>
      <p:sp>
        <p:nvSpPr>
          <p:cNvPr id="14" name="TextBox 13"/>
          <p:cNvSpPr txBox="1"/>
          <p:nvPr/>
        </p:nvSpPr>
        <p:spPr>
          <a:xfrm>
            <a:off x="323528" y="5121188"/>
            <a:ext cx="403244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Similar uses to ACEI</a:t>
            </a:r>
          </a:p>
        </p:txBody>
      </p:sp>
      <p:sp>
        <p:nvSpPr>
          <p:cNvPr id="15" name="TextBox 14"/>
          <p:cNvSpPr txBox="1"/>
          <p:nvPr/>
        </p:nvSpPr>
        <p:spPr>
          <a:xfrm>
            <a:off x="305526" y="2724798"/>
            <a:ext cx="4572508" cy="224676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AT</a:t>
            </a:r>
            <a:r>
              <a:rPr lang="en-US" sz="2800" baseline="-25000" dirty="0"/>
              <a:t>1</a:t>
            </a:r>
            <a:r>
              <a:rPr lang="en-US" sz="2800" dirty="0"/>
              <a:t> receptors predominate in vascular smooth muscle, mediate most of the known actions of </a:t>
            </a:r>
            <a:r>
              <a:rPr lang="en-US" sz="2800" dirty="0" err="1"/>
              <a:t>Ang</a:t>
            </a:r>
            <a:r>
              <a:rPr lang="en-US" sz="2800" dirty="0"/>
              <a:t>, coupled to G proteins &amp; DAG</a:t>
            </a:r>
          </a:p>
        </p:txBody>
      </p:sp>
      <p:sp>
        <p:nvSpPr>
          <p:cNvPr id="16" name="TextBox 15"/>
          <p:cNvSpPr txBox="1"/>
          <p:nvPr/>
        </p:nvSpPr>
        <p:spPr>
          <a:xfrm>
            <a:off x="323528" y="1511206"/>
            <a:ext cx="457250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Angiotensin receptors AT</a:t>
            </a:r>
            <a:r>
              <a:rPr lang="en-US" sz="2800" baseline="-25000" dirty="0"/>
              <a:t>1</a:t>
            </a:r>
            <a:r>
              <a:rPr lang="en-US" sz="2800" dirty="0"/>
              <a:t> &amp; AT</a:t>
            </a:r>
            <a:r>
              <a:rPr lang="en-US" sz="2800" baseline="-25000" dirty="0"/>
              <a:t>2</a:t>
            </a:r>
            <a:endParaRPr lang="en-US" sz="2800" dirty="0"/>
          </a:p>
        </p:txBody>
      </p:sp>
      <p:pic>
        <p:nvPicPr>
          <p:cNvPr id="30725" name="Picture 5"/>
          <p:cNvPicPr>
            <a:picLocks noChangeAspect="1" noChangeArrowheads="1"/>
          </p:cNvPicPr>
          <p:nvPr/>
        </p:nvPicPr>
        <p:blipFill>
          <a:blip r:embed="rId7" cstate="print"/>
          <a:srcRect/>
          <a:stretch>
            <a:fillRect/>
          </a:stretch>
        </p:blipFill>
        <p:spPr bwMode="auto">
          <a:xfrm>
            <a:off x="5040052" y="1268760"/>
            <a:ext cx="3669694" cy="4987716"/>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0734EB8-5C1B-4830-9CAD-A02C2FF5D799}" type="slidenum">
              <a:rPr lang="en-US" altLang="en-US" smtClean="0"/>
              <a:pPr>
                <a:defRPr/>
              </a:pPr>
              <a:t>33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nodeType="withEffect">
                                  <p:stCondLst>
                                    <p:cond delay="0"/>
                                  </p:stCondLst>
                                  <p:childTnLst>
                                    <p:set>
                                      <p:cBhvr>
                                        <p:cTn id="16" dur="1" fill="hold">
                                          <p:stCondLst>
                                            <p:cond delay="0"/>
                                          </p:stCondLst>
                                        </p:cTn>
                                        <p:tgtEl>
                                          <p:spTgt spid="30725"/>
                                        </p:tgtEl>
                                        <p:attrNameLst>
                                          <p:attrName>style.visibility</p:attrName>
                                        </p:attrNameLst>
                                      </p:cBhvr>
                                      <p:to>
                                        <p:strVal val="visible"/>
                                      </p:to>
                                    </p:set>
                                    <p:anim calcmode="lin" valueType="num">
                                      <p:cBhvr>
                                        <p:cTn id="17" dur="500" decel="50000" fill="hold">
                                          <p:stCondLst>
                                            <p:cond delay="0"/>
                                          </p:stCondLst>
                                        </p:cTn>
                                        <p:tgtEl>
                                          <p:spTgt spid="307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25"/>
                                        </p:tgtEl>
                                        <p:attrNameLst>
                                          <p:attrName>ppt_w</p:attrName>
                                        </p:attrNameLst>
                                      </p:cBhvr>
                                      <p:tavLst>
                                        <p:tav tm="0">
                                          <p:val>
                                            <p:strVal val="#ppt_w*.05"/>
                                          </p:val>
                                        </p:tav>
                                        <p:tav tm="100000">
                                          <p:val>
                                            <p:strVal val="#ppt_w"/>
                                          </p:val>
                                        </p:tav>
                                      </p:tavLst>
                                    </p:anim>
                                    <p:anim calcmode="lin" valueType="num">
                                      <p:cBhvr>
                                        <p:cTn id="20" dur="1000" fill="hold"/>
                                        <p:tgtEl>
                                          <p:spTgt spid="307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2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5- </a:t>
            </a:r>
            <a:r>
              <a:rPr lang="en-GB" sz="3600" b="1" dirty="0" err="1">
                <a:solidFill>
                  <a:schemeClr val="accent2">
                    <a:lumMod val="75000"/>
                  </a:schemeClr>
                </a:solidFill>
              </a:rPr>
              <a:t>Kinins</a:t>
            </a:r>
            <a:r>
              <a:rPr lang="en-GB" sz="3600" b="1" dirty="0">
                <a:solidFill>
                  <a:schemeClr val="accent2">
                    <a:lumMod val="75000"/>
                  </a:schemeClr>
                </a:solidFill>
              </a:rPr>
              <a:t> </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34</a:t>
            </a:fld>
            <a:endParaRPr lang="en-US" altLang="en-US"/>
          </a:p>
        </p:txBody>
      </p:sp>
    </p:spTree>
    <p:extLst>
      <p:ext uri="{BB962C8B-B14F-4D97-AF65-F5344CB8AC3E}">
        <p14:creationId xmlns:p14="http://schemas.microsoft.com/office/powerpoint/2010/main" val="1483627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87624" y="459075"/>
            <a:ext cx="22682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solidFill>
                  <a:schemeClr val="bg1"/>
                </a:solidFill>
                <a:latin typeface="Algerian" pitchFamily="82" charset="0"/>
              </a:rPr>
              <a:t>kinins</a:t>
            </a:r>
            <a:endParaRPr lang="en-US" sz="3200" dirty="0">
              <a:solidFill>
                <a:schemeClr val="bg1"/>
              </a:solidFill>
              <a:latin typeface="Algerian" pitchFamily="82" charset="0"/>
            </a:endParaRPr>
          </a:p>
        </p:txBody>
      </p:sp>
      <p:sp>
        <p:nvSpPr>
          <p:cNvPr id="13" name="TextBox 12"/>
          <p:cNvSpPr txBox="1"/>
          <p:nvPr/>
        </p:nvSpPr>
        <p:spPr>
          <a:xfrm>
            <a:off x="1043608" y="1961837"/>
            <a:ext cx="720080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err="1">
                <a:solidFill>
                  <a:schemeClr val="bg1"/>
                </a:solidFill>
              </a:rPr>
              <a:t>Bradykinin</a:t>
            </a:r>
            <a:r>
              <a:rPr lang="en-US" sz="2400" dirty="0">
                <a:solidFill>
                  <a:schemeClr val="bg1"/>
                </a:solidFill>
              </a:rPr>
              <a:t> is formed by </a:t>
            </a:r>
            <a:r>
              <a:rPr lang="en-US" sz="2400" dirty="0" err="1">
                <a:solidFill>
                  <a:schemeClr val="bg1"/>
                </a:solidFill>
              </a:rPr>
              <a:t>proteolytic</a:t>
            </a:r>
            <a:r>
              <a:rPr lang="en-US" sz="2400" dirty="0">
                <a:solidFill>
                  <a:schemeClr val="bg1"/>
                </a:solidFill>
              </a:rPr>
              <a:t> cleavage of circulating proteins (</a:t>
            </a:r>
            <a:r>
              <a:rPr lang="en-US" sz="2400" dirty="0" err="1">
                <a:solidFill>
                  <a:schemeClr val="bg1"/>
                </a:solidFill>
              </a:rPr>
              <a:t>kininogens</a:t>
            </a:r>
            <a:r>
              <a:rPr lang="en-US" sz="2400" dirty="0">
                <a:solidFill>
                  <a:schemeClr val="bg1"/>
                </a:solidFill>
              </a:rPr>
              <a:t>)</a:t>
            </a:r>
          </a:p>
        </p:txBody>
      </p:sp>
      <p:pic>
        <p:nvPicPr>
          <p:cNvPr id="37889" name="Picture 1"/>
          <p:cNvPicPr>
            <a:picLocks noChangeAspect="1" noChangeArrowheads="1"/>
          </p:cNvPicPr>
          <p:nvPr/>
        </p:nvPicPr>
        <p:blipFill>
          <a:blip r:embed="rId8" cstate="print"/>
          <a:srcRect/>
          <a:stretch>
            <a:fillRect/>
          </a:stretch>
        </p:blipFill>
        <p:spPr bwMode="auto">
          <a:xfrm>
            <a:off x="1043608" y="2792834"/>
            <a:ext cx="7380820" cy="3480481"/>
          </a:xfrm>
          <a:prstGeom prst="rect">
            <a:avLst/>
          </a:prstGeom>
          <a:noFill/>
          <a:ln w="9525">
            <a:noFill/>
            <a:miter lim="800000"/>
            <a:headEnd/>
            <a:tailEnd/>
          </a:ln>
        </p:spPr>
      </p:pic>
      <p:sp>
        <p:nvSpPr>
          <p:cNvPr id="11" name="TextBox 10"/>
          <p:cNvSpPr txBox="1"/>
          <p:nvPr/>
        </p:nvSpPr>
        <p:spPr>
          <a:xfrm>
            <a:off x="1043608" y="1375574"/>
            <a:ext cx="4240088" cy="46166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solidFill>
                  <a:schemeClr val="bg1"/>
                </a:solidFill>
              </a:rPr>
              <a:t>Are </a:t>
            </a:r>
            <a:r>
              <a:rPr lang="en-US" sz="2400" dirty="0" err="1">
                <a:solidFill>
                  <a:schemeClr val="bg1"/>
                </a:solidFill>
              </a:rPr>
              <a:t>Bradykinin</a:t>
            </a:r>
            <a:r>
              <a:rPr lang="en-US" sz="2400" dirty="0">
                <a:solidFill>
                  <a:schemeClr val="bg1"/>
                </a:solidFill>
              </a:rPr>
              <a:t> &amp; </a:t>
            </a:r>
            <a:r>
              <a:rPr lang="en-US" sz="2400" dirty="0" err="1">
                <a:solidFill>
                  <a:schemeClr val="bg1"/>
                </a:solidFill>
              </a:rPr>
              <a:t>kallidin</a:t>
            </a:r>
            <a:endParaRPr lang="en-US" sz="2800" dirty="0">
              <a:solidFill>
                <a:schemeClr val="bg1"/>
              </a:solidFill>
            </a:endParaRPr>
          </a:p>
        </p:txBody>
      </p:sp>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par>
                                <p:cTn id="27" presetID="25" presetClass="entr" presetSubtype="0" fill="hold" nodeType="withEffect">
                                  <p:stCondLst>
                                    <p:cond delay="0"/>
                                  </p:stCondLst>
                                  <p:childTnLst>
                                    <p:set>
                                      <p:cBhvr>
                                        <p:cTn id="28" dur="1" fill="hold">
                                          <p:stCondLst>
                                            <p:cond delay="0"/>
                                          </p:stCondLst>
                                        </p:cTn>
                                        <p:tgtEl>
                                          <p:spTgt spid="37889"/>
                                        </p:tgtEl>
                                        <p:attrNameLst>
                                          <p:attrName>style.visibility</p:attrName>
                                        </p:attrNameLst>
                                      </p:cBhvr>
                                      <p:to>
                                        <p:strVal val="visible"/>
                                      </p:to>
                                    </p:set>
                                    <p:anim calcmode="lin" valueType="num">
                                      <p:cBhvr>
                                        <p:cTn id="29" dur="500" decel="50000" fill="hold">
                                          <p:stCondLst>
                                            <p:cond delay="0"/>
                                          </p:stCondLst>
                                        </p:cTn>
                                        <p:tgtEl>
                                          <p:spTgt spid="3788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788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7889"/>
                                        </p:tgtEl>
                                        <p:attrNameLst>
                                          <p:attrName>ppt_w</p:attrName>
                                        </p:attrNameLst>
                                      </p:cBhvr>
                                      <p:tavLst>
                                        <p:tav tm="0">
                                          <p:val>
                                            <p:strVal val="#ppt_w*.05"/>
                                          </p:val>
                                        </p:tav>
                                        <p:tav tm="100000">
                                          <p:val>
                                            <p:strVal val="#ppt_w"/>
                                          </p:val>
                                        </p:tav>
                                      </p:tavLst>
                                    </p:anim>
                                    <p:anim calcmode="lin" valueType="num">
                                      <p:cBhvr>
                                        <p:cTn id="32" dur="1000" fill="hold"/>
                                        <p:tgtEl>
                                          <p:spTgt spid="3788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788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788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788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a:t>
            </a:r>
            <a:r>
              <a:rPr lang="en-US" sz="3200" dirty="0" err="1">
                <a:solidFill>
                  <a:srgbClr val="F2FDF7"/>
                </a:solidFill>
                <a:latin typeface="Algerian" pitchFamily="82" charset="0"/>
              </a:rPr>
              <a:t>bradykinin</a:t>
            </a:r>
            <a:endParaRPr lang="en-US" sz="3200" dirty="0">
              <a:solidFill>
                <a:srgbClr val="F2FDF7"/>
              </a:solidFill>
              <a:latin typeface="Algerian" pitchFamily="82" charset="0"/>
            </a:endParaRPr>
          </a:p>
        </p:txBody>
      </p:sp>
      <p:sp>
        <p:nvSpPr>
          <p:cNvPr id="10" name="TextBox 9"/>
          <p:cNvSpPr txBox="1"/>
          <p:nvPr/>
        </p:nvSpPr>
        <p:spPr>
          <a:xfrm>
            <a:off x="474996" y="1651880"/>
            <a:ext cx="80648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Potent vasodilator, </a:t>
            </a:r>
            <a:r>
              <a:rPr lang="en-US" sz="2800" b="1" dirty="0">
                <a:solidFill>
                  <a:schemeClr val="accent2"/>
                </a:solidFill>
              </a:rPr>
              <a:t>reduces</a:t>
            </a:r>
            <a:r>
              <a:rPr lang="en-US" sz="2800" dirty="0"/>
              <a:t> blood pressure</a:t>
            </a:r>
          </a:p>
        </p:txBody>
      </p:sp>
      <p:sp>
        <p:nvSpPr>
          <p:cNvPr id="11" name="TextBox 10"/>
          <p:cNvSpPr txBox="1"/>
          <p:nvPr/>
        </p:nvSpPr>
        <p:spPr>
          <a:xfrm>
            <a:off x="240396" y="4156888"/>
            <a:ext cx="842493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a:t>Constricts most smooth muscles, intestine, uterus bronchiole, contraction is slow &amp; last long</a:t>
            </a:r>
          </a:p>
        </p:txBody>
      </p:sp>
      <p:sp>
        <p:nvSpPr>
          <p:cNvPr id="13" name="TextBox 12"/>
          <p:cNvSpPr txBox="1"/>
          <p:nvPr/>
        </p:nvSpPr>
        <p:spPr>
          <a:xfrm>
            <a:off x="323528" y="5283205"/>
            <a:ext cx="853294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Stimulation of epithelial ion transport &amp; fluid secretion in airways &amp; GIT.</a:t>
            </a:r>
          </a:p>
        </p:txBody>
      </p:sp>
      <p:sp>
        <p:nvSpPr>
          <p:cNvPr id="14" name="TextBox 13"/>
          <p:cNvSpPr txBox="1"/>
          <p:nvPr/>
        </p:nvSpPr>
        <p:spPr>
          <a:xfrm>
            <a:off x="449356" y="1537375"/>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a:t>Causes pain, this effect is potentiated by PG. Has a role in inflammation</a:t>
            </a:r>
          </a:p>
        </p:txBody>
      </p:sp>
      <p:sp>
        <p:nvSpPr>
          <p:cNvPr id="15" name="TextBox 14"/>
          <p:cNvSpPr txBox="1"/>
          <p:nvPr/>
        </p:nvSpPr>
        <p:spPr>
          <a:xfrm>
            <a:off x="323528" y="2555869"/>
            <a:ext cx="820891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If injected locally it dilates arterioles [</a:t>
            </a:r>
            <a:r>
              <a:rPr lang="en-US" sz="2800" dirty="0">
                <a:sym typeface="Symbol" pitchFamily="18" charset="2"/>
              </a:rPr>
              <a:t>generation of PGI, release of NO]</a:t>
            </a:r>
            <a:r>
              <a:rPr lang="en-US" sz="2800" dirty="0"/>
              <a:t> &amp; increases permeability of post capillary </a:t>
            </a:r>
            <a:r>
              <a:rPr lang="en-US" sz="2800" dirty="0" err="1"/>
              <a:t>venules</a:t>
            </a:r>
            <a:r>
              <a:rPr lang="en-US" sz="2800" dirty="0"/>
              <a:t> </a:t>
            </a:r>
          </a:p>
        </p:txBody>
      </p:sp>
      <p:pic>
        <p:nvPicPr>
          <p:cNvPr id="16" name="Picture 2"/>
          <p:cNvPicPr>
            <a:picLocks noChangeAspect="1" noChangeArrowheads="1"/>
          </p:cNvPicPr>
          <p:nvPr/>
        </p:nvPicPr>
        <p:blipFill>
          <a:blip r:embed="rId9" cstate="print"/>
          <a:srcRect/>
          <a:stretch>
            <a:fillRect/>
          </a:stretch>
        </p:blipFill>
        <p:spPr bwMode="auto">
          <a:xfrm>
            <a:off x="755576" y="2715816"/>
            <a:ext cx="7344816" cy="3456384"/>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pPr>
              <a:defRPr/>
            </a:pPr>
            <a:fld id="{C32513D1-9D20-433B-A882-D5BAC238F127}"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par>
                                <p:cTn id="39" presetID="4" presetClass="exit" presetSubtype="16" fill="hold" grpId="1" nodeType="withEffect">
                                  <p:stCondLst>
                                    <p:cond delay="0"/>
                                  </p:stCondLst>
                                  <p:childTnLst>
                                    <p:animEffect transition="out" filter="box(i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par>
                          <p:cTn id="46" fill="hold">
                            <p:stCondLst>
                              <p:cond delay="0"/>
                            </p:stCondLst>
                            <p:childTnLst>
                              <p:par>
                                <p:cTn id="47" presetID="4" presetClass="exit" presetSubtype="16" fill="hold" grpId="1" nodeType="afterEffect">
                                  <p:stCondLst>
                                    <p:cond delay="0"/>
                                  </p:stCondLst>
                                  <p:childTnLst>
                                    <p:animEffect transition="out" filter="box(in)">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par>
                          <p:cTn id="50" fill="hold">
                            <p:stCondLst>
                              <p:cond delay="500"/>
                            </p:stCondLst>
                            <p:childTnLst>
                              <p:par>
                                <p:cTn id="51" presetID="4" presetClass="exit" presetSubtype="16" fill="hold" grpId="1" nodeType="afterEffect">
                                  <p:stCondLst>
                                    <p:cond delay="0"/>
                                  </p:stCondLst>
                                  <p:childTnLst>
                                    <p:animEffect transition="out" filter="box(in)">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25"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1" dur="1000" fill="hold"/>
                                        <p:tgtEl>
                                          <p:spTgt spid="16"/>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4" grpId="0" animBg="1"/>
      <p:bldP spid="15" grpId="0" animBg="1"/>
      <p:bldP spid="1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87" y="-13539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539552" y="440668"/>
            <a:ext cx="586865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Receptors &amp; clinical uses</a:t>
            </a:r>
          </a:p>
        </p:txBody>
      </p:sp>
      <p:sp>
        <p:nvSpPr>
          <p:cNvPr id="12" name="TextBox 11"/>
          <p:cNvSpPr txBox="1"/>
          <p:nvPr/>
        </p:nvSpPr>
        <p:spPr>
          <a:xfrm>
            <a:off x="404349" y="2219980"/>
            <a:ext cx="80648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B</a:t>
            </a:r>
            <a:r>
              <a:rPr lang="en-US" sz="2000" dirty="0"/>
              <a:t>1</a:t>
            </a:r>
            <a:r>
              <a:rPr lang="en-US" sz="2800" dirty="0"/>
              <a:t> inducible under condition of inflammation</a:t>
            </a:r>
          </a:p>
        </p:txBody>
      </p:sp>
      <p:sp>
        <p:nvSpPr>
          <p:cNvPr id="13" name="TextBox 12"/>
          <p:cNvSpPr txBox="1"/>
          <p:nvPr/>
        </p:nvSpPr>
        <p:spPr>
          <a:xfrm>
            <a:off x="395536" y="1182351"/>
            <a:ext cx="831692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Receptors B</a:t>
            </a:r>
            <a:r>
              <a:rPr lang="en-US" sz="2000" dirty="0"/>
              <a:t>1</a:t>
            </a:r>
            <a:r>
              <a:rPr lang="en-US" sz="2800" dirty="0"/>
              <a:t> &amp; B</a:t>
            </a:r>
            <a:r>
              <a:rPr lang="en-US" sz="2000" dirty="0"/>
              <a:t>2 (</a:t>
            </a:r>
            <a:r>
              <a:rPr lang="en-US" sz="2800" dirty="0"/>
              <a:t>both are G protein-coupled receptors) </a:t>
            </a:r>
          </a:p>
        </p:txBody>
      </p:sp>
      <p:sp>
        <p:nvSpPr>
          <p:cNvPr id="15" name="TextBox 14"/>
          <p:cNvSpPr txBox="1"/>
          <p:nvPr/>
        </p:nvSpPr>
        <p:spPr>
          <a:xfrm>
            <a:off x="399654" y="4382304"/>
            <a:ext cx="8312806"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B</a:t>
            </a:r>
            <a:r>
              <a:rPr lang="en-US" sz="2000" dirty="0"/>
              <a:t>2</a:t>
            </a:r>
            <a:r>
              <a:rPr lang="en-US" sz="2800" dirty="0"/>
              <a:t> constitutive</a:t>
            </a:r>
          </a:p>
          <a:p>
            <a:pPr marL="91440" lvl="1">
              <a:buBlip>
                <a:blip r:embed="rId8"/>
              </a:buBlip>
            </a:pPr>
            <a:r>
              <a:rPr lang="en-US" sz="2800" dirty="0"/>
              <a:t>High affinity to </a:t>
            </a:r>
            <a:r>
              <a:rPr lang="en-US" sz="2800" dirty="0" err="1"/>
              <a:t>bradykinin</a:t>
            </a:r>
            <a:r>
              <a:rPr lang="en-US" sz="2800" dirty="0"/>
              <a:t> &amp; mediates the majority of its effects.</a:t>
            </a:r>
          </a:p>
        </p:txBody>
      </p:sp>
      <p:sp>
        <p:nvSpPr>
          <p:cNvPr id="18" name="TextBox 17"/>
          <p:cNvSpPr txBox="1"/>
          <p:nvPr/>
        </p:nvSpPr>
        <p:spPr>
          <a:xfrm>
            <a:off x="416354" y="2875194"/>
            <a:ext cx="8316924"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B</a:t>
            </a:r>
            <a:r>
              <a:rPr lang="en-US" sz="2000" dirty="0"/>
              <a:t>1</a:t>
            </a:r>
            <a:r>
              <a:rPr lang="en-US" sz="2800" dirty="0"/>
              <a:t> receptor has low affinity to </a:t>
            </a:r>
            <a:r>
              <a:rPr lang="en-US" sz="2800" dirty="0" err="1"/>
              <a:t>bradykinin</a:t>
            </a:r>
            <a:endParaRPr lang="en-US" sz="2800" dirty="0"/>
          </a:p>
          <a:p>
            <a:pPr marL="91440" lvl="1">
              <a:buBlip>
                <a:blip r:embed="rId8"/>
              </a:buBlip>
            </a:pPr>
            <a:r>
              <a:rPr lang="en-US" sz="2800" dirty="0"/>
              <a:t>plays a significant role in inflammation &amp; </a:t>
            </a:r>
            <a:r>
              <a:rPr lang="en-US" sz="2800" dirty="0" err="1"/>
              <a:t>hyperalgesia</a:t>
            </a:r>
            <a:endParaRPr lang="en-US" sz="2800" dirty="0"/>
          </a:p>
        </p:txBody>
      </p:sp>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1331640" y="440668"/>
            <a:ext cx="399644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Therapeutic uses</a:t>
            </a:r>
          </a:p>
        </p:txBody>
      </p:sp>
      <p:sp>
        <p:nvSpPr>
          <p:cNvPr id="14" name="TextBox 13"/>
          <p:cNvSpPr txBox="1"/>
          <p:nvPr/>
        </p:nvSpPr>
        <p:spPr>
          <a:xfrm>
            <a:off x="179512" y="2665075"/>
            <a:ext cx="3852428" cy="3046988"/>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3200" b="1" dirty="0">
                <a:solidFill>
                  <a:schemeClr val="accent2"/>
                </a:solidFill>
              </a:rPr>
              <a:t>Increased</a:t>
            </a:r>
            <a:r>
              <a:rPr lang="en-US" sz="3200" dirty="0"/>
              <a:t> </a:t>
            </a:r>
            <a:r>
              <a:rPr lang="en-US" sz="3200" dirty="0" err="1"/>
              <a:t>bradykinin</a:t>
            </a:r>
            <a:r>
              <a:rPr lang="en-US" sz="3200" dirty="0"/>
              <a:t> is implicated in the therapeutic efficacy &amp; cough produced by ACEIs.</a:t>
            </a:r>
          </a:p>
        </p:txBody>
      </p:sp>
      <p:sp>
        <p:nvSpPr>
          <p:cNvPr id="15" name="TextBox 14"/>
          <p:cNvSpPr txBox="1"/>
          <p:nvPr/>
        </p:nvSpPr>
        <p:spPr>
          <a:xfrm>
            <a:off x="183555" y="1760804"/>
            <a:ext cx="735686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No current therapeutic use of </a:t>
            </a:r>
            <a:r>
              <a:rPr lang="en-US" sz="2800" dirty="0" err="1"/>
              <a:t>bradykinin</a:t>
            </a:r>
            <a:endParaRPr lang="en-US" sz="2800" dirty="0"/>
          </a:p>
        </p:txBody>
      </p:sp>
      <p:pic>
        <p:nvPicPr>
          <p:cNvPr id="31745" name="Picture 1"/>
          <p:cNvPicPr>
            <a:picLocks noChangeAspect="1" noChangeArrowheads="1"/>
          </p:cNvPicPr>
          <p:nvPr/>
        </p:nvPicPr>
        <p:blipFill>
          <a:blip r:embed="rId9" cstate="print"/>
          <a:srcRect/>
          <a:stretch>
            <a:fillRect/>
          </a:stretch>
        </p:blipFill>
        <p:spPr bwMode="auto">
          <a:xfrm>
            <a:off x="4175956" y="2456892"/>
            <a:ext cx="3905411" cy="3528392"/>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167478A2-FA94-4F03-B717-30DDCD87A30E}" type="slidenum">
              <a:rPr lang="en-US" altLang="en-US" smtClean="0"/>
              <a:pPr>
                <a:defRPr/>
              </a:pPr>
              <a:t>38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par>
                                <p:cTn id="27" presetID="25" presetClass="entr" presetSubtype="0" fill="hold" nodeType="withEffect">
                                  <p:stCondLst>
                                    <p:cond delay="0"/>
                                  </p:stCondLst>
                                  <p:childTnLst>
                                    <p:set>
                                      <p:cBhvr>
                                        <p:cTn id="28" dur="1" fill="hold">
                                          <p:stCondLst>
                                            <p:cond delay="0"/>
                                          </p:stCondLst>
                                        </p:cTn>
                                        <p:tgtEl>
                                          <p:spTgt spid="31745"/>
                                        </p:tgtEl>
                                        <p:attrNameLst>
                                          <p:attrName>style.visibility</p:attrName>
                                        </p:attrNameLst>
                                      </p:cBhvr>
                                      <p:to>
                                        <p:strVal val="visible"/>
                                      </p:to>
                                    </p:set>
                                    <p:anim calcmode="lin" valueType="num">
                                      <p:cBhvr>
                                        <p:cTn id="29" dur="500" decel="50000" fill="hold">
                                          <p:stCondLst>
                                            <p:cond delay="0"/>
                                          </p:stCondLst>
                                        </p:cTn>
                                        <p:tgtEl>
                                          <p:spTgt spid="3174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174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1745"/>
                                        </p:tgtEl>
                                        <p:attrNameLst>
                                          <p:attrName>ppt_w</p:attrName>
                                        </p:attrNameLst>
                                      </p:cBhvr>
                                      <p:tavLst>
                                        <p:tav tm="0">
                                          <p:val>
                                            <p:strVal val="#ppt_w*.05"/>
                                          </p:val>
                                        </p:tav>
                                        <p:tav tm="100000">
                                          <p:val>
                                            <p:strVal val="#ppt_w"/>
                                          </p:val>
                                        </p:tav>
                                      </p:tavLst>
                                    </p:anim>
                                    <p:anim calcmode="lin" valueType="num">
                                      <p:cBhvr>
                                        <p:cTn id="32" dur="1000" fill="hold"/>
                                        <p:tgtEl>
                                          <p:spTgt spid="3174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174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174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174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6- Serotonin</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39</a:t>
            </a:fld>
            <a:endParaRPr lang="en-US" altLang="en-US"/>
          </a:p>
        </p:txBody>
      </p:sp>
    </p:spTree>
    <p:extLst>
      <p:ext uri="{BB962C8B-B14F-4D97-AF65-F5344CB8AC3E}">
        <p14:creationId xmlns:p14="http://schemas.microsoft.com/office/powerpoint/2010/main" val="358055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16968" y="5265204"/>
            <a:ext cx="510320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Release:- during allergic reaction, inflammatory reaction</a:t>
            </a:r>
          </a:p>
        </p:txBody>
      </p:sp>
      <p:sp>
        <p:nvSpPr>
          <p:cNvPr id="11" name="TextBox 10"/>
          <p:cNvSpPr txBox="1"/>
          <p:nvPr/>
        </p:nvSpPr>
        <p:spPr>
          <a:xfrm>
            <a:off x="1016968" y="4149080"/>
            <a:ext cx="510320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Stored in mast cells, </a:t>
            </a:r>
            <a:r>
              <a:rPr lang="en-US" sz="2800" dirty="0" err="1"/>
              <a:t>basophils</a:t>
            </a:r>
            <a:r>
              <a:rPr lang="en-US" sz="2800" dirty="0"/>
              <a:t>, lung, intestinal mucosa</a:t>
            </a:r>
          </a:p>
        </p:txBody>
      </p:sp>
      <p:sp>
        <p:nvSpPr>
          <p:cNvPr id="12" name="TextBox 11"/>
          <p:cNvSpPr txBox="1"/>
          <p:nvPr/>
        </p:nvSpPr>
        <p:spPr>
          <a:xfrm>
            <a:off x="1016968" y="1440069"/>
            <a:ext cx="568863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t>Synthesis:- from L- </a:t>
            </a:r>
            <a:r>
              <a:rPr lang="en-US" sz="3200" dirty="0" err="1"/>
              <a:t>histidine</a:t>
            </a:r>
            <a:endParaRPr lang="en-US" sz="3200" dirty="0"/>
          </a:p>
        </p:txBody>
      </p:sp>
      <p:sp>
        <p:nvSpPr>
          <p:cNvPr id="13" name="TextBox 12"/>
          <p:cNvSpPr txBox="1"/>
          <p:nvPr/>
        </p:nvSpPr>
        <p:spPr>
          <a:xfrm>
            <a:off x="2339752" y="440668"/>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Histamine</a:t>
            </a:r>
          </a:p>
        </p:txBody>
      </p:sp>
      <p:pic>
        <p:nvPicPr>
          <p:cNvPr id="14" name="صورة 1"/>
          <p:cNvPicPr>
            <a:picLocks/>
          </p:cNvPicPr>
          <p:nvPr/>
        </p:nvPicPr>
        <p:blipFill>
          <a:blip r:embed="rId8" cstate="print"/>
          <a:srcRect/>
          <a:stretch>
            <a:fillRect/>
          </a:stretch>
        </p:blipFill>
        <p:spPr bwMode="auto">
          <a:xfrm>
            <a:off x="1016968" y="2024844"/>
            <a:ext cx="5868516" cy="19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descr="نتيجة بحث الصور عن ‪histamine allergic reaction‬‏">
            <a:hlinkClick r:id="rId9"/>
          </p:cNvPr>
          <p:cNvPicPr>
            <a:picLocks noChangeAspect="1" noChangeArrowheads="1"/>
          </p:cNvPicPr>
          <p:nvPr/>
        </p:nvPicPr>
        <p:blipFill>
          <a:blip r:embed="rId10" cstate="print"/>
          <a:srcRect/>
          <a:stretch>
            <a:fillRect/>
          </a:stretch>
        </p:blipFill>
        <p:spPr bwMode="auto">
          <a:xfrm>
            <a:off x="6120172" y="4005064"/>
            <a:ext cx="2088232" cy="2214247"/>
          </a:xfrm>
          <a:prstGeom prst="rect">
            <a:avLst/>
          </a:prstGeom>
          <a:noFill/>
        </p:spPr>
      </p:pic>
      <p:sp>
        <p:nvSpPr>
          <p:cNvPr id="15" name="Slide Number Placeholder 14"/>
          <p:cNvSpPr>
            <a:spLocks noGrp="1"/>
          </p:cNvSpPr>
          <p:nvPr>
            <p:ph type="sldNum" sz="quarter" idx="12"/>
          </p:nvPr>
        </p:nvSpPr>
        <p:spPr/>
        <p:txBody>
          <a:bodyPr/>
          <a:lstStyle/>
          <a:p>
            <a:pPr>
              <a:defRPr/>
            </a:pPr>
            <a:fld id="{10734EB8-5C1B-4830-9CAD-A02C2FF5D799}" type="slidenum">
              <a:rPr lang="en-US" altLang="en-US" smtClean="0"/>
              <a:pPr>
                <a:defRPr/>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نتيجة بحث الصور عن ‪serotonin synthesis‬‏">
            <a:hlinkClick r:id="rId8"/>
          </p:cNvPr>
          <p:cNvPicPr>
            <a:picLocks noChangeAspect="1" noChangeArrowheads="1"/>
          </p:cNvPicPr>
          <p:nvPr/>
        </p:nvPicPr>
        <p:blipFill>
          <a:blip r:embed="rId9" cstate="print"/>
          <a:srcRect/>
          <a:stretch>
            <a:fillRect/>
          </a:stretch>
        </p:blipFill>
        <p:spPr bwMode="auto">
          <a:xfrm>
            <a:off x="1007604" y="3248980"/>
            <a:ext cx="6764796" cy="2933887"/>
          </a:xfrm>
          <a:prstGeom prst="rect">
            <a:avLst/>
          </a:prstGeom>
          <a:noFill/>
        </p:spPr>
      </p:pic>
      <p:sp>
        <p:nvSpPr>
          <p:cNvPr id="10" name="TextBox 9"/>
          <p:cNvSpPr txBox="1"/>
          <p:nvPr/>
        </p:nvSpPr>
        <p:spPr>
          <a:xfrm>
            <a:off x="1007604" y="459075"/>
            <a:ext cx="381642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Serotonin [5ht]</a:t>
            </a:r>
          </a:p>
        </p:txBody>
      </p:sp>
      <p:sp>
        <p:nvSpPr>
          <p:cNvPr id="12" name="TextBox 11"/>
          <p:cNvSpPr txBox="1"/>
          <p:nvPr/>
        </p:nvSpPr>
        <p:spPr>
          <a:xfrm>
            <a:off x="1007604" y="1844824"/>
            <a:ext cx="666074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Serotonin is synthesized from the amino acid L-tryptophan</a:t>
            </a:r>
          </a:p>
        </p:txBody>
      </p:sp>
      <p:sp>
        <p:nvSpPr>
          <p:cNvPr id="11" name="Slide Number Placeholder 10"/>
          <p:cNvSpPr>
            <a:spLocks noGrp="1"/>
          </p:cNvSpPr>
          <p:nvPr>
            <p:ph type="sldNum" sz="quarter" idx="12"/>
          </p:nvPr>
        </p:nvSpPr>
        <p:spPr/>
        <p:txBody>
          <a:bodyPr/>
          <a:lstStyle/>
          <a:p>
            <a:pPr>
              <a:defRPr/>
            </a:pPr>
            <a:fld id="{10734EB8-5C1B-4830-9CAD-A02C2FF5D799}" type="slidenum">
              <a:rPr lang="en-US"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55676" y="459075"/>
            <a:ext cx="381642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solidFill>
                  <a:schemeClr val="bg1"/>
                </a:solidFill>
                <a:latin typeface="Algerian" pitchFamily="82" charset="0"/>
              </a:rPr>
              <a:t>Serotonin [5-ht]</a:t>
            </a:r>
          </a:p>
        </p:txBody>
      </p:sp>
      <p:sp>
        <p:nvSpPr>
          <p:cNvPr id="10" name="TextBox 9"/>
          <p:cNvSpPr txBox="1"/>
          <p:nvPr/>
        </p:nvSpPr>
        <p:spPr>
          <a:xfrm>
            <a:off x="1160004" y="5517232"/>
            <a:ext cx="7084404" cy="480131"/>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b="1" dirty="0">
                <a:solidFill>
                  <a:srgbClr val="000099"/>
                </a:solidFill>
              </a:rPr>
              <a:t>3] CNS</a:t>
            </a:r>
            <a:r>
              <a:rPr lang="en-US" sz="2800" b="1" dirty="0">
                <a:solidFill>
                  <a:schemeClr val="bg1"/>
                </a:solidFill>
              </a:rPr>
              <a:t>: </a:t>
            </a:r>
            <a:r>
              <a:rPr lang="en-US" sz="2800" dirty="0">
                <a:solidFill>
                  <a:schemeClr val="bg1"/>
                </a:solidFill>
              </a:rPr>
              <a:t>a neurotransmitter, in midbrain</a:t>
            </a:r>
          </a:p>
        </p:txBody>
      </p:sp>
      <p:sp>
        <p:nvSpPr>
          <p:cNvPr id="11" name="TextBox 10"/>
          <p:cNvSpPr txBox="1"/>
          <p:nvPr/>
        </p:nvSpPr>
        <p:spPr>
          <a:xfrm>
            <a:off x="1160004" y="3859131"/>
            <a:ext cx="4816152" cy="1255728"/>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b="1" dirty="0">
                <a:solidFill>
                  <a:schemeClr val="accent1"/>
                </a:solidFill>
              </a:rPr>
              <a:t>2] Blood</a:t>
            </a:r>
            <a:r>
              <a:rPr lang="en-US" sz="2800" dirty="0">
                <a:solidFill>
                  <a:schemeClr val="bg1"/>
                </a:solidFill>
              </a:rPr>
              <a:t>, in platelets, released when aggregated, in sites of tissue damage</a:t>
            </a:r>
          </a:p>
        </p:txBody>
      </p:sp>
      <p:sp>
        <p:nvSpPr>
          <p:cNvPr id="12" name="TextBox 11"/>
          <p:cNvSpPr txBox="1"/>
          <p:nvPr/>
        </p:nvSpPr>
        <p:spPr>
          <a:xfrm>
            <a:off x="1160004" y="2204864"/>
            <a:ext cx="481615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FF0000"/>
                </a:solidFill>
              </a:rPr>
              <a:t>1] Intestinal wall</a:t>
            </a:r>
            <a:r>
              <a:rPr lang="en-US" sz="2800" dirty="0">
                <a:solidFill>
                  <a:schemeClr val="bg1"/>
                </a:solidFill>
              </a:rPr>
              <a:t>: in </a:t>
            </a:r>
            <a:r>
              <a:rPr lang="en-US" sz="2800" dirty="0" err="1">
                <a:solidFill>
                  <a:schemeClr val="bg1"/>
                </a:solidFill>
              </a:rPr>
              <a:t>chromaffin</a:t>
            </a:r>
            <a:r>
              <a:rPr lang="en-US" sz="2800" dirty="0">
                <a:solidFill>
                  <a:schemeClr val="bg1"/>
                </a:solidFill>
              </a:rPr>
              <a:t> cells, in neuronal cells in the </a:t>
            </a:r>
            <a:r>
              <a:rPr lang="en-US" sz="2800" dirty="0" err="1">
                <a:solidFill>
                  <a:schemeClr val="bg1"/>
                </a:solidFill>
              </a:rPr>
              <a:t>myenteric</a:t>
            </a:r>
            <a:r>
              <a:rPr lang="en-US" sz="2800" dirty="0">
                <a:solidFill>
                  <a:schemeClr val="bg1"/>
                </a:solidFill>
              </a:rPr>
              <a:t> plexus</a:t>
            </a:r>
          </a:p>
        </p:txBody>
      </p:sp>
      <p:sp>
        <p:nvSpPr>
          <p:cNvPr id="13" name="TextBox 12"/>
          <p:cNvSpPr txBox="1"/>
          <p:nvPr/>
        </p:nvSpPr>
        <p:spPr>
          <a:xfrm>
            <a:off x="1160004" y="1484784"/>
            <a:ext cx="28719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solidFill>
                  <a:schemeClr val="bg1"/>
                </a:solidFill>
                <a:latin typeface="Algerian" pitchFamily="82" charset="0"/>
              </a:rPr>
              <a:t>distribution</a:t>
            </a:r>
          </a:p>
        </p:txBody>
      </p:sp>
      <p:pic>
        <p:nvPicPr>
          <p:cNvPr id="14" name="Picture 20"/>
          <p:cNvPicPr>
            <a:picLocks noChangeAspect="1" noChangeArrowheads="1"/>
          </p:cNvPicPr>
          <p:nvPr/>
        </p:nvPicPr>
        <p:blipFill>
          <a:blip r:embed="rId8" cstate="print"/>
          <a:srcRect/>
          <a:stretch>
            <a:fillRect/>
          </a:stretch>
        </p:blipFill>
        <p:spPr bwMode="auto">
          <a:xfrm>
            <a:off x="6120172" y="1916832"/>
            <a:ext cx="2232248" cy="2286000"/>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pPr>
              <a:defRPr/>
            </a:pPr>
            <a:fld id="{17F6032C-628E-40EC-B836-5F8C4AD4D840}" type="slidenum">
              <a:rPr lang="en-US" altLang="en-US" smtClean="0"/>
              <a:pPr>
                <a:defRPr/>
              </a:pPr>
              <a:t>41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67644" y="440668"/>
            <a:ext cx="158417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5-ht</a:t>
            </a:r>
          </a:p>
        </p:txBody>
      </p:sp>
      <p:sp>
        <p:nvSpPr>
          <p:cNvPr id="9" name="TextBox 8"/>
          <p:cNvSpPr txBox="1"/>
          <p:nvPr/>
        </p:nvSpPr>
        <p:spPr>
          <a:xfrm>
            <a:off x="1367644" y="1484784"/>
            <a:ext cx="28719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receptors</a:t>
            </a:r>
          </a:p>
        </p:txBody>
      </p:sp>
      <p:pic>
        <p:nvPicPr>
          <p:cNvPr id="1026" name="Picture 2"/>
          <p:cNvPicPr>
            <a:picLocks noChangeAspect="1" noChangeArrowheads="1"/>
          </p:cNvPicPr>
          <p:nvPr/>
        </p:nvPicPr>
        <p:blipFill>
          <a:blip r:embed="rId8" cstate="print"/>
          <a:srcRect/>
          <a:stretch>
            <a:fillRect/>
          </a:stretch>
        </p:blipFill>
        <p:spPr bwMode="auto">
          <a:xfrm>
            <a:off x="1238250" y="2276872"/>
            <a:ext cx="6991350" cy="40195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32513D1-9D20-433B-A882-D5BAC238F127}" type="slidenum">
              <a:rPr lang="en-US" altLang="en-US" smtClean="0"/>
              <a:pPr>
                <a:defRPr/>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5-ht</a:t>
            </a:r>
          </a:p>
        </p:txBody>
      </p:sp>
      <p:sp>
        <p:nvSpPr>
          <p:cNvPr id="10" name="TextBox 9"/>
          <p:cNvSpPr txBox="1"/>
          <p:nvPr/>
        </p:nvSpPr>
        <p:spPr>
          <a:xfrm>
            <a:off x="1367644" y="5301208"/>
            <a:ext cx="518457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Increases capillary pressure &amp; permeability.</a:t>
            </a:r>
          </a:p>
        </p:txBody>
      </p:sp>
      <p:sp>
        <p:nvSpPr>
          <p:cNvPr id="11" name="TextBox 10"/>
          <p:cNvSpPr txBox="1"/>
          <p:nvPr/>
        </p:nvSpPr>
        <p:spPr>
          <a:xfrm>
            <a:off x="1367644" y="3304145"/>
            <a:ext cx="5184576"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rgbClr val="FF00FF"/>
                </a:solidFill>
              </a:rPr>
              <a:t>Blood vessels</a:t>
            </a:r>
            <a:r>
              <a:rPr lang="en-US" sz="2800" dirty="0"/>
              <a:t>:-</a:t>
            </a:r>
          </a:p>
          <a:p>
            <a:r>
              <a:rPr lang="en-US" sz="2800" dirty="0"/>
              <a:t>Contracts large vessels by a direct action &amp; relaxes other vessels by releasing </a:t>
            </a:r>
            <a:r>
              <a:rPr lang="en-US" sz="2800" dirty="0">
                <a:solidFill>
                  <a:srgbClr val="FF00FF"/>
                </a:solidFill>
              </a:rPr>
              <a:t>NO</a:t>
            </a:r>
            <a:endParaRPr lang="en-US" sz="2800" dirty="0"/>
          </a:p>
        </p:txBody>
      </p:sp>
      <p:sp>
        <p:nvSpPr>
          <p:cNvPr id="12" name="TextBox 11"/>
          <p:cNvSpPr txBox="1"/>
          <p:nvPr/>
        </p:nvSpPr>
        <p:spPr>
          <a:xfrm>
            <a:off x="1367644" y="2132856"/>
            <a:ext cx="518457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a:t>Contracts uterus, bronchiole, other smooth muscles</a:t>
            </a:r>
          </a:p>
        </p:txBody>
      </p:sp>
      <p:sp>
        <p:nvSpPr>
          <p:cNvPr id="13" name="TextBox 12"/>
          <p:cNvSpPr txBox="1"/>
          <p:nvPr/>
        </p:nvSpPr>
        <p:spPr>
          <a:xfrm>
            <a:off x="1367644" y="1484784"/>
            <a:ext cx="48161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GIT: 5-HT increases motility</a:t>
            </a:r>
          </a:p>
        </p:txBody>
      </p:sp>
      <p:pic>
        <p:nvPicPr>
          <p:cNvPr id="14" name="Picture 7"/>
          <p:cNvPicPr>
            <a:picLocks noGrp="1" noChangeAspect="1" noChangeArrowheads="1"/>
          </p:cNvPicPr>
          <p:nvPr>
            <p:ph sz="half" idx="2"/>
          </p:nvPr>
        </p:nvPicPr>
        <p:blipFill>
          <a:blip r:embed="rId9" cstate="print"/>
          <a:stretch>
            <a:fillRect/>
          </a:stretch>
        </p:blipFill>
        <p:spPr>
          <a:xfrm>
            <a:off x="6265333" y="1289756"/>
            <a:ext cx="2878667" cy="3510844"/>
          </a:xfrm>
          <a:noFill/>
          <a:ln/>
        </p:spPr>
      </p:pic>
      <p:sp>
        <p:nvSpPr>
          <p:cNvPr id="15" name="Slide Number Placeholder 14"/>
          <p:cNvSpPr>
            <a:spLocks noGrp="1"/>
          </p:cNvSpPr>
          <p:nvPr>
            <p:ph type="sldNum" sz="quarter" idx="12"/>
          </p:nvPr>
        </p:nvSpPr>
        <p:spPr/>
        <p:txBody>
          <a:bodyPr/>
          <a:lstStyle/>
          <a:p>
            <a:pPr>
              <a:defRPr/>
            </a:pPr>
            <a:fld id="{C32513D1-9D20-433B-A882-D5BAC238F127}" type="slidenum">
              <a:rPr lang="en-US" altLang="en-US" smtClean="0"/>
              <a:pPr>
                <a:defRPr/>
              </a:pPr>
              <a:t>43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par>
                                <p:cTn id="39" presetID="25"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1187624" y="440668"/>
            <a:ext cx="33843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5-ht actions</a:t>
            </a:r>
          </a:p>
        </p:txBody>
      </p:sp>
      <p:sp>
        <p:nvSpPr>
          <p:cNvPr id="14" name="TextBox 13"/>
          <p:cNvSpPr txBox="1"/>
          <p:nvPr/>
        </p:nvSpPr>
        <p:spPr>
          <a:xfrm>
            <a:off x="359532" y="4113076"/>
            <a:ext cx="720080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chemeClr val="hlink"/>
                </a:solidFill>
              </a:rPr>
              <a:t>CNS;-</a:t>
            </a:r>
            <a:r>
              <a:rPr lang="en-US" sz="2800" dirty="0"/>
              <a:t>stimulates some neurons &amp; inhibits others, inhibits release of other neurotransmitters.</a:t>
            </a:r>
          </a:p>
        </p:txBody>
      </p:sp>
      <p:sp>
        <p:nvSpPr>
          <p:cNvPr id="15" name="TextBox 14"/>
          <p:cNvSpPr txBox="1"/>
          <p:nvPr/>
        </p:nvSpPr>
        <p:spPr>
          <a:xfrm>
            <a:off x="359532" y="2816932"/>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chemeClr val="folHlink"/>
                </a:solidFill>
              </a:rPr>
              <a:t>Neuronal terminals</a:t>
            </a:r>
            <a:r>
              <a:rPr lang="en-US" sz="2800" dirty="0"/>
              <a:t>: 5-HT stimulates nociceptive neuron endings </a:t>
            </a:r>
            <a:r>
              <a:rPr lang="en-US" sz="2800" dirty="0">
                <a:latin typeface="Calibri"/>
              </a:rPr>
              <a:t>→ </a:t>
            </a:r>
            <a:r>
              <a:rPr lang="en-US" sz="2800" dirty="0"/>
              <a:t>pain</a:t>
            </a:r>
          </a:p>
        </p:txBody>
      </p:sp>
      <p:sp>
        <p:nvSpPr>
          <p:cNvPr id="16" name="TextBox 15"/>
          <p:cNvSpPr txBox="1"/>
          <p:nvPr/>
        </p:nvSpPr>
        <p:spPr>
          <a:xfrm>
            <a:off x="359532" y="1521609"/>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chemeClr val="accent1"/>
                </a:solidFill>
              </a:rPr>
              <a:t>Platelets:-</a:t>
            </a:r>
            <a:r>
              <a:rPr lang="en-US" sz="2800" dirty="0"/>
              <a:t> causes aggregation, aggregated platelets release 5-HT</a:t>
            </a:r>
          </a:p>
        </p:txBody>
      </p:sp>
      <p:sp>
        <p:nvSpPr>
          <p:cNvPr id="17" name="Slide Number Placeholder 16"/>
          <p:cNvSpPr>
            <a:spLocks noGrp="1"/>
          </p:cNvSpPr>
          <p:nvPr>
            <p:ph type="sldNum" sz="quarter" idx="12"/>
          </p:nvPr>
        </p:nvSpPr>
        <p:spPr/>
        <p:txBody>
          <a:bodyPr/>
          <a:lstStyle/>
          <a:p>
            <a:pPr>
              <a:defRPr/>
            </a:pPr>
            <a:fld id="{167478A2-FA94-4F03-B717-30DDCD87A30E}" type="slidenum">
              <a:rPr lang="en-US" altLang="en-US" smtClean="0"/>
              <a:pPr>
                <a:defRPr/>
              </a:pPr>
              <a:t>44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87624" y="440668"/>
            <a:ext cx="522058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5-ht receptor agonists</a:t>
            </a:r>
          </a:p>
        </p:txBody>
      </p:sp>
      <p:sp>
        <p:nvSpPr>
          <p:cNvPr id="11" name="TextBox 10"/>
          <p:cNvSpPr txBox="1"/>
          <p:nvPr/>
        </p:nvSpPr>
        <p:spPr>
          <a:xfrm>
            <a:off x="844352" y="2996952"/>
            <a:ext cx="3511624"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err="1">
                <a:solidFill>
                  <a:srgbClr val="FF0000"/>
                </a:solidFill>
              </a:rPr>
              <a:t>Cisapride</a:t>
            </a:r>
            <a:r>
              <a:rPr lang="en-US" sz="2800" b="1" dirty="0">
                <a:solidFill>
                  <a:schemeClr val="hlink"/>
                </a:solidFill>
              </a:rPr>
              <a:t>:- </a:t>
            </a:r>
          </a:p>
          <a:p>
            <a:r>
              <a:rPr lang="en-US" sz="2800" dirty="0"/>
              <a:t>5-HT</a:t>
            </a:r>
            <a:r>
              <a:rPr lang="en-US" sz="2000" dirty="0"/>
              <a:t>4</a:t>
            </a:r>
            <a:r>
              <a:rPr lang="en-US" sz="2800" dirty="0"/>
              <a:t> -receptor agonist, used in </a:t>
            </a:r>
            <a:r>
              <a:rPr lang="en-US" sz="2800" dirty="0" err="1"/>
              <a:t>gastroesophageal</a:t>
            </a:r>
            <a:r>
              <a:rPr lang="en-US" sz="2800" dirty="0"/>
              <a:t> reflux &amp; motility disorders.</a:t>
            </a:r>
          </a:p>
        </p:txBody>
      </p:sp>
      <p:sp>
        <p:nvSpPr>
          <p:cNvPr id="13" name="TextBox 12"/>
          <p:cNvSpPr txBox="1"/>
          <p:nvPr/>
        </p:nvSpPr>
        <p:spPr>
          <a:xfrm>
            <a:off x="844352" y="1340768"/>
            <a:ext cx="365564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err="1">
                <a:solidFill>
                  <a:srgbClr val="FF0000"/>
                </a:solidFill>
              </a:rPr>
              <a:t>Buspirone</a:t>
            </a:r>
            <a:r>
              <a:rPr lang="en-US" sz="2800" b="1" dirty="0">
                <a:solidFill>
                  <a:schemeClr val="hlink"/>
                </a:solidFill>
              </a:rPr>
              <a:t>:- </a:t>
            </a:r>
            <a:r>
              <a:rPr lang="en-US" sz="2800" dirty="0"/>
              <a:t>5-HT</a:t>
            </a:r>
            <a:r>
              <a:rPr lang="en-US" sz="2000" dirty="0"/>
              <a:t>1A</a:t>
            </a:r>
            <a:r>
              <a:rPr lang="en-US" sz="2800" dirty="0"/>
              <a:t> agonist, effective anxiolytic</a:t>
            </a:r>
          </a:p>
        </p:txBody>
      </p:sp>
      <p:pic>
        <p:nvPicPr>
          <p:cNvPr id="19457" name="Picture 1"/>
          <p:cNvPicPr>
            <a:picLocks noChangeAspect="1" noChangeArrowheads="1"/>
          </p:cNvPicPr>
          <p:nvPr/>
        </p:nvPicPr>
        <p:blipFill>
          <a:blip r:embed="rId9" cstate="print"/>
          <a:srcRect/>
          <a:stretch>
            <a:fillRect/>
          </a:stretch>
        </p:blipFill>
        <p:spPr bwMode="auto">
          <a:xfrm>
            <a:off x="4355976" y="2996952"/>
            <a:ext cx="3780420" cy="3204356"/>
          </a:xfrm>
          <a:prstGeom prst="rect">
            <a:avLst/>
          </a:prstGeom>
          <a:noFill/>
          <a:ln w="9525">
            <a:noFill/>
            <a:miter lim="800000"/>
            <a:headEnd/>
            <a:tailEnd/>
          </a:ln>
        </p:spPr>
      </p:pic>
      <p:pic>
        <p:nvPicPr>
          <p:cNvPr id="12" name="Picture 6" descr="Anxiety &amp; Panic Attacks"/>
          <p:cNvPicPr>
            <a:picLocks noChangeAspect="1" noChangeArrowheads="1"/>
          </p:cNvPicPr>
          <p:nvPr/>
        </p:nvPicPr>
        <p:blipFill>
          <a:blip r:embed="rId10" cstate="print"/>
          <a:srcRect/>
          <a:stretch>
            <a:fillRect/>
          </a:stretch>
        </p:blipFill>
        <p:spPr bwMode="auto">
          <a:xfrm>
            <a:off x="5148064" y="1357338"/>
            <a:ext cx="2988332" cy="149559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10734EB8-5C1B-4830-9CAD-A02C2FF5D799}" type="slidenum">
              <a:rPr lang="en-US" altLang="en-US" smtClean="0"/>
              <a:pPr>
                <a:defRPr/>
              </a:pPr>
              <a:t>45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
                                        </p:tgtEl>
                                      </p:cBhvr>
                                    </p:animEffect>
                                  </p:childTnLst>
                                </p:cTn>
                              </p:par>
                              <p:par>
                                <p:cTn id="33" presetID="25" presetClass="entr" presetSubtype="0" fill="hold" nodeType="withEffect">
                                  <p:stCondLst>
                                    <p:cond delay="0"/>
                                  </p:stCondLst>
                                  <p:childTnLst>
                                    <p:set>
                                      <p:cBhvr>
                                        <p:cTn id="34" dur="1" fill="hold">
                                          <p:stCondLst>
                                            <p:cond delay="0"/>
                                          </p:stCondLst>
                                        </p:cTn>
                                        <p:tgtEl>
                                          <p:spTgt spid="19457"/>
                                        </p:tgtEl>
                                        <p:attrNameLst>
                                          <p:attrName>style.visibility</p:attrName>
                                        </p:attrNameLst>
                                      </p:cBhvr>
                                      <p:to>
                                        <p:strVal val="visible"/>
                                      </p:to>
                                    </p:set>
                                    <p:anim calcmode="lin" valueType="num">
                                      <p:cBhvr>
                                        <p:cTn id="35" dur="500" decel="50000" fill="hold">
                                          <p:stCondLst>
                                            <p:cond delay="0"/>
                                          </p:stCondLst>
                                        </p:cTn>
                                        <p:tgtEl>
                                          <p:spTgt spid="1945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5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57"/>
                                        </p:tgtEl>
                                        <p:attrNameLst>
                                          <p:attrName>ppt_w</p:attrName>
                                        </p:attrNameLst>
                                      </p:cBhvr>
                                      <p:tavLst>
                                        <p:tav tm="0">
                                          <p:val>
                                            <p:strVal val="#ppt_w*.05"/>
                                          </p:val>
                                        </p:tav>
                                        <p:tav tm="100000">
                                          <p:val>
                                            <p:strVal val="#ppt_w"/>
                                          </p:val>
                                        </p:tav>
                                      </p:tavLst>
                                    </p:anim>
                                    <p:anim calcmode="lin" valueType="num">
                                      <p:cBhvr>
                                        <p:cTn id="38" dur="1000" fill="hold"/>
                                        <p:tgtEl>
                                          <p:spTgt spid="1945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5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5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5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4352" y="440668"/>
            <a:ext cx="624792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solidFill>
                  <a:schemeClr val="bg1"/>
                </a:solidFill>
                <a:latin typeface="Algerian" pitchFamily="82" charset="0"/>
              </a:rPr>
              <a:t>5-ht receptor antagonists</a:t>
            </a:r>
          </a:p>
        </p:txBody>
      </p:sp>
      <p:sp>
        <p:nvSpPr>
          <p:cNvPr id="12" name="TextBox 11"/>
          <p:cNvSpPr txBox="1"/>
          <p:nvPr/>
        </p:nvSpPr>
        <p:spPr>
          <a:xfrm>
            <a:off x="1043607" y="1736812"/>
            <a:ext cx="3051137"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chemeClr val="folHlink"/>
                </a:solidFill>
              </a:rPr>
              <a:t>Selective 5-HT</a:t>
            </a:r>
            <a:r>
              <a:rPr lang="en-US" sz="2000" b="1" dirty="0">
                <a:solidFill>
                  <a:schemeClr val="folHlink"/>
                </a:solidFill>
              </a:rPr>
              <a:t>3 </a:t>
            </a:r>
            <a:r>
              <a:rPr lang="en-US" sz="2800" b="1" dirty="0">
                <a:solidFill>
                  <a:schemeClr val="folHlink"/>
                </a:solidFill>
              </a:rPr>
              <a:t>antagonist</a:t>
            </a:r>
            <a:r>
              <a:rPr lang="en-US" sz="2800" dirty="0">
                <a:solidFill>
                  <a:schemeClr val="bg1"/>
                </a:solidFill>
              </a:rPr>
              <a:t>,</a:t>
            </a:r>
            <a:r>
              <a:rPr lang="en-US" sz="2800" dirty="0"/>
              <a:t> </a:t>
            </a:r>
            <a:r>
              <a:rPr lang="en-US" sz="2800" b="1" dirty="0" err="1">
                <a:solidFill>
                  <a:srgbClr val="FF0000"/>
                </a:solidFill>
              </a:rPr>
              <a:t>Ondansetron</a:t>
            </a:r>
            <a:r>
              <a:rPr lang="en-US" sz="2800" dirty="0">
                <a:solidFill>
                  <a:schemeClr val="bg1"/>
                </a:solidFill>
              </a:rPr>
              <a:t>,  antiemetic action, for cancer chemotherapy</a:t>
            </a:r>
          </a:p>
        </p:txBody>
      </p:sp>
      <p:pic>
        <p:nvPicPr>
          <p:cNvPr id="17409" name="Picture 1"/>
          <p:cNvPicPr>
            <a:picLocks noChangeAspect="1" noChangeArrowheads="1"/>
          </p:cNvPicPr>
          <p:nvPr/>
        </p:nvPicPr>
        <p:blipFill>
          <a:blip r:embed="rId9" cstate="print"/>
          <a:srcRect/>
          <a:stretch>
            <a:fillRect/>
          </a:stretch>
        </p:blipFill>
        <p:spPr bwMode="auto">
          <a:xfrm>
            <a:off x="4211961" y="1736812"/>
            <a:ext cx="3996444" cy="353943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4170945" y="1736812"/>
            <a:ext cx="4181475" cy="4392488"/>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7F6032C-628E-40EC-B836-5F8C4AD4D840}" type="slidenum">
              <a:rPr lang="en-US" altLang="en-US" smtClean="0"/>
              <a:pPr>
                <a:defRPr/>
              </a:pPr>
              <a:t>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7409"/>
                                        </p:tgtEl>
                                        <p:attrNameLst>
                                          <p:attrName>style.visibility</p:attrName>
                                        </p:attrNameLst>
                                      </p:cBhvr>
                                      <p:to>
                                        <p:strVal val="visible"/>
                                      </p:to>
                                    </p:set>
                                    <p:anim calcmode="lin" valueType="num">
                                      <p:cBhvr>
                                        <p:cTn id="17" dur="500" decel="50000" fill="hold">
                                          <p:stCondLst>
                                            <p:cond delay="0"/>
                                          </p:stCondLst>
                                        </p:cTn>
                                        <p:tgtEl>
                                          <p:spTgt spid="1740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40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409"/>
                                        </p:tgtEl>
                                        <p:attrNameLst>
                                          <p:attrName>ppt_w</p:attrName>
                                        </p:attrNameLst>
                                      </p:cBhvr>
                                      <p:tavLst>
                                        <p:tav tm="0">
                                          <p:val>
                                            <p:strVal val="#ppt_w*.05"/>
                                          </p:val>
                                        </p:tav>
                                        <p:tav tm="100000">
                                          <p:val>
                                            <p:strVal val="#ppt_w"/>
                                          </p:val>
                                        </p:tav>
                                      </p:tavLst>
                                    </p:anim>
                                    <p:anim calcmode="lin" valueType="num">
                                      <p:cBhvr>
                                        <p:cTn id="20" dur="1000" fill="hold"/>
                                        <p:tgtEl>
                                          <p:spTgt spid="1740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40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40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40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166688"/>
            <a:ext cx="5877272" cy="1077218"/>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Clinical conditions in which 5-ht is implicated</a:t>
            </a:r>
          </a:p>
        </p:txBody>
      </p:sp>
      <p:sp>
        <p:nvSpPr>
          <p:cNvPr id="12" name="TextBox 11"/>
          <p:cNvSpPr txBox="1"/>
          <p:nvPr/>
        </p:nvSpPr>
        <p:spPr>
          <a:xfrm>
            <a:off x="575556" y="2441357"/>
            <a:ext cx="4356484"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Activation of trigeminal system leads to vasodilator peptides release promoting an inflammatory reaction</a:t>
            </a:r>
          </a:p>
        </p:txBody>
      </p:sp>
      <p:sp>
        <p:nvSpPr>
          <p:cNvPr id="13" name="TextBox 12"/>
          <p:cNvSpPr txBox="1"/>
          <p:nvPr/>
        </p:nvSpPr>
        <p:spPr>
          <a:xfrm>
            <a:off x="1149152" y="1448780"/>
            <a:ext cx="2736540"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1-migraine</a:t>
            </a:r>
          </a:p>
        </p:txBody>
      </p:sp>
      <p:pic>
        <p:nvPicPr>
          <p:cNvPr id="15363" name="Picture 3"/>
          <p:cNvPicPr>
            <a:picLocks noChangeAspect="1" noChangeArrowheads="1"/>
          </p:cNvPicPr>
          <p:nvPr/>
        </p:nvPicPr>
        <p:blipFill>
          <a:blip r:embed="rId9" cstate="print"/>
          <a:srcRect/>
          <a:stretch>
            <a:fillRect/>
          </a:stretch>
        </p:blipFill>
        <p:spPr bwMode="auto">
          <a:xfrm>
            <a:off x="7020272" y="1243907"/>
            <a:ext cx="1603623" cy="996961"/>
          </a:xfrm>
          <a:prstGeom prst="rect">
            <a:avLst/>
          </a:prstGeom>
          <a:noFill/>
          <a:ln w="9525">
            <a:noFill/>
            <a:miter lim="800000"/>
            <a:headEnd/>
            <a:tailEnd/>
          </a:ln>
        </p:spPr>
      </p:pic>
      <p:pic>
        <p:nvPicPr>
          <p:cNvPr id="15364" name="Picture 4"/>
          <p:cNvPicPr>
            <a:picLocks noChangeAspect="1" noChangeArrowheads="1"/>
          </p:cNvPicPr>
          <p:nvPr/>
        </p:nvPicPr>
        <p:blipFill>
          <a:blip r:embed="rId10" cstate="print"/>
          <a:srcRect/>
          <a:stretch>
            <a:fillRect/>
          </a:stretch>
        </p:blipFill>
        <p:spPr bwMode="auto">
          <a:xfrm>
            <a:off x="4932040" y="2441357"/>
            <a:ext cx="3526408" cy="3547141"/>
          </a:xfrm>
          <a:prstGeom prst="rect">
            <a:avLst/>
          </a:prstGeom>
          <a:noFill/>
          <a:ln w="9525">
            <a:noFill/>
            <a:miter lim="800000"/>
            <a:headEnd/>
            <a:tailEnd/>
          </a:ln>
        </p:spPr>
      </p:pic>
      <p:sp>
        <p:nvSpPr>
          <p:cNvPr id="19" name="TextBox 18"/>
          <p:cNvSpPr txBox="1"/>
          <p:nvPr/>
        </p:nvSpPr>
        <p:spPr>
          <a:xfrm>
            <a:off x="617443" y="4625186"/>
            <a:ext cx="3960440" cy="164352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This increases flow of sensory traffic through the brain stem, the thalamus &amp; the cortex. </a:t>
            </a:r>
          </a:p>
        </p:txBody>
      </p:sp>
      <p:pic>
        <p:nvPicPr>
          <p:cNvPr id="15366" name="Picture 6"/>
          <p:cNvPicPr>
            <a:picLocks noChangeAspect="1" noChangeArrowheads="1"/>
          </p:cNvPicPr>
          <p:nvPr/>
        </p:nvPicPr>
        <p:blipFill>
          <a:blip r:embed="rId11" cstate="print"/>
          <a:srcRect/>
          <a:stretch>
            <a:fillRect/>
          </a:stretch>
        </p:blipFill>
        <p:spPr bwMode="auto">
          <a:xfrm>
            <a:off x="381317" y="2280793"/>
            <a:ext cx="8048338" cy="4383777"/>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p:cTn id="17" dur="500" decel="50000" fill="hold">
                                          <p:stCondLst>
                                            <p:cond delay="0"/>
                                          </p:stCondLst>
                                        </p:cTn>
                                        <p:tgtEl>
                                          <p:spTgt spid="1536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36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364"/>
                                        </p:tgtEl>
                                        <p:attrNameLst>
                                          <p:attrName>ppt_w</p:attrName>
                                        </p:attrNameLst>
                                      </p:cBhvr>
                                      <p:tavLst>
                                        <p:tav tm="0">
                                          <p:val>
                                            <p:strVal val="#ppt_w*.05"/>
                                          </p:val>
                                        </p:tav>
                                        <p:tav tm="100000">
                                          <p:val>
                                            <p:strVal val="#ppt_w"/>
                                          </p:val>
                                        </p:tav>
                                      </p:tavLst>
                                    </p:anim>
                                    <p:anim calcmode="lin" valueType="num">
                                      <p:cBhvr>
                                        <p:cTn id="20" dur="1000" fill="hold"/>
                                        <p:tgtEl>
                                          <p:spTgt spid="1536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36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36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36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36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5366"/>
                                        </p:tgtEl>
                                        <p:attrNameLst>
                                          <p:attrName>style.visibility</p:attrName>
                                        </p:attrNameLst>
                                      </p:cBhvr>
                                      <p:to>
                                        <p:strVal val="visible"/>
                                      </p:to>
                                    </p:set>
                                    <p:anim calcmode="lin" valueType="num">
                                      <p:cBhvr>
                                        <p:cTn id="41" dur="500" decel="50000" fill="hold">
                                          <p:stCondLst>
                                            <p:cond delay="0"/>
                                          </p:stCondLst>
                                        </p:cTn>
                                        <p:tgtEl>
                                          <p:spTgt spid="1536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536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5366"/>
                                        </p:tgtEl>
                                        <p:attrNameLst>
                                          <p:attrName>ppt_w</p:attrName>
                                        </p:attrNameLst>
                                      </p:cBhvr>
                                      <p:tavLst>
                                        <p:tav tm="0">
                                          <p:val>
                                            <p:strVal val="#ppt_w*.05"/>
                                          </p:val>
                                        </p:tav>
                                        <p:tav tm="100000">
                                          <p:val>
                                            <p:strVal val="#ppt_w"/>
                                          </p:val>
                                        </p:tav>
                                      </p:tavLst>
                                    </p:anim>
                                    <p:anim calcmode="lin" valueType="num">
                                      <p:cBhvr>
                                        <p:cTn id="44" dur="1000" fill="hold"/>
                                        <p:tgtEl>
                                          <p:spTgt spid="1536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536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536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536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7" cstate="print"/>
          <a:srcRect/>
          <a:stretch>
            <a:fillRect/>
          </a:stretch>
        </p:blipFill>
        <p:spPr bwMode="auto">
          <a:xfrm>
            <a:off x="5040053" y="1556792"/>
            <a:ext cx="3348372" cy="4751138"/>
          </a:xfrm>
          <a:prstGeom prst="rect">
            <a:avLst/>
          </a:prstGeom>
          <a:noFill/>
          <a:ln w="9525">
            <a:noFill/>
            <a:miter lim="800000"/>
            <a:headEnd/>
            <a:tailEnd/>
          </a:ln>
        </p:spPr>
      </p:pic>
      <p:sp>
        <p:nvSpPr>
          <p:cNvPr id="11" name="TextBox 10"/>
          <p:cNvSpPr txBox="1"/>
          <p:nvPr/>
        </p:nvSpPr>
        <p:spPr>
          <a:xfrm>
            <a:off x="287523" y="3501008"/>
            <a:ext cx="4752530" cy="280692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dirty="0"/>
              <a:t>It binds to 5HT1B, in cranial blood vessels causing </a:t>
            </a:r>
            <a:r>
              <a:rPr lang="en-US" sz="2800" b="1" dirty="0"/>
              <a:t>vasoconstriction</a:t>
            </a:r>
            <a:r>
              <a:rPr lang="en-US" sz="2800" dirty="0"/>
              <a:t> &amp; 1D &amp; 1F in presynaptic trigeminal nerve causing </a:t>
            </a:r>
            <a:r>
              <a:rPr lang="en-US" sz="2800" b="1" dirty="0"/>
              <a:t>inhibition</a:t>
            </a:r>
            <a:r>
              <a:rPr lang="en-US" sz="2800" dirty="0"/>
              <a:t> of pro- inflammatory neuropeptide release.  </a:t>
            </a:r>
          </a:p>
        </p:txBody>
      </p:sp>
      <p:sp>
        <p:nvSpPr>
          <p:cNvPr id="12" name="TextBox 11"/>
          <p:cNvSpPr txBox="1"/>
          <p:nvPr/>
        </p:nvSpPr>
        <p:spPr>
          <a:xfrm>
            <a:off x="287524" y="1556792"/>
            <a:ext cx="460851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5-HT 1B, 1D &amp; 1F-receptor </a:t>
            </a:r>
            <a:r>
              <a:rPr lang="en-US" sz="2800" b="1" dirty="0"/>
              <a:t>agonists</a:t>
            </a:r>
            <a:r>
              <a:rPr lang="en-US" sz="2800" dirty="0"/>
              <a:t>, effective in acute migraine attack</a:t>
            </a:r>
          </a:p>
        </p:txBody>
      </p:sp>
      <p:sp>
        <p:nvSpPr>
          <p:cNvPr id="14" name="TextBox 13"/>
          <p:cNvSpPr txBox="1"/>
          <p:nvPr/>
        </p:nvSpPr>
        <p:spPr>
          <a:xfrm>
            <a:off x="1295636" y="588388"/>
            <a:ext cx="343961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latin typeface="Algerian" pitchFamily="82" charset="0"/>
              </a:rPr>
              <a:t>sumatriptan</a:t>
            </a:r>
            <a:endParaRPr lang="en-US" sz="3200" dirty="0">
              <a:latin typeface="Algerian" pitchFamily="82" charset="0"/>
            </a:endParaRPr>
          </a:p>
        </p:txBody>
      </p:sp>
      <p:sp>
        <p:nvSpPr>
          <p:cNvPr id="10" name="Slide Number Placeholder 9"/>
          <p:cNvSpPr>
            <a:spLocks noGrp="1"/>
          </p:cNvSpPr>
          <p:nvPr>
            <p:ph type="sldNum" sz="quarter" idx="12"/>
          </p:nvPr>
        </p:nvSpPr>
        <p:spPr/>
        <p:txBody>
          <a:bodyPr/>
          <a:lstStyle/>
          <a:p>
            <a:pPr>
              <a:defRPr/>
            </a:pPr>
            <a:fld id="{10734EB8-5C1B-4830-9CAD-A02C2FF5D799}"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par>
                                <p:cTn id="27" presetID="25" presetClass="entr" presetSubtype="0" fill="hold" nodeType="withEffect">
                                  <p:stCondLst>
                                    <p:cond delay="0"/>
                                  </p:stCondLst>
                                  <p:childTnLst>
                                    <p:set>
                                      <p:cBhvr>
                                        <p:cTn id="28" dur="1" fill="hold">
                                          <p:stCondLst>
                                            <p:cond delay="0"/>
                                          </p:stCondLst>
                                        </p:cTn>
                                        <p:tgtEl>
                                          <p:spTgt spid="9217"/>
                                        </p:tgtEl>
                                        <p:attrNameLst>
                                          <p:attrName>style.visibility</p:attrName>
                                        </p:attrNameLst>
                                      </p:cBhvr>
                                      <p:to>
                                        <p:strVal val="visible"/>
                                      </p:to>
                                    </p:set>
                                    <p:anim calcmode="lin" valueType="num">
                                      <p:cBhvr>
                                        <p:cTn id="29" dur="500" decel="50000" fill="hold">
                                          <p:stCondLst>
                                            <p:cond delay="0"/>
                                          </p:stCondLst>
                                        </p:cTn>
                                        <p:tgtEl>
                                          <p:spTgt spid="921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21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217"/>
                                        </p:tgtEl>
                                        <p:attrNameLst>
                                          <p:attrName>ppt_w</p:attrName>
                                        </p:attrNameLst>
                                      </p:cBhvr>
                                      <p:tavLst>
                                        <p:tav tm="0">
                                          <p:val>
                                            <p:strVal val="#ppt_w*.05"/>
                                          </p:val>
                                        </p:tav>
                                        <p:tav tm="100000">
                                          <p:val>
                                            <p:strVal val="#ppt_w"/>
                                          </p:val>
                                        </p:tav>
                                      </p:tavLst>
                                    </p:anim>
                                    <p:anim calcmode="lin" valueType="num">
                                      <p:cBhvr>
                                        <p:cTn id="32" dur="1000" fill="hold"/>
                                        <p:tgtEl>
                                          <p:spTgt spid="921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21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21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21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17145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2- </a:t>
            </a:r>
            <a:r>
              <a:rPr lang="en-US" sz="3200" dirty="0" err="1">
                <a:solidFill>
                  <a:srgbClr val="F2FDF7"/>
                </a:solidFill>
                <a:latin typeface="Algerian" pitchFamily="82" charset="0"/>
              </a:rPr>
              <a:t>Carcinoid</a:t>
            </a:r>
            <a:r>
              <a:rPr lang="en-US" sz="3200" dirty="0">
                <a:solidFill>
                  <a:srgbClr val="F2FDF7"/>
                </a:solidFill>
                <a:latin typeface="Algerian" pitchFamily="82" charset="0"/>
              </a:rPr>
              <a:t> syndrome</a:t>
            </a:r>
          </a:p>
        </p:txBody>
      </p:sp>
      <p:sp>
        <p:nvSpPr>
          <p:cNvPr id="11" name="TextBox 10"/>
          <p:cNvSpPr txBox="1"/>
          <p:nvPr/>
        </p:nvSpPr>
        <p:spPr>
          <a:xfrm>
            <a:off x="433772" y="2264910"/>
            <a:ext cx="4858308"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The tumor releases 5-HT, SP, PGs, </a:t>
            </a:r>
            <a:r>
              <a:rPr lang="en-US" sz="2800" dirty="0" err="1"/>
              <a:t>kinins</a:t>
            </a:r>
            <a:r>
              <a:rPr lang="en-US" sz="2800" dirty="0"/>
              <a:t> &amp; histamine causing flushing, diarrhea, bronchoconstriction &amp; hypotension</a:t>
            </a:r>
          </a:p>
        </p:txBody>
      </p:sp>
      <p:sp>
        <p:nvSpPr>
          <p:cNvPr id="12" name="TextBox 11"/>
          <p:cNvSpPr txBox="1"/>
          <p:nvPr/>
        </p:nvSpPr>
        <p:spPr>
          <a:xfrm>
            <a:off x="433772" y="1268413"/>
            <a:ext cx="4498268" cy="86793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 A malignant tumor of intestinal </a:t>
            </a:r>
            <a:r>
              <a:rPr lang="en-US" sz="2800" dirty="0" err="1"/>
              <a:t>chromaffin</a:t>
            </a:r>
            <a:r>
              <a:rPr lang="en-US" sz="2800" dirty="0"/>
              <a:t> cells</a:t>
            </a:r>
          </a:p>
        </p:txBody>
      </p:sp>
      <p:pic>
        <p:nvPicPr>
          <p:cNvPr id="2" name="Picture 2" descr="نتيجة بحث الصور عن ‪carcinoid syndrome‬‏">
            <a:hlinkClick r:id="rId9"/>
          </p:cNvPr>
          <p:cNvPicPr>
            <a:picLocks noChangeAspect="1" noChangeArrowheads="1"/>
          </p:cNvPicPr>
          <p:nvPr/>
        </p:nvPicPr>
        <p:blipFill>
          <a:blip r:embed="rId10" cstate="print"/>
          <a:srcRect/>
          <a:stretch>
            <a:fillRect/>
          </a:stretch>
        </p:blipFill>
        <p:spPr bwMode="auto">
          <a:xfrm>
            <a:off x="5580112" y="2024844"/>
            <a:ext cx="3232733" cy="3780420"/>
          </a:xfrm>
          <a:prstGeom prst="rect">
            <a:avLst/>
          </a:prstGeom>
          <a:noFill/>
        </p:spPr>
      </p:pic>
      <p:sp>
        <p:nvSpPr>
          <p:cNvPr id="14" name="TextBox 13"/>
          <p:cNvSpPr txBox="1"/>
          <p:nvPr/>
        </p:nvSpPr>
        <p:spPr>
          <a:xfrm>
            <a:off x="433772" y="4437112"/>
            <a:ext cx="5326360"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Serotonin antagonists (</a:t>
            </a:r>
            <a:r>
              <a:rPr lang="en-US" sz="2800" b="1" dirty="0" err="1">
                <a:solidFill>
                  <a:srgbClr val="FF0000"/>
                </a:solidFill>
              </a:rPr>
              <a:t>cyproheptadine</a:t>
            </a:r>
            <a:r>
              <a:rPr lang="en-US" sz="2800" dirty="0"/>
              <a:t>, 5HT</a:t>
            </a:r>
            <a:r>
              <a:rPr lang="en-US" sz="2000" dirty="0"/>
              <a:t>2</a:t>
            </a:r>
            <a:r>
              <a:rPr lang="en-US" sz="2800" dirty="0"/>
              <a:t> antagonist) could be administered to control diarrhea, flushing &amp; </a:t>
            </a:r>
            <a:r>
              <a:rPr lang="en-US" sz="2800" dirty="0" err="1"/>
              <a:t>malabsorption</a:t>
            </a:r>
            <a:r>
              <a:rPr lang="en-US" sz="2800" dirty="0"/>
              <a:t>.</a:t>
            </a:r>
          </a:p>
        </p:txBody>
      </p:sp>
      <p:sp>
        <p:nvSpPr>
          <p:cNvPr id="13" name="Slide Number Placeholder 12"/>
          <p:cNvSpPr>
            <a:spLocks noGrp="1"/>
          </p:cNvSpPr>
          <p:nvPr>
            <p:ph type="sldNum" sz="quarter" idx="12"/>
          </p:nvPr>
        </p:nvSpPr>
        <p:spPr/>
        <p:txBody>
          <a:bodyPr/>
          <a:lstStyle/>
          <a:p>
            <a:pPr>
              <a:defRPr/>
            </a:pPr>
            <a:fld id="{C32513D1-9D20-433B-A882-D5BAC238F127}" type="slidenum">
              <a:rPr lang="en-US" altLang="en-US" smtClean="0"/>
              <a:pPr>
                <a:defRPr/>
              </a:pPr>
              <a:t>49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par>
                                <p:cTn id="27" presetID="25"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879661758"/>
              </p:ext>
            </p:extLst>
          </p:nvPr>
        </p:nvGraphicFramePr>
        <p:xfrm>
          <a:off x="1187624" y="1304764"/>
          <a:ext cx="7215239" cy="4818856"/>
        </p:xfrm>
        <a:graphic>
          <a:graphicData uri="http://schemas.openxmlformats.org/drawingml/2006/table">
            <a:tbl>
              <a:tblPr/>
              <a:tblGrid>
                <a:gridCol w="1357322">
                  <a:extLst>
                    <a:ext uri="{9D8B030D-6E8A-4147-A177-3AD203B41FA5}">
                      <a16:colId xmlns:a16="http://schemas.microsoft.com/office/drawing/2014/main" val="20000"/>
                    </a:ext>
                  </a:extLst>
                </a:gridCol>
                <a:gridCol w="2143140">
                  <a:extLst>
                    <a:ext uri="{9D8B030D-6E8A-4147-A177-3AD203B41FA5}">
                      <a16:colId xmlns:a16="http://schemas.microsoft.com/office/drawing/2014/main" val="20001"/>
                    </a:ext>
                  </a:extLst>
                </a:gridCol>
                <a:gridCol w="3714777">
                  <a:extLst>
                    <a:ext uri="{9D8B030D-6E8A-4147-A177-3AD203B41FA5}">
                      <a16:colId xmlns:a16="http://schemas.microsoft.com/office/drawing/2014/main" val="20002"/>
                    </a:ext>
                  </a:extLst>
                </a:gridCol>
              </a:tblGrid>
              <a:tr h="680268">
                <a:tc>
                  <a:txBody>
                    <a:bodyPr/>
                    <a:lstStyle/>
                    <a:p>
                      <a:pPr algn="ctr"/>
                      <a:r>
                        <a:rPr lang="en-US" sz="2000" dirty="0">
                          <a:solidFill>
                            <a:schemeClr val="tx1">
                              <a:lumMod val="85000"/>
                            </a:schemeClr>
                          </a:solidFill>
                          <a:latin typeface="Bernard MT Condensed" pitchFamily="18" charset="0"/>
                        </a:rPr>
                        <a:t>Receptor</a:t>
                      </a:r>
                      <a:br>
                        <a:rPr lang="en-US" sz="2000" dirty="0">
                          <a:solidFill>
                            <a:schemeClr val="tx1">
                              <a:lumMod val="85000"/>
                            </a:schemeClr>
                          </a:solidFill>
                          <a:latin typeface="Bernard MT Condensed" pitchFamily="18" charset="0"/>
                        </a:rPr>
                      </a:br>
                      <a:r>
                        <a:rPr lang="en-US" sz="2000" dirty="0">
                          <a:solidFill>
                            <a:schemeClr val="tx1">
                              <a:lumMod val="85000"/>
                            </a:schemeClr>
                          </a:solidFill>
                          <a:latin typeface="Bernard MT Condensed" pitchFamily="18" charset="0"/>
                        </a:rPr>
                        <a:t>Type</a:t>
                      </a:r>
                    </a:p>
                  </a:txBody>
                  <a:tcPr marL="47625" marR="47625" marT="47625" marB="47625" anchor="ctr">
                    <a:lnL>
                      <a:noFill/>
                    </a:lnL>
                    <a:lnR>
                      <a:noFill/>
                    </a:lnR>
                    <a:lnT>
                      <a:noFill/>
                    </a:lnT>
                    <a:lnB>
                      <a:noFill/>
                    </a:lnB>
                    <a:solidFill>
                      <a:schemeClr val="bg1"/>
                    </a:solidFill>
                  </a:tcPr>
                </a:tc>
                <a:tc>
                  <a:txBody>
                    <a:bodyPr/>
                    <a:lstStyle/>
                    <a:p>
                      <a:pPr algn="ctr"/>
                      <a:r>
                        <a:rPr lang="en-US" sz="2000" dirty="0">
                          <a:solidFill>
                            <a:schemeClr val="tx1">
                              <a:lumMod val="85000"/>
                            </a:schemeClr>
                          </a:solidFill>
                          <a:latin typeface="Bernard MT Condensed" pitchFamily="18" charset="0"/>
                        </a:rPr>
                        <a:t>Major Tissue Locations</a:t>
                      </a:r>
                    </a:p>
                  </a:txBody>
                  <a:tcPr marL="47625" marR="47625" marT="47625" marB="47625" anchor="ctr">
                    <a:lnL>
                      <a:noFill/>
                    </a:lnL>
                    <a:lnR>
                      <a:noFill/>
                    </a:lnR>
                    <a:lnT>
                      <a:noFill/>
                    </a:lnT>
                    <a:lnB>
                      <a:noFill/>
                    </a:lnB>
                    <a:solidFill>
                      <a:schemeClr val="bg1"/>
                    </a:solidFill>
                  </a:tcPr>
                </a:tc>
                <a:tc>
                  <a:txBody>
                    <a:bodyPr/>
                    <a:lstStyle/>
                    <a:p>
                      <a:pPr algn="ctr"/>
                      <a:r>
                        <a:rPr lang="en-US" sz="2000" dirty="0">
                          <a:solidFill>
                            <a:schemeClr val="tx1">
                              <a:lumMod val="85000"/>
                            </a:schemeClr>
                          </a:solidFill>
                          <a:latin typeface="Bernard MT Condensed" pitchFamily="18" charset="0"/>
                        </a:rPr>
                        <a:t>Major Biologic Effects</a:t>
                      </a:r>
                    </a:p>
                  </a:txBody>
                  <a:tcPr marL="47625" marR="47625" marT="47625" marB="47625" anchor="ctr">
                    <a:lnL>
                      <a:noFill/>
                    </a:lnL>
                    <a:lnR>
                      <a:noFill/>
                    </a:lnR>
                    <a:lnT>
                      <a:noFill/>
                    </a:lnT>
                    <a:lnB>
                      <a:noFill/>
                    </a:lnB>
                    <a:solidFill>
                      <a:schemeClr val="bg1"/>
                    </a:solidFill>
                  </a:tcPr>
                </a:tc>
                <a:extLst>
                  <a:ext uri="{0D108BD9-81ED-4DB2-BD59-A6C34878D82A}">
                    <a16:rowId xmlns:a16="http://schemas.microsoft.com/office/drawing/2014/main" val="10000"/>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1</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CCFFFF"/>
                    </a:solidFill>
                  </a:tcPr>
                </a:tc>
                <a:tc>
                  <a:txBody>
                    <a:bodyPr/>
                    <a:lstStyle/>
                    <a:p>
                      <a:pPr algn="ctr">
                        <a:lnSpc>
                          <a:spcPts val="2300"/>
                        </a:lnSpc>
                      </a:pPr>
                      <a:r>
                        <a:rPr lang="en-US" dirty="0">
                          <a:solidFill>
                            <a:schemeClr val="bg2"/>
                          </a:solidFill>
                        </a:rPr>
                        <a:t>Smooth muscle, Endothelial cells, Brain</a:t>
                      </a:r>
                    </a:p>
                  </a:txBody>
                  <a:tcPr marL="47625" marR="47625" marT="47625" marB="47625" anchor="ctr">
                    <a:lnL>
                      <a:noFill/>
                    </a:lnL>
                    <a:lnR>
                      <a:noFill/>
                    </a:lnR>
                    <a:lnT>
                      <a:noFill/>
                    </a:lnT>
                    <a:lnB>
                      <a:noFill/>
                    </a:lnB>
                    <a:solidFill>
                      <a:srgbClr val="CCFFFF"/>
                    </a:solidFill>
                  </a:tcPr>
                </a:tc>
                <a:tc>
                  <a:txBody>
                    <a:bodyPr/>
                    <a:lstStyle/>
                    <a:p>
                      <a:pPr algn="ctr">
                        <a:lnSpc>
                          <a:spcPts val="2300"/>
                        </a:lnSpc>
                      </a:pPr>
                      <a:r>
                        <a:rPr lang="en-US" dirty="0">
                          <a:solidFill>
                            <a:schemeClr val="bg2"/>
                          </a:solidFill>
                        </a:rPr>
                        <a:t>Acute </a:t>
                      </a:r>
                      <a:r>
                        <a:rPr lang="en-US" b="1" dirty="0">
                          <a:solidFill>
                            <a:schemeClr val="accent2"/>
                          </a:solidFill>
                        </a:rPr>
                        <a:t>allergic</a:t>
                      </a:r>
                      <a:r>
                        <a:rPr lang="en-US" dirty="0">
                          <a:solidFill>
                            <a:schemeClr val="bg2"/>
                          </a:solidFill>
                        </a:rPr>
                        <a:t> responses</a:t>
                      </a:r>
                    </a:p>
                  </a:txBody>
                  <a:tcPr marL="47625" marR="47625" marT="47625" marB="47625" anchor="ctr">
                    <a:lnL>
                      <a:noFill/>
                    </a:lnL>
                    <a:lnR>
                      <a:noFill/>
                    </a:lnR>
                    <a:lnT>
                      <a:noFill/>
                    </a:lnT>
                    <a:lnB>
                      <a:noFill/>
                    </a:lnB>
                    <a:solidFill>
                      <a:srgbClr val="CCFFFF"/>
                    </a:solidFill>
                  </a:tcPr>
                </a:tc>
                <a:extLst>
                  <a:ext uri="{0D108BD9-81ED-4DB2-BD59-A6C34878D82A}">
                    <a16:rowId xmlns:a16="http://schemas.microsoft.com/office/drawing/2014/main" val="10001"/>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2</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CCECFF"/>
                    </a:solidFill>
                  </a:tcPr>
                </a:tc>
                <a:tc>
                  <a:txBody>
                    <a:bodyPr/>
                    <a:lstStyle/>
                    <a:p>
                      <a:pPr algn="ctr">
                        <a:lnSpc>
                          <a:spcPts val="2300"/>
                        </a:lnSpc>
                      </a:pPr>
                      <a:r>
                        <a:rPr lang="en-US" dirty="0">
                          <a:solidFill>
                            <a:schemeClr val="bg2"/>
                          </a:solidFill>
                        </a:rPr>
                        <a:t>Gastric parietal cells,</a:t>
                      </a:r>
                    </a:p>
                    <a:p>
                      <a:pPr algn="ctr">
                        <a:lnSpc>
                          <a:spcPts val="2300"/>
                        </a:lnSpc>
                      </a:pPr>
                      <a:r>
                        <a:rPr lang="en-US" dirty="0">
                          <a:solidFill>
                            <a:schemeClr val="bg2"/>
                          </a:solidFill>
                        </a:rPr>
                        <a:t>Cardiac muscle, Mast</a:t>
                      </a:r>
                      <a:r>
                        <a:rPr lang="en-US" baseline="0" dirty="0">
                          <a:solidFill>
                            <a:schemeClr val="bg2"/>
                          </a:solidFill>
                        </a:rPr>
                        <a:t> cells, Brain</a:t>
                      </a:r>
                      <a:endParaRPr lang="en-US" dirty="0">
                        <a:solidFill>
                          <a:schemeClr val="bg2"/>
                        </a:solidFill>
                      </a:endParaRPr>
                    </a:p>
                  </a:txBody>
                  <a:tcPr marL="47625" marR="47625" marT="47625" marB="47625" anchor="ctr">
                    <a:lnL>
                      <a:noFill/>
                    </a:lnL>
                    <a:lnR>
                      <a:noFill/>
                    </a:lnR>
                    <a:lnT>
                      <a:noFill/>
                    </a:lnT>
                    <a:lnB>
                      <a:noFill/>
                    </a:lnB>
                    <a:solidFill>
                      <a:srgbClr val="CCECFF"/>
                    </a:solidFill>
                  </a:tcPr>
                </a:tc>
                <a:tc>
                  <a:txBody>
                    <a:bodyPr/>
                    <a:lstStyle/>
                    <a:p>
                      <a:pPr algn="ctr">
                        <a:lnSpc>
                          <a:spcPts val="2300"/>
                        </a:lnSpc>
                      </a:pPr>
                      <a:r>
                        <a:rPr lang="en-US" dirty="0">
                          <a:solidFill>
                            <a:schemeClr val="bg2"/>
                          </a:solidFill>
                        </a:rPr>
                        <a:t>Secretion of </a:t>
                      </a:r>
                      <a:r>
                        <a:rPr lang="en-US" b="1" dirty="0">
                          <a:solidFill>
                            <a:schemeClr val="accent2"/>
                          </a:solidFill>
                        </a:rPr>
                        <a:t>gastric acid </a:t>
                      </a:r>
                      <a:r>
                        <a:rPr lang="en-US" b="1" dirty="0">
                          <a:solidFill>
                            <a:schemeClr val="bg1"/>
                          </a:solidFill>
                        </a:rPr>
                        <a:t>&amp;</a:t>
                      </a:r>
                      <a:r>
                        <a:rPr lang="en-US" b="1" baseline="0" dirty="0">
                          <a:solidFill>
                            <a:schemeClr val="accent2"/>
                          </a:solidFill>
                        </a:rPr>
                        <a:t> </a:t>
                      </a:r>
                      <a:r>
                        <a:rPr lang="en-US" b="1" baseline="0" dirty="0">
                          <a:solidFill>
                            <a:schemeClr val="bg1"/>
                          </a:solidFill>
                        </a:rPr>
                        <a:t>increase in *COP</a:t>
                      </a:r>
                      <a:endParaRPr lang="en-US" b="1" dirty="0">
                        <a:solidFill>
                          <a:schemeClr val="bg1"/>
                        </a:solidFill>
                      </a:endParaRPr>
                    </a:p>
                  </a:txBody>
                  <a:tcPr marL="47625" marR="47625" marT="47625" marB="47625" anchor="ctr">
                    <a:lnL>
                      <a:noFill/>
                    </a:lnL>
                    <a:lnR>
                      <a:noFill/>
                    </a:lnR>
                    <a:lnT>
                      <a:noFill/>
                    </a:lnT>
                    <a:lnB>
                      <a:noFill/>
                    </a:lnB>
                    <a:solidFill>
                      <a:srgbClr val="CCECFF"/>
                    </a:solidFill>
                  </a:tcPr>
                </a:tc>
                <a:extLst>
                  <a:ext uri="{0D108BD9-81ED-4DB2-BD59-A6C34878D82A}">
                    <a16:rowId xmlns:a16="http://schemas.microsoft.com/office/drawing/2014/main" val="10002"/>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3</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DCB9FF"/>
                    </a:solidFill>
                  </a:tcPr>
                </a:tc>
                <a:tc>
                  <a:txBody>
                    <a:bodyPr/>
                    <a:lstStyle/>
                    <a:p>
                      <a:pPr algn="ctr">
                        <a:lnSpc>
                          <a:spcPts val="2300"/>
                        </a:lnSpc>
                      </a:pPr>
                      <a:r>
                        <a:rPr lang="en-US" dirty="0">
                          <a:solidFill>
                            <a:schemeClr val="bg2"/>
                          </a:solidFill>
                        </a:rPr>
                        <a:t>Central nervous system</a:t>
                      </a:r>
                    </a:p>
                  </a:txBody>
                  <a:tcPr marL="47625" marR="47625" marT="47625" marB="47625" anchor="ctr">
                    <a:lnL>
                      <a:noFill/>
                    </a:lnL>
                    <a:lnR>
                      <a:noFill/>
                    </a:lnR>
                    <a:lnT>
                      <a:noFill/>
                    </a:lnT>
                    <a:lnB>
                      <a:noFill/>
                    </a:lnB>
                    <a:solidFill>
                      <a:srgbClr val="DCB9FF"/>
                    </a:solidFill>
                  </a:tcPr>
                </a:tc>
                <a:tc>
                  <a:txBody>
                    <a:bodyPr/>
                    <a:lstStyle/>
                    <a:p>
                      <a:pPr algn="ctr">
                        <a:lnSpc>
                          <a:spcPts val="2300"/>
                        </a:lnSpc>
                      </a:pPr>
                      <a:r>
                        <a:rPr lang="en-US" dirty="0">
                          <a:solidFill>
                            <a:schemeClr val="bg2"/>
                          </a:solidFill>
                        </a:rPr>
                        <a:t>Neurotransmission</a:t>
                      </a:r>
                    </a:p>
                  </a:txBody>
                  <a:tcPr marL="47625" marR="47625" marT="47625" marB="47625" anchor="ctr">
                    <a:lnL>
                      <a:noFill/>
                    </a:lnL>
                    <a:lnR>
                      <a:noFill/>
                    </a:lnR>
                    <a:lnT>
                      <a:noFill/>
                    </a:lnT>
                    <a:lnB>
                      <a:noFill/>
                    </a:lnB>
                    <a:solidFill>
                      <a:srgbClr val="DCB9FF"/>
                    </a:solidFill>
                  </a:tcPr>
                </a:tc>
                <a:extLst>
                  <a:ext uri="{0D108BD9-81ED-4DB2-BD59-A6C34878D82A}">
                    <a16:rowId xmlns:a16="http://schemas.microsoft.com/office/drawing/2014/main" val="10003"/>
                  </a:ext>
                </a:extLst>
              </a:tr>
              <a:tr h="1199356">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4</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FFE7FF"/>
                    </a:solidFill>
                  </a:tcPr>
                </a:tc>
                <a:tc>
                  <a:txBody>
                    <a:bodyPr/>
                    <a:lstStyle/>
                    <a:p>
                      <a:pPr algn="ctr">
                        <a:lnSpc>
                          <a:spcPts val="2300"/>
                        </a:lnSpc>
                      </a:pPr>
                      <a:r>
                        <a:rPr lang="fr-FR" dirty="0" err="1">
                          <a:solidFill>
                            <a:schemeClr val="bg2"/>
                          </a:solidFill>
                        </a:rPr>
                        <a:t>Mast</a:t>
                      </a:r>
                      <a:r>
                        <a:rPr lang="fr-FR" dirty="0">
                          <a:solidFill>
                            <a:schemeClr val="bg2"/>
                          </a:solidFill>
                        </a:rPr>
                        <a:t> </a:t>
                      </a:r>
                      <a:r>
                        <a:rPr lang="fr-FR" dirty="0" err="1">
                          <a:solidFill>
                            <a:schemeClr val="bg2"/>
                          </a:solidFill>
                        </a:rPr>
                        <a:t>cells</a:t>
                      </a:r>
                      <a:r>
                        <a:rPr lang="fr-FR" dirty="0">
                          <a:solidFill>
                            <a:schemeClr val="bg2"/>
                          </a:solidFill>
                        </a:rPr>
                        <a:t>, </a:t>
                      </a:r>
                      <a:r>
                        <a:rPr lang="fr-FR" dirty="0" err="1">
                          <a:solidFill>
                            <a:schemeClr val="bg2"/>
                          </a:solidFill>
                        </a:rPr>
                        <a:t>Eosinophils</a:t>
                      </a:r>
                      <a:r>
                        <a:rPr lang="fr-FR" dirty="0">
                          <a:solidFill>
                            <a:schemeClr val="bg2"/>
                          </a:solidFill>
                        </a:rPr>
                        <a:t>,      T</a:t>
                      </a:r>
                      <a:r>
                        <a:rPr lang="en-US" dirty="0">
                          <a:solidFill>
                            <a:schemeClr val="bg2"/>
                          </a:solidFill>
                        </a:rPr>
                        <a:t>-</a:t>
                      </a:r>
                      <a:r>
                        <a:rPr lang="fr-FR" dirty="0" err="1">
                          <a:solidFill>
                            <a:schemeClr val="bg2"/>
                          </a:solidFill>
                        </a:rPr>
                        <a:t>cells</a:t>
                      </a:r>
                      <a:endParaRPr lang="fr-FR" dirty="0">
                        <a:solidFill>
                          <a:schemeClr val="bg2"/>
                        </a:solidFill>
                      </a:endParaRPr>
                    </a:p>
                  </a:txBody>
                  <a:tcPr marL="47625" marR="47625" marT="47625" marB="47625" anchor="ctr">
                    <a:lnL>
                      <a:noFill/>
                    </a:lnL>
                    <a:lnR>
                      <a:noFill/>
                    </a:lnR>
                    <a:lnT>
                      <a:noFill/>
                    </a:lnT>
                    <a:lnB>
                      <a:noFill/>
                    </a:lnB>
                    <a:solidFill>
                      <a:srgbClr val="FFE7FF"/>
                    </a:solidFill>
                  </a:tcPr>
                </a:tc>
                <a:tc>
                  <a:txBody>
                    <a:bodyPr/>
                    <a:lstStyle/>
                    <a:p>
                      <a:pPr algn="ctr">
                        <a:lnSpc>
                          <a:spcPts val="2300"/>
                        </a:lnSpc>
                      </a:pPr>
                      <a:r>
                        <a:rPr lang="en-US" dirty="0">
                          <a:solidFill>
                            <a:schemeClr val="bg2"/>
                          </a:solidFill>
                        </a:rPr>
                        <a:t>Regulating immune </a:t>
                      </a:r>
                    </a:p>
                    <a:p>
                      <a:pPr algn="ctr">
                        <a:lnSpc>
                          <a:spcPts val="2300"/>
                        </a:lnSpc>
                      </a:pPr>
                      <a:r>
                        <a:rPr lang="en-US" dirty="0">
                          <a:solidFill>
                            <a:schemeClr val="bg2"/>
                          </a:solidFill>
                        </a:rPr>
                        <a:t>responses</a:t>
                      </a:r>
                    </a:p>
                  </a:txBody>
                  <a:tcPr marL="47625" marR="47625" marT="47625" marB="47625" anchor="ctr">
                    <a:lnL>
                      <a:noFill/>
                    </a:lnL>
                    <a:lnR>
                      <a:noFill/>
                    </a:lnR>
                    <a:lnT>
                      <a:noFill/>
                    </a:lnT>
                    <a:lnB>
                      <a:noFill/>
                    </a:lnB>
                    <a:solidFill>
                      <a:srgbClr val="FFE7FF"/>
                    </a:solid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1866900" y="440668"/>
            <a:ext cx="459444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b="1" dirty="0">
                <a:solidFill>
                  <a:schemeClr val="bg2">
                    <a:lumMod val="75000"/>
                  </a:schemeClr>
                </a:solidFill>
                <a:latin typeface="Algerian" pitchFamily="82" charset="0"/>
              </a:rPr>
              <a:t>Histamine receptors</a:t>
            </a:r>
          </a:p>
        </p:txBody>
      </p:sp>
      <p:sp>
        <p:nvSpPr>
          <p:cNvPr id="2" name="TextBox 1"/>
          <p:cNvSpPr txBox="1"/>
          <p:nvPr/>
        </p:nvSpPr>
        <p:spPr>
          <a:xfrm>
            <a:off x="6585502" y="6091537"/>
            <a:ext cx="1764196" cy="276999"/>
          </a:xfrm>
          <a:prstGeom prst="rect">
            <a:avLst/>
          </a:prstGeom>
          <a:noFill/>
        </p:spPr>
        <p:txBody>
          <a:bodyPr wrap="square" rtlCol="0">
            <a:spAutoFit/>
          </a:bodyPr>
          <a:lstStyle/>
          <a:p>
            <a:r>
              <a:rPr lang="en-US" sz="1200" dirty="0">
                <a:solidFill>
                  <a:schemeClr val="bg1"/>
                </a:solidFill>
              </a:rPr>
              <a:t>* COP: cardiac output</a:t>
            </a:r>
          </a:p>
        </p:txBody>
      </p:sp>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536"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67744" y="440668"/>
            <a:ext cx="284431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Actions</a:t>
            </a:r>
          </a:p>
        </p:txBody>
      </p:sp>
      <p:sp>
        <p:nvSpPr>
          <p:cNvPr id="14" name="TextBox 13"/>
          <p:cNvSpPr txBox="1"/>
          <p:nvPr/>
        </p:nvSpPr>
        <p:spPr>
          <a:xfrm>
            <a:off x="1143000" y="5265204"/>
            <a:ext cx="449913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a:t>Increases</a:t>
            </a:r>
            <a:r>
              <a:rPr lang="en-US" sz="2800" dirty="0"/>
              <a:t> bowel peristalsis</a:t>
            </a:r>
          </a:p>
        </p:txBody>
      </p:sp>
      <p:sp>
        <p:nvSpPr>
          <p:cNvPr id="15" name="TextBox 14"/>
          <p:cNvSpPr txBox="1"/>
          <p:nvPr/>
        </p:nvSpPr>
        <p:spPr>
          <a:xfrm>
            <a:off x="1143000" y="3247063"/>
            <a:ext cx="4365104" cy="164352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Clr>
                <a:schemeClr val="tx1"/>
              </a:buClr>
              <a:buBlip>
                <a:blip r:embed="rId8"/>
              </a:buBlip>
            </a:pPr>
            <a:r>
              <a:rPr lang="en-US" sz="2800" dirty="0"/>
              <a:t>Stimulation of H</a:t>
            </a:r>
            <a:r>
              <a:rPr lang="en-US" dirty="0"/>
              <a:t>1</a:t>
            </a:r>
            <a:r>
              <a:rPr lang="en-US" sz="2800" dirty="0"/>
              <a:t>-receptors </a:t>
            </a:r>
            <a:r>
              <a:rPr lang="en-US" sz="2800" u="sng" dirty="0"/>
              <a:t>contract</a:t>
            </a:r>
            <a:r>
              <a:rPr lang="en-US" sz="2800" dirty="0"/>
              <a:t> smooth muscles, bronchioles, uterus</a:t>
            </a:r>
          </a:p>
        </p:txBody>
      </p:sp>
      <p:sp>
        <p:nvSpPr>
          <p:cNvPr id="16" name="TextBox 15"/>
          <p:cNvSpPr txBox="1"/>
          <p:nvPr/>
        </p:nvSpPr>
        <p:spPr>
          <a:xfrm>
            <a:off x="1136812" y="1448780"/>
            <a:ext cx="437129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Histamine </a:t>
            </a:r>
            <a:r>
              <a:rPr lang="en-US" sz="2800" u="sng" dirty="0"/>
              <a:t>stimulates</a:t>
            </a:r>
            <a:r>
              <a:rPr lang="en-US" sz="2800" dirty="0"/>
              <a:t> gastric acid secretion, through H</a:t>
            </a:r>
            <a:r>
              <a:rPr lang="en-US" dirty="0"/>
              <a:t>2</a:t>
            </a:r>
            <a:r>
              <a:rPr lang="en-US" sz="2800" dirty="0"/>
              <a:t>- receptors</a:t>
            </a:r>
          </a:p>
        </p:txBody>
      </p:sp>
      <p:pic>
        <p:nvPicPr>
          <p:cNvPr id="18" name="Picture 8"/>
          <p:cNvPicPr>
            <a:picLocks noChangeAspect="1" noChangeArrowheads="1"/>
          </p:cNvPicPr>
          <p:nvPr/>
        </p:nvPicPr>
        <p:blipFill>
          <a:blip r:embed="rId9" cstate="print"/>
          <a:srcRect/>
          <a:stretch>
            <a:fillRect/>
          </a:stretch>
        </p:blipFill>
        <p:spPr bwMode="auto">
          <a:xfrm>
            <a:off x="5642130" y="3235974"/>
            <a:ext cx="2699674" cy="165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10" cstate="print"/>
          <a:srcRect/>
          <a:stretch>
            <a:fillRect/>
          </a:stretch>
        </p:blipFill>
        <p:spPr>
          <a:xfrm>
            <a:off x="5642130" y="4890590"/>
            <a:ext cx="2587470" cy="1435857"/>
          </a:xfrm>
          <a:prstGeom prst="rect">
            <a:avLst/>
          </a:prstGeom>
          <a:noFill/>
          <a:ln/>
        </p:spPr>
      </p:pic>
      <p:pic>
        <p:nvPicPr>
          <p:cNvPr id="17" name="Picture 7"/>
          <p:cNvPicPr>
            <a:picLocks noGrp="1" noChangeAspect="1" noChangeArrowheads="1"/>
          </p:cNvPicPr>
          <p:nvPr>
            <p:ph sz="half" idx="2"/>
          </p:nvPr>
        </p:nvPicPr>
        <p:blipFill>
          <a:blip r:embed="rId11" cstate="print"/>
          <a:srcRect/>
          <a:stretch>
            <a:fillRect/>
          </a:stretch>
        </p:blipFill>
        <p:spPr>
          <a:xfrm>
            <a:off x="5642130" y="1304764"/>
            <a:ext cx="2587470" cy="1823789"/>
          </a:xfrm>
          <a:noFill/>
          <a:ln/>
        </p:spPr>
      </p:pic>
      <p:sp>
        <p:nvSpPr>
          <p:cNvPr id="20" name="Slide Number Placeholder 19"/>
          <p:cNvSpPr>
            <a:spLocks noGrp="1"/>
          </p:cNvSpPr>
          <p:nvPr>
            <p:ph type="sldNum" sz="quarter" idx="12"/>
          </p:nvPr>
        </p:nvSpPr>
        <p:spPr/>
        <p:txBody>
          <a:bodyPr/>
          <a:lstStyle/>
          <a:p>
            <a:pPr>
              <a:defRPr/>
            </a:pPr>
            <a:fld id="{C32513D1-9D20-433B-A882-D5BAC238F127}"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 name="TextBox 14"/>
          <p:cNvSpPr txBox="1"/>
          <p:nvPr/>
        </p:nvSpPr>
        <p:spPr>
          <a:xfrm>
            <a:off x="2267743" y="440668"/>
            <a:ext cx="478853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Actions of histamine</a:t>
            </a:r>
          </a:p>
        </p:txBody>
      </p:sp>
      <p:sp>
        <p:nvSpPr>
          <p:cNvPr id="16" name="TextBox 15"/>
          <p:cNvSpPr txBox="1"/>
          <p:nvPr/>
        </p:nvSpPr>
        <p:spPr>
          <a:xfrm>
            <a:off x="1026604" y="1340768"/>
            <a:ext cx="7649852"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a:t>Slow</a:t>
            </a:r>
            <a:r>
              <a:rPr lang="en-US" sz="2800" dirty="0"/>
              <a:t> IV or SC injection causes flushing of skin, raise temperature, edema, increase blood flow to the periphery, increase heart rate &amp; COP (through increasing Ca</a:t>
            </a:r>
            <a:r>
              <a:rPr lang="en-US" sz="2800" baseline="30000" dirty="0"/>
              <a:t>2+ </a:t>
            </a:r>
            <a:r>
              <a:rPr lang="en-US" sz="2800" dirty="0"/>
              <a:t>influx)</a:t>
            </a:r>
          </a:p>
        </p:txBody>
      </p:sp>
      <p:sp>
        <p:nvSpPr>
          <p:cNvPr id="18" name="TextBox 17"/>
          <p:cNvSpPr txBox="1"/>
          <p:nvPr/>
        </p:nvSpPr>
        <p:spPr>
          <a:xfrm>
            <a:off x="1026604" y="4758974"/>
            <a:ext cx="592166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solidFill>
                  <a:schemeClr val="accent2">
                    <a:lumMod val="50000"/>
                  </a:schemeClr>
                </a:solidFill>
              </a:rPr>
              <a:t>Intradermal</a:t>
            </a:r>
            <a:r>
              <a:rPr lang="en-US" sz="2800" dirty="0">
                <a:solidFill>
                  <a:schemeClr val="accent2">
                    <a:lumMod val="50000"/>
                  </a:schemeClr>
                </a:solidFill>
              </a:rPr>
              <a:t> injection </a:t>
            </a:r>
            <a:r>
              <a:rPr lang="en-US" sz="2800" dirty="0"/>
              <a:t>causes itching.</a:t>
            </a:r>
          </a:p>
        </p:txBody>
      </p:sp>
      <p:pic>
        <p:nvPicPr>
          <p:cNvPr id="19" name="Picture 5"/>
          <p:cNvPicPr>
            <a:picLocks noChangeAspect="1" noChangeArrowheads="1"/>
          </p:cNvPicPr>
          <p:nvPr/>
        </p:nvPicPr>
        <p:blipFill>
          <a:blip r:embed="rId8" cstate="print"/>
          <a:srcRect/>
          <a:stretch>
            <a:fillRect/>
          </a:stretch>
        </p:blipFill>
        <p:spPr bwMode="auto">
          <a:xfrm>
            <a:off x="1835696" y="5378450"/>
            <a:ext cx="2590800" cy="1038882"/>
          </a:xfrm>
          <a:prstGeom prst="rect">
            <a:avLst/>
          </a:prstGeom>
          <a:noFill/>
          <a:ln w="9525">
            <a:noFill/>
            <a:miter lim="800000"/>
            <a:headEnd/>
            <a:tailEnd/>
          </a:ln>
          <a:effectLst/>
        </p:spPr>
      </p:pic>
      <p:pic>
        <p:nvPicPr>
          <p:cNvPr id="84993" name="Picture 1"/>
          <p:cNvPicPr>
            <a:picLocks noChangeAspect="1" noChangeArrowheads="1"/>
          </p:cNvPicPr>
          <p:nvPr/>
        </p:nvPicPr>
        <p:blipFill>
          <a:blip r:embed="rId9" cstate="print"/>
          <a:srcRect/>
          <a:stretch>
            <a:fillRect/>
          </a:stretch>
        </p:blipFill>
        <p:spPr bwMode="auto">
          <a:xfrm>
            <a:off x="7056277" y="4588532"/>
            <a:ext cx="1908336" cy="2269468"/>
          </a:xfrm>
          <a:prstGeom prst="rect">
            <a:avLst/>
          </a:prstGeom>
          <a:noFill/>
          <a:ln w="9525">
            <a:noFill/>
            <a:miter lim="800000"/>
            <a:headEnd/>
            <a:tailEnd/>
          </a:ln>
        </p:spPr>
      </p:pic>
      <p:sp>
        <p:nvSpPr>
          <p:cNvPr id="17" name="TextBox 16"/>
          <p:cNvSpPr txBox="1"/>
          <p:nvPr/>
        </p:nvSpPr>
        <p:spPr>
          <a:xfrm>
            <a:off x="1058490" y="3284984"/>
            <a:ext cx="747395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a:t>Rapid</a:t>
            </a:r>
            <a:r>
              <a:rPr lang="en-US" sz="2800" dirty="0"/>
              <a:t> IV bolus injection induces a fall in blood pressure, </a:t>
            </a:r>
            <a:r>
              <a:rPr lang="en-US" sz="2800" dirty="0" smtClean="0"/>
              <a:t>headache</a:t>
            </a:r>
            <a:r>
              <a:rPr lang="en-US" sz="2800" dirty="0"/>
              <a:t>, due to dilation of blood vessels</a:t>
            </a:r>
          </a:p>
        </p:txBody>
      </p:sp>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439924" y="442913"/>
            <a:ext cx="644471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Histamine receptor </a:t>
            </a:r>
            <a:r>
              <a:rPr lang="en-US" sz="3200" dirty="0">
                <a:solidFill>
                  <a:schemeClr val="accent2"/>
                </a:solidFill>
                <a:latin typeface="Algerian" pitchFamily="82" charset="0"/>
              </a:rPr>
              <a:t>blockers</a:t>
            </a:r>
          </a:p>
        </p:txBody>
      </p:sp>
      <p:sp>
        <p:nvSpPr>
          <p:cNvPr id="12" name="TextBox 11"/>
          <p:cNvSpPr txBox="1"/>
          <p:nvPr/>
        </p:nvSpPr>
        <p:spPr>
          <a:xfrm>
            <a:off x="417712" y="2672045"/>
            <a:ext cx="69403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rgbClr val="FF0000"/>
                </a:solidFill>
                <a:latin typeface="Algerian" pitchFamily="82" charset="0"/>
              </a:rPr>
              <a:t>Histamine h</a:t>
            </a:r>
            <a:r>
              <a:rPr lang="en-US" dirty="0">
                <a:solidFill>
                  <a:srgbClr val="FF0000"/>
                </a:solidFill>
                <a:latin typeface="Algerian" pitchFamily="82" charset="0"/>
              </a:rPr>
              <a:t>1</a:t>
            </a:r>
            <a:r>
              <a:rPr lang="en-US" sz="2800" dirty="0">
                <a:solidFill>
                  <a:srgbClr val="FF0000"/>
                </a:solidFill>
                <a:latin typeface="Algerian" pitchFamily="82" charset="0"/>
              </a:rPr>
              <a:t> receptor antagonists </a:t>
            </a:r>
            <a:r>
              <a:rPr lang="en-US" sz="2800" dirty="0">
                <a:latin typeface="Algerian" pitchFamily="82" charset="0"/>
              </a:rPr>
              <a:t>:</a:t>
            </a:r>
          </a:p>
        </p:txBody>
      </p:sp>
      <p:sp>
        <p:nvSpPr>
          <p:cNvPr id="14" name="TextBox 13"/>
          <p:cNvSpPr txBox="1"/>
          <p:nvPr/>
        </p:nvSpPr>
        <p:spPr>
          <a:xfrm>
            <a:off x="550168" y="4079830"/>
            <a:ext cx="58962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Diphenhydramine, Promethazine</a:t>
            </a:r>
          </a:p>
        </p:txBody>
      </p:sp>
      <p:sp>
        <p:nvSpPr>
          <p:cNvPr id="15" name="TextBox 14"/>
          <p:cNvSpPr txBox="1"/>
          <p:nvPr/>
        </p:nvSpPr>
        <p:spPr>
          <a:xfrm>
            <a:off x="439924" y="3416753"/>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First generation</a:t>
            </a:r>
          </a:p>
        </p:txBody>
      </p:sp>
      <p:sp>
        <p:nvSpPr>
          <p:cNvPr id="16" name="TextBox 15"/>
          <p:cNvSpPr txBox="1"/>
          <p:nvPr/>
        </p:nvSpPr>
        <p:spPr>
          <a:xfrm>
            <a:off x="550168" y="5673413"/>
            <a:ext cx="58962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Cetirizine, Fexofenadine.</a:t>
            </a:r>
          </a:p>
        </p:txBody>
      </p:sp>
      <p:sp>
        <p:nvSpPr>
          <p:cNvPr id="17" name="TextBox 16"/>
          <p:cNvSpPr txBox="1"/>
          <p:nvPr/>
        </p:nvSpPr>
        <p:spPr>
          <a:xfrm>
            <a:off x="439924" y="5080549"/>
            <a:ext cx="47224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Second generation</a:t>
            </a:r>
          </a:p>
        </p:txBody>
      </p:sp>
      <p:sp>
        <p:nvSpPr>
          <p:cNvPr id="18" name="TextBox 17"/>
          <p:cNvSpPr txBox="1"/>
          <p:nvPr/>
        </p:nvSpPr>
        <p:spPr>
          <a:xfrm>
            <a:off x="429896" y="1561853"/>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Physiological antagonist: epinephrine</a:t>
            </a:r>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2171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7504" y="440668"/>
            <a:ext cx="709278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Histamine H</a:t>
            </a:r>
            <a:r>
              <a:rPr lang="en-US" sz="2000" dirty="0">
                <a:latin typeface="Algerian" pitchFamily="82" charset="0"/>
              </a:rPr>
              <a:t>1</a:t>
            </a:r>
            <a:r>
              <a:rPr lang="en-US" sz="3200" dirty="0">
                <a:latin typeface="Algerian" pitchFamily="82" charset="0"/>
              </a:rPr>
              <a:t> receptor blockers</a:t>
            </a:r>
          </a:p>
        </p:txBody>
      </p:sp>
      <p:sp>
        <p:nvSpPr>
          <p:cNvPr id="9" name="TextBox 8"/>
          <p:cNvSpPr txBox="1"/>
          <p:nvPr/>
        </p:nvSpPr>
        <p:spPr>
          <a:xfrm>
            <a:off x="935596" y="1376772"/>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u="sng" dirty="0"/>
              <a:t>First</a:t>
            </a:r>
            <a:r>
              <a:rPr lang="en-US" sz="2800" b="1" dirty="0"/>
              <a:t> generation</a:t>
            </a:r>
          </a:p>
        </p:txBody>
      </p:sp>
      <p:sp>
        <p:nvSpPr>
          <p:cNvPr id="11" name="TextBox 10"/>
          <p:cNvSpPr txBox="1"/>
          <p:nvPr/>
        </p:nvSpPr>
        <p:spPr>
          <a:xfrm>
            <a:off x="958788" y="4149080"/>
            <a:ext cx="21074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err="1">
                <a:solidFill>
                  <a:srgbClr val="0070C0"/>
                </a:solidFill>
                <a:latin typeface="Arial Narrow" pitchFamily="34" charset="0"/>
              </a:rPr>
              <a:t>Urticaria</a:t>
            </a:r>
            <a:endParaRPr lang="en-US" sz="2400" b="1" dirty="0">
              <a:solidFill>
                <a:srgbClr val="0070C0"/>
              </a:solidFill>
              <a:latin typeface="Arial Narrow" pitchFamily="34" charset="0"/>
            </a:endParaRPr>
          </a:p>
        </p:txBody>
      </p:sp>
      <p:sp>
        <p:nvSpPr>
          <p:cNvPr id="12" name="TextBox 11"/>
          <p:cNvSpPr txBox="1"/>
          <p:nvPr/>
        </p:nvSpPr>
        <p:spPr>
          <a:xfrm>
            <a:off x="958788" y="3465004"/>
            <a:ext cx="30351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a:solidFill>
                  <a:srgbClr val="0070C0"/>
                </a:solidFill>
                <a:latin typeface="Arial Narrow" pitchFamily="34" charset="0"/>
              </a:rPr>
              <a:t>Allergic rhinitis</a:t>
            </a:r>
          </a:p>
        </p:txBody>
      </p:sp>
      <p:sp>
        <p:nvSpPr>
          <p:cNvPr id="13" name="TextBox 12"/>
          <p:cNvSpPr txBox="1"/>
          <p:nvPr/>
        </p:nvSpPr>
        <p:spPr>
          <a:xfrm>
            <a:off x="935596" y="2060848"/>
            <a:ext cx="37108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FF0000"/>
                </a:solidFill>
                <a:latin typeface="Arial Narrow" pitchFamily="34" charset="0"/>
              </a:rPr>
              <a:t>Has a sedating effect</a:t>
            </a:r>
            <a:endParaRPr lang="en-US" sz="2800" dirty="0"/>
          </a:p>
        </p:txBody>
      </p:sp>
      <p:sp>
        <p:nvSpPr>
          <p:cNvPr id="14" name="TextBox 13"/>
          <p:cNvSpPr txBox="1"/>
          <p:nvPr/>
        </p:nvSpPr>
        <p:spPr>
          <a:xfrm>
            <a:off x="935596" y="2708920"/>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Clinical uses:</a:t>
            </a:r>
          </a:p>
        </p:txBody>
      </p:sp>
      <p:sp>
        <p:nvSpPr>
          <p:cNvPr id="15" name="TextBox 14"/>
          <p:cNvSpPr txBox="1"/>
          <p:nvPr/>
        </p:nvSpPr>
        <p:spPr>
          <a:xfrm>
            <a:off x="935596" y="5481228"/>
            <a:ext cx="28635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a:solidFill>
                  <a:srgbClr val="0070C0"/>
                </a:solidFill>
                <a:latin typeface="Arial Narrow" pitchFamily="34" charset="0"/>
              </a:rPr>
              <a:t>Motion sickness </a:t>
            </a:r>
          </a:p>
        </p:txBody>
      </p:sp>
      <p:sp>
        <p:nvSpPr>
          <p:cNvPr id="16" name="TextBox 15"/>
          <p:cNvSpPr txBox="1"/>
          <p:nvPr/>
        </p:nvSpPr>
        <p:spPr>
          <a:xfrm>
            <a:off x="965566" y="4797152"/>
            <a:ext cx="19550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a:solidFill>
                  <a:srgbClr val="0070C0"/>
                </a:solidFill>
                <a:latin typeface="Arial Narrow" pitchFamily="34" charset="0"/>
              </a:rPr>
              <a:t>Insomnia  </a:t>
            </a:r>
          </a:p>
        </p:txBody>
      </p:sp>
      <p:pic>
        <p:nvPicPr>
          <p:cNvPr id="80897" name="Picture 1"/>
          <p:cNvPicPr>
            <a:picLocks noChangeAspect="1" noChangeArrowheads="1"/>
          </p:cNvPicPr>
          <p:nvPr/>
        </p:nvPicPr>
        <p:blipFill>
          <a:blip r:embed="rId9" cstate="print"/>
          <a:srcRect/>
          <a:stretch>
            <a:fillRect/>
          </a:stretch>
        </p:blipFill>
        <p:spPr bwMode="auto">
          <a:xfrm>
            <a:off x="6120172" y="1268760"/>
            <a:ext cx="1400175" cy="1584176"/>
          </a:xfrm>
          <a:prstGeom prst="rect">
            <a:avLst/>
          </a:prstGeom>
          <a:noFill/>
          <a:ln w="9525">
            <a:noFill/>
            <a:miter lim="800000"/>
            <a:headEnd/>
            <a:tailEnd/>
          </a:ln>
        </p:spPr>
      </p:pic>
      <p:pic>
        <p:nvPicPr>
          <p:cNvPr id="80898" name="Picture 2"/>
          <p:cNvPicPr>
            <a:picLocks noChangeAspect="1" noChangeArrowheads="1"/>
          </p:cNvPicPr>
          <p:nvPr/>
        </p:nvPicPr>
        <p:blipFill>
          <a:blip r:embed="rId10" cstate="print"/>
          <a:srcRect/>
          <a:stretch>
            <a:fillRect/>
          </a:stretch>
        </p:blipFill>
        <p:spPr bwMode="auto">
          <a:xfrm>
            <a:off x="6120172" y="2895515"/>
            <a:ext cx="1603530" cy="1776785"/>
          </a:xfrm>
          <a:prstGeom prst="rect">
            <a:avLst/>
          </a:prstGeom>
          <a:noFill/>
          <a:ln w="9525">
            <a:noFill/>
            <a:miter lim="800000"/>
            <a:headEnd/>
            <a:tailEnd/>
          </a:ln>
        </p:spPr>
      </p:pic>
      <p:pic>
        <p:nvPicPr>
          <p:cNvPr id="80899" name="Picture 3"/>
          <p:cNvPicPr>
            <a:picLocks noChangeAspect="1" noChangeArrowheads="1"/>
          </p:cNvPicPr>
          <p:nvPr/>
        </p:nvPicPr>
        <p:blipFill>
          <a:blip r:embed="rId11" cstate="print"/>
          <a:srcRect/>
          <a:stretch>
            <a:fillRect/>
          </a:stretch>
        </p:blipFill>
        <p:spPr bwMode="auto">
          <a:xfrm>
            <a:off x="6120172" y="4797152"/>
            <a:ext cx="1866900" cy="1512168"/>
          </a:xfrm>
          <a:prstGeom prst="rect">
            <a:avLst/>
          </a:prstGeom>
          <a:noFill/>
          <a:ln w="9525">
            <a:noFill/>
            <a:miter lim="800000"/>
            <a:headEnd/>
            <a:tailEnd/>
          </a:ln>
        </p:spPr>
      </p:pic>
      <p:pic>
        <p:nvPicPr>
          <p:cNvPr id="80901" name="Picture 5" descr="نتيجة بحث الصور عن ‪insomnia‬‏">
            <a:hlinkClick r:id="rId12"/>
          </p:cNvPr>
          <p:cNvPicPr>
            <a:picLocks noChangeAspect="1" noChangeArrowheads="1"/>
          </p:cNvPicPr>
          <p:nvPr/>
        </p:nvPicPr>
        <p:blipFill>
          <a:blip r:embed="rId13" cstate="print"/>
          <a:srcRect/>
          <a:stretch>
            <a:fillRect/>
          </a:stretch>
        </p:blipFill>
        <p:spPr bwMode="auto">
          <a:xfrm>
            <a:off x="3161420" y="4006226"/>
            <a:ext cx="2958752" cy="1332148"/>
          </a:xfrm>
          <a:prstGeom prst="rect">
            <a:avLst/>
          </a:prstGeom>
          <a:noFill/>
        </p:spPr>
      </p:pic>
      <p:sp>
        <p:nvSpPr>
          <p:cNvPr id="19" name="Slide Number Placeholder 18"/>
          <p:cNvSpPr>
            <a:spLocks noGrp="1"/>
          </p:cNvSpPr>
          <p:nvPr>
            <p:ph type="sldNum" sz="quarter" idx="12"/>
          </p:nvPr>
        </p:nvSpPr>
        <p:spPr/>
        <p:txBody>
          <a:bodyPr/>
          <a:lstStyle/>
          <a:p>
            <a:pPr>
              <a:defRPr/>
            </a:pPr>
            <a:fld id="{10734EB8-5C1B-4830-9CAD-A02C2FF5D799}" type="slidenum">
              <a:rPr lang="en-US" altLang="en-US" smtClean="0"/>
              <a:pPr>
                <a:defRPr/>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9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37453</TotalTime>
  <Words>5220</Words>
  <Application>Microsoft Office PowerPoint</Application>
  <PresentationFormat>On-screen Show (4:3)</PresentationFormat>
  <Paragraphs>446</Paragraphs>
  <Slides>49</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ＭＳ Ｐゴシック</vt:lpstr>
      <vt:lpstr>Algerian</vt:lpstr>
      <vt:lpstr>Arial</vt:lpstr>
      <vt:lpstr>Arial Narrow</vt:lpstr>
      <vt:lpstr>Bernard MT Condensed</vt:lpstr>
      <vt:lpstr>Calibri</vt:lpstr>
      <vt:lpstr>Lucida Sans Unicode</vt:lpstr>
      <vt:lpstr>Symbol</vt:lpstr>
      <vt:lpstr>Times</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Coloured slides template background</dc:title>
  <dc:creator>Presentation Magazine</dc:creator>
  <cp:lastModifiedBy>Alia Ragjeb Alshanawani</cp:lastModifiedBy>
  <cp:revision>1068</cp:revision>
  <dcterms:modified xsi:type="dcterms:W3CDTF">2021-10-19T08:28:40Z</dcterms:modified>
</cp:coreProperties>
</file>