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  <p:sldId id="4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D"/>
    <a:srgbClr val="6600FF"/>
    <a:srgbClr val="FF0066"/>
    <a:srgbClr val="00CC99"/>
    <a:srgbClr val="FA00B9"/>
    <a:srgbClr val="5100C8"/>
    <a:srgbClr val="FF00FF"/>
    <a:srgbClr val="EBE2F2"/>
    <a:srgbClr val="FFE5FF"/>
    <a:srgbClr val="7B4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Hypersensitivity </a:t>
            </a:r>
            <a:r>
              <a:rPr lang="en-US" dirty="0" err="1"/>
              <a:t>rx</a:t>
            </a:r>
            <a:r>
              <a:rPr lang="en-US" dirty="0"/>
              <a:t> is classified into 4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976F-25EF-40C2-8240-0186318EA474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AB33-9BB9-4EFE-97A0-9B7432DFCAC5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9765-A28E-47B2-B420-9FC06557A071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6731-5C55-496B-A059-FE949CEA58C7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567C-F4FA-415F-A95E-7E2372DC25DF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4927-4FD4-4862-A19C-F40E69B5CA6D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1EAC-2DE7-46AC-B82C-D5D080B455DC}" type="datetime1">
              <a:rPr lang="en-US" smtClean="0"/>
              <a:t>10/6/2021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69A7-A8E2-4B23-9918-F93931934C72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BA75-966D-4B75-80D1-7301380062D2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E658-AEDD-4023-B44A-82E93DA262B4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E0F0-F2FD-444C-99B2-2FDE8A32B854}" type="datetime1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1EC2-ABB2-41AA-9071-F7F052163B96}" type="datetime1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B79-4AB3-4CC1-BA48-1501A9D1DC47}" type="datetime1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174E-527A-4612-840E-8C2AC6BEE8D4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EFE2-3320-4616-B456-34E22DA12D45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6EC876-0FBA-4C94-93AA-EF94A215FA2C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m.eg/url?sa=i&amp;rct=j&amp;q=&amp;esrc=s&amp;source=images&amp;cd=&amp;ved=2ahUKEwiB-qebhqDlAhXPy4UKHSpjASgQjRx6BAgBEAQ&amp;url=https%3A%2F%2Fwww.techexplorist.com%2Fgetting-goose-bumps-boost-hair-growth%2F19327%2F&amp;psig=AOvVaw2KCyIWeKGjVkW9vatGmF2a&amp;ust=1571290159143125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0CAcQjRxqFQoTCJe2-sT37sgCFcTFFAoda_cHaw&amp;url=https://www.boundless.com/biology/textbooks/boundless-biology-textbook/structure-and-function-of-plasma-membranes-5/bulk-transport-67/endocytosis-339-11476/&amp;psig=AFQjCNGutze6M393s1fAeZ3V4565eNu2DA&amp;ust=144645727574027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bouv-xfnWAhWHfxoKHTXnAyYQjRwIBw&amp;url=http://over-count.weebly.com/side-effects-of-taking-otc-drugs.html&amp;psig=AOvVaw15tJ6D2JHCZaw4RGP08Hf7&amp;ust=150839397547655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IV</a:t>
            </a: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itchFamily="82" charset="0"/>
              </a:rPr>
              <a:t>TOLERANCE / DESENSITIZATION 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Algerian" pitchFamily="82" charset="0"/>
              </a:rPr>
              <a:t>&amp;ADVERSE DRUG REACTIONS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10582-28F5-4EE0-B278-98D0188A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 consequence of the primary effect of the drug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5100C8"/>
                </a:solidFill>
              </a:rPr>
              <a:t>Bleeding from </a:t>
            </a:r>
            <a:r>
              <a:rPr lang="en-US" sz="2800" b="1" dirty="0" err="1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solidFill>
                  <a:srgbClr val="FFF30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ADR quantitatively or </a:t>
            </a:r>
            <a:r>
              <a:rPr lang="en-US" sz="2800" dirty="0" err="1"/>
              <a:t>qualitativel</a:t>
            </a:r>
            <a:r>
              <a:rPr lang="en-US" sz="2800" dirty="0"/>
              <a:t> different from the primary effect?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predictable?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343400"/>
            <a:ext cx="41148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e.g. Hypoglycemia from hypoglycemic drugs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is it treated?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mortal is it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36220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incidence high or low?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dose dependent?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739640"/>
            <a:ext cx="3952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53A1-A73C-46D2-BF0D-7DE54798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62484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Idiosyncratic reactions are drug reactions that occur rarely and unpredictably amongst the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1722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</a:t>
            </a:r>
            <a:r>
              <a:rPr lang="en-US" sz="2800" b="1" dirty="0" err="1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800" dirty="0">
                <a:solidFill>
                  <a:srgbClr val="EE00EE"/>
                </a:solidFill>
                <a:latin typeface="Arial Narrow" pitchFamily="34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atin typeface="Arial Narrow" pitchFamily="34" charset="0"/>
              </a:rPr>
              <a:t>Occurs different to known drug pharmacological </a:t>
            </a:r>
            <a:r>
              <a:rPr lang="en-US" sz="3200" b="1">
                <a:latin typeface="Arial Narrow" pitchFamily="34" charset="0"/>
              </a:rPr>
              <a:t>effect[</a:t>
            </a:r>
            <a:r>
              <a:rPr lang="en-US" sz="3200" b="1">
                <a:solidFill>
                  <a:srgbClr val="5100C8"/>
                </a:solidFill>
                <a:latin typeface="Arial Narrow" pitchFamily="34" charset="0"/>
              </a:rPr>
              <a:t>idiosyncratic </a:t>
            </a:r>
            <a:r>
              <a:rPr lang="en-US" sz="3200" b="1" dirty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predictable?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the ADR quantitatively </a:t>
            </a:r>
            <a:r>
              <a:rPr lang="en-US" sz="2800"/>
              <a:t>or qualitatively </a:t>
            </a:r>
            <a:r>
              <a:rPr lang="en-US" sz="2800" dirty="0"/>
              <a:t>different from the primary effect?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Is it dose dependent?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mortal is it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How is it treated?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4114800"/>
            <a:ext cx="5029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Usually due to [1]</a:t>
            </a:r>
            <a:r>
              <a:rPr lang="en-US" sz="2800" b="1" u="sng" dirty="0">
                <a:solidFill>
                  <a:srgbClr val="FF0000"/>
                </a:solidFill>
              </a:rPr>
              <a:t>immunological response</a:t>
            </a:r>
            <a:r>
              <a:rPr lang="en-US" sz="2800" dirty="0"/>
              <a:t> or [2]</a:t>
            </a:r>
            <a:r>
              <a:rPr lang="en-US" sz="2800" b="1" dirty="0">
                <a:solidFill>
                  <a:srgbClr val="6600FF"/>
                </a:solidFill>
              </a:rPr>
              <a:t>patient’s genetic defect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38C8-1810-411A-9C68-97DF99F1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79553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>
                <a:latin typeface="Arial Narrow" pitchFamily="34" charset="0"/>
                <a:sym typeface="Wingdings 3"/>
              </a:rPr>
              <a:t> ch</a:t>
            </a:r>
            <a:r>
              <a:rPr lang="en-US" sz="2800" b="1" dirty="0">
                <a:latin typeface="Arial Narrow" pitchFamily="34" charset="0"/>
              </a:rPr>
              <a:t>ronic</a:t>
            </a:r>
          </a:p>
          <a:p>
            <a:pPr>
              <a:lnSpc>
                <a:spcPts val="2000"/>
              </a:lnSpc>
            </a:pP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Type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itchFamily="82" charset="0"/>
              </a:rPr>
              <a:t>Continued</a:t>
            </a: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38600" cy="462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Occurs during chronic drug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C42A-D3A1-47CE-AF39-4A08A136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Refers to carcinogenic and </a:t>
            </a:r>
            <a:r>
              <a:rPr lang="en-US" sz="2800" dirty="0" err="1"/>
              <a:t>teratogenic</a:t>
            </a:r>
            <a:r>
              <a:rPr lang="en-US" sz="2800" dirty="0"/>
              <a:t> effects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Type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  <a:latin typeface="Algerian" pitchFamily="82" charset="0"/>
              </a:rPr>
              <a:t>delayed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Teratogenicity</a:t>
            </a:r>
            <a:r>
              <a:rPr lang="en-US" sz="2800" dirty="0" err="1">
                <a:latin typeface="Calibri"/>
              </a:rPr>
              <a:t>→Retinoids</a:t>
            </a:r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Carcinogenicity→ </a:t>
            </a:r>
            <a:r>
              <a:rPr lang="en-US" sz="2800" dirty="0" err="1">
                <a:latin typeface="Calibri"/>
              </a:rPr>
              <a:t>Tobaco</a:t>
            </a:r>
            <a:r>
              <a:rPr lang="en-US" sz="2800" dirty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Occurs after long period of time even after drug stoppage (delayed in onset)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140F-5B77-4412-8C37-43C322F5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048000"/>
            <a:ext cx="52578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r>
              <a:rPr lang="en-US" sz="2800" b="1" dirty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699781"/>
            <a:ext cx="6096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Type 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  <a:latin typeface="Algerian" pitchFamily="82" charset="0"/>
              </a:rPr>
              <a:t>End of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4191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Withdrawal of diazepam</a:t>
            </a:r>
            <a:r>
              <a:rPr lang="en-US" sz="2800" b="1" dirty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Arial Narrow" pitchFamily="34" charset="0"/>
              </a:rPr>
              <a:t>anxiety, insomnia, vomiting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4191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8" name="Picture 2" descr="نتيجة بحث الصور عن ‪goose flesh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4343400"/>
            <a:ext cx="3981450" cy="23622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04B8-A579-4D85-A73E-8D6FDE9D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81200" y="15240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[1] If due to immunological response</a:t>
            </a:r>
            <a:endParaRPr lang="en-US" sz="28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mediators from   mast cells or blood basophils</a:t>
            </a: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Quinine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fever, arthritis,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Streptomycin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E283-60A7-4A41-9969-9CBE6750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15240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lgerian" pitchFamily="82" charset="0"/>
              </a:rPr>
              <a:t>[2] If due to genetic defect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" y="5395544"/>
            <a:ext cx="9143999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>
                <a:solidFill>
                  <a:srgbClr val="CC0000"/>
                </a:solidFill>
              </a:rPr>
              <a:t>Relapse of infection</a:t>
            </a:r>
            <a:r>
              <a:rPr lang="en-US" sz="2800" dirty="0"/>
              <a:t> &amp; </a:t>
            </a:r>
            <a:r>
              <a:rPr lang="en-US" sz="2800" b="1" dirty="0">
                <a:solidFill>
                  <a:srgbClr val="CC0000"/>
                </a:solidFill>
              </a:rPr>
              <a:t>hepatitis </a:t>
            </a:r>
            <a:r>
              <a:rPr lang="en-US" sz="2800" dirty="0"/>
              <a:t>occur in fast 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0" y="6183591"/>
            <a:ext cx="91313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err="1"/>
              <a:t>Isoniazid</a:t>
            </a:r>
            <a:r>
              <a:rPr lang="en-US" sz="2800" dirty="0"/>
              <a:t> causes </a:t>
            </a:r>
            <a:r>
              <a:rPr lang="en-US" sz="2800" b="1" dirty="0">
                <a:solidFill>
                  <a:srgbClr val="CC0000"/>
                </a:solidFill>
              </a:rPr>
              <a:t>peripheral neuropathy</a:t>
            </a:r>
            <a:r>
              <a:rPr lang="en-US" sz="2800" dirty="0"/>
              <a:t> in slow </a:t>
            </a:r>
            <a:r>
              <a:rPr lang="en-US" sz="2800" dirty="0" err="1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" y="773399"/>
            <a:ext cx="91313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When </a:t>
            </a:r>
            <a:r>
              <a:rPr lang="en-US" sz="2800" b="1" dirty="0">
                <a:solidFill>
                  <a:srgbClr val="CC0000"/>
                </a:solidFill>
              </a:rPr>
              <a:t>isoniazid</a:t>
            </a:r>
            <a:r>
              <a:rPr lang="en-US" sz="2800" dirty="0"/>
              <a:t> is given in identical doses /kg, two distinct groups can be identified, a group with </a:t>
            </a:r>
            <a:r>
              <a:rPr lang="en-US" sz="2800" u="sng" dirty="0"/>
              <a:t>low</a:t>
            </a:r>
            <a:r>
              <a:rPr lang="en-US" sz="2800" dirty="0"/>
              <a:t> blood level acetylate the drug more rapidly ‘</a:t>
            </a:r>
            <a:r>
              <a:rPr lang="en-US" sz="2800" b="1" dirty="0">
                <a:solidFill>
                  <a:schemeClr val="accent2"/>
                </a:solidFill>
              </a:rPr>
              <a:t>fast acetylators’</a:t>
            </a:r>
            <a:r>
              <a:rPr lang="en-US" sz="2800" dirty="0"/>
              <a:t> &amp; ‘a group with </a:t>
            </a:r>
            <a:r>
              <a:rPr lang="en-US" sz="2800" u="sng" dirty="0"/>
              <a:t>high</a:t>
            </a:r>
            <a:r>
              <a:rPr lang="en-US" sz="2800" dirty="0"/>
              <a:t> blood level acetylate the drug slowly “</a:t>
            </a:r>
            <a:r>
              <a:rPr lang="en-US" sz="2800" b="1" dirty="0">
                <a:solidFill>
                  <a:schemeClr val="accent2"/>
                </a:solidFill>
              </a:rPr>
              <a:t>slow acetylators’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22055"/>
            <a:ext cx="6075164" cy="268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3200" y="3276600"/>
            <a:ext cx="24384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/>
              <a:t>Genetic polymorphism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3A11D-F863-455F-B89F-D1943F84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Thalidomide crisis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Thalidomide was marketed in 1958 in West Germany as a hypnotic &amp; as for morning sickness during 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49530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 1961 a report of out break of </a:t>
            </a:r>
            <a:r>
              <a:rPr lang="en-US" sz="2800" b="1" dirty="0">
                <a:solidFill>
                  <a:srgbClr val="FF0000"/>
                </a:solidFill>
              </a:rPr>
              <a:t>phocomelia</a:t>
            </a:r>
            <a:r>
              <a:rPr lang="en-US" sz="2800" dirty="0"/>
              <a:t> in the newborn babies (40,000-100,000 cases)</a:t>
            </a:r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7D15-4FC4-49DC-8E0B-DCB3FEF7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Distinguish difference between tolerance and desensitization (tachyphylaxis) and reasons for their development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8305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44C"/>
                </a:solidFill>
                <a:latin typeface="Calibri" pitchFamily="34" charset="0"/>
              </a:rPr>
              <a:t>Recognize patterns of adverse drug reactions (ADRs)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08158-02D0-4C47-82B4-29C1441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30D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590800"/>
            <a:ext cx="3886200" cy="3108543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30D"/>
                </a:solidFill>
                <a:latin typeface="Arial Narrow" pitchFamily="34" charset="0"/>
              </a:rPr>
              <a:t>Phenomenon of variation in drug response, whereby there is a gradual diminution of the response to the drug when given continuously or repeatedly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TOLERANCE and DESENSITIZATION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FE29-34A0-4903-ABE7-7EA03E84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334000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3733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These SHOULD BE DISTINGUISHED FROM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8C655-C245-43FE-814C-B44BD282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the relevant receptors due to </a:t>
            </a:r>
            <a:r>
              <a:rPr lang="en-US" sz="2200" b="1" dirty="0" err="1">
                <a:latin typeface="Arial Narrow" pitchFamily="34" charset="0"/>
              </a:rPr>
              <a:t>pharmaco</a:t>
            </a:r>
            <a:r>
              <a:rPr lang="en-US" sz="2200" b="1" dirty="0">
                <a:latin typeface="Arial Narrow" pitchFamily="34" charset="0"/>
              </a:rPr>
              <a:t>- kinetic  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becomes:</a:t>
            </a:r>
          </a:p>
          <a:p>
            <a:r>
              <a:rPr lang="en-US" sz="2200" b="1" dirty="0">
                <a:latin typeface="Arial Narrow" pitchFamily="34" charset="0"/>
              </a:rPr>
              <a:t>  &gt; metabolized or excreted</a:t>
            </a:r>
          </a:p>
          <a:p>
            <a:r>
              <a:rPr lang="en-US" sz="2200" b="1" dirty="0">
                <a:latin typeface="Arial Narrow" pitchFamily="34" charset="0"/>
              </a:rPr>
              <a:t>  &lt; absorbed </a:t>
            </a:r>
          </a:p>
          <a:p>
            <a:r>
              <a:rPr lang="en-US" sz="2200" b="1" dirty="0">
                <a:latin typeface="Arial Narrow" pitchFamily="34" charset="0"/>
              </a:rPr>
              <a:t>  altered distribution to tissues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25908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>
                <a:latin typeface="Arial Narrow" pitchFamily="34" charset="0"/>
              </a:rPr>
              <a:t>become nullified by activation of </a:t>
            </a:r>
            <a:r>
              <a:rPr lang="en-US" sz="2200" b="1" dirty="0" err="1">
                <a:latin typeface="Arial Narrow" pitchFamily="34" charset="0"/>
              </a:rPr>
              <a:t>renin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angiotensin</a:t>
            </a:r>
            <a:r>
              <a:rPr lang="en-US" sz="2200" b="1" dirty="0">
                <a:latin typeface="Arial Narrow" pitchFamily="34" charset="0"/>
              </a:rPr>
              <a:t> system by 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NSAIDs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LOSS OF THERAPEUTIC EFFICACY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eg</a:t>
            </a:r>
            <a:r>
              <a:rPr lang="en-US" sz="2200" b="1" dirty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Contraceptive pills </a:t>
            </a:r>
            <a:r>
              <a:rPr lang="en-US" sz="2200" b="1" dirty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4324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96219-2674-4A82-A5E7-426BC585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Depletion of mediator  stores 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1-Phosphorylation of receptors i.e. Tight binding of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agonists 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2-Desenzitiation of Ach- receptors</a:t>
            </a:r>
          </a:p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00B050"/>
                </a:solidFill>
                <a:latin typeface="Arial Narrow" pitchFamily="34" charset="0"/>
              </a:rPr>
              <a:t>[Functional defect]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Number 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receptor recycling by </a:t>
            </a:r>
            <a:r>
              <a:rPr lang="en-US" sz="2200" b="1" dirty="0" err="1">
                <a:latin typeface="Calibri" pitchFamily="34" charset="0"/>
              </a:rPr>
              <a:t>endocytosis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114550"/>
            <a:ext cx="3581400" cy="4743450"/>
          </a:xfrm>
          <a:prstGeom prst="rect">
            <a:avLst/>
          </a:prstGeom>
          <a:noFill/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819D35-EE7E-48F1-97AE-59769421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3962400" cy="203132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>
                <a:solidFill>
                  <a:srgbClr val="FFF30D"/>
                </a:solidFill>
              </a:rPr>
              <a:t>Harmful or seriously</a:t>
            </a:r>
            <a:r>
              <a:rPr lang="en-US" sz="2800" dirty="0">
                <a:solidFill>
                  <a:srgbClr val="FFF30D"/>
                </a:solidFill>
              </a:rPr>
              <a:t> unpleasant effects occurring at doses intended for </a:t>
            </a:r>
            <a:r>
              <a:rPr lang="en-US" sz="2800" b="1" dirty="0">
                <a:solidFill>
                  <a:srgbClr val="FFF30D"/>
                </a:solidFill>
              </a:rPr>
              <a:t>therapeutic effects.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</a:p>
        </p:txBody>
      </p:sp>
      <p:pic>
        <p:nvPicPr>
          <p:cNvPr id="10242" name="Picture 2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590800"/>
            <a:ext cx="4133850" cy="41148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30C0-7040-4305-B2B3-2ACDD3E8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2286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5867400" cy="5909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atin typeface="Algerian" pitchFamily="82" charset="0"/>
              </a:rPr>
              <a:t>Types of </a:t>
            </a:r>
            <a:r>
              <a:rPr lang="en-US" sz="3600" b="1" dirty="0" err="1">
                <a:latin typeface="Algerian" pitchFamily="82" charset="0"/>
              </a:rPr>
              <a:t>adrs</a:t>
            </a:r>
            <a:endParaRPr lang="en-US" sz="3600" b="1" dirty="0">
              <a:latin typeface="Algerian" pitchFamily="8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AC747-B548-4B96-9DAE-191879C3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72F35-961D-4A70-BC8E-31AA8E888ECE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27054</TotalTime>
  <Words>757</Words>
  <Application>Microsoft Office PowerPoint</Application>
  <PresentationFormat>On-screen Show 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Aharoni</vt:lpstr>
      <vt:lpstr>Algerian</vt:lpstr>
      <vt:lpstr>Arial</vt:lpstr>
      <vt:lpstr>Arial Narrow</vt:lpstr>
      <vt:lpstr>Bernard MT Condensed</vt:lpstr>
      <vt:lpstr>Britannic Bold</vt:lpstr>
      <vt:lpstr>Calibri</vt:lpstr>
      <vt:lpstr>Comic Sans MS</vt:lpstr>
      <vt:lpstr>Constantia</vt:lpstr>
      <vt:lpstr>Symbol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Alia Ragheb Alshanwani</cp:lastModifiedBy>
  <cp:revision>1083</cp:revision>
  <dcterms:created xsi:type="dcterms:W3CDTF">2010-09-28T15:47:12Z</dcterms:created>
  <dcterms:modified xsi:type="dcterms:W3CDTF">2021-10-06T07:34:49Z</dcterms:modified>
</cp:coreProperties>
</file>