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1" r:id="rId46"/>
    <p:sldId id="303" r:id="rId47"/>
    <p:sldId id="304" r:id="rId48"/>
    <p:sldId id="305" r:id="rId49"/>
    <p:sldId id="283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9422" y="2814701"/>
            <a:ext cx="5185155" cy="1124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5" cy="1073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2042" y="336676"/>
            <a:ext cx="6639915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1590802"/>
            <a:ext cx="8071510" cy="3843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3544" y="6456882"/>
            <a:ext cx="203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6650" y="914400"/>
            <a:ext cx="433070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BL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OD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PHYSIOL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spc="-5" dirty="0">
                <a:latin typeface="Tahoma"/>
                <a:cs typeface="Tahoma"/>
              </a:rPr>
              <a:t>GY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9422" y="2814701"/>
            <a:ext cx="4938395" cy="112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440"/>
              </a:lnSpc>
            </a:pPr>
            <a:r>
              <a:rPr sz="4400" b="1" dirty="0">
                <a:latin typeface="Tahoma"/>
                <a:cs typeface="Tahoma"/>
              </a:rPr>
              <a:t>Whi</a:t>
            </a:r>
            <a:r>
              <a:rPr sz="4400" b="1" spc="-15" dirty="0">
                <a:latin typeface="Tahoma"/>
                <a:cs typeface="Tahoma"/>
              </a:rPr>
              <a:t>t</a:t>
            </a:r>
            <a:r>
              <a:rPr sz="4400" b="1" dirty="0">
                <a:latin typeface="Tahoma"/>
                <a:cs typeface="Tahoma"/>
              </a:rPr>
              <a:t>e</a:t>
            </a:r>
            <a:r>
              <a:rPr sz="4400" b="1" spc="-40" dirty="0">
                <a:latin typeface="Tahoma"/>
                <a:cs typeface="Tahoma"/>
              </a:rPr>
              <a:t> </a:t>
            </a:r>
            <a:r>
              <a:rPr sz="4400" b="1" spc="-5" dirty="0">
                <a:latin typeface="Tahoma"/>
                <a:cs typeface="Tahoma"/>
              </a:rPr>
              <a:t>Bloo</a:t>
            </a:r>
            <a:r>
              <a:rPr sz="4400" b="1" dirty="0">
                <a:latin typeface="Tahoma"/>
                <a:cs typeface="Tahoma"/>
              </a:rPr>
              <a:t>d</a:t>
            </a:r>
            <a:r>
              <a:rPr sz="4400" b="1" spc="-40" dirty="0">
                <a:latin typeface="Tahoma"/>
                <a:cs typeface="Tahoma"/>
              </a:rPr>
              <a:t> </a:t>
            </a:r>
            <a:r>
              <a:rPr sz="4400" b="1" spc="-5" dirty="0">
                <a:latin typeface="Tahoma"/>
                <a:cs typeface="Tahoma"/>
              </a:rPr>
              <a:t>Ce</a:t>
            </a:r>
            <a:r>
              <a:rPr sz="4400" b="1" spc="5" dirty="0">
                <a:latin typeface="Tahoma"/>
                <a:cs typeface="Tahoma"/>
              </a:rPr>
              <a:t>l</a:t>
            </a:r>
            <a:r>
              <a:rPr sz="4400" b="1" spc="10" dirty="0">
                <a:latin typeface="Tahoma"/>
                <a:cs typeface="Tahoma"/>
              </a:rPr>
              <a:t>l</a:t>
            </a:r>
            <a:r>
              <a:rPr sz="4400" b="1" dirty="0">
                <a:latin typeface="Tahoma"/>
                <a:cs typeface="Tahoma"/>
              </a:rPr>
              <a:t>s</a:t>
            </a:r>
            <a:endParaRPr sz="4400">
              <a:latin typeface="Tahoma"/>
              <a:cs typeface="Tahoma"/>
            </a:endParaRPr>
          </a:p>
          <a:p>
            <a:pPr algn="ctr">
              <a:lnSpc>
                <a:spcPts val="4415"/>
              </a:lnSpc>
            </a:pPr>
            <a:r>
              <a:rPr sz="4400" b="1" spc="-5" dirty="0">
                <a:latin typeface="Tahoma"/>
                <a:cs typeface="Tahoma"/>
              </a:rPr>
              <a:t>(WBC)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3961" y="5051552"/>
            <a:ext cx="3929379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b="1" spc="-10" dirty="0">
                <a:latin typeface="Tahoma"/>
                <a:cs typeface="Tahoma"/>
              </a:rPr>
              <a:t>Dr</a:t>
            </a:r>
            <a:r>
              <a:rPr sz="3350" b="1" spc="-5" dirty="0">
                <a:latin typeface="Tahoma"/>
                <a:cs typeface="Tahoma"/>
              </a:rPr>
              <a:t>.</a:t>
            </a:r>
            <a:r>
              <a:rPr sz="3350" b="1" spc="-480" dirty="0">
                <a:latin typeface="Tahoma"/>
                <a:cs typeface="Tahoma"/>
              </a:rPr>
              <a:t> </a:t>
            </a:r>
            <a:r>
              <a:rPr sz="3350" b="1" spc="-245" dirty="0">
                <a:latin typeface="Tahoma"/>
                <a:cs typeface="Tahoma"/>
              </a:rPr>
              <a:t>Ner</a:t>
            </a:r>
            <a:r>
              <a:rPr sz="3350" b="1" spc="-254" dirty="0">
                <a:latin typeface="Tahoma"/>
                <a:cs typeface="Tahoma"/>
              </a:rPr>
              <a:t>v</a:t>
            </a:r>
            <a:r>
              <a:rPr sz="3350" b="1" spc="-245" dirty="0">
                <a:latin typeface="Tahoma"/>
                <a:cs typeface="Tahoma"/>
              </a:rPr>
              <a:t>a</a:t>
            </a:r>
            <a:r>
              <a:rPr sz="3350" b="1" spc="-240" dirty="0">
                <a:latin typeface="Tahoma"/>
                <a:cs typeface="Tahoma"/>
              </a:rPr>
              <a:t>n</a:t>
            </a:r>
            <a:r>
              <a:rPr sz="3350" b="1" spc="-5" dirty="0">
                <a:latin typeface="Tahoma"/>
                <a:cs typeface="Tahoma"/>
              </a:rPr>
              <a:t>a</a:t>
            </a:r>
            <a:r>
              <a:rPr sz="3350" b="1" spc="-475" dirty="0">
                <a:latin typeface="Tahoma"/>
                <a:cs typeface="Tahoma"/>
              </a:rPr>
              <a:t> </a:t>
            </a:r>
            <a:r>
              <a:rPr sz="3350" b="1" spc="-245" dirty="0">
                <a:latin typeface="Tahoma"/>
                <a:cs typeface="Tahoma"/>
              </a:rPr>
              <a:t>M</a:t>
            </a:r>
            <a:r>
              <a:rPr sz="3350" b="1" spc="-250" dirty="0">
                <a:latin typeface="Tahoma"/>
                <a:cs typeface="Tahoma"/>
              </a:rPr>
              <a:t>o</a:t>
            </a:r>
            <a:r>
              <a:rPr sz="3350" b="1" spc="-245" dirty="0">
                <a:latin typeface="Tahoma"/>
                <a:cs typeface="Tahoma"/>
              </a:rPr>
              <a:t>sta</a:t>
            </a:r>
            <a:r>
              <a:rPr sz="3350" b="1" spc="-240" dirty="0">
                <a:latin typeface="Tahoma"/>
                <a:cs typeface="Tahoma"/>
              </a:rPr>
              <a:t>f</a:t>
            </a:r>
            <a:r>
              <a:rPr sz="3350" b="1" spc="-5" dirty="0">
                <a:latin typeface="Tahoma"/>
                <a:cs typeface="Tahoma"/>
              </a:rPr>
              <a:t>a</a:t>
            </a:r>
            <a:endParaRPr sz="3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725441"/>
            <a:ext cx="2057400" cy="1678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11" y="549275"/>
            <a:ext cx="3125790" cy="2017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3429000"/>
            <a:ext cx="2257425" cy="173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" y="2997200"/>
            <a:ext cx="3190875" cy="3028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1320800">
              <a:lnSpc>
                <a:spcPts val="4785"/>
              </a:lnSpc>
            </a:pPr>
            <a:r>
              <a:rPr sz="4000" spc="-10" dirty="0"/>
              <a:t>Gene</a:t>
            </a:r>
            <a:r>
              <a:rPr sz="4000" spc="-15" dirty="0"/>
              <a:t>s</a:t>
            </a:r>
            <a:r>
              <a:rPr sz="4000" spc="-25" dirty="0"/>
              <a:t>i</a:t>
            </a:r>
            <a:r>
              <a:rPr sz="4000" spc="-5" dirty="0"/>
              <a:t>s</a:t>
            </a:r>
            <a:r>
              <a:rPr sz="4000" spc="45" dirty="0"/>
              <a:t> </a:t>
            </a:r>
            <a:r>
              <a:rPr sz="4000" spc="-5" dirty="0"/>
              <a:t>o</a:t>
            </a:r>
            <a:r>
              <a:rPr sz="4000" dirty="0"/>
              <a:t>f</a:t>
            </a:r>
            <a:r>
              <a:rPr sz="4000" spc="-5" dirty="0"/>
              <a:t> </a:t>
            </a:r>
            <a:r>
              <a:rPr sz="4000" spc="-20" dirty="0"/>
              <a:t>W</a:t>
            </a:r>
            <a:r>
              <a:rPr sz="4000" spc="-5" dirty="0"/>
              <a:t>BC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6244" y="1590802"/>
            <a:ext cx="8071510" cy="3303467"/>
          </a:xfrm>
          <a:prstGeom prst="rect">
            <a:avLst/>
          </a:prstGeom>
        </p:spPr>
        <p:txBody>
          <a:bodyPr vert="horz" wrap="square" lIns="0" tIns="513079" rIns="0" bIns="0" rtlCol="0">
            <a:spAutoFit/>
          </a:bodyPr>
          <a:lstStyle/>
          <a:p>
            <a:pPr marL="239395">
              <a:lnSpc>
                <a:spcPts val="3715"/>
              </a:lnSpc>
            </a:pPr>
            <a:r>
              <a:rPr sz="3200" dirty="0"/>
              <a:t>Two</a:t>
            </a:r>
            <a:r>
              <a:rPr sz="3200" spc="-15" dirty="0"/>
              <a:t> </a:t>
            </a:r>
            <a:r>
              <a:rPr sz="3200" dirty="0"/>
              <a:t>major</a:t>
            </a:r>
            <a:r>
              <a:rPr sz="3200" spc="-30" dirty="0"/>
              <a:t> </a:t>
            </a:r>
            <a:r>
              <a:rPr sz="3200" dirty="0"/>
              <a:t>lin</a:t>
            </a:r>
            <a:r>
              <a:rPr sz="3200" spc="5" dirty="0"/>
              <a:t>e</a:t>
            </a:r>
            <a:r>
              <a:rPr sz="3200" dirty="0"/>
              <a:t>age</a:t>
            </a:r>
            <a:r>
              <a:rPr sz="3200" spc="-35" dirty="0"/>
              <a:t> </a:t>
            </a:r>
            <a:r>
              <a:rPr sz="3200" dirty="0"/>
              <a:t>of</a:t>
            </a:r>
            <a:r>
              <a:rPr sz="3200" spc="-30" dirty="0"/>
              <a:t> </a:t>
            </a:r>
            <a:r>
              <a:rPr sz="3200" spc="5" dirty="0"/>
              <a:t>W</a:t>
            </a:r>
            <a:r>
              <a:rPr sz="3200" spc="-15" dirty="0"/>
              <a:t>B</a:t>
            </a:r>
            <a:r>
              <a:rPr sz="3200" spc="5" dirty="0"/>
              <a:t>C</a:t>
            </a:r>
            <a:r>
              <a:rPr sz="3200" dirty="0"/>
              <a:t> are</a:t>
            </a:r>
          </a:p>
          <a:p>
            <a:pPr marL="239395">
              <a:lnSpc>
                <a:spcPts val="3715"/>
              </a:lnSpc>
            </a:pPr>
            <a:r>
              <a:rPr sz="3200" spc="-5" dirty="0"/>
              <a:t>form</a:t>
            </a:r>
            <a:r>
              <a:rPr sz="3200" spc="15" dirty="0"/>
              <a:t>e</a:t>
            </a:r>
            <a:r>
              <a:rPr sz="3200" spc="-5" dirty="0"/>
              <a:t>d:</a:t>
            </a:r>
            <a:endParaRPr sz="3200" dirty="0"/>
          </a:p>
          <a:p>
            <a:pPr marL="848360" indent="-608965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849630" algn="l"/>
              </a:tabLst>
            </a:pPr>
            <a:r>
              <a:rPr sz="3200" spc="-5" dirty="0"/>
              <a:t>Mye</a:t>
            </a:r>
            <a:r>
              <a:rPr sz="3200" spc="10" dirty="0"/>
              <a:t>lo</a:t>
            </a:r>
            <a:r>
              <a:rPr sz="3200" spc="-5" dirty="0"/>
              <a:t>cyt</a:t>
            </a:r>
            <a:r>
              <a:rPr sz="3200" spc="-20" dirty="0"/>
              <a:t>i</a:t>
            </a:r>
            <a:r>
              <a:rPr sz="3200" spc="-10" dirty="0"/>
              <a:t>c</a:t>
            </a:r>
            <a:r>
              <a:rPr sz="3200" dirty="0"/>
              <a:t>:</a:t>
            </a:r>
            <a:r>
              <a:rPr sz="3200" spc="-75" dirty="0"/>
              <a:t> </a:t>
            </a:r>
            <a:r>
              <a:rPr sz="3200" spc="-5" dirty="0"/>
              <a:t>gran</a:t>
            </a:r>
            <a:r>
              <a:rPr sz="3200" spc="10" dirty="0"/>
              <a:t>u</a:t>
            </a:r>
            <a:r>
              <a:rPr sz="3200" spc="15" dirty="0"/>
              <a:t>l</a:t>
            </a:r>
            <a:r>
              <a:rPr sz="3200" dirty="0"/>
              <a:t>ar</a:t>
            </a:r>
            <a:r>
              <a:rPr sz="3200" spc="-10" dirty="0"/>
              <a:t>,</a:t>
            </a:r>
            <a:r>
              <a:rPr lang="en-GB" sz="3200" spc="-10" dirty="0"/>
              <a:t> </a:t>
            </a:r>
            <a:r>
              <a:rPr sz="3200" spc="-5" dirty="0"/>
              <a:t>m</a:t>
            </a:r>
            <a:r>
              <a:rPr sz="3200" spc="-10" dirty="0"/>
              <a:t>o</a:t>
            </a:r>
            <a:r>
              <a:rPr sz="3200" spc="-5" dirty="0"/>
              <a:t>noc</a:t>
            </a:r>
            <a:r>
              <a:rPr sz="3200" spc="-15" dirty="0"/>
              <a:t>y</a:t>
            </a:r>
            <a:r>
              <a:rPr sz="3200" spc="-10" dirty="0"/>
              <a:t>tes</a:t>
            </a:r>
            <a:r>
              <a:rPr lang="en-GB" sz="3200" spc="-10" dirty="0"/>
              <a:t>.</a:t>
            </a:r>
          </a:p>
          <a:p>
            <a:pPr marL="848360" indent="-608965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849630" algn="l"/>
              </a:tabLst>
            </a:pPr>
            <a:endParaRPr sz="3200" dirty="0"/>
          </a:p>
          <a:p>
            <a:pPr marL="848360" indent="-608965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849630" algn="l"/>
              </a:tabLst>
            </a:pPr>
            <a:r>
              <a:rPr sz="3200" dirty="0"/>
              <a:t>Ly</a:t>
            </a:r>
            <a:r>
              <a:rPr sz="3200" spc="10" dirty="0"/>
              <a:t>m</a:t>
            </a:r>
            <a:r>
              <a:rPr sz="3200" dirty="0"/>
              <a:t>p</a:t>
            </a:r>
            <a:r>
              <a:rPr sz="3200" spc="-5" dirty="0"/>
              <a:t>hocy</a:t>
            </a:r>
            <a:r>
              <a:rPr sz="3200" spc="-10" dirty="0"/>
              <a:t>ti</a:t>
            </a:r>
            <a:r>
              <a:rPr sz="3200" spc="-15" dirty="0"/>
              <a:t>c</a:t>
            </a:r>
            <a:r>
              <a:rPr sz="3200" dirty="0"/>
              <a:t>:</a:t>
            </a:r>
            <a:r>
              <a:rPr sz="3200" spc="-10" dirty="0"/>
              <a:t> </a:t>
            </a:r>
            <a:r>
              <a:rPr sz="3200" dirty="0"/>
              <a:t>ly</a:t>
            </a:r>
            <a:r>
              <a:rPr sz="3200" spc="-10" dirty="0"/>
              <a:t>m</a:t>
            </a:r>
            <a:r>
              <a:rPr sz="3200" dirty="0"/>
              <a:t>pho</a:t>
            </a:r>
            <a:r>
              <a:rPr sz="3200" spc="-10" dirty="0"/>
              <a:t>c</a:t>
            </a:r>
            <a:r>
              <a:rPr sz="3200" spc="-25" dirty="0"/>
              <a:t>y</a:t>
            </a:r>
            <a:r>
              <a:rPr sz="3200" spc="-15" dirty="0"/>
              <a:t>t</a:t>
            </a:r>
            <a:r>
              <a:rPr sz="3200" spc="-10" dirty="0"/>
              <a:t>es</a:t>
            </a:r>
            <a:r>
              <a:rPr lang="en-GB" sz="3200" spc="-10" dirty="0"/>
              <a:t>.</a:t>
            </a:r>
            <a:endParaRPr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2060511"/>
            <a:ext cx="4965700" cy="4319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319" rIns="0" bIns="0" rtlCol="0">
            <a:spAutoFit/>
          </a:bodyPr>
          <a:lstStyle/>
          <a:p>
            <a:pPr marL="1122045">
              <a:lnSpc>
                <a:spcPts val="5255"/>
              </a:lnSpc>
            </a:pPr>
            <a:r>
              <a:rPr spc="-5" dirty="0"/>
              <a:t>Genesi</a:t>
            </a:r>
            <a:r>
              <a:rPr dirty="0"/>
              <a:t>s</a:t>
            </a:r>
            <a:r>
              <a:rPr spc="-15" dirty="0"/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dirty="0"/>
              <a:t>WBC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301625">
              <a:lnSpc>
                <a:spcPts val="4785"/>
              </a:lnSpc>
            </a:pPr>
            <a:r>
              <a:rPr sz="4000" spc="-10" dirty="0"/>
              <a:t>Si</a:t>
            </a:r>
            <a:r>
              <a:rPr sz="4000" spc="-15" dirty="0"/>
              <a:t>t</a:t>
            </a:r>
            <a:r>
              <a:rPr sz="4000" spc="-5" dirty="0"/>
              <a:t>es</a:t>
            </a:r>
            <a:r>
              <a:rPr sz="4000" spc="45" dirty="0"/>
              <a:t> </a:t>
            </a:r>
            <a:r>
              <a:rPr sz="4000" spc="-5" dirty="0"/>
              <a:t>o</a:t>
            </a:r>
            <a:r>
              <a:rPr sz="4000" dirty="0"/>
              <a:t>f</a:t>
            </a:r>
            <a:r>
              <a:rPr sz="4000" spc="-5" dirty="0"/>
              <a:t> WBC</a:t>
            </a:r>
            <a:r>
              <a:rPr sz="4000" spc="25" dirty="0"/>
              <a:t> </a:t>
            </a:r>
            <a:r>
              <a:rPr sz="4000" spc="-10" dirty="0"/>
              <a:t>Form</a:t>
            </a:r>
            <a:r>
              <a:rPr sz="4000" spc="-15" dirty="0"/>
              <a:t>at</a:t>
            </a:r>
            <a:r>
              <a:rPr sz="4000" spc="-5" dirty="0"/>
              <a:t>ion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3379"/>
            <a:ext cx="586455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3200" b="1" u="sng" dirty="0">
                <a:latin typeface="Tahoma"/>
                <a:cs typeface="Tahoma"/>
              </a:rPr>
              <a:t>S</a:t>
            </a:r>
            <a:r>
              <a:rPr sz="3200" b="1" u="sng" dirty="0" err="1">
                <a:latin typeface="Tahoma"/>
                <a:cs typeface="Tahoma"/>
              </a:rPr>
              <a:t>ites</a:t>
            </a:r>
            <a:r>
              <a:rPr sz="3200" b="1" u="sng" spc="-50" dirty="0">
                <a:latin typeface="Tahoma"/>
                <a:cs typeface="Tahoma"/>
              </a:rPr>
              <a:t> </a:t>
            </a:r>
            <a:r>
              <a:rPr sz="3200" b="1" u="sng" dirty="0">
                <a:latin typeface="Tahoma"/>
                <a:cs typeface="Tahoma"/>
              </a:rPr>
              <a:t>of </a:t>
            </a:r>
            <a:r>
              <a:rPr sz="3200" b="1" u="sng" spc="-5" dirty="0">
                <a:latin typeface="Tahoma"/>
                <a:cs typeface="Tahoma"/>
              </a:rPr>
              <a:t>W</a:t>
            </a:r>
            <a:r>
              <a:rPr sz="3200" b="1" u="sng" spc="-20" dirty="0">
                <a:latin typeface="Tahoma"/>
                <a:cs typeface="Tahoma"/>
              </a:rPr>
              <a:t>B</a:t>
            </a:r>
            <a:r>
              <a:rPr sz="3200" b="1" u="sng" spc="5" dirty="0">
                <a:latin typeface="Tahoma"/>
                <a:cs typeface="Tahoma"/>
              </a:rPr>
              <a:t>C</a:t>
            </a:r>
            <a:r>
              <a:rPr sz="3200" b="1" u="sng" dirty="0">
                <a:latin typeface="Tahoma"/>
                <a:cs typeface="Tahoma"/>
              </a:rPr>
              <a:t> </a:t>
            </a:r>
            <a:r>
              <a:rPr sz="3200" b="1" u="sng" spc="-5" dirty="0">
                <a:latin typeface="Tahoma"/>
                <a:cs typeface="Tahoma"/>
              </a:rPr>
              <a:t>format</a:t>
            </a:r>
            <a:r>
              <a:rPr sz="3200" b="1" u="sng" spc="20" dirty="0">
                <a:latin typeface="Tahoma"/>
                <a:cs typeface="Tahoma"/>
              </a:rPr>
              <a:t>i</a:t>
            </a:r>
            <a:r>
              <a:rPr sz="3200" b="1" u="sng" spc="-15" dirty="0">
                <a:latin typeface="Tahoma"/>
                <a:cs typeface="Tahoma"/>
              </a:rPr>
              <a:t>o</a:t>
            </a:r>
            <a:r>
              <a:rPr sz="3200" b="1" u="sng" dirty="0">
                <a:latin typeface="Tahoma"/>
                <a:cs typeface="Tahoma"/>
              </a:rPr>
              <a:t>n</a:t>
            </a:r>
            <a:endParaRPr sz="3200" u="sng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270886"/>
            <a:ext cx="8150556" cy="316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>
              <a:lnSpc>
                <a:spcPts val="3590"/>
              </a:lnSpc>
              <a:buFont typeface="Arial"/>
              <a:buChar char="•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Granu</a:t>
            </a:r>
            <a:r>
              <a:rPr sz="3200" b="1" spc="10" dirty="0">
                <a:latin typeface="Tahoma"/>
                <a:cs typeface="Tahoma"/>
              </a:rPr>
              <a:t>l</a:t>
            </a:r>
            <a:r>
              <a:rPr sz="3200" b="1" spc="-5" dirty="0">
                <a:latin typeface="Tahoma"/>
                <a:cs typeface="Tahoma"/>
              </a:rPr>
              <a:t>ocyt</a:t>
            </a:r>
            <a:r>
              <a:rPr sz="3200" b="1" spc="-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s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(neutrophil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sophil, eosinophi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)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marr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w</a:t>
            </a:r>
            <a:r>
              <a:rPr lang="en-GB" sz="3200" b="1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450"/>
              </a:spcBef>
            </a:pPr>
            <a:r>
              <a:rPr sz="3200" b="1" spc="-5" dirty="0">
                <a:latin typeface="Tahoma"/>
                <a:cs typeface="Tahoma"/>
              </a:rPr>
              <a:t>Monocyt</a:t>
            </a:r>
            <a:r>
              <a:rPr sz="3200" b="1" spc="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s-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marr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w</a:t>
            </a:r>
            <a:r>
              <a:rPr lang="en-GB" sz="3200" b="1" dirty="0">
                <a:latin typeface="Tahoma"/>
                <a:cs typeface="Tahoma"/>
              </a:rPr>
              <a:t>.</a:t>
            </a:r>
          </a:p>
          <a:p>
            <a:pPr marL="622300">
              <a:lnSpc>
                <a:spcPct val="100000"/>
              </a:lnSpc>
              <a:spcBef>
                <a:spcPts val="450"/>
              </a:spcBef>
            </a:pPr>
            <a:endParaRPr sz="3200" dirty="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840"/>
              </a:spcBef>
            </a:pPr>
            <a:r>
              <a:rPr sz="3200" b="1" dirty="0">
                <a:latin typeface="Tahoma"/>
                <a:cs typeface="Tahoma"/>
              </a:rPr>
              <a:t>ly</a:t>
            </a:r>
            <a:r>
              <a:rPr sz="3200" b="1" spc="5" dirty="0">
                <a:latin typeface="Tahoma"/>
                <a:cs typeface="Tahoma"/>
              </a:rPr>
              <a:t>m</a:t>
            </a:r>
            <a:r>
              <a:rPr sz="3200" b="1" spc="-5" dirty="0">
                <a:latin typeface="Tahoma"/>
                <a:cs typeface="Tahoma"/>
              </a:rPr>
              <a:t>phoc</a:t>
            </a:r>
            <a:r>
              <a:rPr sz="3200" b="1" spc="-15" dirty="0">
                <a:latin typeface="Tahoma"/>
                <a:cs typeface="Tahoma"/>
              </a:rPr>
              <a:t>y</a:t>
            </a:r>
            <a:r>
              <a:rPr sz="3200" b="1" dirty="0">
                <a:latin typeface="Tahoma"/>
                <a:cs typeface="Tahoma"/>
              </a:rPr>
              <a:t>te</a:t>
            </a:r>
            <a:r>
              <a:rPr sz="3200" b="1" spc="-10" dirty="0">
                <a:latin typeface="Tahoma"/>
                <a:cs typeface="Tahoma"/>
              </a:rPr>
              <a:t>s</a:t>
            </a:r>
            <a:r>
              <a:rPr sz="3200" b="1" dirty="0">
                <a:latin typeface="Tahoma"/>
                <a:cs typeface="Tahoma"/>
              </a:rPr>
              <a:t>-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marr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w,</a:t>
            </a:r>
            <a:endParaRPr sz="3200" dirty="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265"/>
              </a:spcBef>
            </a:pPr>
            <a:r>
              <a:rPr sz="3200" b="1" dirty="0">
                <a:latin typeface="Tahoma"/>
                <a:cs typeface="Tahoma"/>
              </a:rPr>
              <a:t>thymus,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lymphoi</a:t>
            </a:r>
            <a:r>
              <a:rPr sz="3200" b="1" spc="5" dirty="0">
                <a:latin typeface="Tahoma"/>
                <a:cs typeface="Tahoma"/>
              </a:rPr>
              <a:t>d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tis</a:t>
            </a:r>
            <a:r>
              <a:rPr sz="3200" b="1" spc="-15" dirty="0">
                <a:latin typeface="Tahoma"/>
                <a:cs typeface="Tahoma"/>
              </a:rPr>
              <a:t>s</a:t>
            </a:r>
            <a:r>
              <a:rPr sz="3200" b="1" spc="-5" dirty="0">
                <a:latin typeface="Tahoma"/>
                <a:cs typeface="Tahoma"/>
              </a:rPr>
              <a:t>ues</a:t>
            </a:r>
            <a:r>
              <a:rPr lang="en-GB" sz="3200" b="1" spc="-5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3299967"/>
            <a:ext cx="16827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042" y="336676"/>
            <a:ext cx="6639915" cy="843308"/>
          </a:xfrm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802005">
              <a:lnSpc>
                <a:spcPct val="100000"/>
              </a:lnSpc>
            </a:pPr>
            <a:r>
              <a:rPr u="sng" spc="-5" dirty="0"/>
              <a:t>Lif</a:t>
            </a:r>
            <a:r>
              <a:rPr u="sng" dirty="0"/>
              <a:t>e</a:t>
            </a:r>
            <a:r>
              <a:rPr u="sng" spc="-10" dirty="0"/>
              <a:t> </a:t>
            </a:r>
            <a:r>
              <a:rPr u="sng" dirty="0"/>
              <a:t>span </a:t>
            </a:r>
            <a:r>
              <a:rPr u="sng" spc="5" dirty="0"/>
              <a:t>o</a:t>
            </a:r>
            <a:r>
              <a:rPr u="sng" dirty="0"/>
              <a:t>f</a:t>
            </a:r>
            <a:r>
              <a:rPr u="sng" spc="-10" dirty="0"/>
              <a:t> </a:t>
            </a:r>
            <a:r>
              <a:rPr u="sng" dirty="0"/>
              <a:t>WBCs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6170" y="1447800"/>
            <a:ext cx="8266829" cy="4136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1920" indent="-342900" algn="just">
              <a:lnSpc>
                <a:spcPct val="8930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Granu</a:t>
            </a:r>
            <a:r>
              <a:rPr sz="28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l</a:t>
            </a:r>
            <a:r>
              <a:rPr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ocytes</a:t>
            </a:r>
            <a:r>
              <a:rPr sz="2800" b="1" spc="-5" dirty="0">
                <a:latin typeface="Tahoma"/>
                <a:cs typeface="Tahoma"/>
              </a:rPr>
              <a:t>=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4</a:t>
            </a:r>
            <a:r>
              <a:rPr sz="2800" b="1" spc="-15" dirty="0">
                <a:latin typeface="Tahoma"/>
                <a:cs typeface="Tahoma"/>
              </a:rPr>
              <a:t>-</a:t>
            </a:r>
            <a:r>
              <a:rPr sz="2800" b="1" spc="-5" dirty="0">
                <a:latin typeface="Tahoma"/>
                <a:cs typeface="Tahoma"/>
              </a:rPr>
              <a:t>5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day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tissu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lang="en-GB" sz="2800" b="1" spc="-5" dirty="0">
                <a:latin typeface="Tahoma"/>
                <a:cs typeface="Tahoma"/>
              </a:rPr>
              <a:t>.</a:t>
            </a:r>
          </a:p>
          <a:p>
            <a:pPr marL="469900" marR="121920" lvl="1" algn="just">
              <a:lnSpc>
                <a:spcPct val="89300"/>
              </a:lnSpc>
              <a:tabLst>
                <a:tab pos="355600" algn="l"/>
              </a:tabLst>
            </a:pP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Dur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ng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span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10" dirty="0">
                <a:latin typeface="Tahoma"/>
                <a:cs typeface="Tahoma"/>
              </a:rPr>
              <a:t>nl</a:t>
            </a:r>
            <a:r>
              <a:rPr sz="2800" b="1" spc="-5" dirty="0">
                <a:latin typeface="Tahoma"/>
                <a:cs typeface="Tahoma"/>
              </a:rPr>
              <a:t>y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fe</a:t>
            </a:r>
            <a:r>
              <a:rPr sz="2800" b="1" spc="-5" dirty="0">
                <a:latin typeface="Tahoma"/>
                <a:cs typeface="Tahoma"/>
              </a:rPr>
              <a:t>w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hour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because th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y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15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ter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ing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sti</a:t>
            </a:r>
            <a:r>
              <a:rPr sz="2800" b="1" spc="-15" dirty="0">
                <a:latin typeface="Tahoma"/>
                <a:cs typeface="Tahoma"/>
              </a:rPr>
              <a:t>n</a:t>
            </a:r>
            <a:r>
              <a:rPr sz="2800" b="1" dirty="0">
                <a:latin typeface="Tahoma"/>
                <a:cs typeface="Tahoma"/>
              </a:rPr>
              <a:t>g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cter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a.</a:t>
            </a:r>
            <a:endParaRPr lang="en-GB" sz="2800" b="1" spc="-5" dirty="0">
              <a:latin typeface="Tahoma"/>
              <a:cs typeface="Tahoma"/>
            </a:endParaRPr>
          </a:p>
          <a:p>
            <a:pPr marL="355600" marR="121920" indent="-342900" algn="just">
              <a:lnSpc>
                <a:spcPct val="89300"/>
              </a:lnSpc>
              <a:buFont typeface="Arial"/>
              <a:buChar char="•"/>
              <a:tabLst>
                <a:tab pos="355600" algn="l"/>
              </a:tabLst>
            </a:pPr>
            <a:endParaRPr sz="2800" dirty="0">
              <a:latin typeface="Tahoma"/>
              <a:cs typeface="Tahoma"/>
            </a:endParaRPr>
          </a:p>
          <a:p>
            <a:pPr marL="355600" marR="5080" indent="-342900">
              <a:lnSpc>
                <a:spcPct val="898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Monocyte</a:t>
            </a:r>
            <a:r>
              <a:rPr sz="2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= 1</a:t>
            </a:r>
            <a:r>
              <a:rPr sz="2800" b="1" spc="-15" dirty="0">
                <a:latin typeface="Tahoma"/>
                <a:cs typeface="Tahoma"/>
              </a:rPr>
              <a:t>0-</a:t>
            </a:r>
            <a:r>
              <a:rPr sz="2800" b="1" dirty="0">
                <a:latin typeface="Tahoma"/>
                <a:cs typeface="Tahoma"/>
              </a:rPr>
              <a:t>20</a:t>
            </a:r>
            <a:r>
              <a:rPr sz="2800" b="1" spc="-10" dirty="0">
                <a:latin typeface="Tahoma"/>
                <a:cs typeface="Tahoma"/>
              </a:rPr>
              <a:t>hour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n they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le</a:t>
            </a:r>
            <a:r>
              <a:rPr sz="2800" b="1" spc="-5" dirty="0">
                <a:latin typeface="Tahoma"/>
                <a:cs typeface="Tahoma"/>
              </a:rPr>
              <a:t>ave blood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 tissu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tra</a:t>
            </a:r>
            <a:r>
              <a:rPr sz="2800" b="1" spc="-15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sform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into </a:t>
            </a:r>
            <a:r>
              <a:rPr sz="2800" b="1" spc="-10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cro</a:t>
            </a:r>
            <a:r>
              <a:rPr sz="2800" b="1" dirty="0">
                <a:latin typeface="Tahoma"/>
                <a:cs typeface="Tahoma"/>
              </a:rPr>
              <a:t>p</a:t>
            </a:r>
            <a:r>
              <a:rPr sz="2800" b="1" spc="-10" dirty="0">
                <a:latin typeface="Tahoma"/>
                <a:cs typeface="Tahoma"/>
              </a:rPr>
              <a:t>hage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its life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span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goe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u</a:t>
            </a:r>
            <a:r>
              <a:rPr sz="2800" b="1" spc="-5" dirty="0">
                <a:latin typeface="Tahoma"/>
                <a:cs typeface="Tahoma"/>
              </a:rPr>
              <a:t>p</a:t>
            </a:r>
            <a:r>
              <a:rPr sz="2800" b="1" spc="8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 months.</a:t>
            </a:r>
            <a:endParaRPr lang="en-GB" sz="2800" b="1" spc="-5" dirty="0">
              <a:latin typeface="Tahoma"/>
              <a:cs typeface="Tahoma"/>
            </a:endParaRPr>
          </a:p>
          <a:p>
            <a:pPr marL="355600" marR="5080" indent="-342900">
              <a:lnSpc>
                <a:spcPct val="898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endParaRPr sz="2800" dirty="0">
              <a:latin typeface="Tahoma"/>
              <a:cs typeface="Tahoma"/>
            </a:endParaRPr>
          </a:p>
          <a:p>
            <a:pPr marL="355600" indent="-342900">
              <a:lnSpc>
                <a:spcPts val="318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L</a:t>
            </a:r>
            <a:r>
              <a:rPr sz="28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y</a:t>
            </a:r>
            <a:r>
              <a:rPr sz="2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mphocy</a:t>
            </a:r>
            <a:r>
              <a:rPr sz="28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</a:t>
            </a:r>
            <a:r>
              <a:rPr sz="28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=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20" dirty="0">
                <a:latin typeface="Tahoma"/>
                <a:cs typeface="Tahoma"/>
              </a:rPr>
              <a:t>k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mon</a:t>
            </a:r>
            <a:r>
              <a:rPr sz="2800" b="1" spc="-15" dirty="0">
                <a:latin typeface="Tahoma"/>
                <a:cs typeface="Tahoma"/>
              </a:rPr>
              <a:t>t</a:t>
            </a:r>
            <a:r>
              <a:rPr sz="2800" b="1" spc="-25" dirty="0">
                <a:latin typeface="Tahoma"/>
                <a:cs typeface="Tahoma"/>
              </a:rPr>
              <a:t>h</a:t>
            </a:r>
            <a:r>
              <a:rPr sz="2800" b="1" spc="-5" dirty="0">
                <a:latin typeface="Tahoma"/>
                <a:cs typeface="Tahoma"/>
              </a:rPr>
              <a:t>s</a:t>
            </a:r>
            <a:endParaRPr sz="2800" dirty="0">
              <a:latin typeface="Tahoma"/>
              <a:cs typeface="Tahoma"/>
            </a:endParaRPr>
          </a:p>
          <a:p>
            <a:pPr marL="355600">
              <a:lnSpc>
                <a:spcPts val="3180"/>
              </a:lnSpc>
            </a:pPr>
            <a:r>
              <a:rPr sz="2800" b="1" spc="-5" dirty="0">
                <a:latin typeface="Tahoma"/>
                <a:cs typeface="Tahoma"/>
              </a:rPr>
              <a:t>according</a:t>
            </a:r>
            <a:r>
              <a:rPr sz="2800" b="1" spc="-1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its</a:t>
            </a:r>
            <a:r>
              <a:rPr sz="2800" b="1" spc="7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type</a:t>
            </a:r>
            <a:r>
              <a:rPr lang="en-GB" sz="2800" b="1" spc="-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0" y="1676400"/>
            <a:ext cx="404431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White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Bloo</a:t>
            </a:r>
            <a:r>
              <a:rPr sz="2000" b="1" dirty="0">
                <a:latin typeface="Tahoma"/>
                <a:cs typeface="Tahoma"/>
              </a:rPr>
              <a:t>d </a:t>
            </a:r>
            <a:r>
              <a:rPr sz="2000" b="1" spc="-5" dirty="0">
                <a:latin typeface="Tahoma"/>
                <a:cs typeface="Tahoma"/>
              </a:rPr>
              <a:t>C</a:t>
            </a:r>
            <a:r>
              <a:rPr sz="2000" b="1" spc="-10" dirty="0">
                <a:latin typeface="Tahoma"/>
                <a:cs typeface="Tahoma"/>
              </a:rPr>
              <a:t>e</a:t>
            </a:r>
            <a:r>
              <a:rPr sz="2000" b="1" dirty="0">
                <a:latin typeface="Tahoma"/>
                <a:cs typeface="Tahoma"/>
              </a:rPr>
              <a:t>l</a:t>
            </a:r>
            <a:r>
              <a:rPr sz="2000" b="1" spc="-10" dirty="0">
                <a:latin typeface="Tahoma"/>
                <a:cs typeface="Tahoma"/>
              </a:rPr>
              <a:t>l</a:t>
            </a:r>
            <a:r>
              <a:rPr sz="2000" b="1" dirty="0">
                <a:latin typeface="Tahoma"/>
                <a:cs typeface="Tahoma"/>
              </a:rPr>
              <a:t>s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4785"/>
              </a:lnSpc>
              <a:spcBef>
                <a:spcPts val="520"/>
              </a:spcBef>
            </a:pPr>
            <a:r>
              <a:rPr sz="4000" b="1" spc="-5" dirty="0">
                <a:latin typeface="Tahoma"/>
                <a:cs typeface="Tahoma"/>
              </a:rPr>
              <a:t>NEUTR</a:t>
            </a:r>
            <a:r>
              <a:rPr sz="4000" b="1" spc="-20" dirty="0">
                <a:latin typeface="Tahoma"/>
                <a:cs typeface="Tahoma"/>
              </a:rPr>
              <a:t>O</a:t>
            </a:r>
            <a:r>
              <a:rPr sz="4000" b="1" spc="-5" dirty="0">
                <a:latin typeface="Tahoma"/>
                <a:cs typeface="Tahoma"/>
              </a:rPr>
              <a:t>PHILLS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4BA0E-7D3C-4659-A3B1-1FDDE465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971800"/>
            <a:ext cx="260032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36676"/>
            <a:ext cx="8534400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5080">
              <a:lnSpc>
                <a:spcPts val="4060"/>
              </a:lnSpc>
            </a:pPr>
            <a:r>
              <a:rPr sz="3600" u="sng" spc="-10" dirty="0"/>
              <a:t>Formatio</a:t>
            </a:r>
            <a:r>
              <a:rPr sz="3600" u="sng" spc="-5" dirty="0"/>
              <a:t>n</a:t>
            </a:r>
            <a:r>
              <a:rPr sz="3600" u="sng" spc="-15" dirty="0"/>
              <a:t> </a:t>
            </a:r>
            <a:r>
              <a:rPr lang="en-GB" sz="3600" u="sng" dirty="0"/>
              <a:t>&amp;</a:t>
            </a:r>
            <a:r>
              <a:rPr sz="3600" u="sng" spc="-25" dirty="0"/>
              <a:t> </a:t>
            </a:r>
            <a:r>
              <a:rPr sz="3600" u="sng" spc="-10" dirty="0"/>
              <a:t>Matura</a:t>
            </a:r>
            <a:r>
              <a:rPr sz="3600" u="sng" spc="5" dirty="0"/>
              <a:t>t</a:t>
            </a:r>
            <a:r>
              <a:rPr sz="3600" u="sng" dirty="0"/>
              <a:t>ion</a:t>
            </a:r>
            <a:r>
              <a:rPr sz="3600" u="sng" spc="15" dirty="0"/>
              <a:t> </a:t>
            </a:r>
            <a:r>
              <a:rPr sz="3600" u="sng" spc="-5" dirty="0"/>
              <a:t>of Neutrohils</a:t>
            </a:r>
            <a:endParaRPr sz="3600" u="sng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6244" y="1590802"/>
            <a:ext cx="8226756" cy="400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520">
              <a:lnSpc>
                <a:spcPct val="100000"/>
              </a:lnSpc>
            </a:pPr>
            <a:r>
              <a:rPr sz="2400" spc="-5" dirty="0"/>
              <a:t>F</a:t>
            </a:r>
            <a:r>
              <a:rPr sz="2400" spc="-10" dirty="0"/>
              <a:t>o</a:t>
            </a:r>
            <a:r>
              <a:rPr sz="2400" dirty="0"/>
              <a:t>rmed</a:t>
            </a:r>
            <a:r>
              <a:rPr sz="2400" spc="-5" dirty="0"/>
              <a:t> </a:t>
            </a:r>
            <a:r>
              <a:rPr sz="2400" spc="-10" dirty="0"/>
              <a:t>i</a:t>
            </a:r>
            <a:r>
              <a:rPr sz="2400" dirty="0"/>
              <a:t>n B</a:t>
            </a:r>
            <a:r>
              <a:rPr sz="2400" spc="-10" dirty="0"/>
              <a:t>o</a:t>
            </a:r>
            <a:r>
              <a:rPr sz="2400" spc="-5" dirty="0"/>
              <a:t>n</a:t>
            </a:r>
            <a:r>
              <a:rPr sz="2400" dirty="0"/>
              <a:t>e </a:t>
            </a:r>
            <a:r>
              <a:rPr sz="2400" spc="-5" dirty="0"/>
              <a:t>Ma</a:t>
            </a:r>
            <a:r>
              <a:rPr sz="2400" spc="5" dirty="0"/>
              <a:t>r</a:t>
            </a:r>
            <a:r>
              <a:rPr sz="2400" dirty="0"/>
              <a:t>row</a:t>
            </a:r>
          </a:p>
          <a:p>
            <a:pPr marL="622300" indent="-6096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622300" algn="l"/>
              </a:tabLst>
            </a:pPr>
            <a:r>
              <a:rPr sz="2400" spc="-10" dirty="0">
                <a:solidFill>
                  <a:srgbClr val="7030A0"/>
                </a:solidFill>
              </a:rPr>
              <a:t>Ste</a:t>
            </a:r>
            <a:r>
              <a:rPr sz="2400" spc="-5" dirty="0">
                <a:solidFill>
                  <a:srgbClr val="7030A0"/>
                </a:solidFill>
              </a:rPr>
              <a:t>m</a:t>
            </a:r>
            <a:r>
              <a:rPr sz="2400" spc="-10" dirty="0">
                <a:solidFill>
                  <a:srgbClr val="7030A0"/>
                </a:solidFill>
              </a:rPr>
              <a:t> cel</a:t>
            </a:r>
            <a:r>
              <a:rPr sz="2400" spc="-5" dirty="0">
                <a:solidFill>
                  <a:srgbClr val="7030A0"/>
                </a:solidFill>
              </a:rPr>
              <a:t>ls</a:t>
            </a:r>
            <a:r>
              <a:rPr sz="2400" dirty="0">
                <a:solidFill>
                  <a:srgbClr val="7030A0"/>
                </a:solidFill>
              </a:rPr>
              <a:t> </a:t>
            </a:r>
            <a:r>
              <a:rPr sz="2400" b="0" dirty="0">
                <a:solidFill>
                  <a:srgbClr val="7030A0"/>
                </a:solidFill>
                <a:latin typeface="Symbol"/>
                <a:cs typeface="Symbol"/>
              </a:rPr>
              <a:t></a:t>
            </a:r>
            <a:endParaRPr sz="2400" dirty="0">
              <a:solidFill>
                <a:srgbClr val="7030A0"/>
              </a:solidFill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622300" algn="l"/>
              </a:tabLst>
            </a:pPr>
            <a:r>
              <a:rPr sz="2400" spc="-10" dirty="0">
                <a:solidFill>
                  <a:srgbClr val="7030A0"/>
                </a:solidFill>
              </a:rPr>
              <a:t>Myelo</a:t>
            </a:r>
            <a:r>
              <a:rPr sz="2400" spc="-15" dirty="0">
                <a:solidFill>
                  <a:srgbClr val="7030A0"/>
                </a:solidFill>
              </a:rPr>
              <a:t>b</a:t>
            </a:r>
            <a:r>
              <a:rPr sz="2400" spc="-5" dirty="0">
                <a:solidFill>
                  <a:srgbClr val="7030A0"/>
                </a:solidFill>
              </a:rPr>
              <a:t>last</a:t>
            </a:r>
            <a:r>
              <a:rPr sz="2400" dirty="0">
                <a:solidFill>
                  <a:srgbClr val="7030A0"/>
                </a:solidFill>
              </a:rPr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 dirty="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622300" algn="l"/>
              </a:tabLst>
            </a:pPr>
            <a:r>
              <a:rPr sz="2400" spc="-10" dirty="0"/>
              <a:t>Promyel</a:t>
            </a:r>
            <a:r>
              <a:rPr sz="2400" spc="-5" dirty="0"/>
              <a:t>o</a:t>
            </a:r>
            <a:r>
              <a:rPr sz="2400" spc="-15" dirty="0"/>
              <a:t>c</a:t>
            </a:r>
            <a:r>
              <a:rPr sz="2400" spc="-5" dirty="0"/>
              <a:t>ytes</a:t>
            </a:r>
            <a:r>
              <a:rPr sz="2400" spc="1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 dirty="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Neutroph</a:t>
            </a:r>
            <a:r>
              <a:rPr sz="2400" spc="-20" dirty="0"/>
              <a:t>i</a:t>
            </a:r>
            <a:r>
              <a:rPr sz="2400" spc="-5" dirty="0"/>
              <a:t>l</a:t>
            </a:r>
            <a:r>
              <a:rPr sz="2400" dirty="0"/>
              <a:t> </a:t>
            </a:r>
            <a:r>
              <a:rPr sz="2400" spc="-5" dirty="0"/>
              <a:t>myel</a:t>
            </a:r>
            <a:r>
              <a:rPr sz="2400" spc="-15" dirty="0"/>
              <a:t>o</a:t>
            </a:r>
            <a:r>
              <a:rPr sz="2400" spc="-10" dirty="0"/>
              <a:t>cy</a:t>
            </a:r>
            <a:r>
              <a:rPr sz="2400" spc="-15" dirty="0"/>
              <a:t>t</a:t>
            </a:r>
            <a:r>
              <a:rPr sz="2400" spc="-5" dirty="0"/>
              <a:t>es</a:t>
            </a:r>
            <a:r>
              <a:rPr sz="2400" spc="3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 dirty="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Youn</a:t>
            </a:r>
            <a:r>
              <a:rPr sz="2400" dirty="0"/>
              <a:t>g </a:t>
            </a:r>
            <a:r>
              <a:rPr sz="2400" spc="-10" dirty="0"/>
              <a:t>neutrophi</a:t>
            </a:r>
            <a:r>
              <a:rPr sz="2400" dirty="0"/>
              <a:t>l</a:t>
            </a:r>
            <a:r>
              <a:rPr sz="2400" spc="10" dirty="0"/>
              <a:t> </a:t>
            </a:r>
            <a:r>
              <a:rPr sz="2400" spc="-5" dirty="0"/>
              <a:t>metamyelo</a:t>
            </a:r>
            <a:r>
              <a:rPr sz="2400" spc="-20" dirty="0"/>
              <a:t>c</a:t>
            </a:r>
            <a:r>
              <a:rPr sz="2400" spc="-5" dirty="0"/>
              <a:t>ytes</a:t>
            </a:r>
            <a:r>
              <a:rPr sz="2400" spc="40" dirty="0"/>
              <a:t> </a:t>
            </a:r>
            <a:r>
              <a:rPr sz="3600" b="0" baseline="-12731" dirty="0">
                <a:latin typeface="Symbol"/>
                <a:cs typeface="Symbol"/>
              </a:rPr>
              <a:t></a:t>
            </a:r>
            <a:endParaRPr sz="3600" baseline="-12731" dirty="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Ban</a:t>
            </a:r>
            <a:r>
              <a:rPr sz="2400" dirty="0"/>
              <a:t>d </a:t>
            </a:r>
            <a:r>
              <a:rPr sz="2400" spc="-10" dirty="0"/>
              <a:t>neutro</a:t>
            </a:r>
            <a:r>
              <a:rPr sz="2400" spc="-5" dirty="0"/>
              <a:t>phi</a:t>
            </a:r>
            <a:r>
              <a:rPr sz="2400" dirty="0"/>
              <a:t>l</a:t>
            </a:r>
            <a:r>
              <a:rPr sz="2400" spc="1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 dirty="0">
              <a:latin typeface="Symbol"/>
              <a:cs typeface="Symbol"/>
            </a:endParaRPr>
          </a:p>
          <a:p>
            <a:pPr marL="622300" indent="-609600">
              <a:lnSpc>
                <a:spcPts val="2805"/>
              </a:lnSpc>
              <a:spcBef>
                <a:spcPts val="1080"/>
              </a:spcBef>
              <a:buAutoNum type="arabicPeriod"/>
              <a:tabLst>
                <a:tab pos="622300" algn="l"/>
              </a:tabLst>
            </a:pPr>
            <a:r>
              <a:rPr sz="2400" spc="-5" dirty="0">
                <a:solidFill>
                  <a:srgbClr val="7030A0"/>
                </a:solidFill>
              </a:rPr>
              <a:t>P</a:t>
            </a:r>
            <a:r>
              <a:rPr sz="2400" spc="-10" dirty="0">
                <a:solidFill>
                  <a:srgbClr val="7030A0"/>
                </a:solidFill>
              </a:rPr>
              <a:t>o</a:t>
            </a:r>
            <a:r>
              <a:rPr sz="2400" spc="-5" dirty="0">
                <a:solidFill>
                  <a:srgbClr val="7030A0"/>
                </a:solidFill>
              </a:rPr>
              <a:t>lym</a:t>
            </a:r>
            <a:r>
              <a:rPr sz="2400" spc="-15" dirty="0">
                <a:solidFill>
                  <a:srgbClr val="7030A0"/>
                </a:solidFill>
              </a:rPr>
              <a:t>o</a:t>
            </a:r>
            <a:r>
              <a:rPr sz="2400" spc="-5" dirty="0">
                <a:solidFill>
                  <a:srgbClr val="7030A0"/>
                </a:solidFill>
              </a:rPr>
              <a:t>rphnuclear </a:t>
            </a:r>
            <a:r>
              <a:rPr sz="2400" spc="-10" dirty="0">
                <a:solidFill>
                  <a:srgbClr val="7030A0"/>
                </a:solidFill>
              </a:rPr>
              <a:t>neutrophi</a:t>
            </a:r>
            <a:r>
              <a:rPr sz="2400" dirty="0">
                <a:solidFill>
                  <a:srgbClr val="7030A0"/>
                </a:solidFill>
              </a:rPr>
              <a:t>l</a:t>
            </a:r>
            <a:r>
              <a:rPr sz="2400" spc="5" dirty="0">
                <a:solidFill>
                  <a:srgbClr val="7030A0"/>
                </a:solidFill>
              </a:rPr>
              <a:t> </a:t>
            </a:r>
            <a:r>
              <a:rPr lang="en-GB" sz="2400" spc="5" dirty="0">
                <a:solidFill>
                  <a:srgbClr val="7030A0"/>
                </a:solidFill>
              </a:rPr>
              <a:t>–PMNL</a:t>
            </a:r>
          </a:p>
          <a:p>
            <a:pPr marL="12700">
              <a:lnSpc>
                <a:spcPts val="2805"/>
              </a:lnSpc>
              <a:spcBef>
                <a:spcPts val="1080"/>
              </a:spcBef>
              <a:tabLst>
                <a:tab pos="622300" algn="l"/>
              </a:tabLst>
            </a:pPr>
            <a:r>
              <a:rPr sz="2400" spc="-5" dirty="0">
                <a:solidFill>
                  <a:srgbClr val="7030A0"/>
                </a:solidFill>
              </a:rPr>
              <a:t>(</a:t>
            </a:r>
            <a:r>
              <a:rPr sz="2400" dirty="0">
                <a:solidFill>
                  <a:srgbClr val="7030A0"/>
                </a:solidFill>
              </a:rPr>
              <a:t>M</a:t>
            </a:r>
            <a:r>
              <a:rPr sz="2400" spc="-5" dirty="0">
                <a:solidFill>
                  <a:srgbClr val="7030A0"/>
                </a:solidFill>
              </a:rPr>
              <a:t>ature</a:t>
            </a:r>
            <a:r>
              <a:rPr lang="en-GB" sz="2400" spc="-5" dirty="0">
                <a:solidFill>
                  <a:srgbClr val="7030A0"/>
                </a:solidFill>
              </a:rPr>
              <a:t> </a:t>
            </a:r>
            <a:r>
              <a:rPr sz="2400" dirty="0" err="1">
                <a:solidFill>
                  <a:srgbClr val="7030A0"/>
                </a:solidFill>
              </a:rPr>
              <a:t>Neu</a:t>
            </a:r>
            <a:r>
              <a:rPr sz="2400" spc="-10" dirty="0" err="1">
                <a:solidFill>
                  <a:srgbClr val="7030A0"/>
                </a:solidFill>
              </a:rPr>
              <a:t>t</a:t>
            </a:r>
            <a:r>
              <a:rPr sz="2400" dirty="0" err="1">
                <a:solidFill>
                  <a:srgbClr val="7030A0"/>
                </a:solidFill>
              </a:rPr>
              <a:t>rphi</a:t>
            </a:r>
            <a:r>
              <a:rPr sz="2400" spc="-15" dirty="0" err="1">
                <a:solidFill>
                  <a:srgbClr val="7030A0"/>
                </a:solidFill>
              </a:rPr>
              <a:t>l</a:t>
            </a:r>
            <a:r>
              <a:rPr sz="2400" dirty="0" err="1">
                <a:solidFill>
                  <a:srgbClr val="7030A0"/>
                </a:solidFill>
              </a:rPr>
              <a:t>s</a:t>
            </a:r>
            <a:r>
              <a:rPr lang="en-GB" sz="2400" dirty="0">
                <a:solidFill>
                  <a:srgbClr val="7030A0"/>
                </a:solidFill>
              </a:rPr>
              <a:t>)</a:t>
            </a:r>
            <a:r>
              <a:rPr sz="2400" spc="-10" dirty="0">
                <a:solidFill>
                  <a:srgbClr val="7030A0"/>
                </a:solidFill>
              </a:rPr>
              <a:t> </a:t>
            </a:r>
            <a:r>
              <a:rPr sz="2400" dirty="0">
                <a:solidFill>
                  <a:srgbClr val="7030A0"/>
                </a:solidFill>
              </a:rPr>
              <a:t>released</a:t>
            </a:r>
            <a:r>
              <a:rPr sz="2400" spc="-20" dirty="0">
                <a:solidFill>
                  <a:srgbClr val="7030A0"/>
                </a:solidFill>
              </a:rPr>
              <a:t> </a:t>
            </a:r>
            <a:r>
              <a:rPr lang="en-GB" sz="2400" spc="-20" dirty="0">
                <a:solidFill>
                  <a:srgbClr val="7030A0"/>
                </a:solidFill>
              </a:rPr>
              <a:t>in</a:t>
            </a:r>
            <a:r>
              <a:rPr sz="2400" dirty="0">
                <a:solidFill>
                  <a:srgbClr val="7030A0"/>
                </a:solidFill>
              </a:rPr>
              <a:t>to</a:t>
            </a:r>
            <a:r>
              <a:rPr sz="2400" spc="-10" dirty="0">
                <a:solidFill>
                  <a:srgbClr val="7030A0"/>
                </a:solidFill>
              </a:rPr>
              <a:t> </a:t>
            </a:r>
            <a:r>
              <a:rPr lang="en-GB" sz="2400" spc="-10" dirty="0">
                <a:solidFill>
                  <a:srgbClr val="7030A0"/>
                </a:solidFill>
              </a:rPr>
              <a:t>the </a:t>
            </a:r>
            <a:r>
              <a:rPr sz="2400" dirty="0">
                <a:solidFill>
                  <a:srgbClr val="7030A0"/>
                </a:solidFill>
              </a:rPr>
              <a:t>b</a:t>
            </a:r>
            <a:r>
              <a:rPr sz="2400" spc="-10" dirty="0">
                <a:solidFill>
                  <a:srgbClr val="7030A0"/>
                </a:solidFill>
              </a:rPr>
              <a:t>l</a:t>
            </a:r>
            <a:r>
              <a:rPr sz="2400" spc="-5" dirty="0">
                <a:solidFill>
                  <a:srgbClr val="7030A0"/>
                </a:solidFill>
              </a:rPr>
              <a:t>o</a:t>
            </a:r>
            <a:r>
              <a:rPr sz="2400" spc="-15" dirty="0">
                <a:solidFill>
                  <a:srgbClr val="7030A0"/>
                </a:solidFill>
              </a:rPr>
              <a:t>o</a:t>
            </a:r>
            <a:r>
              <a:rPr sz="2400" spc="-5" dirty="0">
                <a:solidFill>
                  <a:srgbClr val="7030A0"/>
                </a:solidFill>
              </a:rPr>
              <a:t>d</a:t>
            </a:r>
            <a:r>
              <a:rPr lang="en-GB" sz="2400" spc="-5" dirty="0">
                <a:solidFill>
                  <a:srgbClr val="7030A0"/>
                </a:solidFill>
              </a:rPr>
              <a:t>.</a:t>
            </a:r>
            <a:endParaRPr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705" y="838200"/>
            <a:ext cx="7564501" cy="540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042" y="336676"/>
            <a:ext cx="6639915" cy="755463"/>
          </a:xfrm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779145">
              <a:lnSpc>
                <a:spcPct val="100000"/>
              </a:lnSpc>
            </a:pPr>
            <a:r>
              <a:rPr sz="3600" u="sng" spc="-5" dirty="0"/>
              <a:t>Neut</a:t>
            </a:r>
            <a:r>
              <a:rPr sz="3600" u="sng" spc="-25" dirty="0"/>
              <a:t>r</a:t>
            </a:r>
            <a:r>
              <a:rPr sz="3600" u="sng" spc="-10" dirty="0"/>
              <a:t>ophi</a:t>
            </a:r>
            <a:r>
              <a:rPr sz="3600" u="sng" spc="-5" dirty="0"/>
              <a:t>l</a:t>
            </a:r>
            <a:r>
              <a:rPr sz="3600" u="sng" spc="65" dirty="0"/>
              <a:t> </a:t>
            </a:r>
            <a:r>
              <a:rPr sz="3600" u="sng" spc="-10" dirty="0"/>
              <a:t>Func</a:t>
            </a:r>
            <a:r>
              <a:rPr sz="3600" u="sng" spc="-20" dirty="0"/>
              <a:t>t</a:t>
            </a:r>
            <a:r>
              <a:rPr sz="3600" u="sng" spc="-25" dirty="0"/>
              <a:t>i</a:t>
            </a:r>
            <a:r>
              <a:rPr sz="3600" u="sng" spc="-5" dirty="0"/>
              <a:t>on</a:t>
            </a:r>
            <a:endParaRPr sz="3600" u="sng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2891" y="1413225"/>
            <a:ext cx="7849109" cy="422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fens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aga</a:t>
            </a:r>
            <a:r>
              <a:rPr sz="2800" b="1" spc="-2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ns</a:t>
            </a:r>
            <a:r>
              <a:rPr sz="2800" b="1" spc="-5" dirty="0">
                <a:latin typeface="Tahoma"/>
                <a:cs typeface="Tahoma"/>
              </a:rPr>
              <a:t>t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ction</a:t>
            </a:r>
            <a:r>
              <a:rPr sz="2800" b="1" spc="-5" dirty="0">
                <a:latin typeface="Tahoma"/>
                <a:cs typeface="Tahoma"/>
              </a:rPr>
              <a:t>: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Neutroph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ha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</a:t>
            </a:r>
            <a:r>
              <a:rPr sz="2400" b="1" dirty="0">
                <a:latin typeface="Tahoma"/>
                <a:cs typeface="Tahoma"/>
              </a:rPr>
              <a:t>ab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ty 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engul</a:t>
            </a:r>
            <a:r>
              <a:rPr sz="2400" b="1" spc="-20" dirty="0">
                <a:latin typeface="Tahoma"/>
                <a:cs typeface="Tahoma"/>
              </a:rPr>
              <a:t>f</a:t>
            </a:r>
            <a:r>
              <a:rPr sz="2400" b="1" dirty="0">
                <a:latin typeface="Tahoma"/>
                <a:cs typeface="Tahoma"/>
              </a:rPr>
              <a:t>ing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dirty="0">
                <a:latin typeface="Tahoma"/>
                <a:cs typeface="Tahoma"/>
              </a:rPr>
              <a:t>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eria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r </a:t>
            </a:r>
            <a:r>
              <a:rPr sz="2400" b="1" spc="-5" dirty="0">
                <a:latin typeface="Tahoma"/>
                <a:cs typeface="Tahoma"/>
              </a:rPr>
              <a:t>organ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sm by a </a:t>
            </a:r>
            <a:r>
              <a:rPr sz="2400" b="1" spc="-10" dirty="0">
                <a:latin typeface="Tahoma"/>
                <a:cs typeface="Tahoma"/>
              </a:rPr>
              <a:t>proces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800" b="1" spc="-10" dirty="0" err="1">
                <a:latin typeface="Tahoma"/>
                <a:cs typeface="Tahoma"/>
              </a:rPr>
              <a:t>phyagocytosis</a:t>
            </a:r>
            <a:r>
              <a:rPr lang="en-GB" sz="2800" b="1" spc="-1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>
              <a:lnSpc>
                <a:spcPts val="3175"/>
              </a:lnSpc>
            </a:pPr>
            <a:r>
              <a:rPr sz="2800" b="1" spc="-10" dirty="0">
                <a:latin typeface="Tahoma"/>
                <a:cs typeface="Tahoma"/>
              </a:rPr>
              <a:t>Step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</a:t>
            </a:r>
            <a:r>
              <a:rPr sz="2800" b="1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Ph</a:t>
            </a:r>
            <a:r>
              <a:rPr sz="2800" b="1" spc="-15" dirty="0">
                <a:latin typeface="Tahoma"/>
                <a:cs typeface="Tahoma"/>
              </a:rPr>
              <a:t>y</a:t>
            </a:r>
            <a:r>
              <a:rPr sz="2800" b="1" spc="-10" dirty="0">
                <a:latin typeface="Tahoma"/>
                <a:cs typeface="Tahoma"/>
              </a:rPr>
              <a:t>gocytosis</a:t>
            </a:r>
            <a:endParaRPr sz="2800" dirty="0">
              <a:latin typeface="Tahoma"/>
              <a:cs typeface="Tahoma"/>
            </a:endParaRPr>
          </a:p>
          <a:p>
            <a:pPr marL="1183005" indent="-484505">
              <a:lnSpc>
                <a:spcPts val="3095"/>
              </a:lnSpc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Chemotaxis</a:t>
            </a:r>
            <a:endParaRPr sz="2800" dirty="0">
              <a:latin typeface="Tahoma"/>
              <a:cs typeface="Tahoma"/>
            </a:endParaRPr>
          </a:p>
          <a:p>
            <a:pPr marL="1183005" indent="-484505">
              <a:lnSpc>
                <a:spcPts val="3279"/>
              </a:lnSpc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Ma</a:t>
            </a:r>
            <a:r>
              <a:rPr sz="2800" b="1" spc="-15" dirty="0">
                <a:latin typeface="Tahoma"/>
                <a:cs typeface="Tahoma"/>
              </a:rPr>
              <a:t>r</a:t>
            </a:r>
            <a:r>
              <a:rPr sz="2800" b="1" spc="-10" dirty="0">
                <a:latin typeface="Tahoma"/>
                <a:cs typeface="Tahoma"/>
              </a:rPr>
              <a:t>gination</a:t>
            </a:r>
            <a:endParaRPr sz="2800" dirty="0">
              <a:latin typeface="Tahoma"/>
              <a:cs typeface="Tahoma"/>
            </a:endParaRPr>
          </a:p>
          <a:p>
            <a:pPr marL="1183005" indent="-48450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ap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desi</a:t>
            </a:r>
            <a:r>
              <a:rPr sz="2800" b="1" spc="-5" dirty="0">
                <a:latin typeface="Tahoma"/>
                <a:cs typeface="Tahoma"/>
              </a:rPr>
              <a:t>s</a:t>
            </a:r>
            <a:endParaRPr sz="2800" dirty="0">
              <a:latin typeface="Tahoma"/>
              <a:cs typeface="Tahoma"/>
            </a:endParaRPr>
          </a:p>
          <a:p>
            <a:pPr marL="1183005" indent="-48450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1183640" algn="l"/>
              </a:tabLst>
            </a:pPr>
            <a:r>
              <a:rPr sz="2800" b="1" spc="-5" dirty="0">
                <a:latin typeface="Tahoma"/>
                <a:cs typeface="Tahoma"/>
              </a:rPr>
              <a:t>Ameoboid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movem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nt</a:t>
            </a:r>
            <a:endParaRPr sz="2800" dirty="0">
              <a:latin typeface="Tahoma"/>
              <a:cs typeface="Tahoma"/>
            </a:endParaRPr>
          </a:p>
          <a:p>
            <a:pPr marL="1183005" indent="-484505">
              <a:lnSpc>
                <a:spcPct val="100000"/>
              </a:lnSpc>
              <a:spcBef>
                <a:spcPts val="45"/>
              </a:spcBef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Engulf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and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ki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5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microbe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9250" y="1968436"/>
            <a:ext cx="5905500" cy="470090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5"/>
              </a:spcBef>
            </a:pPr>
            <a:r>
              <a:rPr sz="1200" dirty="0">
                <a:latin typeface="Times New Roman"/>
                <a:cs typeface="Times New Roman"/>
              </a:rPr>
              <a:t>Dr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lban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371600"/>
            <a:ext cx="5905500" cy="4700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300" y="609600"/>
            <a:ext cx="713740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latin typeface="Calibri"/>
                <a:cs typeface="Calibri"/>
              </a:rPr>
              <a:t>Chemo</a:t>
            </a:r>
            <a:r>
              <a:rPr sz="3600" b="0" spc="-90" dirty="0">
                <a:latin typeface="Calibri"/>
                <a:cs typeface="Calibri"/>
              </a:rPr>
              <a:t>t</a:t>
            </a:r>
            <a:r>
              <a:rPr sz="3600" b="0" spc="-60" dirty="0">
                <a:latin typeface="Calibri"/>
                <a:cs typeface="Calibri"/>
              </a:rPr>
              <a:t>a</a:t>
            </a:r>
            <a:r>
              <a:rPr sz="3600" b="0" spc="-5" dirty="0">
                <a:latin typeface="Calibri"/>
                <a:cs typeface="Calibri"/>
              </a:rPr>
              <a:t>xis</a:t>
            </a:r>
            <a:r>
              <a:rPr sz="3600" b="0" dirty="0">
                <a:latin typeface="Calibri"/>
                <a:cs typeface="Calibri"/>
              </a:rPr>
              <a:t>,</a:t>
            </a:r>
            <a:r>
              <a:rPr sz="3600" b="0" spc="5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ma</a:t>
            </a:r>
            <a:r>
              <a:rPr sz="3600" b="0" spc="-70" dirty="0">
                <a:latin typeface="Calibri"/>
                <a:cs typeface="Calibri"/>
              </a:rPr>
              <a:t>r</a:t>
            </a:r>
            <a:r>
              <a:rPr sz="3600" b="0" dirty="0">
                <a:latin typeface="Calibri"/>
                <a:cs typeface="Calibri"/>
              </a:rPr>
              <a:t>gi</a:t>
            </a:r>
            <a:r>
              <a:rPr sz="3600" b="0" spc="-5" dirty="0">
                <a:latin typeface="Calibri"/>
                <a:cs typeface="Calibri"/>
              </a:rPr>
              <a:t>n</a:t>
            </a:r>
            <a:r>
              <a:rPr sz="3600" b="0" spc="-50" dirty="0">
                <a:latin typeface="Calibri"/>
                <a:cs typeface="Calibri"/>
              </a:rPr>
              <a:t>a</a:t>
            </a:r>
            <a:r>
              <a:rPr sz="3600" b="0" dirty="0">
                <a:latin typeface="Calibri"/>
                <a:cs typeface="Calibri"/>
              </a:rPr>
              <a:t>tion</a:t>
            </a:r>
            <a:r>
              <a:rPr sz="3600" b="0" spc="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&amp;</a:t>
            </a:r>
            <a:r>
              <a:rPr sz="3600" b="0" spc="-10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di</a:t>
            </a:r>
            <a:r>
              <a:rPr sz="3600" b="0" spc="5" dirty="0">
                <a:latin typeface="Calibri"/>
                <a:cs typeface="Calibri"/>
              </a:rPr>
              <a:t>ap</a:t>
            </a:r>
            <a:r>
              <a:rPr sz="3600" b="0" dirty="0">
                <a:latin typeface="Calibri"/>
                <a:cs typeface="Calibri"/>
              </a:rPr>
              <a:t>ede</a:t>
            </a:r>
            <a:r>
              <a:rPr sz="3600" b="0" spc="-15" dirty="0">
                <a:latin typeface="Calibri"/>
                <a:cs typeface="Calibri"/>
              </a:rPr>
              <a:t>s</a:t>
            </a:r>
            <a:r>
              <a:rPr sz="3600" b="0" dirty="0">
                <a:latin typeface="Calibri"/>
                <a:cs typeface="Calibri"/>
              </a:rPr>
              <a:t>is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106805">
              <a:lnSpc>
                <a:spcPct val="100000"/>
              </a:lnSpc>
            </a:pPr>
            <a:r>
              <a:rPr spc="-5" dirty="0"/>
              <a:t>Lectur</a:t>
            </a:r>
            <a:r>
              <a:rPr dirty="0"/>
              <a:t>e </a:t>
            </a:r>
            <a:r>
              <a:rPr spc="5" dirty="0"/>
              <a:t>c</a:t>
            </a:r>
            <a:r>
              <a:rPr spc="20" dirty="0"/>
              <a:t>o</a:t>
            </a:r>
            <a:r>
              <a:rPr spc="-5" dirty="0"/>
              <a:t>ntent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43379"/>
            <a:ext cx="771842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AutoNum type="arabicPeriod"/>
              <a:tabLst>
                <a:tab pos="622300" algn="l"/>
                <a:tab pos="2955925" algn="l"/>
              </a:tabLst>
            </a:pPr>
            <a:r>
              <a:rPr sz="3200" b="1" spc="-5" dirty="0">
                <a:latin typeface="Tahoma"/>
                <a:cs typeface="Tahoma"/>
              </a:rPr>
              <a:t>Formatio</a:t>
            </a:r>
            <a:r>
              <a:rPr sz="3200" b="1" dirty="0">
                <a:latin typeface="Tahoma"/>
                <a:cs typeface="Tahoma"/>
              </a:rPr>
              <a:t>n	of</a:t>
            </a:r>
            <a:r>
              <a:rPr sz="3200" b="1" spc="-15" dirty="0">
                <a:latin typeface="Tahoma"/>
                <a:cs typeface="Tahoma"/>
              </a:rPr>
              <a:t> W</a:t>
            </a:r>
            <a:r>
              <a:rPr sz="3200" b="1" dirty="0">
                <a:latin typeface="Tahoma"/>
                <a:cs typeface="Tahoma"/>
              </a:rPr>
              <a:t>BC</a:t>
            </a:r>
            <a:r>
              <a:rPr lang="en-GB" sz="3200" b="1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Type</a:t>
            </a:r>
            <a:r>
              <a:rPr sz="3200" b="1" dirty="0">
                <a:latin typeface="Tahoma"/>
                <a:cs typeface="Tahoma"/>
              </a:rPr>
              <a:t>s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 WBC</a:t>
            </a:r>
            <a:r>
              <a:rPr lang="en-GB" sz="3200" b="1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 marL="622300" marR="5080" indent="-609600">
              <a:lnSpc>
                <a:spcPts val="3800"/>
              </a:lnSpc>
              <a:spcBef>
                <a:spcPts val="1015"/>
              </a:spcBef>
              <a:buAutoNum type="arabicPeriod"/>
              <a:tabLst>
                <a:tab pos="622300" algn="l"/>
              </a:tabLst>
            </a:pPr>
            <a:r>
              <a:rPr lang="en-GB" sz="3200" b="1" dirty="0">
                <a:latin typeface="Tahoma"/>
                <a:cs typeface="Tahoma"/>
              </a:rPr>
              <a:t>S</a:t>
            </a:r>
            <a:r>
              <a:rPr sz="3200" b="1" dirty="0" err="1">
                <a:latin typeface="Tahoma"/>
                <a:cs typeface="Tahoma"/>
              </a:rPr>
              <a:t>ite</a:t>
            </a:r>
            <a:r>
              <a:rPr lang="en-GB" sz="3200" b="1" dirty="0">
                <a:latin typeface="Tahoma"/>
                <a:cs typeface="Tahoma"/>
              </a:rPr>
              <a:t>s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 </a:t>
            </a:r>
            <a:r>
              <a:rPr sz="3200" b="1" spc="-5" dirty="0">
                <a:latin typeface="Tahoma"/>
                <a:cs typeface="Tahoma"/>
              </a:rPr>
              <a:t>format</a:t>
            </a:r>
            <a:r>
              <a:rPr sz="3200" b="1" spc="20" dirty="0">
                <a:latin typeface="Tahoma"/>
                <a:cs typeface="Tahoma"/>
              </a:rPr>
              <a:t>i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and</a:t>
            </a:r>
            <a:r>
              <a:rPr sz="3200" b="1" spc="-5" dirty="0">
                <a:latin typeface="Tahoma"/>
                <a:cs typeface="Tahoma"/>
              </a:rPr>
              <a:t> </a:t>
            </a:r>
            <a:r>
              <a:rPr sz="4800" b="1" baseline="1736" dirty="0">
                <a:latin typeface="Tahoma"/>
                <a:cs typeface="Tahoma"/>
              </a:rPr>
              <a:t>life </a:t>
            </a:r>
            <a:r>
              <a:rPr sz="3200" b="1" dirty="0">
                <a:latin typeface="Tahoma"/>
                <a:cs typeface="Tahoma"/>
              </a:rPr>
              <a:t>span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WBC</a:t>
            </a:r>
            <a:r>
              <a:rPr lang="en-GB" sz="3200" b="1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 marL="622300" marR="41910" indent="-609600">
              <a:lnSpc>
                <a:spcPts val="3660"/>
              </a:lnSpc>
              <a:spcBef>
                <a:spcPts val="865"/>
              </a:spcBef>
              <a:buAutoNum type="arabicPeriod"/>
              <a:tabLst>
                <a:tab pos="622300" algn="l"/>
              </a:tabLst>
            </a:pPr>
            <a:r>
              <a:rPr lang="en-GB" sz="3200" b="1" dirty="0">
                <a:latin typeface="Tahoma"/>
                <a:cs typeface="Tahoma"/>
              </a:rPr>
              <a:t>M</a:t>
            </a:r>
            <a:r>
              <a:rPr sz="3200" b="1" dirty="0" err="1">
                <a:latin typeface="Tahoma"/>
                <a:cs typeface="Tahoma"/>
              </a:rPr>
              <a:t>a</a:t>
            </a:r>
            <a:r>
              <a:rPr sz="3200" b="1" spc="5" dirty="0" err="1">
                <a:latin typeface="Tahoma"/>
                <a:cs typeface="Tahoma"/>
              </a:rPr>
              <a:t>t</a:t>
            </a:r>
            <a:r>
              <a:rPr sz="3200" b="1" spc="-5" dirty="0" err="1">
                <a:latin typeface="Tahoma"/>
                <a:cs typeface="Tahoma"/>
              </a:rPr>
              <a:t>ur</a:t>
            </a:r>
            <a:r>
              <a:rPr sz="3200" b="1" spc="5" dirty="0" err="1">
                <a:latin typeface="Tahoma"/>
                <a:cs typeface="Tahoma"/>
              </a:rPr>
              <a:t>a</a:t>
            </a:r>
            <a:r>
              <a:rPr sz="3200" b="1" spc="-10" dirty="0" err="1">
                <a:latin typeface="Tahoma"/>
                <a:cs typeface="Tahoma"/>
              </a:rPr>
              <a:t>t</a:t>
            </a:r>
            <a:r>
              <a:rPr sz="3200" b="1" dirty="0" err="1">
                <a:latin typeface="Tahoma"/>
                <a:cs typeface="Tahoma"/>
              </a:rPr>
              <a:t>ion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lang="en-GB" sz="3200" b="1" dirty="0">
                <a:latin typeface="Tahoma"/>
                <a:cs typeface="Tahoma"/>
              </a:rPr>
              <a:t>&amp;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funct</a:t>
            </a:r>
            <a:r>
              <a:rPr sz="3200" b="1" spc="10" dirty="0">
                <a:latin typeface="Tahoma"/>
                <a:cs typeface="Tahoma"/>
              </a:rPr>
              <a:t>i</a:t>
            </a:r>
            <a:r>
              <a:rPr sz="3200" b="1" spc="-5" dirty="0">
                <a:latin typeface="Tahoma"/>
                <a:cs typeface="Tahoma"/>
              </a:rPr>
              <a:t>on</a:t>
            </a:r>
            <a:endParaRPr sz="3200" dirty="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622300" algn="l"/>
              </a:tabLst>
            </a:pPr>
            <a:r>
              <a:rPr sz="4400" b="1" spc="-7" baseline="1736" dirty="0">
                <a:latin typeface="Tahoma"/>
                <a:cs typeface="Tahoma"/>
              </a:rPr>
              <a:t>Phagocyt</a:t>
            </a:r>
            <a:r>
              <a:rPr sz="4400" b="1" spc="-22" baseline="1736" dirty="0">
                <a:latin typeface="Tahoma"/>
                <a:cs typeface="Tahoma"/>
              </a:rPr>
              <a:t>o</a:t>
            </a:r>
            <a:r>
              <a:rPr sz="4400" b="1" baseline="1736" dirty="0">
                <a:latin typeface="Tahoma"/>
                <a:cs typeface="Tahoma"/>
              </a:rPr>
              <a:t>sis</a:t>
            </a:r>
            <a:endParaRPr sz="4400" baseline="1736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042" y="336676"/>
            <a:ext cx="6639915" cy="889345"/>
          </a:xfrm>
          <a:prstGeom prst="rect">
            <a:avLst/>
          </a:prstGeom>
        </p:spPr>
        <p:txBody>
          <a:bodyPr vert="horz" wrap="square" lIns="0" tIns="271144" rIns="0" bIns="0" rtlCol="0">
            <a:spAutoFit/>
          </a:bodyPr>
          <a:lstStyle/>
          <a:p>
            <a:pPr marL="1132840">
              <a:lnSpc>
                <a:spcPct val="100000"/>
              </a:lnSpc>
            </a:pPr>
            <a:r>
              <a:rPr sz="4000" u="sng" spc="-10" dirty="0"/>
              <a:t>Chem</a:t>
            </a:r>
            <a:r>
              <a:rPr sz="4000" u="sng" spc="5" dirty="0"/>
              <a:t>o</a:t>
            </a:r>
            <a:r>
              <a:rPr sz="4000" u="sng" spc="-5" dirty="0"/>
              <a:t>ta</a:t>
            </a:r>
            <a:r>
              <a:rPr sz="4000" u="sng" spc="-20" dirty="0"/>
              <a:t>x</a:t>
            </a:r>
            <a:r>
              <a:rPr sz="4000" u="sng" spc="-5" dirty="0"/>
              <a:t>is</a:t>
            </a:r>
            <a:endParaRPr sz="4000" u="sng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39946" y="3657600"/>
            <a:ext cx="7865854" cy="183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622300" algn="l"/>
              </a:tabLst>
            </a:pPr>
            <a:r>
              <a:rPr lang="en-GB" sz="2400" b="1" spc="-5" dirty="0">
                <a:latin typeface="Tahoma"/>
                <a:cs typeface="Tahoma"/>
              </a:rPr>
              <a:t>* </a:t>
            </a:r>
            <a:r>
              <a:rPr sz="2400" b="1" u="sng" spc="-5" dirty="0">
                <a:latin typeface="Tahoma"/>
                <a:cs typeface="Tahoma"/>
              </a:rPr>
              <a:t>C</a:t>
            </a:r>
            <a:r>
              <a:rPr sz="2400" b="1" u="sng" spc="-10" dirty="0">
                <a:latin typeface="Tahoma"/>
                <a:cs typeface="Tahoma"/>
              </a:rPr>
              <a:t>h</a:t>
            </a:r>
            <a:r>
              <a:rPr sz="2400" b="1" u="sng" dirty="0">
                <a:latin typeface="Tahoma"/>
                <a:cs typeface="Tahoma"/>
              </a:rPr>
              <a:t>em</a:t>
            </a:r>
            <a:r>
              <a:rPr sz="2400" b="1" u="sng" spc="-5" dirty="0">
                <a:latin typeface="Tahoma"/>
                <a:cs typeface="Tahoma"/>
              </a:rPr>
              <a:t>o</a:t>
            </a:r>
            <a:r>
              <a:rPr sz="2400" b="1" u="sng" spc="-10" dirty="0">
                <a:latin typeface="Tahoma"/>
                <a:cs typeface="Tahoma"/>
              </a:rPr>
              <a:t>t</a:t>
            </a:r>
            <a:r>
              <a:rPr sz="2400" b="1" u="sng" dirty="0">
                <a:latin typeface="Tahoma"/>
                <a:cs typeface="Tahoma"/>
              </a:rPr>
              <a:t>ac</a:t>
            </a:r>
            <a:r>
              <a:rPr sz="2400" b="1" u="sng" spc="-10" dirty="0">
                <a:latin typeface="Tahoma"/>
                <a:cs typeface="Tahoma"/>
              </a:rPr>
              <a:t>t</a:t>
            </a:r>
            <a:r>
              <a:rPr sz="2400" b="1" u="sng" spc="-20" dirty="0">
                <a:latin typeface="Tahoma"/>
                <a:cs typeface="Tahoma"/>
              </a:rPr>
              <a:t>i</a:t>
            </a:r>
            <a:r>
              <a:rPr sz="2400" b="1" u="sng" dirty="0">
                <a:latin typeface="Tahoma"/>
                <a:cs typeface="Tahoma"/>
              </a:rPr>
              <a:t>c</a:t>
            </a:r>
            <a:r>
              <a:rPr sz="2400" b="1" u="sng" spc="10" dirty="0">
                <a:latin typeface="Tahoma"/>
                <a:cs typeface="Tahoma"/>
              </a:rPr>
              <a:t> </a:t>
            </a:r>
            <a:r>
              <a:rPr sz="2400" b="1" u="sng" dirty="0">
                <a:latin typeface="Tahoma"/>
                <a:cs typeface="Tahoma"/>
              </a:rPr>
              <a:t>su</a:t>
            </a:r>
            <a:r>
              <a:rPr sz="2400" b="1" u="sng" spc="-15" dirty="0">
                <a:latin typeface="Tahoma"/>
                <a:cs typeface="Tahoma"/>
              </a:rPr>
              <a:t>b</a:t>
            </a:r>
            <a:r>
              <a:rPr sz="2400" b="1" u="sng" dirty="0">
                <a:latin typeface="Tahoma"/>
                <a:cs typeface="Tahoma"/>
              </a:rPr>
              <a:t>s</a:t>
            </a:r>
            <a:r>
              <a:rPr sz="2400" b="1" u="sng" spc="-10" dirty="0">
                <a:latin typeface="Tahoma"/>
                <a:cs typeface="Tahoma"/>
              </a:rPr>
              <a:t>t</a:t>
            </a:r>
            <a:r>
              <a:rPr sz="2400" b="1" u="sng" dirty="0">
                <a:latin typeface="Tahoma"/>
                <a:cs typeface="Tahoma"/>
              </a:rPr>
              <a:t>ances:</a:t>
            </a:r>
            <a:endParaRPr sz="2400" u="sng" dirty="0">
              <a:latin typeface="Tahoma"/>
              <a:cs typeface="Tahoma"/>
            </a:endParaRPr>
          </a:p>
          <a:p>
            <a:pPr marL="1384300" lvl="1" indent="-457834">
              <a:lnSpc>
                <a:spcPts val="2815"/>
              </a:lnSpc>
              <a:spcBef>
                <a:spcPts val="5"/>
              </a:spcBef>
              <a:buFont typeface="Arial"/>
              <a:buChar char="•"/>
              <a:tabLst>
                <a:tab pos="1384935" algn="l"/>
              </a:tabLst>
            </a:pP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erial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xin</a:t>
            </a:r>
            <a:endParaRPr sz="2400" dirty="0">
              <a:latin typeface="Tahoma"/>
              <a:cs typeface="Tahoma"/>
            </a:endParaRPr>
          </a:p>
          <a:p>
            <a:pPr marL="1384300" lvl="1" indent="-457834">
              <a:lnSpc>
                <a:spcPts val="2815"/>
              </a:lnSpc>
              <a:buFont typeface="Arial"/>
              <a:buChar char="•"/>
              <a:tabLst>
                <a:tab pos="1384935" algn="l"/>
              </a:tabLst>
            </a:pPr>
            <a:r>
              <a:rPr sz="3600" b="1" spc="-7" baseline="1157" dirty="0">
                <a:latin typeface="Tahoma"/>
                <a:cs typeface="Tahoma"/>
              </a:rPr>
              <a:t>Degene</a:t>
            </a:r>
            <a:r>
              <a:rPr sz="3600" b="1" spc="15" baseline="1157" dirty="0">
                <a:latin typeface="Tahoma"/>
                <a:cs typeface="Tahoma"/>
              </a:rPr>
              <a:t>r</a:t>
            </a:r>
            <a:r>
              <a:rPr sz="3600" b="1" spc="-7" baseline="1157" dirty="0">
                <a:latin typeface="Tahoma"/>
                <a:cs typeface="Tahoma"/>
              </a:rPr>
              <a:t>ative</a:t>
            </a:r>
            <a:r>
              <a:rPr sz="3600" b="1" spc="-52" baseline="1157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product</a:t>
            </a:r>
            <a:r>
              <a:rPr sz="3600" b="1" baseline="1157" dirty="0">
                <a:latin typeface="Tahoma"/>
                <a:cs typeface="Tahoma"/>
              </a:rPr>
              <a:t>s</a:t>
            </a:r>
            <a:r>
              <a:rPr sz="3600" b="1" spc="30" baseline="1157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f</a:t>
            </a:r>
            <a:r>
              <a:rPr sz="3600" b="1" spc="-22" baseline="1157" dirty="0">
                <a:latin typeface="Tahoma"/>
                <a:cs typeface="Tahoma"/>
              </a:rPr>
              <a:t> </a:t>
            </a:r>
            <a:r>
              <a:rPr sz="3600" b="1" baseline="1157" dirty="0">
                <a:latin typeface="Tahoma"/>
                <a:cs typeface="Tahoma"/>
              </a:rPr>
              <a:t>inf</a:t>
            </a:r>
            <a:r>
              <a:rPr sz="3600" b="1" spc="-22" baseline="1157" dirty="0">
                <a:latin typeface="Tahoma"/>
                <a:cs typeface="Tahoma"/>
              </a:rPr>
              <a:t>l</a:t>
            </a:r>
            <a:r>
              <a:rPr sz="3600" b="1" spc="-7" baseline="1157" dirty="0">
                <a:latin typeface="Tahoma"/>
                <a:cs typeface="Tahoma"/>
              </a:rPr>
              <a:t>am</a:t>
            </a:r>
            <a:r>
              <a:rPr sz="3600" b="1" baseline="1157" dirty="0">
                <a:latin typeface="Tahoma"/>
                <a:cs typeface="Tahoma"/>
              </a:rPr>
              <a:t>ed</a:t>
            </a:r>
            <a:r>
              <a:rPr sz="3600" b="1" spc="-7" baseline="1157" dirty="0">
                <a:latin typeface="Tahoma"/>
                <a:cs typeface="Tahoma"/>
              </a:rPr>
              <a:t> tissue</a:t>
            </a:r>
            <a:endParaRPr sz="3600" baseline="1157" dirty="0">
              <a:latin typeface="Tahoma"/>
              <a:cs typeface="Tahoma"/>
            </a:endParaRPr>
          </a:p>
          <a:p>
            <a:pPr marL="1384300" lvl="1" indent="-457834">
              <a:lnSpc>
                <a:spcPct val="100000"/>
              </a:lnSpc>
              <a:buFont typeface="Arial"/>
              <a:buChar char="•"/>
              <a:tabLst>
                <a:tab pos="1384935" algn="l"/>
              </a:tabLst>
            </a:pP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mplement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sys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em</a:t>
            </a:r>
            <a:endParaRPr sz="2400" dirty="0">
              <a:latin typeface="Tahoma"/>
              <a:cs typeface="Tahoma"/>
            </a:endParaRPr>
          </a:p>
          <a:p>
            <a:pPr marL="1384300" lvl="1" indent="-457834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1384935" algn="l"/>
              </a:tabLst>
            </a:pPr>
            <a:r>
              <a:rPr sz="2400" b="1" spc="-10" dirty="0">
                <a:latin typeface="Tahoma"/>
                <a:cs typeface="Tahoma"/>
              </a:rPr>
              <a:t>Reactio</a:t>
            </a:r>
            <a:r>
              <a:rPr sz="2400" b="1" dirty="0">
                <a:latin typeface="Tahoma"/>
                <a:cs typeface="Tahoma"/>
              </a:rPr>
              <a:t>n </a:t>
            </a:r>
            <a:r>
              <a:rPr sz="2400" b="1" spc="-5" dirty="0">
                <a:latin typeface="Tahoma"/>
                <a:cs typeface="Tahoma"/>
              </a:rPr>
              <a:t>produc</a:t>
            </a:r>
            <a:r>
              <a:rPr sz="2400" b="1" dirty="0">
                <a:latin typeface="Tahoma"/>
                <a:cs typeface="Tahoma"/>
              </a:rPr>
              <a:t>t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plas</a:t>
            </a:r>
            <a:r>
              <a:rPr sz="2400" b="1" spc="0" dirty="0">
                <a:latin typeface="Tahoma"/>
                <a:cs typeface="Tahoma"/>
              </a:rPr>
              <a:t>m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10" dirty="0">
                <a:latin typeface="Tahoma"/>
                <a:cs typeface="Tahoma"/>
              </a:rPr>
              <a:t>tti</a:t>
            </a:r>
            <a:r>
              <a:rPr sz="2400" b="1" spc="-5" dirty="0">
                <a:latin typeface="Tahoma"/>
                <a:cs typeface="Tahoma"/>
              </a:rPr>
              <a:t>ng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C6C9A-4B9C-44F4-90B7-173585F136EE}"/>
              </a:ext>
            </a:extLst>
          </p:cNvPr>
          <p:cNvSpPr txBox="1"/>
          <p:nvPr/>
        </p:nvSpPr>
        <p:spPr>
          <a:xfrm>
            <a:off x="-1066800" y="1719236"/>
            <a:ext cx="9208661" cy="179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8485" marR="38735">
              <a:lnSpc>
                <a:spcPct val="100800"/>
              </a:lnSpc>
            </a:pPr>
            <a:r>
              <a:rPr lang="en-GB" sz="2800" b="1" spc="-5" dirty="0">
                <a:latin typeface="Tahoma"/>
                <a:cs typeface="Tahoma"/>
              </a:rPr>
              <a:t>Th</a:t>
            </a:r>
            <a:r>
              <a:rPr lang="en-GB" sz="2800" b="1" dirty="0">
                <a:latin typeface="Tahoma"/>
                <a:cs typeface="Tahoma"/>
              </a:rPr>
              <a:t>e</a:t>
            </a:r>
            <a:r>
              <a:rPr lang="en-GB" sz="2800" b="1" spc="-10" dirty="0">
                <a:latin typeface="Tahoma"/>
                <a:cs typeface="Tahoma"/>
              </a:rPr>
              <a:t> </a:t>
            </a:r>
            <a:r>
              <a:rPr lang="en-GB" sz="2800" b="1" spc="-5" dirty="0">
                <a:latin typeface="Tahoma"/>
                <a:cs typeface="Tahoma"/>
              </a:rPr>
              <a:t>attract</a:t>
            </a:r>
            <a:r>
              <a:rPr lang="en-GB" sz="2800" b="1" spc="-15" dirty="0">
                <a:latin typeface="Tahoma"/>
                <a:cs typeface="Tahoma"/>
              </a:rPr>
              <a:t>i</a:t>
            </a:r>
            <a:r>
              <a:rPr lang="en-GB" sz="2800" b="1" spc="-5" dirty="0">
                <a:latin typeface="Tahoma"/>
                <a:cs typeface="Tahoma"/>
              </a:rPr>
              <a:t>o</a:t>
            </a:r>
            <a:r>
              <a:rPr lang="en-GB" sz="2800" b="1" dirty="0">
                <a:latin typeface="Tahoma"/>
                <a:cs typeface="Tahoma"/>
              </a:rPr>
              <a:t>n</a:t>
            </a:r>
            <a:r>
              <a:rPr lang="en-GB" sz="2800" b="1" spc="5" dirty="0">
                <a:latin typeface="Tahoma"/>
                <a:cs typeface="Tahoma"/>
              </a:rPr>
              <a:t> </a:t>
            </a:r>
            <a:r>
              <a:rPr lang="en-GB" sz="2800" b="1" spc="-5" dirty="0">
                <a:latin typeface="Tahoma"/>
                <a:cs typeface="Tahoma"/>
              </a:rPr>
              <a:t>o</a:t>
            </a:r>
            <a:r>
              <a:rPr lang="en-GB" sz="2800" b="1" dirty="0">
                <a:latin typeface="Tahoma"/>
                <a:cs typeface="Tahoma"/>
              </a:rPr>
              <a:t>f </a:t>
            </a:r>
            <a:r>
              <a:rPr lang="en-GB" sz="2800" b="1" spc="-10" dirty="0">
                <a:latin typeface="Tahoma"/>
                <a:cs typeface="Tahoma"/>
              </a:rPr>
              <a:t>neutrophil</a:t>
            </a:r>
            <a:r>
              <a:rPr lang="en-GB" sz="2800" b="1" spc="-5" dirty="0">
                <a:latin typeface="Tahoma"/>
                <a:cs typeface="Tahoma"/>
              </a:rPr>
              <a:t>s</a:t>
            </a:r>
            <a:r>
              <a:rPr lang="en-GB" sz="2800" b="1" spc="20" dirty="0">
                <a:latin typeface="Tahoma"/>
                <a:cs typeface="Tahoma"/>
              </a:rPr>
              <a:t> </a:t>
            </a:r>
            <a:r>
              <a:rPr lang="en-GB" sz="2800" b="1" spc="-5" dirty="0">
                <a:latin typeface="Tahoma"/>
                <a:cs typeface="Tahoma"/>
              </a:rPr>
              <a:t>to </a:t>
            </a:r>
            <a:r>
              <a:rPr lang="en-GB" sz="2800" b="1" dirty="0">
                <a:latin typeface="Tahoma"/>
                <a:cs typeface="Tahoma"/>
              </a:rPr>
              <a:t>in</a:t>
            </a:r>
            <a:r>
              <a:rPr lang="en-GB" sz="2800" b="1" spc="-15" dirty="0">
                <a:latin typeface="Tahoma"/>
                <a:cs typeface="Tahoma"/>
              </a:rPr>
              <a:t>f</a:t>
            </a:r>
            <a:r>
              <a:rPr lang="en-GB" sz="2800" b="1" spc="-5" dirty="0">
                <a:latin typeface="Tahoma"/>
                <a:cs typeface="Tahoma"/>
              </a:rPr>
              <a:t>lamed area</a:t>
            </a:r>
            <a:r>
              <a:rPr lang="en-GB" sz="2800" b="1" spc="-20" dirty="0">
                <a:latin typeface="Tahoma"/>
                <a:cs typeface="Tahoma"/>
              </a:rPr>
              <a:t> </a:t>
            </a:r>
            <a:r>
              <a:rPr lang="en-GB" sz="2800" b="1" spc="-5" dirty="0">
                <a:latin typeface="Tahoma"/>
                <a:cs typeface="Tahoma"/>
              </a:rPr>
              <a:t>f</a:t>
            </a:r>
            <a:r>
              <a:rPr lang="en-GB" sz="2800" b="1" spc="-10" dirty="0">
                <a:latin typeface="Tahoma"/>
                <a:cs typeface="Tahoma"/>
              </a:rPr>
              <a:t>o</a:t>
            </a:r>
            <a:r>
              <a:rPr lang="en-GB" sz="2800" b="1" spc="-5" dirty="0">
                <a:latin typeface="Tahoma"/>
                <a:cs typeface="Tahoma"/>
              </a:rPr>
              <a:t>l</a:t>
            </a:r>
            <a:r>
              <a:rPr lang="en-GB" sz="2800" b="1" spc="-15" dirty="0">
                <a:latin typeface="Tahoma"/>
                <a:cs typeface="Tahoma"/>
              </a:rPr>
              <a:t>l</a:t>
            </a:r>
            <a:r>
              <a:rPr lang="en-GB" sz="2800" b="1" spc="-10" dirty="0">
                <a:latin typeface="Tahoma"/>
                <a:cs typeface="Tahoma"/>
              </a:rPr>
              <a:t>ow</a:t>
            </a:r>
            <a:r>
              <a:rPr lang="en-GB" sz="2800" b="1" spc="-15" dirty="0">
                <a:latin typeface="Tahoma"/>
                <a:cs typeface="Tahoma"/>
              </a:rPr>
              <a:t>i</a:t>
            </a:r>
            <a:r>
              <a:rPr lang="en-GB" sz="2800" b="1" spc="-5" dirty="0">
                <a:latin typeface="Tahoma"/>
                <a:cs typeface="Tahoma"/>
              </a:rPr>
              <a:t>n</a:t>
            </a:r>
            <a:r>
              <a:rPr lang="en-GB" sz="2800" b="1" dirty="0">
                <a:latin typeface="Tahoma"/>
                <a:cs typeface="Tahoma"/>
              </a:rPr>
              <a:t>g</a:t>
            </a:r>
            <a:r>
              <a:rPr lang="en-GB" sz="2800" b="1" spc="45" dirty="0">
                <a:latin typeface="Tahoma"/>
                <a:cs typeface="Tahoma"/>
              </a:rPr>
              <a:t> </a:t>
            </a:r>
            <a:r>
              <a:rPr lang="en-GB" sz="2800" b="1" spc="-10" dirty="0">
                <a:latin typeface="Tahoma"/>
                <a:cs typeface="Tahoma"/>
              </a:rPr>
              <a:t>chemot</a:t>
            </a:r>
            <a:r>
              <a:rPr lang="en-GB" sz="2800" b="1" spc="-5" dirty="0">
                <a:latin typeface="Tahoma"/>
                <a:cs typeface="Tahoma"/>
              </a:rPr>
              <a:t>act</a:t>
            </a:r>
            <a:r>
              <a:rPr lang="en-GB" sz="2800" b="1" spc="-20" dirty="0">
                <a:latin typeface="Tahoma"/>
                <a:cs typeface="Tahoma"/>
              </a:rPr>
              <a:t>i</a:t>
            </a:r>
            <a:r>
              <a:rPr lang="en-GB" sz="2800" b="1" dirty="0">
                <a:latin typeface="Tahoma"/>
                <a:cs typeface="Tahoma"/>
              </a:rPr>
              <a:t>c </a:t>
            </a:r>
            <a:r>
              <a:rPr lang="en-GB" sz="2800" b="1" spc="-5" dirty="0">
                <a:latin typeface="Tahoma"/>
                <a:cs typeface="Tahoma"/>
              </a:rPr>
              <a:t>subs</a:t>
            </a:r>
            <a:r>
              <a:rPr lang="en-GB" sz="2800" b="1" spc="-15" dirty="0">
                <a:latin typeface="Tahoma"/>
                <a:cs typeface="Tahoma"/>
              </a:rPr>
              <a:t>t</a:t>
            </a:r>
            <a:r>
              <a:rPr lang="en-GB" sz="2800" b="1" spc="-5" dirty="0">
                <a:latin typeface="Tahoma"/>
                <a:cs typeface="Tahoma"/>
              </a:rPr>
              <a:t>ances</a:t>
            </a:r>
            <a:r>
              <a:rPr lang="en-GB" sz="2800" b="1" spc="-15" dirty="0">
                <a:latin typeface="Tahoma"/>
                <a:cs typeface="Tahoma"/>
              </a:rPr>
              <a:t> </a:t>
            </a:r>
            <a:r>
              <a:rPr lang="en-GB" sz="2800" b="1" spc="-5" dirty="0">
                <a:latin typeface="Tahoma"/>
                <a:cs typeface="Tahoma"/>
              </a:rPr>
              <a:t>released</a:t>
            </a:r>
            <a:r>
              <a:rPr lang="en-GB" sz="2800" b="1" spc="-10" dirty="0">
                <a:latin typeface="Tahoma"/>
                <a:cs typeface="Tahoma"/>
              </a:rPr>
              <a:t> fro</a:t>
            </a:r>
            <a:r>
              <a:rPr lang="en-GB" sz="2800" b="1" spc="-5" dirty="0">
                <a:latin typeface="Tahoma"/>
                <a:cs typeface="Tahoma"/>
              </a:rPr>
              <a:t>m</a:t>
            </a:r>
            <a:r>
              <a:rPr lang="en-GB" sz="2800" b="1" spc="5" dirty="0">
                <a:latin typeface="Tahoma"/>
                <a:cs typeface="Tahoma"/>
              </a:rPr>
              <a:t> the </a:t>
            </a:r>
            <a:r>
              <a:rPr lang="en-GB" sz="2800" b="1" dirty="0">
                <a:latin typeface="Tahoma"/>
                <a:cs typeface="Tahoma"/>
              </a:rPr>
              <a:t>in</a:t>
            </a:r>
            <a:r>
              <a:rPr lang="en-GB" sz="2800" b="1" spc="-15" dirty="0">
                <a:latin typeface="Tahoma"/>
                <a:cs typeface="Tahoma"/>
              </a:rPr>
              <a:t>f</a:t>
            </a:r>
            <a:r>
              <a:rPr lang="en-GB" sz="2800" b="1" spc="-5" dirty="0">
                <a:latin typeface="Tahoma"/>
                <a:cs typeface="Tahoma"/>
              </a:rPr>
              <a:t>ected site.</a:t>
            </a:r>
            <a:endParaRPr lang="en-GB"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3318"/>
            <a:ext cx="65627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u="sng" spc="-10" dirty="0"/>
              <a:t>Ma</a:t>
            </a:r>
            <a:r>
              <a:rPr sz="3600" u="sng" spc="-15" dirty="0"/>
              <a:t>r</a:t>
            </a:r>
            <a:r>
              <a:rPr sz="3600" u="sng" spc="-10" dirty="0"/>
              <a:t>ginatio</a:t>
            </a:r>
            <a:r>
              <a:rPr sz="3600" u="sng" spc="-5" dirty="0"/>
              <a:t>n</a:t>
            </a:r>
            <a:r>
              <a:rPr sz="3600" u="sng" spc="55" dirty="0"/>
              <a:t> </a:t>
            </a:r>
            <a:r>
              <a:rPr sz="3600" u="sng" dirty="0"/>
              <a:t>&amp;</a:t>
            </a:r>
            <a:r>
              <a:rPr sz="3600" u="sng" spc="-25" dirty="0"/>
              <a:t> </a:t>
            </a:r>
            <a:r>
              <a:rPr sz="3600" u="sng" spc="-10" dirty="0"/>
              <a:t>Di</a:t>
            </a:r>
            <a:r>
              <a:rPr sz="3600" u="sng" spc="-15" dirty="0"/>
              <a:t>a</a:t>
            </a:r>
            <a:r>
              <a:rPr sz="3600" u="sng" spc="-10" dirty="0"/>
              <a:t>pe</a:t>
            </a:r>
            <a:r>
              <a:rPr sz="3600" u="sng" dirty="0"/>
              <a:t>d</a:t>
            </a:r>
            <a:r>
              <a:rPr sz="3600" u="sng" spc="0" dirty="0"/>
              <a:t>e</a:t>
            </a:r>
            <a:r>
              <a:rPr sz="3600" u="sng" spc="-15" dirty="0"/>
              <a:t>s</a:t>
            </a:r>
            <a:r>
              <a:rPr sz="3600" u="sng" spc="-25" dirty="0"/>
              <a:t>i</a:t>
            </a:r>
            <a:r>
              <a:rPr sz="3600" u="sng" spc="-5" dirty="0"/>
              <a:t>s</a:t>
            </a:r>
            <a:endParaRPr sz="3600" u="sng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42900" y="856885"/>
            <a:ext cx="8458200" cy="5144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95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spc="-5" dirty="0">
                <a:latin typeface="Tahoma"/>
                <a:cs typeface="Tahoma"/>
              </a:rPr>
              <a:t>WBC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m</a:t>
            </a:r>
            <a:r>
              <a:rPr sz="2800" spc="-20" dirty="0">
                <a:latin typeface="Tahoma"/>
                <a:cs typeface="Tahoma"/>
              </a:rPr>
              <a:t>a</a:t>
            </a:r>
            <a:r>
              <a:rPr sz="2800" spc="-5" dirty="0">
                <a:latin typeface="Tahoma"/>
                <a:cs typeface="Tahoma"/>
              </a:rPr>
              <a:t>rgin</a:t>
            </a:r>
            <a:r>
              <a:rPr sz="2800" spc="-20" dirty="0">
                <a:latin typeface="Tahoma"/>
                <a:cs typeface="Tahoma"/>
              </a:rPr>
              <a:t>a</a:t>
            </a:r>
            <a:r>
              <a:rPr sz="2800" spc="-5" dirty="0">
                <a:latin typeface="Tahoma"/>
                <a:cs typeface="Tahoma"/>
              </a:rPr>
              <a:t>te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</a:t>
            </a:r>
            <a:r>
              <a:rPr sz="2800" spc="-20" dirty="0">
                <a:latin typeface="Tahoma"/>
                <a:cs typeface="Tahoma"/>
              </a:rPr>
              <a:t>l</a:t>
            </a:r>
            <a:r>
              <a:rPr sz="2800" spc="-10" dirty="0">
                <a:latin typeface="Tahoma"/>
                <a:cs typeface="Tahoma"/>
              </a:rPr>
              <a:t>on</a:t>
            </a:r>
            <a:r>
              <a:rPr sz="2800" spc="-5" dirty="0">
                <a:latin typeface="Tahoma"/>
                <a:cs typeface="Tahoma"/>
              </a:rPr>
              <a:t>g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the wa</a:t>
            </a:r>
            <a:r>
              <a:rPr sz="2800" spc="-20" dirty="0">
                <a:latin typeface="Tahoma"/>
                <a:cs typeface="Tahoma"/>
              </a:rPr>
              <a:t>l</a:t>
            </a:r>
            <a:r>
              <a:rPr sz="2800" spc="-5" dirty="0">
                <a:latin typeface="Tahoma"/>
                <a:cs typeface="Tahoma"/>
              </a:rPr>
              <a:t>l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of</a:t>
            </a:r>
            <a:r>
              <a:rPr lang="en-GB"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</a:t>
            </a:r>
            <a:r>
              <a:rPr sz="2800" spc="-15" dirty="0">
                <a:latin typeface="Tahoma"/>
                <a:cs typeface="Tahoma"/>
              </a:rPr>
              <a:t>l</a:t>
            </a:r>
            <a:r>
              <a:rPr sz="2800" spc="-10" dirty="0">
                <a:latin typeface="Tahoma"/>
                <a:cs typeface="Tahoma"/>
              </a:rPr>
              <a:t>oo</a:t>
            </a:r>
            <a:r>
              <a:rPr sz="2800" spc="-5" dirty="0">
                <a:latin typeface="Tahoma"/>
                <a:cs typeface="Tahoma"/>
              </a:rPr>
              <a:t>d</a:t>
            </a:r>
            <a:r>
              <a:rPr lang="en-GB"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capi</a:t>
            </a:r>
            <a:r>
              <a:rPr sz="2800" spc="-15" dirty="0">
                <a:latin typeface="Tahoma"/>
                <a:cs typeface="Tahoma"/>
              </a:rPr>
              <a:t>l</a:t>
            </a:r>
            <a:r>
              <a:rPr sz="2800" spc="-5" dirty="0">
                <a:latin typeface="Tahoma"/>
                <a:cs typeface="Tahoma"/>
              </a:rPr>
              <a:t>l</a:t>
            </a:r>
            <a:r>
              <a:rPr sz="2800" spc="-20" dirty="0">
                <a:latin typeface="Tahoma"/>
                <a:cs typeface="Tahoma"/>
              </a:rPr>
              <a:t>a</a:t>
            </a:r>
            <a:r>
              <a:rPr sz="2800" spc="-5" dirty="0">
                <a:latin typeface="Tahoma"/>
                <a:cs typeface="Tahoma"/>
              </a:rPr>
              <a:t>ries</a:t>
            </a:r>
            <a:r>
              <a:rPr lang="en-GB" sz="2800" spc="-5" dirty="0">
                <a:latin typeface="Tahoma"/>
                <a:cs typeface="Tahoma"/>
              </a:rPr>
              <a:t>.</a:t>
            </a:r>
          </a:p>
          <a:p>
            <a:pPr marL="696595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800" dirty="0">
              <a:latin typeface="Tahoma"/>
              <a:cs typeface="Tahoma"/>
            </a:endParaRPr>
          </a:p>
          <a:p>
            <a:pPr marL="239395" indent="-22669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5" dirty="0">
                <a:latin typeface="Tahoma"/>
                <a:cs typeface="Tahoma"/>
              </a:rPr>
              <a:t>WBC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squeezes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itse</a:t>
            </a:r>
            <a:r>
              <a:rPr sz="2800" spc="-20" dirty="0">
                <a:latin typeface="Tahoma"/>
                <a:cs typeface="Tahoma"/>
              </a:rPr>
              <a:t>l</a:t>
            </a:r>
            <a:r>
              <a:rPr sz="2800" spc="-5" dirty="0">
                <a:latin typeface="Tahoma"/>
                <a:cs typeface="Tahoma"/>
              </a:rPr>
              <a:t>f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through</a:t>
            </a:r>
            <a:r>
              <a:rPr lang="en-GB" sz="2800" spc="-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endothel</a:t>
            </a:r>
            <a:r>
              <a:rPr sz="2800" spc="-20" dirty="0">
                <a:latin typeface="Tahoma"/>
                <a:cs typeface="Tahoma"/>
              </a:rPr>
              <a:t>i</a:t>
            </a:r>
            <a:r>
              <a:rPr sz="2800" spc="-5" dirty="0">
                <a:latin typeface="Tahoma"/>
                <a:cs typeface="Tahoma"/>
              </a:rPr>
              <a:t>al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hole</a:t>
            </a:r>
            <a:r>
              <a:rPr sz="2800" spc="-5" dirty="0">
                <a:latin typeface="Tahoma"/>
                <a:cs typeface="Tahoma"/>
              </a:rPr>
              <a:t>s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</a:t>
            </a:r>
            <a:r>
              <a:rPr sz="2800" spc="-15" dirty="0">
                <a:latin typeface="Tahoma"/>
                <a:cs typeface="Tahoma"/>
              </a:rPr>
              <a:t>e</a:t>
            </a:r>
            <a:r>
              <a:rPr sz="2800" spc="-5" dirty="0">
                <a:latin typeface="Tahoma"/>
                <a:cs typeface="Tahoma"/>
              </a:rPr>
              <a:t>av</a:t>
            </a:r>
            <a:r>
              <a:rPr sz="2800" spc="-20" dirty="0">
                <a:latin typeface="Tahoma"/>
                <a:cs typeface="Tahoma"/>
              </a:rPr>
              <a:t>i</a:t>
            </a:r>
            <a:r>
              <a:rPr sz="2800" spc="-10" dirty="0">
                <a:latin typeface="Tahoma"/>
                <a:cs typeface="Tahoma"/>
              </a:rPr>
              <a:t>n</a:t>
            </a:r>
            <a:r>
              <a:rPr sz="2800" spc="-5" dirty="0">
                <a:latin typeface="Tahoma"/>
                <a:cs typeface="Tahoma"/>
              </a:rPr>
              <a:t>g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blood</a:t>
            </a:r>
            <a:r>
              <a:rPr lang="en-GB"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capi</a:t>
            </a:r>
            <a:r>
              <a:rPr sz="2800" spc="-15" dirty="0">
                <a:latin typeface="Tahoma"/>
                <a:cs typeface="Tahoma"/>
              </a:rPr>
              <a:t>l</a:t>
            </a:r>
            <a:r>
              <a:rPr sz="2800" spc="-5" dirty="0">
                <a:latin typeface="Tahoma"/>
                <a:cs typeface="Tahoma"/>
              </a:rPr>
              <a:t>l</a:t>
            </a:r>
            <a:r>
              <a:rPr sz="2800" spc="-20" dirty="0">
                <a:latin typeface="Tahoma"/>
                <a:cs typeface="Tahoma"/>
              </a:rPr>
              <a:t>a</a:t>
            </a:r>
            <a:r>
              <a:rPr sz="2800" spc="-5" dirty="0">
                <a:latin typeface="Tahoma"/>
                <a:cs typeface="Tahoma"/>
              </a:rPr>
              <a:t>ri</a:t>
            </a:r>
            <a:r>
              <a:rPr sz="2800" spc="-20" dirty="0">
                <a:latin typeface="Tahoma"/>
                <a:cs typeface="Tahoma"/>
              </a:rPr>
              <a:t>e</a:t>
            </a:r>
            <a:r>
              <a:rPr sz="2800" spc="-5" dirty="0">
                <a:latin typeface="Tahoma"/>
                <a:cs typeface="Tahoma"/>
              </a:rPr>
              <a:t>s</a:t>
            </a:r>
            <a:r>
              <a:rPr sz="2800" spc="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(</a:t>
            </a:r>
            <a:r>
              <a:rPr sz="2800" spc="-10" dirty="0">
                <a:latin typeface="Tahoma"/>
                <a:cs typeface="Tahoma"/>
              </a:rPr>
              <a:t>di</a:t>
            </a:r>
            <a:r>
              <a:rPr sz="2800" spc="-15" dirty="0">
                <a:latin typeface="Tahoma"/>
                <a:cs typeface="Tahoma"/>
              </a:rPr>
              <a:t>a</a:t>
            </a:r>
            <a:r>
              <a:rPr sz="2800" spc="-10" dirty="0">
                <a:latin typeface="Tahoma"/>
                <a:cs typeface="Tahoma"/>
              </a:rPr>
              <a:t>pedesi</a:t>
            </a:r>
            <a:r>
              <a:rPr sz="2800" spc="-5" dirty="0">
                <a:latin typeface="Tahoma"/>
                <a:cs typeface="Tahoma"/>
              </a:rPr>
              <a:t>s)</a:t>
            </a:r>
            <a:r>
              <a:rPr lang="en-GB" sz="2800" spc="-5" dirty="0">
                <a:latin typeface="Tahoma"/>
                <a:cs typeface="Tahoma"/>
              </a:rPr>
              <a:t>.</a:t>
            </a:r>
          </a:p>
          <a:p>
            <a:pPr marL="239395">
              <a:lnSpc>
                <a:spcPct val="100000"/>
              </a:lnSpc>
              <a:spcBef>
                <a:spcPts val="35"/>
              </a:spcBef>
            </a:pPr>
            <a:endParaRPr lang="en-GB" sz="2800" spc="-5" dirty="0">
              <a:latin typeface="Tahoma"/>
              <a:cs typeface="Tahoma"/>
            </a:endParaRPr>
          </a:p>
          <a:p>
            <a:pPr marL="696595" indent="-457200">
              <a:lnSpc>
                <a:spcPct val="10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800" spc="-5" dirty="0">
                <a:latin typeface="Tahoma"/>
                <a:cs typeface="Tahoma"/>
              </a:rPr>
              <a:t>WBC move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by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</a:t>
            </a:r>
            <a:r>
              <a:rPr sz="2800" spc="-25" dirty="0">
                <a:latin typeface="Tahoma"/>
                <a:cs typeface="Tahoma"/>
              </a:rPr>
              <a:t>m</a:t>
            </a:r>
            <a:r>
              <a:rPr sz="2800" spc="-10" dirty="0">
                <a:latin typeface="Tahoma"/>
                <a:cs typeface="Tahoma"/>
              </a:rPr>
              <a:t>oeboi</a:t>
            </a:r>
            <a:r>
              <a:rPr sz="2800" spc="-5" dirty="0">
                <a:latin typeface="Tahoma"/>
                <a:cs typeface="Tahoma"/>
              </a:rPr>
              <a:t>d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motion</a:t>
            </a:r>
            <a:r>
              <a:rPr lang="en-GB" sz="2800" spc="-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towa</a:t>
            </a:r>
            <a:r>
              <a:rPr sz="2800" spc="-15" dirty="0">
                <a:latin typeface="Tahoma"/>
                <a:cs typeface="Tahoma"/>
              </a:rPr>
              <a:t>r</a:t>
            </a:r>
            <a:r>
              <a:rPr sz="2800" spc="-10" dirty="0">
                <a:latin typeface="Tahoma"/>
                <a:cs typeface="Tahoma"/>
              </a:rPr>
              <a:t>d</a:t>
            </a:r>
            <a:r>
              <a:rPr sz="2800" spc="-5" dirty="0">
                <a:latin typeface="Tahoma"/>
                <a:cs typeface="Tahoma"/>
              </a:rPr>
              <a:t>s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infl</a:t>
            </a:r>
            <a:r>
              <a:rPr sz="2800" spc="-25" dirty="0">
                <a:latin typeface="Tahoma"/>
                <a:cs typeface="Tahoma"/>
              </a:rPr>
              <a:t>a</a:t>
            </a:r>
            <a:r>
              <a:rPr sz="2800" dirty="0">
                <a:latin typeface="Tahoma"/>
                <a:cs typeface="Tahoma"/>
              </a:rPr>
              <a:t>m</a:t>
            </a:r>
            <a:r>
              <a:rPr sz="2800" spc="-5" dirty="0">
                <a:latin typeface="Tahoma"/>
                <a:cs typeface="Tahoma"/>
              </a:rPr>
              <a:t>m</a:t>
            </a:r>
            <a:r>
              <a:rPr sz="2800" spc="-20" dirty="0">
                <a:latin typeface="Tahoma"/>
                <a:cs typeface="Tahoma"/>
              </a:rPr>
              <a:t>a</a:t>
            </a:r>
            <a:r>
              <a:rPr sz="2800" spc="0" dirty="0">
                <a:latin typeface="Tahoma"/>
                <a:cs typeface="Tahoma"/>
              </a:rPr>
              <a:t>t</a:t>
            </a:r>
            <a:r>
              <a:rPr sz="2800" spc="-5" dirty="0">
                <a:latin typeface="Tahoma"/>
                <a:cs typeface="Tahoma"/>
              </a:rPr>
              <a:t>ion</a:t>
            </a:r>
            <a:r>
              <a:rPr sz="2800" spc="3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ar</a:t>
            </a:r>
            <a:r>
              <a:rPr sz="2800" spc="-20" dirty="0">
                <a:latin typeface="Tahoma"/>
                <a:cs typeface="Tahoma"/>
              </a:rPr>
              <a:t>e</a:t>
            </a:r>
            <a:r>
              <a:rPr sz="2800" spc="-5" dirty="0">
                <a:latin typeface="Tahoma"/>
                <a:cs typeface="Tahoma"/>
              </a:rPr>
              <a:t>a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following che</a:t>
            </a:r>
            <a:r>
              <a:rPr sz="2800" spc="-20" dirty="0">
                <a:latin typeface="Tahoma"/>
                <a:cs typeface="Tahoma"/>
              </a:rPr>
              <a:t>m</a:t>
            </a:r>
            <a:r>
              <a:rPr sz="2800" spc="-10" dirty="0">
                <a:latin typeface="Tahoma"/>
                <a:cs typeface="Tahoma"/>
              </a:rPr>
              <a:t>otact</a:t>
            </a:r>
            <a:r>
              <a:rPr sz="2800" spc="-15" dirty="0">
                <a:latin typeface="Tahoma"/>
                <a:cs typeface="Tahoma"/>
              </a:rPr>
              <a:t>i</a:t>
            </a:r>
            <a:r>
              <a:rPr sz="2800" dirty="0">
                <a:latin typeface="Tahoma"/>
                <a:cs typeface="Tahoma"/>
              </a:rPr>
              <a:t>c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su</a:t>
            </a:r>
            <a:r>
              <a:rPr sz="2800" spc="-15" dirty="0">
                <a:latin typeface="Tahoma"/>
                <a:cs typeface="Tahoma"/>
              </a:rPr>
              <a:t>b</a:t>
            </a:r>
            <a:r>
              <a:rPr sz="2800" spc="-5" dirty="0">
                <a:latin typeface="Tahoma"/>
                <a:cs typeface="Tahoma"/>
              </a:rPr>
              <a:t>st</a:t>
            </a:r>
            <a:r>
              <a:rPr sz="2800" spc="-15" dirty="0">
                <a:latin typeface="Tahoma"/>
                <a:cs typeface="Tahoma"/>
              </a:rPr>
              <a:t>a</a:t>
            </a:r>
            <a:r>
              <a:rPr sz="2800" spc="-10" dirty="0">
                <a:latin typeface="Tahoma"/>
                <a:cs typeface="Tahoma"/>
              </a:rPr>
              <a:t>nc</a:t>
            </a:r>
            <a:r>
              <a:rPr sz="2800" spc="-5" dirty="0">
                <a:latin typeface="Tahoma"/>
                <a:cs typeface="Tahoma"/>
              </a:rPr>
              <a:t>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r</a:t>
            </a:r>
            <a:r>
              <a:rPr sz="2800" spc="-15" dirty="0">
                <a:latin typeface="Tahoma"/>
                <a:cs typeface="Tahoma"/>
              </a:rPr>
              <a:t>e</a:t>
            </a:r>
            <a:r>
              <a:rPr sz="2800" spc="-5" dirty="0">
                <a:latin typeface="Tahoma"/>
                <a:cs typeface="Tahoma"/>
              </a:rPr>
              <a:t>l</a:t>
            </a:r>
            <a:r>
              <a:rPr sz="2800" spc="-20" dirty="0">
                <a:latin typeface="Tahoma"/>
                <a:cs typeface="Tahoma"/>
              </a:rPr>
              <a:t>e</a:t>
            </a:r>
            <a:r>
              <a:rPr sz="2800" spc="-5" dirty="0">
                <a:latin typeface="Tahoma"/>
                <a:cs typeface="Tahoma"/>
              </a:rPr>
              <a:t>a</a:t>
            </a:r>
            <a:r>
              <a:rPr sz="2800" spc="-15" dirty="0">
                <a:latin typeface="Tahoma"/>
                <a:cs typeface="Tahoma"/>
              </a:rPr>
              <a:t>s</a:t>
            </a:r>
            <a:r>
              <a:rPr sz="2800" spc="-5" dirty="0">
                <a:latin typeface="Tahoma"/>
                <a:cs typeface="Tahoma"/>
              </a:rPr>
              <a:t>ed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from </a:t>
            </a:r>
            <a:r>
              <a:rPr sz="2800" spc="-5" dirty="0">
                <a:latin typeface="Tahoma"/>
                <a:cs typeface="Tahoma"/>
              </a:rPr>
              <a:t>site </a:t>
            </a:r>
            <a:r>
              <a:rPr sz="2800" spc="-10" dirty="0">
                <a:latin typeface="Tahoma"/>
                <a:cs typeface="Tahoma"/>
              </a:rPr>
              <a:t>o</a:t>
            </a:r>
            <a:r>
              <a:rPr sz="2800" spc="-5" dirty="0">
                <a:latin typeface="Tahoma"/>
                <a:cs typeface="Tahoma"/>
              </a:rPr>
              <a:t>f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inf</a:t>
            </a:r>
            <a:r>
              <a:rPr sz="2800" spc="-20" dirty="0">
                <a:latin typeface="Tahoma"/>
                <a:cs typeface="Tahoma"/>
              </a:rPr>
              <a:t>e</a:t>
            </a:r>
            <a:r>
              <a:rPr sz="2800" spc="-10" dirty="0">
                <a:latin typeface="Tahoma"/>
                <a:cs typeface="Tahoma"/>
              </a:rPr>
              <a:t>ction</a:t>
            </a:r>
            <a:r>
              <a:rPr lang="en-GB" sz="2800" spc="-10" dirty="0">
                <a:latin typeface="Tahoma"/>
                <a:cs typeface="Tahoma"/>
              </a:rPr>
              <a:t>.</a:t>
            </a:r>
          </a:p>
          <a:p>
            <a:pPr marL="696595" indent="-457200">
              <a:lnSpc>
                <a:spcPct val="10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2800" dirty="0">
              <a:latin typeface="Tahoma"/>
              <a:cs typeface="Tahoma"/>
            </a:endParaRPr>
          </a:p>
          <a:p>
            <a:pPr marL="239395" marR="287020" indent="-226695">
              <a:lnSpc>
                <a:spcPct val="101099"/>
              </a:lnSpc>
              <a:spcBef>
                <a:spcPts val="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5" dirty="0">
                <a:latin typeface="Tahoma"/>
                <a:cs typeface="Tahoma"/>
              </a:rPr>
              <a:t>Upon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re</a:t>
            </a:r>
            <a:r>
              <a:rPr sz="2800" spc="-20" dirty="0">
                <a:latin typeface="Tahoma"/>
                <a:cs typeface="Tahoma"/>
              </a:rPr>
              <a:t>a</a:t>
            </a:r>
            <a:r>
              <a:rPr sz="2800" spc="-10" dirty="0">
                <a:latin typeface="Tahoma"/>
                <a:cs typeface="Tahoma"/>
              </a:rPr>
              <a:t>chin</a:t>
            </a:r>
            <a:r>
              <a:rPr sz="2800" spc="-5" dirty="0">
                <a:latin typeface="Tahoma"/>
                <a:cs typeface="Tahoma"/>
              </a:rPr>
              <a:t>g</a:t>
            </a:r>
            <a:r>
              <a:rPr sz="2800" spc="3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the site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o</a:t>
            </a:r>
            <a:r>
              <a:rPr sz="2800" spc="-5" dirty="0">
                <a:latin typeface="Tahoma"/>
                <a:cs typeface="Tahoma"/>
              </a:rPr>
              <a:t>f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inf</a:t>
            </a:r>
            <a:r>
              <a:rPr sz="2800" spc="-20" dirty="0">
                <a:latin typeface="Tahoma"/>
                <a:cs typeface="Tahoma"/>
              </a:rPr>
              <a:t>e</a:t>
            </a:r>
            <a:r>
              <a:rPr sz="2800" spc="-10" dirty="0">
                <a:latin typeface="Tahoma"/>
                <a:cs typeface="Tahoma"/>
              </a:rPr>
              <a:t>ction n</a:t>
            </a:r>
            <a:r>
              <a:rPr sz="2800" spc="-15" dirty="0">
                <a:latin typeface="Tahoma"/>
                <a:cs typeface="Tahoma"/>
              </a:rPr>
              <a:t>e</a:t>
            </a:r>
            <a:r>
              <a:rPr sz="2800" spc="-10" dirty="0">
                <a:latin typeface="Tahoma"/>
                <a:cs typeface="Tahoma"/>
              </a:rPr>
              <a:t>utroph</a:t>
            </a:r>
            <a:r>
              <a:rPr sz="2800" spc="-15" dirty="0">
                <a:latin typeface="Tahoma"/>
                <a:cs typeface="Tahoma"/>
              </a:rPr>
              <a:t>i</a:t>
            </a:r>
            <a:r>
              <a:rPr sz="2800" spc="-5" dirty="0">
                <a:latin typeface="Tahoma"/>
                <a:cs typeface="Tahoma"/>
              </a:rPr>
              <a:t>ls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st</a:t>
            </a:r>
            <a:r>
              <a:rPr sz="2800" spc="-15" dirty="0">
                <a:latin typeface="Tahoma"/>
                <a:cs typeface="Tahoma"/>
              </a:rPr>
              <a:t>a</a:t>
            </a:r>
            <a:r>
              <a:rPr sz="2800" spc="-5" dirty="0">
                <a:latin typeface="Tahoma"/>
                <a:cs typeface="Tahoma"/>
              </a:rPr>
              <a:t>rt to engu</a:t>
            </a:r>
            <a:r>
              <a:rPr sz="2800" spc="-20" dirty="0">
                <a:latin typeface="Tahoma"/>
                <a:cs typeface="Tahoma"/>
              </a:rPr>
              <a:t>l</a:t>
            </a:r>
            <a:r>
              <a:rPr sz="2800" dirty="0">
                <a:latin typeface="Tahoma"/>
                <a:cs typeface="Tahoma"/>
              </a:rPr>
              <a:t>f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</a:t>
            </a:r>
            <a:r>
              <a:rPr sz="2800" spc="-20" dirty="0">
                <a:latin typeface="Tahoma"/>
                <a:cs typeface="Tahoma"/>
              </a:rPr>
              <a:t>f</a:t>
            </a:r>
            <a:r>
              <a:rPr sz="2800" spc="-5" dirty="0">
                <a:latin typeface="Tahoma"/>
                <a:cs typeface="Tahoma"/>
              </a:rPr>
              <a:t>ect</a:t>
            </a:r>
            <a:r>
              <a:rPr sz="2800" spc="-20" dirty="0">
                <a:latin typeface="Tahoma"/>
                <a:cs typeface="Tahoma"/>
              </a:rPr>
              <a:t>i</a:t>
            </a:r>
            <a:r>
              <a:rPr sz="2800" spc="-10" dirty="0">
                <a:latin typeface="Tahoma"/>
                <a:cs typeface="Tahoma"/>
              </a:rPr>
              <a:t>ng organism</a:t>
            </a:r>
            <a:r>
              <a:rPr lang="en-GB" sz="2800" spc="-1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685800"/>
            <a:ext cx="6121400" cy="519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042" y="336676"/>
            <a:ext cx="6639915" cy="781240"/>
          </a:xfrm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470025">
              <a:lnSpc>
                <a:spcPts val="5255"/>
              </a:lnSpc>
            </a:pPr>
            <a:r>
              <a:rPr sz="4000" u="sng" spc="-5" dirty="0"/>
              <a:t>Pha</a:t>
            </a:r>
            <a:r>
              <a:rPr sz="4000" u="sng" spc="5" dirty="0"/>
              <a:t>go</a:t>
            </a:r>
            <a:r>
              <a:rPr sz="4000" u="sng" spc="-5" dirty="0"/>
              <a:t>cytosis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3544" y="1370169"/>
            <a:ext cx="758299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lang="en-GB" sz="2400" b="1" dirty="0">
                <a:latin typeface="Tahoma"/>
                <a:cs typeface="Tahoma"/>
              </a:rPr>
              <a:t>*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cti</a:t>
            </a:r>
            <a:r>
              <a:rPr sz="2400" b="1" spc="-5" dirty="0">
                <a:latin typeface="Tahoma"/>
                <a:cs typeface="Tahoma"/>
              </a:rPr>
              <a:t>ve process</a:t>
            </a:r>
            <a:r>
              <a:rPr sz="2400" b="1" dirty="0">
                <a:latin typeface="Tahoma"/>
                <a:cs typeface="Tahoma"/>
              </a:rPr>
              <a:t>: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foreig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substance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0" dirty="0">
                <a:latin typeface="Tahoma"/>
                <a:cs typeface="Tahoma"/>
              </a:rPr>
              <a:t>r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gnize</a:t>
            </a:r>
            <a:endParaRPr sz="2400" dirty="0">
              <a:latin typeface="Tahoma"/>
              <a:cs typeface="Tahoma"/>
            </a:endParaRPr>
          </a:p>
          <a:p>
            <a:pPr marL="621665">
              <a:lnSpc>
                <a:spcPts val="2735"/>
              </a:lnSpc>
            </a:pP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0" dirty="0">
                <a:latin typeface="Tahoma"/>
                <a:cs typeface="Tahoma"/>
              </a:rPr>
              <a:t>y</a:t>
            </a:r>
            <a:r>
              <a:rPr sz="2400" b="1" dirty="0">
                <a:latin typeface="Tahoma"/>
                <a:cs typeface="Tahoma"/>
              </a:rPr>
              <a:t>: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577" y="2251369"/>
            <a:ext cx="7739823" cy="260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buAutoNum type="arabicPeriod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ug</a:t>
            </a:r>
            <a:r>
              <a:rPr sz="2400" b="1" dirty="0">
                <a:latin typeface="Tahoma"/>
                <a:cs typeface="Tahoma"/>
              </a:rPr>
              <a:t>h</a:t>
            </a:r>
            <a:r>
              <a:rPr sz="2400" b="1" spc="-5" dirty="0">
                <a:latin typeface="Tahoma"/>
                <a:cs typeface="Tahoma"/>
              </a:rPr>
              <a:t> surfa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lang="en-GB" sz="2400" b="1" spc="-5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621665" marR="5080" indent="-608965">
              <a:lnSpc>
                <a:spcPts val="2600"/>
              </a:lnSpc>
              <a:spcBef>
                <a:spcPts val="630"/>
              </a:spcBef>
              <a:buAutoNum type="arabicPeriod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No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protecti</a:t>
            </a:r>
            <a:r>
              <a:rPr sz="2400" b="1" spc="-5" dirty="0">
                <a:latin typeface="Tahoma"/>
                <a:cs typeface="Tahoma"/>
              </a:rPr>
              <a:t>ve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protei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at,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whi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h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-5" dirty="0">
                <a:latin typeface="Tahoma"/>
                <a:cs typeface="Tahoma"/>
              </a:rPr>
              <a:t>vents pha</a:t>
            </a:r>
            <a:r>
              <a:rPr sz="2400" b="1" spc="5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yt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sis</a:t>
            </a:r>
            <a:r>
              <a:rPr lang="en-GB" sz="2400" b="1" spc="-5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621665" marR="118110">
              <a:lnSpc>
                <a:spcPct val="100600"/>
              </a:lnSpc>
              <a:spcBef>
                <a:spcPts val="135"/>
              </a:spcBef>
            </a:pPr>
            <a:r>
              <a:rPr sz="2400" b="1" spc="-10" dirty="0">
                <a:latin typeface="Tahoma"/>
                <a:cs typeface="Tahoma"/>
              </a:rPr>
              <a:t>M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ked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by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certai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subs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ance</a:t>
            </a:r>
            <a:r>
              <a:rPr sz="2400" b="1" spc="-5" dirty="0">
                <a:latin typeface="Tahoma"/>
                <a:cs typeface="Tahoma"/>
              </a:rPr>
              <a:t> e</a:t>
            </a:r>
            <a:r>
              <a:rPr sz="2400" b="1" spc="0" dirty="0">
                <a:latin typeface="Tahoma"/>
                <a:cs typeface="Tahoma"/>
              </a:rPr>
              <a:t>.</a:t>
            </a:r>
            <a:r>
              <a:rPr sz="2400" b="1" dirty="0">
                <a:latin typeface="Tahoma"/>
                <a:cs typeface="Tahoma"/>
              </a:rPr>
              <a:t>g 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mplement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3</a:t>
            </a:r>
            <a:r>
              <a:rPr sz="2400" b="1" spc="-10" dirty="0">
                <a:latin typeface="Tahoma"/>
                <a:cs typeface="Tahoma"/>
              </a:rPr>
              <a:t> o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ant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0" dirty="0">
                <a:latin typeface="Tahoma"/>
                <a:cs typeface="Tahoma"/>
              </a:rPr>
              <a:t>odie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ma</a:t>
            </a:r>
            <a:r>
              <a:rPr sz="2400" b="1" dirty="0">
                <a:latin typeface="Tahoma"/>
                <a:cs typeface="Tahoma"/>
              </a:rPr>
              <a:t>king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them re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dirty="0">
                <a:latin typeface="Tahoma"/>
                <a:cs typeface="Tahoma"/>
              </a:rPr>
              <a:t>y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0" dirty="0">
                <a:latin typeface="Tahoma"/>
                <a:cs typeface="Tahoma"/>
              </a:rPr>
              <a:t>k</a:t>
            </a:r>
            <a:r>
              <a:rPr sz="2400" b="1" spc="-5" dirty="0">
                <a:latin typeface="Tahoma"/>
                <a:cs typeface="Tahoma"/>
              </a:rPr>
              <a:t>i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pro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ess </a:t>
            </a:r>
            <a:r>
              <a:rPr sz="2400" b="1" spc="0" dirty="0">
                <a:latin typeface="Tahoma"/>
                <a:cs typeface="Tahoma"/>
              </a:rPr>
              <a:t>k</a:t>
            </a:r>
            <a:r>
              <a:rPr sz="2400" b="1" spc="-5" dirty="0">
                <a:latin typeface="Tahoma"/>
                <a:cs typeface="Tahoma"/>
              </a:rPr>
              <a:t>now</a:t>
            </a:r>
            <a:r>
              <a:rPr sz="2400" b="1" dirty="0">
                <a:latin typeface="Tahoma"/>
                <a:cs typeface="Tahoma"/>
              </a:rPr>
              <a:t>n </a:t>
            </a:r>
            <a:r>
              <a:rPr sz="2400" b="1" spc="-5" dirty="0">
                <a:latin typeface="Tahoma"/>
                <a:cs typeface="Tahoma"/>
              </a:rPr>
              <a:t>as</a:t>
            </a:r>
            <a:r>
              <a:rPr lang="en-GB" sz="2400" b="1" spc="-5" dirty="0">
                <a:latin typeface="Tahoma"/>
                <a:cs typeface="Tahoma"/>
              </a:rPr>
              <a:t> </a:t>
            </a:r>
            <a:r>
              <a:rPr lang="en-GB" sz="2400" b="1" spc="-5" dirty="0">
                <a:solidFill>
                  <a:srgbClr val="FF0000"/>
                </a:solidFill>
                <a:latin typeface="Tahoma"/>
                <a:cs typeface="Tahoma"/>
              </a:rPr>
              <a:t>Ops</a:t>
            </a:r>
            <a:r>
              <a:rPr lang="en-GB" sz="2400" b="1" spc="-15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lang="en-GB" sz="2400" b="1" spc="-5" dirty="0">
                <a:solidFill>
                  <a:srgbClr val="FF0000"/>
                </a:solidFill>
                <a:latin typeface="Tahoma"/>
                <a:cs typeface="Tahoma"/>
              </a:rPr>
              <a:t>ni</a:t>
            </a:r>
            <a:r>
              <a:rPr lang="en-GB" sz="2400" b="1" spc="-10" dirty="0">
                <a:solidFill>
                  <a:srgbClr val="FF0000"/>
                </a:solidFill>
                <a:latin typeface="Tahoma"/>
                <a:cs typeface="Tahoma"/>
              </a:rPr>
              <a:t>z</a:t>
            </a:r>
            <a:r>
              <a:rPr lang="en-GB" sz="2400" b="1" dirty="0">
                <a:solidFill>
                  <a:srgbClr val="FF0000"/>
                </a:solidFill>
                <a:latin typeface="Tahoma"/>
                <a:cs typeface="Tahoma"/>
              </a:rPr>
              <a:t>at</a:t>
            </a:r>
            <a:r>
              <a:rPr lang="en-GB" sz="2400" b="1" spc="-1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lang="en-GB" sz="2400" b="1" spc="-5" dirty="0">
                <a:solidFill>
                  <a:srgbClr val="FF0000"/>
                </a:solidFill>
                <a:latin typeface="Tahoma"/>
                <a:cs typeface="Tahoma"/>
              </a:rPr>
              <a:t>on.</a:t>
            </a:r>
            <a:endParaRPr lang="en-GB" sz="24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621665" marR="118110">
              <a:lnSpc>
                <a:spcPct val="100600"/>
              </a:lnSpc>
              <a:spcBef>
                <a:spcPts val="135"/>
              </a:spcBef>
            </a:pP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844" y="3663442"/>
            <a:ext cx="31369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Tahoma"/>
                <a:cs typeface="Tahoma"/>
              </a:rPr>
              <a:t>3.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212" y="4852274"/>
            <a:ext cx="8025588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0"/>
              </a:spcBef>
            </a:pPr>
            <a:r>
              <a:rPr sz="2400" b="1" spc="-5" dirty="0">
                <a:latin typeface="Tahoma"/>
                <a:cs typeface="Tahoma"/>
              </a:rPr>
              <a:t>Neutroph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ls</a:t>
            </a:r>
            <a:r>
              <a:rPr sz="2400" b="1" dirty="0">
                <a:latin typeface="Tahoma"/>
                <a:cs typeface="Tahoma"/>
              </a:rPr>
              <a:t> enc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rc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bacteria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with pseu</a:t>
            </a:r>
            <a:r>
              <a:rPr sz="2400" b="1" spc="5" dirty="0">
                <a:latin typeface="Tahoma"/>
                <a:cs typeface="Tahoma"/>
              </a:rPr>
              <a:t>d</a:t>
            </a:r>
            <a:r>
              <a:rPr sz="2400" b="1" spc="-5" dirty="0">
                <a:latin typeface="Tahoma"/>
                <a:cs typeface="Tahoma"/>
              </a:rPr>
              <a:t>op</a:t>
            </a:r>
            <a:r>
              <a:rPr sz="2400" b="1" spc="-10" dirty="0">
                <a:latin typeface="Tahoma"/>
                <a:cs typeface="Tahoma"/>
              </a:rPr>
              <a:t>odi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engulf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inside into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dirty="0">
                <a:latin typeface="Tahoma"/>
                <a:cs typeface="Tahoma"/>
              </a:rPr>
              <a:t> vacu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le</a:t>
            </a:r>
            <a:r>
              <a:rPr lang="en-GB" sz="2400" b="1" spc="-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(phagos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me),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takes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3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dirty="0">
                <a:latin typeface="Tahoma"/>
                <a:cs typeface="Tahoma"/>
              </a:rPr>
              <a:t>20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ba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teria</a:t>
            </a:r>
            <a:r>
              <a:rPr lang="en-GB" sz="2400" b="1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612" y="657225"/>
            <a:ext cx="7218299" cy="554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86276" y="6456882"/>
            <a:ext cx="11690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Dr</a:t>
            </a:r>
            <a:r>
              <a:rPr sz="1200" spc="-2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Sit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lba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na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t</a:t>
            </a:r>
            <a:r>
              <a:rPr sz="1200" spc="5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20</a:t>
            </a:r>
            <a:r>
              <a:rPr sz="1200" spc="-1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570977"/>
            <a:ext cx="4488815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80"/>
              </a:lnSpc>
            </a:pPr>
            <a:r>
              <a:rPr u="sng" spc="-5" dirty="0"/>
              <a:t>Mic</a:t>
            </a:r>
            <a:r>
              <a:rPr u="sng" spc="10" dirty="0"/>
              <a:t>r</a:t>
            </a:r>
            <a:r>
              <a:rPr u="sng" spc="20" dirty="0"/>
              <a:t>o</a:t>
            </a:r>
            <a:r>
              <a:rPr u="sng" dirty="0"/>
              <a:t>bial</a:t>
            </a:r>
            <a:r>
              <a:rPr u="sng" spc="-45" dirty="0"/>
              <a:t> </a:t>
            </a:r>
            <a:r>
              <a:rPr u="sng" dirty="0"/>
              <a:t>killing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25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37156"/>
            <a:ext cx="7921956" cy="372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  <a:tabLst>
                <a:tab pos="622300" algn="l"/>
              </a:tabLst>
            </a:pPr>
            <a:r>
              <a:rPr lang="en-GB" sz="2400" b="1" spc="-5" dirty="0">
                <a:latin typeface="Tahoma"/>
                <a:cs typeface="Tahoma"/>
              </a:rPr>
              <a:t>* 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spc="-10" dirty="0">
                <a:latin typeface="Tahoma"/>
                <a:cs typeface="Tahoma"/>
              </a:rPr>
              <a:t>igestio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organis</a:t>
            </a:r>
            <a:r>
              <a:rPr sz="2400" b="1" spc="-5" dirty="0">
                <a:latin typeface="Tahoma"/>
                <a:cs typeface="Tahoma"/>
              </a:rPr>
              <a:t>m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ins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</a:t>
            </a:r>
            <a:r>
              <a:rPr sz="2400" b="1" spc="-5" dirty="0" err="1">
                <a:latin typeface="Tahoma"/>
                <a:cs typeface="Tahoma"/>
              </a:rPr>
              <a:t>ph</a:t>
            </a:r>
            <a:r>
              <a:rPr sz="2400" b="1" spc="5" dirty="0" err="1">
                <a:latin typeface="Tahoma"/>
                <a:cs typeface="Tahoma"/>
              </a:rPr>
              <a:t>a</a:t>
            </a:r>
            <a:r>
              <a:rPr sz="2400" b="1" spc="-5" dirty="0" err="1">
                <a:latin typeface="Tahoma"/>
                <a:cs typeface="Tahoma"/>
              </a:rPr>
              <a:t>gos</a:t>
            </a:r>
            <a:r>
              <a:rPr sz="2400" b="1" spc="-10" dirty="0" err="1">
                <a:latin typeface="Tahoma"/>
                <a:cs typeface="Tahoma"/>
              </a:rPr>
              <a:t>o</a:t>
            </a:r>
            <a:r>
              <a:rPr sz="2400" b="1" spc="-5" dirty="0" err="1">
                <a:latin typeface="Tahoma"/>
                <a:cs typeface="Tahoma"/>
              </a:rPr>
              <a:t>m</a:t>
            </a:r>
            <a:r>
              <a:rPr lang="en-GB" sz="2400" b="1" spc="-5" dirty="0">
                <a:latin typeface="Tahoma"/>
                <a:cs typeface="Tahoma"/>
              </a:rPr>
              <a:t>e;</a:t>
            </a:r>
            <a:endParaRPr sz="2400" dirty="0">
              <a:latin typeface="Tahoma"/>
              <a:cs typeface="Tahoma"/>
            </a:endParaRPr>
          </a:p>
          <a:p>
            <a:pPr marL="622300" marR="1095375" indent="-152400">
              <a:lnSpc>
                <a:spcPts val="2600"/>
              </a:lnSpc>
              <a:spcBef>
                <a:spcPts val="630"/>
              </a:spcBef>
            </a:pPr>
            <a:r>
              <a:rPr sz="3600" spc="157" baseline="1157" dirty="0">
                <a:latin typeface="Tahoma"/>
                <a:cs typeface="Tahoma"/>
              </a:rPr>
              <a:t>•</a:t>
            </a:r>
            <a:r>
              <a:rPr sz="2400" b="1" spc="-5" dirty="0">
                <a:latin typeface="Tahoma"/>
                <a:cs typeface="Tahoma"/>
              </a:rPr>
              <a:t>Fusi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intracel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ula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lys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somes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with pha</a:t>
            </a:r>
            <a:r>
              <a:rPr sz="2400" b="1" spc="5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os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me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vacuo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lang="en-GB" sz="2400" b="1" spc="-5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622300" marR="5080" indent="-152400">
              <a:lnSpc>
                <a:spcPct val="100099"/>
              </a:lnSpc>
              <a:spcBef>
                <a:spcPts val="204"/>
              </a:spcBef>
            </a:pPr>
            <a:r>
              <a:rPr sz="2400" spc="105" dirty="0">
                <a:latin typeface="Tahoma"/>
                <a:cs typeface="Tahoma"/>
              </a:rPr>
              <a:t>•</a:t>
            </a:r>
            <a:r>
              <a:rPr sz="3600" b="1" spc="-7" baseline="1157" dirty="0">
                <a:latin typeface="Tahoma"/>
                <a:cs typeface="Tahoma"/>
              </a:rPr>
              <a:t>L</a:t>
            </a:r>
            <a:r>
              <a:rPr sz="3600" b="1" spc="-15" baseline="1157" dirty="0">
                <a:latin typeface="Tahoma"/>
                <a:cs typeface="Tahoma"/>
              </a:rPr>
              <a:t>y</a:t>
            </a:r>
            <a:r>
              <a:rPr sz="3600" b="1" baseline="1157" dirty="0">
                <a:latin typeface="Tahoma"/>
                <a:cs typeface="Tahoma"/>
              </a:rPr>
              <a:t>s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s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mes</a:t>
            </a:r>
            <a:r>
              <a:rPr sz="3600" b="1" spc="15" baseline="1157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dis</a:t>
            </a:r>
            <a:r>
              <a:rPr sz="3600" b="1" spc="-15" baseline="1157" dirty="0">
                <a:latin typeface="Tahoma"/>
                <a:cs typeface="Tahoma"/>
              </a:rPr>
              <a:t>c</a:t>
            </a:r>
            <a:r>
              <a:rPr sz="3600" b="1" spc="-7" baseline="1157" dirty="0">
                <a:latin typeface="Tahoma"/>
                <a:cs typeface="Tahoma"/>
              </a:rPr>
              <a:t>harg</a:t>
            </a:r>
            <a:r>
              <a:rPr sz="3600" b="1" baseline="1157" dirty="0">
                <a:latin typeface="Tahoma"/>
                <a:cs typeface="Tahoma"/>
              </a:rPr>
              <a:t>e its </a:t>
            </a:r>
            <a:r>
              <a:rPr sz="3600" b="1" spc="-7" baseline="1157" dirty="0">
                <a:latin typeface="Tahoma"/>
                <a:cs typeface="Tahoma"/>
              </a:rPr>
              <a:t>prote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l</a:t>
            </a:r>
            <a:r>
              <a:rPr sz="3600" b="1" spc="-15" baseline="1157" dirty="0">
                <a:latin typeface="Tahoma"/>
                <a:cs typeface="Tahoma"/>
              </a:rPr>
              <a:t>y</a:t>
            </a:r>
            <a:r>
              <a:rPr sz="3600" b="1" baseline="1157" dirty="0">
                <a:latin typeface="Tahoma"/>
                <a:cs typeface="Tahoma"/>
              </a:rPr>
              <a:t>t</a:t>
            </a:r>
            <a:r>
              <a:rPr sz="3600" b="1" spc="-15" baseline="1157" dirty="0">
                <a:latin typeface="Tahoma"/>
                <a:cs typeface="Tahoma"/>
              </a:rPr>
              <a:t>i</a:t>
            </a:r>
            <a:r>
              <a:rPr sz="3600" b="1" baseline="1157" dirty="0">
                <a:latin typeface="Tahoma"/>
                <a:cs typeface="Tahoma"/>
              </a:rPr>
              <a:t>c</a:t>
            </a:r>
            <a:r>
              <a:rPr sz="3600" b="1" spc="44" baseline="1157" dirty="0">
                <a:latin typeface="Tahoma"/>
                <a:cs typeface="Tahoma"/>
              </a:rPr>
              <a:t> </a:t>
            </a:r>
            <a:r>
              <a:rPr sz="3600" b="1" baseline="1157" dirty="0">
                <a:latin typeface="Tahoma"/>
                <a:cs typeface="Tahoma"/>
              </a:rPr>
              <a:t>enz</a:t>
            </a:r>
            <a:r>
              <a:rPr sz="3600" b="1" spc="-15" baseline="1157" dirty="0">
                <a:latin typeface="Tahoma"/>
                <a:cs typeface="Tahoma"/>
              </a:rPr>
              <a:t>y</a:t>
            </a:r>
            <a:r>
              <a:rPr sz="3600" b="1" baseline="1157" dirty="0">
                <a:latin typeface="Tahoma"/>
                <a:cs typeface="Tahoma"/>
              </a:rPr>
              <a:t>mes </a:t>
            </a:r>
            <a:r>
              <a:rPr sz="2400" b="1" dirty="0">
                <a:latin typeface="Tahoma"/>
                <a:cs typeface="Tahoma"/>
              </a:rPr>
              <a:t>such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as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mye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operoxidase</a:t>
            </a:r>
            <a:r>
              <a:rPr sz="2400" b="1" dirty="0">
                <a:latin typeface="Tahoma"/>
                <a:cs typeface="Tahoma"/>
              </a:rPr>
              <a:t>,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catal</a:t>
            </a:r>
            <a:r>
              <a:rPr sz="2400" b="1" spc="-5" dirty="0">
                <a:latin typeface="Tahoma"/>
                <a:cs typeface="Tahoma"/>
              </a:rPr>
              <a:t>ase 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10" dirty="0">
                <a:latin typeface="Tahoma"/>
                <a:cs typeface="Tahoma"/>
              </a:rPr>
              <a:t>nt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vacuo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e, kil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ing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digest</a:t>
            </a:r>
            <a:r>
              <a:rPr sz="2400" b="1" spc="-5" dirty="0">
                <a:latin typeface="Tahoma"/>
                <a:cs typeface="Tahoma"/>
              </a:rPr>
              <a:t>in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engulfed </a:t>
            </a: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eria.</a:t>
            </a:r>
            <a:endParaRPr sz="2400" dirty="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25"/>
              </a:spcBef>
            </a:pPr>
            <a:r>
              <a:rPr sz="2400" b="1" dirty="0">
                <a:latin typeface="Tahoma"/>
                <a:cs typeface="Tahoma"/>
              </a:rPr>
              <a:t>And</a:t>
            </a:r>
            <a:r>
              <a:rPr lang="en-GB" sz="2400" b="1" dirty="0">
                <a:latin typeface="Tahoma"/>
                <a:cs typeface="Tahoma"/>
              </a:rPr>
              <a:t>/OR</a:t>
            </a:r>
            <a:endParaRPr sz="2400" dirty="0">
              <a:latin typeface="Tahoma"/>
              <a:cs typeface="Tahoma"/>
            </a:endParaRPr>
          </a:p>
          <a:p>
            <a:pPr marL="622300" marR="322580" indent="-152400">
              <a:lnSpc>
                <a:spcPct val="102099"/>
              </a:lnSpc>
              <a:spcBef>
                <a:spcPts val="260"/>
              </a:spcBef>
            </a:pPr>
            <a:r>
              <a:rPr sz="3600" spc="157" baseline="15046" dirty="0">
                <a:latin typeface="Tahoma"/>
                <a:cs typeface="Tahoma"/>
              </a:rPr>
              <a:t>•</a:t>
            </a:r>
            <a:r>
              <a:rPr sz="2400" b="1" spc="-10" dirty="0">
                <a:latin typeface="Tahoma"/>
                <a:cs typeface="Tahoma"/>
              </a:rPr>
              <a:t>Releas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bacteri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idal </a:t>
            </a:r>
            <a:r>
              <a:rPr sz="2400" b="1" dirty="0">
                <a:latin typeface="Tahoma"/>
                <a:cs typeface="Tahoma"/>
              </a:rPr>
              <a:t>such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as</a:t>
            </a:r>
            <a:r>
              <a:rPr sz="2400" b="1" dirty="0">
                <a:latin typeface="Tahoma"/>
                <a:cs typeface="Tahoma"/>
              </a:rPr>
              <a:t> superoxide, </a:t>
            </a:r>
            <a:r>
              <a:rPr sz="2400" b="1" spc="-5" dirty="0">
                <a:latin typeface="Tahoma"/>
                <a:cs typeface="Tahoma"/>
              </a:rPr>
              <a:t>hydroge</a:t>
            </a:r>
            <a:r>
              <a:rPr sz="2400" b="1" dirty="0">
                <a:latin typeface="Tahoma"/>
                <a:cs typeface="Tahoma"/>
              </a:rPr>
              <a:t>n </a:t>
            </a:r>
            <a:r>
              <a:rPr sz="2400" b="1" spc="-5" dirty="0">
                <a:latin typeface="Tahoma"/>
                <a:cs typeface="Tahoma"/>
              </a:rPr>
              <a:t>peroxid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kill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</a:t>
            </a:r>
            <a:r>
              <a:rPr lang="en-GB" sz="2400" b="1" spc="-5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421707"/>
            <a:ext cx="7643749" cy="471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0835" y="223318"/>
            <a:ext cx="6639915" cy="947632"/>
          </a:xfrm>
          <a:prstGeom prst="rect">
            <a:avLst/>
          </a:prstGeom>
        </p:spPr>
        <p:txBody>
          <a:bodyPr vert="horz" wrap="square" lIns="0" tIns="318897" rIns="0" bIns="0" rtlCol="0">
            <a:spAutoFit/>
          </a:bodyPr>
          <a:lstStyle/>
          <a:p>
            <a:pPr marL="1047750">
              <a:lnSpc>
                <a:spcPts val="5255"/>
              </a:lnSpc>
            </a:pPr>
            <a:r>
              <a:rPr sz="4000" spc="-5" dirty="0">
                <a:solidFill>
                  <a:srgbClr val="FF0000"/>
                </a:solidFill>
              </a:rPr>
              <a:t>Mic</a:t>
            </a:r>
            <a:r>
              <a:rPr sz="4000" spc="5" dirty="0">
                <a:solidFill>
                  <a:srgbClr val="FF0000"/>
                </a:solidFill>
              </a:rPr>
              <a:t>r</a:t>
            </a:r>
            <a:r>
              <a:rPr sz="4000" spc="15" dirty="0">
                <a:solidFill>
                  <a:srgbClr val="FF0000"/>
                </a:solidFill>
              </a:rPr>
              <a:t>o</a:t>
            </a:r>
            <a:r>
              <a:rPr sz="4000" dirty="0">
                <a:solidFill>
                  <a:srgbClr val="FF0000"/>
                </a:solidFill>
              </a:rPr>
              <a:t>bial</a:t>
            </a:r>
            <a:r>
              <a:rPr sz="4000" spc="-6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killing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986276" y="6456882"/>
            <a:ext cx="11690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Dr</a:t>
            </a:r>
            <a:r>
              <a:rPr sz="1200" spc="-2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Sit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lba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na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t</a:t>
            </a:r>
            <a:r>
              <a:rPr sz="1200" spc="5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20</a:t>
            </a:r>
            <a:r>
              <a:rPr sz="1200" spc="-1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43000" y="1066800"/>
            <a:ext cx="6477000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2980">
              <a:lnSpc>
                <a:spcPct val="100000"/>
              </a:lnSpc>
            </a:pPr>
            <a:r>
              <a:rPr sz="2000" b="1" spc="5" dirty="0">
                <a:latin typeface="Tahoma"/>
                <a:cs typeface="Tahoma"/>
              </a:rPr>
              <a:t>Wh</a:t>
            </a:r>
            <a:r>
              <a:rPr sz="2000" b="1" spc="-5" dirty="0">
                <a:latin typeface="Tahoma"/>
                <a:cs typeface="Tahoma"/>
              </a:rPr>
              <a:t>i</a:t>
            </a:r>
            <a:r>
              <a:rPr sz="2000" b="1" spc="-20" dirty="0">
                <a:latin typeface="Tahoma"/>
                <a:cs typeface="Tahoma"/>
              </a:rPr>
              <a:t>t</a:t>
            </a:r>
            <a:r>
              <a:rPr sz="2000" b="1" dirty="0">
                <a:latin typeface="Tahoma"/>
                <a:cs typeface="Tahoma"/>
              </a:rPr>
              <a:t>e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Bl</a:t>
            </a:r>
            <a:r>
              <a:rPr sz="2000" b="1" spc="-5" dirty="0">
                <a:latin typeface="Tahoma"/>
                <a:cs typeface="Tahoma"/>
              </a:rPr>
              <a:t>oo</a:t>
            </a:r>
            <a:r>
              <a:rPr sz="2000" b="1" dirty="0">
                <a:latin typeface="Tahoma"/>
                <a:cs typeface="Tahoma"/>
              </a:rPr>
              <a:t>d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C</a:t>
            </a:r>
            <a:r>
              <a:rPr sz="2000" b="1" spc="-5" dirty="0">
                <a:latin typeface="Tahoma"/>
                <a:cs typeface="Tahoma"/>
              </a:rPr>
              <a:t>e</a:t>
            </a:r>
            <a:r>
              <a:rPr sz="2000" b="1" spc="-20" dirty="0">
                <a:latin typeface="Tahoma"/>
                <a:cs typeface="Tahoma"/>
              </a:rPr>
              <a:t>l</a:t>
            </a:r>
            <a:r>
              <a:rPr sz="2000" b="1" spc="-10" dirty="0">
                <a:latin typeface="Tahoma"/>
                <a:cs typeface="Tahoma"/>
              </a:rPr>
              <a:t>ls</a:t>
            </a:r>
            <a:r>
              <a:rPr lang="en-GB" sz="2000" b="1" spc="-10" dirty="0">
                <a:latin typeface="Tahoma"/>
                <a:cs typeface="Tahoma"/>
              </a:rPr>
              <a:t> - Granulocytes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4000" b="1" spc="-10" dirty="0">
                <a:latin typeface="Tahoma"/>
                <a:cs typeface="Tahoma"/>
              </a:rPr>
              <a:t>EOSINOPHIL</a:t>
            </a:r>
            <a:r>
              <a:rPr sz="4000" b="1" spc="0" dirty="0">
                <a:latin typeface="Tahoma"/>
                <a:cs typeface="Tahoma"/>
              </a:rPr>
              <a:t>L</a:t>
            </a:r>
            <a:r>
              <a:rPr sz="4000" b="1" spc="-5" dirty="0">
                <a:latin typeface="Tahoma"/>
                <a:cs typeface="Tahoma"/>
              </a:rPr>
              <a:t>S</a:t>
            </a:r>
            <a:r>
              <a:rPr sz="4000" b="1" spc="60" dirty="0">
                <a:latin typeface="Tahoma"/>
                <a:cs typeface="Tahoma"/>
              </a:rPr>
              <a:t> </a:t>
            </a:r>
            <a:r>
              <a:rPr sz="4000" b="1" spc="-5" dirty="0">
                <a:latin typeface="Tahoma"/>
                <a:cs typeface="Tahoma"/>
              </a:rPr>
              <a:t>&amp;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9200" y="2133600"/>
            <a:ext cx="3009265" cy="60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85"/>
              </a:lnSpc>
            </a:pPr>
            <a:r>
              <a:rPr sz="4000" b="1" spc="-10" dirty="0">
                <a:latin typeface="Tahoma"/>
                <a:cs typeface="Tahoma"/>
              </a:rPr>
              <a:t>BAS</a:t>
            </a:r>
            <a:r>
              <a:rPr sz="4000" b="1" spc="-20" dirty="0">
                <a:latin typeface="Tahoma"/>
                <a:cs typeface="Tahoma"/>
              </a:rPr>
              <a:t>O</a:t>
            </a:r>
            <a:r>
              <a:rPr sz="4000" b="1" spc="-10" dirty="0">
                <a:latin typeface="Tahoma"/>
                <a:cs typeface="Tahoma"/>
              </a:rPr>
              <a:t>PHILS</a:t>
            </a:r>
            <a:endParaRPr sz="4000" dirty="0">
              <a:latin typeface="Tahoma"/>
              <a:cs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10A03-D4E0-448E-BC6C-DED4CC58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0"/>
            <a:ext cx="2657475" cy="161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87E95-BA54-4BBF-AA20-3E6751B6F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895600"/>
            <a:ext cx="1734105" cy="18504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042" y="336676"/>
            <a:ext cx="6639915" cy="100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0" marR="5080" indent="-2001520">
              <a:lnSpc>
                <a:spcPts val="4060"/>
              </a:lnSpc>
            </a:pPr>
            <a:r>
              <a:rPr sz="3200" u="sng" spc="-10" dirty="0"/>
              <a:t>Formatio</a:t>
            </a:r>
            <a:r>
              <a:rPr sz="3200" u="sng" spc="-5" dirty="0"/>
              <a:t>n </a:t>
            </a:r>
            <a:r>
              <a:rPr lang="en-GB" sz="3200" u="sng" dirty="0"/>
              <a:t>&amp;</a:t>
            </a:r>
            <a:r>
              <a:rPr sz="3200" u="sng" spc="-25" dirty="0"/>
              <a:t> </a:t>
            </a:r>
            <a:r>
              <a:rPr sz="3200" u="sng" spc="-10" dirty="0"/>
              <a:t>Matura</a:t>
            </a:r>
            <a:r>
              <a:rPr sz="3200" u="sng" spc="5" dirty="0"/>
              <a:t>t</a:t>
            </a:r>
            <a:r>
              <a:rPr sz="3200" u="sng" dirty="0"/>
              <a:t>ion</a:t>
            </a:r>
            <a:r>
              <a:rPr sz="3200" u="sng" spc="-40" dirty="0"/>
              <a:t> </a:t>
            </a:r>
            <a:r>
              <a:rPr sz="3200" u="sng" spc="-5" dirty="0"/>
              <a:t>of </a:t>
            </a:r>
            <a:r>
              <a:rPr sz="3200" u="sng" spc="-5" dirty="0">
                <a:solidFill>
                  <a:srgbClr val="FF0000"/>
                </a:solidFill>
              </a:rPr>
              <a:t>Eosinophi</a:t>
            </a:r>
            <a:r>
              <a:rPr sz="3200" u="sng" spc="15" dirty="0">
                <a:solidFill>
                  <a:srgbClr val="FF0000"/>
                </a:solidFill>
              </a:rPr>
              <a:t>l</a:t>
            </a:r>
            <a:r>
              <a:rPr sz="3200" u="sng" spc="-5" dirty="0">
                <a:solidFill>
                  <a:srgbClr val="FF0000"/>
                </a:solidFill>
              </a:rPr>
              <a:t>s</a:t>
            </a:r>
            <a:endParaRPr sz="3200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341054"/>
            <a:ext cx="7461884" cy="2931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96795" algn="ctr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rmed in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e </a:t>
            </a:r>
            <a:r>
              <a:rPr sz="2400" b="1" spc="-5" dirty="0">
                <a:latin typeface="Tahoma"/>
                <a:cs typeface="Tahoma"/>
              </a:rPr>
              <a:t>Ma</a:t>
            </a:r>
            <a:r>
              <a:rPr sz="2400" b="1" spc="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row:</a:t>
            </a:r>
            <a:endParaRPr lang="en-GB" sz="2400" b="1" dirty="0">
              <a:latin typeface="Tahoma"/>
              <a:cs typeface="Tahoma"/>
            </a:endParaRPr>
          </a:p>
          <a:p>
            <a:pPr marR="2296795" algn="ctr">
              <a:lnSpc>
                <a:spcPct val="100000"/>
              </a:lnSpc>
            </a:pPr>
            <a:endParaRPr sz="2400" dirty="0">
              <a:latin typeface="Tahoma"/>
              <a:cs typeface="Tahoma"/>
            </a:endParaRPr>
          </a:p>
          <a:p>
            <a:pPr marL="623570" indent="-610870">
              <a:lnSpc>
                <a:spcPct val="100000"/>
              </a:lnSpc>
              <a:spcBef>
                <a:spcPts val="1010"/>
              </a:spcBef>
              <a:buFont typeface="Tahoma"/>
              <a:buAutoNum type="arabicPeriod"/>
              <a:tabLst>
                <a:tab pos="624205" algn="l"/>
                <a:tab pos="7147559" algn="l"/>
              </a:tabLst>
            </a:pP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Ste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sz="24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cel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ls </a:t>
            </a:r>
            <a:r>
              <a:rPr sz="3600" baseline="1157" dirty="0">
                <a:latin typeface="Symbol"/>
                <a:cs typeface="Symbol"/>
              </a:rPr>
              <a:t></a:t>
            </a:r>
            <a:r>
              <a:rPr sz="3600" spc="-7" baseline="1157" dirty="0">
                <a:latin typeface="Times New Roman"/>
                <a:cs typeface="Times New Roman"/>
              </a:rPr>
              <a:t> </a:t>
            </a:r>
            <a:r>
              <a:rPr sz="3600" b="1" spc="-15" baseline="1157" dirty="0">
                <a:latin typeface="Tahoma"/>
                <a:cs typeface="Tahoma"/>
              </a:rPr>
              <a:t>Myelo</a:t>
            </a:r>
            <a:r>
              <a:rPr sz="3600" b="1" spc="-22" baseline="1157" dirty="0">
                <a:latin typeface="Tahoma"/>
                <a:cs typeface="Tahoma"/>
              </a:rPr>
              <a:t>b</a:t>
            </a:r>
            <a:r>
              <a:rPr sz="3600" b="1" spc="-7" baseline="1157" dirty="0">
                <a:latin typeface="Tahoma"/>
                <a:cs typeface="Tahoma"/>
              </a:rPr>
              <a:t>las</a:t>
            </a:r>
            <a:r>
              <a:rPr sz="3600" b="1" spc="-15" baseline="1157" dirty="0">
                <a:latin typeface="Tahoma"/>
                <a:cs typeface="Tahoma"/>
              </a:rPr>
              <a:t>t</a:t>
            </a:r>
            <a:r>
              <a:rPr sz="3600" baseline="1157" dirty="0">
                <a:latin typeface="Symbol"/>
                <a:cs typeface="Symbol"/>
              </a:rPr>
              <a:t></a:t>
            </a:r>
            <a:r>
              <a:rPr sz="3600" spc="7" baseline="1157" dirty="0">
                <a:latin typeface="Times New Roman"/>
                <a:cs typeface="Times New Roman"/>
              </a:rPr>
              <a:t> </a:t>
            </a:r>
            <a:r>
              <a:rPr sz="3600" b="1" spc="-15" baseline="1157" dirty="0">
                <a:latin typeface="Tahoma"/>
                <a:cs typeface="Tahoma"/>
              </a:rPr>
              <a:t>Promyel</a:t>
            </a:r>
            <a:r>
              <a:rPr sz="3600" b="1" spc="-7" baseline="1157" dirty="0">
                <a:latin typeface="Tahoma"/>
                <a:cs typeface="Tahoma"/>
              </a:rPr>
              <a:t>o</a:t>
            </a:r>
            <a:r>
              <a:rPr sz="3600" b="1" spc="-22" baseline="1157" dirty="0">
                <a:latin typeface="Tahoma"/>
                <a:cs typeface="Tahoma"/>
              </a:rPr>
              <a:t>c</a:t>
            </a:r>
            <a:r>
              <a:rPr sz="3600" b="1" spc="-7" baseline="1157" dirty="0">
                <a:latin typeface="Tahoma"/>
                <a:cs typeface="Tahoma"/>
              </a:rPr>
              <a:t>ytes</a:t>
            </a:r>
            <a:r>
              <a:rPr sz="3600" b="1" baseline="1157" dirty="0">
                <a:latin typeface="Tahoma"/>
                <a:cs typeface="Tahoma"/>
              </a:rPr>
              <a:t>	</a:t>
            </a:r>
            <a:r>
              <a:rPr sz="2400" dirty="0">
                <a:latin typeface="Symbol"/>
                <a:cs typeface="Symbol"/>
              </a:rPr>
              <a:t></a:t>
            </a:r>
          </a:p>
          <a:p>
            <a:pPr marL="623570" indent="-610870">
              <a:lnSpc>
                <a:spcPct val="100000"/>
              </a:lnSpc>
              <a:spcBef>
                <a:spcPts val="215"/>
              </a:spcBef>
              <a:buFont typeface="Tahoma"/>
              <a:buAutoNum type="arabicPeriod"/>
              <a:tabLst>
                <a:tab pos="624205" algn="l"/>
              </a:tabLst>
            </a:pPr>
            <a:r>
              <a:rPr sz="2400" b="1" spc="-5" dirty="0">
                <a:latin typeface="Tahoma"/>
                <a:cs typeface="Tahoma"/>
              </a:rPr>
              <a:t>Eos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noph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14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myel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10" dirty="0">
                <a:latin typeface="Tahoma"/>
                <a:cs typeface="Tahoma"/>
              </a:rPr>
              <a:t>cy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es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dirty="0">
                <a:latin typeface="Symbol"/>
                <a:cs typeface="Symbol"/>
              </a:rPr>
              <a:t></a:t>
            </a:r>
          </a:p>
          <a:p>
            <a:pPr marL="623570" indent="-610870">
              <a:lnSpc>
                <a:spcPct val="100000"/>
              </a:lnSpc>
              <a:spcBef>
                <a:spcPts val="600"/>
              </a:spcBef>
              <a:buFont typeface="Tahoma"/>
              <a:buAutoNum type="arabicPeriod"/>
              <a:tabLst>
                <a:tab pos="624205" algn="l"/>
              </a:tabLst>
            </a:pPr>
            <a:r>
              <a:rPr sz="2400" b="1" spc="-5" dirty="0">
                <a:latin typeface="Tahoma"/>
                <a:cs typeface="Tahoma"/>
              </a:rPr>
              <a:t>Eos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noph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14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metamyelo</a:t>
            </a:r>
            <a:r>
              <a:rPr sz="3600" b="1" spc="-30" baseline="1157" dirty="0">
                <a:latin typeface="Tahoma"/>
                <a:cs typeface="Tahoma"/>
              </a:rPr>
              <a:t>c</a:t>
            </a:r>
            <a:r>
              <a:rPr sz="3600" b="1" spc="-7" baseline="1157" dirty="0">
                <a:latin typeface="Tahoma"/>
                <a:cs typeface="Tahoma"/>
              </a:rPr>
              <a:t>ytes</a:t>
            </a:r>
            <a:r>
              <a:rPr sz="3600" b="1" spc="22" baseline="1157" dirty="0">
                <a:latin typeface="Tahoma"/>
                <a:cs typeface="Tahoma"/>
              </a:rPr>
              <a:t> </a:t>
            </a:r>
            <a:r>
              <a:rPr sz="3600" baseline="1157" dirty="0">
                <a:latin typeface="Symbol"/>
                <a:cs typeface="Symbol"/>
              </a:rPr>
              <a:t></a:t>
            </a:r>
          </a:p>
          <a:p>
            <a:pPr marL="623570" marR="973455" indent="-610870">
              <a:lnSpc>
                <a:spcPct val="100000"/>
              </a:lnSpc>
              <a:spcBef>
                <a:spcPts val="930"/>
              </a:spcBef>
              <a:buFont typeface="Tahoma"/>
              <a:buAutoNum type="arabicPeriod"/>
              <a:tabLst>
                <a:tab pos="711835" algn="l"/>
              </a:tabLst>
            </a:pPr>
            <a:r>
              <a:rPr sz="2400" b="1" dirty="0">
                <a:latin typeface="Tahoma"/>
                <a:cs typeface="Tahoma"/>
              </a:rPr>
              <a:t>p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ymorphnu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ear</a:t>
            </a:r>
            <a:r>
              <a:rPr sz="2400" b="1" spc="6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eosi</a:t>
            </a:r>
            <a:r>
              <a:rPr sz="2400" b="1" spc="-15" dirty="0">
                <a:latin typeface="Tahoma"/>
                <a:cs typeface="Tahoma"/>
              </a:rPr>
              <a:t>n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phi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lang="en-GB" sz="2400" b="1" spc="10" dirty="0">
                <a:latin typeface="Tahoma"/>
                <a:cs typeface="Tahoma"/>
              </a:rPr>
              <a:t>(</a:t>
            </a:r>
            <a:r>
              <a:rPr sz="2400" b="1" dirty="0">
                <a:latin typeface="Tahoma"/>
                <a:cs typeface="Tahoma"/>
              </a:rPr>
              <a:t>M</a:t>
            </a:r>
            <a:r>
              <a:rPr sz="2400" b="1" spc="-5" dirty="0">
                <a:latin typeface="Tahoma"/>
                <a:cs typeface="Tahoma"/>
              </a:rPr>
              <a:t>ature Eos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noph</a:t>
            </a:r>
            <a:r>
              <a:rPr sz="2400" b="1" spc="-2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lang="en-GB" sz="2400" b="1" spc="-5" dirty="0">
                <a:latin typeface="Tahoma"/>
                <a:cs typeface="Tahoma"/>
              </a:rPr>
              <a:t>)</a:t>
            </a:r>
            <a:r>
              <a:rPr sz="2400" b="1" spc="5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relea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5" dirty="0">
                <a:latin typeface="Tahoma"/>
                <a:cs typeface="Tahoma"/>
              </a:rPr>
              <a:t>e</a:t>
            </a:r>
            <a:r>
              <a:rPr sz="2400" b="1" dirty="0">
                <a:latin typeface="Tahoma"/>
                <a:cs typeface="Tahoma"/>
              </a:rPr>
              <a:t>d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lang="en-GB" sz="2400" b="1" spc="-40" dirty="0">
                <a:latin typeface="Tahoma"/>
                <a:cs typeface="Tahoma"/>
              </a:rPr>
              <a:t>in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spc="-20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15" dirty="0">
                <a:latin typeface="Tahoma"/>
                <a:cs typeface="Tahoma"/>
              </a:rPr>
              <a:t>d</a:t>
            </a:r>
            <a:r>
              <a:rPr lang="en-GB" sz="2400" b="1" spc="-15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4648200"/>
            <a:ext cx="17526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042" y="336676"/>
            <a:ext cx="6639915" cy="794064"/>
          </a:xfrm>
          <a:prstGeom prst="rect">
            <a:avLst/>
          </a:prstGeom>
        </p:spPr>
        <p:txBody>
          <a:bodyPr vert="horz" wrap="square" lIns="0" tIns="176784" rIns="0" bIns="0" rtlCol="0">
            <a:spAutoFit/>
          </a:bodyPr>
          <a:lstStyle/>
          <a:p>
            <a:pPr marL="989330">
              <a:lnSpc>
                <a:spcPct val="100000"/>
              </a:lnSpc>
            </a:pPr>
            <a:r>
              <a:rPr sz="4000" u="sng" spc="-5" dirty="0">
                <a:solidFill>
                  <a:srgbClr val="FF0000"/>
                </a:solidFill>
              </a:rPr>
              <a:t>Eosi</a:t>
            </a:r>
            <a:r>
              <a:rPr sz="4000" u="sng" spc="10" dirty="0">
                <a:solidFill>
                  <a:srgbClr val="FF0000"/>
                </a:solidFill>
              </a:rPr>
              <a:t>n</a:t>
            </a:r>
            <a:r>
              <a:rPr sz="4000" u="sng" spc="-5" dirty="0">
                <a:solidFill>
                  <a:srgbClr val="FF0000"/>
                </a:solidFill>
              </a:rPr>
              <a:t>ophi</a:t>
            </a:r>
            <a:r>
              <a:rPr sz="4000" u="sng" dirty="0">
                <a:solidFill>
                  <a:srgbClr val="FF0000"/>
                </a:solidFill>
              </a:rPr>
              <a:t>l</a:t>
            </a:r>
            <a:r>
              <a:rPr sz="4000" u="sng" spc="-35" dirty="0">
                <a:solidFill>
                  <a:srgbClr val="FF0000"/>
                </a:solidFill>
              </a:rPr>
              <a:t> </a:t>
            </a:r>
            <a:r>
              <a:rPr sz="4000" u="sng" spc="-7" baseline="1262" dirty="0">
                <a:solidFill>
                  <a:srgbClr val="FF0000"/>
                </a:solidFill>
              </a:rPr>
              <a:t>Function</a:t>
            </a:r>
            <a:endParaRPr sz="4000" u="sng" baseline="1262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08709"/>
            <a:ext cx="132715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546" y="1554226"/>
            <a:ext cx="6196965" cy="1597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5285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P</a:t>
            </a:r>
            <a:r>
              <a:rPr sz="2400" b="1" spc="-10" dirty="0">
                <a:latin typeface="Tahoma"/>
                <a:cs typeface="Tahoma"/>
              </a:rPr>
              <a:t>h</a:t>
            </a:r>
            <a:r>
              <a:rPr sz="2400" b="1" dirty="0">
                <a:latin typeface="Tahoma"/>
                <a:cs typeface="Tahoma"/>
              </a:rPr>
              <a:t>ago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yt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sis</a:t>
            </a:r>
            <a:r>
              <a:rPr lang="en-GB" sz="2400" b="1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375285">
              <a:lnSpc>
                <a:spcPct val="100000"/>
              </a:lnSpc>
              <a:spcBef>
                <a:spcPts val="325"/>
              </a:spcBef>
            </a:pPr>
            <a:r>
              <a:rPr sz="2400" b="1" spc="-5" dirty="0">
                <a:latin typeface="Tahoma"/>
                <a:cs typeface="Tahoma"/>
              </a:rPr>
              <a:t>Hig</a:t>
            </a:r>
            <a:r>
              <a:rPr sz="2400" b="1" dirty="0">
                <a:latin typeface="Tahoma"/>
                <a:cs typeface="Tahoma"/>
              </a:rPr>
              <a:t>h e</a:t>
            </a:r>
            <a:r>
              <a:rPr sz="2400" b="1" spc="-10" dirty="0">
                <a:latin typeface="Tahoma"/>
                <a:cs typeface="Tahoma"/>
              </a:rPr>
              <a:t>os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noph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unt: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ts val="2770"/>
              </a:lnSpc>
              <a:spcBef>
                <a:spcPts val="775"/>
              </a:spcBef>
            </a:pPr>
            <a:r>
              <a:rPr sz="2400" b="1" spc="-10" dirty="0">
                <a:latin typeface="Tahoma"/>
                <a:cs typeface="Tahoma"/>
              </a:rPr>
              <a:t>Parasiti</a:t>
            </a:r>
            <a:r>
              <a:rPr sz="2400" b="1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 (ho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k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worm, ascaris,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lharz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a) Al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ergic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(asthma</a:t>
            </a:r>
            <a:r>
              <a:rPr sz="2400" b="1" spc="-5" dirty="0">
                <a:latin typeface="Tahoma"/>
                <a:cs typeface="Tahoma"/>
              </a:rPr>
              <a:t>,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rhin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s,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dru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 re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ct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on)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414015"/>
            <a:ext cx="19558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544" y="3594861"/>
            <a:ext cx="823945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0"/>
              </a:lnSpc>
              <a:tabLst>
                <a:tab pos="6550659" algn="l"/>
              </a:tabLst>
            </a:pPr>
            <a:r>
              <a:rPr lang="en-GB" sz="2400" b="1" spc="-5" dirty="0">
                <a:latin typeface="Tahoma"/>
                <a:cs typeface="Tahoma"/>
              </a:rPr>
              <a:t>* 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noph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6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atta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h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themselves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</a:t>
            </a:r>
            <a:r>
              <a:rPr sz="2400" b="1" spc="15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ras</a:t>
            </a:r>
            <a:r>
              <a:rPr sz="2400" b="1" spc="-10" dirty="0">
                <a:latin typeface="Tahoma"/>
                <a:cs typeface="Tahoma"/>
              </a:rPr>
              <a:t>it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lang="en-GB" sz="2400" b="1" spc="-5" dirty="0">
                <a:latin typeface="Tahoma"/>
                <a:cs typeface="Tahoma"/>
              </a:rPr>
              <a:t>s and </a:t>
            </a:r>
            <a:r>
              <a:rPr sz="2400" b="1" dirty="0">
                <a:latin typeface="Tahoma"/>
                <a:cs typeface="Tahoma"/>
              </a:rPr>
              <a:t>	</a:t>
            </a:r>
            <a:endParaRPr sz="3600" baseline="-10416" dirty="0">
              <a:latin typeface="Tahoma"/>
              <a:cs typeface="Tahoma"/>
            </a:endParaRPr>
          </a:p>
          <a:p>
            <a:pPr marL="91440">
              <a:lnSpc>
                <a:spcPts val="2740"/>
              </a:lnSpc>
              <a:spcBef>
                <a:spcPts val="155"/>
              </a:spcBef>
            </a:pPr>
            <a:r>
              <a:rPr sz="2400" b="1" dirty="0">
                <a:latin typeface="Tahoma"/>
                <a:cs typeface="Tahoma"/>
              </a:rPr>
              <a:t>relea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10" dirty="0">
                <a:latin typeface="Tahoma"/>
                <a:cs typeface="Tahoma"/>
              </a:rPr>
              <a:t>e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su</a:t>
            </a:r>
            <a:r>
              <a:rPr sz="2400" b="1" spc="-15" dirty="0">
                <a:latin typeface="Tahoma"/>
                <a:cs typeface="Tahoma"/>
              </a:rPr>
              <a:t>b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ances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(hydr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yt</a:t>
            </a:r>
            <a:r>
              <a:rPr sz="2400" b="1" spc="-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c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enzymes,</a:t>
            </a:r>
            <a:r>
              <a:rPr lang="en-GB" sz="2400" b="1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sup</a:t>
            </a:r>
            <a:r>
              <a:rPr sz="2400" b="1" spc="5" dirty="0">
                <a:latin typeface="Tahoma"/>
                <a:cs typeface="Tahoma"/>
              </a:rPr>
              <a:t>e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x</a:t>
            </a:r>
            <a:r>
              <a:rPr sz="2400" b="1" spc="-2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d</a:t>
            </a:r>
            <a:r>
              <a:rPr sz="2400" b="1" spc="-10" dirty="0">
                <a:latin typeface="Tahoma"/>
                <a:cs typeface="Tahoma"/>
              </a:rPr>
              <a:t>e</a:t>
            </a:r>
            <a:r>
              <a:rPr sz="2400" b="1" i="1" dirty="0">
                <a:latin typeface="Tahoma"/>
                <a:cs typeface="Tahoma"/>
              </a:rPr>
              <a:t>)</a:t>
            </a:r>
            <a:r>
              <a:rPr sz="2400" b="1" i="1" spc="1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kill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it</a:t>
            </a:r>
            <a:r>
              <a:rPr lang="en-GB" sz="2400" b="1" spc="-10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840230">
              <a:lnSpc>
                <a:spcPts val="5255"/>
              </a:lnSpc>
            </a:pPr>
            <a:r>
              <a:rPr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0653" y="6547408"/>
            <a:ext cx="203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z="1200" dirty="0">
                <a:latin typeface="Times New Roman"/>
                <a:cs typeface="Times New Roman"/>
              </a:rPr>
              <a:t>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844" y="2176779"/>
            <a:ext cx="7390130" cy="335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15"/>
              </a:lnSpc>
            </a:pPr>
            <a:r>
              <a:rPr sz="3200" b="1" dirty="0">
                <a:latin typeface="Tahoma"/>
                <a:cs typeface="Tahoma"/>
              </a:rPr>
              <a:t>At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-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end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this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le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dirty="0">
                <a:latin typeface="Tahoma"/>
                <a:cs typeface="Tahoma"/>
              </a:rPr>
              <a:t>ture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student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ts val="3715"/>
              </a:lnSpc>
            </a:pPr>
            <a:r>
              <a:rPr sz="3200" b="1" dirty="0">
                <a:latin typeface="Tahoma"/>
                <a:cs typeface="Tahoma"/>
              </a:rPr>
              <a:t>should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able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to:</a:t>
            </a:r>
            <a:endParaRPr sz="3200" dirty="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527685" algn="l"/>
              </a:tabLst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scribe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differen</a:t>
            </a:r>
            <a:r>
              <a:rPr sz="2800" b="1" spc="-5" dirty="0">
                <a:latin typeface="Tahoma"/>
                <a:cs typeface="Tahoma"/>
              </a:rPr>
              <a:t>t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Type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WBC</a:t>
            </a:r>
            <a:endParaRPr sz="2800" dirty="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527685" algn="l"/>
              </a:tabLst>
            </a:pPr>
            <a:r>
              <a:rPr sz="2800" b="1" spc="-10" dirty="0">
                <a:latin typeface="Tahoma"/>
                <a:cs typeface="Tahoma"/>
              </a:rPr>
              <a:t>R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cogniz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g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15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15" dirty="0">
                <a:latin typeface="Tahoma"/>
                <a:cs typeface="Tahoma"/>
              </a:rPr>
              <a:t>r</a:t>
            </a:r>
            <a:r>
              <a:rPr sz="2800" b="1" spc="-5" dirty="0">
                <a:latin typeface="Tahoma"/>
                <a:cs typeface="Tahoma"/>
              </a:rPr>
              <a:t>al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funct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on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endParaRPr sz="2800" dirty="0">
              <a:latin typeface="Tahoma"/>
              <a:cs typeface="Tahoma"/>
            </a:endParaRPr>
          </a:p>
          <a:p>
            <a:pPr marL="527050">
              <a:lnSpc>
                <a:spcPct val="100000"/>
              </a:lnSpc>
              <a:spcBef>
                <a:spcPts val="310"/>
              </a:spcBef>
            </a:pPr>
            <a:r>
              <a:rPr sz="2800" b="1" spc="-5" dirty="0">
                <a:latin typeface="Tahoma"/>
                <a:cs typeface="Tahoma"/>
              </a:rPr>
              <a:t>WBC</a:t>
            </a:r>
            <a:endParaRPr sz="2800" dirty="0">
              <a:latin typeface="Tahoma"/>
              <a:cs typeface="Tahoma"/>
            </a:endParaRPr>
          </a:p>
          <a:p>
            <a:pPr marL="527050" marR="5080" indent="-514350">
              <a:lnSpc>
                <a:spcPts val="3200"/>
              </a:lnSpc>
              <a:spcBef>
                <a:spcPts val="1010"/>
              </a:spcBef>
              <a:buAutoNum type="arabicPeriod" startAt="3"/>
              <a:tabLst>
                <a:tab pos="527685" algn="l"/>
              </a:tabLst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scribe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ge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sis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site 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for</a:t>
            </a: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tion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 WBC.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744" y="336676"/>
            <a:ext cx="7165213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0" marR="5080" indent="-2204720">
              <a:lnSpc>
                <a:spcPts val="4060"/>
              </a:lnSpc>
            </a:pPr>
            <a:r>
              <a:rPr sz="3600" u="sng" spc="-10" dirty="0"/>
              <a:t>Formatio</a:t>
            </a:r>
            <a:r>
              <a:rPr sz="3600" u="sng" spc="-5" dirty="0"/>
              <a:t>n </a:t>
            </a:r>
            <a:r>
              <a:rPr lang="en-GB" sz="3600" u="sng" dirty="0"/>
              <a:t>&amp;</a:t>
            </a:r>
            <a:r>
              <a:rPr sz="3600" u="sng" spc="-25" dirty="0"/>
              <a:t> </a:t>
            </a:r>
            <a:r>
              <a:rPr sz="3600" u="sng" spc="-10" dirty="0"/>
              <a:t>Matura</a:t>
            </a:r>
            <a:r>
              <a:rPr sz="3600" u="sng" spc="5" dirty="0"/>
              <a:t>t</a:t>
            </a:r>
            <a:r>
              <a:rPr sz="3600" u="sng" dirty="0"/>
              <a:t>ion</a:t>
            </a:r>
            <a:r>
              <a:rPr sz="3600" u="sng" spc="-40" dirty="0"/>
              <a:t> </a:t>
            </a:r>
            <a:r>
              <a:rPr sz="3600" u="sng" spc="-5" dirty="0"/>
              <a:t>of </a:t>
            </a:r>
            <a:r>
              <a:rPr sz="3600" u="sng" spc="-10" dirty="0">
                <a:solidFill>
                  <a:srgbClr val="006FC0"/>
                </a:solidFill>
              </a:rPr>
              <a:t>Basophi</a:t>
            </a:r>
            <a:r>
              <a:rPr sz="3600" u="sng" dirty="0">
                <a:solidFill>
                  <a:srgbClr val="006FC0"/>
                </a:solidFill>
              </a:rPr>
              <a:t>l</a:t>
            </a:r>
            <a:r>
              <a:rPr sz="3600" u="sng" spc="-5" dirty="0">
                <a:solidFill>
                  <a:srgbClr val="006FC0"/>
                </a:solidFill>
              </a:rPr>
              <a:t>s</a:t>
            </a:r>
            <a:endParaRPr sz="3600" u="sng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45745" y="1708270"/>
            <a:ext cx="8071510" cy="2214491"/>
          </a:xfrm>
          <a:prstGeom prst="rect">
            <a:avLst/>
          </a:prstGeom>
        </p:spPr>
        <p:txBody>
          <a:bodyPr vert="horz" wrap="square" lIns="0" tIns="223621" rIns="0" bIns="0" rtlCol="0">
            <a:spAutoFit/>
          </a:bodyPr>
          <a:lstStyle/>
          <a:p>
            <a:pPr marL="688975">
              <a:lnSpc>
                <a:spcPct val="100000"/>
              </a:lnSpc>
            </a:pPr>
            <a:r>
              <a:rPr lang="en-GB" sz="2400" spc="-5" dirty="0"/>
              <a:t>1- </a:t>
            </a:r>
            <a:r>
              <a:rPr sz="2400" spc="-5" dirty="0"/>
              <a:t>F</a:t>
            </a:r>
            <a:r>
              <a:rPr sz="2400" spc="-10" dirty="0"/>
              <a:t>o</a:t>
            </a:r>
            <a:r>
              <a:rPr sz="2400" dirty="0"/>
              <a:t>rmed in</a:t>
            </a:r>
            <a:r>
              <a:rPr sz="2400" spc="-5" dirty="0"/>
              <a:t> </a:t>
            </a:r>
            <a:r>
              <a:rPr sz="2400" dirty="0"/>
              <a:t>B</a:t>
            </a:r>
            <a:r>
              <a:rPr sz="2400" spc="-15" dirty="0"/>
              <a:t>o</a:t>
            </a:r>
            <a:r>
              <a:rPr sz="2400" spc="-5" dirty="0"/>
              <a:t>n</a:t>
            </a:r>
            <a:r>
              <a:rPr sz="2400" dirty="0"/>
              <a:t>e </a:t>
            </a:r>
            <a:r>
              <a:rPr sz="2400" spc="-5" dirty="0" err="1"/>
              <a:t>Ma</a:t>
            </a:r>
            <a:r>
              <a:rPr sz="2400" spc="5" dirty="0" err="1"/>
              <a:t>r</a:t>
            </a:r>
            <a:r>
              <a:rPr sz="2400" dirty="0" err="1"/>
              <a:t>ro</a:t>
            </a:r>
            <a:r>
              <a:rPr lang="en-GB" sz="2400" dirty="0"/>
              <a:t>w. </a:t>
            </a:r>
          </a:p>
          <a:p>
            <a:pPr marL="688975">
              <a:lnSpc>
                <a:spcPct val="100000"/>
              </a:lnSpc>
            </a:pPr>
            <a:r>
              <a:rPr lang="en-GB" sz="2400" spc="-10" dirty="0"/>
              <a:t>2- </a:t>
            </a:r>
            <a:r>
              <a:rPr sz="2400" spc="-10" dirty="0"/>
              <a:t>Ste</a:t>
            </a:r>
            <a:r>
              <a:rPr sz="2400" spc="-5" dirty="0"/>
              <a:t>m</a:t>
            </a:r>
            <a:r>
              <a:rPr sz="2400" spc="5" dirty="0"/>
              <a:t> </a:t>
            </a:r>
            <a:r>
              <a:rPr sz="2400" spc="-10" dirty="0"/>
              <a:t>cel</a:t>
            </a:r>
            <a:r>
              <a:rPr sz="2400" spc="-5" dirty="0"/>
              <a:t>ls</a:t>
            </a:r>
            <a:r>
              <a:rPr sz="2400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r>
              <a:rPr sz="2400" b="0" spc="-5" dirty="0">
                <a:latin typeface="Times New Roman"/>
                <a:cs typeface="Times New Roman"/>
              </a:rPr>
              <a:t> </a:t>
            </a:r>
            <a:r>
              <a:rPr sz="2400" spc="-10" dirty="0"/>
              <a:t>Myelo</a:t>
            </a:r>
            <a:r>
              <a:rPr sz="2400" spc="-15" dirty="0"/>
              <a:t>b</a:t>
            </a:r>
            <a:r>
              <a:rPr sz="2400" spc="-5" dirty="0"/>
              <a:t>las</a:t>
            </a:r>
            <a:r>
              <a:rPr sz="2400" spc="-10" dirty="0"/>
              <a:t>t</a:t>
            </a:r>
            <a:r>
              <a:rPr sz="2400" b="0" dirty="0">
                <a:latin typeface="Symbol"/>
                <a:cs typeface="Symbol"/>
              </a:rPr>
              <a:t></a:t>
            </a:r>
            <a:r>
              <a:rPr sz="2400" b="0" spc="20" dirty="0">
                <a:latin typeface="Times New Roman"/>
                <a:cs typeface="Times New Roman"/>
              </a:rPr>
              <a:t> </a:t>
            </a:r>
            <a:r>
              <a:rPr sz="2400" spc="-10" dirty="0"/>
              <a:t>Promyel</a:t>
            </a:r>
            <a:r>
              <a:rPr sz="2400" spc="-5" dirty="0"/>
              <a:t>o</a:t>
            </a:r>
            <a:r>
              <a:rPr sz="2400" spc="-15" dirty="0"/>
              <a:t>c</a:t>
            </a:r>
            <a:r>
              <a:rPr sz="2400" spc="-5" dirty="0"/>
              <a:t>ytes</a:t>
            </a:r>
            <a:r>
              <a:rPr sz="2400" spc="2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 dirty="0">
              <a:latin typeface="Symbol"/>
              <a:cs typeface="Symbol"/>
            </a:endParaRPr>
          </a:p>
          <a:p>
            <a:pPr marL="625475">
              <a:lnSpc>
                <a:spcPct val="100000"/>
              </a:lnSpc>
              <a:spcBef>
                <a:spcPts val="275"/>
              </a:spcBef>
            </a:pPr>
            <a:r>
              <a:rPr sz="2400" dirty="0"/>
              <a:t>Basoph</a:t>
            </a:r>
            <a:r>
              <a:rPr sz="2400" spc="-10" dirty="0"/>
              <a:t>i</a:t>
            </a:r>
            <a:r>
              <a:rPr sz="2400" spc="-5" dirty="0"/>
              <a:t>l</a:t>
            </a:r>
            <a:r>
              <a:rPr sz="2400" spc="20" dirty="0"/>
              <a:t> </a:t>
            </a:r>
            <a:r>
              <a:rPr sz="2400" spc="-5" dirty="0"/>
              <a:t>myel</a:t>
            </a:r>
            <a:r>
              <a:rPr sz="2400" spc="-15" dirty="0"/>
              <a:t>o</a:t>
            </a:r>
            <a:r>
              <a:rPr sz="2400" spc="-10" dirty="0"/>
              <a:t>cy</a:t>
            </a:r>
            <a:r>
              <a:rPr sz="2400" spc="-15" dirty="0"/>
              <a:t>t</a:t>
            </a:r>
            <a:r>
              <a:rPr sz="2400" spc="-5" dirty="0"/>
              <a:t>es</a:t>
            </a:r>
            <a:r>
              <a:rPr sz="2400" spc="2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 dirty="0">
              <a:latin typeface="Symbol"/>
              <a:cs typeface="Symbol"/>
            </a:endParaRPr>
          </a:p>
          <a:p>
            <a:pPr marL="625475">
              <a:lnSpc>
                <a:spcPts val="2875"/>
              </a:lnSpc>
              <a:spcBef>
                <a:spcPts val="960"/>
              </a:spcBef>
            </a:pPr>
            <a:r>
              <a:rPr lang="en-GB" sz="2400" spc="-10" dirty="0"/>
              <a:t>3- </a:t>
            </a:r>
            <a:r>
              <a:rPr sz="2400" spc="-10" dirty="0" err="1"/>
              <a:t>P</a:t>
            </a:r>
            <a:r>
              <a:rPr sz="2400" spc="-20" dirty="0" err="1"/>
              <a:t>o</a:t>
            </a:r>
            <a:r>
              <a:rPr sz="2400" dirty="0" err="1"/>
              <a:t>l</a:t>
            </a:r>
            <a:r>
              <a:rPr sz="2400" spc="-10" dirty="0" err="1"/>
              <a:t>y</a:t>
            </a:r>
            <a:r>
              <a:rPr sz="2400" dirty="0" err="1"/>
              <a:t>m</a:t>
            </a:r>
            <a:r>
              <a:rPr sz="2400" spc="-20" dirty="0" err="1"/>
              <a:t>o</a:t>
            </a:r>
            <a:r>
              <a:rPr sz="2400" dirty="0" err="1"/>
              <a:t>rphnu</a:t>
            </a:r>
            <a:r>
              <a:rPr sz="2400" spc="-20" dirty="0" err="1"/>
              <a:t>c</a:t>
            </a:r>
            <a:r>
              <a:rPr sz="2400" dirty="0" err="1"/>
              <a:t>lear</a:t>
            </a:r>
            <a:r>
              <a:rPr sz="2400" spc="50" dirty="0"/>
              <a:t> </a:t>
            </a:r>
            <a:r>
              <a:rPr sz="2400" dirty="0"/>
              <a:t>Bas</a:t>
            </a:r>
            <a:r>
              <a:rPr sz="2400" spc="-10" dirty="0"/>
              <a:t>o</a:t>
            </a:r>
            <a:r>
              <a:rPr sz="2400" spc="-5" dirty="0"/>
              <a:t>p</a:t>
            </a:r>
            <a:r>
              <a:rPr sz="2400" dirty="0"/>
              <a:t>h</a:t>
            </a:r>
            <a:r>
              <a:rPr sz="2400" spc="-5" dirty="0"/>
              <a:t>i</a:t>
            </a:r>
            <a:r>
              <a:rPr sz="2400" dirty="0"/>
              <a:t>l</a:t>
            </a:r>
            <a:r>
              <a:rPr sz="2400" spc="-10" dirty="0"/>
              <a:t> </a:t>
            </a:r>
            <a:r>
              <a:rPr lang="en-GB" sz="2400" i="1" spc="10" dirty="0">
                <a:latin typeface="Tahoma"/>
                <a:cs typeface="Tahoma"/>
              </a:rPr>
              <a:t>(</a:t>
            </a:r>
            <a:r>
              <a:rPr sz="2400" dirty="0"/>
              <a:t>Mature</a:t>
            </a:r>
            <a:r>
              <a:rPr sz="2400" spc="-30" dirty="0"/>
              <a:t> </a:t>
            </a:r>
            <a:r>
              <a:rPr sz="2400" dirty="0"/>
              <a:t>Bas</a:t>
            </a:r>
            <a:r>
              <a:rPr sz="2400" spc="-10" dirty="0"/>
              <a:t>o</a:t>
            </a:r>
            <a:r>
              <a:rPr sz="2400" spc="-5" dirty="0"/>
              <a:t>p</a:t>
            </a:r>
            <a:r>
              <a:rPr sz="2400" dirty="0"/>
              <a:t>h</a:t>
            </a:r>
            <a:r>
              <a:rPr sz="2400" spc="-5" dirty="0"/>
              <a:t>ils</a:t>
            </a:r>
            <a:r>
              <a:rPr lang="en-GB" sz="2400" spc="-5" dirty="0"/>
              <a:t>) </a:t>
            </a:r>
            <a:r>
              <a:rPr sz="2400" spc="-5" dirty="0"/>
              <a:t>relea</a:t>
            </a:r>
            <a:r>
              <a:rPr sz="2400" dirty="0"/>
              <a:t>s</a:t>
            </a:r>
            <a:r>
              <a:rPr sz="2400" spc="5" dirty="0"/>
              <a:t>e</a:t>
            </a:r>
            <a:r>
              <a:rPr sz="2400" dirty="0"/>
              <a:t>d</a:t>
            </a:r>
            <a:r>
              <a:rPr sz="2400" spc="-40" dirty="0"/>
              <a:t> </a:t>
            </a:r>
            <a:r>
              <a:rPr lang="en-GB" sz="2400" spc="-40" dirty="0"/>
              <a:t>in</a:t>
            </a:r>
            <a:r>
              <a:rPr sz="2400" spc="-10" dirty="0"/>
              <a:t>t</a:t>
            </a:r>
            <a:r>
              <a:rPr sz="2400" spc="-5" dirty="0"/>
              <a:t>o</a:t>
            </a:r>
            <a:r>
              <a:rPr sz="2400" spc="5" dirty="0"/>
              <a:t> </a:t>
            </a:r>
            <a:r>
              <a:rPr sz="2400" spc="-10" dirty="0"/>
              <a:t>b</a:t>
            </a:r>
            <a:r>
              <a:rPr sz="2400" spc="-25" dirty="0"/>
              <a:t>l</a:t>
            </a:r>
            <a:r>
              <a:rPr sz="2400" spc="-10" dirty="0"/>
              <a:t>o</a:t>
            </a:r>
            <a:r>
              <a:rPr sz="2400" spc="-20" dirty="0"/>
              <a:t>o</a:t>
            </a:r>
            <a:r>
              <a:rPr sz="2400" spc="-15" dirty="0"/>
              <a:t>d</a:t>
            </a:r>
            <a:r>
              <a:rPr lang="en-GB" sz="2400" spc="-15" dirty="0"/>
              <a:t>. 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3895388"/>
            <a:ext cx="16764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144" y="402481"/>
            <a:ext cx="66399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115">
              <a:lnSpc>
                <a:spcPct val="100000"/>
              </a:lnSpc>
            </a:pPr>
            <a:r>
              <a:rPr u="sng" spc="-5" dirty="0">
                <a:solidFill>
                  <a:srgbClr val="0070C0"/>
                </a:solidFill>
              </a:rPr>
              <a:t>Basophils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6244" y="1590802"/>
            <a:ext cx="8071510" cy="363753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617470" marR="2346325">
              <a:lnSpc>
                <a:spcPts val="3910"/>
              </a:lnSpc>
              <a:spcBef>
                <a:spcPts val="145"/>
              </a:spcBef>
            </a:pPr>
            <a:r>
              <a:rPr lang="en-GB" sz="3200" dirty="0">
                <a:latin typeface="Calibri"/>
                <a:cs typeface="Calibri"/>
              </a:rPr>
              <a:t>S</a:t>
            </a:r>
            <a:r>
              <a:rPr sz="3200" dirty="0" err="1">
                <a:latin typeface="Calibri"/>
                <a:cs typeface="Calibri"/>
              </a:rPr>
              <a:t>ec</a:t>
            </a:r>
            <a:r>
              <a:rPr sz="3200" spc="-35" dirty="0" err="1">
                <a:latin typeface="Calibri"/>
                <a:cs typeface="Calibri"/>
              </a:rPr>
              <a:t>re</a:t>
            </a:r>
            <a:r>
              <a:rPr sz="3200" dirty="0" err="1">
                <a:latin typeface="Calibri"/>
                <a:cs typeface="Calibri"/>
              </a:rPr>
              <a:t>t</a:t>
            </a:r>
            <a:r>
              <a:rPr sz="3200" spc="5" dirty="0" err="1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:</a:t>
            </a:r>
          </a:p>
          <a:p>
            <a:pPr marL="317500" indent="-301625">
              <a:lnSpc>
                <a:spcPts val="2455"/>
              </a:lnSpc>
              <a:buFont typeface="Arial"/>
              <a:buChar char="•"/>
              <a:tabLst>
                <a:tab pos="359410" algn="l"/>
              </a:tabLst>
            </a:pPr>
            <a:r>
              <a:rPr sz="3200" dirty="0">
                <a:latin typeface="Calibri"/>
                <a:cs typeface="Calibri"/>
              </a:rPr>
              <a:t>He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arin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p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tin</a:t>
            </a:r>
            <a:r>
              <a:rPr sz="3200" spc="40" dirty="0">
                <a:latin typeface="Calibri"/>
                <a:cs typeface="Calibri"/>
              </a:rPr>
              <a:t>g</a:t>
            </a:r>
            <a:r>
              <a:rPr lang="en-GB" sz="3200" spc="4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58775" indent="-342900">
              <a:lnSpc>
                <a:spcPts val="3820"/>
              </a:lnSpc>
              <a:spcBef>
                <a:spcPts val="740"/>
              </a:spcBef>
              <a:buFont typeface="Arial"/>
              <a:buChar char="•"/>
              <a:tabLst>
                <a:tab pos="359410" algn="l"/>
              </a:tabLst>
            </a:pPr>
            <a:r>
              <a:rPr sz="3200" dirty="0">
                <a:latin typeface="Calibri"/>
                <a:cs typeface="Calibri"/>
              </a:rPr>
              <a:t>Hi</a:t>
            </a:r>
            <a:r>
              <a:rPr sz="3200" spc="-3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amine, </a:t>
            </a: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ad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kinin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dirty="0" err="1">
                <a:latin typeface="Calibri"/>
                <a:cs typeface="Calibri"/>
              </a:rPr>
              <a:t>se</a:t>
            </a:r>
            <a:r>
              <a:rPr sz="3200" spc="-50" dirty="0" err="1">
                <a:latin typeface="Calibri"/>
                <a:cs typeface="Calibri"/>
              </a:rPr>
              <a:t>r</a:t>
            </a:r>
            <a:r>
              <a:rPr sz="3200" dirty="0" err="1">
                <a:latin typeface="Calibri"/>
                <a:cs typeface="Calibri"/>
              </a:rPr>
              <a:t>otinin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lang="en-GB" sz="3200" spc="-4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tri</a:t>
            </a:r>
            <a:r>
              <a:rPr sz="3200" spc="-5" dirty="0">
                <a:latin typeface="Calibri"/>
                <a:cs typeface="Calibri"/>
              </a:rPr>
              <a:t>bu</a:t>
            </a:r>
            <a:r>
              <a:rPr sz="3200" spc="-6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lang="en-GB" sz="320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flamm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tion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espo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se</a:t>
            </a:r>
            <a:r>
              <a:rPr lang="en-GB" sz="320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317500" marR="389255" indent="-304800">
              <a:lnSpc>
                <a:spcPct val="100499"/>
              </a:lnSpc>
              <a:spcBef>
                <a:spcPts val="2014"/>
              </a:spcBef>
              <a:buFont typeface="Arial"/>
              <a:buChar char="•"/>
              <a:tabLst>
                <a:tab pos="318135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eleas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 err="1">
                <a:latin typeface="Calibri"/>
                <a:cs typeface="Calibri"/>
              </a:rPr>
              <a:t>th</a:t>
            </a:r>
            <a:r>
              <a:rPr lang="en-GB" sz="3200" dirty="0">
                <a:latin typeface="Calibri"/>
                <a:cs typeface="Calibri"/>
              </a:rPr>
              <a:t>ese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spc="-3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ause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 and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ular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eact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ons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eri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tic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 alle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gi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mani</a:t>
            </a:r>
            <a:r>
              <a:rPr sz="3200" spc="-6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st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1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lang="en-GB" sz="320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133600" y="685800"/>
            <a:ext cx="4005579" cy="160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8950">
              <a:lnSpc>
                <a:spcPct val="100000"/>
              </a:lnSpc>
            </a:pPr>
            <a:r>
              <a:rPr sz="2000" b="1" spc="5" dirty="0">
                <a:latin typeface="Tahoma"/>
                <a:cs typeface="Tahoma"/>
              </a:rPr>
              <a:t>Wh</a:t>
            </a:r>
            <a:r>
              <a:rPr sz="2000" b="1" spc="-5" dirty="0">
                <a:latin typeface="Tahoma"/>
                <a:cs typeface="Tahoma"/>
              </a:rPr>
              <a:t>i</a:t>
            </a:r>
            <a:r>
              <a:rPr sz="2000" b="1" spc="-20" dirty="0">
                <a:latin typeface="Tahoma"/>
                <a:cs typeface="Tahoma"/>
              </a:rPr>
              <a:t>t</a:t>
            </a:r>
            <a:r>
              <a:rPr sz="2000" b="1" dirty="0">
                <a:latin typeface="Tahoma"/>
                <a:cs typeface="Tahoma"/>
              </a:rPr>
              <a:t>e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Bl</a:t>
            </a:r>
            <a:r>
              <a:rPr sz="2000" b="1" spc="-5" dirty="0">
                <a:latin typeface="Tahoma"/>
                <a:cs typeface="Tahoma"/>
              </a:rPr>
              <a:t>oo</a:t>
            </a:r>
            <a:r>
              <a:rPr sz="2000" b="1" dirty="0">
                <a:latin typeface="Tahoma"/>
                <a:cs typeface="Tahoma"/>
              </a:rPr>
              <a:t>d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C</a:t>
            </a:r>
            <a:r>
              <a:rPr sz="2000" b="1" spc="-5" dirty="0">
                <a:latin typeface="Tahoma"/>
                <a:cs typeface="Tahoma"/>
              </a:rPr>
              <a:t>e</a:t>
            </a:r>
            <a:r>
              <a:rPr sz="2000" b="1" spc="-20" dirty="0">
                <a:latin typeface="Tahoma"/>
                <a:cs typeface="Tahoma"/>
              </a:rPr>
              <a:t>l</a:t>
            </a:r>
            <a:r>
              <a:rPr sz="2000" b="1" spc="-10" dirty="0">
                <a:latin typeface="Tahoma"/>
                <a:cs typeface="Tahoma"/>
              </a:rPr>
              <a:t>ls</a:t>
            </a:r>
            <a:endParaRPr sz="2000" dirty="0">
              <a:latin typeface="Tahoma"/>
              <a:cs typeface="Tahoma"/>
            </a:endParaRPr>
          </a:p>
          <a:p>
            <a:pPr marL="12700" marR="5080" indent="179070">
              <a:lnSpc>
                <a:spcPct val="100000"/>
              </a:lnSpc>
              <a:spcBef>
                <a:spcPts val="655"/>
              </a:spcBef>
            </a:pPr>
            <a:r>
              <a:rPr sz="4000" b="1" spc="-10" dirty="0">
                <a:latin typeface="Tahoma"/>
                <a:cs typeface="Tahoma"/>
              </a:rPr>
              <a:t>MON</a:t>
            </a:r>
            <a:r>
              <a:rPr sz="4000" b="1" spc="-15" dirty="0">
                <a:latin typeface="Tahoma"/>
                <a:cs typeface="Tahoma"/>
              </a:rPr>
              <a:t>O</a:t>
            </a:r>
            <a:r>
              <a:rPr sz="4000" b="1" spc="-20" dirty="0">
                <a:latin typeface="Tahoma"/>
                <a:cs typeface="Tahoma"/>
              </a:rPr>
              <a:t>C</a:t>
            </a:r>
            <a:r>
              <a:rPr sz="4000" b="1" spc="-10" dirty="0">
                <a:latin typeface="Tahoma"/>
                <a:cs typeface="Tahoma"/>
              </a:rPr>
              <a:t>YTE</a:t>
            </a:r>
            <a:r>
              <a:rPr sz="4000" b="1" spc="-5" dirty="0">
                <a:latin typeface="Tahoma"/>
                <a:cs typeface="Tahoma"/>
              </a:rPr>
              <a:t>S</a:t>
            </a:r>
            <a:r>
              <a:rPr sz="4000" b="1" spc="75" dirty="0">
                <a:latin typeface="Tahoma"/>
                <a:cs typeface="Tahoma"/>
              </a:rPr>
              <a:t> </a:t>
            </a:r>
            <a:r>
              <a:rPr sz="4000" b="1" spc="-5" dirty="0">
                <a:latin typeface="Tahoma"/>
                <a:cs typeface="Tahoma"/>
              </a:rPr>
              <a:t>&amp; </a:t>
            </a:r>
            <a:r>
              <a:rPr sz="4000" b="1" spc="-10" dirty="0">
                <a:latin typeface="Tahoma"/>
                <a:cs typeface="Tahoma"/>
              </a:rPr>
              <a:t>M</a:t>
            </a:r>
            <a:r>
              <a:rPr sz="4000" b="1" spc="-5" dirty="0">
                <a:latin typeface="Tahoma"/>
                <a:cs typeface="Tahoma"/>
              </a:rPr>
              <a:t>A</a:t>
            </a:r>
            <a:r>
              <a:rPr sz="4000" b="1" spc="-20" dirty="0">
                <a:latin typeface="Tahoma"/>
                <a:cs typeface="Tahoma"/>
              </a:rPr>
              <a:t>C</a:t>
            </a:r>
            <a:r>
              <a:rPr sz="4000" b="1" spc="-10" dirty="0">
                <a:latin typeface="Tahoma"/>
                <a:cs typeface="Tahoma"/>
              </a:rPr>
              <a:t>ROP</a:t>
            </a:r>
            <a:r>
              <a:rPr sz="4000" b="1" spc="-15" dirty="0">
                <a:latin typeface="Tahoma"/>
                <a:cs typeface="Tahoma"/>
              </a:rPr>
              <a:t>HA</a:t>
            </a:r>
            <a:r>
              <a:rPr sz="4000" b="1" spc="-10" dirty="0">
                <a:latin typeface="Tahoma"/>
                <a:cs typeface="Tahoma"/>
              </a:rPr>
              <a:t>GES</a:t>
            </a:r>
            <a:endParaRPr sz="4000" dirty="0">
              <a:latin typeface="Tahoma"/>
              <a:cs typeface="Tahom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96495-13C0-449C-9AD3-4E3772AF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85" y="2895600"/>
            <a:ext cx="6428429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36676"/>
            <a:ext cx="7510957" cy="817019"/>
          </a:xfrm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46990">
              <a:lnSpc>
                <a:spcPts val="4785"/>
              </a:lnSpc>
            </a:pPr>
            <a:r>
              <a:rPr sz="4000" u="sng" spc="-10" dirty="0"/>
              <a:t>Mono</a:t>
            </a:r>
            <a:r>
              <a:rPr sz="4000" u="sng" spc="15" dirty="0"/>
              <a:t>c</a:t>
            </a:r>
            <a:r>
              <a:rPr sz="4000" u="sng" spc="-5" dirty="0"/>
              <a:t>ytes</a:t>
            </a:r>
            <a:r>
              <a:rPr sz="4000" u="sng" spc="25" dirty="0"/>
              <a:t> </a:t>
            </a:r>
            <a:r>
              <a:rPr lang="en-GB" sz="4000" u="sng" spc="-5" dirty="0"/>
              <a:t>&amp;</a:t>
            </a:r>
            <a:r>
              <a:rPr sz="4000" u="sng" spc="20" dirty="0"/>
              <a:t> </a:t>
            </a:r>
            <a:r>
              <a:rPr sz="4000" u="sng" spc="-10" dirty="0"/>
              <a:t>M</a:t>
            </a:r>
            <a:r>
              <a:rPr sz="4000" u="sng" spc="-20" dirty="0"/>
              <a:t>a</a:t>
            </a:r>
            <a:r>
              <a:rPr sz="4000" u="sng" spc="-10" dirty="0"/>
              <a:t>crophages</a:t>
            </a:r>
            <a:endParaRPr sz="4000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7571"/>
            <a:ext cx="3378835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0" dirty="0">
                <a:latin typeface="Tahoma"/>
                <a:cs typeface="Tahoma"/>
              </a:rPr>
              <a:t>F</a:t>
            </a:r>
            <a:r>
              <a:rPr sz="2200" b="1" spc="-5" dirty="0">
                <a:latin typeface="Tahoma"/>
                <a:cs typeface="Tahoma"/>
              </a:rPr>
              <a:t>o</a:t>
            </a:r>
            <a:r>
              <a:rPr sz="2200" b="1" spc="-25" dirty="0">
                <a:latin typeface="Tahoma"/>
                <a:cs typeface="Tahoma"/>
              </a:rPr>
              <a:t>r</a:t>
            </a:r>
            <a:r>
              <a:rPr sz="2200" b="1" dirty="0">
                <a:latin typeface="Tahoma"/>
                <a:cs typeface="Tahoma"/>
              </a:rPr>
              <a:t>m</a:t>
            </a:r>
            <a:r>
              <a:rPr sz="2200" b="1" spc="5" dirty="0">
                <a:latin typeface="Tahoma"/>
                <a:cs typeface="Tahoma"/>
              </a:rPr>
              <a:t>e</a:t>
            </a:r>
            <a:r>
              <a:rPr sz="2200" b="1" spc="-5" dirty="0">
                <a:latin typeface="Tahoma"/>
                <a:cs typeface="Tahoma"/>
              </a:rPr>
              <a:t>d</a:t>
            </a:r>
            <a:r>
              <a:rPr sz="2200" b="1" spc="-3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i</a:t>
            </a:r>
            <a:r>
              <a:rPr sz="2200" b="1" spc="-5" dirty="0">
                <a:latin typeface="Tahoma"/>
                <a:cs typeface="Tahoma"/>
              </a:rPr>
              <a:t>n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B</a:t>
            </a:r>
            <a:r>
              <a:rPr sz="2200" b="1" spc="-5" dirty="0">
                <a:latin typeface="Tahoma"/>
                <a:cs typeface="Tahoma"/>
              </a:rPr>
              <a:t>o</a:t>
            </a:r>
            <a:r>
              <a:rPr sz="2200" b="1" spc="-10" dirty="0">
                <a:latin typeface="Tahoma"/>
                <a:cs typeface="Tahoma"/>
              </a:rPr>
              <a:t>n</a:t>
            </a:r>
            <a:r>
              <a:rPr sz="2200" b="1" spc="-5" dirty="0">
                <a:latin typeface="Tahoma"/>
                <a:cs typeface="Tahoma"/>
              </a:rPr>
              <a:t>e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Mar</a:t>
            </a:r>
            <a:r>
              <a:rPr sz="2200" b="1" spc="-20" dirty="0">
                <a:latin typeface="Tahoma"/>
                <a:cs typeface="Tahoma"/>
              </a:rPr>
              <a:t>r</a:t>
            </a:r>
            <a:r>
              <a:rPr sz="2200" b="1" spc="-5" dirty="0">
                <a:latin typeface="Tahoma"/>
                <a:cs typeface="Tahoma"/>
              </a:rPr>
              <a:t>ow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0" y="2049271"/>
            <a:ext cx="291465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i="1" dirty="0">
                <a:latin typeface="Tahoma"/>
                <a:cs typeface="Tahoma"/>
              </a:rPr>
              <a:t>.</a:t>
            </a:r>
            <a:r>
              <a:rPr sz="2200" b="1" spc="-5" dirty="0"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720" y="2787522"/>
            <a:ext cx="292100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i="1" dirty="0">
                <a:latin typeface="Tahoma"/>
                <a:cs typeface="Tahoma"/>
              </a:rPr>
              <a:t>.</a:t>
            </a:r>
            <a:r>
              <a:rPr sz="2200" b="1" spc="-5" dirty="0">
                <a:latin typeface="Tahoma"/>
                <a:cs typeface="Tahoma"/>
              </a:rPr>
              <a:t>2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200" b="1" i="1" dirty="0">
                <a:latin typeface="Tahoma"/>
                <a:cs typeface="Tahoma"/>
              </a:rPr>
              <a:t>.</a:t>
            </a:r>
            <a:r>
              <a:rPr sz="2200" b="1" spc="-5" dirty="0">
                <a:latin typeface="Tahoma"/>
                <a:cs typeface="Tahoma"/>
              </a:rPr>
              <a:t>3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720" y="2070608"/>
            <a:ext cx="7927975" cy="219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570" marR="372110">
              <a:lnSpc>
                <a:spcPts val="2480"/>
              </a:lnSpc>
            </a:pPr>
            <a:r>
              <a:rPr sz="2200" b="1" spc="-10" dirty="0">
                <a:latin typeface="Tahoma"/>
                <a:cs typeface="Tahoma"/>
              </a:rPr>
              <a:t>Ste</a:t>
            </a:r>
            <a:r>
              <a:rPr sz="2200" b="1" spc="-5" dirty="0">
                <a:latin typeface="Tahoma"/>
                <a:cs typeface="Tahoma"/>
              </a:rPr>
              <a:t>m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c</a:t>
            </a:r>
            <a:r>
              <a:rPr sz="2200" b="1" spc="-5" dirty="0">
                <a:latin typeface="Tahoma"/>
                <a:cs typeface="Tahoma"/>
              </a:rPr>
              <a:t>ell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ahoma"/>
                <a:cs typeface="Tahoma"/>
              </a:rPr>
              <a:t>monoblast</a:t>
            </a:r>
            <a:r>
              <a:rPr sz="2200" b="1" spc="25" dirty="0">
                <a:latin typeface="Tahoma"/>
                <a:cs typeface="Tahoma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ahoma"/>
                <a:cs typeface="Tahoma"/>
              </a:rPr>
              <a:t>promono</a:t>
            </a:r>
            <a:r>
              <a:rPr sz="2200" b="1" dirty="0">
                <a:latin typeface="Tahoma"/>
                <a:cs typeface="Tahoma"/>
              </a:rPr>
              <a:t>c</a:t>
            </a:r>
            <a:r>
              <a:rPr sz="2200" b="1" spc="-5" dirty="0">
                <a:latin typeface="Tahoma"/>
                <a:cs typeface="Tahoma"/>
              </a:rPr>
              <a:t>yte</a:t>
            </a:r>
            <a:r>
              <a:rPr sz="2200" b="1" spc="55" dirty="0">
                <a:latin typeface="Tahoma"/>
                <a:cs typeface="Tahoma"/>
              </a:rPr>
              <a:t>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ahoma"/>
                <a:cs typeface="Tahoma"/>
              </a:rPr>
              <a:t>m</a:t>
            </a:r>
            <a:r>
              <a:rPr sz="2200" b="1" dirty="0">
                <a:latin typeface="Tahoma"/>
                <a:cs typeface="Tahoma"/>
              </a:rPr>
              <a:t>a</a:t>
            </a:r>
            <a:r>
              <a:rPr sz="2200" b="1" spc="-5" dirty="0">
                <a:latin typeface="Tahoma"/>
                <a:cs typeface="Tahoma"/>
              </a:rPr>
              <a:t>tu</a:t>
            </a:r>
            <a:r>
              <a:rPr sz="2200" b="1" spc="-15" dirty="0">
                <a:latin typeface="Tahoma"/>
                <a:cs typeface="Tahoma"/>
              </a:rPr>
              <a:t>r</a:t>
            </a:r>
            <a:r>
              <a:rPr sz="2200" b="1" spc="-5" dirty="0">
                <a:latin typeface="Tahoma"/>
                <a:cs typeface="Tahoma"/>
              </a:rPr>
              <a:t>e mono</a:t>
            </a:r>
            <a:r>
              <a:rPr sz="2200" b="1" dirty="0">
                <a:latin typeface="Tahoma"/>
                <a:cs typeface="Tahoma"/>
              </a:rPr>
              <a:t>c</a:t>
            </a:r>
            <a:r>
              <a:rPr sz="2200" b="1" spc="-5" dirty="0">
                <a:latin typeface="Tahoma"/>
                <a:cs typeface="Tahoma"/>
              </a:rPr>
              <a:t>ytes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released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into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blood</a:t>
            </a:r>
            <a:r>
              <a:rPr lang="en-GB" sz="2200" b="1" spc="-5" dirty="0">
                <a:latin typeface="Tahoma"/>
                <a:cs typeface="Tahoma"/>
              </a:rPr>
              <a:t>.</a:t>
            </a:r>
            <a:endParaRPr sz="2200" dirty="0">
              <a:latin typeface="Tahoma"/>
              <a:cs typeface="Tahoma"/>
            </a:endParaRPr>
          </a:p>
          <a:p>
            <a:pPr marL="623570">
              <a:lnSpc>
                <a:spcPct val="100000"/>
              </a:lnSpc>
              <a:spcBef>
                <a:spcPts val="325"/>
              </a:spcBef>
            </a:pPr>
            <a:r>
              <a:rPr sz="2200" b="1" spc="-10" dirty="0">
                <a:latin typeface="Tahoma"/>
                <a:cs typeface="Tahoma"/>
              </a:rPr>
              <a:t>Sta</a:t>
            </a:r>
            <a:r>
              <a:rPr sz="2200" b="1" spc="-5" dirty="0">
                <a:latin typeface="Tahoma"/>
                <a:cs typeface="Tahoma"/>
              </a:rPr>
              <a:t>y </a:t>
            </a:r>
            <a:r>
              <a:rPr sz="2200" b="1" spc="-10" dirty="0">
                <a:latin typeface="Tahoma"/>
                <a:cs typeface="Tahoma"/>
              </a:rPr>
              <a:t>fo</a:t>
            </a:r>
            <a:r>
              <a:rPr sz="2200" b="1" spc="-5" dirty="0">
                <a:latin typeface="Tahoma"/>
                <a:cs typeface="Tahoma"/>
              </a:rPr>
              <a:t>r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10</a:t>
            </a:r>
            <a:r>
              <a:rPr sz="2200" b="1" spc="-5" dirty="0">
                <a:latin typeface="Tahoma"/>
                <a:cs typeface="Tahoma"/>
              </a:rPr>
              <a:t>-</a:t>
            </a:r>
            <a:r>
              <a:rPr sz="2200" b="1" dirty="0">
                <a:latin typeface="Tahoma"/>
                <a:cs typeface="Tahoma"/>
              </a:rPr>
              <a:t>2</a:t>
            </a:r>
            <a:r>
              <a:rPr sz="2200" b="1" spc="-5" dirty="0">
                <a:latin typeface="Tahoma"/>
                <a:cs typeface="Tahoma"/>
              </a:rPr>
              <a:t>0 </a:t>
            </a:r>
            <a:r>
              <a:rPr sz="2200" b="1" spc="-10" dirty="0">
                <a:latin typeface="Tahoma"/>
                <a:cs typeface="Tahoma"/>
              </a:rPr>
              <a:t>hou</a:t>
            </a:r>
            <a:r>
              <a:rPr sz="2200" b="1" spc="-15" dirty="0">
                <a:latin typeface="Tahoma"/>
                <a:cs typeface="Tahoma"/>
              </a:rPr>
              <a:t>r</a:t>
            </a:r>
            <a:r>
              <a:rPr sz="2200" b="1" spc="-5" dirty="0">
                <a:latin typeface="Tahoma"/>
                <a:cs typeface="Tahoma"/>
              </a:rPr>
              <a:t>s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in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ci</a:t>
            </a:r>
            <a:r>
              <a:rPr sz="2200" b="1" spc="-15" dirty="0">
                <a:latin typeface="Tahoma"/>
                <a:cs typeface="Tahoma"/>
              </a:rPr>
              <a:t>r</a:t>
            </a:r>
            <a:r>
              <a:rPr sz="2200" b="1" spc="-5" dirty="0">
                <a:latin typeface="Tahoma"/>
                <a:cs typeface="Tahoma"/>
              </a:rPr>
              <a:t>c</a:t>
            </a:r>
            <a:r>
              <a:rPr sz="2200" b="1" spc="-10" dirty="0">
                <a:latin typeface="Tahoma"/>
                <a:cs typeface="Tahoma"/>
              </a:rPr>
              <a:t>ulation</a:t>
            </a:r>
            <a:r>
              <a:rPr lang="en-GB" sz="2200" b="1" spc="-10" dirty="0">
                <a:latin typeface="Tahoma"/>
                <a:cs typeface="Tahoma"/>
              </a:rPr>
              <a:t>.</a:t>
            </a:r>
            <a:endParaRPr sz="2200" dirty="0">
              <a:latin typeface="Tahoma"/>
              <a:cs typeface="Tahoma"/>
            </a:endParaRPr>
          </a:p>
          <a:p>
            <a:pPr marL="623570" marR="5080">
              <a:lnSpc>
                <a:spcPct val="103600"/>
              </a:lnSpc>
              <a:spcBef>
                <a:spcPts val="434"/>
              </a:spcBef>
            </a:pPr>
            <a:r>
              <a:rPr sz="2200" b="1" spc="-10" dirty="0">
                <a:latin typeface="Tahoma"/>
                <a:cs typeface="Tahoma"/>
              </a:rPr>
              <a:t>The</a:t>
            </a:r>
            <a:r>
              <a:rPr sz="2200" b="1" spc="-5" dirty="0">
                <a:latin typeface="Tahoma"/>
                <a:cs typeface="Tahoma"/>
              </a:rPr>
              <a:t>n</a:t>
            </a:r>
            <a:r>
              <a:rPr sz="2200" b="1" spc="2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leave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blood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to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ti</a:t>
            </a:r>
            <a:r>
              <a:rPr sz="2200" b="1" spc="-15" dirty="0">
                <a:latin typeface="Tahoma"/>
                <a:cs typeface="Tahoma"/>
              </a:rPr>
              <a:t>s</a:t>
            </a:r>
            <a:r>
              <a:rPr sz="2200" b="1" spc="-5" dirty="0">
                <a:latin typeface="Tahoma"/>
                <a:cs typeface="Tahoma"/>
              </a:rPr>
              <a:t>sues</a:t>
            </a:r>
            <a:r>
              <a:rPr sz="2200" b="1" spc="4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t</a:t>
            </a:r>
            <a:r>
              <a:rPr sz="2200" b="1" spc="-15" dirty="0">
                <a:latin typeface="Tahoma"/>
                <a:cs typeface="Tahoma"/>
              </a:rPr>
              <a:t>r</a:t>
            </a:r>
            <a:r>
              <a:rPr sz="2200" b="1" spc="-5" dirty="0">
                <a:latin typeface="Tahoma"/>
                <a:cs typeface="Tahoma"/>
              </a:rPr>
              <a:t>ansforming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into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larger cells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m</a:t>
            </a:r>
            <a:r>
              <a:rPr sz="2200" b="1" dirty="0">
                <a:latin typeface="Tahoma"/>
                <a:cs typeface="Tahoma"/>
              </a:rPr>
              <a:t>a</a:t>
            </a:r>
            <a:r>
              <a:rPr sz="2200" b="1" spc="-5" dirty="0">
                <a:latin typeface="Tahoma"/>
                <a:cs typeface="Tahoma"/>
              </a:rPr>
              <a:t>crop</a:t>
            </a:r>
            <a:r>
              <a:rPr sz="2200" b="1" spc="-15" dirty="0">
                <a:latin typeface="Tahoma"/>
                <a:cs typeface="Tahoma"/>
              </a:rPr>
              <a:t>h</a:t>
            </a:r>
            <a:r>
              <a:rPr sz="2200" b="1" spc="-5" dirty="0">
                <a:latin typeface="Tahoma"/>
                <a:cs typeface="Tahoma"/>
              </a:rPr>
              <a:t>age</a:t>
            </a:r>
            <a:r>
              <a:rPr lang="en-GB" sz="2200" b="1" spc="-5" dirty="0">
                <a:latin typeface="Tahoma"/>
                <a:cs typeface="Tahoma"/>
              </a:rPr>
              <a:t>.</a:t>
            </a:r>
            <a:endParaRPr sz="2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623570" algn="l"/>
              </a:tabLst>
            </a:pPr>
            <a:r>
              <a:rPr sz="2200" b="1" i="1" dirty="0">
                <a:latin typeface="Tahoma"/>
                <a:cs typeface="Tahoma"/>
              </a:rPr>
              <a:t>.</a:t>
            </a:r>
            <a:r>
              <a:rPr sz="2200" b="1" spc="-5" dirty="0">
                <a:latin typeface="Tahoma"/>
                <a:cs typeface="Tahoma"/>
              </a:rPr>
              <a:t>4</a:t>
            </a:r>
            <a:r>
              <a:rPr sz="2200" b="1" dirty="0">
                <a:latin typeface="Tahoma"/>
                <a:cs typeface="Tahoma"/>
              </a:rPr>
              <a:t>	</a:t>
            </a:r>
            <a:r>
              <a:rPr sz="2200" b="1" spc="-10" dirty="0">
                <a:latin typeface="Tahoma"/>
                <a:cs typeface="Tahoma"/>
              </a:rPr>
              <a:t>Macrophag</a:t>
            </a:r>
            <a:r>
              <a:rPr sz="2200" b="1" spc="-5" dirty="0">
                <a:latin typeface="Tahoma"/>
                <a:cs typeface="Tahoma"/>
              </a:rPr>
              <a:t>e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life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span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i</a:t>
            </a:r>
            <a:r>
              <a:rPr sz="2200" b="1" spc="-5" dirty="0">
                <a:latin typeface="Tahoma"/>
                <a:cs typeface="Tahoma"/>
              </a:rPr>
              <a:t>s</a:t>
            </a:r>
            <a:r>
              <a:rPr sz="2200" b="1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longer</a:t>
            </a:r>
            <a:r>
              <a:rPr sz="2200" b="1" spc="2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upt</a:t>
            </a:r>
            <a:r>
              <a:rPr sz="2200" b="1" spc="-5" dirty="0">
                <a:latin typeface="Tahoma"/>
                <a:cs typeface="Tahoma"/>
              </a:rPr>
              <a:t>o</a:t>
            </a:r>
            <a:r>
              <a:rPr sz="2200" b="1" spc="3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fe</a:t>
            </a:r>
            <a:r>
              <a:rPr sz="2200" b="1" spc="-5" dirty="0">
                <a:latin typeface="Tahoma"/>
                <a:cs typeface="Tahoma"/>
              </a:rPr>
              <a:t>w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months</a:t>
            </a:r>
            <a:r>
              <a:rPr lang="en-GB" sz="2200" b="1" spc="-5" dirty="0">
                <a:latin typeface="Tahoma"/>
                <a:cs typeface="Tahoma"/>
              </a:rPr>
              <a:t>.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5600" y="4572000"/>
            <a:ext cx="28194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36235" y="555441"/>
            <a:ext cx="8910221" cy="478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0" marR="5080" indent="-1560830" algn="l" rtl="0">
              <a:lnSpc>
                <a:spcPts val="4060"/>
              </a:lnSpc>
            </a:pPr>
            <a:r>
              <a:rPr sz="3200" u="sng" spc="-5" dirty="0"/>
              <a:t>Functio</a:t>
            </a:r>
            <a:r>
              <a:rPr sz="3200" u="sng" dirty="0"/>
              <a:t>n </a:t>
            </a:r>
            <a:r>
              <a:rPr sz="3200" u="sng" spc="-5" dirty="0"/>
              <a:t>o</a:t>
            </a:r>
            <a:r>
              <a:rPr sz="3200" u="sng" dirty="0"/>
              <a:t>f</a:t>
            </a:r>
            <a:r>
              <a:rPr sz="3200" u="sng" spc="-20" dirty="0"/>
              <a:t> </a:t>
            </a:r>
            <a:r>
              <a:rPr sz="3200" u="sng" spc="-5" dirty="0"/>
              <a:t>Monocyte</a:t>
            </a:r>
            <a:r>
              <a:rPr sz="3200" u="sng" dirty="0"/>
              <a:t>s</a:t>
            </a:r>
            <a:r>
              <a:rPr sz="3200" u="sng" spc="5" dirty="0"/>
              <a:t> </a:t>
            </a:r>
            <a:r>
              <a:rPr lang="en-GB" sz="3200" u="sng" dirty="0"/>
              <a:t>&amp;</a:t>
            </a:r>
            <a:r>
              <a:rPr sz="3200" u="sng" spc="-5" dirty="0"/>
              <a:t> Macropha</a:t>
            </a:r>
            <a:r>
              <a:rPr sz="3200" u="sng" spc="10" dirty="0"/>
              <a:t>g</a:t>
            </a:r>
            <a:r>
              <a:rPr sz="3200" u="sng" spc="-5" dirty="0"/>
              <a:t>es</a:t>
            </a:r>
            <a:endParaRPr sz="3200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53413"/>
            <a:ext cx="762127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>
              <a:lnSpc>
                <a:spcPts val="2590"/>
              </a:lnSpc>
              <a:buFont typeface="Arial"/>
              <a:buChar char="•"/>
              <a:tabLst>
                <a:tab pos="622300" algn="l"/>
              </a:tabLst>
            </a:pPr>
            <a:r>
              <a:rPr sz="2400" b="1" dirty="0">
                <a:latin typeface="Tahoma"/>
                <a:cs typeface="Tahoma"/>
              </a:rPr>
              <a:t>M</a:t>
            </a:r>
            <a:r>
              <a:rPr sz="2400" b="1" spc="-5" dirty="0">
                <a:latin typeface="Tahoma"/>
                <a:cs typeface="Tahoma"/>
              </a:rPr>
              <a:t>acrophage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are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werful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ph</a:t>
            </a:r>
            <a:r>
              <a:rPr sz="2400" b="1" spc="5" dirty="0">
                <a:latin typeface="Tahoma"/>
                <a:cs typeface="Tahoma"/>
              </a:rPr>
              <a:t>a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yti</a:t>
            </a:r>
            <a:r>
              <a:rPr sz="2400" b="1" dirty="0">
                <a:latin typeface="Tahoma"/>
                <a:cs typeface="Tahoma"/>
              </a:rPr>
              <a:t>c</a:t>
            </a:r>
            <a:r>
              <a:rPr sz="2400" b="1" spc="5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ll</a:t>
            </a:r>
            <a:r>
              <a:rPr sz="2400" b="1" spc="-20" dirty="0">
                <a:latin typeface="Tahoma"/>
                <a:cs typeface="Tahoma"/>
              </a:rPr>
              <a:t>s</a:t>
            </a:r>
            <a:r>
              <a:rPr lang="en-GB" sz="2400" b="1" i="1" dirty="0">
                <a:latin typeface="Tahoma"/>
                <a:cs typeface="Tahoma"/>
              </a:rPr>
              <a:t>,</a:t>
            </a:r>
            <a:r>
              <a:rPr sz="2400" b="1" i="1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f</a:t>
            </a:r>
            <a:r>
              <a:rPr sz="2400" b="1" spc="-2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rst line 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5" dirty="0">
                <a:latin typeface="Tahoma"/>
                <a:cs typeface="Tahoma"/>
              </a:rPr>
              <a:t> defense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2343658"/>
            <a:ext cx="4617720" cy="116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b="1" spc="-5" dirty="0">
                <a:latin typeface="Tahoma"/>
                <a:cs typeface="Tahoma"/>
              </a:rPr>
              <a:t>In</a:t>
            </a:r>
            <a:r>
              <a:rPr sz="2400" b="1" spc="5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est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u</a:t>
            </a:r>
            <a:r>
              <a:rPr sz="2400" b="1" dirty="0">
                <a:latin typeface="Tahoma"/>
                <a:cs typeface="Tahoma"/>
              </a:rPr>
              <a:t>p</a:t>
            </a:r>
            <a:r>
              <a:rPr sz="2400" b="1" spc="-5" dirty="0">
                <a:latin typeface="Tahoma"/>
                <a:cs typeface="Tahoma"/>
              </a:rPr>
              <a:t> to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10</a:t>
            </a:r>
            <a:r>
              <a:rPr sz="2400" b="1" spc="-5" dirty="0">
                <a:latin typeface="Tahoma"/>
                <a:cs typeface="Tahoma"/>
              </a:rPr>
              <a:t>0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ba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</a:t>
            </a:r>
            <a:r>
              <a:rPr sz="2400" b="1" spc="-15" dirty="0">
                <a:latin typeface="Tahoma"/>
                <a:cs typeface="Tahoma"/>
              </a:rPr>
              <a:t>a</a:t>
            </a:r>
            <a:r>
              <a:rPr lang="en-GB" sz="2400" b="1" i="1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400" dirty="0">
                <a:latin typeface="Arial"/>
                <a:cs typeface="Arial"/>
              </a:rPr>
              <a:t>–</a:t>
            </a: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latin typeface="Arial"/>
                <a:cs typeface="Arial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1600" y="2755710"/>
            <a:ext cx="7543800" cy="777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94735" algn="l"/>
              </a:tabLst>
            </a:pPr>
            <a:r>
              <a:rPr sz="2400" b="1" spc="-5" dirty="0">
                <a:latin typeface="Tahoma"/>
                <a:cs typeface="Tahoma"/>
              </a:rPr>
              <a:t>In</a:t>
            </a:r>
            <a:r>
              <a:rPr sz="2400" b="1" spc="5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est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larg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pa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tic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es</a:t>
            </a:r>
            <a:r>
              <a:rPr sz="2400" b="1" dirty="0">
                <a:latin typeface="Tahoma"/>
                <a:cs typeface="Tahoma"/>
              </a:rPr>
              <a:t>	</a:t>
            </a:r>
            <a:r>
              <a:rPr lang="en-GB" sz="2400" b="1" spc="-5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s 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d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RBC</a:t>
            </a:r>
            <a:r>
              <a:rPr lang="en-GB" sz="2400" b="1" spc="-5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b="1" dirty="0">
                <a:latin typeface="Tahoma"/>
                <a:cs typeface="Tahoma"/>
              </a:rPr>
              <a:t>Get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rid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waste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survive</a:t>
            </a:r>
            <a:r>
              <a:rPr lang="en-GB" sz="2400" b="1" dirty="0">
                <a:latin typeface="Tahoma"/>
                <a:cs typeface="Tahoma"/>
              </a:rPr>
              <a:t> (tissue scavengers).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831" y="3910321"/>
            <a:ext cx="7872095" cy="186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Tahoma"/>
                <a:cs typeface="Tahoma"/>
              </a:rPr>
              <a:t>Fu</a:t>
            </a:r>
            <a:r>
              <a:rPr sz="2400" b="1" spc="-10" dirty="0">
                <a:latin typeface="Tahoma"/>
                <a:cs typeface="Tahoma"/>
              </a:rPr>
              <a:t>n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io</a:t>
            </a:r>
            <a:r>
              <a:rPr sz="2400" b="1" spc="-10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lang="en-GB" sz="2400" b="1" dirty="0">
                <a:latin typeface="Tahoma"/>
                <a:cs typeface="Tahoma"/>
              </a:rPr>
              <a:t> as</a:t>
            </a:r>
            <a:r>
              <a:rPr sz="2400" b="1" spc="6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</a:t>
            </a:r>
            <a:r>
              <a:rPr sz="2400" b="1" spc="-5" dirty="0">
                <a:latin typeface="Tahoma"/>
                <a:cs typeface="Tahoma"/>
              </a:rPr>
              <a:t>ti-</a:t>
            </a:r>
            <a:r>
              <a:rPr sz="2400" b="1" spc="-5" dirty="0" err="1">
                <a:latin typeface="Tahoma"/>
                <a:cs typeface="Tahoma"/>
              </a:rPr>
              <a:t>i</a:t>
            </a:r>
            <a:r>
              <a:rPr sz="2400" b="1" dirty="0" err="1">
                <a:latin typeface="Tahoma"/>
                <a:cs typeface="Tahoma"/>
              </a:rPr>
              <a:t>n</a:t>
            </a:r>
            <a:r>
              <a:rPr sz="2400" b="1" spc="-20" dirty="0" err="1">
                <a:latin typeface="Tahoma"/>
                <a:cs typeface="Tahoma"/>
              </a:rPr>
              <a:t>f</a:t>
            </a:r>
            <a:r>
              <a:rPr sz="2400" b="1" dirty="0" err="1">
                <a:latin typeface="Tahoma"/>
                <a:cs typeface="Tahoma"/>
              </a:rPr>
              <a:t>lam</a:t>
            </a:r>
            <a:r>
              <a:rPr lang="en-GB" sz="2400" b="1" dirty="0">
                <a:latin typeface="Tahoma"/>
                <a:cs typeface="Tahoma"/>
              </a:rPr>
              <a:t>m</a:t>
            </a:r>
            <a:r>
              <a:rPr sz="2400" b="1" dirty="0" err="1">
                <a:latin typeface="Tahoma"/>
                <a:cs typeface="Tahoma"/>
              </a:rPr>
              <a:t>at</a:t>
            </a:r>
            <a:r>
              <a:rPr sz="2400" b="1" spc="-15" dirty="0" err="1">
                <a:latin typeface="Tahoma"/>
                <a:cs typeface="Tahoma"/>
              </a:rPr>
              <a:t>o</a:t>
            </a:r>
            <a:r>
              <a:rPr sz="2400" b="1" dirty="0" err="1">
                <a:latin typeface="Tahoma"/>
                <a:cs typeface="Tahoma"/>
              </a:rPr>
              <a:t>ry</a:t>
            </a:r>
            <a:r>
              <a:rPr lang="en-GB" sz="2400" b="1" dirty="0">
                <a:latin typeface="Tahoma"/>
                <a:cs typeface="Tahoma"/>
              </a:rPr>
              <a:t> cells,</a:t>
            </a:r>
            <a:endParaRPr sz="2400" dirty="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Font typeface="Arial"/>
              <a:buChar char="–"/>
              <a:tabLst>
                <a:tab pos="756285" algn="l"/>
              </a:tabLst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rect</a:t>
            </a:r>
            <a:r>
              <a:rPr sz="2400" b="1" spc="-15" dirty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y</a:t>
            </a:r>
            <a:r>
              <a:rPr lang="en-GB" sz="2400" b="1" spc="-10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phygo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yt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sis</a:t>
            </a:r>
            <a:r>
              <a:rPr sz="2400" b="1" spc="4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 </a:t>
            </a: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eria,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de</a:t>
            </a:r>
            <a:r>
              <a:rPr sz="2400" b="1" dirty="0">
                <a:latin typeface="Tahoma"/>
                <a:cs typeface="Tahoma"/>
              </a:rPr>
              <a:t>ad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el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lang="en-GB" sz="2400" b="1" spc="-5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755650" marR="5080" lvl="1" indent="-285750">
              <a:lnSpc>
                <a:spcPct val="90500"/>
              </a:lnSpc>
              <a:spcBef>
                <a:spcPts val="585"/>
              </a:spcBef>
              <a:buClr>
                <a:srgbClr val="000000"/>
              </a:buClr>
              <a:buFont typeface="Arial"/>
              <a:buChar char="–"/>
              <a:tabLst>
                <a:tab pos="756285" algn="l"/>
              </a:tabLst>
            </a:pP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Indirectl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y</a:t>
            </a:r>
            <a:r>
              <a:rPr lang="en-GB" sz="2400" b="1" spc="-5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24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ooperatin</a:t>
            </a:r>
            <a:r>
              <a:rPr sz="2400" b="1" spc="-5" dirty="0">
                <a:latin typeface="Tahoma"/>
                <a:cs typeface="Tahoma"/>
              </a:rPr>
              <a:t>g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with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lymphoc</a:t>
            </a:r>
            <a:r>
              <a:rPr sz="2400" b="1" spc="-15" dirty="0">
                <a:latin typeface="Tahoma"/>
                <a:cs typeface="Tahoma"/>
              </a:rPr>
              <a:t>y</a:t>
            </a:r>
            <a:r>
              <a:rPr sz="2400" b="1" spc="-5" dirty="0">
                <a:latin typeface="Tahoma"/>
                <a:cs typeface="Tahoma"/>
              </a:rPr>
              <a:t>tes</a:t>
            </a:r>
            <a:r>
              <a:rPr sz="2400" b="1" spc="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by </a:t>
            </a:r>
            <a:r>
              <a:rPr sz="2400" b="1" dirty="0">
                <a:latin typeface="Tahoma"/>
                <a:cs typeface="Tahoma"/>
              </a:rPr>
              <a:t>recogn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zing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reign </a:t>
            </a: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dirty="0">
                <a:latin typeface="Tahoma"/>
                <a:cs typeface="Tahoma"/>
              </a:rPr>
              <a:t>y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(ta</a:t>
            </a:r>
            <a:r>
              <a:rPr sz="2400" b="1" dirty="0">
                <a:latin typeface="Tahoma"/>
                <a:cs typeface="Tahoma"/>
              </a:rPr>
              <a:t>k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-5" dirty="0">
                <a:latin typeface="Tahoma"/>
                <a:cs typeface="Tahoma"/>
              </a:rPr>
              <a:t> foreig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dy </a:t>
            </a:r>
            <a:r>
              <a:rPr sz="2400" b="1" spc="-10" dirty="0">
                <a:latin typeface="Tahoma"/>
                <a:cs typeface="Tahoma"/>
              </a:rPr>
              <a:t>proces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it</a:t>
            </a:r>
            <a:r>
              <a:rPr sz="2400" b="1" dirty="0">
                <a:latin typeface="Tahoma"/>
                <a:cs typeface="Tahoma"/>
              </a:rPr>
              <a:t> and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pres</a:t>
            </a:r>
            <a:r>
              <a:rPr sz="2400" b="1" spc="0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n</a:t>
            </a: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lymph</a:t>
            </a:r>
            <a:r>
              <a:rPr sz="2400" b="1" spc="-10" dirty="0">
                <a:latin typeface="Tahoma"/>
                <a:cs typeface="Tahoma"/>
              </a:rPr>
              <a:t>ocy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es)</a:t>
            </a:r>
            <a:r>
              <a:rPr lang="en-GB" sz="2400" b="1" spc="-5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371600"/>
            <a:ext cx="6322517" cy="446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336676"/>
            <a:ext cx="7510957" cy="791820"/>
          </a:xfrm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58115">
              <a:lnSpc>
                <a:spcPts val="5255"/>
              </a:lnSpc>
            </a:pPr>
            <a:r>
              <a:rPr sz="3600" spc="-5" dirty="0">
                <a:solidFill>
                  <a:srgbClr val="FF0000"/>
                </a:solidFill>
              </a:rPr>
              <a:t>Direc</a:t>
            </a:r>
            <a:r>
              <a:rPr sz="3600" dirty="0">
                <a:solidFill>
                  <a:srgbClr val="FF0000"/>
                </a:solidFill>
              </a:rPr>
              <a:t>t</a:t>
            </a:r>
            <a:r>
              <a:rPr sz="3600" spc="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anti</a:t>
            </a:r>
            <a:r>
              <a:rPr lang="en-GB" sz="3600" dirty="0">
                <a:solidFill>
                  <a:srgbClr val="FF0000"/>
                </a:solidFill>
              </a:rPr>
              <a:t>-</a:t>
            </a:r>
            <a:r>
              <a:rPr lang="en-GB" sz="3600" spc="-5" dirty="0">
                <a:solidFill>
                  <a:srgbClr val="FF0000"/>
                </a:solidFill>
              </a:rPr>
              <a:t>Inflamm</a:t>
            </a:r>
            <a:r>
              <a:rPr lang="en-GB" sz="3600" spc="15" dirty="0">
                <a:solidFill>
                  <a:srgbClr val="FF0000"/>
                </a:solidFill>
              </a:rPr>
              <a:t>a</a:t>
            </a:r>
            <a:r>
              <a:rPr lang="en-GB" sz="3600" spc="-25" dirty="0">
                <a:solidFill>
                  <a:srgbClr val="FF0000"/>
                </a:solidFill>
              </a:rPr>
              <a:t>t</a:t>
            </a:r>
            <a:r>
              <a:rPr lang="en-GB" sz="3600" spc="-5" dirty="0">
                <a:solidFill>
                  <a:srgbClr val="FF0000"/>
                </a:solidFill>
              </a:rPr>
              <a:t>ory</a:t>
            </a:r>
            <a:endParaRPr sz="3600" spc="-5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61335"/>
            <a:ext cx="7282357" cy="797782"/>
          </a:xfrm>
          <a:prstGeom prst="rect">
            <a:avLst/>
          </a:prstGeom>
        </p:spPr>
        <p:txBody>
          <a:bodyPr vert="horz" wrap="square" lIns="0" tIns="119507" rIns="0" bIns="0" rtlCol="0">
            <a:spAutoFit/>
          </a:bodyPr>
          <a:lstStyle/>
          <a:p>
            <a:pPr marL="666115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Ind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pc="-9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ec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6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ti-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flamm</a:t>
            </a:r>
            <a:r>
              <a:rPr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9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ory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ECEBDF"/>
                </a:solidFill>
              </a:rPr>
              <a:t>36</a:t>
            </a:fld>
            <a:endParaRPr dirty="0">
              <a:solidFill>
                <a:srgbClr val="ECEBD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FAEFB-AAED-43D9-B6C1-89D6FC135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9" t="27080" r="9383" b="10424"/>
          <a:stretch/>
        </p:blipFill>
        <p:spPr>
          <a:xfrm>
            <a:off x="304800" y="1219200"/>
            <a:ext cx="41148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A0349-753F-4CBF-9987-4F1F0C635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" t="23394" r="-3159" b="-1966"/>
          <a:stretch/>
        </p:blipFill>
        <p:spPr>
          <a:xfrm>
            <a:off x="4562383" y="2971800"/>
            <a:ext cx="4237210" cy="335279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647750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sng" dirty="0">
                <a:solidFill>
                  <a:srgbClr val="FF0000"/>
                </a:solidFill>
              </a:rPr>
              <a:t>R</a:t>
            </a:r>
            <a:r>
              <a:rPr sz="3200" u="sng" spc="15" dirty="0">
                <a:solidFill>
                  <a:srgbClr val="FF0000"/>
                </a:solidFill>
              </a:rPr>
              <a:t>e</a:t>
            </a:r>
            <a:r>
              <a:rPr sz="3200" u="sng" dirty="0">
                <a:solidFill>
                  <a:srgbClr val="FF0000"/>
                </a:solidFill>
              </a:rPr>
              <a:t>tic</a:t>
            </a:r>
            <a:r>
              <a:rPr sz="3200" u="sng" spc="-5" dirty="0">
                <a:solidFill>
                  <a:srgbClr val="FF0000"/>
                </a:solidFill>
              </a:rPr>
              <a:t>u</a:t>
            </a:r>
            <a:r>
              <a:rPr sz="3200" u="sng" dirty="0">
                <a:solidFill>
                  <a:srgbClr val="FF0000"/>
                </a:solidFill>
              </a:rPr>
              <a:t>lo</a:t>
            </a:r>
            <a:r>
              <a:rPr sz="3200" u="sng" spc="-20" dirty="0">
                <a:solidFill>
                  <a:srgbClr val="FF0000"/>
                </a:solidFill>
              </a:rPr>
              <a:t>e</a:t>
            </a:r>
            <a:r>
              <a:rPr sz="3200" u="sng" spc="-5" dirty="0">
                <a:solidFill>
                  <a:srgbClr val="FF0000"/>
                </a:solidFill>
              </a:rPr>
              <a:t>ndo</a:t>
            </a:r>
            <a:r>
              <a:rPr sz="3200" u="sng" spc="-15" dirty="0">
                <a:solidFill>
                  <a:srgbClr val="FF0000"/>
                </a:solidFill>
              </a:rPr>
              <a:t>t</a:t>
            </a:r>
            <a:r>
              <a:rPr sz="3200" u="sng" spc="-5" dirty="0">
                <a:solidFill>
                  <a:srgbClr val="FF0000"/>
                </a:solidFill>
              </a:rPr>
              <a:t>he</a:t>
            </a:r>
            <a:r>
              <a:rPr sz="3200" u="sng" spc="-20" dirty="0">
                <a:solidFill>
                  <a:srgbClr val="FF0000"/>
                </a:solidFill>
              </a:rPr>
              <a:t>l</a:t>
            </a:r>
            <a:r>
              <a:rPr sz="3200" u="sng" dirty="0">
                <a:solidFill>
                  <a:srgbClr val="FF0000"/>
                </a:solidFill>
              </a:rPr>
              <a:t>ial</a:t>
            </a:r>
            <a:r>
              <a:rPr sz="3200" u="sng" spc="-390" dirty="0">
                <a:solidFill>
                  <a:srgbClr val="FF0000"/>
                </a:solidFill>
              </a:rPr>
              <a:t> </a:t>
            </a:r>
            <a:r>
              <a:rPr sz="4800" u="sng" spc="-15" baseline="10416" dirty="0">
                <a:solidFill>
                  <a:srgbClr val="FF0000"/>
                </a:solidFill>
              </a:rPr>
              <a:t>s</a:t>
            </a:r>
            <a:r>
              <a:rPr sz="4800" u="sng" baseline="10416" dirty="0">
                <a:solidFill>
                  <a:srgbClr val="FF0000"/>
                </a:solidFill>
              </a:rPr>
              <a:t>y</a:t>
            </a:r>
            <a:r>
              <a:rPr sz="4800" u="sng" spc="-15" baseline="10416" dirty="0">
                <a:solidFill>
                  <a:srgbClr val="FF0000"/>
                </a:solidFill>
              </a:rPr>
              <a:t>s</a:t>
            </a:r>
            <a:r>
              <a:rPr sz="4800" u="sng" baseline="10416" dirty="0">
                <a:solidFill>
                  <a:srgbClr val="FF0000"/>
                </a:solidFill>
              </a:rPr>
              <a:t>tem</a:t>
            </a:r>
            <a:r>
              <a:rPr lang="en-GB" sz="4800" u="sng" baseline="10416" dirty="0">
                <a:solidFill>
                  <a:srgbClr val="FF0000"/>
                </a:solidFill>
              </a:rPr>
              <a:t> (RES)</a:t>
            </a:r>
            <a:endParaRPr sz="4800" u="sng" baseline="10416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62139" y="1535532"/>
            <a:ext cx="8071510" cy="2557597"/>
          </a:xfrm>
          <a:prstGeom prst="rect">
            <a:avLst/>
          </a:prstGeom>
        </p:spPr>
        <p:txBody>
          <a:bodyPr vert="horz" wrap="square" lIns="0" tIns="262102" rIns="0" bIns="0" rtlCol="0">
            <a:spAutoFit/>
          </a:bodyPr>
          <a:lstStyle/>
          <a:p>
            <a:pPr marL="240665" indent="-22479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/>
              <a:t>C</a:t>
            </a:r>
            <a:r>
              <a:rPr sz="2800" spc="5" dirty="0"/>
              <a:t>o</a:t>
            </a:r>
            <a:r>
              <a:rPr sz="2800" spc="-10" dirty="0"/>
              <a:t>nsis</a:t>
            </a:r>
            <a:r>
              <a:rPr sz="2800" spc="-5" dirty="0"/>
              <a:t>t</a:t>
            </a:r>
            <a:r>
              <a:rPr sz="2800" spc="10" dirty="0"/>
              <a:t> </a:t>
            </a:r>
            <a:r>
              <a:rPr sz="2800" spc="-5" dirty="0"/>
              <a:t>of:</a:t>
            </a:r>
            <a:endParaRPr sz="2800" dirty="0"/>
          </a:p>
          <a:p>
            <a:pPr marL="393700" lvl="1" indent="-305435">
              <a:lnSpc>
                <a:spcPts val="3340"/>
              </a:lnSpc>
              <a:spcBef>
                <a:spcPts val="840"/>
              </a:spcBef>
              <a:buFont typeface="Arial"/>
              <a:buChar char="–"/>
              <a:tabLst>
                <a:tab pos="394335" algn="l"/>
              </a:tabLst>
            </a:pPr>
            <a:r>
              <a:rPr sz="2800" b="1" spc="-10" dirty="0">
                <a:latin typeface="Tahoma"/>
                <a:cs typeface="Tahoma"/>
              </a:rPr>
              <a:t>Monocytes</a:t>
            </a:r>
            <a:r>
              <a:rPr lang="en-GB" sz="2800" b="1" spc="-1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L="393700" lvl="1" indent="-305435">
              <a:lnSpc>
                <a:spcPts val="3340"/>
              </a:lnSpc>
              <a:buFont typeface="Arial"/>
              <a:buChar char="–"/>
              <a:tabLst>
                <a:tab pos="394335" algn="l"/>
              </a:tabLst>
            </a:pPr>
            <a:r>
              <a:rPr sz="2800" b="1" spc="-10" dirty="0">
                <a:latin typeface="Tahoma"/>
                <a:cs typeface="Tahoma"/>
              </a:rPr>
              <a:t>Macrophage</a:t>
            </a:r>
            <a:r>
              <a:rPr lang="en-GB" sz="2800" b="1" spc="-1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L="393700" lvl="1" indent="-30543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394335" algn="l"/>
              </a:tabLst>
            </a:pPr>
            <a:r>
              <a:rPr sz="2800" b="1" spc="-10" dirty="0">
                <a:latin typeface="Tahoma"/>
                <a:cs typeface="Tahoma"/>
              </a:rPr>
              <a:t>Endoth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al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ce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(bon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rro</a:t>
            </a:r>
            <a:r>
              <a:rPr sz="2800" b="1" spc="-20" dirty="0">
                <a:latin typeface="Tahoma"/>
                <a:cs typeface="Tahoma"/>
              </a:rPr>
              <a:t>w</a:t>
            </a:r>
            <a:r>
              <a:rPr sz="2800" b="1" spc="-5" dirty="0">
                <a:latin typeface="Tahoma"/>
                <a:cs typeface="Tahoma"/>
              </a:rPr>
              <a:t>,</a:t>
            </a:r>
            <a:endParaRPr sz="2800" dirty="0">
              <a:latin typeface="Tahoma"/>
              <a:cs typeface="Tahoma"/>
            </a:endParaRPr>
          </a:p>
          <a:p>
            <a:pPr marL="393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sple</a:t>
            </a:r>
            <a:r>
              <a:rPr sz="2800" spc="-20" dirty="0"/>
              <a:t>e</a:t>
            </a:r>
            <a:r>
              <a:rPr sz="2800" spc="-10" dirty="0"/>
              <a:t>n</a:t>
            </a:r>
            <a:r>
              <a:rPr sz="2800" spc="-5" dirty="0"/>
              <a:t>,</a:t>
            </a:r>
            <a:r>
              <a:rPr sz="2800" spc="15" dirty="0"/>
              <a:t> </a:t>
            </a:r>
            <a:r>
              <a:rPr sz="2800" spc="-5" dirty="0"/>
              <a:t>ly</a:t>
            </a:r>
            <a:r>
              <a:rPr sz="2800" spc="-20" dirty="0"/>
              <a:t>m</a:t>
            </a:r>
            <a:r>
              <a:rPr sz="2800" spc="-10" dirty="0"/>
              <a:t>p</a:t>
            </a:r>
            <a:r>
              <a:rPr sz="2800" spc="-5" dirty="0"/>
              <a:t>h</a:t>
            </a:r>
            <a:r>
              <a:rPr sz="2800" spc="30" dirty="0"/>
              <a:t> </a:t>
            </a:r>
            <a:r>
              <a:rPr sz="2800" spc="-10" dirty="0"/>
              <a:t>node)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550214" y="4181157"/>
            <a:ext cx="1498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339" y="4181157"/>
            <a:ext cx="7611109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50"/>
              </a:lnSpc>
            </a:pPr>
            <a:r>
              <a:rPr sz="2800" b="1" spc="-10" dirty="0">
                <a:latin typeface="Tahoma"/>
                <a:cs typeface="Tahoma"/>
              </a:rPr>
              <a:t>Locat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5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tiss</a:t>
            </a:r>
            <a:r>
              <a:rPr sz="2800" b="1" spc="-10" dirty="0">
                <a:latin typeface="Tahoma"/>
                <a:cs typeface="Tahoma"/>
              </a:rPr>
              <a:t>ue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espec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lly</a:t>
            </a:r>
            <a:r>
              <a:rPr sz="2800" b="1" spc="-5" dirty="0">
                <a:latin typeface="Tahoma"/>
                <a:cs typeface="Tahoma"/>
              </a:rPr>
              <a:t>: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-10" dirty="0">
                <a:latin typeface="Tahoma"/>
                <a:cs typeface="Tahoma"/>
              </a:rPr>
              <a:t>k</a:t>
            </a:r>
            <a:r>
              <a:rPr sz="2800" b="1" spc="-2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n</a:t>
            </a:r>
            <a:endParaRPr sz="2800" dirty="0">
              <a:latin typeface="Tahoma"/>
              <a:cs typeface="Tahoma"/>
            </a:endParaRPr>
          </a:p>
          <a:p>
            <a:pPr marL="243840">
              <a:lnSpc>
                <a:spcPts val="3115"/>
              </a:lnSpc>
            </a:pPr>
            <a:r>
              <a:rPr sz="2800" b="1" spc="-10" dirty="0">
                <a:latin typeface="Tahoma"/>
                <a:cs typeface="Tahoma"/>
              </a:rPr>
              <a:t>(histocytes)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ver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(kupffer)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spl</a:t>
            </a:r>
            <a:r>
              <a:rPr sz="2800" b="1" spc="-10" dirty="0">
                <a:latin typeface="Tahoma"/>
                <a:cs typeface="Tahoma"/>
              </a:rPr>
              <a:t>ee</a:t>
            </a:r>
            <a:r>
              <a:rPr sz="2800" b="1" spc="-35" dirty="0">
                <a:latin typeface="Tahoma"/>
                <a:cs typeface="Tahoma"/>
              </a:rPr>
              <a:t>n</a:t>
            </a:r>
            <a:r>
              <a:rPr sz="2800" b="1" i="1" spc="-5" dirty="0">
                <a:latin typeface="Tahoma"/>
                <a:cs typeface="Tahoma"/>
              </a:rPr>
              <a:t>,</a:t>
            </a:r>
            <a:r>
              <a:rPr sz="2800" b="1" i="1" spc="4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bone</a:t>
            </a:r>
            <a:endParaRPr sz="2800" dirty="0">
              <a:latin typeface="Tahoma"/>
              <a:cs typeface="Tahoma"/>
            </a:endParaRPr>
          </a:p>
          <a:p>
            <a:pPr marL="243840">
              <a:lnSpc>
                <a:spcPts val="3180"/>
              </a:lnSpc>
            </a:pP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rro</a:t>
            </a:r>
            <a:r>
              <a:rPr sz="2800" b="1" spc="-20" dirty="0">
                <a:latin typeface="Tahoma"/>
                <a:cs typeface="Tahoma"/>
              </a:rPr>
              <a:t>w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y</a:t>
            </a:r>
            <a:r>
              <a:rPr sz="2800" b="1" spc="-5" dirty="0">
                <a:latin typeface="Tahoma"/>
                <a:cs typeface="Tahoma"/>
              </a:rPr>
              <a:t>mph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nodes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lung</a:t>
            </a:r>
            <a:r>
              <a:rPr lang="en-GB" sz="2800" b="1" spc="-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72200" y="457200"/>
            <a:ext cx="2706624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567" y="476072"/>
            <a:ext cx="8150433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685" marR="5080" indent="-2894330">
              <a:lnSpc>
                <a:spcPts val="4060"/>
              </a:lnSpc>
            </a:pPr>
            <a:r>
              <a:rPr sz="3600" u="sng" spc="-5" dirty="0">
                <a:solidFill>
                  <a:srgbClr val="FF0000"/>
                </a:solidFill>
              </a:rPr>
              <a:t>Function</a:t>
            </a:r>
            <a:r>
              <a:rPr sz="3600" u="sng" dirty="0">
                <a:solidFill>
                  <a:srgbClr val="FF0000"/>
                </a:solidFill>
              </a:rPr>
              <a:t>s</a:t>
            </a:r>
            <a:r>
              <a:rPr sz="3600" u="sng" spc="-15" dirty="0">
                <a:solidFill>
                  <a:srgbClr val="FF0000"/>
                </a:solidFill>
              </a:rPr>
              <a:t> </a:t>
            </a:r>
            <a:r>
              <a:rPr sz="3600" u="sng" spc="-5" dirty="0">
                <a:solidFill>
                  <a:srgbClr val="FF0000"/>
                </a:solidFill>
              </a:rPr>
              <a:t>o</a:t>
            </a:r>
            <a:r>
              <a:rPr sz="3600" u="sng" dirty="0">
                <a:solidFill>
                  <a:srgbClr val="FF0000"/>
                </a:solidFill>
              </a:rPr>
              <a:t>f</a:t>
            </a:r>
            <a:r>
              <a:rPr lang="en-GB" sz="3600" u="sng" dirty="0">
                <a:solidFill>
                  <a:srgbClr val="FF0000"/>
                </a:solidFill>
              </a:rPr>
              <a:t> </a:t>
            </a:r>
            <a:r>
              <a:rPr sz="3600" u="sng" spc="-5" dirty="0">
                <a:solidFill>
                  <a:srgbClr val="FF0000"/>
                </a:solidFill>
              </a:rPr>
              <a:t> </a:t>
            </a:r>
            <a:r>
              <a:rPr sz="3600" u="sng" spc="-10" dirty="0">
                <a:solidFill>
                  <a:srgbClr val="FF0000"/>
                </a:solidFill>
              </a:rPr>
              <a:t>Ret</a:t>
            </a:r>
            <a:r>
              <a:rPr sz="3600" u="sng" spc="0" dirty="0">
                <a:solidFill>
                  <a:srgbClr val="FF0000"/>
                </a:solidFill>
              </a:rPr>
              <a:t>i</a:t>
            </a:r>
            <a:r>
              <a:rPr sz="3600" u="sng" spc="-5" dirty="0">
                <a:solidFill>
                  <a:srgbClr val="FF0000"/>
                </a:solidFill>
              </a:rPr>
              <a:t>culoendothel</a:t>
            </a:r>
            <a:r>
              <a:rPr sz="3600" u="sng" spc="20" dirty="0">
                <a:solidFill>
                  <a:srgbClr val="FF0000"/>
                </a:solidFill>
              </a:rPr>
              <a:t>i</a:t>
            </a:r>
            <a:r>
              <a:rPr sz="3600" u="sng" spc="-5" dirty="0">
                <a:solidFill>
                  <a:srgbClr val="FF0000"/>
                </a:solidFill>
              </a:rPr>
              <a:t>al system</a:t>
            </a:r>
            <a:endParaRPr sz="3600" u="sng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762" y="2113560"/>
            <a:ext cx="7797800" cy="368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ts val="3715"/>
              </a:lnSpc>
              <a:buAutoNum type="arabicPeriod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Phagocyt</a:t>
            </a:r>
            <a:r>
              <a:rPr sz="3200" b="1" spc="-1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si</a:t>
            </a:r>
            <a:r>
              <a:rPr sz="3200" b="1" spc="-10" dirty="0">
                <a:latin typeface="Tahoma"/>
                <a:cs typeface="Tahoma"/>
              </a:rPr>
              <a:t>s</a:t>
            </a:r>
            <a:r>
              <a:rPr sz="3200" b="1" dirty="0">
                <a:latin typeface="Tahoma"/>
                <a:cs typeface="Tahoma"/>
              </a:rPr>
              <a:t>: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Bacterial</a:t>
            </a:r>
            <a:r>
              <a:rPr sz="3200" b="1" dirty="0">
                <a:latin typeface="Tahoma"/>
                <a:cs typeface="Tahoma"/>
              </a:rPr>
              <a:t>,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dea</a:t>
            </a:r>
            <a:r>
              <a:rPr sz="3200" b="1" dirty="0">
                <a:latin typeface="Tahoma"/>
                <a:cs typeface="Tahoma"/>
              </a:rPr>
              <a:t>d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ce</a:t>
            </a:r>
            <a:r>
              <a:rPr sz="3200" b="1" spc="10" dirty="0">
                <a:latin typeface="Tahoma"/>
                <a:cs typeface="Tahoma"/>
              </a:rPr>
              <a:t>l</a:t>
            </a:r>
            <a:r>
              <a:rPr sz="3200" b="1" spc="15" dirty="0">
                <a:latin typeface="Tahoma"/>
                <a:cs typeface="Tahoma"/>
              </a:rPr>
              <a:t>l</a:t>
            </a:r>
            <a:r>
              <a:rPr sz="3200" b="1" spc="-20" dirty="0">
                <a:latin typeface="Tahoma"/>
                <a:cs typeface="Tahoma"/>
              </a:rPr>
              <a:t>s</a:t>
            </a:r>
            <a:r>
              <a:rPr sz="3200" b="1" i="1" dirty="0">
                <a:latin typeface="Tahoma"/>
                <a:cs typeface="Tahoma"/>
              </a:rPr>
              <a:t>,</a:t>
            </a:r>
            <a:endParaRPr sz="3200" dirty="0">
              <a:latin typeface="Tahoma"/>
              <a:cs typeface="Tahoma"/>
            </a:endParaRPr>
          </a:p>
          <a:p>
            <a:pPr marL="622300">
              <a:lnSpc>
                <a:spcPts val="3715"/>
              </a:lnSpc>
            </a:pPr>
            <a:r>
              <a:rPr sz="3200" b="1" spc="-5" dirty="0">
                <a:latin typeface="Tahoma"/>
                <a:cs typeface="Tahoma"/>
              </a:rPr>
              <a:t>fore</a:t>
            </a:r>
            <a:r>
              <a:rPr sz="3200" b="1" spc="15" dirty="0">
                <a:latin typeface="Tahoma"/>
                <a:cs typeface="Tahoma"/>
              </a:rPr>
              <a:t>i</a:t>
            </a:r>
            <a:r>
              <a:rPr sz="3200" b="1" spc="-5" dirty="0">
                <a:latin typeface="Tahoma"/>
                <a:cs typeface="Tahoma"/>
              </a:rPr>
              <a:t>g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particles</a:t>
            </a:r>
            <a:r>
              <a:rPr lang="en-GB" sz="3200" b="1" spc="-5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830"/>
              </a:spcBef>
              <a:buAutoNum type="arabicPeriod" startAt="2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Breakdow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of </a:t>
            </a:r>
            <a:r>
              <a:rPr sz="3200" b="1" spc="-5" dirty="0">
                <a:latin typeface="Tahoma"/>
                <a:cs typeface="Tahoma"/>
              </a:rPr>
              <a:t>Hb</a:t>
            </a:r>
            <a:r>
              <a:rPr lang="en-GB" sz="3200" b="1" spc="-5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 marL="622300" marR="148590" indent="-609600">
              <a:lnSpc>
                <a:spcPct val="96700"/>
              </a:lnSpc>
              <a:spcBef>
                <a:spcPts val="1095"/>
              </a:spcBef>
              <a:buAutoNum type="arabicPeriod" startAt="2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Immun</a:t>
            </a:r>
            <a:r>
              <a:rPr sz="3200" b="1" dirty="0">
                <a:latin typeface="Tahoma"/>
                <a:cs typeface="Tahoma"/>
              </a:rPr>
              <a:t>e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function</a:t>
            </a:r>
            <a:r>
              <a:rPr sz="3200" b="1" dirty="0">
                <a:latin typeface="Tahoma"/>
                <a:cs typeface="Tahoma"/>
              </a:rPr>
              <a:t>: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processing </a:t>
            </a:r>
            <a:r>
              <a:rPr sz="3200" b="1" dirty="0">
                <a:latin typeface="Tahoma"/>
                <a:cs typeface="Tahoma"/>
              </a:rPr>
              <a:t>antig</a:t>
            </a:r>
            <a:r>
              <a:rPr sz="3200" b="1" spc="5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lang="en-GB" sz="3200" b="1" dirty="0">
                <a:latin typeface="Tahoma"/>
                <a:cs typeface="Tahoma"/>
              </a:rPr>
              <a:t>&amp;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antib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spc="-5" dirty="0">
                <a:latin typeface="Tahoma"/>
                <a:cs typeface="Tahoma"/>
              </a:rPr>
              <a:t>di</a:t>
            </a:r>
            <a:r>
              <a:rPr sz="3200" b="1" spc="-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s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prod</a:t>
            </a:r>
            <a:r>
              <a:rPr sz="3200" b="1" spc="10" dirty="0">
                <a:latin typeface="Tahoma"/>
                <a:cs typeface="Tahoma"/>
              </a:rPr>
              <a:t>u</a:t>
            </a:r>
            <a:r>
              <a:rPr sz="3200" b="1" dirty="0">
                <a:latin typeface="Tahoma"/>
                <a:cs typeface="Tahoma"/>
              </a:rPr>
              <a:t>ction </a:t>
            </a:r>
            <a:r>
              <a:rPr sz="3200" b="1" spc="-5" dirty="0">
                <a:latin typeface="Tahoma"/>
                <a:cs typeface="Tahoma"/>
              </a:rPr>
              <a:t>(indi</a:t>
            </a:r>
            <a:r>
              <a:rPr sz="3200" b="1" spc="5" dirty="0">
                <a:latin typeface="Tahoma"/>
                <a:cs typeface="Tahoma"/>
              </a:rPr>
              <a:t>r</a:t>
            </a:r>
            <a:r>
              <a:rPr sz="3200" b="1" dirty="0">
                <a:latin typeface="Tahoma"/>
                <a:cs typeface="Tahoma"/>
              </a:rPr>
              <a:t>ect)</a:t>
            </a:r>
            <a:r>
              <a:rPr lang="en-GB" sz="3200" b="1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830"/>
              </a:spcBef>
              <a:buAutoNum type="arabicPeriod" startAt="2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Storag</a:t>
            </a:r>
            <a:r>
              <a:rPr sz="3200" b="1" dirty="0">
                <a:latin typeface="Tahoma"/>
                <a:cs typeface="Tahoma"/>
              </a:rPr>
              <a:t>e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 iron</a:t>
            </a:r>
            <a:r>
              <a:rPr lang="en-GB" sz="3200" b="1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2486" y="4546345"/>
            <a:ext cx="3843654" cy="97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White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Bloo</a:t>
            </a:r>
            <a:r>
              <a:rPr sz="2000" b="1" dirty="0">
                <a:latin typeface="Tahoma"/>
                <a:cs typeface="Tahoma"/>
              </a:rPr>
              <a:t>d </a:t>
            </a:r>
            <a:r>
              <a:rPr sz="2000" b="1" spc="-5" dirty="0">
                <a:latin typeface="Tahoma"/>
                <a:cs typeface="Tahoma"/>
              </a:rPr>
              <a:t>C</a:t>
            </a:r>
            <a:r>
              <a:rPr sz="2000" b="1" spc="-10" dirty="0">
                <a:latin typeface="Tahoma"/>
                <a:cs typeface="Tahoma"/>
              </a:rPr>
              <a:t>e</a:t>
            </a:r>
            <a:r>
              <a:rPr sz="2000" b="1" dirty="0">
                <a:latin typeface="Tahoma"/>
                <a:cs typeface="Tahoma"/>
              </a:rPr>
              <a:t>l</a:t>
            </a:r>
            <a:r>
              <a:rPr sz="2000" b="1" spc="-10" dirty="0">
                <a:latin typeface="Tahoma"/>
                <a:cs typeface="Tahoma"/>
              </a:rPr>
              <a:t>l</a:t>
            </a:r>
            <a:r>
              <a:rPr sz="2000" b="1" dirty="0">
                <a:latin typeface="Tahoma"/>
                <a:cs typeface="Tahoma"/>
              </a:rPr>
              <a:t>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4785"/>
              </a:lnSpc>
              <a:spcBef>
                <a:spcPts val="520"/>
              </a:spcBef>
            </a:pPr>
            <a:r>
              <a:rPr sz="4000" b="1" spc="-10" dirty="0">
                <a:latin typeface="Tahoma"/>
                <a:cs typeface="Tahoma"/>
              </a:rPr>
              <a:t>LYMPHOCYTES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838200"/>
            <a:ext cx="5881624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3413" y="1462277"/>
            <a:ext cx="954405" cy="1135380"/>
          </a:xfrm>
          <a:custGeom>
            <a:avLst/>
            <a:gdLst/>
            <a:ahLst/>
            <a:cxnLst/>
            <a:rect l="l" t="t" r="r" b="b"/>
            <a:pathLst>
              <a:path w="954404" h="1135380">
                <a:moveTo>
                  <a:pt x="0" y="709168"/>
                </a:moveTo>
                <a:lnTo>
                  <a:pt x="65785" y="1135252"/>
                </a:lnTo>
                <a:lnTo>
                  <a:pt x="491743" y="1069339"/>
                </a:lnTo>
                <a:lnTo>
                  <a:pt x="368807" y="979297"/>
                </a:lnTo>
                <a:lnTo>
                  <a:pt x="500653" y="799211"/>
                </a:lnTo>
                <a:lnTo>
                  <a:pt x="122935" y="799211"/>
                </a:lnTo>
                <a:lnTo>
                  <a:pt x="0" y="709168"/>
                </a:lnTo>
                <a:close/>
              </a:path>
              <a:path w="954404" h="1135380">
                <a:moveTo>
                  <a:pt x="708025" y="0"/>
                </a:moveTo>
                <a:lnTo>
                  <a:pt x="122935" y="799211"/>
                </a:lnTo>
                <a:lnTo>
                  <a:pt x="500653" y="799211"/>
                </a:lnTo>
                <a:lnTo>
                  <a:pt x="954023" y="179959"/>
                </a:lnTo>
                <a:lnTo>
                  <a:pt x="7080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3413" y="1462277"/>
            <a:ext cx="954405" cy="1135380"/>
          </a:xfrm>
          <a:custGeom>
            <a:avLst/>
            <a:gdLst/>
            <a:ahLst/>
            <a:cxnLst/>
            <a:rect l="l" t="t" r="r" b="b"/>
            <a:pathLst>
              <a:path w="954404" h="1135380">
                <a:moveTo>
                  <a:pt x="0" y="709168"/>
                </a:moveTo>
                <a:lnTo>
                  <a:pt x="122935" y="799211"/>
                </a:lnTo>
                <a:lnTo>
                  <a:pt x="708025" y="0"/>
                </a:lnTo>
                <a:lnTo>
                  <a:pt x="954023" y="179959"/>
                </a:lnTo>
                <a:lnTo>
                  <a:pt x="368807" y="979297"/>
                </a:lnTo>
                <a:lnTo>
                  <a:pt x="491743" y="1069339"/>
                </a:lnTo>
                <a:lnTo>
                  <a:pt x="65785" y="1135252"/>
                </a:lnTo>
                <a:lnTo>
                  <a:pt x="0" y="709168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840230">
              <a:lnSpc>
                <a:spcPts val="5255"/>
              </a:lnSpc>
            </a:pPr>
            <a:r>
              <a:rPr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0653" y="6547408"/>
            <a:ext cx="203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z="1200" dirty="0">
                <a:latin typeface="Times New Roman"/>
                <a:cs typeface="Times New Roman"/>
              </a:rPr>
              <a:t>4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8788" rIns="0" bIns="0" rtlCol="0">
            <a:spAutoFit/>
          </a:bodyPr>
          <a:lstStyle/>
          <a:p>
            <a:pPr marL="241300">
              <a:lnSpc>
                <a:spcPts val="3155"/>
              </a:lnSpc>
            </a:pPr>
            <a:r>
              <a:rPr dirty="0"/>
              <a:t>At</a:t>
            </a:r>
            <a:r>
              <a:rPr spc="-10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end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 t</a:t>
            </a:r>
            <a:r>
              <a:rPr spc="-10" dirty="0"/>
              <a:t>h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lecture</a:t>
            </a:r>
            <a:r>
              <a:rPr spc="-15" dirty="0"/>
              <a:t> </a:t>
            </a:r>
            <a:r>
              <a:rPr dirty="0"/>
              <a:t>st</a:t>
            </a:r>
            <a:r>
              <a:rPr spc="-15" dirty="0"/>
              <a:t>u</a:t>
            </a:r>
            <a:r>
              <a:rPr spc="-5" dirty="0"/>
              <a:t>den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should</a:t>
            </a:r>
            <a:r>
              <a:rPr spc="-35" dirty="0"/>
              <a:t> </a:t>
            </a:r>
            <a:r>
              <a:rPr dirty="0"/>
              <a:t>be</a:t>
            </a:r>
          </a:p>
          <a:p>
            <a:pPr marL="241300">
              <a:lnSpc>
                <a:spcPts val="3095"/>
              </a:lnSpc>
            </a:pPr>
            <a:r>
              <a:rPr sz="2650" spc="5" dirty="0"/>
              <a:t>able</a:t>
            </a:r>
            <a:r>
              <a:rPr sz="2650" spc="-15" dirty="0"/>
              <a:t> </a:t>
            </a:r>
            <a:r>
              <a:rPr sz="2650" spc="5" dirty="0"/>
              <a:t>to:</a:t>
            </a:r>
            <a:endParaRPr sz="2650" dirty="0"/>
          </a:p>
          <a:p>
            <a:pPr marL="755650" indent="-514350">
              <a:lnSpc>
                <a:spcPct val="100000"/>
              </a:lnSpc>
              <a:spcBef>
                <a:spcPts val="815"/>
              </a:spcBef>
              <a:buAutoNum type="arabicPeriod" startAt="4"/>
              <a:tabLst>
                <a:tab pos="756285" algn="l"/>
              </a:tabLst>
            </a:pPr>
            <a:r>
              <a:rPr sz="2400" spc="-5" dirty="0"/>
              <a:t>Descri</a:t>
            </a:r>
            <a:r>
              <a:rPr sz="2400" spc="-15" dirty="0"/>
              <a:t>b</a:t>
            </a:r>
            <a:r>
              <a:rPr sz="2400" spc="-5" dirty="0"/>
              <a:t>e</a:t>
            </a:r>
            <a:r>
              <a:rPr sz="2400" spc="5" dirty="0"/>
              <a:t> </a:t>
            </a:r>
            <a:r>
              <a:rPr sz="2400" spc="-5" dirty="0"/>
              <a:t>stages</a:t>
            </a:r>
            <a:r>
              <a:rPr sz="2400" spc="-20" dirty="0"/>
              <a:t> </a:t>
            </a:r>
            <a:r>
              <a:rPr sz="2400" spc="-5" dirty="0"/>
              <a:t>o</a:t>
            </a:r>
            <a:r>
              <a:rPr sz="2400" dirty="0"/>
              <a:t>f </a:t>
            </a:r>
            <a:r>
              <a:rPr sz="2400" spc="-10" dirty="0"/>
              <a:t>neutrophi</a:t>
            </a:r>
            <a:r>
              <a:rPr sz="2400" dirty="0"/>
              <a:t>l</a:t>
            </a:r>
            <a:r>
              <a:rPr sz="2400" spc="5" dirty="0"/>
              <a:t> </a:t>
            </a:r>
            <a:r>
              <a:rPr sz="2400" spc="-5" dirty="0"/>
              <a:t>f</a:t>
            </a:r>
            <a:r>
              <a:rPr sz="2400" spc="-10" dirty="0"/>
              <a:t>o</a:t>
            </a:r>
            <a:r>
              <a:rPr sz="2400" spc="-5" dirty="0"/>
              <a:t>rm</a:t>
            </a:r>
            <a:r>
              <a:rPr sz="2400" dirty="0"/>
              <a:t>a</a:t>
            </a:r>
            <a:r>
              <a:rPr sz="2400" spc="-5" dirty="0"/>
              <a:t>t</a:t>
            </a:r>
            <a:r>
              <a:rPr sz="2400" spc="-15" dirty="0"/>
              <a:t>i</a:t>
            </a:r>
            <a:r>
              <a:rPr sz="2400" spc="-5" dirty="0"/>
              <a:t>on</a:t>
            </a:r>
            <a:endParaRPr sz="2400" dirty="0"/>
          </a:p>
          <a:p>
            <a:pPr marL="755650" indent="-514350">
              <a:lnSpc>
                <a:spcPct val="100000"/>
              </a:lnSpc>
              <a:spcBef>
                <a:spcPts val="190"/>
              </a:spcBef>
              <a:buAutoNum type="arabicPeriod" startAt="4"/>
              <a:tabLst>
                <a:tab pos="756285" algn="l"/>
              </a:tabLst>
            </a:pPr>
            <a:r>
              <a:rPr sz="2400" spc="-5" dirty="0"/>
              <a:t>Descri</a:t>
            </a:r>
            <a:r>
              <a:rPr sz="2400" spc="-15" dirty="0"/>
              <a:t>b</a:t>
            </a:r>
            <a:r>
              <a:rPr sz="2400" spc="-5" dirty="0"/>
              <a:t>e</a:t>
            </a:r>
            <a:r>
              <a:rPr sz="2400" spc="5" dirty="0"/>
              <a:t> </a:t>
            </a:r>
            <a:r>
              <a:rPr sz="2400" spc="-5" dirty="0"/>
              <a:t>the</a:t>
            </a:r>
            <a:r>
              <a:rPr sz="2400" spc="-15" dirty="0"/>
              <a:t> </a:t>
            </a:r>
            <a:r>
              <a:rPr sz="2400" spc="-5" dirty="0"/>
              <a:t>ro</a:t>
            </a:r>
            <a:r>
              <a:rPr sz="2400" spc="-15" dirty="0"/>
              <a:t>l</a:t>
            </a:r>
            <a:r>
              <a:rPr sz="2400" spc="-5" dirty="0"/>
              <a:t>e</a:t>
            </a:r>
            <a:r>
              <a:rPr sz="2400" dirty="0"/>
              <a:t> </a:t>
            </a:r>
            <a:r>
              <a:rPr sz="2400" spc="-10" dirty="0"/>
              <a:t>o</a:t>
            </a:r>
            <a:r>
              <a:rPr sz="2400" dirty="0"/>
              <a:t>f</a:t>
            </a:r>
            <a:r>
              <a:rPr sz="2400" spc="5" dirty="0"/>
              <a:t> </a:t>
            </a:r>
            <a:r>
              <a:rPr sz="2400" spc="-10" dirty="0"/>
              <a:t>neutrophil</a:t>
            </a:r>
            <a:r>
              <a:rPr sz="2400" spc="-5" dirty="0"/>
              <a:t>s</a:t>
            </a:r>
            <a:r>
              <a:rPr sz="2400" spc="15" dirty="0"/>
              <a:t> </a:t>
            </a:r>
            <a:r>
              <a:rPr sz="2400" spc="-5" dirty="0"/>
              <a:t>in defending</a:t>
            </a:r>
            <a:endParaRPr sz="2400" dirty="0"/>
          </a:p>
          <a:p>
            <a:pPr marL="755650">
              <a:lnSpc>
                <a:spcPct val="100000"/>
              </a:lnSpc>
              <a:spcBef>
                <a:spcPts val="275"/>
              </a:spcBef>
            </a:pPr>
            <a:r>
              <a:rPr sz="2400" dirty="0"/>
              <a:t>the</a:t>
            </a:r>
            <a:r>
              <a:rPr sz="2400" spc="-15" dirty="0"/>
              <a:t> </a:t>
            </a:r>
            <a:r>
              <a:rPr sz="2400" dirty="0"/>
              <a:t>b</a:t>
            </a:r>
            <a:r>
              <a:rPr sz="2400" spc="-15" dirty="0"/>
              <a:t>o</a:t>
            </a:r>
            <a:r>
              <a:rPr sz="2400" spc="-5" dirty="0"/>
              <a:t>d</a:t>
            </a:r>
            <a:r>
              <a:rPr sz="2400" dirty="0"/>
              <a:t>y</a:t>
            </a:r>
            <a:r>
              <a:rPr sz="2400" spc="-95" dirty="0"/>
              <a:t> </a:t>
            </a:r>
            <a:r>
              <a:rPr sz="2400" dirty="0"/>
              <a:t>against</a:t>
            </a:r>
            <a:r>
              <a:rPr sz="2400" spc="-20" dirty="0"/>
              <a:t> </a:t>
            </a:r>
            <a:r>
              <a:rPr sz="2400" dirty="0"/>
              <a:t>in</a:t>
            </a:r>
            <a:r>
              <a:rPr sz="2400" spc="-15" dirty="0"/>
              <a:t>f</a:t>
            </a:r>
            <a:r>
              <a:rPr sz="2400" dirty="0"/>
              <a:t>ec</a:t>
            </a:r>
            <a:r>
              <a:rPr sz="2400" spc="-10" dirty="0"/>
              <a:t>t</a:t>
            </a:r>
            <a:r>
              <a:rPr sz="2400" dirty="0"/>
              <a:t>i</a:t>
            </a:r>
            <a:r>
              <a:rPr sz="2400" spc="-15" dirty="0"/>
              <a:t>o</a:t>
            </a:r>
            <a:r>
              <a:rPr sz="2400" dirty="0"/>
              <a:t>n</a:t>
            </a:r>
          </a:p>
          <a:p>
            <a:pPr marL="755650" indent="-514350">
              <a:lnSpc>
                <a:spcPct val="100000"/>
              </a:lnSpc>
              <a:spcBef>
                <a:spcPts val="745"/>
              </a:spcBef>
              <a:buAutoNum type="arabicPeriod" startAt="6"/>
              <a:tabLst>
                <a:tab pos="756285" algn="l"/>
              </a:tabLst>
            </a:pPr>
            <a:r>
              <a:rPr spc="-10" dirty="0"/>
              <a:t>De</a:t>
            </a:r>
            <a:r>
              <a:rPr spc="-5" dirty="0"/>
              <a:t>s</a:t>
            </a:r>
            <a:r>
              <a:rPr dirty="0"/>
              <a:t>c</a:t>
            </a:r>
            <a:r>
              <a:rPr spc="-5" dirty="0"/>
              <a:t>ribe</a:t>
            </a:r>
            <a:r>
              <a:rPr spc="-20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dirty="0"/>
              <a:t>p</a:t>
            </a:r>
            <a:r>
              <a:rPr spc="5" dirty="0"/>
              <a:t>r</a:t>
            </a:r>
            <a:r>
              <a:rPr dirty="0"/>
              <a:t>o</a:t>
            </a:r>
            <a:r>
              <a:rPr spc="5" dirty="0"/>
              <a:t>c</a:t>
            </a:r>
            <a:r>
              <a:rPr spc="-5" dirty="0"/>
              <a:t>ess</a:t>
            </a:r>
            <a:r>
              <a:rPr spc="-6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p</a:t>
            </a:r>
            <a:r>
              <a:rPr spc="-10" dirty="0"/>
              <a:t>h</a:t>
            </a:r>
            <a:r>
              <a:rPr spc="-5" dirty="0"/>
              <a:t>a</a:t>
            </a:r>
            <a:r>
              <a:rPr dirty="0"/>
              <a:t>go</a:t>
            </a:r>
            <a:r>
              <a:rPr spc="5" dirty="0"/>
              <a:t>cy</a:t>
            </a:r>
            <a:r>
              <a:rPr spc="-5" dirty="0"/>
              <a:t>tos</a:t>
            </a:r>
            <a:r>
              <a:rPr spc="-10" dirty="0"/>
              <a:t>i</a:t>
            </a:r>
            <a:r>
              <a:rPr spc="-15" dirty="0"/>
              <a:t>s</a:t>
            </a:r>
            <a:r>
              <a:rPr spc="-5" dirty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2958" y="336676"/>
            <a:ext cx="6535420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5805" marR="5080" indent="-1983739">
              <a:lnSpc>
                <a:spcPts val="4060"/>
              </a:lnSpc>
            </a:pPr>
            <a:r>
              <a:rPr sz="3600" u="sng" spc="-10" dirty="0"/>
              <a:t>L</a:t>
            </a:r>
            <a:r>
              <a:rPr sz="3600" u="sng" dirty="0"/>
              <a:t>ympho</a:t>
            </a:r>
            <a:r>
              <a:rPr sz="3600" u="sng" spc="-5" dirty="0"/>
              <a:t>cytes </a:t>
            </a:r>
            <a:r>
              <a:rPr sz="3600" u="sng" spc="-10" dirty="0"/>
              <a:t>Format</a:t>
            </a:r>
            <a:r>
              <a:rPr sz="3600" u="sng" spc="5" dirty="0"/>
              <a:t>i</a:t>
            </a:r>
            <a:r>
              <a:rPr sz="3600" u="sng" spc="-5" dirty="0"/>
              <a:t>o</a:t>
            </a:r>
            <a:r>
              <a:rPr sz="3600" u="sng" dirty="0"/>
              <a:t>n </a:t>
            </a:r>
            <a:r>
              <a:rPr lang="en-GB" sz="3600" u="sng" dirty="0"/>
              <a:t>&amp;</a:t>
            </a:r>
            <a:r>
              <a:rPr sz="3600" u="sng" dirty="0"/>
              <a:t> </a:t>
            </a:r>
            <a:r>
              <a:rPr sz="3600" u="sng" spc="-10" dirty="0"/>
              <a:t>Ma</a:t>
            </a:r>
            <a:r>
              <a:rPr sz="3600" u="sng" spc="0" dirty="0"/>
              <a:t>t</a:t>
            </a:r>
            <a:r>
              <a:rPr sz="3600" u="sng" spc="-10" dirty="0"/>
              <a:t>urat</a:t>
            </a:r>
            <a:r>
              <a:rPr sz="3600" u="sng" spc="5" dirty="0"/>
              <a:t>i</a:t>
            </a:r>
            <a:r>
              <a:rPr sz="3600" u="sng" spc="-5" dirty="0"/>
              <a:t>on</a:t>
            </a:r>
            <a:endParaRPr sz="3600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534720" y="2963798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2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0" y="2124583"/>
            <a:ext cx="8025765" cy="287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570" marR="248920" indent="-611505">
              <a:lnSpc>
                <a:spcPts val="2930"/>
              </a:lnSpc>
              <a:tabLst>
                <a:tab pos="623570" algn="l"/>
              </a:tabLst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1	</a:t>
            </a:r>
            <a:r>
              <a:rPr sz="2600" b="1" spc="-5" dirty="0">
                <a:latin typeface="Tahoma"/>
                <a:cs typeface="Tahoma"/>
              </a:rPr>
              <a:t>Forme</a:t>
            </a:r>
            <a:r>
              <a:rPr sz="2600" b="1" dirty="0">
                <a:latin typeface="Tahoma"/>
                <a:cs typeface="Tahoma"/>
              </a:rPr>
              <a:t>d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in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bone</a:t>
            </a:r>
            <a:r>
              <a:rPr sz="2600" b="1" spc="-2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marrow,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thymus,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lymphoid t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ssues</a:t>
            </a:r>
            <a:r>
              <a:rPr lang="en-GB" sz="2600" b="1" dirty="0">
                <a:latin typeface="Tahoma"/>
                <a:cs typeface="Tahoma"/>
              </a:rPr>
              <a:t>.</a:t>
            </a:r>
            <a:endParaRPr sz="2600" dirty="0">
              <a:latin typeface="Tahoma"/>
              <a:cs typeface="Tahoma"/>
            </a:endParaRPr>
          </a:p>
          <a:p>
            <a:pPr marL="623570" marR="297815">
              <a:lnSpc>
                <a:spcPct val="99000"/>
              </a:lnSpc>
              <a:spcBef>
                <a:spcPts val="640"/>
              </a:spcBef>
            </a:pPr>
            <a:r>
              <a:rPr sz="2600" b="1" spc="-5" dirty="0">
                <a:latin typeface="Tahoma"/>
                <a:cs typeface="Tahoma"/>
              </a:rPr>
              <a:t>S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em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ce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dirty="0">
                <a:latin typeface="Tahoma"/>
                <a:cs typeface="Tahoma"/>
              </a:rPr>
              <a:t>l</a:t>
            </a:r>
            <a:r>
              <a:rPr sz="2600" b="1" spc="20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(thym</a:t>
            </a:r>
            <a:r>
              <a:rPr sz="2600" b="1" spc="-15" dirty="0">
                <a:latin typeface="Tahoma"/>
                <a:cs typeface="Tahoma"/>
              </a:rPr>
              <a:t>u</a:t>
            </a:r>
            <a:r>
              <a:rPr sz="2600" b="1" dirty="0">
                <a:latin typeface="Tahoma"/>
                <a:cs typeface="Tahoma"/>
              </a:rPr>
              <a:t>s,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</a:t>
            </a:r>
            <a:r>
              <a:rPr sz="2600" b="1" spc="-10" dirty="0">
                <a:latin typeface="Tahoma"/>
                <a:cs typeface="Tahoma"/>
              </a:rPr>
              <a:t>y</a:t>
            </a:r>
            <a:r>
              <a:rPr sz="2600" b="1" dirty="0">
                <a:latin typeface="Tahoma"/>
                <a:cs typeface="Tahoma"/>
              </a:rPr>
              <a:t>mphoid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ssue</a:t>
            </a:r>
            <a:r>
              <a:rPr sz="2600" b="1" spc="-20" dirty="0">
                <a:latin typeface="Tahoma"/>
                <a:cs typeface="Tahoma"/>
              </a:rPr>
              <a:t> </a:t>
            </a:r>
            <a:r>
              <a:rPr sz="2600" b="1" spc="5" dirty="0">
                <a:latin typeface="Tahoma"/>
                <a:cs typeface="Tahoma"/>
              </a:rPr>
              <a:t>&amp; </a:t>
            </a:r>
            <a:r>
              <a:rPr sz="2600" b="1" dirty="0">
                <a:latin typeface="Tahoma"/>
                <a:cs typeface="Tahoma"/>
              </a:rPr>
              <a:t>bone marrow)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dirty="0">
                <a:latin typeface="Symbol"/>
                <a:cs typeface="Symbol"/>
              </a:rPr>
              <a:t>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ahoma"/>
                <a:cs typeface="Tahoma"/>
              </a:rPr>
              <a:t>lymphoblast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dirty="0">
                <a:latin typeface="Symbol"/>
                <a:cs typeface="Symbol"/>
              </a:rPr>
              <a:t>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ahoma"/>
                <a:cs typeface="Tahoma"/>
              </a:rPr>
              <a:t>in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ermediate </a:t>
            </a:r>
            <a:r>
              <a:rPr sz="2600" b="1" spc="-5" dirty="0">
                <a:latin typeface="Tahoma"/>
                <a:cs typeface="Tahoma"/>
              </a:rPr>
              <a:t>pyron</a:t>
            </a:r>
            <a:r>
              <a:rPr sz="2600" b="1" spc="5" dirty="0">
                <a:latin typeface="Tahoma"/>
                <a:cs typeface="Tahoma"/>
              </a:rPr>
              <a:t>o</a:t>
            </a:r>
            <a:r>
              <a:rPr sz="2600" b="1" spc="-5" dirty="0">
                <a:latin typeface="Tahoma"/>
                <a:cs typeface="Tahoma"/>
              </a:rPr>
              <a:t>ph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l</a:t>
            </a:r>
            <a:r>
              <a:rPr sz="2600" b="1" spc="-15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c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b</a:t>
            </a:r>
            <a:r>
              <a:rPr sz="2600" b="1" spc="-10" dirty="0">
                <a:latin typeface="Tahoma"/>
                <a:cs typeface="Tahoma"/>
              </a:rPr>
              <a:t>l</a:t>
            </a:r>
            <a:r>
              <a:rPr sz="2600" b="1" dirty="0">
                <a:latin typeface="Tahoma"/>
                <a:cs typeface="Tahoma"/>
              </a:rPr>
              <a:t>ast </a:t>
            </a:r>
            <a:r>
              <a:rPr sz="2600" b="1" spc="-15" dirty="0">
                <a:latin typeface="Tahoma"/>
                <a:cs typeface="Tahoma"/>
              </a:rPr>
              <a:t>c</a:t>
            </a:r>
            <a:r>
              <a:rPr sz="2600" b="1" dirty="0">
                <a:latin typeface="Tahoma"/>
                <a:cs typeface="Tahoma"/>
              </a:rPr>
              <a:t>ell</a:t>
            </a:r>
            <a:r>
              <a:rPr sz="2600" b="1" spc="20" dirty="0">
                <a:latin typeface="Tahoma"/>
                <a:cs typeface="Tahoma"/>
              </a:rPr>
              <a:t> </a:t>
            </a:r>
            <a:r>
              <a:rPr sz="2600" dirty="0">
                <a:latin typeface="Symbol"/>
                <a:cs typeface="Symbol"/>
              </a:rPr>
              <a:t>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ahoma"/>
                <a:cs typeface="Tahoma"/>
              </a:rPr>
              <a:t>lymphocytes</a:t>
            </a:r>
            <a:r>
              <a:rPr lang="en-GB" sz="2600" b="1" dirty="0">
                <a:latin typeface="Tahoma"/>
                <a:cs typeface="Tahoma"/>
              </a:rPr>
              <a:t>.</a:t>
            </a:r>
            <a:endParaRPr sz="2600" dirty="0">
              <a:latin typeface="Tahoma"/>
              <a:cs typeface="Tahoma"/>
            </a:endParaRPr>
          </a:p>
          <a:p>
            <a:pPr marL="12700">
              <a:lnSpc>
                <a:spcPts val="3025"/>
              </a:lnSpc>
              <a:spcBef>
                <a:spcPts val="830"/>
              </a:spcBef>
              <a:tabLst>
                <a:tab pos="623570" algn="l"/>
              </a:tabLst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3	</a:t>
            </a:r>
            <a:r>
              <a:rPr sz="2600" b="1" spc="-5" dirty="0">
                <a:latin typeface="Tahoma"/>
                <a:cs typeface="Tahoma"/>
              </a:rPr>
              <a:t>L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f</a:t>
            </a:r>
            <a:r>
              <a:rPr sz="2600" b="1" dirty="0">
                <a:latin typeface="Tahoma"/>
                <a:cs typeface="Tahoma"/>
              </a:rPr>
              <a:t>e</a:t>
            </a:r>
            <a:r>
              <a:rPr sz="2600" b="1" spc="15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Spa</a:t>
            </a:r>
            <a:r>
              <a:rPr sz="2600" b="1" dirty="0">
                <a:latin typeface="Tahoma"/>
                <a:cs typeface="Tahoma"/>
              </a:rPr>
              <a:t>n </a:t>
            </a:r>
            <a:r>
              <a:rPr sz="2600" b="1" spc="-5" dirty="0">
                <a:latin typeface="Tahoma"/>
                <a:cs typeface="Tahoma"/>
              </a:rPr>
              <a:t>O</a:t>
            </a:r>
            <a:r>
              <a:rPr sz="2600" b="1" dirty="0">
                <a:latin typeface="Tahoma"/>
                <a:cs typeface="Tahoma"/>
              </a:rPr>
              <a:t>f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Lymphocyte</a:t>
            </a:r>
            <a:r>
              <a:rPr sz="2600" b="1" dirty="0">
                <a:latin typeface="Tahoma"/>
                <a:cs typeface="Tahoma"/>
              </a:rPr>
              <a:t>s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range</a:t>
            </a:r>
            <a:r>
              <a:rPr sz="2600" b="1" spc="5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fro</a:t>
            </a:r>
            <a:r>
              <a:rPr sz="2600" b="1" dirty="0">
                <a:latin typeface="Tahoma"/>
                <a:cs typeface="Tahoma"/>
              </a:rPr>
              <a:t>m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weeks</a:t>
            </a:r>
            <a:endParaRPr sz="2600" dirty="0">
              <a:latin typeface="Tahoma"/>
              <a:cs typeface="Tahoma"/>
            </a:endParaRPr>
          </a:p>
          <a:p>
            <a:pPr marL="623570">
              <a:lnSpc>
                <a:spcPts val="3025"/>
              </a:lnSpc>
            </a:pP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months</a:t>
            </a:r>
            <a:r>
              <a:rPr sz="2600" b="1" spc="-4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ac</a:t>
            </a:r>
            <a:r>
              <a:rPr sz="2600" b="1" spc="-20" dirty="0">
                <a:latin typeface="Tahoma"/>
                <a:cs typeface="Tahoma"/>
              </a:rPr>
              <a:t>c</a:t>
            </a:r>
            <a:r>
              <a:rPr sz="2600" b="1" spc="-5" dirty="0">
                <a:latin typeface="Tahoma"/>
                <a:cs typeface="Tahoma"/>
              </a:rPr>
              <a:t>ordin</a:t>
            </a:r>
            <a:r>
              <a:rPr sz="2600" b="1" dirty="0">
                <a:latin typeface="Tahoma"/>
                <a:cs typeface="Tahoma"/>
              </a:rPr>
              <a:t>g</a:t>
            </a:r>
            <a:r>
              <a:rPr sz="2600" b="1" spc="-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to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i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s 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ype</a:t>
            </a:r>
            <a:r>
              <a:rPr lang="en-GB" sz="2600" b="1" dirty="0">
                <a:latin typeface="Tahoma"/>
                <a:cs typeface="Tahoma"/>
              </a:rPr>
              <a:t>.</a:t>
            </a:r>
            <a:endParaRPr sz="2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743200"/>
            <a:ext cx="5622925" cy="3543300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347470">
              <a:lnSpc>
                <a:spcPct val="100000"/>
              </a:lnSpc>
              <a:spcBef>
                <a:spcPts val="2115"/>
              </a:spcBef>
            </a:pPr>
            <a:r>
              <a:rPr sz="2800" b="1" spc="-5" dirty="0">
                <a:latin typeface="Tahoma"/>
                <a:cs typeface="Tahoma"/>
              </a:rPr>
              <a:t>inde</a:t>
            </a:r>
            <a:r>
              <a:rPr sz="2800" b="1" spc="-10" dirty="0">
                <a:latin typeface="Tahoma"/>
                <a:cs typeface="Tahoma"/>
              </a:rPr>
              <a:t>p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nde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68" y="354838"/>
            <a:ext cx="8003032" cy="227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  <a:tabLst>
                <a:tab pos="3367404" algn="l"/>
              </a:tabLst>
            </a:pPr>
            <a:r>
              <a:rPr sz="2800" b="1" u="sng" spc="-10" dirty="0">
                <a:latin typeface="Tahoma"/>
                <a:cs typeface="Tahoma"/>
              </a:rPr>
              <a:t>LYMPHO</a:t>
            </a:r>
            <a:r>
              <a:rPr sz="2800" b="1" u="sng" dirty="0">
                <a:latin typeface="Tahoma"/>
                <a:cs typeface="Tahoma"/>
              </a:rPr>
              <a:t>C</a:t>
            </a:r>
            <a:r>
              <a:rPr sz="2800" b="1" u="sng" spc="-10" dirty="0">
                <a:latin typeface="Tahoma"/>
                <a:cs typeface="Tahoma"/>
              </a:rPr>
              <a:t>YTE</a:t>
            </a:r>
            <a:r>
              <a:rPr sz="2800" b="1" u="sng" spc="-5" dirty="0">
                <a:latin typeface="Tahoma"/>
                <a:cs typeface="Tahoma"/>
              </a:rPr>
              <a:t>S</a:t>
            </a:r>
            <a:r>
              <a:rPr sz="2800" b="1" u="sng" dirty="0">
                <a:latin typeface="Tahoma"/>
                <a:cs typeface="Tahoma"/>
              </a:rPr>
              <a:t>	</a:t>
            </a:r>
            <a:r>
              <a:rPr sz="2800" b="1" u="sng" spc="-10" dirty="0">
                <a:latin typeface="Tahoma"/>
                <a:cs typeface="Tahoma"/>
              </a:rPr>
              <a:t>F</a:t>
            </a:r>
            <a:r>
              <a:rPr sz="2800" b="1" u="sng" spc="-15" dirty="0">
                <a:latin typeface="Tahoma"/>
                <a:cs typeface="Tahoma"/>
              </a:rPr>
              <a:t>u</a:t>
            </a:r>
            <a:r>
              <a:rPr sz="2800" b="1" u="sng" spc="-10" dirty="0">
                <a:latin typeface="Tahoma"/>
                <a:cs typeface="Tahoma"/>
              </a:rPr>
              <a:t>nc</a:t>
            </a:r>
            <a:r>
              <a:rPr sz="2800" b="1" u="sng" spc="-5" dirty="0">
                <a:latin typeface="Tahoma"/>
                <a:cs typeface="Tahoma"/>
              </a:rPr>
              <a:t>t</a:t>
            </a:r>
            <a:r>
              <a:rPr sz="2800" b="1" u="sng" spc="-25" dirty="0">
                <a:latin typeface="Tahoma"/>
                <a:cs typeface="Tahoma"/>
              </a:rPr>
              <a:t>i</a:t>
            </a:r>
            <a:r>
              <a:rPr sz="2800" b="1" u="sng" spc="-5" dirty="0">
                <a:latin typeface="Tahoma"/>
                <a:cs typeface="Tahoma"/>
              </a:rPr>
              <a:t>on</a:t>
            </a:r>
            <a:r>
              <a:rPr sz="2800" b="1" u="sng" spc="15" dirty="0">
                <a:latin typeface="Tahoma"/>
                <a:cs typeface="Tahoma"/>
              </a:rPr>
              <a:t> </a:t>
            </a:r>
            <a:r>
              <a:rPr sz="2800" b="1" u="sng" spc="-5" dirty="0">
                <a:latin typeface="Tahoma"/>
                <a:cs typeface="Tahoma"/>
              </a:rPr>
              <a:t>a</a:t>
            </a:r>
            <a:r>
              <a:rPr sz="2800" b="1" u="sng" spc="-20" dirty="0">
                <a:latin typeface="Tahoma"/>
                <a:cs typeface="Tahoma"/>
              </a:rPr>
              <a:t>n</a:t>
            </a:r>
            <a:r>
              <a:rPr sz="2800" b="1" u="sng" dirty="0">
                <a:latin typeface="Tahoma"/>
                <a:cs typeface="Tahoma"/>
              </a:rPr>
              <a:t>d</a:t>
            </a:r>
            <a:r>
              <a:rPr sz="2800" b="1" u="sng" spc="5" dirty="0">
                <a:latin typeface="Tahoma"/>
                <a:cs typeface="Tahoma"/>
              </a:rPr>
              <a:t> </a:t>
            </a:r>
            <a:r>
              <a:rPr sz="2800" b="1" u="sng" spc="-5" dirty="0">
                <a:latin typeface="Tahoma"/>
                <a:cs typeface="Tahoma"/>
              </a:rPr>
              <a:t>types</a:t>
            </a:r>
            <a:endParaRPr sz="2800" u="sng" dirty="0">
              <a:latin typeface="Tahoma"/>
              <a:cs typeface="Tahoma"/>
            </a:endParaRPr>
          </a:p>
          <a:p>
            <a:pPr marL="394970" indent="-304800">
              <a:lnSpc>
                <a:spcPts val="3340"/>
              </a:lnSpc>
              <a:spcBef>
                <a:spcPts val="1870"/>
              </a:spcBef>
              <a:buFont typeface="Arial"/>
              <a:buChar char="•"/>
              <a:tabLst>
                <a:tab pos="395605" algn="l"/>
              </a:tabLst>
            </a:pPr>
            <a:r>
              <a:rPr sz="2400" b="1" spc="-10" dirty="0">
                <a:latin typeface="Tahoma"/>
                <a:cs typeface="Tahoma"/>
              </a:rPr>
              <a:t>Function:</a:t>
            </a:r>
            <a:endParaRPr sz="2400" dirty="0">
              <a:latin typeface="Tahoma"/>
              <a:cs typeface="Tahoma"/>
            </a:endParaRPr>
          </a:p>
          <a:p>
            <a:pPr marL="394970" indent="-304800">
              <a:lnSpc>
                <a:spcPts val="3000"/>
              </a:lnSpc>
              <a:buFont typeface="Arial"/>
              <a:buChar char="•"/>
              <a:tabLst>
                <a:tab pos="395605" algn="l"/>
              </a:tabLst>
            </a:pPr>
            <a:r>
              <a:rPr sz="2400" b="1" u="sng" spc="-10" dirty="0">
                <a:latin typeface="Tahoma"/>
                <a:cs typeface="Tahoma"/>
              </a:rPr>
              <a:t>Types:</a:t>
            </a:r>
            <a:endParaRPr sz="2400" u="sng" dirty="0">
              <a:latin typeface="Tahoma"/>
              <a:cs typeface="Tahoma"/>
            </a:endParaRPr>
          </a:p>
          <a:p>
            <a:pPr marL="12700">
              <a:lnSpc>
                <a:spcPts val="2840"/>
              </a:lnSpc>
            </a:pPr>
            <a:r>
              <a:rPr sz="2800" b="1" i="1" spc="0" dirty="0">
                <a:latin typeface="Tahoma"/>
                <a:cs typeface="Tahoma"/>
              </a:rPr>
              <a:t>.</a:t>
            </a:r>
            <a:r>
              <a:rPr sz="2800" b="1" spc="-5" dirty="0">
                <a:latin typeface="Tahoma"/>
                <a:cs typeface="Tahoma"/>
              </a:rPr>
              <a:t>1</a:t>
            </a:r>
            <a:r>
              <a:rPr sz="2800" b="1" spc="-48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Thy</a:t>
            </a:r>
            <a:r>
              <a:rPr sz="2800" b="1" spc="-15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u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7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d</a:t>
            </a:r>
            <a:r>
              <a:rPr sz="2800" b="1" spc="-5" dirty="0">
                <a:latin typeface="Tahoma"/>
                <a:cs typeface="Tahoma"/>
              </a:rPr>
              <a:t>ependent</a:t>
            </a:r>
            <a:r>
              <a:rPr sz="2800" b="1" spc="-1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(</a:t>
            </a:r>
            <a:r>
              <a:rPr sz="2800" b="1" spc="0" dirty="0">
                <a:latin typeface="Tahoma"/>
                <a:cs typeface="Tahoma"/>
              </a:rPr>
              <a:t>T</a:t>
            </a:r>
            <a:r>
              <a:rPr sz="2800" b="1" spc="-15" dirty="0">
                <a:latin typeface="Tahoma"/>
                <a:cs typeface="Tahoma"/>
              </a:rPr>
              <a:t>-</a:t>
            </a:r>
            <a:r>
              <a:rPr sz="2800" b="1" spc="-10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y</a:t>
            </a:r>
            <a:r>
              <a:rPr sz="2800" b="1" spc="-25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ph</a:t>
            </a:r>
            <a:r>
              <a:rPr sz="2800" b="1" dirty="0">
                <a:latin typeface="Tahoma"/>
                <a:cs typeface="Tahoma"/>
              </a:rPr>
              <a:t>oc</a:t>
            </a:r>
            <a:r>
              <a:rPr sz="2800" b="1" spc="-5" dirty="0">
                <a:latin typeface="Tahoma"/>
                <a:cs typeface="Tahoma"/>
              </a:rPr>
              <a:t>yte</a:t>
            </a:r>
            <a:r>
              <a:rPr sz="2800" b="1" spc="-30" dirty="0">
                <a:latin typeface="Tahoma"/>
                <a:cs typeface="Tahoma"/>
              </a:rPr>
              <a:t>s</a:t>
            </a:r>
            <a:r>
              <a:rPr lang="en-GB" sz="2800" b="1" spc="-30" dirty="0">
                <a:latin typeface="Tahoma"/>
                <a:cs typeface="Tahoma"/>
              </a:rPr>
              <a:t>).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ts val="3180"/>
              </a:lnSpc>
            </a:pPr>
            <a:r>
              <a:rPr sz="4200" b="1" i="1" spc="0" baseline="-5952" dirty="0">
                <a:latin typeface="Tahoma"/>
                <a:cs typeface="Tahoma"/>
              </a:rPr>
              <a:t>.</a:t>
            </a:r>
            <a:r>
              <a:rPr sz="4200" b="1" spc="-7" baseline="-5952" dirty="0">
                <a:latin typeface="Tahoma"/>
                <a:cs typeface="Tahoma"/>
              </a:rPr>
              <a:t>2</a:t>
            </a:r>
            <a:r>
              <a:rPr sz="4200" b="1" spc="-712" baseline="-5952" dirty="0">
                <a:latin typeface="Tahoma"/>
                <a:cs typeface="Tahoma"/>
              </a:rPr>
              <a:t> </a:t>
            </a:r>
            <a:r>
              <a:rPr sz="4200" b="1" spc="-15" baseline="-5952" dirty="0">
                <a:latin typeface="Tahoma"/>
                <a:cs typeface="Tahoma"/>
              </a:rPr>
              <a:t>Th</a:t>
            </a:r>
            <a:r>
              <a:rPr sz="4200" b="1" spc="-7" baseline="-5952" dirty="0">
                <a:latin typeface="Tahoma"/>
                <a:cs typeface="Tahoma"/>
              </a:rPr>
              <a:t>y</a:t>
            </a:r>
            <a:r>
              <a:rPr sz="4200" b="1" spc="-30" baseline="-5952" dirty="0">
                <a:latin typeface="Tahoma"/>
                <a:cs typeface="Tahoma"/>
              </a:rPr>
              <a:t>m</a:t>
            </a:r>
            <a:r>
              <a:rPr sz="4200" b="1" spc="-15" baseline="-5952" dirty="0">
                <a:latin typeface="Tahoma"/>
                <a:cs typeface="Tahoma"/>
              </a:rPr>
              <a:t>u</a:t>
            </a:r>
            <a:r>
              <a:rPr sz="4200" b="1" spc="-7" baseline="-5952" dirty="0">
                <a:latin typeface="Tahoma"/>
                <a:cs typeface="Tahoma"/>
              </a:rPr>
              <a:t>s</a:t>
            </a:r>
            <a:r>
              <a:rPr lang="en-GB" sz="4200" b="1" spc="-7" baseline="-5952" dirty="0">
                <a:latin typeface="Tahoma"/>
                <a:cs typeface="Tahoma"/>
              </a:rPr>
              <a:t>-independent</a:t>
            </a:r>
            <a:r>
              <a:rPr sz="4200" b="1" spc="262" baseline="-5952" dirty="0">
                <a:latin typeface="Tahoma"/>
                <a:cs typeface="Tahoma"/>
              </a:rPr>
              <a:t> </a:t>
            </a:r>
            <a:r>
              <a:rPr lang="en-GB" sz="4200" b="1" spc="262" baseline="-5952" dirty="0">
                <a:latin typeface="Tahoma"/>
                <a:cs typeface="Tahoma"/>
              </a:rPr>
              <a:t>(</a:t>
            </a:r>
            <a:r>
              <a:rPr lang="en-GB" sz="2800" b="1" spc="0" dirty="0">
                <a:latin typeface="Tahoma"/>
                <a:cs typeface="Tahoma"/>
              </a:rPr>
              <a:t>B</a:t>
            </a:r>
            <a:r>
              <a:rPr sz="2800" b="1" spc="-15" dirty="0">
                <a:latin typeface="Tahoma"/>
                <a:cs typeface="Tahoma"/>
              </a:rPr>
              <a:t>-</a:t>
            </a:r>
            <a:r>
              <a:rPr sz="2800" b="1" spc="-10" dirty="0">
                <a:latin typeface="Tahoma"/>
                <a:cs typeface="Tahoma"/>
              </a:rPr>
              <a:t>ly</a:t>
            </a:r>
            <a:r>
              <a:rPr sz="2800" b="1" spc="-5" dirty="0">
                <a:latin typeface="Tahoma"/>
                <a:cs typeface="Tahoma"/>
              </a:rPr>
              <a:t>mph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10" dirty="0">
                <a:latin typeface="Tahoma"/>
                <a:cs typeface="Tahoma"/>
              </a:rPr>
              <a:t>cyt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20" dirty="0">
                <a:latin typeface="Tahoma"/>
                <a:cs typeface="Tahoma"/>
              </a:rPr>
              <a:t>s</a:t>
            </a:r>
            <a:r>
              <a:rPr lang="en-GB" sz="2800" b="1" spc="-20" dirty="0">
                <a:latin typeface="Tahoma"/>
                <a:cs typeface="Tahoma"/>
              </a:rPr>
              <a:t>).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6400" y="2743200"/>
            <a:ext cx="5622925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46" y="388873"/>
            <a:ext cx="8542654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4190"/>
              </a:lnSpc>
            </a:pPr>
            <a:r>
              <a:rPr sz="3600" u="sng" dirty="0"/>
              <a:t>T</a:t>
            </a:r>
            <a:r>
              <a:rPr sz="3600" u="sng" spc="-10" dirty="0"/>
              <a:t>-</a:t>
            </a:r>
            <a:r>
              <a:rPr sz="3600" u="sng" spc="-5" dirty="0"/>
              <a:t>Lymphocytes</a:t>
            </a:r>
            <a:r>
              <a:rPr lang="en-GB" sz="3600" u="sng" spc="-5" dirty="0"/>
              <a:t> </a:t>
            </a:r>
            <a:r>
              <a:rPr sz="3600" u="sng" spc="-10" dirty="0"/>
              <a:t>(Thymu</a:t>
            </a:r>
            <a:r>
              <a:rPr sz="3600" u="sng" spc="-5" dirty="0"/>
              <a:t>s</a:t>
            </a:r>
            <a:r>
              <a:rPr sz="3600" u="sng" spc="-10" dirty="0"/>
              <a:t> </a:t>
            </a:r>
            <a:r>
              <a:rPr sz="3600" u="sng" spc="-5" dirty="0"/>
              <a:t>dependent)</a:t>
            </a:r>
            <a:endParaRPr sz="3600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572514"/>
            <a:ext cx="1327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231390"/>
            <a:ext cx="132715" cy="109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1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2796" y="1673986"/>
            <a:ext cx="6624320" cy="1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>
              <a:lnSpc>
                <a:spcPts val="2520"/>
              </a:lnSpc>
            </a:pP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rm</a:t>
            </a:r>
            <a:r>
              <a:rPr sz="2400" b="1" dirty="0">
                <a:latin typeface="Tahoma"/>
                <a:cs typeface="Tahoma"/>
              </a:rPr>
              <a:t>ed</a:t>
            </a:r>
            <a:r>
              <a:rPr sz="2400" b="1" spc="-5" dirty="0">
                <a:latin typeface="Tahoma"/>
                <a:cs typeface="Tahoma"/>
              </a:rPr>
              <a:t> in</a:t>
            </a:r>
            <a:r>
              <a:rPr sz="2400" b="1" dirty="0">
                <a:latin typeface="Tahoma"/>
                <a:cs typeface="Tahoma"/>
              </a:rPr>
              <a:t> b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mar</a:t>
            </a:r>
            <a:r>
              <a:rPr sz="2400" b="1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w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lymph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id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ssue migrate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thymus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maturati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lang="en-GB" sz="2400" b="1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  <a:p>
            <a:pPr marL="27940">
              <a:lnSpc>
                <a:spcPts val="2600"/>
              </a:lnSpc>
            </a:pP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dirty="0">
                <a:latin typeface="Tahoma"/>
                <a:cs typeface="Tahoma"/>
              </a:rPr>
              <a:t>e </a:t>
            </a:r>
            <a:r>
              <a:rPr sz="2400" b="1" spc="-5" dirty="0">
                <a:latin typeface="Tahoma"/>
                <a:cs typeface="Tahoma"/>
              </a:rPr>
              <a:t>spa</a:t>
            </a:r>
            <a:r>
              <a:rPr sz="2400" b="1" spc="-10" dirty="0">
                <a:latin typeface="Tahoma"/>
                <a:cs typeface="Tahoma"/>
              </a:rPr>
              <a:t>n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100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13</a:t>
            </a:r>
            <a:r>
              <a:rPr sz="2400" b="1" spc="-5" dirty="0">
                <a:latin typeface="Tahoma"/>
                <a:cs typeface="Tahoma"/>
              </a:rPr>
              <a:t>0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days.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ts val="2700"/>
              </a:lnSpc>
            </a:pP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rcu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ate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between </a:t>
            </a:r>
            <a:r>
              <a:rPr sz="2400" b="1" spc="-20" dirty="0">
                <a:latin typeface="Tahoma"/>
                <a:cs typeface="Tahoma"/>
              </a:rPr>
              <a:t>b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od</a:t>
            </a:r>
            <a:r>
              <a:rPr sz="2400" b="1" dirty="0">
                <a:latin typeface="Tahoma"/>
                <a:cs typeface="Tahoma"/>
              </a:rPr>
              <a:t>,</a:t>
            </a:r>
            <a:r>
              <a:rPr sz="2400" b="1" spc="60" dirty="0">
                <a:latin typeface="Tahoma"/>
                <a:cs typeface="Tahoma"/>
              </a:rPr>
              <a:t> </a:t>
            </a:r>
            <a:r>
              <a:rPr sz="3600" b="1" spc="-15" baseline="5787" dirty="0">
                <a:latin typeface="Tahoma"/>
                <a:cs typeface="Tahoma"/>
              </a:rPr>
              <a:t>ti</a:t>
            </a:r>
            <a:r>
              <a:rPr sz="3600" b="1" spc="-7" baseline="5787" dirty="0">
                <a:latin typeface="Tahoma"/>
                <a:cs typeface="Tahoma"/>
              </a:rPr>
              <a:t>ssues, lymp</a:t>
            </a:r>
            <a:r>
              <a:rPr sz="3600" b="1" spc="-30" baseline="5787" dirty="0">
                <a:latin typeface="Tahoma"/>
                <a:cs typeface="Tahoma"/>
              </a:rPr>
              <a:t>h</a:t>
            </a:r>
            <a:r>
              <a:rPr sz="3600" b="1" i="1" baseline="5787" dirty="0">
                <a:latin typeface="Tahoma"/>
                <a:cs typeface="Tahoma"/>
              </a:rPr>
              <a:t>.</a:t>
            </a:r>
            <a:endParaRPr sz="3600" baseline="5787" dirty="0">
              <a:latin typeface="Tahoma"/>
              <a:cs typeface="Tahoma"/>
            </a:endParaRPr>
          </a:p>
          <a:p>
            <a:pPr marL="12700">
              <a:lnSpc>
                <a:spcPts val="2805"/>
              </a:lnSpc>
            </a:pP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0" dirty="0">
                <a:latin typeface="Tahoma"/>
                <a:cs typeface="Tahoma"/>
              </a:rPr>
              <a:t>y</a:t>
            </a:r>
            <a:r>
              <a:rPr sz="2400" b="1" spc="-5" dirty="0">
                <a:latin typeface="Tahoma"/>
                <a:cs typeface="Tahoma"/>
              </a:rPr>
              <a:t>pe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y</a:t>
            </a:r>
            <a:r>
              <a:rPr sz="2400" b="1" dirty="0">
                <a:latin typeface="Tahoma"/>
                <a:cs typeface="Tahoma"/>
              </a:rPr>
              <a:t>mpho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ytes</a:t>
            </a:r>
            <a:r>
              <a:rPr lang="en-GB" sz="2400" b="1" dirty="0">
                <a:latin typeface="Tahoma"/>
                <a:cs typeface="Tahoma"/>
              </a:rPr>
              <a:t>: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546" y="3317113"/>
            <a:ext cx="2032000" cy="108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0"/>
              </a:lnSpc>
            </a:pP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helper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ts val="2900"/>
              </a:lnSpc>
            </a:pP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cy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ox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c </a:t>
            </a:r>
            <a:r>
              <a:rPr sz="2400" b="1" spc="-5" dirty="0">
                <a:latin typeface="Tahoma"/>
                <a:cs typeface="Tahoma"/>
              </a:rPr>
              <a:t>Natural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kil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er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3330194"/>
            <a:ext cx="195580" cy="109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15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4428744"/>
            <a:ext cx="2115185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Fu</a:t>
            </a:r>
            <a:r>
              <a:rPr sz="2400" b="1" spc="-10" dirty="0">
                <a:latin typeface="Tahoma"/>
                <a:cs typeface="Tahoma"/>
              </a:rPr>
              <a:t>n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1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572" y="4895136"/>
            <a:ext cx="8010856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 marR="5080">
              <a:lnSpc>
                <a:spcPct val="100800"/>
              </a:lnSpc>
            </a:pPr>
            <a:r>
              <a:rPr lang="en-GB" sz="2400" b="1" spc="-10" dirty="0">
                <a:latin typeface="Tahoma"/>
                <a:cs typeface="Tahoma"/>
              </a:rPr>
              <a:t>1- C</a:t>
            </a:r>
            <a:r>
              <a:rPr sz="2400" b="1" spc="5" dirty="0" err="1">
                <a:latin typeface="Tahoma"/>
                <a:cs typeface="Tahoma"/>
              </a:rPr>
              <a:t>e</a:t>
            </a:r>
            <a:r>
              <a:rPr sz="2400" b="1" spc="-10" dirty="0" err="1">
                <a:latin typeface="Tahoma"/>
                <a:cs typeface="Tahoma"/>
              </a:rPr>
              <a:t>llu</a:t>
            </a:r>
            <a:r>
              <a:rPr sz="2400" b="1" spc="-25" dirty="0" err="1">
                <a:latin typeface="Tahoma"/>
                <a:cs typeface="Tahoma"/>
              </a:rPr>
              <a:t>l</a:t>
            </a:r>
            <a:r>
              <a:rPr sz="2400" b="1" spc="-5" dirty="0" err="1">
                <a:latin typeface="Tahoma"/>
                <a:cs typeface="Tahoma"/>
              </a:rPr>
              <a:t>ar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immunity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(</a:t>
            </a:r>
            <a:r>
              <a:rPr lang="en-GB" sz="2400" b="1" dirty="0">
                <a:latin typeface="Tahoma"/>
                <a:cs typeface="Tahoma"/>
              </a:rPr>
              <a:t>e.g. 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raft</a:t>
            </a:r>
            <a:r>
              <a:rPr sz="2400" b="1" spc="160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re</a:t>
            </a:r>
            <a:r>
              <a:rPr sz="3600" b="1" spc="7" baseline="1157" dirty="0">
                <a:latin typeface="Tahoma"/>
                <a:cs typeface="Tahoma"/>
              </a:rPr>
              <a:t>j</a:t>
            </a:r>
            <a:r>
              <a:rPr sz="3600" b="1" spc="-7" baseline="1157" dirty="0">
                <a:latin typeface="Tahoma"/>
                <a:cs typeface="Tahoma"/>
              </a:rPr>
              <a:t>ec</a:t>
            </a:r>
            <a:r>
              <a:rPr sz="3600" b="1" spc="-15" baseline="1157" dirty="0">
                <a:latin typeface="Tahoma"/>
                <a:cs typeface="Tahoma"/>
              </a:rPr>
              <a:t>t</a:t>
            </a:r>
            <a:r>
              <a:rPr sz="3600" b="1" spc="-37" baseline="1157" dirty="0">
                <a:latin typeface="Tahoma"/>
                <a:cs typeface="Tahoma"/>
              </a:rPr>
              <a:t>i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n</a:t>
            </a:r>
            <a:r>
              <a:rPr sz="3600" b="1" spc="37" baseline="1157" dirty="0">
                <a:latin typeface="Tahoma"/>
                <a:cs typeface="Tahoma"/>
              </a:rPr>
              <a:t> </a:t>
            </a:r>
            <a:r>
              <a:rPr lang="en-GB" sz="3600" b="1" spc="37" baseline="1157" dirty="0">
                <a:latin typeface="Tahoma"/>
                <a:cs typeface="Tahoma"/>
              </a:rPr>
              <a:t>- </a:t>
            </a:r>
            <a:r>
              <a:rPr sz="3600" b="1" spc="-7" baseline="1157" dirty="0">
                <a:latin typeface="Tahoma"/>
                <a:cs typeface="Tahoma"/>
              </a:rPr>
              <a:t>delayed </a:t>
            </a:r>
            <a:r>
              <a:rPr sz="2400" b="1" spc="-10" dirty="0" err="1">
                <a:latin typeface="Tahoma"/>
                <a:cs typeface="Tahoma"/>
              </a:rPr>
              <a:t>hyper</a:t>
            </a:r>
            <a:r>
              <a:rPr sz="2400" b="1" spc="0" dirty="0" err="1">
                <a:latin typeface="Tahoma"/>
                <a:cs typeface="Tahoma"/>
              </a:rPr>
              <a:t>s</a:t>
            </a:r>
            <a:r>
              <a:rPr sz="2400" b="1" spc="-5" dirty="0" err="1">
                <a:latin typeface="Tahoma"/>
                <a:cs typeface="Tahoma"/>
              </a:rPr>
              <a:t>e</a:t>
            </a:r>
            <a:r>
              <a:rPr sz="2400" b="1" spc="-10" dirty="0" err="1">
                <a:latin typeface="Tahoma"/>
                <a:cs typeface="Tahoma"/>
              </a:rPr>
              <a:t>nsiti</a:t>
            </a:r>
            <a:r>
              <a:rPr sz="2400" b="1" dirty="0" err="1">
                <a:latin typeface="Tahoma"/>
                <a:cs typeface="Tahoma"/>
              </a:rPr>
              <a:t>v</a:t>
            </a:r>
            <a:r>
              <a:rPr sz="2400" b="1" spc="-10" dirty="0" err="1">
                <a:latin typeface="Tahoma"/>
                <a:cs typeface="Tahoma"/>
              </a:rPr>
              <a:t>it</a:t>
            </a:r>
            <a:r>
              <a:rPr lang="en-GB" sz="2400" b="1" spc="-20" dirty="0">
                <a:latin typeface="Tahoma"/>
                <a:cs typeface="Tahoma"/>
              </a:rPr>
              <a:t>y).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ts val="2175"/>
              </a:lnSpc>
              <a:tabLst>
                <a:tab pos="545465" algn="l"/>
              </a:tabLst>
            </a:pPr>
            <a:r>
              <a:rPr sz="2400" dirty="0">
                <a:latin typeface="Arial"/>
                <a:cs typeface="Arial"/>
              </a:rPr>
              <a:t>	</a:t>
            </a:r>
            <a:r>
              <a:rPr lang="en-GB" sz="2400" dirty="0">
                <a:latin typeface="Arial"/>
                <a:cs typeface="Arial"/>
              </a:rPr>
              <a:t>2- </a:t>
            </a:r>
            <a:r>
              <a:rPr sz="2400" b="1" dirty="0">
                <a:latin typeface="Tahoma"/>
                <a:cs typeface="Tahoma"/>
              </a:rPr>
              <a:t>R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le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 anti</a:t>
            </a:r>
            <a:r>
              <a:rPr sz="2400" b="1" spc="-15" dirty="0">
                <a:latin typeface="Tahoma"/>
                <a:cs typeface="Tahoma"/>
              </a:rPr>
              <a:t>b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dy</a:t>
            </a:r>
            <a:r>
              <a:rPr sz="2400" b="1" spc="6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secret</a:t>
            </a:r>
            <a:r>
              <a:rPr sz="2400" b="1" spc="-10" dirty="0">
                <a:latin typeface="Tahoma"/>
                <a:cs typeface="Tahoma"/>
              </a:rPr>
              <a:t>io</a:t>
            </a:r>
            <a:r>
              <a:rPr sz="2400" b="1" spc="-15" dirty="0">
                <a:latin typeface="Tahoma"/>
                <a:cs typeface="Tahoma"/>
              </a:rPr>
              <a:t>n</a:t>
            </a:r>
            <a:r>
              <a:rPr sz="2400" b="1" i="1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12034"/>
            <a:ext cx="8534400" cy="488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90"/>
              </a:lnSpc>
            </a:pPr>
            <a:r>
              <a:rPr sz="3200" u="sng" dirty="0"/>
              <a:t>B-</a:t>
            </a:r>
            <a:r>
              <a:rPr sz="3200" u="sng" spc="-5" dirty="0"/>
              <a:t>Lymphocytes</a:t>
            </a:r>
            <a:r>
              <a:rPr lang="en-GB" sz="3200" u="sng" spc="-5" dirty="0"/>
              <a:t> </a:t>
            </a:r>
            <a:r>
              <a:rPr sz="3200" u="sng" spc="-10" dirty="0"/>
              <a:t>(thymu</a:t>
            </a:r>
            <a:r>
              <a:rPr sz="3200" u="sng" spc="-5" dirty="0"/>
              <a:t>s</a:t>
            </a:r>
            <a:r>
              <a:rPr lang="en-GB" sz="3200" u="sng" spc="-5" dirty="0"/>
              <a:t>-</a:t>
            </a:r>
            <a:r>
              <a:rPr sz="3200" u="sng" dirty="0"/>
              <a:t>indepen</a:t>
            </a:r>
            <a:r>
              <a:rPr sz="3200" u="sng" spc="-5" dirty="0"/>
              <a:t>dent)</a:t>
            </a:r>
            <a:endParaRPr sz="3200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1273810" y="1307316"/>
            <a:ext cx="7489190" cy="1899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1680">
              <a:lnSpc>
                <a:spcPct val="110000"/>
              </a:lnSpc>
            </a:pPr>
            <a:r>
              <a:rPr sz="2800" b="1" spc="-10" dirty="0">
                <a:latin typeface="Tahoma"/>
                <a:cs typeface="Tahoma"/>
              </a:rPr>
              <a:t>F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rst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discovere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Bir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Bursa</a:t>
            </a:r>
            <a:r>
              <a:rPr lang="en-GB" sz="2800" b="1" spc="-10" dirty="0">
                <a:latin typeface="Tahoma"/>
                <a:cs typeface="Tahoma"/>
              </a:rPr>
              <a:t>.</a:t>
            </a:r>
            <a:r>
              <a:rPr sz="2800" b="1" spc="-10" dirty="0">
                <a:latin typeface="Tahoma"/>
                <a:cs typeface="Tahoma"/>
              </a:rPr>
              <a:t> Form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in: </a:t>
            </a:r>
            <a:r>
              <a:rPr sz="2800" b="1" dirty="0">
                <a:latin typeface="Tahoma"/>
                <a:cs typeface="Tahoma"/>
              </a:rPr>
              <a:t>B</a:t>
            </a:r>
            <a:r>
              <a:rPr sz="2800" b="1" spc="-10" dirty="0">
                <a:latin typeface="Tahoma"/>
                <a:cs typeface="Tahoma"/>
              </a:rPr>
              <a:t>on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rrow,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germinal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yer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ly</a:t>
            </a:r>
            <a:r>
              <a:rPr sz="2800" b="1" spc="-20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p</a:t>
            </a:r>
            <a:r>
              <a:rPr sz="2800" b="1" spc="-5" dirty="0">
                <a:latin typeface="Tahoma"/>
                <a:cs typeface="Tahoma"/>
              </a:rPr>
              <a:t>h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node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red </a:t>
            </a:r>
            <a:r>
              <a:rPr sz="2800" b="1" spc="0" dirty="0">
                <a:latin typeface="Tahoma"/>
                <a:cs typeface="Tahoma"/>
              </a:rPr>
              <a:t>p</a:t>
            </a:r>
            <a:r>
              <a:rPr sz="2800" b="1" spc="-10" dirty="0">
                <a:latin typeface="Tahoma"/>
                <a:cs typeface="Tahoma"/>
              </a:rPr>
              <a:t>ul</a:t>
            </a:r>
            <a:r>
              <a:rPr sz="2800" b="1" spc="-5" dirty="0">
                <a:latin typeface="Tahoma"/>
                <a:cs typeface="Tahoma"/>
              </a:rPr>
              <a:t>p 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sple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lang="en-GB" sz="2800" b="1" spc="-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800" b="1" spc="-10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span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5" dirty="0">
                <a:latin typeface="Tahoma"/>
                <a:cs typeface="Tahoma"/>
              </a:rPr>
              <a:t>2-</a:t>
            </a:r>
            <a:r>
              <a:rPr sz="2800" b="1" spc="-5" dirty="0">
                <a:latin typeface="Tahoma"/>
                <a:cs typeface="Tahoma"/>
              </a:rPr>
              <a:t>7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days</a:t>
            </a:r>
            <a:r>
              <a:rPr lang="en-GB" sz="2800" b="1" spc="-1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514" y="1242711"/>
            <a:ext cx="149860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282" y="2821686"/>
            <a:ext cx="1498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444" y="3499104"/>
            <a:ext cx="1498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3489134"/>
            <a:ext cx="8604250" cy="137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3285"/>
              </a:lnSpc>
            </a:pPr>
            <a:r>
              <a:rPr sz="2800" b="1" spc="-1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t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transforms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into large</a:t>
            </a:r>
            <a:r>
              <a:rPr sz="2800" b="1" spc="-295" dirty="0">
                <a:latin typeface="Tahoma"/>
                <a:cs typeface="Tahoma"/>
              </a:rPr>
              <a:t> </a:t>
            </a:r>
            <a:r>
              <a:rPr sz="4200" b="1" spc="-15" baseline="6944" dirty="0">
                <a:latin typeface="Tahoma"/>
                <a:cs typeface="Tahoma"/>
              </a:rPr>
              <a:t>pla</a:t>
            </a:r>
            <a:r>
              <a:rPr sz="4200" b="1" spc="-7" baseline="6944" dirty="0">
                <a:latin typeface="Tahoma"/>
                <a:cs typeface="Tahoma"/>
              </a:rPr>
              <a:t>s</a:t>
            </a:r>
            <a:r>
              <a:rPr sz="4200" b="1" spc="-15" baseline="6944" dirty="0">
                <a:latin typeface="Tahoma"/>
                <a:cs typeface="Tahoma"/>
              </a:rPr>
              <a:t>m</a:t>
            </a:r>
            <a:r>
              <a:rPr sz="4200" b="1" spc="-7" baseline="6944" dirty="0">
                <a:latin typeface="Tahoma"/>
                <a:cs typeface="Tahoma"/>
              </a:rPr>
              <a:t>a</a:t>
            </a:r>
            <a:r>
              <a:rPr sz="4200" b="1" spc="-75" baseline="6944" dirty="0">
                <a:latin typeface="Tahoma"/>
                <a:cs typeface="Tahoma"/>
              </a:rPr>
              <a:t> </a:t>
            </a:r>
            <a:r>
              <a:rPr sz="4200" b="1" spc="-15" baseline="6944" dirty="0">
                <a:latin typeface="Tahoma"/>
                <a:cs typeface="Tahoma"/>
              </a:rPr>
              <a:t>cel</a:t>
            </a:r>
            <a:r>
              <a:rPr sz="4200" b="1" spc="-7" baseline="6944" dirty="0">
                <a:latin typeface="Tahoma"/>
                <a:cs typeface="Tahoma"/>
              </a:rPr>
              <a:t>l</a:t>
            </a:r>
            <a:r>
              <a:rPr sz="4200" b="1" spc="52" baseline="6944" dirty="0">
                <a:latin typeface="Tahoma"/>
                <a:cs typeface="Tahoma"/>
              </a:rPr>
              <a:t> </a:t>
            </a:r>
            <a:r>
              <a:rPr lang="en-GB" sz="4200" b="1" spc="-15" baseline="6944" dirty="0">
                <a:latin typeface="Tahoma"/>
                <a:cs typeface="Tahoma"/>
              </a:rPr>
              <a:t>that </a:t>
            </a:r>
            <a:r>
              <a:rPr sz="4200" b="1" spc="-15" baseline="6944" dirty="0">
                <a:latin typeface="Tahoma"/>
                <a:cs typeface="Tahoma"/>
              </a:rPr>
              <a:t>pr</a:t>
            </a:r>
            <a:r>
              <a:rPr sz="4200" b="1" baseline="6944" dirty="0">
                <a:latin typeface="Tahoma"/>
                <a:cs typeface="Tahoma"/>
              </a:rPr>
              <a:t>o</a:t>
            </a:r>
            <a:r>
              <a:rPr sz="4200" b="1" spc="-7" baseline="6944" dirty="0">
                <a:latin typeface="Tahoma"/>
                <a:cs typeface="Tahoma"/>
              </a:rPr>
              <a:t>d</a:t>
            </a:r>
            <a:r>
              <a:rPr sz="4200" b="1" spc="-15" baseline="6944" dirty="0">
                <a:latin typeface="Tahoma"/>
                <a:cs typeface="Tahoma"/>
              </a:rPr>
              <a:t>uce</a:t>
            </a:r>
            <a:r>
              <a:rPr lang="en-GB" sz="4200" b="1" spc="-15" baseline="6944" dirty="0">
                <a:latin typeface="Tahoma"/>
                <a:cs typeface="Tahoma"/>
              </a:rPr>
              <a:t>s </a:t>
            </a:r>
            <a:r>
              <a:rPr sz="2800" b="1" spc="-5" dirty="0" err="1">
                <a:latin typeface="Tahoma"/>
                <a:cs typeface="Tahoma"/>
              </a:rPr>
              <a:t>a</a:t>
            </a:r>
            <a:r>
              <a:rPr sz="2800" b="1" spc="-20" dirty="0" err="1">
                <a:latin typeface="Tahoma"/>
                <a:cs typeface="Tahoma"/>
              </a:rPr>
              <a:t>n</a:t>
            </a:r>
            <a:r>
              <a:rPr sz="2800" b="1" spc="-5" dirty="0" err="1">
                <a:latin typeface="Tahoma"/>
                <a:cs typeface="Tahoma"/>
              </a:rPr>
              <a:t>ti</a:t>
            </a:r>
            <a:r>
              <a:rPr sz="2800" b="1" spc="-20" dirty="0" err="1">
                <a:latin typeface="Tahoma"/>
                <a:cs typeface="Tahoma"/>
              </a:rPr>
              <a:t>b</a:t>
            </a:r>
            <a:r>
              <a:rPr sz="2800" b="1" spc="-10" dirty="0" err="1">
                <a:latin typeface="Tahoma"/>
                <a:cs typeface="Tahoma"/>
              </a:rPr>
              <a:t>od</a:t>
            </a:r>
            <a:r>
              <a:rPr lang="en-GB" sz="2800" b="1" spc="-10" dirty="0" err="1">
                <a:latin typeface="Tahoma"/>
                <a:cs typeface="Tahoma"/>
              </a:rPr>
              <a:t>ies</a:t>
            </a:r>
            <a:r>
              <a:rPr lang="en-GB" sz="2800" b="1" spc="-1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835"/>
              </a:spcBef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sz="2800" b="1" spc="-10" dirty="0">
                <a:latin typeface="Tahoma"/>
                <a:cs typeface="Tahoma"/>
              </a:rPr>
              <a:t>Function</a:t>
            </a:r>
            <a:r>
              <a:rPr sz="2800" b="1" spc="-5" dirty="0">
                <a:latin typeface="Tahoma"/>
                <a:cs typeface="Tahoma"/>
              </a:rPr>
              <a:t>: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Humor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im</a:t>
            </a:r>
            <a:r>
              <a:rPr sz="2800" b="1" spc="-20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unit</a:t>
            </a:r>
            <a:r>
              <a:rPr sz="2800" b="1" spc="-20" dirty="0">
                <a:latin typeface="Tahoma"/>
                <a:cs typeface="Tahoma"/>
              </a:rPr>
              <a:t>y</a:t>
            </a:r>
            <a:r>
              <a:rPr sz="2800" b="1" i="1" spc="-5" dirty="0">
                <a:latin typeface="Tahoma"/>
                <a:cs typeface="Tahoma"/>
              </a:rPr>
              <a:t>.</a:t>
            </a:r>
            <a:r>
              <a:rPr lang="en-GB" sz="2800" b="1" i="1" spc="-5" dirty="0">
                <a:latin typeface="Tahoma"/>
                <a:cs typeface="Tahoma"/>
              </a:rPr>
              <a:t> 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4A9F6F31-04A3-4E17-B64C-D98BA0B1C0E2}"/>
              </a:ext>
            </a:extLst>
          </p:cNvPr>
          <p:cNvSpPr txBox="1"/>
          <p:nvPr/>
        </p:nvSpPr>
        <p:spPr>
          <a:xfrm>
            <a:off x="794282" y="5121425"/>
            <a:ext cx="6382385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ahoma"/>
                <a:cs typeface="Tahoma"/>
              </a:rPr>
              <a:t>Stimu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ted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b</a:t>
            </a:r>
            <a:r>
              <a:rPr sz="2800" b="1" spc="-5" dirty="0">
                <a:latin typeface="Tahoma"/>
                <a:cs typeface="Tahoma"/>
              </a:rPr>
              <a:t>y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an</a:t>
            </a:r>
            <a:r>
              <a:rPr sz="2800" b="1" spc="-15" dirty="0">
                <a:latin typeface="Tahoma"/>
                <a:cs typeface="Tahoma"/>
              </a:rPr>
              <a:t>t</a:t>
            </a:r>
            <a:r>
              <a:rPr sz="2800" b="1" spc="-2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ge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tr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sf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rming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745" y="290448"/>
            <a:ext cx="4815205" cy="88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50"/>
              </a:lnSpc>
            </a:pPr>
            <a:r>
              <a:rPr sz="4800" u="sng" spc="-5" dirty="0"/>
              <a:t>Leucopenia</a:t>
            </a:r>
            <a:endParaRPr sz="4800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269779"/>
            <a:ext cx="4958413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indent="-377825">
              <a:lnSpc>
                <a:spcPts val="5205"/>
              </a:lnSpc>
              <a:buFont typeface="Arial"/>
              <a:buChar char="•"/>
              <a:tabLst>
                <a:tab pos="391160" algn="l"/>
              </a:tabLst>
            </a:pPr>
            <a:r>
              <a:rPr lang="en-GB" sz="6600" spc="-240" baseline="-7575" dirty="0">
                <a:latin typeface="Times New Roman"/>
                <a:cs typeface="Times New Roman"/>
              </a:rPr>
              <a:t>Low </a:t>
            </a:r>
            <a:r>
              <a:rPr sz="6600" spc="-240" baseline="-75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ahoma"/>
                <a:cs typeface="Tahoma"/>
              </a:rPr>
              <a:t>WBC</a:t>
            </a:r>
            <a:r>
              <a:rPr lang="en-GB" sz="3600" b="1" dirty="0">
                <a:latin typeface="Tahoma"/>
                <a:cs typeface="Tahoma"/>
              </a:rPr>
              <a:t> count</a:t>
            </a:r>
            <a:endParaRPr sz="3600" dirty="0">
              <a:latin typeface="Tahoma"/>
              <a:cs typeface="Tahoma"/>
            </a:endParaRPr>
          </a:p>
          <a:p>
            <a:pPr marL="73025">
              <a:lnSpc>
                <a:spcPct val="100000"/>
              </a:lnSpc>
              <a:spcBef>
                <a:spcPts val="3165"/>
              </a:spcBef>
            </a:pPr>
            <a:r>
              <a:rPr sz="3600" b="1" dirty="0">
                <a:latin typeface="Arial"/>
                <a:cs typeface="Arial"/>
              </a:rPr>
              <a:t>C</a:t>
            </a:r>
            <a:r>
              <a:rPr sz="3600" b="1" spc="5" dirty="0">
                <a:latin typeface="Arial"/>
                <a:cs typeface="Arial"/>
              </a:rPr>
              <a:t>a</a:t>
            </a:r>
            <a:r>
              <a:rPr sz="3600" b="1" dirty="0">
                <a:latin typeface="Arial"/>
                <a:cs typeface="Arial"/>
              </a:rPr>
              <a:t>use</a:t>
            </a:r>
            <a:r>
              <a:rPr sz="3600" b="1" spc="10" dirty="0">
                <a:latin typeface="Arial"/>
                <a:cs typeface="Arial"/>
              </a:rPr>
              <a:t>s</a:t>
            </a:r>
            <a:r>
              <a:rPr sz="3600" b="1" dirty="0">
                <a:latin typeface="Arial"/>
                <a:cs typeface="Arial"/>
              </a:rPr>
              <a:t>;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6676" rIns="0" bIns="0" rtlCol="0">
            <a:spAutoFit/>
          </a:bodyPr>
          <a:lstStyle/>
          <a:p>
            <a:pPr marL="3989704">
              <a:lnSpc>
                <a:spcPct val="100000"/>
              </a:lnSpc>
            </a:pPr>
            <a:r>
              <a:rPr sz="3600" b="0" dirty="0">
                <a:latin typeface="Arial"/>
                <a:cs typeface="Arial"/>
              </a:rPr>
              <a:t>2-</a:t>
            </a:r>
            <a:r>
              <a:rPr sz="3600" b="0" spc="-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typhoid</a:t>
            </a:r>
            <a:r>
              <a:rPr sz="3600" b="0" spc="-1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feve</a:t>
            </a:r>
            <a:r>
              <a:rPr sz="3600" b="0" spc="-204" dirty="0">
                <a:latin typeface="Arial"/>
                <a:cs typeface="Arial"/>
              </a:rPr>
              <a:t>r</a:t>
            </a:r>
            <a:r>
              <a:rPr sz="3600" b="0" dirty="0"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  <a:p>
            <a:pPr marL="4039870">
              <a:lnSpc>
                <a:spcPct val="100000"/>
              </a:lnSpc>
              <a:spcBef>
                <a:spcPts val="2160"/>
              </a:spcBef>
              <a:tabLst>
                <a:tab pos="5834380" algn="l"/>
                <a:tab pos="6774815" algn="l"/>
              </a:tabLst>
            </a:pPr>
            <a:r>
              <a:rPr sz="3600" b="0" dirty="0">
                <a:latin typeface="Arial"/>
                <a:cs typeface="Arial"/>
              </a:rPr>
              <a:t>4-</a:t>
            </a:r>
            <a:r>
              <a:rPr sz="3600" b="0" spc="-5" dirty="0">
                <a:latin typeface="Arial"/>
                <a:cs typeface="Arial"/>
              </a:rPr>
              <a:t> B</a:t>
            </a:r>
            <a:r>
              <a:rPr sz="2800" b="0" dirty="0">
                <a:latin typeface="Arial"/>
                <a:cs typeface="Arial"/>
              </a:rPr>
              <a:t>1</a:t>
            </a:r>
            <a:r>
              <a:rPr sz="2800" b="0" spc="-5" dirty="0">
                <a:latin typeface="Arial"/>
                <a:cs typeface="Arial"/>
              </a:rPr>
              <a:t>2</a:t>
            </a:r>
            <a:r>
              <a:rPr sz="2800" b="0" spc="235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&amp;	folic	ac</a:t>
            </a:r>
            <a:r>
              <a:rPr sz="3600" b="0" spc="10" dirty="0">
                <a:latin typeface="Arial"/>
                <a:cs typeface="Arial"/>
              </a:rPr>
              <a:t>i</a:t>
            </a:r>
            <a:r>
              <a:rPr sz="3600" b="0" spc="-5" dirty="0">
                <a:latin typeface="Arial"/>
                <a:cs typeface="Arial"/>
              </a:rPr>
              <a:t>d</a:t>
            </a:r>
            <a:r>
              <a:rPr sz="3600" b="0" dirty="0">
                <a:latin typeface="Wingdings"/>
                <a:cs typeface="Wingdings"/>
              </a:rPr>
              <a:t></a:t>
            </a:r>
            <a:endParaRPr sz="3600" dirty="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900" y="3173857"/>
            <a:ext cx="3052445" cy="220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1-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mal</a:t>
            </a:r>
            <a:r>
              <a:rPr sz="3600" spc="10" dirty="0">
                <a:latin typeface="Arial"/>
                <a:cs typeface="Arial"/>
              </a:rPr>
              <a:t>n</a:t>
            </a:r>
            <a:r>
              <a:rPr sz="3600" dirty="0">
                <a:latin typeface="Arial"/>
                <a:cs typeface="Arial"/>
              </a:rPr>
              <a:t>utrition.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3600" dirty="0">
                <a:latin typeface="Arial"/>
                <a:cs typeface="Arial"/>
              </a:rPr>
              <a:t>3-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dr</a:t>
            </a:r>
            <a:r>
              <a:rPr sz="3600" spc="5" dirty="0">
                <a:latin typeface="Arial"/>
                <a:cs typeface="Arial"/>
              </a:rPr>
              <a:t>u</a:t>
            </a:r>
            <a:r>
              <a:rPr sz="3600" dirty="0">
                <a:latin typeface="Arial"/>
                <a:cs typeface="Arial"/>
              </a:rPr>
              <a:t>gs.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3600" dirty="0">
                <a:latin typeface="Arial"/>
                <a:cs typeface="Arial"/>
              </a:rPr>
              <a:t>5-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ra</a:t>
            </a:r>
            <a:r>
              <a:rPr sz="3600" spc="5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iati</a:t>
            </a:r>
            <a:r>
              <a:rPr sz="3600" spc="10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234468"/>
            <a:ext cx="36156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sng" spc="-5" dirty="0"/>
              <a:t>Leuco</a:t>
            </a:r>
            <a:r>
              <a:rPr u="sng" spc="10" dirty="0"/>
              <a:t>c</a:t>
            </a:r>
            <a:r>
              <a:rPr u="sng" dirty="0"/>
              <a:t>y</a:t>
            </a:r>
            <a:r>
              <a:rPr u="sng" spc="-15" dirty="0"/>
              <a:t>t</a:t>
            </a:r>
            <a:r>
              <a:rPr u="sng" spc="-5" dirty="0"/>
              <a:t>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7000" y="1080509"/>
            <a:ext cx="27578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Tahoma"/>
                <a:cs typeface="Tahoma"/>
              </a:rPr>
              <a:t>Increase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WBC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1686877"/>
            <a:ext cx="7314896" cy="4434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0310">
              <a:lnSpc>
                <a:spcPct val="100000"/>
              </a:lnSpc>
            </a:pPr>
            <a:r>
              <a:rPr sz="2800" b="1" u="sng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Physiological</a:t>
            </a:r>
            <a:endParaRPr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121031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1508125" algn="l"/>
              </a:tabLst>
            </a:pPr>
            <a:r>
              <a:rPr lang="en-GB" sz="2800" b="1" spc="-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urn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spc="-5" dirty="0">
                <a:latin typeface="Symbol"/>
                <a:cs typeface="Symbol"/>
              </a:rPr>
              <a:t>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ahoma"/>
                <a:cs typeface="Tahoma"/>
              </a:rPr>
              <a:t>morni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spc="-5" dirty="0">
                <a:latin typeface="Symbol"/>
                <a:cs typeface="Symbol"/>
              </a:rPr>
              <a:t>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ahoma"/>
                <a:cs typeface="Tahoma"/>
              </a:rPr>
              <a:t>ev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ning</a:t>
            </a:r>
            <a:r>
              <a:rPr lang="en-GB" sz="2800" b="1" spc="-10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L="1507490" indent="-297180">
              <a:lnSpc>
                <a:spcPct val="100000"/>
              </a:lnSpc>
              <a:spcBef>
                <a:spcPts val="85"/>
              </a:spcBef>
              <a:buFont typeface="Arial"/>
              <a:buChar char="–"/>
              <a:tabLst>
                <a:tab pos="1508125" algn="l"/>
              </a:tabLst>
            </a:pPr>
            <a:r>
              <a:rPr sz="2800" b="1" spc="-5" dirty="0">
                <a:latin typeface="Tahoma"/>
                <a:cs typeface="Tahoma"/>
              </a:rPr>
              <a:t>After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0" dirty="0">
                <a:latin typeface="Tahoma"/>
                <a:cs typeface="Tahoma"/>
              </a:rPr>
              <a:t>p</a:t>
            </a:r>
            <a:r>
              <a:rPr sz="2800" b="1" spc="-10" dirty="0">
                <a:latin typeface="Tahoma"/>
                <a:cs typeface="Tahoma"/>
              </a:rPr>
              <a:t>hysic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exerc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se</a:t>
            </a:r>
            <a:r>
              <a:rPr lang="en-GB" sz="2800" b="1" spc="-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L="1210310" marR="5080">
              <a:lnSpc>
                <a:spcPts val="3140"/>
              </a:lnSpc>
              <a:spcBef>
                <a:spcPts val="409"/>
              </a:spcBef>
              <a:buFont typeface="Arial"/>
              <a:buChar char="–"/>
              <a:tabLst>
                <a:tab pos="1508125" algn="l"/>
              </a:tabLst>
            </a:pPr>
            <a:r>
              <a:rPr lang="en-GB" sz="2800" b="1" spc="-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Stres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r</a:t>
            </a:r>
            <a:r>
              <a:rPr sz="2800" b="1" dirty="0">
                <a:latin typeface="Tahoma"/>
                <a:cs typeface="Tahoma"/>
              </a:rPr>
              <a:t> A</a:t>
            </a:r>
            <a:r>
              <a:rPr sz="2800" b="1" spc="-10" dirty="0">
                <a:latin typeface="Tahoma"/>
                <a:cs typeface="Tahoma"/>
              </a:rPr>
              <a:t>drena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injection</a:t>
            </a:r>
            <a:r>
              <a:rPr lang="en-GB" sz="2800" b="1" spc="-5" dirty="0">
                <a:latin typeface="Tahoma"/>
                <a:cs typeface="Tahoma"/>
              </a:rPr>
              <a:t>.</a:t>
            </a:r>
            <a:r>
              <a:rPr sz="2800" b="1" spc="-5" dirty="0">
                <a:latin typeface="Tahoma"/>
                <a:cs typeface="Tahoma"/>
              </a:rPr>
              <a:t> </a:t>
            </a:r>
            <a:endParaRPr lang="en-GB" sz="2800" b="1" spc="-5" dirty="0">
              <a:latin typeface="Tahoma"/>
              <a:cs typeface="Tahoma"/>
            </a:endParaRPr>
          </a:p>
          <a:p>
            <a:pPr marL="1210310" marR="5080">
              <a:lnSpc>
                <a:spcPts val="3140"/>
              </a:lnSpc>
              <a:spcBef>
                <a:spcPts val="409"/>
              </a:spcBef>
              <a:tabLst>
                <a:tab pos="1508125" algn="l"/>
              </a:tabLst>
            </a:pPr>
            <a:r>
              <a:rPr lang="en-GB" sz="2800" b="1" u="sng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Pathological</a:t>
            </a:r>
            <a:endParaRPr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469900" indent="-457200">
              <a:lnSpc>
                <a:spcPts val="3120"/>
              </a:lnSpc>
              <a:spcBef>
                <a:spcPts val="705"/>
              </a:spcBef>
              <a:buFontTx/>
              <a:buChar char="-"/>
              <a:tabLst>
                <a:tab pos="299085" algn="l"/>
              </a:tabLst>
            </a:pPr>
            <a:r>
              <a:rPr sz="2800" b="1" spc="-5" dirty="0">
                <a:latin typeface="Tahoma"/>
                <a:cs typeface="Tahoma"/>
              </a:rPr>
              <a:t>Bact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ri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-20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ect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lang="en-GB" sz="2800" b="1" spc="30" dirty="0">
                <a:latin typeface="Tahoma"/>
                <a:cs typeface="Tahoma"/>
              </a:rPr>
              <a:t>(</a:t>
            </a:r>
            <a:r>
              <a:rPr lang="en-GB" sz="4200" b="1" spc="-7" baseline="-3968" dirty="0">
                <a:latin typeface="Tahoma"/>
                <a:cs typeface="Tahoma"/>
              </a:rPr>
              <a:t>to</a:t>
            </a:r>
            <a:r>
              <a:rPr sz="4200" b="1" spc="-7" baseline="-3968" dirty="0" err="1">
                <a:latin typeface="Tahoma"/>
                <a:cs typeface="Tahoma"/>
              </a:rPr>
              <a:t>nsi</a:t>
            </a:r>
            <a:r>
              <a:rPr sz="4200" b="1" spc="-37" baseline="-3968" dirty="0" err="1">
                <a:latin typeface="Tahoma"/>
                <a:cs typeface="Tahoma"/>
              </a:rPr>
              <a:t>li</a:t>
            </a:r>
            <a:r>
              <a:rPr sz="4200" b="1" spc="-7" baseline="-3968" dirty="0" err="1">
                <a:latin typeface="Tahoma"/>
                <a:cs typeface="Tahoma"/>
              </a:rPr>
              <a:t>ti</a:t>
            </a:r>
            <a:r>
              <a:rPr sz="4200" b="1" spc="-30" baseline="-3968" dirty="0" err="1">
                <a:latin typeface="Tahoma"/>
                <a:cs typeface="Tahoma"/>
              </a:rPr>
              <a:t>s</a:t>
            </a:r>
            <a:r>
              <a:rPr sz="4200" b="1" i="1" spc="-7" baseline="-3968" dirty="0">
                <a:latin typeface="Tahoma"/>
                <a:cs typeface="Tahoma"/>
              </a:rPr>
              <a:t>,</a:t>
            </a:r>
            <a:r>
              <a:rPr lang="en-GB" sz="4200" b="1" i="1" spc="-7" baseline="-3968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dirty="0">
                <a:latin typeface="Tahoma"/>
                <a:cs typeface="Tahoma"/>
              </a:rPr>
              <a:t>p</a:t>
            </a:r>
            <a:r>
              <a:rPr sz="2800" b="1" spc="-10" dirty="0">
                <a:latin typeface="Tahoma"/>
                <a:cs typeface="Tahoma"/>
              </a:rPr>
              <a:t>pendicitis</a:t>
            </a:r>
            <a:r>
              <a:rPr lang="en-GB" sz="2800" b="1" spc="-10" dirty="0">
                <a:latin typeface="Tahoma"/>
                <a:cs typeface="Tahoma"/>
              </a:rPr>
              <a:t>, wound infection</a:t>
            </a:r>
            <a:r>
              <a:rPr sz="2800" b="1" spc="-10" dirty="0">
                <a:latin typeface="Tahoma"/>
                <a:cs typeface="Tahoma"/>
              </a:rPr>
              <a:t>)</a:t>
            </a:r>
            <a:r>
              <a:rPr lang="en-GB" sz="2800" b="1" spc="-10" dirty="0">
                <a:latin typeface="Tahoma"/>
                <a:cs typeface="Tahoma"/>
              </a:rPr>
              <a:t>.</a:t>
            </a:r>
          </a:p>
          <a:p>
            <a:pPr marL="469900" indent="-457200">
              <a:lnSpc>
                <a:spcPts val="3120"/>
              </a:lnSpc>
              <a:spcBef>
                <a:spcPts val="705"/>
              </a:spcBef>
              <a:buFontTx/>
              <a:buChar char="-"/>
              <a:tabLst>
                <a:tab pos="299085" algn="l"/>
              </a:tabLst>
            </a:pPr>
            <a:endParaRPr sz="2800" dirty="0">
              <a:latin typeface="Tahoma"/>
              <a:cs typeface="Tahoma"/>
            </a:endParaRPr>
          </a:p>
          <a:p>
            <a:pPr marL="469900" indent="-457200">
              <a:lnSpc>
                <a:spcPts val="3240"/>
              </a:lnSpc>
              <a:buFontTx/>
              <a:buChar char="-"/>
              <a:tabLst>
                <a:tab pos="299085" algn="l"/>
              </a:tabLst>
            </a:pPr>
            <a:r>
              <a:rPr lang="en-GB" sz="2800" b="1" spc="-5" dirty="0">
                <a:latin typeface="Tahoma"/>
                <a:cs typeface="Tahoma"/>
              </a:rPr>
              <a:t>Parasitic infections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ction</a:t>
            </a:r>
            <a:r>
              <a:rPr lang="en-GB" sz="2800" b="1" spc="-10" dirty="0">
                <a:latin typeface="Tahoma"/>
                <a:cs typeface="Tahoma"/>
              </a:rPr>
              <a:t>.</a:t>
            </a:r>
          </a:p>
          <a:p>
            <a:pPr marL="469900" indent="-457200">
              <a:lnSpc>
                <a:spcPts val="3240"/>
              </a:lnSpc>
              <a:buFontTx/>
              <a:buChar char="-"/>
              <a:tabLst>
                <a:tab pos="299085" algn="l"/>
              </a:tabLst>
            </a:pPr>
            <a:r>
              <a:rPr lang="en-GB" sz="2800" b="1" spc="-10" dirty="0">
                <a:latin typeface="Tahoma"/>
                <a:cs typeface="Tahoma"/>
              </a:rPr>
              <a:t>Allergic conditions. 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5458" y="170307"/>
            <a:ext cx="307530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sng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Leukaemia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009376"/>
            <a:ext cx="7924800" cy="361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99"/>
              </a:lnSpc>
            </a:pPr>
            <a:r>
              <a:rPr lang="en-GB" sz="2800" b="1" spc="-10" dirty="0">
                <a:latin typeface="Tahoma"/>
                <a:cs typeface="Tahoma"/>
              </a:rPr>
              <a:t>- </a:t>
            </a:r>
            <a:r>
              <a:rPr sz="2800" b="1" spc="-10" dirty="0">
                <a:latin typeface="Tahoma"/>
                <a:cs typeface="Tahoma"/>
              </a:rPr>
              <a:t>Canc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r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</a:t>
            </a:r>
            <a:r>
              <a:rPr sz="2800" b="1" dirty="0">
                <a:latin typeface="Tahoma"/>
                <a:cs typeface="Tahoma"/>
              </a:rPr>
              <a:t>f </a:t>
            </a:r>
            <a:r>
              <a:rPr lang="en-GB" sz="2800" b="1" spc="-5" dirty="0">
                <a:latin typeface="Tahoma"/>
                <a:cs typeface="Tahoma"/>
              </a:rPr>
              <a:t>WBC </a:t>
            </a:r>
            <a:r>
              <a:rPr sz="2800" b="1" spc="-10" dirty="0">
                <a:latin typeface="Tahoma"/>
                <a:cs typeface="Tahoma"/>
              </a:rPr>
              <a:t>du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 </a:t>
            </a:r>
            <a:r>
              <a:rPr sz="2800" b="1" spc="-10" dirty="0">
                <a:latin typeface="Tahoma"/>
                <a:cs typeface="Tahoma"/>
              </a:rPr>
              <a:t>chromosoma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b</a:t>
            </a:r>
            <a:r>
              <a:rPr sz="2800" b="1" spc="-10" dirty="0">
                <a:latin typeface="Tahoma"/>
                <a:cs typeface="Tahoma"/>
              </a:rPr>
              <a:t>norm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ty</a:t>
            </a:r>
            <a:r>
              <a:rPr sz="2800" b="1" spc="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caus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by </a:t>
            </a:r>
            <a:r>
              <a:rPr sz="2800" b="1" spc="-10" dirty="0">
                <a:latin typeface="Tahoma"/>
                <a:cs typeface="Tahoma"/>
              </a:rPr>
              <a:t>chem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ca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s,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radi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tion,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and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viruses.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GB" sz="2800" b="1" spc="-5" dirty="0">
                <a:latin typeface="Tahoma"/>
                <a:cs typeface="Tahoma"/>
              </a:rPr>
              <a:t>- </a:t>
            </a:r>
            <a:r>
              <a:rPr sz="2800" b="1" spc="-5" dirty="0">
                <a:latin typeface="Tahoma"/>
                <a:cs typeface="Tahoma"/>
              </a:rPr>
              <a:t>WBC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more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than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50</a:t>
            </a:r>
            <a:r>
              <a:rPr sz="2800" b="1" spc="-5" dirty="0">
                <a:latin typeface="Tahoma"/>
                <a:cs typeface="Tahoma"/>
              </a:rPr>
              <a:t>x</a:t>
            </a:r>
            <a:r>
              <a:rPr sz="2800" b="1" spc="-10" dirty="0">
                <a:latin typeface="Tahoma"/>
                <a:cs typeface="Tahoma"/>
              </a:rPr>
              <a:t>10</a:t>
            </a:r>
            <a:r>
              <a:rPr sz="2700" b="1" spc="-7" baseline="20061" dirty="0">
                <a:latin typeface="Tahoma"/>
                <a:cs typeface="Tahoma"/>
              </a:rPr>
              <a:t>3</a:t>
            </a:r>
            <a:r>
              <a:rPr lang="en-GB" sz="2700" b="1" spc="-7" baseline="20061" dirty="0">
                <a:latin typeface="Tahoma"/>
                <a:cs typeface="Tahoma"/>
              </a:rPr>
              <a:t>.</a:t>
            </a:r>
            <a:endParaRPr sz="2700" baseline="2006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en-GB" sz="2800" b="1" spc="-10" dirty="0">
                <a:latin typeface="Tahoma"/>
                <a:cs typeface="Tahoma"/>
              </a:rPr>
              <a:t>- </a:t>
            </a:r>
            <a:r>
              <a:rPr sz="2800" b="1" spc="-10" dirty="0">
                <a:latin typeface="Tahoma"/>
                <a:cs typeface="Tahoma"/>
              </a:rPr>
              <a:t>Type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 err="1">
                <a:latin typeface="Tahoma"/>
                <a:cs typeface="Tahoma"/>
              </a:rPr>
              <a:t>l</a:t>
            </a:r>
            <a:r>
              <a:rPr sz="2800" b="1" spc="-15" dirty="0" err="1">
                <a:latin typeface="Tahoma"/>
                <a:cs typeface="Tahoma"/>
              </a:rPr>
              <a:t>e</a:t>
            </a:r>
            <a:r>
              <a:rPr sz="2800" b="1" spc="-10" dirty="0" err="1">
                <a:latin typeface="Tahoma"/>
                <a:cs typeface="Tahoma"/>
              </a:rPr>
              <a:t>uk</a:t>
            </a:r>
            <a:r>
              <a:rPr sz="2800" b="1" spc="-20" dirty="0" err="1">
                <a:latin typeface="Tahoma"/>
                <a:cs typeface="Tahoma"/>
              </a:rPr>
              <a:t>a</a:t>
            </a:r>
            <a:r>
              <a:rPr sz="2800" b="1" spc="-5" dirty="0" err="1">
                <a:latin typeface="Tahoma"/>
                <a:cs typeface="Tahoma"/>
              </a:rPr>
              <a:t>emia</a:t>
            </a:r>
            <a:r>
              <a:rPr lang="en-GB" sz="2800" b="1" spc="-5" dirty="0">
                <a:latin typeface="Tahoma"/>
                <a:cs typeface="Tahoma"/>
              </a:rPr>
              <a:t>:</a:t>
            </a:r>
            <a:endParaRPr sz="2800" dirty="0">
              <a:latin typeface="Tahoma"/>
              <a:cs typeface="Tahoma"/>
            </a:endParaRPr>
          </a:p>
          <a:p>
            <a:pPr marL="12700" marR="420370">
              <a:lnSpc>
                <a:spcPct val="101099"/>
              </a:lnSpc>
              <a:spcBef>
                <a:spcPts val="300"/>
              </a:spcBef>
            </a:pPr>
            <a:r>
              <a:rPr lang="en-GB" sz="2800" b="1" spc="-5" dirty="0">
                <a:latin typeface="Arial"/>
                <a:cs typeface="Arial"/>
              </a:rPr>
              <a:t>1- </a:t>
            </a:r>
            <a:r>
              <a:rPr sz="2800" b="1" spc="-10" dirty="0">
                <a:latin typeface="Tahoma"/>
                <a:cs typeface="Tahoma"/>
              </a:rPr>
              <a:t>Mye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10" dirty="0">
                <a:latin typeface="Tahoma"/>
                <a:cs typeface="Tahoma"/>
              </a:rPr>
              <a:t>obl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st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uk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emia</a:t>
            </a:r>
            <a:r>
              <a:rPr sz="2800" b="1" spc="65" dirty="0">
                <a:latin typeface="Tahoma"/>
                <a:cs typeface="Tahoma"/>
              </a:rPr>
              <a:t> </a:t>
            </a:r>
            <a:r>
              <a:rPr sz="2800" spc="-5" dirty="0">
                <a:latin typeface="Symbol"/>
                <a:cs typeface="Symbol"/>
              </a:rPr>
              <a:t>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ahoma"/>
                <a:cs typeface="Tahoma"/>
              </a:rPr>
              <a:t>my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loid </a:t>
            </a:r>
            <a:r>
              <a:rPr sz="2800" b="1" spc="-10" dirty="0">
                <a:latin typeface="Tahoma"/>
                <a:cs typeface="Tahoma"/>
              </a:rPr>
              <a:t>cel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lang="en-GB" sz="2800" b="1" spc="-5" dirty="0"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  <a:p>
            <a:pPr marL="111760">
              <a:lnSpc>
                <a:spcPts val="3265"/>
              </a:lnSpc>
              <a:spcBef>
                <a:spcPts val="745"/>
              </a:spcBef>
            </a:pPr>
            <a:r>
              <a:rPr lang="en-GB" sz="2800" b="1" spc="-5" dirty="0">
                <a:latin typeface="Arial"/>
                <a:cs typeface="Arial"/>
              </a:rPr>
              <a:t>2- </a:t>
            </a:r>
            <a:r>
              <a:rPr sz="2800" b="1" spc="-10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y</a:t>
            </a:r>
            <a:r>
              <a:rPr sz="2800" b="1" spc="-5" dirty="0">
                <a:latin typeface="Tahoma"/>
                <a:cs typeface="Tahoma"/>
              </a:rPr>
              <a:t>mphob</a:t>
            </a:r>
            <a:r>
              <a:rPr sz="2800" b="1" spc="-2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15" dirty="0">
                <a:latin typeface="Tahoma"/>
                <a:cs typeface="Tahoma"/>
              </a:rPr>
              <a:t>s</a:t>
            </a:r>
            <a:r>
              <a:rPr sz="2800" b="1" spc="-5" dirty="0">
                <a:latin typeface="Tahoma"/>
                <a:cs typeface="Tahoma"/>
              </a:rPr>
              <a:t>t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 err="1">
                <a:latin typeface="Tahoma"/>
                <a:cs typeface="Tahoma"/>
              </a:rPr>
              <a:t>l</a:t>
            </a:r>
            <a:r>
              <a:rPr sz="2800" b="1" spc="-20" dirty="0" err="1">
                <a:latin typeface="Tahoma"/>
                <a:cs typeface="Tahoma"/>
              </a:rPr>
              <a:t>e</a:t>
            </a:r>
            <a:r>
              <a:rPr sz="2800" b="1" spc="-10" dirty="0" err="1">
                <a:latin typeface="Tahoma"/>
                <a:cs typeface="Tahoma"/>
              </a:rPr>
              <a:t>u</a:t>
            </a:r>
            <a:r>
              <a:rPr sz="2800" b="1" spc="-15" dirty="0" err="1">
                <a:latin typeface="Tahoma"/>
                <a:cs typeface="Tahoma"/>
              </a:rPr>
              <a:t>k</a:t>
            </a:r>
            <a:r>
              <a:rPr sz="2800" b="1" spc="-5" dirty="0" err="1">
                <a:latin typeface="Tahoma"/>
                <a:cs typeface="Tahoma"/>
              </a:rPr>
              <a:t>a</a:t>
            </a:r>
            <a:r>
              <a:rPr sz="2800" b="1" spc="-20" dirty="0" err="1">
                <a:latin typeface="Tahoma"/>
                <a:cs typeface="Tahoma"/>
              </a:rPr>
              <a:t>e</a:t>
            </a:r>
            <a:r>
              <a:rPr sz="2800" b="1" spc="-5" dirty="0" err="1">
                <a:latin typeface="Tahoma"/>
                <a:cs typeface="Tahoma"/>
              </a:rPr>
              <a:t>mia</a:t>
            </a:r>
            <a:r>
              <a:rPr sz="2800" b="1" spc="65" dirty="0">
                <a:latin typeface="Tahoma"/>
                <a:cs typeface="Tahoma"/>
              </a:rPr>
              <a:t> </a:t>
            </a:r>
            <a:r>
              <a:rPr sz="2800" spc="-5" dirty="0">
                <a:latin typeface="Symbol"/>
                <a:cs typeface="Symbol"/>
              </a:rPr>
              <a:t></a:t>
            </a:r>
            <a:r>
              <a:rPr lang="en-GB" sz="2800" spc="-5" dirty="0">
                <a:latin typeface="Symbol"/>
                <a:cs typeface="Symbol"/>
              </a:rPr>
              <a:t> </a:t>
            </a:r>
            <a:r>
              <a:rPr sz="2800" b="1" spc="-5" dirty="0">
                <a:latin typeface="Tahoma"/>
                <a:cs typeface="Tahoma"/>
              </a:rPr>
              <a:t>ly</a:t>
            </a:r>
            <a:r>
              <a:rPr sz="2800" b="1" spc="-20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pho</a:t>
            </a:r>
            <a:r>
              <a:rPr sz="2800" b="1" dirty="0">
                <a:latin typeface="Tahoma"/>
                <a:cs typeface="Tahoma"/>
              </a:rPr>
              <a:t>c</a:t>
            </a:r>
            <a:r>
              <a:rPr sz="2800" b="1" spc="-5" dirty="0">
                <a:latin typeface="Tahoma"/>
                <a:cs typeface="Tahoma"/>
              </a:rPr>
              <a:t>ytic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cel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s </a:t>
            </a:r>
            <a:r>
              <a:rPr lang="en-GB" sz="2800" b="1" spc="-5" dirty="0">
                <a:latin typeface="Tahoma"/>
                <a:cs typeface="Tahoma"/>
              </a:rPr>
              <a:t>(</a:t>
            </a:r>
            <a:r>
              <a:rPr sz="2800" b="1" spc="-5" dirty="0">
                <a:latin typeface="Tahoma"/>
                <a:cs typeface="Tahoma"/>
              </a:rPr>
              <a:t>Acute</a:t>
            </a:r>
            <a:r>
              <a:rPr sz="2800" b="1" spc="-10" dirty="0">
                <a:latin typeface="Tahoma"/>
                <a:cs typeface="Tahoma"/>
              </a:rPr>
              <a:t> o</a:t>
            </a:r>
            <a:r>
              <a:rPr sz="2800" b="1" spc="-5" dirty="0">
                <a:latin typeface="Tahoma"/>
                <a:cs typeface="Tahoma"/>
              </a:rPr>
              <a:t>r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chroni</a:t>
            </a:r>
            <a:r>
              <a:rPr sz="2800" b="1" spc="-5" dirty="0">
                <a:latin typeface="Tahoma"/>
                <a:cs typeface="Tahoma"/>
              </a:rPr>
              <a:t>c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10" dirty="0">
                <a:latin typeface="Tahoma"/>
                <a:cs typeface="Tahoma"/>
              </a:rPr>
              <a:t>nset</a:t>
            </a:r>
            <a:r>
              <a:rPr lang="en-GB" sz="2800" b="1" spc="-10" dirty="0">
                <a:latin typeface="Tahoma"/>
                <a:cs typeface="Tahoma"/>
              </a:rPr>
              <a:t>).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982" y="5086370"/>
            <a:ext cx="727425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800" b="1" spc="-5" dirty="0">
                <a:latin typeface="Tahoma"/>
                <a:cs typeface="Tahoma"/>
              </a:rPr>
              <a:t>Mostly, </a:t>
            </a:r>
            <a:r>
              <a:rPr sz="2800" b="1" spc="-5" dirty="0">
                <a:latin typeface="Tahoma"/>
                <a:cs typeface="Tahoma"/>
              </a:rPr>
              <a:t>accompanied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th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a,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ding</a:t>
            </a:r>
            <a:r>
              <a:rPr lang="en-GB" sz="2800" b="1" spc="-10" dirty="0">
                <a:latin typeface="Tahoma"/>
                <a:cs typeface="Tahoma"/>
              </a:rPr>
              <a:t> and infections. 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470653" y="6547408"/>
            <a:ext cx="203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z="1200" dirty="0">
                <a:latin typeface="Times New Roman"/>
                <a:cs typeface="Times New Roman"/>
              </a:rPr>
              <a:t>47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2258695">
              <a:lnSpc>
                <a:spcPts val="5255"/>
              </a:lnSpc>
            </a:pPr>
            <a:r>
              <a:rPr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2127758"/>
            <a:ext cx="6769734" cy="93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65"/>
              </a:lnSpc>
            </a:pPr>
            <a:r>
              <a:rPr sz="3200" b="1" dirty="0">
                <a:latin typeface="Tahoma"/>
                <a:cs typeface="Tahoma"/>
              </a:rPr>
              <a:t>At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end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of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this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lecture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stu</a:t>
            </a:r>
            <a:r>
              <a:rPr sz="3200" b="1" spc="-15" dirty="0">
                <a:latin typeface="Tahoma"/>
                <a:cs typeface="Tahoma"/>
              </a:rPr>
              <a:t>d</a:t>
            </a:r>
            <a:r>
              <a:rPr sz="3200" b="1" dirty="0">
                <a:latin typeface="Tahoma"/>
                <a:cs typeface="Tahoma"/>
              </a:rPr>
              <a:t>ent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665"/>
              </a:lnSpc>
            </a:pPr>
            <a:r>
              <a:rPr sz="3200" b="1" dirty="0">
                <a:latin typeface="Tahoma"/>
                <a:cs typeface="Tahoma"/>
              </a:rPr>
              <a:t>should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be able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to: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320" y="3144520"/>
            <a:ext cx="7434580" cy="307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8320" marR="1236980" indent="-515620">
              <a:lnSpc>
                <a:spcPts val="2800"/>
              </a:lnSpc>
              <a:buFont typeface="Tahoma"/>
              <a:buAutoNum type="arabicPeriod"/>
              <a:tabLst>
                <a:tab pos="528955" algn="l"/>
              </a:tabLst>
            </a:pPr>
            <a:r>
              <a:rPr sz="2600" b="1" spc="-5" dirty="0">
                <a:latin typeface="Tahoma"/>
                <a:cs typeface="Tahoma"/>
              </a:rPr>
              <a:t>Descr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be </a:t>
            </a:r>
            <a:r>
              <a:rPr sz="2600" b="1" spc="5" dirty="0">
                <a:latin typeface="Tahoma"/>
                <a:cs typeface="Tahoma"/>
              </a:rPr>
              <a:t>E</a:t>
            </a:r>
            <a:r>
              <a:rPr sz="2600" b="1" dirty="0">
                <a:latin typeface="Tahoma"/>
                <a:cs typeface="Tahoma"/>
              </a:rPr>
              <a:t>sinophils</a:t>
            </a:r>
            <a:r>
              <a:rPr sz="2600" b="1" spc="-35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formatio</a:t>
            </a:r>
            <a:r>
              <a:rPr sz="2600" b="1" dirty="0">
                <a:latin typeface="Tahoma"/>
                <a:cs typeface="Tahoma"/>
              </a:rPr>
              <a:t>n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 </a:t>
            </a:r>
            <a:r>
              <a:rPr sz="2600" b="1" spc="-5" dirty="0">
                <a:latin typeface="Tahoma"/>
                <a:cs typeface="Tahoma"/>
              </a:rPr>
              <a:t>funct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ons</a:t>
            </a:r>
            <a:endParaRPr sz="2600">
              <a:latin typeface="Tahoma"/>
              <a:cs typeface="Tahoma"/>
            </a:endParaRPr>
          </a:p>
          <a:p>
            <a:pPr marL="528320" indent="-515620">
              <a:lnSpc>
                <a:spcPts val="2960"/>
              </a:lnSpc>
              <a:spcBef>
                <a:spcPts val="340"/>
              </a:spcBef>
              <a:buFont typeface="Tahoma"/>
              <a:buAutoNum type="arabicPeriod"/>
              <a:tabLst>
                <a:tab pos="528955" algn="l"/>
              </a:tabLst>
            </a:pPr>
            <a:r>
              <a:rPr sz="2600" b="1" spc="-5" dirty="0">
                <a:latin typeface="Tahoma"/>
                <a:cs typeface="Tahoma"/>
              </a:rPr>
              <a:t>Descr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be Ba</a:t>
            </a:r>
            <a:r>
              <a:rPr sz="2600" b="1" spc="5" dirty="0">
                <a:latin typeface="Tahoma"/>
                <a:cs typeface="Tahoma"/>
              </a:rPr>
              <a:t>s</a:t>
            </a:r>
            <a:r>
              <a:rPr sz="2600" b="1" spc="-5" dirty="0">
                <a:latin typeface="Tahoma"/>
                <a:cs typeface="Tahoma"/>
              </a:rPr>
              <a:t>op</a:t>
            </a:r>
            <a:r>
              <a:rPr sz="2600" b="1" dirty="0">
                <a:latin typeface="Tahoma"/>
                <a:cs typeface="Tahoma"/>
              </a:rPr>
              <a:t>hi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dirty="0">
                <a:latin typeface="Tahoma"/>
                <a:cs typeface="Tahoma"/>
              </a:rPr>
              <a:t>s </a:t>
            </a:r>
            <a:r>
              <a:rPr sz="2600" b="1" spc="-5" dirty="0">
                <a:latin typeface="Tahoma"/>
                <a:cs typeface="Tahoma"/>
              </a:rPr>
              <a:t>formatio</a:t>
            </a:r>
            <a:r>
              <a:rPr sz="2600" b="1" dirty="0">
                <a:latin typeface="Tahoma"/>
                <a:cs typeface="Tahoma"/>
              </a:rPr>
              <a:t>n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endParaRPr sz="2600">
              <a:latin typeface="Tahoma"/>
              <a:cs typeface="Tahoma"/>
            </a:endParaRPr>
          </a:p>
          <a:p>
            <a:pPr marL="528320">
              <a:lnSpc>
                <a:spcPts val="2960"/>
              </a:lnSpc>
            </a:pPr>
            <a:r>
              <a:rPr sz="2600" b="1" spc="-5" dirty="0">
                <a:latin typeface="Tahoma"/>
                <a:cs typeface="Tahoma"/>
              </a:rPr>
              <a:t>func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ions</a:t>
            </a:r>
            <a:endParaRPr sz="2600">
              <a:latin typeface="Tahoma"/>
              <a:cs typeface="Tahoma"/>
            </a:endParaRPr>
          </a:p>
          <a:p>
            <a:pPr marL="528320" marR="711200">
              <a:lnSpc>
                <a:spcPts val="2800"/>
              </a:lnSpc>
              <a:spcBef>
                <a:spcPts val="645"/>
              </a:spcBef>
            </a:pPr>
            <a:r>
              <a:rPr sz="2600" b="1" spc="-5" dirty="0">
                <a:latin typeface="Tahoma"/>
                <a:cs typeface="Tahoma"/>
              </a:rPr>
              <a:t>Descr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be </a:t>
            </a:r>
            <a:r>
              <a:rPr sz="2600" b="1" spc="-5" dirty="0">
                <a:latin typeface="Tahoma"/>
                <a:cs typeface="Tahoma"/>
              </a:rPr>
              <a:t>M</a:t>
            </a:r>
            <a:r>
              <a:rPr sz="2600" b="1" dirty="0">
                <a:latin typeface="Tahoma"/>
                <a:cs typeface="Tahoma"/>
              </a:rPr>
              <a:t>o</a:t>
            </a:r>
            <a:r>
              <a:rPr sz="2600" b="1" spc="-5" dirty="0">
                <a:latin typeface="Tahoma"/>
                <a:cs typeface="Tahoma"/>
              </a:rPr>
              <a:t>nocyte</a:t>
            </a:r>
            <a:r>
              <a:rPr sz="2600" b="1" dirty="0">
                <a:latin typeface="Tahoma"/>
                <a:cs typeface="Tahoma"/>
              </a:rPr>
              <a:t>s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macropha</a:t>
            </a:r>
            <a:r>
              <a:rPr sz="2600" b="1" spc="-5" dirty="0">
                <a:latin typeface="Tahoma"/>
                <a:cs typeface="Tahoma"/>
              </a:rPr>
              <a:t>g</a:t>
            </a:r>
            <a:r>
              <a:rPr sz="2600" b="1" dirty="0">
                <a:latin typeface="Tahoma"/>
                <a:cs typeface="Tahoma"/>
              </a:rPr>
              <a:t>e </a:t>
            </a:r>
            <a:r>
              <a:rPr sz="2600" b="1" spc="-5" dirty="0">
                <a:latin typeface="Tahoma"/>
                <a:cs typeface="Tahoma"/>
              </a:rPr>
              <a:t>formatio</a:t>
            </a:r>
            <a:r>
              <a:rPr sz="2600" b="1" dirty="0">
                <a:latin typeface="Tahoma"/>
                <a:cs typeface="Tahoma"/>
              </a:rPr>
              <a:t>n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funct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ons.</a:t>
            </a:r>
            <a:endParaRPr sz="2600">
              <a:latin typeface="Tahoma"/>
              <a:cs typeface="Tahoma"/>
            </a:endParaRPr>
          </a:p>
          <a:p>
            <a:pPr marL="528320">
              <a:lnSpc>
                <a:spcPts val="2965"/>
              </a:lnSpc>
            </a:pPr>
            <a:r>
              <a:rPr sz="2600" b="1" spc="-5" dirty="0">
                <a:latin typeface="Tahoma"/>
                <a:cs typeface="Tahoma"/>
              </a:rPr>
              <a:t>Des</a:t>
            </a:r>
            <a:r>
              <a:rPr sz="2600" b="1" spc="-10" dirty="0">
                <a:latin typeface="Tahoma"/>
                <a:cs typeface="Tahoma"/>
              </a:rPr>
              <a:t>c</a:t>
            </a:r>
            <a:r>
              <a:rPr sz="2600" b="1" dirty="0">
                <a:latin typeface="Tahoma"/>
                <a:cs typeface="Tahoma"/>
              </a:rPr>
              <a:t>r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be </a:t>
            </a:r>
            <a:r>
              <a:rPr sz="2600" b="1" spc="-5" dirty="0">
                <a:latin typeface="Tahoma"/>
                <a:cs typeface="Tahoma"/>
              </a:rPr>
              <a:t>Reti</a:t>
            </a:r>
            <a:r>
              <a:rPr sz="2600" b="1" spc="-15" dirty="0">
                <a:latin typeface="Tahoma"/>
                <a:cs typeface="Tahoma"/>
              </a:rPr>
              <a:t>c</a:t>
            </a:r>
            <a:r>
              <a:rPr sz="2600" b="1" spc="-5" dirty="0">
                <a:latin typeface="Tahoma"/>
                <a:cs typeface="Tahoma"/>
              </a:rPr>
              <a:t>uloendothe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dirty="0">
                <a:latin typeface="Tahoma"/>
                <a:cs typeface="Tahoma"/>
              </a:rPr>
              <a:t>i</a:t>
            </a:r>
            <a:r>
              <a:rPr sz="2600" b="1" spc="-10" dirty="0">
                <a:latin typeface="Tahoma"/>
                <a:cs typeface="Tahoma"/>
              </a:rPr>
              <a:t>a</a:t>
            </a:r>
            <a:r>
              <a:rPr sz="2600" b="1" dirty="0">
                <a:latin typeface="Tahoma"/>
                <a:cs typeface="Tahoma"/>
              </a:rPr>
              <a:t>l </a:t>
            </a:r>
            <a:r>
              <a:rPr sz="2600" b="1" spc="-10" dirty="0">
                <a:latin typeface="Tahoma"/>
                <a:cs typeface="Tahoma"/>
              </a:rPr>
              <a:t>c</a:t>
            </a:r>
            <a:r>
              <a:rPr sz="2600" b="1" spc="-5" dirty="0">
                <a:latin typeface="Tahoma"/>
                <a:cs typeface="Tahoma"/>
              </a:rPr>
              <a:t>omponan</a:t>
            </a:r>
            <a:r>
              <a:rPr sz="2600" b="1" spc="-15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s</a:t>
            </a:r>
            <a:endParaRPr sz="2600">
              <a:latin typeface="Tahoma"/>
              <a:cs typeface="Tahoma"/>
            </a:endParaRPr>
          </a:p>
          <a:p>
            <a:pPr marL="528320">
              <a:lnSpc>
                <a:spcPct val="100000"/>
              </a:lnSpc>
              <a:spcBef>
                <a:spcPts val="25"/>
              </a:spcBef>
            </a:pP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5" dirty="0">
                <a:latin typeface="Tahoma"/>
                <a:cs typeface="Tahoma"/>
              </a:rPr>
              <a:t> functions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320" y="4685029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3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320" y="5477459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4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70653" y="6547408"/>
            <a:ext cx="203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z="1200" dirty="0">
                <a:latin typeface="Times New Roman"/>
                <a:cs typeface="Times New Roman"/>
              </a:rPr>
              <a:t>48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2258695">
              <a:lnSpc>
                <a:spcPts val="5255"/>
              </a:lnSpc>
            </a:pPr>
            <a:r>
              <a:rPr dirty="0"/>
              <a:t>Objectives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2409" rIns="0" bIns="0" rtlCol="0">
            <a:spAutoFit/>
          </a:bodyPr>
          <a:lstStyle/>
          <a:p>
            <a:pPr marL="243840">
              <a:lnSpc>
                <a:spcPts val="3155"/>
              </a:lnSpc>
            </a:pPr>
            <a:r>
              <a:rPr dirty="0"/>
              <a:t>At </a:t>
            </a:r>
            <a:r>
              <a:rPr spc="-15"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end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 t</a:t>
            </a:r>
            <a:r>
              <a:rPr spc="-10" dirty="0"/>
              <a:t>h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lecture</a:t>
            </a:r>
            <a:r>
              <a:rPr spc="-15" dirty="0"/>
              <a:t> </a:t>
            </a:r>
            <a:r>
              <a:rPr dirty="0"/>
              <a:t>st</a:t>
            </a:r>
            <a:r>
              <a:rPr spc="-15" dirty="0"/>
              <a:t>u</a:t>
            </a:r>
            <a:r>
              <a:rPr spc="-5" dirty="0"/>
              <a:t>den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should</a:t>
            </a:r>
            <a:r>
              <a:rPr spc="-35" dirty="0"/>
              <a:t> </a:t>
            </a:r>
            <a:r>
              <a:rPr dirty="0"/>
              <a:t>be</a:t>
            </a:r>
          </a:p>
          <a:p>
            <a:pPr marL="243840">
              <a:lnSpc>
                <a:spcPts val="3095"/>
              </a:lnSpc>
            </a:pPr>
            <a:r>
              <a:rPr sz="2650" spc="5" dirty="0"/>
              <a:t>able to:</a:t>
            </a:r>
            <a:endParaRPr sz="2650"/>
          </a:p>
          <a:p>
            <a:pPr marL="758190" indent="-515620">
              <a:lnSpc>
                <a:spcPts val="3155"/>
              </a:lnSpc>
              <a:spcBef>
                <a:spcPts val="869"/>
              </a:spcBef>
              <a:buFont typeface="Tahoma"/>
              <a:buAutoNum type="arabicPeriod" startAt="5"/>
              <a:tabLst>
                <a:tab pos="759460" algn="l"/>
              </a:tabLst>
            </a:pPr>
            <a:r>
              <a:rPr spc="-10" dirty="0"/>
              <a:t>Desc</a:t>
            </a:r>
            <a:r>
              <a:rPr spc="0" dirty="0"/>
              <a:t>r</a:t>
            </a:r>
            <a:r>
              <a:rPr spc="-5" dirty="0"/>
              <a:t>ibe</a:t>
            </a:r>
            <a:r>
              <a:rPr spc="-25" dirty="0"/>
              <a:t> </a:t>
            </a:r>
            <a:r>
              <a:rPr spc="-5" dirty="0"/>
              <a:t>ly</a:t>
            </a:r>
            <a:r>
              <a:rPr dirty="0"/>
              <a:t>m</a:t>
            </a:r>
            <a:r>
              <a:rPr spc="-5" dirty="0"/>
              <a:t>pho</a:t>
            </a:r>
            <a:r>
              <a:rPr spc="10" dirty="0"/>
              <a:t>c</a:t>
            </a:r>
            <a:r>
              <a:rPr spc="-5" dirty="0"/>
              <a:t>y</a:t>
            </a:r>
            <a:r>
              <a:rPr spc="-20" dirty="0"/>
              <a:t>t</a:t>
            </a:r>
            <a:r>
              <a:rPr spc="-5" dirty="0"/>
              <a:t>es</a:t>
            </a:r>
            <a:r>
              <a:rPr spc="-45" dirty="0"/>
              <a:t> </a:t>
            </a:r>
            <a:r>
              <a:rPr spc="-10" dirty="0"/>
              <a:t>for</a:t>
            </a:r>
            <a:r>
              <a:rPr spc="0" dirty="0"/>
              <a:t>m</a:t>
            </a:r>
            <a:r>
              <a:rPr spc="-5" dirty="0"/>
              <a:t>ation</a:t>
            </a:r>
            <a:r>
              <a:rPr spc="-20" dirty="0"/>
              <a:t> </a:t>
            </a:r>
            <a:r>
              <a:rPr dirty="0"/>
              <a:t>and</a:t>
            </a:r>
          </a:p>
          <a:p>
            <a:pPr marL="758190">
              <a:lnSpc>
                <a:spcPts val="3095"/>
              </a:lnSpc>
            </a:pPr>
            <a:r>
              <a:rPr sz="2650" spc="5" dirty="0"/>
              <a:t>matura</a:t>
            </a:r>
            <a:r>
              <a:rPr sz="2650" spc="-10" dirty="0"/>
              <a:t>t</a:t>
            </a:r>
            <a:r>
              <a:rPr sz="2650" spc="5" dirty="0"/>
              <a:t>ion.</a:t>
            </a:r>
            <a:endParaRPr sz="2650"/>
          </a:p>
          <a:p>
            <a:pPr marL="758190" indent="-515620">
              <a:lnSpc>
                <a:spcPts val="3200"/>
              </a:lnSpc>
              <a:spcBef>
                <a:spcPts val="885"/>
              </a:spcBef>
              <a:buFont typeface="Tahoma"/>
              <a:buAutoNum type="arabicPeriod" startAt="6"/>
              <a:tabLst>
                <a:tab pos="759460" algn="l"/>
              </a:tabLst>
            </a:pPr>
            <a:r>
              <a:rPr sz="4050" spc="-7" baseline="1028" dirty="0"/>
              <a:t>Describ</a:t>
            </a:r>
            <a:r>
              <a:rPr sz="4050" baseline="1028" dirty="0"/>
              <a:t>e</a:t>
            </a:r>
            <a:r>
              <a:rPr sz="4050" spc="-15" baseline="1028" dirty="0"/>
              <a:t> </a:t>
            </a:r>
            <a:r>
              <a:rPr sz="4050" spc="-22" baseline="1028" dirty="0"/>
              <a:t>t</a:t>
            </a:r>
            <a:r>
              <a:rPr sz="4050" spc="-7" baseline="1028" dirty="0"/>
              <a:t>h</a:t>
            </a:r>
            <a:r>
              <a:rPr sz="4050" baseline="1028" dirty="0"/>
              <a:t>e</a:t>
            </a:r>
            <a:r>
              <a:rPr sz="4050" spc="-15" baseline="1028" dirty="0"/>
              <a:t> </a:t>
            </a:r>
            <a:r>
              <a:rPr sz="4050" spc="-7" baseline="1028" dirty="0"/>
              <a:t>function</a:t>
            </a:r>
            <a:r>
              <a:rPr sz="4050" baseline="1028" dirty="0"/>
              <a:t>s</a:t>
            </a:r>
            <a:r>
              <a:rPr sz="4050" spc="-15" baseline="1028" dirty="0"/>
              <a:t> </a:t>
            </a:r>
            <a:r>
              <a:rPr sz="4050" spc="-7" baseline="1028" dirty="0"/>
              <a:t>o</a:t>
            </a:r>
            <a:r>
              <a:rPr sz="4050" baseline="1028" dirty="0"/>
              <a:t>f t</a:t>
            </a:r>
            <a:r>
              <a:rPr sz="4050" spc="-15" baseline="1028" dirty="0"/>
              <a:t>h</a:t>
            </a:r>
            <a:r>
              <a:rPr sz="4050" baseline="1028" dirty="0"/>
              <a:t>e</a:t>
            </a:r>
            <a:r>
              <a:rPr sz="4050" spc="-15" baseline="1028" dirty="0"/>
              <a:t> </a:t>
            </a:r>
            <a:r>
              <a:rPr sz="4050" spc="-7" baseline="1028" dirty="0"/>
              <a:t>diffe</a:t>
            </a:r>
            <a:r>
              <a:rPr sz="4050" spc="15" baseline="1028" dirty="0"/>
              <a:t>r</a:t>
            </a:r>
            <a:r>
              <a:rPr sz="4050" baseline="1028" dirty="0"/>
              <a:t>ent</a:t>
            </a:r>
            <a:endParaRPr sz="4050" baseline="1028"/>
          </a:p>
          <a:p>
            <a:pPr marL="758190">
              <a:lnSpc>
                <a:spcPts val="3200"/>
              </a:lnSpc>
            </a:pPr>
            <a:r>
              <a:rPr spc="-5" dirty="0"/>
              <a:t>types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5" dirty="0"/>
              <a:t> l</a:t>
            </a:r>
            <a:r>
              <a:rPr dirty="0"/>
              <a:t>ym</a:t>
            </a:r>
            <a:r>
              <a:rPr spc="5" dirty="0"/>
              <a:t>p</a:t>
            </a:r>
            <a:r>
              <a:rPr spc="-10" dirty="0"/>
              <a:t>hocytes.</a:t>
            </a:r>
          </a:p>
          <a:p>
            <a:pPr marL="758190" indent="-515620">
              <a:lnSpc>
                <a:spcPct val="100000"/>
              </a:lnSpc>
              <a:spcBef>
                <a:spcPts val="165"/>
              </a:spcBef>
              <a:buFont typeface="Tahoma"/>
              <a:buAutoNum type="arabicPeriod" startAt="7"/>
              <a:tabLst>
                <a:tab pos="759460" algn="l"/>
              </a:tabLst>
            </a:pPr>
            <a:r>
              <a:rPr sz="2700" spc="-5" dirty="0"/>
              <a:t>Reco</a:t>
            </a:r>
            <a:r>
              <a:rPr sz="2700" spc="5" dirty="0"/>
              <a:t>g</a:t>
            </a:r>
            <a:r>
              <a:rPr sz="2700" spc="-10" dirty="0"/>
              <a:t>nis</a:t>
            </a:r>
            <a:r>
              <a:rPr sz="2700" spc="-5" dirty="0"/>
              <a:t>e</a:t>
            </a:r>
            <a:r>
              <a:rPr sz="2700" spc="-30" dirty="0"/>
              <a:t> </a:t>
            </a:r>
            <a:r>
              <a:rPr sz="2700" dirty="0"/>
              <a:t>leu</a:t>
            </a:r>
            <a:r>
              <a:rPr sz="2700" spc="5" dirty="0"/>
              <a:t>c</a:t>
            </a:r>
            <a:r>
              <a:rPr sz="2700" spc="-5" dirty="0"/>
              <a:t>oc</a:t>
            </a:r>
            <a:r>
              <a:rPr sz="2700" spc="5" dirty="0"/>
              <a:t>y</a:t>
            </a:r>
            <a:r>
              <a:rPr sz="2700" spc="-5" dirty="0"/>
              <a:t>tosis</a:t>
            </a:r>
            <a:r>
              <a:rPr sz="2700" spc="-55" dirty="0"/>
              <a:t> </a:t>
            </a:r>
            <a:r>
              <a:rPr sz="2700" dirty="0"/>
              <a:t>and</a:t>
            </a:r>
            <a:r>
              <a:rPr sz="2700" spc="-25" dirty="0"/>
              <a:t> </a:t>
            </a:r>
            <a:r>
              <a:rPr sz="2700" dirty="0"/>
              <a:t>leu</a:t>
            </a:r>
            <a:r>
              <a:rPr sz="2700" spc="5" dirty="0"/>
              <a:t>c</a:t>
            </a:r>
            <a:r>
              <a:rPr sz="2700" spc="-5" dirty="0"/>
              <a:t>op</a:t>
            </a:r>
            <a:r>
              <a:rPr sz="2700" spc="5" dirty="0"/>
              <a:t>e</a:t>
            </a:r>
            <a:r>
              <a:rPr sz="2700" spc="-10" dirty="0"/>
              <a:t>ni</a:t>
            </a:r>
            <a:r>
              <a:rPr sz="2700" spc="-15" dirty="0"/>
              <a:t>a</a:t>
            </a:r>
            <a:r>
              <a:rPr sz="2700" spc="-5" dirty="0"/>
              <a:t>.</a:t>
            </a:r>
            <a:endParaRPr sz="2700"/>
          </a:p>
          <a:p>
            <a:pPr marL="758190" indent="-515620">
              <a:lnSpc>
                <a:spcPct val="100000"/>
              </a:lnSpc>
              <a:spcBef>
                <a:spcPts val="635"/>
              </a:spcBef>
              <a:buFont typeface="Tahoma"/>
              <a:buAutoNum type="arabicPeriod" startAt="7"/>
              <a:tabLst>
                <a:tab pos="759460" algn="l"/>
              </a:tabLst>
            </a:pPr>
            <a:r>
              <a:rPr sz="2700" spc="-5" dirty="0"/>
              <a:t>Recogniz</a:t>
            </a:r>
            <a:r>
              <a:rPr sz="2700" dirty="0"/>
              <a:t>e</a:t>
            </a:r>
            <a:r>
              <a:rPr sz="2700" spc="-20" dirty="0"/>
              <a:t> </a:t>
            </a:r>
            <a:r>
              <a:rPr sz="2700" spc="-15" dirty="0"/>
              <a:t>t</a:t>
            </a:r>
            <a:r>
              <a:rPr sz="2700" dirty="0"/>
              <a:t>ype</a:t>
            </a:r>
            <a:r>
              <a:rPr sz="2700" spc="-5" dirty="0"/>
              <a:t> o</a:t>
            </a:r>
            <a:r>
              <a:rPr sz="2700" dirty="0"/>
              <a:t>f</a:t>
            </a:r>
            <a:r>
              <a:rPr sz="2700" spc="-15" dirty="0"/>
              <a:t> </a:t>
            </a:r>
            <a:r>
              <a:rPr sz="2700" dirty="0"/>
              <a:t>leukae</a:t>
            </a:r>
            <a:r>
              <a:rPr sz="2700" spc="5" dirty="0"/>
              <a:t>m</a:t>
            </a:r>
            <a:r>
              <a:rPr sz="2700" spc="-15" dirty="0"/>
              <a:t>i</a:t>
            </a:r>
            <a:r>
              <a:rPr sz="2700" dirty="0"/>
              <a:t>a</a:t>
            </a:r>
            <a:endParaRPr sz="27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525270">
              <a:lnSpc>
                <a:spcPct val="100000"/>
              </a:lnSpc>
            </a:pPr>
            <a:r>
              <a:rPr spc="-5" dirty="0"/>
              <a:t>Le</a:t>
            </a:r>
            <a:r>
              <a:rPr spc="5" dirty="0"/>
              <a:t>c</a:t>
            </a:r>
            <a:r>
              <a:rPr dirty="0"/>
              <a:t>ture</a:t>
            </a:r>
            <a:r>
              <a:rPr spc="-20" dirty="0"/>
              <a:t> </a:t>
            </a:r>
            <a:r>
              <a:rPr spc="5" dirty="0"/>
              <a:t>c</a:t>
            </a:r>
            <a:r>
              <a:rPr spc="15" dirty="0"/>
              <a:t>o</a:t>
            </a:r>
            <a:r>
              <a:rPr spc="-5" dirty="0"/>
              <a:t>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720" y="1647316"/>
            <a:ext cx="7806690" cy="3812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7000" algn="ctr">
              <a:lnSpc>
                <a:spcPts val="3025"/>
              </a:lnSpc>
              <a:tabLst>
                <a:tab pos="610870" algn="l"/>
                <a:tab pos="3398520" algn="l"/>
              </a:tabLst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1	</a:t>
            </a:r>
            <a:r>
              <a:rPr sz="2600" b="1" spc="-5" dirty="0">
                <a:latin typeface="Tahoma"/>
                <a:cs typeface="Tahoma"/>
              </a:rPr>
              <a:t>E</a:t>
            </a:r>
            <a:r>
              <a:rPr sz="2600" b="1" dirty="0">
                <a:latin typeface="Tahoma"/>
                <a:cs typeface="Tahoma"/>
              </a:rPr>
              <a:t>osinophils</a:t>
            </a:r>
            <a:r>
              <a:rPr sz="2600" b="1" spc="-5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	Ba</a:t>
            </a:r>
            <a:r>
              <a:rPr sz="2600" b="1" spc="5" dirty="0">
                <a:latin typeface="Tahoma"/>
                <a:cs typeface="Tahoma"/>
              </a:rPr>
              <a:t>s</a:t>
            </a:r>
            <a:r>
              <a:rPr sz="2600" b="1" spc="-5" dirty="0">
                <a:latin typeface="Tahoma"/>
                <a:cs typeface="Tahoma"/>
              </a:rPr>
              <a:t>op</a:t>
            </a:r>
            <a:r>
              <a:rPr sz="2600" b="1" dirty="0">
                <a:latin typeface="Tahoma"/>
                <a:cs typeface="Tahoma"/>
              </a:rPr>
              <a:t>hi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spc="-5" dirty="0">
                <a:latin typeface="Tahoma"/>
                <a:cs typeface="Tahoma"/>
              </a:rPr>
              <a:t>op</a:t>
            </a:r>
            <a:r>
              <a:rPr sz="2600" b="1" dirty="0">
                <a:latin typeface="Tahoma"/>
                <a:cs typeface="Tahoma"/>
              </a:rPr>
              <a:t>hi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dirty="0">
                <a:latin typeface="Tahoma"/>
                <a:cs typeface="Tahoma"/>
              </a:rPr>
              <a:t>s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formation,</a:t>
            </a:r>
            <a:endParaRPr sz="2600">
              <a:latin typeface="Tahoma"/>
              <a:cs typeface="Tahoma"/>
            </a:endParaRPr>
          </a:p>
          <a:p>
            <a:pPr marL="623570">
              <a:lnSpc>
                <a:spcPts val="3025"/>
              </a:lnSpc>
            </a:pPr>
            <a:r>
              <a:rPr sz="2600" b="1" dirty="0">
                <a:latin typeface="Tahoma"/>
                <a:cs typeface="Tahoma"/>
              </a:rPr>
              <a:t>ma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spc="-5" dirty="0">
                <a:latin typeface="Tahoma"/>
                <a:cs typeface="Tahoma"/>
              </a:rPr>
              <a:t>urat</a:t>
            </a:r>
            <a:r>
              <a:rPr sz="2600" b="1" dirty="0">
                <a:latin typeface="Tahoma"/>
                <a:cs typeface="Tahoma"/>
              </a:rPr>
              <a:t>ion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5" dirty="0">
                <a:latin typeface="Tahoma"/>
                <a:cs typeface="Tahoma"/>
              </a:rPr>
              <a:t> fun</a:t>
            </a:r>
            <a:r>
              <a:rPr sz="2600" b="1" spc="-15" dirty="0">
                <a:latin typeface="Tahoma"/>
                <a:cs typeface="Tahoma"/>
              </a:rPr>
              <a:t>c</a:t>
            </a:r>
            <a:r>
              <a:rPr sz="2600" b="1" dirty="0">
                <a:latin typeface="Tahoma"/>
                <a:cs typeface="Tahoma"/>
              </a:rPr>
              <a:t>t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on</a:t>
            </a:r>
            <a:endParaRPr sz="2600">
              <a:latin typeface="Tahoma"/>
              <a:cs typeface="Tahoma"/>
            </a:endParaRPr>
          </a:p>
          <a:p>
            <a:pPr marL="623570" marR="5080">
              <a:lnSpc>
                <a:spcPct val="105400"/>
              </a:lnSpc>
              <a:spcBef>
                <a:spcPts val="480"/>
              </a:spcBef>
            </a:pPr>
            <a:r>
              <a:rPr sz="2600" b="1" spc="-5" dirty="0">
                <a:latin typeface="Tahoma"/>
                <a:cs typeface="Tahoma"/>
              </a:rPr>
              <a:t>Monocyte</a:t>
            </a:r>
            <a:r>
              <a:rPr sz="2600" b="1" dirty="0">
                <a:latin typeface="Tahoma"/>
                <a:cs typeface="Tahoma"/>
              </a:rPr>
              <a:t>s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macrophage</a:t>
            </a:r>
            <a:r>
              <a:rPr sz="2600" b="1" spc="-20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formation, </a:t>
            </a:r>
            <a:r>
              <a:rPr sz="2600" b="1" dirty="0">
                <a:latin typeface="Tahoma"/>
                <a:cs typeface="Tahoma"/>
              </a:rPr>
              <a:t>maturat</a:t>
            </a:r>
            <a:r>
              <a:rPr sz="2600" b="1" spc="-15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o</a:t>
            </a:r>
            <a:r>
              <a:rPr sz="2600" b="1" dirty="0">
                <a:latin typeface="Tahoma"/>
                <a:cs typeface="Tahoma"/>
              </a:rPr>
              <a:t>n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r>
              <a:rPr sz="2600" b="1" spc="-5" dirty="0">
                <a:latin typeface="Tahoma"/>
                <a:cs typeface="Tahoma"/>
              </a:rPr>
              <a:t> function Reticu</a:t>
            </a:r>
            <a:r>
              <a:rPr sz="2600" b="1" spc="-15" dirty="0">
                <a:latin typeface="Tahoma"/>
                <a:cs typeface="Tahoma"/>
              </a:rPr>
              <a:t>l</a:t>
            </a:r>
            <a:r>
              <a:rPr sz="2600" b="1" spc="-5" dirty="0">
                <a:latin typeface="Tahoma"/>
                <a:cs typeface="Tahoma"/>
              </a:rPr>
              <a:t>oendothel</a:t>
            </a:r>
            <a:r>
              <a:rPr sz="2600" b="1" spc="-15" dirty="0">
                <a:latin typeface="Tahoma"/>
                <a:cs typeface="Tahoma"/>
              </a:rPr>
              <a:t>i</a:t>
            </a:r>
            <a:r>
              <a:rPr sz="2600" b="1" dirty="0">
                <a:latin typeface="Tahoma"/>
                <a:cs typeface="Tahoma"/>
              </a:rPr>
              <a:t>al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sys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em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componen</a:t>
            </a:r>
            <a:r>
              <a:rPr sz="2600" b="1" dirty="0">
                <a:latin typeface="Tahoma"/>
                <a:cs typeface="Tahoma"/>
              </a:rPr>
              <a:t>t</a:t>
            </a:r>
            <a:r>
              <a:rPr sz="2600" b="1" spc="-4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 </a:t>
            </a:r>
            <a:r>
              <a:rPr sz="2600" b="1" spc="-5" dirty="0">
                <a:latin typeface="Tahoma"/>
                <a:cs typeface="Tahoma"/>
              </a:rPr>
              <a:t>funct</a:t>
            </a:r>
            <a:r>
              <a:rPr sz="2600" b="1" spc="-10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on</a:t>
            </a:r>
            <a:endParaRPr sz="2600">
              <a:latin typeface="Tahoma"/>
              <a:cs typeface="Tahoma"/>
            </a:endParaRPr>
          </a:p>
          <a:p>
            <a:pPr marL="623570">
              <a:lnSpc>
                <a:spcPts val="3115"/>
              </a:lnSpc>
              <a:spcBef>
                <a:spcPts val="815"/>
              </a:spcBef>
            </a:pPr>
            <a:r>
              <a:rPr sz="2600" b="1" spc="-5" dirty="0">
                <a:latin typeface="Tahoma"/>
                <a:cs typeface="Tahoma"/>
              </a:rPr>
              <a:t>Lymphocyte</a:t>
            </a:r>
            <a:r>
              <a:rPr sz="2600" b="1" dirty="0">
                <a:latin typeface="Tahoma"/>
                <a:cs typeface="Tahoma"/>
              </a:rPr>
              <a:t>s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formation</a:t>
            </a:r>
            <a:r>
              <a:rPr sz="2600" b="1" dirty="0">
                <a:latin typeface="Tahoma"/>
                <a:cs typeface="Tahoma"/>
              </a:rPr>
              <a:t>,</a:t>
            </a:r>
            <a:r>
              <a:rPr sz="2600" b="1" spc="-2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maturat</a:t>
            </a:r>
            <a:r>
              <a:rPr sz="2600" b="1" spc="-15" dirty="0">
                <a:latin typeface="Tahoma"/>
                <a:cs typeface="Tahoma"/>
              </a:rPr>
              <a:t>i</a:t>
            </a:r>
            <a:r>
              <a:rPr sz="2600" b="1" spc="-5" dirty="0">
                <a:latin typeface="Tahoma"/>
                <a:cs typeface="Tahoma"/>
              </a:rPr>
              <a:t>o</a:t>
            </a:r>
            <a:r>
              <a:rPr sz="2600" b="1" dirty="0">
                <a:latin typeface="Tahoma"/>
                <a:cs typeface="Tahoma"/>
              </a:rPr>
              <a:t>n</a:t>
            </a:r>
            <a:r>
              <a:rPr sz="2600" b="1" spc="-3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and</a:t>
            </a:r>
            <a:endParaRPr sz="2600">
              <a:latin typeface="Tahoma"/>
              <a:cs typeface="Tahoma"/>
            </a:endParaRPr>
          </a:p>
          <a:p>
            <a:pPr marL="623570">
              <a:lnSpc>
                <a:spcPts val="3115"/>
              </a:lnSpc>
            </a:pPr>
            <a:r>
              <a:rPr sz="2600" b="1" spc="-5" dirty="0">
                <a:latin typeface="Tahoma"/>
                <a:cs typeface="Tahoma"/>
              </a:rPr>
              <a:t>func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dirty="0">
                <a:latin typeface="Tahoma"/>
                <a:cs typeface="Tahoma"/>
              </a:rPr>
              <a:t>ion</a:t>
            </a:r>
            <a:endParaRPr sz="2600">
              <a:latin typeface="Tahoma"/>
              <a:cs typeface="Tahoma"/>
            </a:endParaRPr>
          </a:p>
          <a:p>
            <a:pPr marL="623570">
              <a:lnSpc>
                <a:spcPct val="100000"/>
              </a:lnSpc>
              <a:spcBef>
                <a:spcPts val="165"/>
              </a:spcBef>
            </a:pPr>
            <a:r>
              <a:rPr sz="2600" b="1" spc="-5" dirty="0">
                <a:latin typeface="Tahoma"/>
                <a:cs typeface="Tahoma"/>
              </a:rPr>
              <a:t>Leucocy</a:t>
            </a:r>
            <a:r>
              <a:rPr sz="2600" b="1" spc="-10" dirty="0">
                <a:latin typeface="Tahoma"/>
                <a:cs typeface="Tahoma"/>
              </a:rPr>
              <a:t>t</a:t>
            </a:r>
            <a:r>
              <a:rPr sz="2600" b="1" spc="-5" dirty="0">
                <a:latin typeface="Tahoma"/>
                <a:cs typeface="Tahoma"/>
              </a:rPr>
              <a:t>osis</a:t>
            </a:r>
            <a:r>
              <a:rPr sz="2600" b="1" dirty="0">
                <a:latin typeface="Tahoma"/>
                <a:cs typeface="Tahoma"/>
              </a:rPr>
              <a:t>,</a:t>
            </a:r>
            <a:r>
              <a:rPr sz="2600" b="1" spc="-10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leu</a:t>
            </a:r>
            <a:r>
              <a:rPr sz="2600" b="1" spc="-10" dirty="0">
                <a:latin typeface="Tahoma"/>
                <a:cs typeface="Tahoma"/>
              </a:rPr>
              <a:t>c</a:t>
            </a:r>
            <a:r>
              <a:rPr sz="2600" b="1" spc="-5" dirty="0">
                <a:latin typeface="Tahoma"/>
                <a:cs typeface="Tahoma"/>
              </a:rPr>
              <a:t>op</a:t>
            </a:r>
            <a:r>
              <a:rPr sz="2600" b="1" spc="5" dirty="0">
                <a:latin typeface="Tahoma"/>
                <a:cs typeface="Tahoma"/>
              </a:rPr>
              <a:t>e</a:t>
            </a:r>
            <a:r>
              <a:rPr sz="2600" b="1" spc="-5" dirty="0">
                <a:latin typeface="Tahoma"/>
                <a:cs typeface="Tahoma"/>
              </a:rPr>
              <a:t>ni</a:t>
            </a:r>
            <a:r>
              <a:rPr sz="2600" b="1" dirty="0">
                <a:latin typeface="Tahoma"/>
                <a:cs typeface="Tahoma"/>
              </a:rPr>
              <a:t>a and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dirty="0">
                <a:latin typeface="Tahoma"/>
                <a:cs typeface="Tahoma"/>
              </a:rPr>
              <a:t>leukemia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0" y="2519045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2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720" y="3390772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3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720" y="4262501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4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720" y="5136133"/>
            <a:ext cx="34163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10" dirty="0">
                <a:latin typeface="Tahoma"/>
                <a:cs typeface="Tahoma"/>
              </a:rPr>
              <a:t>.</a:t>
            </a:r>
            <a:r>
              <a:rPr sz="2600" b="1" dirty="0">
                <a:latin typeface="Tahoma"/>
                <a:cs typeface="Tahoma"/>
              </a:rPr>
              <a:t>5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12" y="981138"/>
            <a:ext cx="3890899" cy="5113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0" y="2133600"/>
            <a:ext cx="3582095" cy="1128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5765">
              <a:lnSpc>
                <a:spcPct val="118500"/>
              </a:lnSpc>
            </a:pPr>
            <a:r>
              <a:rPr lang="en-GB"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32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3200" b="1" spc="-20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3200" b="1" spc="-10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3200" b="1" spc="1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cel</a:t>
            </a:r>
            <a:r>
              <a:rPr sz="3200" b="1" spc="-15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s </a:t>
            </a:r>
            <a:r>
              <a:rPr sz="3200" b="1" dirty="0">
                <a:latin typeface="Comic Sans MS"/>
                <a:cs typeface="Comic Sans MS"/>
              </a:rPr>
              <a:t>(5-6</a:t>
            </a:r>
            <a:r>
              <a:rPr lang="en-GB" sz="3200" b="1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mil</a:t>
            </a:r>
            <a:r>
              <a:rPr sz="3200" b="1" spc="-15" dirty="0">
                <a:latin typeface="Comic Sans MS"/>
                <a:cs typeface="Comic Sans MS"/>
              </a:rPr>
              <a:t>l</a:t>
            </a:r>
            <a:r>
              <a:rPr sz="3200" b="1" spc="-5" dirty="0">
                <a:latin typeface="Comic Sans MS"/>
                <a:cs typeface="Comic Sans MS"/>
              </a:rPr>
              <a:t>io</a:t>
            </a:r>
            <a:r>
              <a:rPr sz="3200" b="1" dirty="0">
                <a:latin typeface="Comic Sans MS"/>
                <a:cs typeface="Comic Sans MS"/>
              </a:rPr>
              <a:t>n/ml)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2031" y="4004055"/>
            <a:ext cx="3582094" cy="1087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3200" b="1" spc="-5" dirty="0">
                <a:latin typeface="Comic Sans MS"/>
                <a:cs typeface="Comic Sans MS"/>
              </a:rPr>
              <a:t>W</a:t>
            </a:r>
            <a:r>
              <a:rPr sz="3200" b="1" spc="-5" dirty="0" err="1">
                <a:latin typeface="Comic Sans MS"/>
                <a:cs typeface="Comic Sans MS"/>
              </a:rPr>
              <a:t>hit</a:t>
            </a:r>
            <a:r>
              <a:rPr sz="3200" b="1" dirty="0" err="1">
                <a:latin typeface="Comic Sans MS"/>
                <a:cs typeface="Comic Sans MS"/>
              </a:rPr>
              <a:t>e</a:t>
            </a:r>
            <a:r>
              <a:rPr sz="3200" b="1" spc="-5" dirty="0">
                <a:latin typeface="Comic Sans MS"/>
                <a:cs typeface="Comic Sans MS"/>
              </a:rPr>
              <a:t> </a:t>
            </a:r>
            <a:r>
              <a:rPr sz="3200" b="1" spc="-20" dirty="0">
                <a:latin typeface="Comic Sans MS"/>
                <a:cs typeface="Comic Sans MS"/>
              </a:rPr>
              <a:t>b</a:t>
            </a:r>
            <a:r>
              <a:rPr sz="3200" b="1" spc="-5" dirty="0">
                <a:latin typeface="Comic Sans MS"/>
                <a:cs typeface="Comic Sans MS"/>
              </a:rPr>
              <a:t>lo</a:t>
            </a:r>
            <a:r>
              <a:rPr sz="3200" b="1" spc="-20" dirty="0">
                <a:latin typeface="Comic Sans MS"/>
                <a:cs typeface="Comic Sans MS"/>
              </a:rPr>
              <a:t>o</a:t>
            </a:r>
            <a:r>
              <a:rPr sz="3200" b="1" dirty="0">
                <a:latin typeface="Comic Sans MS"/>
                <a:cs typeface="Comic Sans MS"/>
              </a:rPr>
              <a:t>d</a:t>
            </a:r>
            <a:r>
              <a:rPr sz="3200" b="1" spc="2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cells</a:t>
            </a:r>
            <a:endParaRPr sz="3200" dirty="0">
              <a:latin typeface="Comic Sans MS"/>
              <a:cs typeface="Comic Sans MS"/>
            </a:endParaRPr>
          </a:p>
          <a:p>
            <a:pPr marL="1358900">
              <a:lnSpc>
                <a:spcPct val="100000"/>
              </a:lnSpc>
              <a:spcBef>
                <a:spcPts val="760"/>
              </a:spcBef>
            </a:pPr>
            <a:r>
              <a:rPr sz="3200" b="1" spc="-5" dirty="0">
                <a:latin typeface="Comic Sans MS"/>
                <a:cs typeface="Comic Sans MS"/>
              </a:rPr>
              <a:t>(50</a:t>
            </a:r>
            <a:r>
              <a:rPr sz="3200" b="1" spc="5" dirty="0">
                <a:latin typeface="Comic Sans MS"/>
                <a:cs typeface="Comic Sans MS"/>
              </a:rPr>
              <a:t>0</a:t>
            </a:r>
            <a:r>
              <a:rPr sz="3200" b="1" dirty="0">
                <a:latin typeface="Comic Sans MS"/>
                <a:cs typeface="Comic Sans MS"/>
              </a:rPr>
              <a:t>0/ml)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3209" y="6384340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7878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845" y="231394"/>
            <a:ext cx="44951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85"/>
              </a:lnSpc>
            </a:pPr>
            <a:r>
              <a:rPr sz="4000" u="sng" spc="-10" dirty="0"/>
              <a:t>Wh</a:t>
            </a:r>
            <a:r>
              <a:rPr sz="4000" u="sng" spc="-25" dirty="0"/>
              <a:t>i</a:t>
            </a:r>
            <a:r>
              <a:rPr sz="4000" u="sng" spc="-10" dirty="0"/>
              <a:t>t</a:t>
            </a:r>
            <a:r>
              <a:rPr sz="4000" u="sng" spc="-5" dirty="0"/>
              <a:t>e</a:t>
            </a:r>
            <a:r>
              <a:rPr sz="4000" u="sng" spc="50" dirty="0"/>
              <a:t> </a:t>
            </a:r>
            <a:r>
              <a:rPr sz="4000" u="sng" spc="-15" dirty="0"/>
              <a:t>B</a:t>
            </a:r>
            <a:r>
              <a:rPr sz="4000" u="sng" spc="-25" dirty="0"/>
              <a:t>l</a:t>
            </a:r>
            <a:r>
              <a:rPr sz="4000" u="sng" dirty="0"/>
              <a:t>oo</a:t>
            </a:r>
            <a:r>
              <a:rPr sz="4000" u="sng" spc="-5" dirty="0"/>
              <a:t>d</a:t>
            </a:r>
            <a:r>
              <a:rPr sz="4000" u="sng" spc="45" dirty="0"/>
              <a:t> </a:t>
            </a:r>
            <a:r>
              <a:rPr sz="4000" u="sng" spc="-10" dirty="0"/>
              <a:t>Cel</a:t>
            </a:r>
            <a:r>
              <a:rPr sz="4000" u="sng" spc="-25" dirty="0"/>
              <a:t>l</a:t>
            </a:r>
            <a:r>
              <a:rPr sz="4000" u="sng" spc="-5" dirty="0"/>
              <a:t>s</a:t>
            </a:r>
            <a:endParaRPr sz="4000" u="sng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0253" y="1066800"/>
            <a:ext cx="8153400" cy="4863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500"/>
              </a:lnSpc>
              <a:tabLst>
                <a:tab pos="4187190" algn="l"/>
              </a:tabLst>
            </a:pPr>
            <a:r>
              <a:rPr lang="en-GB" sz="3200" b="1" spc="-5" dirty="0">
                <a:latin typeface="Tahoma"/>
                <a:cs typeface="Tahoma"/>
              </a:rPr>
              <a:t>- </a:t>
            </a:r>
            <a:r>
              <a:rPr sz="3200" b="1" spc="-5" dirty="0">
                <a:latin typeface="Tahoma"/>
                <a:cs typeface="Tahoma"/>
              </a:rPr>
              <a:t>L</a:t>
            </a:r>
            <a:r>
              <a:rPr sz="3200" b="1" spc="10" dirty="0">
                <a:latin typeface="Tahoma"/>
                <a:cs typeface="Tahoma"/>
              </a:rPr>
              <a:t>e</a:t>
            </a:r>
            <a:r>
              <a:rPr sz="3200" b="1" spc="-5" dirty="0">
                <a:latin typeface="Tahoma"/>
                <a:cs typeface="Tahoma"/>
              </a:rPr>
              <a:t>u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dirty="0">
                <a:latin typeface="Tahoma"/>
                <a:cs typeface="Tahoma"/>
              </a:rPr>
              <a:t>ytes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lang="en-GB" sz="3200" b="1" spc="-40" dirty="0">
                <a:latin typeface="Tahoma"/>
                <a:cs typeface="Tahoma"/>
              </a:rPr>
              <a:t>are f</a:t>
            </a:r>
            <a:r>
              <a:rPr sz="3200" b="1" spc="-5" dirty="0" err="1">
                <a:latin typeface="Tahoma"/>
                <a:cs typeface="Tahoma"/>
              </a:rPr>
              <a:t>o</a:t>
            </a:r>
            <a:r>
              <a:rPr sz="3200" b="1" spc="5" dirty="0" err="1">
                <a:latin typeface="Tahoma"/>
                <a:cs typeface="Tahoma"/>
              </a:rPr>
              <a:t>r</a:t>
            </a:r>
            <a:r>
              <a:rPr sz="3200" b="1" dirty="0" err="1">
                <a:latin typeface="Tahoma"/>
                <a:cs typeface="Tahoma"/>
              </a:rPr>
              <a:t>m</a:t>
            </a:r>
            <a:r>
              <a:rPr sz="3200" b="1" spc="10" dirty="0" err="1">
                <a:latin typeface="Tahoma"/>
                <a:cs typeface="Tahoma"/>
              </a:rPr>
              <a:t>e</a:t>
            </a:r>
            <a:r>
              <a:rPr sz="3200" b="1" dirty="0" err="1">
                <a:latin typeface="Tahoma"/>
                <a:cs typeface="Tahoma"/>
              </a:rPr>
              <a:t>d</a:t>
            </a:r>
            <a:r>
              <a:rPr sz="3200" b="1" dirty="0">
                <a:latin typeface="Tahoma"/>
                <a:cs typeface="Tahoma"/>
              </a:rPr>
              <a:t>	</a:t>
            </a:r>
            <a:r>
              <a:rPr lang="en-GB" sz="3200" b="1" dirty="0" err="1">
                <a:latin typeface="Tahoma"/>
                <a:cs typeface="Tahoma"/>
              </a:rPr>
              <a:t>i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spc="-5" dirty="0">
                <a:latin typeface="Tahoma"/>
                <a:cs typeface="Tahoma"/>
              </a:rPr>
              <a:t>ne </a:t>
            </a:r>
            <a:r>
              <a:rPr sz="3200" b="1" dirty="0">
                <a:latin typeface="Tahoma"/>
                <a:cs typeface="Tahoma"/>
              </a:rPr>
              <a:t>ma</a:t>
            </a:r>
            <a:r>
              <a:rPr sz="3200" b="1" spc="10" dirty="0">
                <a:latin typeface="Tahoma"/>
                <a:cs typeface="Tahoma"/>
              </a:rPr>
              <a:t>r</a:t>
            </a:r>
            <a:r>
              <a:rPr sz="3200" b="1" dirty="0">
                <a:latin typeface="Tahoma"/>
                <a:cs typeface="Tahoma"/>
              </a:rPr>
              <a:t>row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&amp; ly</a:t>
            </a:r>
            <a:r>
              <a:rPr sz="3200" b="1" spc="10" dirty="0">
                <a:latin typeface="Tahoma"/>
                <a:cs typeface="Tahoma"/>
              </a:rPr>
              <a:t>m</a:t>
            </a:r>
            <a:r>
              <a:rPr sz="3200" b="1" spc="-5" dirty="0">
                <a:latin typeface="Tahoma"/>
                <a:cs typeface="Tahoma"/>
              </a:rPr>
              <a:t>p</a:t>
            </a:r>
            <a:r>
              <a:rPr sz="3200" b="1" dirty="0">
                <a:latin typeface="Tahoma"/>
                <a:cs typeface="Tahoma"/>
              </a:rPr>
              <a:t>h</a:t>
            </a:r>
            <a:r>
              <a:rPr sz="3200" b="1" spc="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tissue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lang="en-GB" sz="3200" b="1" spc="-5" dirty="0">
                <a:latin typeface="Tahoma"/>
                <a:cs typeface="Tahoma"/>
              </a:rPr>
              <a:t>- Function: </a:t>
            </a:r>
            <a:r>
              <a:rPr sz="3200" b="1" spc="-5" dirty="0">
                <a:latin typeface="Tahoma"/>
                <a:cs typeface="Tahoma"/>
              </a:rPr>
              <a:t>Protectio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7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against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inf</a:t>
            </a:r>
            <a:r>
              <a:rPr sz="3200" b="1" spc="5" dirty="0">
                <a:latin typeface="Tahoma"/>
                <a:cs typeface="Tahoma"/>
              </a:rPr>
              <a:t>e</a:t>
            </a:r>
            <a:r>
              <a:rPr sz="3200" b="1" spc="-5" dirty="0">
                <a:latin typeface="Tahoma"/>
                <a:cs typeface="Tahoma"/>
              </a:rPr>
              <a:t>ct</a:t>
            </a:r>
            <a:r>
              <a:rPr sz="3200" b="1" spc="10" dirty="0">
                <a:latin typeface="Tahoma"/>
                <a:cs typeface="Tahoma"/>
              </a:rPr>
              <a:t>i</a:t>
            </a:r>
            <a:r>
              <a:rPr sz="3200" b="1" dirty="0">
                <a:latin typeface="Tahoma"/>
                <a:cs typeface="Tahoma"/>
              </a:rPr>
              <a:t>on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by:</a:t>
            </a:r>
            <a:endParaRPr sz="3200" dirty="0">
              <a:latin typeface="Tahoma"/>
              <a:cs typeface="Tahoma"/>
            </a:endParaRPr>
          </a:p>
          <a:p>
            <a:pPr marL="452755">
              <a:lnSpc>
                <a:spcPct val="100000"/>
              </a:lnSpc>
              <a:spcBef>
                <a:spcPts val="2235"/>
              </a:spcBef>
            </a:pPr>
            <a:r>
              <a:rPr lang="en-GB" sz="2800" b="1" spc="-10" dirty="0">
                <a:latin typeface="Tahoma"/>
                <a:cs typeface="Tahoma"/>
              </a:rPr>
              <a:t>*</a:t>
            </a:r>
            <a:r>
              <a:rPr sz="2800" b="1" spc="-10" dirty="0">
                <a:latin typeface="Tahoma"/>
                <a:cs typeface="Tahoma"/>
              </a:rPr>
              <a:t>Ph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gocytosis</a:t>
            </a:r>
            <a:endParaRPr sz="2800" dirty="0">
              <a:latin typeface="Tahoma"/>
              <a:cs typeface="Tahoma"/>
            </a:endParaRPr>
          </a:p>
          <a:p>
            <a:pPr marL="71755" indent="380365">
              <a:lnSpc>
                <a:spcPct val="100000"/>
              </a:lnSpc>
              <a:spcBef>
                <a:spcPts val="265"/>
              </a:spcBef>
            </a:pPr>
            <a:r>
              <a:rPr lang="en-GB" sz="2800" b="1" spc="-10" dirty="0">
                <a:latin typeface="Tahoma"/>
                <a:cs typeface="Tahoma"/>
              </a:rPr>
              <a:t>*</a:t>
            </a:r>
            <a:r>
              <a:rPr sz="2800" b="1" spc="-10" dirty="0">
                <a:latin typeface="Tahoma"/>
                <a:cs typeface="Tahoma"/>
              </a:rPr>
              <a:t>Secretio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ant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bodies</a:t>
            </a:r>
            <a:endParaRPr sz="2800" dirty="0">
              <a:latin typeface="Tahoma"/>
              <a:cs typeface="Tahoma"/>
            </a:endParaRPr>
          </a:p>
          <a:p>
            <a:pPr marL="71755">
              <a:lnSpc>
                <a:spcPct val="100000"/>
              </a:lnSpc>
              <a:spcBef>
                <a:spcPts val="1340"/>
              </a:spcBef>
            </a:pPr>
            <a:r>
              <a:rPr lang="en-GB" sz="3200" b="1" dirty="0">
                <a:latin typeface="Tahoma"/>
                <a:cs typeface="Tahoma"/>
              </a:rPr>
              <a:t>- </a:t>
            </a:r>
            <a:r>
              <a:rPr sz="3200" b="1" dirty="0">
                <a:latin typeface="Tahoma"/>
                <a:cs typeface="Tahoma"/>
              </a:rPr>
              <a:t>WBC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= 40</a:t>
            </a:r>
            <a:r>
              <a:rPr sz="3200" b="1" spc="-10" dirty="0">
                <a:latin typeface="Tahoma"/>
                <a:cs typeface="Tahoma"/>
              </a:rPr>
              <a:t>0</a:t>
            </a:r>
            <a:r>
              <a:rPr sz="3200" b="1" dirty="0">
                <a:latin typeface="Tahoma"/>
                <a:cs typeface="Tahoma"/>
              </a:rPr>
              <a:t>0—11000</a:t>
            </a:r>
            <a:r>
              <a:rPr sz="3200" b="1" spc="-5" dirty="0">
                <a:latin typeface="Tahoma"/>
                <a:cs typeface="Tahoma"/>
              </a:rPr>
              <a:t>/ml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042" y="336676"/>
            <a:ext cx="6639915" cy="781752"/>
          </a:xfrm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392555">
              <a:lnSpc>
                <a:spcPct val="100000"/>
              </a:lnSpc>
            </a:pPr>
            <a:r>
              <a:rPr sz="4000" u="sng" spc="-5" dirty="0"/>
              <a:t>Type</a:t>
            </a:r>
            <a:r>
              <a:rPr sz="4000" u="sng" dirty="0"/>
              <a:t>s</a:t>
            </a:r>
            <a:r>
              <a:rPr sz="4000" u="sng" spc="20" dirty="0"/>
              <a:t> </a:t>
            </a:r>
            <a:r>
              <a:rPr sz="4000" u="sng" spc="5" dirty="0"/>
              <a:t>o</a:t>
            </a:r>
            <a:r>
              <a:rPr sz="4000" u="sng" dirty="0"/>
              <a:t>f</a:t>
            </a:r>
            <a:r>
              <a:rPr sz="4000" u="sng" spc="-25" dirty="0"/>
              <a:t> </a:t>
            </a:r>
            <a:r>
              <a:rPr sz="4000" u="sng" dirty="0"/>
              <a:t>WBC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575180"/>
            <a:ext cx="6550356" cy="713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ts val="2875"/>
              </a:lnSpc>
              <a:buAutoNum type="arabicPeriod"/>
              <a:tabLst>
                <a:tab pos="622300" algn="l"/>
              </a:tabLst>
            </a:pPr>
            <a:r>
              <a:rPr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Gr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</a:t>
            </a:r>
            <a:r>
              <a:rPr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nula</a:t>
            </a:r>
            <a:r>
              <a:rPr sz="28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r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(polym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rphnuclear</a:t>
            </a:r>
            <a:r>
              <a:rPr sz="2400" b="1" spc="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PMN):</a:t>
            </a:r>
            <a:endParaRPr sz="2400" dirty="0">
              <a:latin typeface="Tahoma"/>
              <a:cs typeface="Tahoma"/>
            </a:endParaRPr>
          </a:p>
          <a:p>
            <a:pPr marL="1079500" lvl="1" indent="-610235">
              <a:lnSpc>
                <a:spcPts val="2880"/>
              </a:lnSpc>
              <a:buFont typeface="Arial"/>
              <a:buChar char="•"/>
              <a:tabLst>
                <a:tab pos="1080135" algn="l"/>
                <a:tab pos="2976880" algn="l"/>
              </a:tabLst>
            </a:pPr>
            <a:r>
              <a:rPr sz="2400" b="1" u="sng" spc="-5" dirty="0">
                <a:solidFill>
                  <a:srgbClr val="7030A0"/>
                </a:solidFill>
                <a:latin typeface="Tahoma"/>
                <a:cs typeface="Tahoma"/>
              </a:rPr>
              <a:t>Ne</a:t>
            </a:r>
            <a:r>
              <a:rPr sz="2400" b="1" u="sng" spc="-10" dirty="0">
                <a:solidFill>
                  <a:srgbClr val="7030A0"/>
                </a:solidFill>
                <a:latin typeface="Tahoma"/>
                <a:cs typeface="Tahoma"/>
              </a:rPr>
              <a:t>ut</a:t>
            </a:r>
            <a:r>
              <a:rPr sz="2400" b="1" u="sng" dirty="0">
                <a:solidFill>
                  <a:srgbClr val="7030A0"/>
                </a:solidFill>
                <a:latin typeface="Tahoma"/>
                <a:cs typeface="Tahoma"/>
              </a:rPr>
              <a:t>rop</a:t>
            </a:r>
            <a:r>
              <a:rPr sz="2400" b="1" u="sng" spc="-5" dirty="0">
                <a:solidFill>
                  <a:srgbClr val="7030A0"/>
                </a:solidFill>
                <a:latin typeface="Tahoma"/>
                <a:cs typeface="Tahoma"/>
              </a:rPr>
              <a:t>h</a:t>
            </a:r>
            <a:r>
              <a:rPr sz="2400" b="1" u="sng" spc="-20" dirty="0">
                <a:solidFill>
                  <a:srgbClr val="7030A0"/>
                </a:solidFill>
                <a:latin typeface="Tahoma"/>
                <a:cs typeface="Tahoma"/>
              </a:rPr>
              <a:t>i</a:t>
            </a:r>
            <a:r>
              <a:rPr sz="2400" b="1" u="sng" spc="-5" dirty="0">
                <a:solidFill>
                  <a:srgbClr val="7030A0"/>
                </a:solidFill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	</a:t>
            </a:r>
            <a:r>
              <a:rPr sz="2400" b="1" spc="-10" dirty="0">
                <a:latin typeface="Tahoma"/>
                <a:cs typeface="Tahoma"/>
              </a:rPr>
              <a:t>62</a:t>
            </a:r>
            <a:r>
              <a:rPr sz="2400" b="1" spc="-5" dirty="0">
                <a:latin typeface="Tahoma"/>
                <a:cs typeface="Tahoma"/>
              </a:rPr>
              <a:t>%.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775" y="2314955"/>
            <a:ext cx="608774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spc="-5" dirty="0">
                <a:latin typeface="Tahoma"/>
                <a:cs typeface="Tahoma"/>
              </a:rPr>
              <a:t>u</a:t>
            </a:r>
            <a:r>
              <a:rPr sz="2400" b="1" spc="-20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ated</a:t>
            </a:r>
            <a:r>
              <a:rPr sz="2400" b="1" spc="6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eus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2-</a:t>
            </a:r>
            <a:r>
              <a:rPr sz="2400" b="1" spc="-10" dirty="0">
                <a:latin typeface="Tahoma"/>
                <a:cs typeface="Tahoma"/>
              </a:rPr>
              <a:t>5</a:t>
            </a:r>
            <a:r>
              <a:rPr sz="2400" b="1" spc="-5" dirty="0">
                <a:latin typeface="Tahoma"/>
                <a:cs typeface="Tahoma"/>
              </a:rPr>
              <a:t>,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purple</a:t>
            </a:r>
            <a:endParaRPr sz="3600" baseline="1157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8175" y="230428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2683764"/>
            <a:ext cx="6654165" cy="104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0">
              <a:lnSpc>
                <a:spcPts val="2550"/>
              </a:lnSpc>
            </a:pPr>
            <a:r>
              <a:rPr lang="en-GB" sz="2400" b="1" spc="-10" dirty="0">
                <a:latin typeface="Tahoma"/>
                <a:cs typeface="Tahoma"/>
              </a:rPr>
              <a:t>c</a:t>
            </a:r>
            <a:r>
              <a:rPr lang="en-GB" sz="2400" b="1" spc="-5" dirty="0">
                <a:latin typeface="Tahoma"/>
                <a:cs typeface="Tahoma"/>
              </a:rPr>
              <a:t>y</a:t>
            </a:r>
            <a:r>
              <a:rPr lang="en-GB" sz="2400" b="1" spc="-20" dirty="0">
                <a:latin typeface="Tahoma"/>
                <a:cs typeface="Tahoma"/>
              </a:rPr>
              <a:t>t</a:t>
            </a:r>
            <a:r>
              <a:rPr lang="en-GB" sz="2400" b="1" spc="-10" dirty="0">
                <a:latin typeface="Tahoma"/>
                <a:cs typeface="Tahoma"/>
              </a:rPr>
              <a:t>o</a:t>
            </a:r>
            <a:r>
              <a:rPr lang="en-GB" sz="2400" b="1" dirty="0">
                <a:latin typeface="Tahoma"/>
                <a:cs typeface="Tahoma"/>
              </a:rPr>
              <a:t>p</a:t>
            </a:r>
            <a:r>
              <a:rPr lang="en-GB" sz="2400" b="1" spc="-25" dirty="0">
                <a:latin typeface="Tahoma"/>
                <a:cs typeface="Tahoma"/>
              </a:rPr>
              <a:t>l</a:t>
            </a:r>
            <a:r>
              <a:rPr lang="en-GB" sz="2400" b="1" spc="-5" dirty="0">
                <a:latin typeface="Tahoma"/>
                <a:cs typeface="Tahoma"/>
              </a:rPr>
              <a:t>asmic</a:t>
            </a:r>
            <a:r>
              <a:rPr lang="en-GB" sz="2400" b="1" spc="45" dirty="0">
                <a:latin typeface="Tahoma"/>
                <a:cs typeface="Tahoma"/>
              </a:rPr>
              <a:t> </a:t>
            </a:r>
            <a:r>
              <a:rPr lang="en-GB" sz="2400" b="1" dirty="0">
                <a:latin typeface="Tahoma"/>
                <a:cs typeface="Tahoma"/>
              </a:rPr>
              <a:t>gr</a:t>
            </a:r>
            <a:r>
              <a:rPr lang="en-GB" sz="2400" b="1" spc="-5" dirty="0">
                <a:latin typeface="Tahoma"/>
                <a:cs typeface="Tahoma"/>
              </a:rPr>
              <a:t>a</a:t>
            </a:r>
            <a:r>
              <a:rPr lang="en-GB" sz="2400" b="1" spc="-10" dirty="0">
                <a:latin typeface="Tahoma"/>
                <a:cs typeface="Tahoma"/>
              </a:rPr>
              <a:t>nules.</a:t>
            </a:r>
            <a:endParaRPr sz="2400" dirty="0">
              <a:latin typeface="Tahoma"/>
              <a:cs typeface="Tahoma"/>
            </a:endParaRPr>
          </a:p>
          <a:p>
            <a:pPr marL="622300" indent="-609600">
              <a:lnSpc>
                <a:spcPts val="2555"/>
              </a:lnSpc>
              <a:buClr>
                <a:srgbClr val="000000"/>
              </a:buClr>
              <a:buFont typeface="Arial"/>
              <a:buChar char="•"/>
              <a:tabLst>
                <a:tab pos="622935" algn="l"/>
                <a:tab pos="2381885" algn="l"/>
              </a:tabLst>
            </a:pPr>
            <a:r>
              <a:rPr sz="2400" b="1" u="sng" spc="-5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400" b="1" u="sng" spc="-10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400" b="1" u="sng" spc="-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2400" b="1" u="sng" spc="-2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400" b="1" u="sng" spc="-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2400" b="1" u="sng" spc="-10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400" b="1" u="sng" spc="-5" dirty="0">
                <a:solidFill>
                  <a:srgbClr val="FF0000"/>
                </a:solidFill>
                <a:latin typeface="Tahoma"/>
                <a:cs typeface="Tahoma"/>
              </a:rPr>
              <a:t>ph</a:t>
            </a:r>
            <a:r>
              <a:rPr sz="2400" b="1" u="sng" spc="-2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400" b="1" u="sng" dirty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sz="2400" b="1" dirty="0">
                <a:latin typeface="Tahoma"/>
                <a:cs typeface="Tahoma"/>
              </a:rPr>
              <a:t>2</a:t>
            </a:r>
            <a:r>
              <a:rPr lang="en-GB" sz="2400" b="1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3</a:t>
            </a:r>
            <a:r>
              <a:rPr sz="2400" b="1" dirty="0">
                <a:latin typeface="Tahoma"/>
                <a:cs typeface="Tahoma"/>
              </a:rPr>
              <a:t>%.</a:t>
            </a:r>
            <a:endParaRPr sz="24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55"/>
              </a:spcBef>
              <a:tabLst>
                <a:tab pos="1079500" algn="l"/>
              </a:tabLst>
            </a:pPr>
            <a:r>
              <a:rPr sz="3600" baseline="1157" dirty="0">
                <a:latin typeface="Arial"/>
                <a:cs typeface="Arial"/>
              </a:rPr>
              <a:t>–	</a:t>
            </a:r>
            <a:r>
              <a:rPr sz="2400" b="1" spc="-5" dirty="0">
                <a:latin typeface="Tahoma"/>
                <a:cs typeface="Tahoma"/>
              </a:rPr>
              <a:t>2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be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eus,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arse</a:t>
            </a:r>
            <a:r>
              <a:rPr sz="2400" b="1" spc="55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r</a:t>
            </a:r>
            <a:r>
              <a:rPr sz="3600" b="1" spc="7" baseline="1157" dirty="0">
                <a:latin typeface="Tahoma"/>
                <a:cs typeface="Tahoma"/>
              </a:rPr>
              <a:t>e</a:t>
            </a:r>
            <a:r>
              <a:rPr sz="3600" b="1" baseline="1157" dirty="0">
                <a:latin typeface="Tahoma"/>
                <a:cs typeface="Tahoma"/>
              </a:rPr>
              <a:t>d</a:t>
            </a:r>
            <a:r>
              <a:rPr lang="en-GB" sz="3600" b="1" baseline="1157" dirty="0">
                <a:latin typeface="Tahoma"/>
                <a:cs typeface="Tahoma"/>
              </a:rPr>
              <a:t> granules. </a:t>
            </a:r>
            <a:endParaRPr sz="3600" baseline="115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594" y="3987419"/>
            <a:ext cx="1320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0574" y="3707892"/>
            <a:ext cx="289242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2555"/>
              </a:lnSpc>
            </a:pPr>
            <a:endParaRPr sz="2400" dirty="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r>
              <a:rPr sz="2400" b="1" u="sng" dirty="0">
                <a:solidFill>
                  <a:srgbClr val="1FADCD"/>
                </a:solidFill>
                <a:latin typeface="Tahoma"/>
                <a:cs typeface="Tahoma"/>
              </a:rPr>
              <a:t>Bas</a:t>
            </a:r>
            <a:r>
              <a:rPr sz="2400" b="1" u="sng" spc="-10" dirty="0">
                <a:solidFill>
                  <a:srgbClr val="1FADCD"/>
                </a:solidFill>
                <a:latin typeface="Tahoma"/>
                <a:cs typeface="Tahoma"/>
              </a:rPr>
              <a:t>o</a:t>
            </a:r>
            <a:r>
              <a:rPr sz="2400" b="1" u="sng" spc="-5" dirty="0">
                <a:solidFill>
                  <a:srgbClr val="1FADCD"/>
                </a:solidFill>
                <a:latin typeface="Tahoma"/>
                <a:cs typeface="Tahoma"/>
              </a:rPr>
              <a:t>phi</a:t>
            </a:r>
            <a:r>
              <a:rPr sz="2400" b="1" u="sng" dirty="0">
                <a:solidFill>
                  <a:srgbClr val="1FADCD"/>
                </a:solidFill>
                <a:latin typeface="Tahoma"/>
                <a:cs typeface="Tahoma"/>
              </a:rPr>
              <a:t>l</a:t>
            </a:r>
            <a:r>
              <a:rPr sz="2400" b="1" dirty="0">
                <a:solidFill>
                  <a:srgbClr val="1FADCD"/>
                </a:solidFill>
                <a:latin typeface="Tahoma"/>
                <a:cs typeface="Tahoma"/>
              </a:rPr>
              <a:t>	</a:t>
            </a:r>
            <a:r>
              <a:rPr sz="2400" b="1" spc="5" dirty="0">
                <a:latin typeface="Tahoma"/>
                <a:cs typeface="Tahoma"/>
              </a:rPr>
              <a:t>0</a:t>
            </a:r>
            <a:r>
              <a:rPr lang="en-GB" sz="2400" b="1" spc="5" dirty="0">
                <a:latin typeface="Tahoma"/>
                <a:cs typeface="Tahoma"/>
              </a:rPr>
              <a:t>-1</a:t>
            </a:r>
            <a:r>
              <a:rPr sz="2400" b="1" dirty="0">
                <a:latin typeface="Tahoma"/>
                <a:cs typeface="Tahoma"/>
              </a:rPr>
              <a:t>%.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8175" y="4354321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7774" y="4360285"/>
            <a:ext cx="6087745" cy="71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</a:pPr>
            <a:r>
              <a:rPr sz="2400" b="1" spc="-5" dirty="0">
                <a:latin typeface="Tahoma"/>
                <a:cs typeface="Tahoma"/>
              </a:rPr>
              <a:t>rar</a:t>
            </a:r>
            <a:r>
              <a:rPr sz="2400" b="1" spc="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y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se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mented nuc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eus, nu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eus hidde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spc="-5" dirty="0">
                <a:latin typeface="Tahoma"/>
                <a:cs typeface="Tahoma"/>
              </a:rPr>
              <a:t>y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large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round </a:t>
            </a:r>
            <a:r>
              <a:rPr sz="2400" b="1" spc="-10" dirty="0">
                <a:latin typeface="Tahoma"/>
                <a:cs typeface="Tahoma"/>
              </a:rPr>
              <a:t>blu</a:t>
            </a:r>
            <a:r>
              <a:rPr sz="2400" b="1" spc="-2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sh </a:t>
            </a:r>
            <a:r>
              <a:rPr sz="2400" b="1" dirty="0">
                <a:latin typeface="Tahoma"/>
                <a:cs typeface="Tahoma"/>
              </a:rPr>
              <a:t>gr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nules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873"/>
            <a:ext cx="2929001" cy="185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0" y="642873"/>
            <a:ext cx="2847975" cy="184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3286125"/>
            <a:ext cx="2743200" cy="271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7626" y="3286125"/>
            <a:ext cx="2857500" cy="25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9525" y="3214751"/>
            <a:ext cx="2784474" cy="2643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3626BE-33FA-4CC5-91BD-BFBCF452D2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766698"/>
            <a:ext cx="219075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042" y="336676"/>
            <a:ext cx="6639915" cy="817019"/>
          </a:xfrm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981075">
              <a:lnSpc>
                <a:spcPts val="4785"/>
              </a:lnSpc>
            </a:pPr>
            <a:r>
              <a:rPr sz="4000" spc="-10" dirty="0"/>
              <a:t>T</a:t>
            </a:r>
            <a:r>
              <a:rPr sz="4000" spc="-5" dirty="0"/>
              <a:t>y</a:t>
            </a:r>
            <a:r>
              <a:rPr sz="4000" spc="15" dirty="0"/>
              <a:t>p</a:t>
            </a:r>
            <a:r>
              <a:rPr sz="4000" spc="-5" dirty="0"/>
              <a:t>es</a:t>
            </a:r>
            <a:r>
              <a:rPr sz="4000" spc="-15" dirty="0"/>
              <a:t> </a:t>
            </a:r>
            <a:r>
              <a:rPr sz="4000" spc="-5" dirty="0"/>
              <a:t>o</a:t>
            </a:r>
            <a:r>
              <a:rPr sz="4000" dirty="0"/>
              <a:t>f</a:t>
            </a:r>
            <a:r>
              <a:rPr sz="4000" spc="-5" dirty="0"/>
              <a:t> WBC</a:t>
            </a:r>
            <a:endParaRPr sz="335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3379"/>
            <a:ext cx="284289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2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.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</a:t>
            </a: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granular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516890">
              <a:lnSpc>
                <a:spcPct val="100000"/>
              </a:lnSpc>
              <a:spcBef>
                <a:spcPts val="254"/>
              </a:spcBef>
              <a:tabLst>
                <a:tab pos="914400" algn="l"/>
              </a:tabLst>
            </a:pPr>
            <a:r>
              <a:rPr sz="4200" spc="-7" baseline="-4960" dirty="0">
                <a:latin typeface="Arial"/>
                <a:cs typeface="Arial"/>
              </a:rPr>
              <a:t>–	</a:t>
            </a:r>
            <a:r>
              <a:rPr sz="2800" b="1" spc="-10" dirty="0">
                <a:latin typeface="Tahoma"/>
                <a:cs typeface="Tahoma"/>
              </a:rPr>
              <a:t>Monocytes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7676" y="2218182"/>
            <a:ext cx="1014094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Tahoma"/>
                <a:cs typeface="Tahoma"/>
              </a:rPr>
              <a:t>5</a:t>
            </a:r>
            <a:r>
              <a:rPr sz="2800" b="1" spc="-5" dirty="0">
                <a:latin typeface="Tahoma"/>
                <a:cs typeface="Tahoma"/>
              </a:rPr>
              <a:t>.</a:t>
            </a:r>
            <a:r>
              <a:rPr sz="2800" b="1" spc="-10" dirty="0">
                <a:latin typeface="Tahoma"/>
                <a:cs typeface="Tahoma"/>
              </a:rPr>
              <a:t>3%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36244" y="1590802"/>
            <a:ext cx="8071510" cy="3183435"/>
          </a:xfrm>
          <a:prstGeom prst="rect">
            <a:avLst/>
          </a:prstGeom>
        </p:spPr>
        <p:txBody>
          <a:bodyPr vert="horz" wrap="square" lIns="0" tIns="1130807" rIns="0" bIns="0" rtlCol="0">
            <a:spAutoFit/>
          </a:bodyPr>
          <a:lstStyle/>
          <a:p>
            <a:pPr marL="1384300" indent="-457834">
              <a:lnSpc>
                <a:spcPct val="100000"/>
              </a:lnSpc>
              <a:buFont typeface="Arial"/>
              <a:buChar char="•"/>
              <a:tabLst>
                <a:tab pos="1384935" algn="l"/>
              </a:tabLst>
            </a:pPr>
            <a:r>
              <a:rPr sz="2400" spc="-10" dirty="0"/>
              <a:t>15</a:t>
            </a:r>
            <a:r>
              <a:rPr sz="2400" spc="-5" dirty="0"/>
              <a:t>-</a:t>
            </a:r>
            <a:r>
              <a:rPr sz="2400" spc="-10" dirty="0"/>
              <a:t>20um</a:t>
            </a:r>
            <a:r>
              <a:rPr sz="2400" spc="-5" dirty="0"/>
              <a:t>,</a:t>
            </a:r>
            <a:r>
              <a:rPr sz="2400" spc="-25" dirty="0"/>
              <a:t> </a:t>
            </a:r>
            <a:r>
              <a:rPr sz="2400" spc="-5" dirty="0"/>
              <a:t>kidney</a:t>
            </a:r>
            <a:r>
              <a:rPr sz="2400" spc="15" dirty="0"/>
              <a:t> </a:t>
            </a:r>
            <a:r>
              <a:rPr sz="2400" spc="-5" dirty="0"/>
              <a:t>shape</a:t>
            </a:r>
            <a:r>
              <a:rPr sz="2400" spc="15" dirty="0"/>
              <a:t> </a:t>
            </a:r>
            <a:r>
              <a:rPr sz="2400" spc="-5" dirty="0"/>
              <a:t>nu</a:t>
            </a:r>
            <a:r>
              <a:rPr sz="2400" spc="-10" dirty="0"/>
              <a:t>c</a:t>
            </a:r>
            <a:r>
              <a:rPr sz="2400" spc="-25" dirty="0"/>
              <a:t>l</a:t>
            </a:r>
            <a:r>
              <a:rPr sz="2400" spc="-5" dirty="0"/>
              <a:t>eus</a:t>
            </a:r>
            <a:r>
              <a:rPr lang="en-GB" sz="2400" spc="-5" dirty="0"/>
              <a:t>.</a:t>
            </a:r>
            <a:endParaRPr sz="2400" dirty="0"/>
          </a:p>
          <a:p>
            <a:pPr marL="1002665" indent="-53276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1003300" algn="l"/>
              </a:tabLst>
            </a:pPr>
            <a:r>
              <a:rPr sz="2800" spc="-10" dirty="0"/>
              <a:t>L</a:t>
            </a:r>
            <a:r>
              <a:rPr sz="2800" spc="-20" dirty="0"/>
              <a:t>y</a:t>
            </a:r>
            <a:r>
              <a:rPr sz="2800" spc="-5" dirty="0"/>
              <a:t>mphocyte</a:t>
            </a:r>
            <a:r>
              <a:rPr sz="2800" spc="35" dirty="0"/>
              <a:t> </a:t>
            </a:r>
            <a:r>
              <a:rPr sz="2800" spc="-10" dirty="0"/>
              <a:t>30%</a:t>
            </a:r>
            <a:endParaRPr sz="2800" dirty="0"/>
          </a:p>
          <a:p>
            <a:pPr marL="1471295" lvl="1" indent="-54483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471930" algn="l"/>
              </a:tabLst>
            </a:pPr>
            <a:r>
              <a:rPr sz="2400" b="1" dirty="0">
                <a:latin typeface="Tahoma"/>
                <a:cs typeface="Tahoma"/>
              </a:rPr>
              <a:t>round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leus</a:t>
            </a:r>
            <a:endParaRPr sz="2400" dirty="0">
              <a:latin typeface="Tahoma"/>
              <a:cs typeface="Tahoma"/>
            </a:endParaRPr>
          </a:p>
          <a:p>
            <a:pPr marL="1765300" lvl="2" indent="-38100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1765935" algn="l"/>
              </a:tabLst>
            </a:pPr>
            <a:r>
              <a:rPr sz="2000" b="1" dirty="0">
                <a:latin typeface="Tahoma"/>
                <a:cs typeface="Tahoma"/>
              </a:rPr>
              <a:t>sma</a:t>
            </a:r>
            <a:r>
              <a:rPr sz="2000" b="1" spc="-10" dirty="0">
                <a:latin typeface="Tahoma"/>
                <a:cs typeface="Tahoma"/>
              </a:rPr>
              <a:t>l</a:t>
            </a:r>
            <a:r>
              <a:rPr sz="2000" b="1" dirty="0">
                <a:latin typeface="Tahoma"/>
                <a:cs typeface="Tahoma"/>
              </a:rPr>
              <a:t>l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(5</a:t>
            </a:r>
            <a:r>
              <a:rPr sz="2000" b="1" dirty="0">
                <a:latin typeface="Tahoma"/>
                <a:cs typeface="Tahoma"/>
              </a:rPr>
              <a:t>-8u</a:t>
            </a:r>
            <a:r>
              <a:rPr sz="2000" b="1" spc="-10" dirty="0">
                <a:latin typeface="Tahoma"/>
                <a:cs typeface="Tahoma"/>
              </a:rPr>
              <a:t>m</a:t>
            </a:r>
            <a:r>
              <a:rPr sz="2000" b="1" dirty="0">
                <a:latin typeface="Tahoma"/>
                <a:cs typeface="Tahoma"/>
              </a:rPr>
              <a:t>)</a:t>
            </a:r>
            <a:endParaRPr sz="2000" dirty="0">
              <a:latin typeface="Tahoma"/>
              <a:cs typeface="Tahoma"/>
            </a:endParaRPr>
          </a:p>
          <a:p>
            <a:pPr marL="1765300" lvl="2" indent="-381000">
              <a:lnSpc>
                <a:spcPct val="100000"/>
              </a:lnSpc>
              <a:spcBef>
                <a:spcPts val="225"/>
              </a:spcBef>
              <a:buFont typeface="Arial"/>
              <a:buChar char="–"/>
              <a:tabLst>
                <a:tab pos="1765935" algn="l"/>
              </a:tabLst>
            </a:pPr>
            <a:r>
              <a:rPr sz="2000" b="1" dirty="0">
                <a:latin typeface="Tahoma"/>
                <a:cs typeface="Tahoma"/>
              </a:rPr>
              <a:t>la</a:t>
            </a:r>
            <a:r>
              <a:rPr sz="2000" b="1" spc="-15" dirty="0">
                <a:latin typeface="Tahoma"/>
                <a:cs typeface="Tahoma"/>
              </a:rPr>
              <a:t>r</a:t>
            </a:r>
            <a:r>
              <a:rPr sz="2000" b="1" spc="-5" dirty="0">
                <a:latin typeface="Tahoma"/>
                <a:cs typeface="Tahoma"/>
              </a:rPr>
              <a:t>g</a:t>
            </a:r>
            <a:r>
              <a:rPr sz="2000" b="1" dirty="0">
                <a:latin typeface="Tahoma"/>
                <a:cs typeface="Tahoma"/>
              </a:rPr>
              <a:t>e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(9</a:t>
            </a:r>
            <a:r>
              <a:rPr sz="2000" b="1" dirty="0">
                <a:latin typeface="Tahoma"/>
                <a:cs typeface="Tahoma"/>
              </a:rPr>
              <a:t>-1</a:t>
            </a:r>
            <a:r>
              <a:rPr sz="2000" b="1" spc="-10" dirty="0">
                <a:latin typeface="Tahoma"/>
                <a:cs typeface="Tahoma"/>
              </a:rPr>
              <a:t>5</a:t>
            </a:r>
            <a:r>
              <a:rPr sz="2000" b="1" spc="-5" dirty="0">
                <a:latin typeface="Tahoma"/>
                <a:cs typeface="Tahoma"/>
              </a:rPr>
              <a:t>um)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1587</Words>
  <Application>Microsoft Office PowerPoint</Application>
  <PresentationFormat>On-screen Show (4:3)</PresentationFormat>
  <Paragraphs>353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Comic Sans MS</vt:lpstr>
      <vt:lpstr>Symbol</vt:lpstr>
      <vt:lpstr>Tahoma</vt:lpstr>
      <vt:lpstr>Times New Roman</vt:lpstr>
      <vt:lpstr>Wingdings</vt:lpstr>
      <vt:lpstr>Office Theme</vt:lpstr>
      <vt:lpstr>PowerPoint Presentation</vt:lpstr>
      <vt:lpstr>Lecture content</vt:lpstr>
      <vt:lpstr>Objectives</vt:lpstr>
      <vt:lpstr>Objectives</vt:lpstr>
      <vt:lpstr>PowerPoint Presentation</vt:lpstr>
      <vt:lpstr>White Blood Cells</vt:lpstr>
      <vt:lpstr>Types of WBC</vt:lpstr>
      <vt:lpstr>PowerPoint Presentation</vt:lpstr>
      <vt:lpstr>Types of WBC</vt:lpstr>
      <vt:lpstr>PowerPoint Presentation</vt:lpstr>
      <vt:lpstr>Genesis of WBC</vt:lpstr>
      <vt:lpstr>Genesis of WBC</vt:lpstr>
      <vt:lpstr>Sites of WBC Formation</vt:lpstr>
      <vt:lpstr>Life span of WBCs</vt:lpstr>
      <vt:lpstr>PowerPoint Presentation</vt:lpstr>
      <vt:lpstr>Formation &amp; Maturation of Neutrohils</vt:lpstr>
      <vt:lpstr>PowerPoint Presentation</vt:lpstr>
      <vt:lpstr>Neutrophil Function</vt:lpstr>
      <vt:lpstr>Chemotaxis, margination &amp; diapedesis</vt:lpstr>
      <vt:lpstr>Chemotaxis</vt:lpstr>
      <vt:lpstr>Margination &amp; Diapedesis</vt:lpstr>
      <vt:lpstr>PowerPoint Presentation</vt:lpstr>
      <vt:lpstr>Phagocytosis</vt:lpstr>
      <vt:lpstr>PowerPoint Presentation</vt:lpstr>
      <vt:lpstr>Microbial killing</vt:lpstr>
      <vt:lpstr>Microbial killing</vt:lpstr>
      <vt:lpstr>PowerPoint Presentation</vt:lpstr>
      <vt:lpstr>Formation &amp; Maturation of Eosinophils</vt:lpstr>
      <vt:lpstr>Eosinophil Function</vt:lpstr>
      <vt:lpstr>Formation &amp; Maturation of Basophils</vt:lpstr>
      <vt:lpstr>Basophils</vt:lpstr>
      <vt:lpstr>PowerPoint Presentation</vt:lpstr>
      <vt:lpstr>Monocytes &amp; Macrophages</vt:lpstr>
      <vt:lpstr>Function of Monocytes &amp; Macrophages</vt:lpstr>
      <vt:lpstr>Direct anti-Inflammatory</vt:lpstr>
      <vt:lpstr>Indirect anti-inflammatory</vt:lpstr>
      <vt:lpstr>Reticuloendothelial system (RES)</vt:lpstr>
      <vt:lpstr>Functions of  Reticuloendothelial system</vt:lpstr>
      <vt:lpstr>PowerPoint Presentation</vt:lpstr>
      <vt:lpstr>Lymphocytes Formation &amp; Maturation</vt:lpstr>
      <vt:lpstr>PowerPoint Presentation</vt:lpstr>
      <vt:lpstr>T-Lymphocytes (Thymus dependent)</vt:lpstr>
      <vt:lpstr>B-Lymphocytes (thymus-independent)</vt:lpstr>
      <vt:lpstr>Leucopenia</vt:lpstr>
      <vt:lpstr>Leucocytosis</vt:lpstr>
      <vt:lpstr>Leukaemia</vt:lpstr>
      <vt:lpstr>Objectives</vt:lpstr>
      <vt:lpstr>Objectives</vt:lpstr>
      <vt:lpstr>Lecture content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Nerv</dc:creator>
  <cp:lastModifiedBy>Nervana Bayoumi</cp:lastModifiedBy>
  <cp:revision>10</cp:revision>
  <dcterms:created xsi:type="dcterms:W3CDTF">2015-09-03T06:53:52Z</dcterms:created>
  <dcterms:modified xsi:type="dcterms:W3CDTF">2021-09-19T12:17:39Z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2015-09-03T00:00:00Z</vt:filetime>
  </property>
</Properties>
</file>