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Ubuntu"/>
      <p:regular r:id="rId26"/>
      <p:bold r:id="rId27"/>
      <p:italic r:id="rId28"/>
      <p:boldItalic r:id="rId29"/>
    </p:embeddedFont>
    <p:embeddedFont>
      <p:font typeface="Patrick Hand"/>
      <p:regular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Ubuntu Medium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7" roundtripDataSignature="AMtx7mhFR1XgxIVZn6xwa5Gi1+SvARGV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5899B7-6986-4E3E-B589-DFFE56FD74E9}">
  <a:tblStyle styleId="{935899B7-6986-4E3E-B589-DFFE56FD74E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D3CD66-6845-45C1-B0E8-8B15C79D0DE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4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6.xml"/><Relationship Id="rId44" Type="http://schemas.openxmlformats.org/officeDocument/2006/relationships/font" Target="fonts/OpenSans-bold.fntdata"/><Relationship Id="rId21" Type="http://schemas.openxmlformats.org/officeDocument/2006/relationships/slide" Target="slides/slide15.xml"/><Relationship Id="rId43" Type="http://schemas.openxmlformats.org/officeDocument/2006/relationships/font" Target="fonts/OpenSans-regular.fntdata"/><Relationship Id="rId24" Type="http://schemas.openxmlformats.org/officeDocument/2006/relationships/slide" Target="slides/slide18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7.xml"/><Relationship Id="rId45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Ubuntu-regular.fntdata"/><Relationship Id="rId25" Type="http://schemas.openxmlformats.org/officeDocument/2006/relationships/slide" Target="slides/slide19.xml"/><Relationship Id="rId47" Type="http://customschemas.google.com/relationships/presentationmetadata" Target="metadata"/><Relationship Id="rId28" Type="http://schemas.openxmlformats.org/officeDocument/2006/relationships/font" Target="fonts/Ubuntu-italic.fntdata"/><Relationship Id="rId27" Type="http://schemas.openxmlformats.org/officeDocument/2006/relationships/font" Target="fonts/Ubuntu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font" Target="fonts/PatrickHand-regular.fntdata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UbuntuMedium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UbuntuMedium-italic.fntdata"/><Relationship Id="rId14" Type="http://schemas.openxmlformats.org/officeDocument/2006/relationships/slide" Target="slides/slide8.xml"/><Relationship Id="rId36" Type="http://schemas.openxmlformats.org/officeDocument/2006/relationships/font" Target="fonts/UbuntuMedium-bold.fntdata"/><Relationship Id="rId17" Type="http://schemas.openxmlformats.org/officeDocument/2006/relationships/slide" Target="slides/slide11.xml"/><Relationship Id="rId39" Type="http://schemas.openxmlformats.org/officeDocument/2006/relationships/font" Target="fonts/Lato-regular.fntdata"/><Relationship Id="rId16" Type="http://schemas.openxmlformats.org/officeDocument/2006/relationships/slide" Target="slides/slide10.xml"/><Relationship Id="rId38" Type="http://schemas.openxmlformats.org/officeDocument/2006/relationships/font" Target="fonts/UbuntuMedium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4" name="Google Shape;8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8" name="Google Shape;8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f9a4fd4a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f9a4fd4a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f9a4fd4a0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f9a4fd4a0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1a3240d577b3e2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" name="Google Shape;1004;g31a3240d577b3e2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2"/>
          <p:cNvSpPr txBox="1"/>
          <p:nvPr>
            <p:ph type="ctrTitle"/>
          </p:nvPr>
        </p:nvSpPr>
        <p:spPr>
          <a:xfrm>
            <a:off x="1905150" y="1577500"/>
            <a:ext cx="53337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4800"/>
              <a:buNone/>
              <a:defRPr sz="4600">
                <a:solidFill>
                  <a:srgbClr val="749EE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42"/>
          <p:cNvSpPr txBox="1"/>
          <p:nvPr>
            <p:ph idx="1" type="subTitle"/>
          </p:nvPr>
        </p:nvSpPr>
        <p:spPr>
          <a:xfrm>
            <a:off x="2436450" y="3105901"/>
            <a:ext cx="42711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1800"/>
              <a:buNone/>
              <a:defRPr b="1" i="1" sz="3700">
                <a:solidFill>
                  <a:srgbClr val="97AAC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42"/>
          <p:cNvSpPr txBox="1"/>
          <p:nvPr>
            <p:ph idx="2" type="ctrTitle"/>
          </p:nvPr>
        </p:nvSpPr>
        <p:spPr>
          <a:xfrm>
            <a:off x="6707550" y="540000"/>
            <a:ext cx="17163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3"/>
          <p:cNvSpPr txBox="1"/>
          <p:nvPr>
            <p:ph type="title"/>
          </p:nvPr>
        </p:nvSpPr>
        <p:spPr>
          <a:xfrm>
            <a:off x="720000" y="540000"/>
            <a:ext cx="75129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3000"/>
              <a:buNone/>
              <a:defRPr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53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/>
          <p:nvPr/>
        </p:nvSpPr>
        <p:spPr>
          <a:xfrm>
            <a:off x="720000" y="537100"/>
            <a:ext cx="7704253" cy="4069300"/>
          </a:xfrm>
          <a:custGeom>
            <a:rect b="b" l="l" r="r" t="t"/>
            <a:pathLst>
              <a:path extrusionOk="0" h="162772" w="284526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4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54"/>
          <p:cNvSpPr txBox="1"/>
          <p:nvPr>
            <p:ph idx="1" type="subTitle"/>
          </p:nvPr>
        </p:nvSpPr>
        <p:spPr>
          <a:xfrm>
            <a:off x="1368152" y="3271200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p54"/>
          <p:cNvSpPr txBox="1"/>
          <p:nvPr>
            <p:ph idx="2" type="title"/>
          </p:nvPr>
        </p:nvSpPr>
        <p:spPr>
          <a:xfrm>
            <a:off x="1368150" y="2797725"/>
            <a:ext cx="2555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63" name="Google Shape;63;p54"/>
          <p:cNvSpPr txBox="1"/>
          <p:nvPr>
            <p:ph idx="3" type="subTitle"/>
          </p:nvPr>
        </p:nvSpPr>
        <p:spPr>
          <a:xfrm>
            <a:off x="5220152" y="3271200"/>
            <a:ext cx="2555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54"/>
          <p:cNvSpPr txBox="1"/>
          <p:nvPr>
            <p:ph idx="4" type="title"/>
          </p:nvPr>
        </p:nvSpPr>
        <p:spPr>
          <a:xfrm>
            <a:off x="5220150" y="2797725"/>
            <a:ext cx="2555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/>
          <p:nvPr>
            <p:ph type="title"/>
          </p:nvPr>
        </p:nvSpPr>
        <p:spPr>
          <a:xfrm>
            <a:off x="5349100" y="2310900"/>
            <a:ext cx="2316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p55"/>
          <p:cNvSpPr txBox="1"/>
          <p:nvPr>
            <p:ph idx="1" type="subTitle"/>
          </p:nvPr>
        </p:nvSpPr>
        <p:spPr>
          <a:xfrm>
            <a:off x="5349096" y="284241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/>
          <p:nvPr>
            <p:ph type="title"/>
          </p:nvPr>
        </p:nvSpPr>
        <p:spPr>
          <a:xfrm>
            <a:off x="868350" y="1929700"/>
            <a:ext cx="75135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56"/>
          <p:cNvSpPr txBox="1"/>
          <p:nvPr>
            <p:ph idx="1" type="subTitle"/>
          </p:nvPr>
        </p:nvSpPr>
        <p:spPr>
          <a:xfrm>
            <a:off x="2355375" y="3040975"/>
            <a:ext cx="4433100" cy="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7"/>
          <p:cNvSpPr txBox="1"/>
          <p:nvPr>
            <p:ph type="title"/>
          </p:nvPr>
        </p:nvSpPr>
        <p:spPr>
          <a:xfrm>
            <a:off x="720000" y="3671950"/>
            <a:ext cx="46182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8"/>
          <p:cNvSpPr txBox="1"/>
          <p:nvPr>
            <p:ph hasCustomPrompt="1" type="title"/>
          </p:nvPr>
        </p:nvSpPr>
        <p:spPr>
          <a:xfrm>
            <a:off x="1344238" y="1275525"/>
            <a:ext cx="64554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58"/>
          <p:cNvSpPr txBox="1"/>
          <p:nvPr>
            <p:ph idx="1" type="body"/>
          </p:nvPr>
        </p:nvSpPr>
        <p:spPr>
          <a:xfrm>
            <a:off x="720000" y="2344041"/>
            <a:ext cx="77040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9"/>
          <p:cNvSpPr txBox="1"/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3000"/>
              <a:buNone/>
              <a:defRPr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8" name="Google Shape;78;p59"/>
          <p:cNvSpPr txBox="1"/>
          <p:nvPr>
            <p:ph idx="1" type="subTitle"/>
          </p:nvPr>
        </p:nvSpPr>
        <p:spPr>
          <a:xfrm>
            <a:off x="2068938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" name="Google Shape;79;p59"/>
          <p:cNvSpPr txBox="1"/>
          <p:nvPr>
            <p:ph idx="2" type="title"/>
          </p:nvPr>
        </p:nvSpPr>
        <p:spPr>
          <a:xfrm>
            <a:off x="571325" y="2047350"/>
            <a:ext cx="2555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1800"/>
              <a:buNone/>
              <a:defRPr sz="2400"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0" name="Google Shape;80;p59"/>
          <p:cNvSpPr txBox="1"/>
          <p:nvPr>
            <p:ph idx="3" type="title"/>
          </p:nvPr>
        </p:nvSpPr>
        <p:spPr>
          <a:xfrm>
            <a:off x="1864000" y="1267186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4800"/>
              <a:buNone/>
              <a:defRPr sz="3000">
                <a:solidFill>
                  <a:srgbClr val="97AA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59"/>
          <p:cNvSpPr txBox="1"/>
          <p:nvPr>
            <p:ph idx="4" type="subTitle"/>
          </p:nvPr>
        </p:nvSpPr>
        <p:spPr>
          <a:xfrm>
            <a:off x="4758833" y="2389542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59"/>
          <p:cNvSpPr txBox="1"/>
          <p:nvPr>
            <p:ph idx="5" type="title"/>
          </p:nvPr>
        </p:nvSpPr>
        <p:spPr>
          <a:xfrm>
            <a:off x="4639100" y="1956250"/>
            <a:ext cx="2555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1800"/>
              <a:buNone/>
              <a:defRPr sz="2400"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3" name="Google Shape;83;p59"/>
          <p:cNvSpPr txBox="1"/>
          <p:nvPr>
            <p:ph idx="6" type="title"/>
          </p:nvPr>
        </p:nvSpPr>
        <p:spPr>
          <a:xfrm>
            <a:off x="4758821" y="1456673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4800"/>
              <a:buNone/>
              <a:defRPr sz="3000">
                <a:solidFill>
                  <a:srgbClr val="97AA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59"/>
          <p:cNvSpPr txBox="1"/>
          <p:nvPr>
            <p:ph idx="7" type="subTitle"/>
          </p:nvPr>
        </p:nvSpPr>
        <p:spPr>
          <a:xfrm>
            <a:off x="2068938" y="40571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59"/>
          <p:cNvSpPr txBox="1"/>
          <p:nvPr>
            <p:ph idx="8" type="title"/>
          </p:nvPr>
        </p:nvSpPr>
        <p:spPr>
          <a:xfrm>
            <a:off x="1949200" y="3669975"/>
            <a:ext cx="2555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1800"/>
              <a:buNone/>
              <a:defRPr sz="2400"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6" name="Google Shape;86;p59"/>
          <p:cNvSpPr txBox="1"/>
          <p:nvPr>
            <p:ph idx="9" type="title"/>
          </p:nvPr>
        </p:nvSpPr>
        <p:spPr>
          <a:xfrm>
            <a:off x="2068950" y="3170414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4800"/>
              <a:buNone/>
              <a:defRPr sz="3000">
                <a:solidFill>
                  <a:srgbClr val="97AA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59"/>
          <p:cNvSpPr txBox="1"/>
          <p:nvPr>
            <p:ph idx="13" type="subTitle"/>
          </p:nvPr>
        </p:nvSpPr>
        <p:spPr>
          <a:xfrm>
            <a:off x="4758808" y="40571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59"/>
          <p:cNvSpPr txBox="1"/>
          <p:nvPr>
            <p:ph idx="14" type="title"/>
          </p:nvPr>
        </p:nvSpPr>
        <p:spPr>
          <a:xfrm>
            <a:off x="4639069" y="3669975"/>
            <a:ext cx="2555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1800"/>
              <a:buNone/>
              <a:defRPr sz="2400"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9" name="Google Shape;89;p59"/>
          <p:cNvSpPr txBox="1"/>
          <p:nvPr>
            <p:ph idx="15" type="title"/>
          </p:nvPr>
        </p:nvSpPr>
        <p:spPr>
          <a:xfrm>
            <a:off x="4758821" y="3170414"/>
            <a:ext cx="2316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ACC"/>
              </a:buClr>
              <a:buSzPts val="4800"/>
              <a:buNone/>
              <a:defRPr sz="3000">
                <a:solidFill>
                  <a:srgbClr val="97AA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7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0"/>
          <p:cNvSpPr txBox="1"/>
          <p:nvPr>
            <p:ph type="title"/>
          </p:nvPr>
        </p:nvSpPr>
        <p:spPr>
          <a:xfrm>
            <a:off x="2114550" y="2537150"/>
            <a:ext cx="49149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60"/>
          <p:cNvSpPr txBox="1"/>
          <p:nvPr>
            <p:ph idx="1" type="body"/>
          </p:nvPr>
        </p:nvSpPr>
        <p:spPr>
          <a:xfrm>
            <a:off x="2667725" y="3055050"/>
            <a:ext cx="38085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60"/>
          <p:cNvSpPr txBox="1"/>
          <p:nvPr>
            <p:ph idx="2" type="title"/>
          </p:nvPr>
        </p:nvSpPr>
        <p:spPr>
          <a:xfrm>
            <a:off x="3168000" y="1122225"/>
            <a:ext cx="2808000" cy="14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1"/>
          <p:cNvSpPr txBox="1"/>
          <p:nvPr>
            <p:ph type="title"/>
          </p:nvPr>
        </p:nvSpPr>
        <p:spPr>
          <a:xfrm>
            <a:off x="720000" y="3450538"/>
            <a:ext cx="38487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6" name="Google Shape;96;p61"/>
          <p:cNvSpPr txBox="1"/>
          <p:nvPr>
            <p:ph idx="1" type="subTitle"/>
          </p:nvPr>
        </p:nvSpPr>
        <p:spPr>
          <a:xfrm>
            <a:off x="720000" y="1652675"/>
            <a:ext cx="5656800" cy="16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3000"/>
              <a:buFont typeface="Anton"/>
              <a:buNone/>
              <a:defRPr b="1" sz="3000">
                <a:solidFill>
                  <a:srgbClr val="749EE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3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2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6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 txBox="1"/>
          <p:nvPr>
            <p:ph type="title"/>
          </p:nvPr>
        </p:nvSpPr>
        <p:spPr>
          <a:xfrm>
            <a:off x="720091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" type="subTitle"/>
          </p:nvPr>
        </p:nvSpPr>
        <p:spPr>
          <a:xfrm>
            <a:off x="3099700" y="1563700"/>
            <a:ext cx="2944800" cy="2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0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Google Shape;101;p63"/>
          <p:cNvSpPr txBox="1"/>
          <p:nvPr>
            <p:ph idx="1" type="subTitle"/>
          </p:nvPr>
        </p:nvSpPr>
        <p:spPr>
          <a:xfrm>
            <a:off x="1916650" y="1962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63"/>
          <p:cNvSpPr txBox="1"/>
          <p:nvPr>
            <p:ph idx="2" type="title"/>
          </p:nvPr>
        </p:nvSpPr>
        <p:spPr>
          <a:xfrm>
            <a:off x="1796700" y="1602194"/>
            <a:ext cx="2555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3" name="Google Shape;103;p63"/>
          <p:cNvSpPr txBox="1"/>
          <p:nvPr>
            <p:ph idx="3" type="subTitle"/>
          </p:nvPr>
        </p:nvSpPr>
        <p:spPr>
          <a:xfrm>
            <a:off x="4911346" y="1962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1642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" name="Google Shape;104;p63"/>
          <p:cNvSpPr txBox="1"/>
          <p:nvPr>
            <p:ph idx="4" type="title"/>
          </p:nvPr>
        </p:nvSpPr>
        <p:spPr>
          <a:xfrm>
            <a:off x="4791400" y="1602194"/>
            <a:ext cx="2555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5" name="Google Shape;105;p63"/>
          <p:cNvSpPr txBox="1"/>
          <p:nvPr>
            <p:ph idx="5" type="subTitle"/>
          </p:nvPr>
        </p:nvSpPr>
        <p:spPr>
          <a:xfrm>
            <a:off x="1916538" y="35238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" name="Google Shape;106;p63"/>
          <p:cNvSpPr txBox="1"/>
          <p:nvPr>
            <p:ph idx="6" type="title"/>
          </p:nvPr>
        </p:nvSpPr>
        <p:spPr>
          <a:xfrm>
            <a:off x="1796700" y="3163620"/>
            <a:ext cx="2555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7" name="Google Shape;107;p63"/>
          <p:cNvSpPr txBox="1"/>
          <p:nvPr>
            <p:ph idx="7" type="subTitle"/>
          </p:nvPr>
        </p:nvSpPr>
        <p:spPr>
          <a:xfrm>
            <a:off x="4911208" y="35238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" name="Google Shape;108;p63"/>
          <p:cNvSpPr txBox="1"/>
          <p:nvPr>
            <p:ph idx="8" type="title"/>
          </p:nvPr>
        </p:nvSpPr>
        <p:spPr>
          <a:xfrm>
            <a:off x="4791369" y="3163620"/>
            <a:ext cx="2555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4"/>
          <p:cNvSpPr txBox="1"/>
          <p:nvPr>
            <p:ph type="title"/>
          </p:nvPr>
        </p:nvSpPr>
        <p:spPr>
          <a:xfrm>
            <a:off x="1421350" y="1875525"/>
            <a:ext cx="23160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1" name="Google Shape;111;p64"/>
          <p:cNvSpPr txBox="1"/>
          <p:nvPr>
            <p:ph idx="1" type="subTitle"/>
          </p:nvPr>
        </p:nvSpPr>
        <p:spPr>
          <a:xfrm>
            <a:off x="1421346" y="284241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5"/>
          <p:cNvSpPr txBox="1"/>
          <p:nvPr>
            <p:ph type="title"/>
          </p:nvPr>
        </p:nvSpPr>
        <p:spPr>
          <a:xfrm>
            <a:off x="1421350" y="2310900"/>
            <a:ext cx="23160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65"/>
          <p:cNvSpPr txBox="1"/>
          <p:nvPr>
            <p:ph idx="1" type="subTitle"/>
          </p:nvPr>
        </p:nvSpPr>
        <p:spPr>
          <a:xfrm>
            <a:off x="1421346" y="284241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6"/>
          <p:cNvSpPr txBox="1"/>
          <p:nvPr>
            <p:ph type="title"/>
          </p:nvPr>
        </p:nvSpPr>
        <p:spPr>
          <a:xfrm>
            <a:off x="2549400" y="978163"/>
            <a:ext cx="40452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66"/>
          <p:cNvSpPr txBox="1"/>
          <p:nvPr>
            <p:ph idx="1" type="subTitle"/>
          </p:nvPr>
        </p:nvSpPr>
        <p:spPr>
          <a:xfrm>
            <a:off x="2549400" y="1972645"/>
            <a:ext cx="40452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67"/>
          <p:cNvSpPr txBox="1"/>
          <p:nvPr>
            <p:ph idx="1" type="subTitle"/>
          </p:nvPr>
        </p:nvSpPr>
        <p:spPr>
          <a:xfrm>
            <a:off x="720001" y="3563600"/>
            <a:ext cx="1914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1" name="Google Shape;121;p67"/>
          <p:cNvSpPr txBox="1"/>
          <p:nvPr>
            <p:ph idx="2" type="title"/>
          </p:nvPr>
        </p:nvSpPr>
        <p:spPr>
          <a:xfrm>
            <a:off x="720000" y="3182300"/>
            <a:ext cx="1914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22" name="Google Shape;122;p67"/>
          <p:cNvSpPr txBox="1"/>
          <p:nvPr>
            <p:ph idx="3" type="subTitle"/>
          </p:nvPr>
        </p:nvSpPr>
        <p:spPr>
          <a:xfrm>
            <a:off x="6509976" y="3563600"/>
            <a:ext cx="1914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3" name="Google Shape;123;p67"/>
          <p:cNvSpPr txBox="1"/>
          <p:nvPr>
            <p:ph idx="4" type="title"/>
          </p:nvPr>
        </p:nvSpPr>
        <p:spPr>
          <a:xfrm>
            <a:off x="6509975" y="3182300"/>
            <a:ext cx="1914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 1">
  <p:cSld name="CUSTOM_7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68"/>
          <p:cNvSpPr txBox="1"/>
          <p:nvPr>
            <p:ph idx="1" type="subTitle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7" name="Google Shape;127;p68"/>
          <p:cNvSpPr txBox="1"/>
          <p:nvPr>
            <p:ph idx="2" type="title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28" name="Google Shape;128;p68"/>
          <p:cNvSpPr txBox="1"/>
          <p:nvPr>
            <p:ph idx="3" type="subTitle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68"/>
          <p:cNvSpPr txBox="1"/>
          <p:nvPr>
            <p:ph idx="4" type="title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30" name="Google Shape;130;p68"/>
          <p:cNvSpPr txBox="1"/>
          <p:nvPr>
            <p:ph idx="5" type="subTitle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1" name="Google Shape;131;p68"/>
          <p:cNvSpPr txBox="1"/>
          <p:nvPr>
            <p:ph idx="6" type="title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9"/>
          <p:cNvSpPr txBox="1"/>
          <p:nvPr>
            <p:ph idx="1" type="subTitle"/>
          </p:nvPr>
        </p:nvSpPr>
        <p:spPr>
          <a:xfrm>
            <a:off x="4572000" y="1722575"/>
            <a:ext cx="38520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4" name="Google Shape;134;p69"/>
          <p:cNvSpPr txBox="1"/>
          <p:nvPr>
            <p:ph type="ctrTitle"/>
          </p:nvPr>
        </p:nvSpPr>
        <p:spPr>
          <a:xfrm flipH="1">
            <a:off x="4578350" y="887075"/>
            <a:ext cx="38520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5" name="Google Shape;135;p69"/>
          <p:cNvSpPr txBox="1"/>
          <p:nvPr/>
        </p:nvSpPr>
        <p:spPr>
          <a:xfrm>
            <a:off x="4767200" y="3578700"/>
            <a:ext cx="34623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i="0" lang="en-US" sz="1100" u="none" cap="none" strike="noStrike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b="1" i="0" lang="en-US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0" i="0" lang="en-US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b="1" i="0" lang="en-US" sz="1100" u="none" cap="none" strike="noStrike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b="0" i="0" lang="en-US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i="0" lang="en-US" sz="1100" u="none" cap="none" strike="noStrike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b="0" i="0" lang="en-US" sz="11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1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2">
    <p:bg>
      <p:bgPr>
        <a:solidFill>
          <a:schemeClr val="accent4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0"/>
          <p:cNvSpPr/>
          <p:nvPr/>
        </p:nvSpPr>
        <p:spPr>
          <a:xfrm>
            <a:off x="720000" y="537100"/>
            <a:ext cx="7704253" cy="4069300"/>
          </a:xfrm>
          <a:custGeom>
            <a:rect b="b" l="l" r="r" t="t"/>
            <a:pathLst>
              <a:path extrusionOk="0" h="162772" w="284526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">
    <p:bg>
      <p:bgPr>
        <a:solidFill>
          <a:schemeClr val="dk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1"/>
          <p:cNvSpPr/>
          <p:nvPr/>
        </p:nvSpPr>
        <p:spPr>
          <a:xfrm>
            <a:off x="720000" y="537100"/>
            <a:ext cx="7704253" cy="4069300"/>
          </a:xfrm>
          <a:custGeom>
            <a:rect b="b" l="l" r="r" t="t"/>
            <a:pathLst>
              <a:path extrusionOk="0" h="162772" w="284526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_2">
    <p:bg>
      <p:bgPr>
        <a:solidFill>
          <a:schemeClr val="accen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2"/>
          <p:cNvSpPr/>
          <p:nvPr/>
        </p:nvSpPr>
        <p:spPr>
          <a:xfrm>
            <a:off x="720000" y="537100"/>
            <a:ext cx="7704253" cy="4069300"/>
          </a:xfrm>
          <a:custGeom>
            <a:rect b="b" l="l" r="r" t="t"/>
            <a:pathLst>
              <a:path extrusionOk="0" h="162772" w="284526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 2">
  <p:cSld name="CUSTOM_7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9a4fd4a06_0_184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3000"/>
              <a:buNone/>
              <a:defRPr>
                <a:solidFill>
                  <a:srgbClr val="749EE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gf9a4fd4a06_0_184"/>
          <p:cNvSpPr txBox="1"/>
          <p:nvPr>
            <p:ph idx="1" type="subTitle"/>
          </p:nvPr>
        </p:nvSpPr>
        <p:spPr>
          <a:xfrm>
            <a:off x="1002276" y="3420575"/>
            <a:ext cx="18597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5" name="Google Shape;145;gf9a4fd4a06_0_184"/>
          <p:cNvSpPr txBox="1"/>
          <p:nvPr>
            <p:ph idx="2" type="title"/>
          </p:nvPr>
        </p:nvSpPr>
        <p:spPr>
          <a:xfrm>
            <a:off x="1002275" y="3000275"/>
            <a:ext cx="1859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46" name="Google Shape;146;gf9a4fd4a06_0_184"/>
          <p:cNvSpPr txBox="1"/>
          <p:nvPr>
            <p:ph idx="3" type="subTitle"/>
          </p:nvPr>
        </p:nvSpPr>
        <p:spPr>
          <a:xfrm>
            <a:off x="6314181" y="3420575"/>
            <a:ext cx="18597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gf9a4fd4a06_0_184"/>
          <p:cNvSpPr txBox="1"/>
          <p:nvPr>
            <p:ph idx="4" type="title"/>
          </p:nvPr>
        </p:nvSpPr>
        <p:spPr>
          <a:xfrm>
            <a:off x="6314176" y="3000275"/>
            <a:ext cx="1859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48" name="Google Shape;148;gf9a4fd4a06_0_184"/>
          <p:cNvSpPr txBox="1"/>
          <p:nvPr>
            <p:ph idx="5" type="subTitle"/>
          </p:nvPr>
        </p:nvSpPr>
        <p:spPr>
          <a:xfrm>
            <a:off x="3658228" y="3420575"/>
            <a:ext cx="18597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9" name="Google Shape;149;gf9a4fd4a06_0_184"/>
          <p:cNvSpPr txBox="1"/>
          <p:nvPr>
            <p:ph idx="6" type="title"/>
          </p:nvPr>
        </p:nvSpPr>
        <p:spPr>
          <a:xfrm>
            <a:off x="3658221" y="3000275"/>
            <a:ext cx="1859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5"/>
          <p:cNvSpPr txBox="1"/>
          <p:nvPr>
            <p:ph type="title"/>
          </p:nvPr>
        </p:nvSpPr>
        <p:spPr>
          <a:xfrm>
            <a:off x="720075" y="2306775"/>
            <a:ext cx="3067500" cy="20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" name="Google Shape;18;p45"/>
          <p:cNvSpPr txBox="1"/>
          <p:nvPr>
            <p:ph idx="1" type="subTitle"/>
          </p:nvPr>
        </p:nvSpPr>
        <p:spPr>
          <a:xfrm>
            <a:off x="720000" y="4202425"/>
            <a:ext cx="3067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46"/>
          <p:cNvSpPr txBox="1"/>
          <p:nvPr>
            <p:ph idx="1" type="subTitle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" name="Google Shape;22;p46"/>
          <p:cNvSpPr txBox="1"/>
          <p:nvPr>
            <p:ph idx="2" type="title"/>
          </p:nvPr>
        </p:nvSpPr>
        <p:spPr>
          <a:xfrm>
            <a:off x="724125" y="1969878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3" name="Google Shape;23;p46"/>
          <p:cNvSpPr txBox="1"/>
          <p:nvPr>
            <p:ph idx="3" type="subTitle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" name="Google Shape;24;p46"/>
          <p:cNvSpPr txBox="1"/>
          <p:nvPr>
            <p:ph idx="4" type="title"/>
          </p:nvPr>
        </p:nvSpPr>
        <p:spPr>
          <a:xfrm>
            <a:off x="3414000" y="1969878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5" name="Google Shape;25;p46"/>
          <p:cNvSpPr txBox="1"/>
          <p:nvPr>
            <p:ph idx="5" type="subTitle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" name="Google Shape;26;p46"/>
          <p:cNvSpPr txBox="1"/>
          <p:nvPr>
            <p:ph idx="6" type="title"/>
          </p:nvPr>
        </p:nvSpPr>
        <p:spPr>
          <a:xfrm>
            <a:off x="6103874" y="1969878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7" name="Google Shape;27;p46"/>
          <p:cNvSpPr txBox="1"/>
          <p:nvPr>
            <p:ph idx="7" type="subTitle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" name="Google Shape;28;p46"/>
          <p:cNvSpPr txBox="1"/>
          <p:nvPr>
            <p:ph idx="8" type="title"/>
          </p:nvPr>
        </p:nvSpPr>
        <p:spPr>
          <a:xfrm>
            <a:off x="724125" y="3531194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9" name="Google Shape;29;p46"/>
          <p:cNvSpPr txBox="1"/>
          <p:nvPr>
            <p:ph idx="9" type="subTitle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46"/>
          <p:cNvSpPr txBox="1"/>
          <p:nvPr>
            <p:ph idx="13" type="title"/>
          </p:nvPr>
        </p:nvSpPr>
        <p:spPr>
          <a:xfrm>
            <a:off x="3414000" y="3531194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1" name="Google Shape;31;p46"/>
          <p:cNvSpPr txBox="1"/>
          <p:nvPr>
            <p:ph idx="14" type="subTitle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" name="Google Shape;32;p46"/>
          <p:cNvSpPr txBox="1"/>
          <p:nvPr>
            <p:ph idx="15" type="title"/>
          </p:nvPr>
        </p:nvSpPr>
        <p:spPr>
          <a:xfrm>
            <a:off x="6103874" y="3531194"/>
            <a:ext cx="2316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/>
          <p:nvPr>
            <p:ph type="title"/>
          </p:nvPr>
        </p:nvSpPr>
        <p:spPr>
          <a:xfrm>
            <a:off x="1935384" y="754000"/>
            <a:ext cx="5273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5" name="Google Shape;35;p47"/>
          <p:cNvSpPr txBox="1"/>
          <p:nvPr>
            <p:ph idx="1" type="subTitle"/>
          </p:nvPr>
        </p:nvSpPr>
        <p:spPr>
          <a:xfrm>
            <a:off x="1935327" y="1638450"/>
            <a:ext cx="5273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6" name="Google Shape;36;p47"/>
          <p:cNvSpPr txBox="1"/>
          <p:nvPr>
            <p:ph idx="2" type="title"/>
          </p:nvPr>
        </p:nvSpPr>
        <p:spPr>
          <a:xfrm>
            <a:off x="1935452" y="2020012"/>
            <a:ext cx="5273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7" name="Google Shape;37;p47"/>
          <p:cNvSpPr txBox="1"/>
          <p:nvPr>
            <p:ph idx="3" type="subTitle"/>
          </p:nvPr>
        </p:nvSpPr>
        <p:spPr>
          <a:xfrm>
            <a:off x="1935300" y="2904463"/>
            <a:ext cx="5273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8" name="Google Shape;38;p47"/>
          <p:cNvSpPr txBox="1"/>
          <p:nvPr>
            <p:ph idx="4" type="title"/>
          </p:nvPr>
        </p:nvSpPr>
        <p:spPr>
          <a:xfrm>
            <a:off x="1935452" y="3286023"/>
            <a:ext cx="5273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9" name="Google Shape;39;p47"/>
          <p:cNvSpPr txBox="1"/>
          <p:nvPr>
            <p:ph idx="5" type="subTitle"/>
          </p:nvPr>
        </p:nvSpPr>
        <p:spPr>
          <a:xfrm>
            <a:off x="1935327" y="4170475"/>
            <a:ext cx="5273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7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9EE6"/>
              </a:buClr>
              <a:buSzPts val="3000"/>
              <a:buNone/>
              <a:defRPr>
                <a:solidFill>
                  <a:srgbClr val="749EE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1" type="subTitle"/>
          </p:nvPr>
        </p:nvSpPr>
        <p:spPr>
          <a:xfrm>
            <a:off x="1002276" y="3420575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49"/>
          <p:cNvSpPr txBox="1"/>
          <p:nvPr>
            <p:ph idx="2" type="title"/>
          </p:nvPr>
        </p:nvSpPr>
        <p:spPr>
          <a:xfrm>
            <a:off x="1002275" y="3000275"/>
            <a:ext cx="1859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6" name="Google Shape;46;p49"/>
          <p:cNvSpPr txBox="1"/>
          <p:nvPr>
            <p:ph idx="3" type="subTitle"/>
          </p:nvPr>
        </p:nvSpPr>
        <p:spPr>
          <a:xfrm>
            <a:off x="6314181" y="3420575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49"/>
          <p:cNvSpPr txBox="1"/>
          <p:nvPr>
            <p:ph idx="4" type="title"/>
          </p:nvPr>
        </p:nvSpPr>
        <p:spPr>
          <a:xfrm>
            <a:off x="6314176" y="3000275"/>
            <a:ext cx="1859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8" name="Google Shape;48;p49"/>
          <p:cNvSpPr txBox="1"/>
          <p:nvPr>
            <p:ph idx="5" type="subTitle"/>
          </p:nvPr>
        </p:nvSpPr>
        <p:spPr>
          <a:xfrm>
            <a:off x="3658228" y="3420575"/>
            <a:ext cx="185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49"/>
          <p:cNvSpPr txBox="1"/>
          <p:nvPr>
            <p:ph idx="6" type="title"/>
          </p:nvPr>
        </p:nvSpPr>
        <p:spPr>
          <a:xfrm>
            <a:off x="3658221" y="3000275"/>
            <a:ext cx="1859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2"/>
          <p:cNvSpPr txBox="1"/>
          <p:nvPr>
            <p:ph type="title"/>
          </p:nvPr>
        </p:nvSpPr>
        <p:spPr>
          <a:xfrm>
            <a:off x="912075" y="2713773"/>
            <a:ext cx="3623700" cy="1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52"/>
          <p:cNvSpPr txBox="1"/>
          <p:nvPr>
            <p:ph idx="1" type="body"/>
          </p:nvPr>
        </p:nvSpPr>
        <p:spPr>
          <a:xfrm>
            <a:off x="912075" y="3701800"/>
            <a:ext cx="28080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52"/>
          <p:cNvSpPr txBox="1"/>
          <p:nvPr>
            <p:ph idx="2" type="title"/>
          </p:nvPr>
        </p:nvSpPr>
        <p:spPr>
          <a:xfrm>
            <a:off x="912075" y="1994073"/>
            <a:ext cx="28080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52"/>
          <p:cNvSpPr/>
          <p:nvPr/>
        </p:nvSpPr>
        <p:spPr>
          <a:xfrm>
            <a:off x="4582400" y="50"/>
            <a:ext cx="4561500" cy="5143500"/>
          </a:xfrm>
          <a:prstGeom prst="rect">
            <a:avLst/>
          </a:prstGeom>
          <a:solidFill>
            <a:srgbClr val="E2ED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  <a:defRPr b="1" i="0" sz="3000" u="none" cap="none" strike="noStrik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presentation/d/1-4XrHk0ehAoa1huxbkdu8f-g6-YBr_Q3-rzzQcLIhVs/edit?usp=sharing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hyperlink" Target="http://bit.ly/2PfT4lq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UQfAKnXdBwg" TargetMode="External"/><Relationship Id="rId4" Type="http://schemas.openxmlformats.org/officeDocument/2006/relationships/hyperlink" Target="https://www.youtube.com/watch?v=jQm5o2TwQ8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/>
          <p:nvPr/>
        </p:nvSpPr>
        <p:spPr>
          <a:xfrm>
            <a:off x="6891266" y="346396"/>
            <a:ext cx="1696200" cy="4998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rotWithShape="0" algn="bl" dir="7860000" dist="133350">
              <a:srgbClr val="97AACC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 txBox="1"/>
          <p:nvPr>
            <p:ph type="ctrTitle"/>
          </p:nvPr>
        </p:nvSpPr>
        <p:spPr>
          <a:xfrm>
            <a:off x="0" y="1409838"/>
            <a:ext cx="61776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Major metabolic pathways of glucose and glucose transport</a:t>
            </a:r>
            <a:endParaRPr sz="3600">
              <a:solidFill>
                <a:srgbClr val="749EE6"/>
              </a:solidFill>
            </a:endParaRPr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7420761" y="1087429"/>
            <a:ext cx="42207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7" name="Google Shape;157;p1"/>
          <p:cNvSpPr txBox="1"/>
          <p:nvPr>
            <p:ph idx="2" type="ctrTitle"/>
          </p:nvPr>
        </p:nvSpPr>
        <p:spPr>
          <a:xfrm>
            <a:off x="6891279" y="270950"/>
            <a:ext cx="16962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Lecture 10</a:t>
            </a:r>
            <a:endParaRPr sz="2200"/>
          </a:p>
        </p:txBody>
      </p:sp>
      <p:grpSp>
        <p:nvGrpSpPr>
          <p:cNvPr id="158" name="Google Shape;158;p1"/>
          <p:cNvGrpSpPr/>
          <p:nvPr/>
        </p:nvGrpSpPr>
        <p:grpSpPr>
          <a:xfrm flipH="1" rot="470">
            <a:off x="-595097" y="2359096"/>
            <a:ext cx="6758171" cy="4207391"/>
            <a:chOff x="-48648" y="1212955"/>
            <a:chExt cx="9241311" cy="5995996"/>
          </a:xfrm>
        </p:grpSpPr>
        <p:sp>
          <p:nvSpPr>
            <p:cNvPr id="159" name="Google Shape;159;p1"/>
            <p:cNvSpPr/>
            <p:nvPr/>
          </p:nvSpPr>
          <p:spPr>
            <a:xfrm>
              <a:off x="4473492" y="4875090"/>
              <a:ext cx="566445" cy="557010"/>
            </a:xfrm>
            <a:custGeom>
              <a:rect b="b" l="l" r="r" t="t"/>
              <a:pathLst>
                <a:path extrusionOk="0" h="4546" w="4623">
                  <a:moveTo>
                    <a:pt x="2329" y="1"/>
                  </a:moveTo>
                  <a:cubicBezTo>
                    <a:pt x="1040" y="1"/>
                    <a:pt x="1" y="1006"/>
                    <a:pt x="1" y="2260"/>
                  </a:cubicBezTo>
                  <a:cubicBezTo>
                    <a:pt x="1" y="3549"/>
                    <a:pt x="1040" y="4546"/>
                    <a:pt x="2329" y="4546"/>
                  </a:cubicBezTo>
                  <a:cubicBezTo>
                    <a:pt x="3583" y="4546"/>
                    <a:pt x="4623" y="3549"/>
                    <a:pt x="4623" y="2260"/>
                  </a:cubicBezTo>
                  <a:cubicBezTo>
                    <a:pt x="4623" y="1006"/>
                    <a:pt x="3583" y="1"/>
                    <a:pt x="2329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4201977" y="5336150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997"/>
                    <a:pt x="0" y="2286"/>
                  </a:cubicBezTo>
                  <a:cubicBezTo>
                    <a:pt x="0" y="3540"/>
                    <a:pt x="997" y="4546"/>
                    <a:pt x="2285" y="4546"/>
                  </a:cubicBezTo>
                  <a:cubicBezTo>
                    <a:pt x="3540" y="4546"/>
                    <a:pt x="4579" y="3540"/>
                    <a:pt x="4579" y="2286"/>
                  </a:cubicBezTo>
                  <a:cubicBezTo>
                    <a:pt x="4579" y="997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3872386" y="5751999"/>
              <a:ext cx="579187" cy="574899"/>
            </a:xfrm>
            <a:custGeom>
              <a:rect b="b" l="l" r="r" t="t"/>
              <a:pathLst>
                <a:path extrusionOk="0" h="4692" w="4727">
                  <a:moveTo>
                    <a:pt x="2364" y="0"/>
                  </a:moveTo>
                  <a:cubicBezTo>
                    <a:pt x="1041" y="0"/>
                    <a:pt x="1" y="1040"/>
                    <a:pt x="1" y="2329"/>
                  </a:cubicBezTo>
                  <a:cubicBezTo>
                    <a:pt x="1" y="3652"/>
                    <a:pt x="1041" y="4691"/>
                    <a:pt x="2364" y="4691"/>
                  </a:cubicBezTo>
                  <a:cubicBezTo>
                    <a:pt x="3652" y="4691"/>
                    <a:pt x="4726" y="3652"/>
                    <a:pt x="4726" y="2329"/>
                  </a:cubicBezTo>
                  <a:cubicBezTo>
                    <a:pt x="4726" y="1040"/>
                    <a:pt x="3652" y="0"/>
                    <a:pt x="236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3429337" y="6094087"/>
              <a:ext cx="579065" cy="574899"/>
            </a:xfrm>
            <a:custGeom>
              <a:rect b="b" l="l" r="r" t="t"/>
              <a:pathLst>
                <a:path extrusionOk="0" h="4692" w="4726">
                  <a:moveTo>
                    <a:pt x="2363" y="1"/>
                  </a:moveTo>
                  <a:cubicBezTo>
                    <a:pt x="1040" y="1"/>
                    <a:pt x="0" y="1074"/>
                    <a:pt x="0" y="2363"/>
                  </a:cubicBezTo>
                  <a:cubicBezTo>
                    <a:pt x="0" y="3652"/>
                    <a:pt x="1040" y="4691"/>
                    <a:pt x="2363" y="4691"/>
                  </a:cubicBezTo>
                  <a:cubicBezTo>
                    <a:pt x="3651" y="4691"/>
                    <a:pt x="4725" y="3652"/>
                    <a:pt x="4725" y="2363"/>
                  </a:cubicBezTo>
                  <a:cubicBezTo>
                    <a:pt x="4725" y="1074"/>
                    <a:pt x="3651" y="1"/>
                    <a:pt x="2363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2881897" y="6348816"/>
              <a:ext cx="613863" cy="609697"/>
            </a:xfrm>
            <a:custGeom>
              <a:rect b="b" l="l" r="r" t="t"/>
              <a:pathLst>
                <a:path extrusionOk="0" h="4976" w="5010">
                  <a:moveTo>
                    <a:pt x="2501" y="1"/>
                  </a:moveTo>
                  <a:cubicBezTo>
                    <a:pt x="1109" y="1"/>
                    <a:pt x="0" y="1109"/>
                    <a:pt x="0" y="2509"/>
                  </a:cubicBezTo>
                  <a:cubicBezTo>
                    <a:pt x="0" y="3867"/>
                    <a:pt x="1109" y="4975"/>
                    <a:pt x="2501" y="4975"/>
                  </a:cubicBezTo>
                  <a:cubicBezTo>
                    <a:pt x="3901" y="4975"/>
                    <a:pt x="5009" y="3867"/>
                    <a:pt x="5009" y="2509"/>
                  </a:cubicBezTo>
                  <a:cubicBezTo>
                    <a:pt x="5009" y="1109"/>
                    <a:pt x="3901" y="1"/>
                    <a:pt x="2501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2359819" y="6555147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1006"/>
                    <a:pt x="0" y="2252"/>
                  </a:cubicBezTo>
                  <a:cubicBezTo>
                    <a:pt x="0" y="3540"/>
                    <a:pt x="997" y="4545"/>
                    <a:pt x="2285" y="4545"/>
                  </a:cubicBezTo>
                  <a:cubicBezTo>
                    <a:pt x="3540" y="4545"/>
                    <a:pt x="4579" y="3540"/>
                    <a:pt x="4579" y="2252"/>
                  </a:cubicBezTo>
                  <a:cubicBezTo>
                    <a:pt x="4579" y="1006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7416779" y="3660382"/>
              <a:ext cx="653807" cy="649641"/>
            </a:xfrm>
            <a:custGeom>
              <a:rect b="b" l="l" r="r" t="t"/>
              <a:pathLst>
                <a:path extrusionOk="0" h="5302" w="5336">
                  <a:moveTo>
                    <a:pt x="2646" y="0"/>
                  </a:moveTo>
                  <a:cubicBezTo>
                    <a:pt x="1177" y="0"/>
                    <a:pt x="0" y="1177"/>
                    <a:pt x="0" y="2646"/>
                  </a:cubicBezTo>
                  <a:cubicBezTo>
                    <a:pt x="0" y="4116"/>
                    <a:pt x="1177" y="5301"/>
                    <a:pt x="2646" y="5301"/>
                  </a:cubicBezTo>
                  <a:cubicBezTo>
                    <a:pt x="4150" y="5301"/>
                    <a:pt x="5335" y="4116"/>
                    <a:pt x="5335" y="2646"/>
                  </a:cubicBezTo>
                  <a:cubicBezTo>
                    <a:pt x="5335" y="1177"/>
                    <a:pt x="4150" y="0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7228336" y="4120339"/>
              <a:ext cx="701225" cy="693873"/>
            </a:xfrm>
            <a:custGeom>
              <a:rect b="b" l="l" r="r" t="t"/>
              <a:pathLst>
                <a:path extrusionOk="0" h="5663" w="5723">
                  <a:moveTo>
                    <a:pt x="2861" y="1"/>
                  </a:moveTo>
                  <a:cubicBezTo>
                    <a:pt x="1289" y="1"/>
                    <a:pt x="0" y="1255"/>
                    <a:pt x="0" y="2836"/>
                  </a:cubicBezTo>
                  <a:cubicBezTo>
                    <a:pt x="0" y="4374"/>
                    <a:pt x="1289" y="5662"/>
                    <a:pt x="2861" y="5662"/>
                  </a:cubicBezTo>
                  <a:cubicBezTo>
                    <a:pt x="4434" y="5662"/>
                    <a:pt x="5722" y="4374"/>
                    <a:pt x="5722" y="2836"/>
                  </a:cubicBezTo>
                  <a:cubicBezTo>
                    <a:pt x="5722" y="1255"/>
                    <a:pt x="4434" y="1"/>
                    <a:pt x="2861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495685" y="2989647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4" y="0"/>
                  </a:moveTo>
                  <a:cubicBezTo>
                    <a:pt x="1143" y="0"/>
                    <a:pt x="1" y="1151"/>
                    <a:pt x="1" y="2543"/>
                  </a:cubicBezTo>
                  <a:cubicBezTo>
                    <a:pt x="1" y="3944"/>
                    <a:pt x="1143" y="5052"/>
                    <a:pt x="2544" y="5052"/>
                  </a:cubicBezTo>
                  <a:cubicBezTo>
                    <a:pt x="3970" y="5052"/>
                    <a:pt x="5087" y="3944"/>
                    <a:pt x="5087" y="2543"/>
                  </a:cubicBezTo>
                  <a:cubicBezTo>
                    <a:pt x="5087" y="1151"/>
                    <a:pt x="3970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7412491" y="1370766"/>
              <a:ext cx="490723" cy="495991"/>
            </a:xfrm>
            <a:custGeom>
              <a:rect b="b" l="l" r="r" t="t"/>
              <a:pathLst>
                <a:path extrusionOk="0" h="4048" w="4005">
                  <a:moveTo>
                    <a:pt x="2003" y="1"/>
                  </a:moveTo>
                  <a:cubicBezTo>
                    <a:pt x="894" y="1"/>
                    <a:pt x="1" y="929"/>
                    <a:pt x="1" y="2037"/>
                  </a:cubicBezTo>
                  <a:cubicBezTo>
                    <a:pt x="1" y="3154"/>
                    <a:pt x="894" y="4048"/>
                    <a:pt x="2003" y="4048"/>
                  </a:cubicBezTo>
                  <a:cubicBezTo>
                    <a:pt x="3111" y="4048"/>
                    <a:pt x="4004" y="3154"/>
                    <a:pt x="4004" y="2037"/>
                  </a:cubicBezTo>
                  <a:cubicBezTo>
                    <a:pt x="4004" y="929"/>
                    <a:pt x="3111" y="1"/>
                    <a:pt x="2003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7455742" y="1870789"/>
              <a:ext cx="562156" cy="557010"/>
            </a:xfrm>
            <a:custGeom>
              <a:rect b="b" l="l" r="r" t="t"/>
              <a:pathLst>
                <a:path extrusionOk="0" h="4546" w="4588">
                  <a:moveTo>
                    <a:pt x="2294" y="1"/>
                  </a:moveTo>
                  <a:cubicBezTo>
                    <a:pt x="1040" y="1"/>
                    <a:pt x="0" y="1006"/>
                    <a:pt x="0" y="2252"/>
                  </a:cubicBezTo>
                  <a:cubicBezTo>
                    <a:pt x="0" y="3541"/>
                    <a:pt x="1040" y="4546"/>
                    <a:pt x="2294" y="4546"/>
                  </a:cubicBezTo>
                  <a:cubicBezTo>
                    <a:pt x="3583" y="4546"/>
                    <a:pt x="4588" y="3541"/>
                    <a:pt x="4588" y="2252"/>
                  </a:cubicBezTo>
                  <a:cubicBezTo>
                    <a:pt x="4588" y="1006"/>
                    <a:pt x="3583" y="1"/>
                    <a:pt x="2294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416779" y="2326580"/>
              <a:ext cx="640084" cy="636040"/>
            </a:xfrm>
            <a:custGeom>
              <a:rect b="b" l="l" r="r" t="t"/>
              <a:pathLst>
                <a:path extrusionOk="0" h="5191" w="5224">
                  <a:moveTo>
                    <a:pt x="2612" y="1"/>
                  </a:moveTo>
                  <a:cubicBezTo>
                    <a:pt x="1177" y="1"/>
                    <a:pt x="0" y="1152"/>
                    <a:pt x="0" y="2578"/>
                  </a:cubicBezTo>
                  <a:cubicBezTo>
                    <a:pt x="0" y="4013"/>
                    <a:pt x="1177" y="5190"/>
                    <a:pt x="2612" y="5190"/>
                  </a:cubicBezTo>
                  <a:cubicBezTo>
                    <a:pt x="4047" y="5190"/>
                    <a:pt x="5224" y="4013"/>
                    <a:pt x="5224" y="2578"/>
                  </a:cubicBezTo>
                  <a:cubicBezTo>
                    <a:pt x="5224" y="1152"/>
                    <a:pt x="4047" y="1"/>
                    <a:pt x="2612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1829287" y="6646795"/>
              <a:ext cx="561176" cy="562156"/>
            </a:xfrm>
            <a:custGeom>
              <a:rect b="b" l="l" r="r" t="t"/>
              <a:pathLst>
                <a:path extrusionOk="0" h="4588" w="4580">
                  <a:moveTo>
                    <a:pt x="2285" y="0"/>
                  </a:moveTo>
                  <a:cubicBezTo>
                    <a:pt x="1031" y="0"/>
                    <a:pt x="0" y="1040"/>
                    <a:pt x="0" y="2294"/>
                  </a:cubicBezTo>
                  <a:cubicBezTo>
                    <a:pt x="0" y="3548"/>
                    <a:pt x="1031" y="4588"/>
                    <a:pt x="2285" y="4588"/>
                  </a:cubicBezTo>
                  <a:cubicBezTo>
                    <a:pt x="3574" y="4588"/>
                    <a:pt x="4579" y="3548"/>
                    <a:pt x="4579" y="2294"/>
                  </a:cubicBezTo>
                  <a:cubicBezTo>
                    <a:pt x="4579" y="1040"/>
                    <a:pt x="3574" y="0"/>
                    <a:pt x="2285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271465" y="3090608"/>
              <a:ext cx="623297" cy="619131"/>
            </a:xfrm>
            <a:custGeom>
              <a:rect b="b" l="l" r="r" t="t"/>
              <a:pathLst>
                <a:path extrusionOk="0" h="5053" w="5087">
                  <a:moveTo>
                    <a:pt x="2544" y="1"/>
                  </a:moveTo>
                  <a:cubicBezTo>
                    <a:pt x="1152" y="1"/>
                    <a:pt x="1" y="1144"/>
                    <a:pt x="1" y="2544"/>
                  </a:cubicBezTo>
                  <a:cubicBezTo>
                    <a:pt x="1" y="3936"/>
                    <a:pt x="1152" y="5053"/>
                    <a:pt x="2544" y="5053"/>
                  </a:cubicBezTo>
                  <a:cubicBezTo>
                    <a:pt x="3978" y="5053"/>
                    <a:pt x="5087" y="3936"/>
                    <a:pt x="5087" y="2544"/>
                  </a:cubicBezTo>
                  <a:cubicBezTo>
                    <a:pt x="5087" y="1144"/>
                    <a:pt x="3978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6662027" y="3086442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3" y="1"/>
                  </a:moveTo>
                  <a:cubicBezTo>
                    <a:pt x="1151" y="1"/>
                    <a:pt x="0" y="1143"/>
                    <a:pt x="0" y="2544"/>
                  </a:cubicBezTo>
                  <a:cubicBezTo>
                    <a:pt x="0" y="3901"/>
                    <a:pt x="1151" y="5044"/>
                    <a:pt x="2543" y="5044"/>
                  </a:cubicBezTo>
                  <a:cubicBezTo>
                    <a:pt x="3978" y="5044"/>
                    <a:pt x="5086" y="3901"/>
                    <a:pt x="5086" y="2544"/>
                  </a:cubicBezTo>
                  <a:cubicBezTo>
                    <a:pt x="5086" y="1143"/>
                    <a:pt x="3978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6074644" y="3183236"/>
              <a:ext cx="623297" cy="618151"/>
            </a:xfrm>
            <a:custGeom>
              <a:rect b="b" l="l" r="r" t="t"/>
              <a:pathLst>
                <a:path extrusionOk="0" h="5045" w="5087">
                  <a:moveTo>
                    <a:pt x="2543" y="1"/>
                  </a:moveTo>
                  <a:cubicBezTo>
                    <a:pt x="1143" y="1"/>
                    <a:pt x="0" y="1109"/>
                    <a:pt x="0" y="2501"/>
                  </a:cubicBezTo>
                  <a:cubicBezTo>
                    <a:pt x="0" y="3901"/>
                    <a:pt x="1143" y="5044"/>
                    <a:pt x="2543" y="5044"/>
                  </a:cubicBezTo>
                  <a:cubicBezTo>
                    <a:pt x="3969" y="5044"/>
                    <a:pt x="5086" y="3901"/>
                    <a:pt x="5086" y="2501"/>
                  </a:cubicBezTo>
                  <a:cubicBezTo>
                    <a:pt x="5086" y="1109"/>
                    <a:pt x="3969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5556732" y="3537245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3" y="0"/>
                  </a:moveTo>
                  <a:cubicBezTo>
                    <a:pt x="1109" y="0"/>
                    <a:pt x="0" y="1151"/>
                    <a:pt x="0" y="2543"/>
                  </a:cubicBezTo>
                  <a:cubicBezTo>
                    <a:pt x="0" y="3944"/>
                    <a:pt x="1109" y="5052"/>
                    <a:pt x="2543" y="5052"/>
                  </a:cubicBezTo>
                  <a:cubicBezTo>
                    <a:pt x="3944" y="5052"/>
                    <a:pt x="5086" y="3944"/>
                    <a:pt x="5086" y="2543"/>
                  </a:cubicBezTo>
                  <a:cubicBezTo>
                    <a:pt x="5086" y="1151"/>
                    <a:pt x="3944" y="0"/>
                    <a:pt x="254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5087218" y="3867536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4" y="0"/>
                  </a:moveTo>
                  <a:cubicBezTo>
                    <a:pt x="1117" y="0"/>
                    <a:pt x="0" y="1109"/>
                    <a:pt x="0" y="2500"/>
                  </a:cubicBezTo>
                  <a:cubicBezTo>
                    <a:pt x="0" y="3901"/>
                    <a:pt x="1117" y="5044"/>
                    <a:pt x="2544" y="5044"/>
                  </a:cubicBezTo>
                  <a:cubicBezTo>
                    <a:pt x="3944" y="5044"/>
                    <a:pt x="5087" y="3901"/>
                    <a:pt x="5087" y="2500"/>
                  </a:cubicBezTo>
                  <a:cubicBezTo>
                    <a:pt x="5087" y="1109"/>
                    <a:pt x="3944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7855662" y="2406344"/>
              <a:ext cx="929739" cy="801820"/>
            </a:xfrm>
            <a:custGeom>
              <a:rect b="b" l="l" r="r" t="t"/>
              <a:pathLst>
                <a:path extrusionOk="0" h="6544" w="7588">
                  <a:moveTo>
                    <a:pt x="7140" y="0"/>
                  </a:moveTo>
                  <a:cubicBezTo>
                    <a:pt x="7039" y="0"/>
                    <a:pt x="6939" y="37"/>
                    <a:pt x="6874" y="106"/>
                  </a:cubicBezTo>
                  <a:lnTo>
                    <a:pt x="173" y="5828"/>
                  </a:lnTo>
                  <a:cubicBezTo>
                    <a:pt x="1" y="5974"/>
                    <a:pt x="1" y="6257"/>
                    <a:pt x="138" y="6403"/>
                  </a:cubicBezTo>
                  <a:cubicBezTo>
                    <a:pt x="215" y="6498"/>
                    <a:pt x="321" y="6543"/>
                    <a:pt x="430" y="6543"/>
                  </a:cubicBezTo>
                  <a:cubicBezTo>
                    <a:pt x="528" y="6543"/>
                    <a:pt x="628" y="6507"/>
                    <a:pt x="714" y="6438"/>
                  </a:cubicBezTo>
                  <a:lnTo>
                    <a:pt x="7372" y="716"/>
                  </a:lnTo>
                  <a:cubicBezTo>
                    <a:pt x="7553" y="570"/>
                    <a:pt x="7587" y="286"/>
                    <a:pt x="7441" y="140"/>
                  </a:cubicBezTo>
                  <a:cubicBezTo>
                    <a:pt x="7369" y="45"/>
                    <a:pt x="7253" y="0"/>
                    <a:pt x="7140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7736813" y="2921559"/>
              <a:ext cx="750603" cy="973236"/>
            </a:xfrm>
            <a:custGeom>
              <a:rect b="b" l="l" r="r" t="t"/>
              <a:pathLst>
                <a:path extrusionOk="0" h="7943" w="6126">
                  <a:moveTo>
                    <a:pt x="5628" y="1"/>
                  </a:moveTo>
                  <a:cubicBezTo>
                    <a:pt x="5510" y="1"/>
                    <a:pt x="5396" y="56"/>
                    <a:pt x="5335" y="162"/>
                  </a:cubicBezTo>
                  <a:lnTo>
                    <a:pt x="146" y="7285"/>
                  </a:lnTo>
                  <a:cubicBezTo>
                    <a:pt x="0" y="7465"/>
                    <a:pt x="34" y="7714"/>
                    <a:pt x="215" y="7852"/>
                  </a:cubicBezTo>
                  <a:cubicBezTo>
                    <a:pt x="291" y="7913"/>
                    <a:pt x="379" y="7943"/>
                    <a:pt x="467" y="7943"/>
                  </a:cubicBezTo>
                  <a:cubicBezTo>
                    <a:pt x="587" y="7943"/>
                    <a:pt x="706" y="7887"/>
                    <a:pt x="790" y="7783"/>
                  </a:cubicBezTo>
                  <a:lnTo>
                    <a:pt x="5980" y="626"/>
                  </a:lnTo>
                  <a:cubicBezTo>
                    <a:pt x="6126" y="446"/>
                    <a:pt x="6048" y="197"/>
                    <a:pt x="5868" y="85"/>
                  </a:cubicBezTo>
                  <a:cubicBezTo>
                    <a:pt x="5797" y="28"/>
                    <a:pt x="5711" y="1"/>
                    <a:pt x="5628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6934644" y="3550845"/>
              <a:ext cx="135883" cy="1175774"/>
            </a:xfrm>
            <a:custGeom>
              <a:rect b="b" l="l" r="r" t="t"/>
              <a:pathLst>
                <a:path extrusionOk="0" h="9596" w="1109">
                  <a:moveTo>
                    <a:pt x="387" y="1"/>
                  </a:moveTo>
                  <a:cubicBezTo>
                    <a:pt x="172" y="1"/>
                    <a:pt x="0" y="181"/>
                    <a:pt x="0" y="396"/>
                  </a:cubicBezTo>
                  <a:lnTo>
                    <a:pt x="284" y="9237"/>
                  </a:lnTo>
                  <a:cubicBezTo>
                    <a:pt x="284" y="9430"/>
                    <a:pt x="458" y="9595"/>
                    <a:pt x="649" y="9595"/>
                  </a:cubicBezTo>
                  <a:cubicBezTo>
                    <a:pt x="670" y="9595"/>
                    <a:pt x="692" y="9593"/>
                    <a:pt x="713" y="9589"/>
                  </a:cubicBezTo>
                  <a:cubicBezTo>
                    <a:pt x="928" y="9589"/>
                    <a:pt x="1109" y="9417"/>
                    <a:pt x="1109" y="9202"/>
                  </a:cubicBezTo>
                  <a:lnTo>
                    <a:pt x="782" y="396"/>
                  </a:lnTo>
                  <a:cubicBezTo>
                    <a:pt x="782" y="138"/>
                    <a:pt x="602" y="1"/>
                    <a:pt x="387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5864024" y="3811910"/>
              <a:ext cx="512778" cy="1102012"/>
            </a:xfrm>
            <a:custGeom>
              <a:rect b="b" l="l" r="r" t="t"/>
              <a:pathLst>
                <a:path extrusionOk="0" h="8994" w="4185">
                  <a:moveTo>
                    <a:pt x="456" y="0"/>
                  </a:moveTo>
                  <a:cubicBezTo>
                    <a:pt x="411" y="0"/>
                    <a:pt x="365" y="8"/>
                    <a:pt x="319" y="25"/>
                  </a:cubicBezTo>
                  <a:cubicBezTo>
                    <a:pt x="104" y="128"/>
                    <a:pt x="1" y="343"/>
                    <a:pt x="104" y="557"/>
                  </a:cubicBezTo>
                  <a:lnTo>
                    <a:pt x="3369" y="8754"/>
                  </a:lnTo>
                  <a:cubicBezTo>
                    <a:pt x="3422" y="8894"/>
                    <a:pt x="3586" y="8993"/>
                    <a:pt x="3757" y="8993"/>
                  </a:cubicBezTo>
                  <a:cubicBezTo>
                    <a:pt x="3805" y="8993"/>
                    <a:pt x="3854" y="8985"/>
                    <a:pt x="3901" y="8968"/>
                  </a:cubicBezTo>
                  <a:cubicBezTo>
                    <a:pt x="4082" y="8900"/>
                    <a:pt x="4185" y="8651"/>
                    <a:pt x="4116" y="8436"/>
                  </a:cubicBezTo>
                  <a:lnTo>
                    <a:pt x="826" y="274"/>
                  </a:lnTo>
                  <a:cubicBezTo>
                    <a:pt x="765" y="105"/>
                    <a:pt x="620" y="0"/>
                    <a:pt x="456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6394556" y="3677168"/>
              <a:ext cx="364397" cy="1147593"/>
            </a:xfrm>
            <a:custGeom>
              <a:rect b="b" l="l" r="r" t="t"/>
              <a:pathLst>
                <a:path extrusionOk="0" h="9366" w="2974">
                  <a:moveTo>
                    <a:pt x="453" y="0"/>
                  </a:moveTo>
                  <a:cubicBezTo>
                    <a:pt x="423" y="0"/>
                    <a:pt x="392" y="3"/>
                    <a:pt x="362" y="9"/>
                  </a:cubicBezTo>
                  <a:cubicBezTo>
                    <a:pt x="147" y="44"/>
                    <a:pt x="1" y="293"/>
                    <a:pt x="70" y="508"/>
                  </a:cubicBezTo>
                  <a:lnTo>
                    <a:pt x="2149" y="9065"/>
                  </a:lnTo>
                  <a:cubicBezTo>
                    <a:pt x="2177" y="9242"/>
                    <a:pt x="2328" y="9366"/>
                    <a:pt x="2500" y="9366"/>
                  </a:cubicBezTo>
                  <a:cubicBezTo>
                    <a:pt x="2537" y="9366"/>
                    <a:pt x="2575" y="9360"/>
                    <a:pt x="2613" y="9348"/>
                  </a:cubicBezTo>
                  <a:cubicBezTo>
                    <a:pt x="2828" y="9314"/>
                    <a:pt x="2974" y="9099"/>
                    <a:pt x="2905" y="8884"/>
                  </a:cubicBezTo>
                  <a:lnTo>
                    <a:pt x="860" y="293"/>
                  </a:lnTo>
                  <a:cubicBezTo>
                    <a:pt x="801" y="109"/>
                    <a:pt x="635" y="0"/>
                    <a:pt x="45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4846212" y="4532144"/>
              <a:ext cx="1101155" cy="528094"/>
            </a:xfrm>
            <a:custGeom>
              <a:rect b="b" l="l" r="r" t="t"/>
              <a:pathLst>
                <a:path extrusionOk="0" h="4310" w="8987">
                  <a:moveTo>
                    <a:pt x="8551" y="1"/>
                  </a:moveTo>
                  <a:cubicBezTo>
                    <a:pt x="8494" y="1"/>
                    <a:pt x="8435" y="14"/>
                    <a:pt x="8377" y="42"/>
                  </a:cubicBezTo>
                  <a:lnTo>
                    <a:pt x="292" y="3556"/>
                  </a:lnTo>
                  <a:cubicBezTo>
                    <a:pt x="77" y="3625"/>
                    <a:pt x="0" y="3874"/>
                    <a:pt x="77" y="4088"/>
                  </a:cubicBezTo>
                  <a:cubicBezTo>
                    <a:pt x="152" y="4220"/>
                    <a:pt x="286" y="4310"/>
                    <a:pt x="436" y="4310"/>
                  </a:cubicBezTo>
                  <a:cubicBezTo>
                    <a:pt x="493" y="4310"/>
                    <a:pt x="551" y="4297"/>
                    <a:pt x="610" y="4269"/>
                  </a:cubicBezTo>
                  <a:lnTo>
                    <a:pt x="8703" y="764"/>
                  </a:lnTo>
                  <a:cubicBezTo>
                    <a:pt x="8918" y="686"/>
                    <a:pt x="8987" y="437"/>
                    <a:pt x="8918" y="222"/>
                  </a:cubicBezTo>
                  <a:cubicBezTo>
                    <a:pt x="8837" y="91"/>
                    <a:pt x="8701" y="1"/>
                    <a:pt x="8551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7307242" y="3443024"/>
              <a:ext cx="315998" cy="1157150"/>
            </a:xfrm>
            <a:custGeom>
              <a:rect b="b" l="l" r="r" t="t"/>
              <a:pathLst>
                <a:path extrusionOk="0" h="9444" w="2579">
                  <a:moveTo>
                    <a:pt x="2099" y="1"/>
                  </a:moveTo>
                  <a:cubicBezTo>
                    <a:pt x="1929" y="1"/>
                    <a:pt x="1781" y="130"/>
                    <a:pt x="1753" y="305"/>
                  </a:cubicBezTo>
                  <a:lnTo>
                    <a:pt x="35" y="8965"/>
                  </a:lnTo>
                  <a:cubicBezTo>
                    <a:pt x="1" y="9180"/>
                    <a:pt x="138" y="9395"/>
                    <a:pt x="353" y="9438"/>
                  </a:cubicBezTo>
                  <a:cubicBezTo>
                    <a:pt x="378" y="9442"/>
                    <a:pt x="404" y="9444"/>
                    <a:pt x="429" y="9444"/>
                  </a:cubicBezTo>
                  <a:cubicBezTo>
                    <a:pt x="616" y="9444"/>
                    <a:pt x="788" y="9331"/>
                    <a:pt x="825" y="9111"/>
                  </a:cubicBezTo>
                  <a:lnTo>
                    <a:pt x="2544" y="486"/>
                  </a:lnTo>
                  <a:cubicBezTo>
                    <a:pt x="2578" y="271"/>
                    <a:pt x="2432" y="56"/>
                    <a:pt x="2217" y="22"/>
                  </a:cubicBezTo>
                  <a:cubicBezTo>
                    <a:pt x="2178" y="7"/>
                    <a:pt x="2138" y="1"/>
                    <a:pt x="2099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8675720" y="2352923"/>
              <a:ext cx="123" cy="4411"/>
            </a:xfrm>
            <a:custGeom>
              <a:rect b="b" l="l" r="r" t="t"/>
              <a:pathLst>
                <a:path extrusionOk="0" h="36" w="1">
                  <a:moveTo>
                    <a:pt x="1" y="3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7605222" y="3250538"/>
              <a:ext cx="635918" cy="1043199"/>
            </a:xfrm>
            <a:custGeom>
              <a:rect b="b" l="l" r="r" t="t"/>
              <a:pathLst>
                <a:path extrusionOk="0" h="8514" w="5190">
                  <a:moveTo>
                    <a:pt x="4722" y="1"/>
                  </a:moveTo>
                  <a:cubicBezTo>
                    <a:pt x="4576" y="1"/>
                    <a:pt x="4439" y="71"/>
                    <a:pt x="4365" y="192"/>
                  </a:cubicBezTo>
                  <a:lnTo>
                    <a:pt x="112" y="7924"/>
                  </a:lnTo>
                  <a:cubicBezTo>
                    <a:pt x="0" y="8105"/>
                    <a:pt x="69" y="8354"/>
                    <a:pt x="284" y="8466"/>
                  </a:cubicBezTo>
                  <a:cubicBezTo>
                    <a:pt x="341" y="8498"/>
                    <a:pt x="405" y="8514"/>
                    <a:pt x="470" y="8514"/>
                  </a:cubicBezTo>
                  <a:cubicBezTo>
                    <a:pt x="608" y="8514"/>
                    <a:pt x="749" y="8443"/>
                    <a:pt x="825" y="8320"/>
                  </a:cubicBezTo>
                  <a:lnTo>
                    <a:pt x="5086" y="587"/>
                  </a:lnTo>
                  <a:cubicBezTo>
                    <a:pt x="5189" y="407"/>
                    <a:pt x="5121" y="158"/>
                    <a:pt x="4940" y="55"/>
                  </a:cubicBezTo>
                  <a:cubicBezTo>
                    <a:pt x="4869" y="18"/>
                    <a:pt x="4795" y="1"/>
                    <a:pt x="4722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671307" y="4921650"/>
              <a:ext cx="1354909" cy="1857884"/>
            </a:xfrm>
            <a:custGeom>
              <a:rect b="b" l="l" r="r" t="t"/>
              <a:pathLst>
                <a:path extrusionOk="0" h="15163" w="11058">
                  <a:moveTo>
                    <a:pt x="458" y="0"/>
                  </a:moveTo>
                  <a:cubicBezTo>
                    <a:pt x="372" y="0"/>
                    <a:pt x="286" y="28"/>
                    <a:pt x="215" y="85"/>
                  </a:cubicBezTo>
                  <a:cubicBezTo>
                    <a:pt x="35" y="196"/>
                    <a:pt x="1" y="446"/>
                    <a:pt x="104" y="626"/>
                  </a:cubicBezTo>
                  <a:lnTo>
                    <a:pt x="10267" y="14982"/>
                  </a:lnTo>
                  <a:cubicBezTo>
                    <a:pt x="10360" y="15091"/>
                    <a:pt x="10494" y="15162"/>
                    <a:pt x="10626" y="15162"/>
                  </a:cubicBezTo>
                  <a:cubicBezTo>
                    <a:pt x="10702" y="15162"/>
                    <a:pt x="10777" y="15139"/>
                    <a:pt x="10843" y="15085"/>
                  </a:cubicBezTo>
                  <a:cubicBezTo>
                    <a:pt x="11023" y="14982"/>
                    <a:pt x="11058" y="14724"/>
                    <a:pt x="10912" y="14510"/>
                  </a:cubicBezTo>
                  <a:lnTo>
                    <a:pt x="782" y="162"/>
                  </a:lnTo>
                  <a:cubicBezTo>
                    <a:pt x="702" y="56"/>
                    <a:pt x="579" y="0"/>
                    <a:pt x="458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679807" y="4578826"/>
              <a:ext cx="916996" cy="2097426"/>
            </a:xfrm>
            <a:custGeom>
              <a:rect b="b" l="l" r="r" t="t"/>
              <a:pathLst>
                <a:path extrusionOk="0" h="17118" w="7484">
                  <a:moveTo>
                    <a:pt x="416" y="1"/>
                  </a:moveTo>
                  <a:cubicBezTo>
                    <a:pt x="373" y="1"/>
                    <a:pt x="328" y="7"/>
                    <a:pt x="284" y="22"/>
                  </a:cubicBezTo>
                  <a:cubicBezTo>
                    <a:pt x="69" y="125"/>
                    <a:pt x="0" y="340"/>
                    <a:pt x="69" y="554"/>
                  </a:cubicBezTo>
                  <a:lnTo>
                    <a:pt x="6658" y="16878"/>
                  </a:lnTo>
                  <a:cubicBezTo>
                    <a:pt x="6712" y="17019"/>
                    <a:pt x="6875" y="17118"/>
                    <a:pt x="7047" y="17118"/>
                  </a:cubicBezTo>
                  <a:cubicBezTo>
                    <a:pt x="7095" y="17118"/>
                    <a:pt x="7144" y="17110"/>
                    <a:pt x="7191" y="17093"/>
                  </a:cubicBezTo>
                  <a:cubicBezTo>
                    <a:pt x="7406" y="16990"/>
                    <a:pt x="7483" y="16775"/>
                    <a:pt x="7406" y="16560"/>
                  </a:cubicBezTo>
                  <a:lnTo>
                    <a:pt x="825" y="271"/>
                  </a:lnTo>
                  <a:cubicBezTo>
                    <a:pt x="736" y="101"/>
                    <a:pt x="583" y="1"/>
                    <a:pt x="416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2714528" y="4225098"/>
              <a:ext cx="443304" cy="2229878"/>
            </a:xfrm>
            <a:custGeom>
              <a:rect b="b" l="l" r="r" t="t"/>
              <a:pathLst>
                <a:path extrusionOk="0" h="18199" w="3618">
                  <a:moveTo>
                    <a:pt x="415" y="1"/>
                  </a:moveTo>
                  <a:cubicBezTo>
                    <a:pt x="397" y="1"/>
                    <a:pt x="379" y="2"/>
                    <a:pt x="361" y="5"/>
                  </a:cubicBezTo>
                  <a:cubicBezTo>
                    <a:pt x="146" y="48"/>
                    <a:pt x="0" y="263"/>
                    <a:pt x="35" y="477"/>
                  </a:cubicBezTo>
                  <a:lnTo>
                    <a:pt x="2793" y="17832"/>
                  </a:lnTo>
                  <a:cubicBezTo>
                    <a:pt x="2824" y="18064"/>
                    <a:pt x="3000" y="18198"/>
                    <a:pt x="3191" y="18198"/>
                  </a:cubicBezTo>
                  <a:cubicBezTo>
                    <a:pt x="3213" y="18198"/>
                    <a:pt x="3235" y="18196"/>
                    <a:pt x="3257" y="18193"/>
                  </a:cubicBezTo>
                  <a:cubicBezTo>
                    <a:pt x="3471" y="18158"/>
                    <a:pt x="3617" y="17944"/>
                    <a:pt x="3583" y="17729"/>
                  </a:cubicBezTo>
                  <a:lnTo>
                    <a:pt x="825" y="366"/>
                  </a:lnTo>
                  <a:cubicBezTo>
                    <a:pt x="794" y="169"/>
                    <a:pt x="610" y="1"/>
                    <a:pt x="415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3613491" y="3961915"/>
              <a:ext cx="153772" cy="2251320"/>
            </a:xfrm>
            <a:custGeom>
              <a:rect b="b" l="l" r="r" t="t"/>
              <a:pathLst>
                <a:path extrusionOk="0" h="18374" w="1255">
                  <a:moveTo>
                    <a:pt x="807" y="1"/>
                  </a:moveTo>
                  <a:cubicBezTo>
                    <a:pt x="618" y="1"/>
                    <a:pt x="473" y="169"/>
                    <a:pt x="473" y="366"/>
                  </a:cubicBezTo>
                  <a:lnTo>
                    <a:pt x="0" y="17978"/>
                  </a:lnTo>
                  <a:cubicBezTo>
                    <a:pt x="0" y="18193"/>
                    <a:pt x="181" y="18373"/>
                    <a:pt x="396" y="18373"/>
                  </a:cubicBezTo>
                  <a:cubicBezTo>
                    <a:pt x="610" y="18373"/>
                    <a:pt x="791" y="18193"/>
                    <a:pt x="791" y="17978"/>
                  </a:cubicBezTo>
                  <a:lnTo>
                    <a:pt x="1255" y="400"/>
                  </a:lnTo>
                  <a:cubicBezTo>
                    <a:pt x="1255" y="185"/>
                    <a:pt x="1074" y="5"/>
                    <a:pt x="860" y="5"/>
                  </a:cubicBezTo>
                  <a:cubicBezTo>
                    <a:pt x="842" y="2"/>
                    <a:pt x="824" y="1"/>
                    <a:pt x="807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4052497" y="3720787"/>
              <a:ext cx="491703" cy="2216522"/>
            </a:xfrm>
            <a:custGeom>
              <a:rect b="b" l="l" r="r" t="t"/>
              <a:pathLst>
                <a:path extrusionOk="0" h="18090" w="4013">
                  <a:moveTo>
                    <a:pt x="3588" y="1"/>
                  </a:moveTo>
                  <a:cubicBezTo>
                    <a:pt x="3396" y="1"/>
                    <a:pt x="3219" y="138"/>
                    <a:pt x="3188" y="332"/>
                  </a:cubicBezTo>
                  <a:lnTo>
                    <a:pt x="34" y="17618"/>
                  </a:lnTo>
                  <a:cubicBezTo>
                    <a:pt x="0" y="17833"/>
                    <a:pt x="146" y="18047"/>
                    <a:pt x="361" y="18082"/>
                  </a:cubicBezTo>
                  <a:cubicBezTo>
                    <a:pt x="386" y="18087"/>
                    <a:pt x="412" y="18089"/>
                    <a:pt x="437" y="18089"/>
                  </a:cubicBezTo>
                  <a:cubicBezTo>
                    <a:pt x="624" y="18089"/>
                    <a:pt x="795" y="17953"/>
                    <a:pt x="825" y="17764"/>
                  </a:cubicBezTo>
                  <a:lnTo>
                    <a:pt x="3978" y="469"/>
                  </a:lnTo>
                  <a:cubicBezTo>
                    <a:pt x="4012" y="255"/>
                    <a:pt x="3866" y="40"/>
                    <a:pt x="3651" y="6"/>
                  </a:cubicBezTo>
                  <a:cubicBezTo>
                    <a:pt x="3630" y="2"/>
                    <a:pt x="3609" y="1"/>
                    <a:pt x="3588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4477780" y="4198142"/>
              <a:ext cx="776947" cy="1315088"/>
            </a:xfrm>
            <a:custGeom>
              <a:rect b="b" l="l" r="r" t="t"/>
              <a:pathLst>
                <a:path extrusionOk="0" h="10733" w="6341">
                  <a:moveTo>
                    <a:pt x="5889" y="0"/>
                  </a:moveTo>
                  <a:cubicBezTo>
                    <a:pt x="5750" y="0"/>
                    <a:pt x="5626" y="79"/>
                    <a:pt x="5550" y="225"/>
                  </a:cubicBezTo>
                  <a:lnTo>
                    <a:pt x="112" y="10148"/>
                  </a:lnTo>
                  <a:cubicBezTo>
                    <a:pt x="0" y="10320"/>
                    <a:pt x="77" y="10577"/>
                    <a:pt x="292" y="10681"/>
                  </a:cubicBezTo>
                  <a:cubicBezTo>
                    <a:pt x="347" y="10716"/>
                    <a:pt x="410" y="10733"/>
                    <a:pt x="475" y="10733"/>
                  </a:cubicBezTo>
                  <a:cubicBezTo>
                    <a:pt x="612" y="10733"/>
                    <a:pt x="755" y="10657"/>
                    <a:pt x="825" y="10535"/>
                  </a:cubicBezTo>
                  <a:lnTo>
                    <a:pt x="6229" y="586"/>
                  </a:lnTo>
                  <a:cubicBezTo>
                    <a:pt x="6340" y="405"/>
                    <a:pt x="6263" y="156"/>
                    <a:pt x="6091" y="53"/>
                  </a:cubicBezTo>
                  <a:cubicBezTo>
                    <a:pt x="6023" y="17"/>
                    <a:pt x="5954" y="0"/>
                    <a:pt x="5889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7833608" y="1944304"/>
              <a:ext cx="925450" cy="706616"/>
            </a:xfrm>
            <a:custGeom>
              <a:rect b="b" l="l" r="r" t="t"/>
              <a:pathLst>
                <a:path extrusionOk="0" h="5767" w="7553">
                  <a:moveTo>
                    <a:pt x="7224" y="0"/>
                  </a:moveTo>
                  <a:cubicBezTo>
                    <a:pt x="7159" y="0"/>
                    <a:pt x="7097" y="17"/>
                    <a:pt x="7054" y="45"/>
                  </a:cubicBezTo>
                  <a:lnTo>
                    <a:pt x="181" y="5234"/>
                  </a:lnTo>
                  <a:cubicBezTo>
                    <a:pt x="35" y="5346"/>
                    <a:pt x="0" y="5518"/>
                    <a:pt x="104" y="5664"/>
                  </a:cubicBezTo>
                  <a:cubicBezTo>
                    <a:pt x="168" y="5728"/>
                    <a:pt x="266" y="5767"/>
                    <a:pt x="358" y="5767"/>
                  </a:cubicBezTo>
                  <a:cubicBezTo>
                    <a:pt x="425" y="5767"/>
                    <a:pt x="489" y="5746"/>
                    <a:pt x="533" y="5698"/>
                  </a:cubicBezTo>
                  <a:lnTo>
                    <a:pt x="7406" y="544"/>
                  </a:lnTo>
                  <a:cubicBezTo>
                    <a:pt x="7552" y="440"/>
                    <a:pt x="7552" y="260"/>
                    <a:pt x="7484" y="114"/>
                  </a:cubicBezTo>
                  <a:cubicBezTo>
                    <a:pt x="7418" y="33"/>
                    <a:pt x="7317" y="0"/>
                    <a:pt x="722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7807265" y="1557616"/>
              <a:ext cx="1087554" cy="556152"/>
            </a:xfrm>
            <a:custGeom>
              <a:rect b="b" l="l" r="r" t="t"/>
              <a:pathLst>
                <a:path extrusionOk="0" h="4539" w="8876">
                  <a:moveTo>
                    <a:pt x="8517" y="0"/>
                  </a:moveTo>
                  <a:cubicBezTo>
                    <a:pt x="8469" y="0"/>
                    <a:pt x="8421" y="15"/>
                    <a:pt x="8377" y="48"/>
                  </a:cubicBezTo>
                  <a:lnTo>
                    <a:pt x="250" y="3914"/>
                  </a:lnTo>
                  <a:cubicBezTo>
                    <a:pt x="69" y="4026"/>
                    <a:pt x="1" y="4206"/>
                    <a:pt x="104" y="4344"/>
                  </a:cubicBezTo>
                  <a:cubicBezTo>
                    <a:pt x="156" y="4467"/>
                    <a:pt x="253" y="4538"/>
                    <a:pt x="356" y="4538"/>
                  </a:cubicBezTo>
                  <a:cubicBezTo>
                    <a:pt x="404" y="4538"/>
                    <a:pt x="453" y="4523"/>
                    <a:pt x="499" y="4490"/>
                  </a:cubicBezTo>
                  <a:lnTo>
                    <a:pt x="8626" y="589"/>
                  </a:lnTo>
                  <a:cubicBezTo>
                    <a:pt x="8807" y="512"/>
                    <a:pt x="8876" y="340"/>
                    <a:pt x="8772" y="194"/>
                  </a:cubicBezTo>
                  <a:cubicBezTo>
                    <a:pt x="8720" y="71"/>
                    <a:pt x="8619" y="0"/>
                    <a:pt x="8517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7745145" y="1392085"/>
              <a:ext cx="1092823" cy="212218"/>
            </a:xfrm>
            <a:custGeom>
              <a:rect b="b" l="l" r="r" t="t"/>
              <a:pathLst>
                <a:path extrusionOk="0" h="1732" w="8919">
                  <a:moveTo>
                    <a:pt x="8626" y="1"/>
                  </a:moveTo>
                  <a:cubicBezTo>
                    <a:pt x="8604" y="1"/>
                    <a:pt x="8581" y="3"/>
                    <a:pt x="8558" y="7"/>
                  </a:cubicBezTo>
                  <a:lnTo>
                    <a:pt x="293" y="1150"/>
                  </a:lnTo>
                  <a:cubicBezTo>
                    <a:pt x="112" y="1150"/>
                    <a:pt x="1" y="1330"/>
                    <a:pt x="44" y="1477"/>
                  </a:cubicBezTo>
                  <a:cubicBezTo>
                    <a:pt x="44" y="1627"/>
                    <a:pt x="150" y="1732"/>
                    <a:pt x="298" y="1732"/>
                  </a:cubicBezTo>
                  <a:cubicBezTo>
                    <a:pt x="318" y="1732"/>
                    <a:pt x="340" y="1730"/>
                    <a:pt x="362" y="1726"/>
                  </a:cubicBezTo>
                  <a:lnTo>
                    <a:pt x="8669" y="574"/>
                  </a:lnTo>
                  <a:cubicBezTo>
                    <a:pt x="8807" y="540"/>
                    <a:pt x="8919" y="403"/>
                    <a:pt x="8919" y="257"/>
                  </a:cubicBezTo>
                  <a:cubicBezTo>
                    <a:pt x="8889" y="99"/>
                    <a:pt x="8774" y="1"/>
                    <a:pt x="8626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bl" dir="5400000" dist="19050">
                <a:srgbClr val="9E9E9E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7004116" y="4415133"/>
              <a:ext cx="737003" cy="731734"/>
            </a:xfrm>
            <a:custGeom>
              <a:rect b="b" l="l" r="r" t="t"/>
              <a:pathLst>
                <a:path extrusionOk="0" h="5972" w="6015">
                  <a:moveTo>
                    <a:pt x="3007" y="0"/>
                  </a:moveTo>
                  <a:cubicBezTo>
                    <a:pt x="1323" y="0"/>
                    <a:pt x="0" y="1358"/>
                    <a:pt x="0" y="3007"/>
                  </a:cubicBezTo>
                  <a:cubicBezTo>
                    <a:pt x="0" y="4648"/>
                    <a:pt x="1323" y="5971"/>
                    <a:pt x="3007" y="5971"/>
                  </a:cubicBezTo>
                  <a:cubicBezTo>
                    <a:pt x="4657" y="5971"/>
                    <a:pt x="6014" y="4648"/>
                    <a:pt x="6014" y="3007"/>
                  </a:cubicBezTo>
                  <a:cubicBezTo>
                    <a:pt x="6014" y="1358"/>
                    <a:pt x="4657" y="0"/>
                    <a:pt x="3007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6684082" y="4578831"/>
              <a:ext cx="838088" cy="828531"/>
            </a:xfrm>
            <a:custGeom>
              <a:rect b="b" l="l" r="r" t="t"/>
              <a:pathLst>
                <a:path extrusionOk="0" h="6762" w="6840">
                  <a:moveTo>
                    <a:pt x="3403" y="0"/>
                  </a:moveTo>
                  <a:cubicBezTo>
                    <a:pt x="1538" y="0"/>
                    <a:pt x="1" y="1504"/>
                    <a:pt x="1" y="3394"/>
                  </a:cubicBezTo>
                  <a:cubicBezTo>
                    <a:pt x="1" y="5258"/>
                    <a:pt x="1538" y="6762"/>
                    <a:pt x="3403" y="6762"/>
                  </a:cubicBezTo>
                  <a:cubicBezTo>
                    <a:pt x="5302" y="6762"/>
                    <a:pt x="6839" y="5258"/>
                    <a:pt x="6839" y="3394"/>
                  </a:cubicBezTo>
                  <a:cubicBezTo>
                    <a:pt x="6839" y="1504"/>
                    <a:pt x="5302" y="0"/>
                    <a:pt x="340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6280975" y="4550891"/>
              <a:ext cx="969560" cy="964414"/>
            </a:xfrm>
            <a:custGeom>
              <a:rect b="b" l="l" r="r" t="t"/>
              <a:pathLst>
                <a:path extrusionOk="0" h="7871" w="7913">
                  <a:moveTo>
                    <a:pt x="3969" y="1"/>
                  </a:moveTo>
                  <a:cubicBezTo>
                    <a:pt x="1787" y="1"/>
                    <a:pt x="0" y="1788"/>
                    <a:pt x="0" y="3935"/>
                  </a:cubicBezTo>
                  <a:cubicBezTo>
                    <a:pt x="0" y="6118"/>
                    <a:pt x="1787" y="7870"/>
                    <a:pt x="3969" y="7870"/>
                  </a:cubicBezTo>
                  <a:cubicBezTo>
                    <a:pt x="6152" y="7870"/>
                    <a:pt x="7913" y="6118"/>
                    <a:pt x="7913" y="3935"/>
                  </a:cubicBezTo>
                  <a:cubicBezTo>
                    <a:pt x="7913" y="1788"/>
                    <a:pt x="6152" y="1"/>
                    <a:pt x="3969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5815627" y="4480316"/>
              <a:ext cx="973849" cy="965517"/>
            </a:xfrm>
            <a:custGeom>
              <a:rect b="b" l="l" r="r" t="t"/>
              <a:pathLst>
                <a:path extrusionOk="0" h="7880" w="7948">
                  <a:moveTo>
                    <a:pt x="3979" y="1"/>
                  </a:moveTo>
                  <a:cubicBezTo>
                    <a:pt x="1788" y="1"/>
                    <a:pt x="1" y="1754"/>
                    <a:pt x="1" y="3936"/>
                  </a:cubicBezTo>
                  <a:cubicBezTo>
                    <a:pt x="1" y="6084"/>
                    <a:pt x="1788" y="7879"/>
                    <a:pt x="3979" y="7879"/>
                  </a:cubicBezTo>
                  <a:cubicBezTo>
                    <a:pt x="6161" y="7879"/>
                    <a:pt x="7948" y="6084"/>
                    <a:pt x="7948" y="3936"/>
                  </a:cubicBezTo>
                  <a:cubicBezTo>
                    <a:pt x="7948" y="1754"/>
                    <a:pt x="6161" y="1"/>
                    <a:pt x="3979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5153504" y="4247765"/>
              <a:ext cx="1008646" cy="1000192"/>
            </a:xfrm>
            <a:custGeom>
              <a:rect b="b" l="l" r="r" t="t"/>
              <a:pathLst>
                <a:path extrusionOk="0" h="8163" w="8232">
                  <a:moveTo>
                    <a:pt x="4116" y="0"/>
                  </a:moveTo>
                  <a:cubicBezTo>
                    <a:pt x="1822" y="0"/>
                    <a:pt x="1" y="1830"/>
                    <a:pt x="1" y="4081"/>
                  </a:cubicBezTo>
                  <a:cubicBezTo>
                    <a:pt x="1" y="6341"/>
                    <a:pt x="1822" y="8162"/>
                    <a:pt x="4116" y="8162"/>
                  </a:cubicBezTo>
                  <a:cubicBezTo>
                    <a:pt x="6376" y="8162"/>
                    <a:pt x="8231" y="6341"/>
                    <a:pt x="8231" y="4081"/>
                  </a:cubicBezTo>
                  <a:cubicBezTo>
                    <a:pt x="8231" y="1830"/>
                    <a:pt x="6376" y="0"/>
                    <a:pt x="4116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556686" y="3880156"/>
              <a:ext cx="1070645" cy="1061211"/>
            </a:xfrm>
            <a:custGeom>
              <a:rect b="b" l="l" r="r" t="t"/>
              <a:pathLst>
                <a:path extrusionOk="0" h="8661" w="8738">
                  <a:moveTo>
                    <a:pt x="4373" y="0"/>
                  </a:moveTo>
                  <a:cubicBezTo>
                    <a:pt x="1968" y="0"/>
                    <a:pt x="0" y="1934"/>
                    <a:pt x="0" y="4331"/>
                  </a:cubicBezTo>
                  <a:cubicBezTo>
                    <a:pt x="0" y="6728"/>
                    <a:pt x="1968" y="8661"/>
                    <a:pt x="4373" y="8661"/>
                  </a:cubicBezTo>
                  <a:cubicBezTo>
                    <a:pt x="6770" y="8661"/>
                    <a:pt x="8738" y="6728"/>
                    <a:pt x="8738" y="4331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3876674" y="3586464"/>
              <a:ext cx="1070645" cy="1057045"/>
            </a:xfrm>
            <a:custGeom>
              <a:rect b="b" l="l" r="r" t="t"/>
              <a:pathLst>
                <a:path extrusionOk="0" h="8627" w="8738">
                  <a:moveTo>
                    <a:pt x="4373" y="0"/>
                  </a:moveTo>
                  <a:cubicBezTo>
                    <a:pt x="1976" y="0"/>
                    <a:pt x="0" y="1934"/>
                    <a:pt x="0" y="4296"/>
                  </a:cubicBezTo>
                  <a:cubicBezTo>
                    <a:pt x="0" y="6693"/>
                    <a:pt x="1976" y="8626"/>
                    <a:pt x="4373" y="8626"/>
                  </a:cubicBezTo>
                  <a:cubicBezTo>
                    <a:pt x="6770" y="8626"/>
                    <a:pt x="8738" y="6693"/>
                    <a:pt x="8738" y="4296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3043997" y="3244376"/>
              <a:ext cx="1219149" cy="1206528"/>
            </a:xfrm>
            <a:custGeom>
              <a:rect b="b" l="l" r="r" t="t"/>
              <a:pathLst>
                <a:path extrusionOk="0" h="9847" w="9950">
                  <a:moveTo>
                    <a:pt x="4975" y="0"/>
                  </a:moveTo>
                  <a:cubicBezTo>
                    <a:pt x="2217" y="0"/>
                    <a:pt x="1" y="2182"/>
                    <a:pt x="1" y="4906"/>
                  </a:cubicBezTo>
                  <a:cubicBezTo>
                    <a:pt x="1" y="7621"/>
                    <a:pt x="2217" y="9846"/>
                    <a:pt x="4975" y="9846"/>
                  </a:cubicBezTo>
                  <a:cubicBezTo>
                    <a:pt x="7733" y="9846"/>
                    <a:pt x="9949" y="7621"/>
                    <a:pt x="9949" y="4906"/>
                  </a:cubicBezTo>
                  <a:cubicBezTo>
                    <a:pt x="9949" y="2182"/>
                    <a:pt x="7733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2078747" y="3151747"/>
              <a:ext cx="1219149" cy="1206406"/>
            </a:xfrm>
            <a:custGeom>
              <a:rect b="b" l="l" r="r" t="t"/>
              <a:pathLst>
                <a:path extrusionOk="0" h="9846" w="9950">
                  <a:moveTo>
                    <a:pt x="4975" y="0"/>
                  </a:moveTo>
                  <a:cubicBezTo>
                    <a:pt x="2217" y="0"/>
                    <a:pt x="0" y="2191"/>
                    <a:pt x="0" y="4940"/>
                  </a:cubicBezTo>
                  <a:cubicBezTo>
                    <a:pt x="0" y="7664"/>
                    <a:pt x="2217" y="9846"/>
                    <a:pt x="4975" y="9846"/>
                  </a:cubicBezTo>
                  <a:cubicBezTo>
                    <a:pt x="7732" y="9846"/>
                    <a:pt x="9949" y="7664"/>
                    <a:pt x="9949" y="4940"/>
                  </a:cubicBezTo>
                  <a:cubicBezTo>
                    <a:pt x="9949" y="2191"/>
                    <a:pt x="7732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929221" y="3493836"/>
              <a:ext cx="1321214" cy="1311779"/>
            </a:xfrm>
            <a:custGeom>
              <a:rect b="b" l="l" r="r" t="t"/>
              <a:pathLst>
                <a:path extrusionOk="0" h="10706" w="10783">
                  <a:moveTo>
                    <a:pt x="5370" y="0"/>
                  </a:moveTo>
                  <a:cubicBezTo>
                    <a:pt x="2406" y="0"/>
                    <a:pt x="0" y="2406"/>
                    <a:pt x="0" y="5370"/>
                  </a:cubicBezTo>
                  <a:cubicBezTo>
                    <a:pt x="0" y="8308"/>
                    <a:pt x="2406" y="10705"/>
                    <a:pt x="5370" y="10705"/>
                  </a:cubicBezTo>
                  <a:cubicBezTo>
                    <a:pt x="8343" y="10705"/>
                    <a:pt x="10783" y="8308"/>
                    <a:pt x="10783" y="5370"/>
                  </a:cubicBezTo>
                  <a:cubicBezTo>
                    <a:pt x="10783" y="2406"/>
                    <a:pt x="8343" y="0"/>
                    <a:pt x="5370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-48648" y="4025470"/>
              <a:ext cx="1320111" cy="1310677"/>
            </a:xfrm>
            <a:custGeom>
              <a:rect b="b" l="l" r="r" t="t"/>
              <a:pathLst>
                <a:path extrusionOk="0" h="10697" w="10774">
                  <a:moveTo>
                    <a:pt x="5404" y="0"/>
                  </a:moveTo>
                  <a:cubicBezTo>
                    <a:pt x="2440" y="0"/>
                    <a:pt x="0" y="2397"/>
                    <a:pt x="0" y="5327"/>
                  </a:cubicBezTo>
                  <a:cubicBezTo>
                    <a:pt x="0" y="8299"/>
                    <a:pt x="2440" y="10696"/>
                    <a:pt x="5404" y="10696"/>
                  </a:cubicBezTo>
                  <a:cubicBezTo>
                    <a:pt x="8377" y="10696"/>
                    <a:pt x="10774" y="8299"/>
                    <a:pt x="10774" y="5327"/>
                  </a:cubicBezTo>
                  <a:cubicBezTo>
                    <a:pt x="10774" y="2397"/>
                    <a:pt x="8377" y="0"/>
                    <a:pt x="540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7846228" y="2959139"/>
              <a:ext cx="623297" cy="613740"/>
            </a:xfrm>
            <a:custGeom>
              <a:rect b="b" l="l" r="r" t="t"/>
              <a:pathLst>
                <a:path extrusionOk="0" h="5009" w="5087">
                  <a:moveTo>
                    <a:pt x="2544" y="0"/>
                  </a:moveTo>
                  <a:cubicBezTo>
                    <a:pt x="1152" y="0"/>
                    <a:pt x="1" y="1108"/>
                    <a:pt x="1" y="2509"/>
                  </a:cubicBezTo>
                  <a:cubicBezTo>
                    <a:pt x="1" y="3900"/>
                    <a:pt x="1152" y="5009"/>
                    <a:pt x="2544" y="5009"/>
                  </a:cubicBezTo>
                  <a:cubicBezTo>
                    <a:pt x="3978" y="5009"/>
                    <a:pt x="5087" y="3900"/>
                    <a:pt x="5087" y="2509"/>
                  </a:cubicBezTo>
                  <a:cubicBezTo>
                    <a:pt x="5087" y="1108"/>
                    <a:pt x="3978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8702063" y="1212955"/>
              <a:ext cx="490600" cy="491703"/>
            </a:xfrm>
            <a:custGeom>
              <a:rect b="b" l="l" r="r" t="t"/>
              <a:pathLst>
                <a:path extrusionOk="0" h="4013" w="4004">
                  <a:moveTo>
                    <a:pt x="2002" y="0"/>
                  </a:moveTo>
                  <a:cubicBezTo>
                    <a:pt x="894" y="0"/>
                    <a:pt x="0" y="894"/>
                    <a:pt x="0" y="2002"/>
                  </a:cubicBezTo>
                  <a:cubicBezTo>
                    <a:pt x="0" y="3110"/>
                    <a:pt x="894" y="4012"/>
                    <a:pt x="2002" y="4012"/>
                  </a:cubicBezTo>
                  <a:cubicBezTo>
                    <a:pt x="3110" y="4012"/>
                    <a:pt x="4004" y="3110"/>
                    <a:pt x="4004" y="2002"/>
                  </a:cubicBezTo>
                  <a:cubicBezTo>
                    <a:pt x="4004" y="894"/>
                    <a:pt x="3110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8645211" y="1630605"/>
              <a:ext cx="494889" cy="494889"/>
            </a:xfrm>
            <a:custGeom>
              <a:rect b="b" l="l" r="r" t="t"/>
              <a:pathLst>
                <a:path extrusionOk="0" h="4039" w="4039">
                  <a:moveTo>
                    <a:pt x="2037" y="1"/>
                  </a:moveTo>
                  <a:cubicBezTo>
                    <a:pt x="928" y="1"/>
                    <a:pt x="0" y="929"/>
                    <a:pt x="0" y="2037"/>
                  </a:cubicBezTo>
                  <a:cubicBezTo>
                    <a:pt x="0" y="3145"/>
                    <a:pt x="928" y="4039"/>
                    <a:pt x="2037" y="4039"/>
                  </a:cubicBezTo>
                  <a:cubicBezTo>
                    <a:pt x="3145" y="4039"/>
                    <a:pt x="4038" y="3145"/>
                    <a:pt x="4038" y="2037"/>
                  </a:cubicBezTo>
                  <a:cubicBezTo>
                    <a:pt x="4038" y="929"/>
                    <a:pt x="3145" y="1"/>
                    <a:pt x="2037" y="1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8408371" y="2078065"/>
              <a:ext cx="622195" cy="618029"/>
            </a:xfrm>
            <a:custGeom>
              <a:rect b="b" l="l" r="r" t="t"/>
              <a:pathLst>
                <a:path extrusionOk="0" h="5044" w="5078">
                  <a:moveTo>
                    <a:pt x="2535" y="0"/>
                  </a:moveTo>
                  <a:cubicBezTo>
                    <a:pt x="1143" y="0"/>
                    <a:pt x="0" y="1143"/>
                    <a:pt x="0" y="2534"/>
                  </a:cubicBezTo>
                  <a:cubicBezTo>
                    <a:pt x="0" y="3935"/>
                    <a:pt x="1143" y="5043"/>
                    <a:pt x="2535" y="5043"/>
                  </a:cubicBezTo>
                  <a:cubicBezTo>
                    <a:pt x="3970" y="5043"/>
                    <a:pt x="5078" y="3935"/>
                    <a:pt x="5078" y="2534"/>
                  </a:cubicBezTo>
                  <a:cubicBezTo>
                    <a:pt x="5078" y="1143"/>
                    <a:pt x="3970" y="0"/>
                    <a:pt x="2535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8179863" y="2564365"/>
              <a:ext cx="623420" cy="619009"/>
            </a:xfrm>
            <a:custGeom>
              <a:rect b="b" l="l" r="r" t="t"/>
              <a:pathLst>
                <a:path extrusionOk="0" h="5052" w="5088">
                  <a:moveTo>
                    <a:pt x="2544" y="0"/>
                  </a:moveTo>
                  <a:cubicBezTo>
                    <a:pt x="1144" y="0"/>
                    <a:pt x="1" y="1143"/>
                    <a:pt x="1" y="2509"/>
                  </a:cubicBezTo>
                  <a:cubicBezTo>
                    <a:pt x="1" y="3901"/>
                    <a:pt x="1144" y="5052"/>
                    <a:pt x="2544" y="5052"/>
                  </a:cubicBezTo>
                  <a:cubicBezTo>
                    <a:pt x="3936" y="5052"/>
                    <a:pt x="5087" y="3901"/>
                    <a:pt x="5087" y="2509"/>
                  </a:cubicBezTo>
                  <a:cubicBezTo>
                    <a:pt x="5087" y="1143"/>
                    <a:pt x="3936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  <a:effectLst>
              <a:outerShdw blurRad="285750" rotWithShape="0" algn="bl" dir="7380000" dist="142875">
                <a:srgbClr val="9E9E9E">
                  <a:alpha val="41568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1" name="Google Shape;2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613" y="4020825"/>
            <a:ext cx="998400" cy="9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"/>
          <p:cNvSpPr/>
          <p:nvPr/>
        </p:nvSpPr>
        <p:spPr>
          <a:xfrm>
            <a:off x="6912722" y="1087428"/>
            <a:ext cx="1696200" cy="203310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rotWithShape="0" algn="bl" dir="7860000" dist="133350">
              <a:srgbClr val="657E93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"/>
          <p:cNvSpPr txBox="1"/>
          <p:nvPr>
            <p:ph idx="2" type="ctrTitle"/>
          </p:nvPr>
        </p:nvSpPr>
        <p:spPr>
          <a:xfrm>
            <a:off x="6955635" y="1210163"/>
            <a:ext cx="1696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/>
              <a:t>Color Index</a:t>
            </a:r>
            <a:endParaRPr sz="2100"/>
          </a:p>
        </p:txBody>
      </p:sp>
      <p:sp>
        <p:nvSpPr>
          <p:cNvPr id="214" name="Google Shape;214;p1"/>
          <p:cNvSpPr/>
          <p:nvPr/>
        </p:nvSpPr>
        <p:spPr>
          <a:xfrm>
            <a:off x="6869809" y="3358870"/>
            <a:ext cx="1696200" cy="4998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rotWithShape="0" algn="bl" dir="7860000" dist="133350">
              <a:srgbClr val="97AACC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"/>
          <p:cNvSpPr txBox="1"/>
          <p:nvPr>
            <p:ph idx="2" type="ctrTitle"/>
          </p:nvPr>
        </p:nvSpPr>
        <p:spPr>
          <a:xfrm>
            <a:off x="6516426" y="3282963"/>
            <a:ext cx="24459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 File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16" name="Google Shape;21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6787" y="4020824"/>
            <a:ext cx="703825" cy="100747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"/>
          <p:cNvSpPr txBox="1"/>
          <p:nvPr>
            <p:ph idx="2" type="ctrTitle"/>
          </p:nvPr>
        </p:nvSpPr>
        <p:spPr>
          <a:xfrm>
            <a:off x="6658975" y="1244850"/>
            <a:ext cx="25797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5BE4"/>
              </a:buClr>
              <a:buSzPts val="1600"/>
              <a:buChar char="●"/>
            </a:pPr>
            <a:r>
              <a:rPr b="0" lang="en-US" sz="1600">
                <a:solidFill>
                  <a:srgbClr val="AD5BE4"/>
                </a:solidFill>
              </a:rPr>
              <a:t>Girls’ slides</a:t>
            </a:r>
            <a:endParaRPr b="0" sz="1600">
              <a:solidFill>
                <a:srgbClr val="AD5BE4"/>
              </a:solidFill>
            </a:endParaRPr>
          </a:p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Char char="●"/>
            </a:pPr>
            <a:r>
              <a:rPr b="0" lang="en-US" sz="1600">
                <a:solidFill>
                  <a:srgbClr val="3C78D8"/>
                </a:solidFill>
              </a:rPr>
              <a:t>Boys’ slides</a:t>
            </a:r>
            <a:endParaRPr b="0" sz="1600">
              <a:solidFill>
                <a:srgbClr val="3C78D8"/>
              </a:solidFill>
            </a:endParaRPr>
          </a:p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AC66"/>
              </a:buClr>
              <a:buSzPts val="1600"/>
              <a:buChar char="●"/>
            </a:pPr>
            <a:r>
              <a:rPr b="0" lang="en-US" sz="1600">
                <a:solidFill>
                  <a:srgbClr val="2FAC66"/>
                </a:solidFill>
              </a:rPr>
              <a:t>Doctors’ notes</a:t>
            </a:r>
            <a:endParaRPr b="0" sz="1600">
              <a:solidFill>
                <a:srgbClr val="2FAC66"/>
              </a:solidFill>
            </a:endParaRPr>
          </a:p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600"/>
              <a:buChar char="●"/>
            </a:pPr>
            <a:r>
              <a:rPr b="0" lang="en-US" sz="1600">
                <a:solidFill>
                  <a:srgbClr val="CC4125"/>
                </a:solidFill>
              </a:rPr>
              <a:t>Important</a:t>
            </a:r>
            <a:endParaRPr b="0" sz="1600">
              <a:solidFill>
                <a:srgbClr val="CC4125"/>
              </a:solidFill>
            </a:endParaRPr>
          </a:p>
          <a:p>
            <a:pPr indent="-158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b="0" lang="en-US" sz="1600">
                <a:solidFill>
                  <a:srgbClr val="666666"/>
                </a:solidFill>
              </a:rPr>
              <a:t>Extra info</a:t>
            </a:r>
            <a:endParaRPr b="0" sz="1600">
              <a:solidFill>
                <a:srgbClr val="666666"/>
              </a:solidFill>
            </a:endParaRPr>
          </a:p>
        </p:txBody>
      </p:sp>
      <p:pic>
        <p:nvPicPr>
          <p:cNvPr id="218" name="Google Shape;21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6650" y="-95388"/>
            <a:ext cx="1308076" cy="13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10"/>
          <p:cNvGrpSpPr/>
          <p:nvPr/>
        </p:nvGrpSpPr>
        <p:grpSpPr>
          <a:xfrm rot="780171">
            <a:off x="8207270" y="42252"/>
            <a:ext cx="1171953" cy="2138702"/>
            <a:chOff x="635850" y="3092705"/>
            <a:chExt cx="561159" cy="1024061"/>
          </a:xfrm>
        </p:grpSpPr>
        <p:sp>
          <p:nvSpPr>
            <p:cNvPr id="636" name="Google Shape;636;p10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10"/>
          <p:cNvGrpSpPr/>
          <p:nvPr/>
        </p:nvGrpSpPr>
        <p:grpSpPr>
          <a:xfrm rot="3741897">
            <a:off x="-930024" y="3047548"/>
            <a:ext cx="2574153" cy="1657122"/>
            <a:chOff x="-86807" y="1399617"/>
            <a:chExt cx="1571454" cy="1011629"/>
          </a:xfrm>
        </p:grpSpPr>
        <p:sp>
          <p:nvSpPr>
            <p:cNvPr id="644" name="Google Shape;644;p10"/>
            <p:cNvSpPr/>
            <p:nvPr/>
          </p:nvSpPr>
          <p:spPr>
            <a:xfrm rot="-1375587">
              <a:off x="846799" y="2083580"/>
              <a:ext cx="539085" cy="6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 rot="2509616">
              <a:off x="364490" y="2001762"/>
              <a:ext cx="597856" cy="688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 rot="794348">
              <a:off x="-6383" y="1553321"/>
              <a:ext cx="212250" cy="317197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/>
            <p:nvPr/>
          </p:nvSpPr>
          <p:spPr>
            <a:xfrm rot="794348">
              <a:off x="117870" y="1791181"/>
              <a:ext cx="329405" cy="138073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 rot="794318">
              <a:off x="-8402" y="1711313"/>
              <a:ext cx="277253" cy="275167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 rot="794348">
              <a:off x="-64039" y="1422960"/>
              <a:ext cx="230026" cy="225529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 rot="794348">
              <a:off x="370574" y="1779499"/>
              <a:ext cx="158348" cy="156849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 rot="794252">
              <a:off x="1234428" y="1902516"/>
              <a:ext cx="227294" cy="226599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 rot="794254">
              <a:off x="732609" y="2038862"/>
              <a:ext cx="340890" cy="337843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3" name="Google Shape;653;p10"/>
          <p:cNvSpPr txBox="1"/>
          <p:nvPr>
            <p:ph type="title"/>
          </p:nvPr>
        </p:nvSpPr>
        <p:spPr>
          <a:xfrm>
            <a:off x="-2565342" y="-96837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</a:pPr>
            <a:r>
              <a:rPr lang="en-US" sz="2800">
                <a:solidFill>
                  <a:schemeClr val="lt2"/>
                </a:solidFill>
              </a:rPr>
              <a:t>HMP</a:t>
            </a:r>
            <a:r>
              <a:rPr lang="en-US" sz="3600">
                <a:solidFill>
                  <a:schemeClr val="lt2"/>
                </a:solidFill>
              </a:rPr>
              <a:t> </a:t>
            </a:r>
            <a:r>
              <a:rPr lang="en-US" sz="2800">
                <a:solidFill>
                  <a:schemeClr val="lt2"/>
                </a:solidFill>
              </a:rPr>
              <a:t>SHUNT</a:t>
            </a:r>
            <a:endParaRPr/>
          </a:p>
        </p:txBody>
      </p:sp>
      <p:sp>
        <p:nvSpPr>
          <p:cNvPr id="654" name="Google Shape;654;p10"/>
          <p:cNvSpPr txBox="1"/>
          <p:nvPr>
            <p:ph idx="4294967295" type="subTitle"/>
          </p:nvPr>
        </p:nvSpPr>
        <p:spPr>
          <a:xfrm>
            <a:off x="502371" y="184715"/>
            <a:ext cx="8018184" cy="44278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1" i="0" lang="en-US" sz="105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 GLUCOSE 6-PHOSPHATE</a:t>
            </a:r>
            <a:endParaRPr b="1" i="0" sz="1050" u="none" cap="none" strike="noStrik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05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05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1" i="0" lang="en-US" sz="105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6-PHOSPHO-GLUCONOLACTONE</a:t>
            </a:r>
            <a:endParaRPr b="1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05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05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1" i="0" lang="en-US" sz="105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b="0" i="0" lang="en-US" sz="105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050" u="none" cap="none" strike="noStrik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PHOSPHO-GLUCONATE</a:t>
            </a:r>
            <a:endParaRPr b="1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05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05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1" i="0" lang="en-US" sz="1050" u="none" cap="none" strike="noStrike">
                <a:solidFill>
                  <a:srgbClr val="9437FF"/>
                </a:solidFill>
                <a:latin typeface="Open Sans"/>
                <a:ea typeface="Open Sans"/>
                <a:cs typeface="Open Sans"/>
                <a:sym typeface="Open Sans"/>
              </a:rPr>
              <a:t>        RIBULOSE 5 PHOSPHATE         </a:t>
            </a:r>
            <a:endParaRPr b="1" i="0" sz="1050" u="none" cap="none" strike="noStrike">
              <a:solidFill>
                <a:srgbClr val="9437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5" name="Google Shape;655;p10"/>
          <p:cNvSpPr txBox="1"/>
          <p:nvPr/>
        </p:nvSpPr>
        <p:spPr>
          <a:xfrm>
            <a:off x="5506760" y="2200536"/>
            <a:ext cx="27432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929000"/>
                </a:solidFill>
                <a:latin typeface="Arial"/>
                <a:ea typeface="Arial"/>
                <a:cs typeface="Arial"/>
                <a:sym typeface="Arial"/>
              </a:rPr>
              <a:t>XYLULOSE 5-PHOSPHATE</a:t>
            </a:r>
            <a:endParaRPr b="0" i="0" sz="1050" u="none" cap="none" strike="noStrike">
              <a:solidFill>
                <a:srgbClr val="92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0"/>
          <p:cNvSpPr txBox="1"/>
          <p:nvPr/>
        </p:nvSpPr>
        <p:spPr>
          <a:xfrm>
            <a:off x="1786736" y="2184597"/>
            <a:ext cx="27432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1A4692"/>
                </a:solidFill>
                <a:latin typeface="Arial"/>
                <a:ea typeface="Arial"/>
                <a:cs typeface="Arial"/>
                <a:sym typeface="Arial"/>
              </a:rPr>
              <a:t>RIBOSE 5-PHOSPHATE</a:t>
            </a:r>
            <a:endParaRPr b="1" i="0" sz="1400" u="none" cap="none" strike="noStrike">
              <a:solidFill>
                <a:srgbClr val="1A46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Google Shape;657;p10"/>
          <p:cNvCxnSpPr/>
          <p:nvPr/>
        </p:nvCxnSpPr>
        <p:spPr>
          <a:xfrm rot="10800000">
            <a:off x="4785846" y="651106"/>
            <a:ext cx="504000" cy="0"/>
          </a:xfrm>
          <a:prstGeom prst="straightConnector1">
            <a:avLst/>
          </a:prstGeom>
          <a:noFill/>
          <a:ln cap="rnd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58" name="Google Shape;658;p10"/>
          <p:cNvCxnSpPr/>
          <p:nvPr/>
        </p:nvCxnSpPr>
        <p:spPr>
          <a:xfrm rot="10800000">
            <a:off x="4828084" y="1609843"/>
            <a:ext cx="504000" cy="0"/>
          </a:xfrm>
          <a:prstGeom prst="straightConnector1">
            <a:avLst/>
          </a:prstGeom>
          <a:noFill/>
          <a:ln cap="rnd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59" name="Google Shape;659;p10"/>
          <p:cNvCxnSpPr/>
          <p:nvPr/>
        </p:nvCxnSpPr>
        <p:spPr>
          <a:xfrm rot="10800000">
            <a:off x="4828084" y="1092290"/>
            <a:ext cx="504000" cy="0"/>
          </a:xfrm>
          <a:prstGeom prst="straightConnector1">
            <a:avLst/>
          </a:prstGeom>
          <a:noFill/>
          <a:ln cap="rnd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60" name="Google Shape;660;p10"/>
          <p:cNvSpPr txBox="1"/>
          <p:nvPr/>
        </p:nvSpPr>
        <p:spPr>
          <a:xfrm>
            <a:off x="4869762" y="425368"/>
            <a:ext cx="3626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By?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0"/>
          <p:cNvSpPr txBox="1"/>
          <p:nvPr/>
        </p:nvSpPr>
        <p:spPr>
          <a:xfrm>
            <a:off x="3885197" y="2462371"/>
            <a:ext cx="9861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ransketolase</a:t>
            </a:r>
            <a:endParaRPr b="0" i="0" sz="1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0"/>
          <p:cNvSpPr txBox="1"/>
          <p:nvPr/>
        </p:nvSpPr>
        <p:spPr>
          <a:xfrm>
            <a:off x="2810733" y="2635255"/>
            <a:ext cx="317106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coenzyme called: thiamine pyrophosphate (TPP) </a:t>
            </a:r>
            <a:r>
              <a:rPr b="0" i="0" lang="en-US" sz="800" u="none" cap="none" strike="noStrike"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rPr>
              <a:t>(vitamin B1)</a:t>
            </a:r>
            <a:endParaRPr b="0" i="0" sz="800" u="none" cap="none" strike="noStrike">
              <a:solidFill>
                <a:srgbClr val="008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0"/>
          <p:cNvSpPr txBox="1"/>
          <p:nvPr/>
        </p:nvSpPr>
        <p:spPr>
          <a:xfrm>
            <a:off x="5628143" y="3046380"/>
            <a:ext cx="23519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GLYCERALDEHYDE 3-PHOSOHATE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"/>
          <p:cNvSpPr txBox="1"/>
          <p:nvPr/>
        </p:nvSpPr>
        <p:spPr>
          <a:xfrm>
            <a:off x="997707" y="3037795"/>
            <a:ext cx="22589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SEDOHEPTULOSE 7-PHOSPHATE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0"/>
          <p:cNvSpPr txBox="1"/>
          <p:nvPr/>
        </p:nvSpPr>
        <p:spPr>
          <a:xfrm>
            <a:off x="3925809" y="3251084"/>
            <a:ext cx="9861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ransaldolase</a:t>
            </a:r>
            <a:endParaRPr b="0" i="0" sz="1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0"/>
          <p:cNvSpPr txBox="1"/>
          <p:nvPr/>
        </p:nvSpPr>
        <p:spPr>
          <a:xfrm>
            <a:off x="5636623" y="3650557"/>
            <a:ext cx="18277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FRUCTOSE 6-PHOSPHATE</a:t>
            </a:r>
            <a:endParaRPr/>
          </a:p>
        </p:txBody>
      </p:sp>
      <p:sp>
        <p:nvSpPr>
          <p:cNvPr id="667" name="Google Shape;667;p10"/>
          <p:cNvSpPr txBox="1"/>
          <p:nvPr/>
        </p:nvSpPr>
        <p:spPr>
          <a:xfrm>
            <a:off x="6060465" y="4171242"/>
            <a:ext cx="114005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Glycolytic pathway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0"/>
          <p:cNvSpPr txBox="1"/>
          <p:nvPr/>
        </p:nvSpPr>
        <p:spPr>
          <a:xfrm>
            <a:off x="1370507" y="3645568"/>
            <a:ext cx="191911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929000"/>
                </a:solidFill>
                <a:latin typeface="Arial"/>
                <a:ea typeface="Arial"/>
                <a:cs typeface="Arial"/>
                <a:sym typeface="Arial"/>
              </a:rPr>
              <a:t>ERYTHROSE 4-PHOSPHATE</a:t>
            </a:r>
            <a:endParaRPr/>
          </a:p>
        </p:txBody>
      </p:sp>
      <p:cxnSp>
        <p:nvCxnSpPr>
          <p:cNvPr id="669" name="Google Shape;669;p10"/>
          <p:cNvCxnSpPr/>
          <p:nvPr/>
        </p:nvCxnSpPr>
        <p:spPr>
          <a:xfrm>
            <a:off x="898555" y="3966047"/>
            <a:ext cx="2448000" cy="0"/>
          </a:xfrm>
          <a:prstGeom prst="straightConnector1">
            <a:avLst/>
          </a:prstGeom>
          <a:noFill/>
          <a:ln cap="flat" cmpd="sng" w="9525">
            <a:solidFill>
              <a:srgbClr val="85CAEC"/>
            </a:solidFill>
            <a:prstDash val="solid"/>
            <a:round/>
            <a:headEnd len="sm" w="sm" type="triangle"/>
            <a:tailEnd len="sm" w="sm" type="triangle"/>
          </a:ln>
          <a:effectLst>
            <a:outerShdw blurRad="40000" rotWithShape="0" dir="5400000" dist="23000">
              <a:srgbClr val="000000">
                <a:alpha val="3921"/>
              </a:srgbClr>
            </a:outerShdw>
          </a:effectLst>
        </p:spPr>
      </p:cxnSp>
      <p:sp>
        <p:nvSpPr>
          <p:cNvPr id="670" name="Google Shape;670;p10"/>
          <p:cNvSpPr txBox="1"/>
          <p:nvPr/>
        </p:nvSpPr>
        <p:spPr>
          <a:xfrm>
            <a:off x="1335292" y="4018385"/>
            <a:ext cx="17956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929000"/>
                </a:solidFill>
                <a:latin typeface="Arial"/>
                <a:ea typeface="Arial"/>
                <a:cs typeface="Arial"/>
                <a:sym typeface="Arial"/>
              </a:rPr>
              <a:t>XYLULOSE 5-PHOSPHATE</a:t>
            </a:r>
            <a:endParaRPr b="0" i="0" sz="1000" u="none" cap="none" strike="noStrike">
              <a:solidFill>
                <a:srgbClr val="92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0"/>
          <p:cNvSpPr txBox="1"/>
          <p:nvPr/>
        </p:nvSpPr>
        <p:spPr>
          <a:xfrm>
            <a:off x="236018" y="3734768"/>
            <a:ext cx="12650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Transketolase + TPP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0"/>
          <p:cNvSpPr txBox="1"/>
          <p:nvPr/>
        </p:nvSpPr>
        <p:spPr>
          <a:xfrm>
            <a:off x="2701378" y="4334528"/>
            <a:ext cx="167225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FRUCTOSE 6-PHOSPHATE</a:t>
            </a:r>
            <a:endParaRPr b="1" i="0" sz="9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0"/>
          <p:cNvSpPr txBox="1"/>
          <p:nvPr/>
        </p:nvSpPr>
        <p:spPr>
          <a:xfrm>
            <a:off x="108583" y="4263709"/>
            <a:ext cx="215315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GLYCERALDEHYDE 3-PHOSPHATE</a:t>
            </a:r>
            <a:endParaRPr b="1" i="0" sz="9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0"/>
          <p:cNvSpPr txBox="1"/>
          <p:nvPr/>
        </p:nvSpPr>
        <p:spPr>
          <a:xfrm>
            <a:off x="3045222" y="4815485"/>
            <a:ext cx="114005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Glycolytic pathway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0"/>
          <p:cNvSpPr txBox="1"/>
          <p:nvPr/>
        </p:nvSpPr>
        <p:spPr>
          <a:xfrm>
            <a:off x="458507" y="4802641"/>
            <a:ext cx="114005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Glycolytic pathway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0"/>
          <p:cNvSpPr txBox="1"/>
          <p:nvPr/>
        </p:nvSpPr>
        <p:spPr>
          <a:xfrm>
            <a:off x="5425378" y="516360"/>
            <a:ext cx="26019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Glucose 6-phosphate Dehydrogenade (G6P</a:t>
            </a:r>
            <a:r>
              <a:rPr b="0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0"/>
          <p:cNvSpPr txBox="1"/>
          <p:nvPr/>
        </p:nvSpPr>
        <p:spPr>
          <a:xfrm>
            <a:off x="5513313" y="962417"/>
            <a:ext cx="273664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6-phospho-gluconolactone </a:t>
            </a:r>
            <a:r>
              <a:rPr b="0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ydrolase (Lactonase)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8" name="Google Shape;678;p10"/>
          <p:cNvCxnSpPr/>
          <p:nvPr/>
        </p:nvCxnSpPr>
        <p:spPr>
          <a:xfrm rot="10800000">
            <a:off x="5157054" y="1955964"/>
            <a:ext cx="626416" cy="0"/>
          </a:xfrm>
          <a:prstGeom prst="straightConnector1">
            <a:avLst/>
          </a:prstGeom>
          <a:noFill/>
          <a:ln cap="rnd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79" name="Google Shape;679;p10"/>
          <p:cNvSpPr txBox="1"/>
          <p:nvPr/>
        </p:nvSpPr>
        <p:spPr>
          <a:xfrm>
            <a:off x="5493569" y="1463197"/>
            <a:ext cx="25635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6-phospho-gluconate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ehydrogenase (6PG</a:t>
            </a:r>
            <a:r>
              <a:rPr b="0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0"/>
          <p:cNvSpPr txBox="1"/>
          <p:nvPr/>
        </p:nvSpPr>
        <p:spPr>
          <a:xfrm>
            <a:off x="5794367" y="1845907"/>
            <a:ext cx="167225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Phospho-pentose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pimerase</a:t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0"/>
          <p:cNvSpPr txBox="1"/>
          <p:nvPr/>
        </p:nvSpPr>
        <p:spPr>
          <a:xfrm>
            <a:off x="3615250" y="553123"/>
            <a:ext cx="84830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NADP+ ,H20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10"/>
          <p:cNvCxnSpPr/>
          <p:nvPr/>
        </p:nvCxnSpPr>
        <p:spPr>
          <a:xfrm rot="10800000">
            <a:off x="3338235" y="651106"/>
            <a:ext cx="321625" cy="0"/>
          </a:xfrm>
          <a:prstGeom prst="straightConnector1">
            <a:avLst/>
          </a:prstGeom>
          <a:noFill/>
          <a:ln cap="flat" cmpd="sng" w="12700">
            <a:solidFill>
              <a:srgbClr val="85CAEC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683" name="Google Shape;683;p10"/>
          <p:cNvSpPr txBox="1"/>
          <p:nvPr/>
        </p:nvSpPr>
        <p:spPr>
          <a:xfrm>
            <a:off x="2496484" y="534670"/>
            <a:ext cx="83548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NADPH , H+</a:t>
            </a:r>
            <a:endParaRPr b="0" i="0" sz="9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0"/>
          <p:cNvSpPr txBox="1"/>
          <p:nvPr/>
        </p:nvSpPr>
        <p:spPr>
          <a:xfrm>
            <a:off x="3632635" y="1505759"/>
            <a:ext cx="84830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NADP+ ,H20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0"/>
          <p:cNvSpPr txBox="1"/>
          <p:nvPr/>
        </p:nvSpPr>
        <p:spPr>
          <a:xfrm>
            <a:off x="2519977" y="1494771"/>
            <a:ext cx="83548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NADPH , H+</a:t>
            </a:r>
            <a:endParaRPr b="0" i="0" sz="9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Google Shape;686;p10"/>
          <p:cNvCxnSpPr/>
          <p:nvPr/>
        </p:nvCxnSpPr>
        <p:spPr>
          <a:xfrm rot="10800000">
            <a:off x="3185839" y="1950021"/>
            <a:ext cx="626416" cy="0"/>
          </a:xfrm>
          <a:prstGeom prst="straightConnector1">
            <a:avLst/>
          </a:prstGeom>
          <a:noFill/>
          <a:ln cap="rnd" cmpd="sng" w="19050">
            <a:solidFill>
              <a:srgbClr val="A5A5A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87" name="Google Shape;687;p10"/>
          <p:cNvSpPr txBox="1"/>
          <p:nvPr/>
        </p:nvSpPr>
        <p:spPr>
          <a:xfrm>
            <a:off x="1434978" y="1861673"/>
            <a:ext cx="18133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Ribose 5-phosphate </a:t>
            </a:r>
            <a:r>
              <a:rPr b="0" i="0" lang="en-US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somerase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0"/>
          <p:cNvSpPr/>
          <p:nvPr/>
        </p:nvSpPr>
        <p:spPr>
          <a:xfrm rot="5400000">
            <a:off x="4343907" y="1524710"/>
            <a:ext cx="289285" cy="4759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0"/>
          <p:cNvSpPr/>
          <p:nvPr/>
        </p:nvSpPr>
        <p:spPr>
          <a:xfrm rot="5400000">
            <a:off x="4342482" y="563627"/>
            <a:ext cx="289285" cy="4759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0"/>
          <p:cNvSpPr/>
          <p:nvPr/>
        </p:nvSpPr>
        <p:spPr>
          <a:xfrm rot="5400000">
            <a:off x="4337808" y="1041582"/>
            <a:ext cx="289285" cy="4759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0"/>
          <p:cNvSpPr/>
          <p:nvPr/>
        </p:nvSpPr>
        <p:spPr>
          <a:xfrm flipH="1" rot="-5883700">
            <a:off x="5048907" y="1789053"/>
            <a:ext cx="833721" cy="193137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0"/>
          <p:cNvSpPr/>
          <p:nvPr/>
        </p:nvSpPr>
        <p:spPr>
          <a:xfrm rot="5883700">
            <a:off x="2995570" y="1784955"/>
            <a:ext cx="833721" cy="193137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0"/>
          <p:cNvSpPr/>
          <p:nvPr/>
        </p:nvSpPr>
        <p:spPr>
          <a:xfrm rot="5883700">
            <a:off x="2959260" y="804923"/>
            <a:ext cx="1074727" cy="189723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0"/>
          <p:cNvSpPr/>
          <p:nvPr/>
        </p:nvSpPr>
        <p:spPr>
          <a:xfrm flipH="1" rot="-5883700">
            <a:off x="4924044" y="812177"/>
            <a:ext cx="1074727" cy="189723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0"/>
          <p:cNvSpPr/>
          <p:nvPr/>
        </p:nvSpPr>
        <p:spPr>
          <a:xfrm flipH="1" rot="-5883700">
            <a:off x="5071015" y="2425826"/>
            <a:ext cx="833721" cy="193137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0"/>
          <p:cNvSpPr/>
          <p:nvPr/>
        </p:nvSpPr>
        <p:spPr>
          <a:xfrm rot="5883700">
            <a:off x="2965189" y="2422782"/>
            <a:ext cx="833721" cy="193137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0"/>
          <p:cNvSpPr/>
          <p:nvPr/>
        </p:nvSpPr>
        <p:spPr>
          <a:xfrm flipH="1" rot="10800000">
            <a:off x="1852236" y="3508991"/>
            <a:ext cx="5008808" cy="45719"/>
          </a:xfrm>
          <a:prstGeom prst="rect">
            <a:avLst/>
          </a:prstGeom>
          <a:solidFill>
            <a:srgbClr val="AAC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0"/>
          <p:cNvSpPr/>
          <p:nvPr/>
        </p:nvSpPr>
        <p:spPr>
          <a:xfrm flipH="1" rot="10800000">
            <a:off x="2843330" y="2847472"/>
            <a:ext cx="3127410" cy="45719"/>
          </a:xfrm>
          <a:prstGeom prst="rect">
            <a:avLst/>
          </a:prstGeom>
          <a:solidFill>
            <a:srgbClr val="AAC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0"/>
          <p:cNvSpPr/>
          <p:nvPr/>
        </p:nvSpPr>
        <p:spPr>
          <a:xfrm rot="-5400000">
            <a:off x="5828958" y="2738737"/>
            <a:ext cx="259953" cy="45719"/>
          </a:xfrm>
          <a:prstGeom prst="rect">
            <a:avLst/>
          </a:prstGeom>
          <a:solidFill>
            <a:srgbClr val="AAC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0"/>
          <p:cNvSpPr/>
          <p:nvPr/>
        </p:nvSpPr>
        <p:spPr>
          <a:xfrm rot="-5400000">
            <a:off x="2733413" y="2738204"/>
            <a:ext cx="259953" cy="45719"/>
          </a:xfrm>
          <a:prstGeom prst="rect">
            <a:avLst/>
          </a:prstGeom>
          <a:solidFill>
            <a:srgbClr val="AAC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0"/>
          <p:cNvSpPr/>
          <p:nvPr/>
        </p:nvSpPr>
        <p:spPr>
          <a:xfrm rot="-5400000">
            <a:off x="6712011" y="3399718"/>
            <a:ext cx="259953" cy="45719"/>
          </a:xfrm>
          <a:prstGeom prst="rect">
            <a:avLst/>
          </a:prstGeom>
          <a:solidFill>
            <a:srgbClr val="AAC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0"/>
          <p:cNvSpPr/>
          <p:nvPr/>
        </p:nvSpPr>
        <p:spPr>
          <a:xfrm rot="-5400000">
            <a:off x="1744896" y="3399717"/>
            <a:ext cx="259953" cy="45719"/>
          </a:xfrm>
          <a:prstGeom prst="rect">
            <a:avLst/>
          </a:prstGeom>
          <a:solidFill>
            <a:srgbClr val="AAC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3" name="Google Shape;703;p10"/>
          <p:cNvCxnSpPr/>
          <p:nvPr/>
        </p:nvCxnSpPr>
        <p:spPr>
          <a:xfrm flipH="1">
            <a:off x="3312205" y="4032125"/>
            <a:ext cx="1" cy="343053"/>
          </a:xfrm>
          <a:prstGeom prst="straightConnector1">
            <a:avLst/>
          </a:prstGeom>
          <a:noFill/>
          <a:ln cap="flat" cmpd="sng" w="9525">
            <a:solidFill>
              <a:srgbClr val="85CAEC"/>
            </a:solidFill>
            <a:prstDash val="solid"/>
            <a:round/>
            <a:headEnd len="sm" w="sm" type="stealth"/>
            <a:tailEnd len="sm" w="sm" type="triangle"/>
          </a:ln>
          <a:effectLst>
            <a:outerShdw blurRad="40000" rotWithShape="0" dir="5400000" dist="23000">
              <a:srgbClr val="000000">
                <a:alpha val="3921"/>
              </a:srgbClr>
            </a:outerShdw>
          </a:effectLst>
        </p:spPr>
      </p:cxnSp>
      <p:cxnSp>
        <p:nvCxnSpPr>
          <p:cNvPr id="704" name="Google Shape;704;p10"/>
          <p:cNvCxnSpPr/>
          <p:nvPr/>
        </p:nvCxnSpPr>
        <p:spPr>
          <a:xfrm flipH="1">
            <a:off x="3305711" y="4496876"/>
            <a:ext cx="1" cy="343053"/>
          </a:xfrm>
          <a:prstGeom prst="straightConnector1">
            <a:avLst/>
          </a:prstGeom>
          <a:noFill/>
          <a:ln cap="flat" cmpd="sng" w="9525">
            <a:solidFill>
              <a:srgbClr val="85CAEC"/>
            </a:solidFill>
            <a:prstDash val="solid"/>
            <a:round/>
            <a:headEnd len="sm" w="sm" type="triangle"/>
            <a:tailEnd len="sm" w="sm" type="triangle"/>
          </a:ln>
          <a:effectLst>
            <a:outerShdw blurRad="40000" rotWithShape="0" dir="5400000" dist="23000">
              <a:srgbClr val="000000">
                <a:alpha val="3921"/>
              </a:srgbClr>
            </a:outerShdw>
          </a:effectLst>
        </p:spPr>
      </p:cxnSp>
      <p:cxnSp>
        <p:nvCxnSpPr>
          <p:cNvPr id="705" name="Google Shape;705;p10"/>
          <p:cNvCxnSpPr/>
          <p:nvPr/>
        </p:nvCxnSpPr>
        <p:spPr>
          <a:xfrm flipH="1">
            <a:off x="950408" y="3988562"/>
            <a:ext cx="1" cy="343053"/>
          </a:xfrm>
          <a:prstGeom prst="straightConnector1">
            <a:avLst/>
          </a:prstGeom>
          <a:noFill/>
          <a:ln cap="flat" cmpd="sng" w="9525">
            <a:solidFill>
              <a:srgbClr val="85CAEC"/>
            </a:solidFill>
            <a:prstDash val="solid"/>
            <a:round/>
            <a:headEnd len="sm" w="sm" type="triangle"/>
            <a:tailEnd len="sm" w="sm" type="triangle"/>
          </a:ln>
          <a:effectLst>
            <a:outerShdw blurRad="40000" rotWithShape="0" dir="5400000" dist="23000">
              <a:srgbClr val="000000">
                <a:alpha val="3921"/>
              </a:srgbClr>
            </a:outerShdw>
          </a:effectLst>
        </p:spPr>
      </p:cxnSp>
      <p:cxnSp>
        <p:nvCxnSpPr>
          <p:cNvPr id="706" name="Google Shape;706;p10"/>
          <p:cNvCxnSpPr/>
          <p:nvPr/>
        </p:nvCxnSpPr>
        <p:spPr>
          <a:xfrm flipH="1">
            <a:off x="939265" y="4442617"/>
            <a:ext cx="1" cy="343053"/>
          </a:xfrm>
          <a:prstGeom prst="straightConnector1">
            <a:avLst/>
          </a:prstGeom>
          <a:noFill/>
          <a:ln cap="flat" cmpd="sng" w="9525">
            <a:solidFill>
              <a:srgbClr val="85CAEC"/>
            </a:solidFill>
            <a:prstDash val="solid"/>
            <a:round/>
            <a:headEnd len="sm" w="sm" type="triangle"/>
            <a:tailEnd len="sm" w="sm" type="triangle"/>
          </a:ln>
          <a:effectLst>
            <a:outerShdw blurRad="40000" rotWithShape="0" dir="5400000" dist="23000">
              <a:srgbClr val="000000">
                <a:alpha val="3921"/>
              </a:srgbClr>
            </a:outerShdw>
          </a:effectLst>
        </p:spPr>
      </p:cxnSp>
      <p:cxnSp>
        <p:nvCxnSpPr>
          <p:cNvPr id="707" name="Google Shape;707;p10"/>
          <p:cNvCxnSpPr/>
          <p:nvPr/>
        </p:nvCxnSpPr>
        <p:spPr>
          <a:xfrm>
            <a:off x="1965297" y="3839436"/>
            <a:ext cx="141238" cy="253223"/>
          </a:xfrm>
          <a:prstGeom prst="straightConnector1">
            <a:avLst/>
          </a:prstGeom>
          <a:noFill/>
          <a:ln cap="flat" cmpd="sng" w="9525">
            <a:solidFill>
              <a:srgbClr val="85CAEC"/>
            </a:solidFill>
            <a:prstDash val="solid"/>
            <a:round/>
            <a:headEnd len="sm" w="sm" type="triangle"/>
            <a:tailEnd len="sm" w="sm" type="triangle"/>
          </a:ln>
          <a:effectLst>
            <a:outerShdw blurRad="40000" rotWithShape="0" dir="5400000" dist="23000">
              <a:srgbClr val="000000">
                <a:alpha val="3921"/>
              </a:srgbClr>
            </a:outerShdw>
          </a:effectLst>
        </p:spPr>
      </p:cxnSp>
      <p:cxnSp>
        <p:nvCxnSpPr>
          <p:cNvPr id="708" name="Google Shape;708;p10"/>
          <p:cNvCxnSpPr/>
          <p:nvPr/>
        </p:nvCxnSpPr>
        <p:spPr>
          <a:xfrm rot="10800000">
            <a:off x="3331969" y="1621175"/>
            <a:ext cx="321625" cy="0"/>
          </a:xfrm>
          <a:prstGeom prst="straightConnector1">
            <a:avLst/>
          </a:prstGeom>
          <a:noFill/>
          <a:ln cap="flat" cmpd="sng" w="12700">
            <a:solidFill>
              <a:srgbClr val="85CAEC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709" name="Google Shape;709;p10"/>
          <p:cNvCxnSpPr/>
          <p:nvPr/>
        </p:nvCxnSpPr>
        <p:spPr>
          <a:xfrm>
            <a:off x="6630493" y="3863834"/>
            <a:ext cx="0" cy="296936"/>
          </a:xfrm>
          <a:prstGeom prst="straightConnector1">
            <a:avLst/>
          </a:prstGeom>
          <a:noFill/>
          <a:ln cap="flat" cmpd="sng" w="12700">
            <a:solidFill>
              <a:srgbClr val="85CAEC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710" name="Google Shape;710;p10"/>
          <p:cNvSpPr txBox="1"/>
          <p:nvPr/>
        </p:nvSpPr>
        <p:spPr>
          <a:xfrm>
            <a:off x="175507" y="2012257"/>
            <a:ext cx="1680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قلنا في محاضرة الإنزيمات ان الآيزو ما يغير شيء الا ترتيب المركبات.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عشان كذا الإسم تشوفه متشابه مره مع المركب الأساسي</a:t>
            </a:r>
            <a:endParaRPr/>
          </a:p>
        </p:txBody>
      </p:sp>
      <p:sp>
        <p:nvSpPr>
          <p:cNvPr id="711" name="Google Shape;711;p10"/>
          <p:cNvSpPr/>
          <p:nvPr/>
        </p:nvSpPr>
        <p:spPr>
          <a:xfrm>
            <a:off x="250195" y="734087"/>
            <a:ext cx="1220799" cy="434843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REMEMBER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DHD Eitt</a:t>
            </a:r>
            <a:endParaRPr b="0" i="0" sz="1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0"/>
          <p:cNvSpPr/>
          <p:nvPr/>
        </p:nvSpPr>
        <p:spPr>
          <a:xfrm>
            <a:off x="7503565" y="4092660"/>
            <a:ext cx="1613120" cy="10087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0"/>
          <p:cNvSpPr txBox="1"/>
          <p:nvPr/>
        </p:nvSpPr>
        <p:spPr>
          <a:xfrm rot="-5400000">
            <a:off x="7020860" y="4495713"/>
            <a:ext cx="75693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Read me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0"/>
          <p:cNvSpPr txBox="1"/>
          <p:nvPr/>
        </p:nvSpPr>
        <p:spPr>
          <a:xfrm>
            <a:off x="7469189" y="4238481"/>
            <a:ext cx="168187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Enzymes:</a:t>
            </a:r>
            <a:r>
              <a:rPr b="0" i="0" lang="en-US" sz="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Product:</a:t>
            </a:r>
            <a:r>
              <a:rPr b="0" i="0" lang="en-US" sz="7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dark purple</a:t>
            </a: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700" u="none" cap="none" strike="noStrike">
                <a:solidFill>
                  <a:srgbClr val="929000"/>
                </a:solidFill>
                <a:latin typeface="Arial"/>
                <a:ea typeface="Arial"/>
                <a:cs typeface="Arial"/>
                <a:sym typeface="Arial"/>
              </a:rPr>
              <a:t>two dark yellow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Irreversible”oxidative”: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Reversible”non-oxidative”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stranger reaction: </a:t>
            </a:r>
            <a:r>
              <a:rPr b="0" i="0" lang="en-US" sz="700" u="none" cap="none" strike="noStrike">
                <a:solidFill>
                  <a:srgbClr val="929000"/>
                </a:solidFill>
                <a:latin typeface="Arial"/>
                <a:ea typeface="Arial"/>
                <a:cs typeface="Arial"/>
                <a:sym typeface="Arial"/>
              </a:rPr>
              <a:t>dark yellow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Precursor product for non-ox</a:t>
            </a:r>
            <a:r>
              <a:rPr b="0" i="0" lang="en-US" sz="700" u="none" cap="none" strike="noStrike">
                <a:solidFill>
                  <a:srgbClr val="9437FF"/>
                </a:solidFill>
                <a:latin typeface="Arial"/>
                <a:ea typeface="Arial"/>
                <a:cs typeface="Arial"/>
                <a:sym typeface="Arial"/>
              </a:rPr>
              <a:t>.: </a:t>
            </a:r>
            <a:r>
              <a:rPr b="1" i="0" lang="en-US" sz="700" u="none" cap="none" strike="noStrike">
                <a:solidFill>
                  <a:srgbClr val="9437FF"/>
                </a:solidFill>
                <a:latin typeface="Arial"/>
                <a:ea typeface="Arial"/>
                <a:cs typeface="Arial"/>
                <a:sym typeface="Arial"/>
              </a:rPr>
              <a:t>purple</a:t>
            </a:r>
            <a:endParaRPr/>
          </a:p>
        </p:txBody>
      </p:sp>
      <p:cxnSp>
        <p:nvCxnSpPr>
          <p:cNvPr id="715" name="Google Shape;715;p10"/>
          <p:cNvCxnSpPr/>
          <p:nvPr/>
        </p:nvCxnSpPr>
        <p:spPr>
          <a:xfrm flipH="1">
            <a:off x="8635370" y="4675568"/>
            <a:ext cx="174494" cy="361"/>
          </a:xfrm>
          <a:prstGeom prst="straightConnector1">
            <a:avLst/>
          </a:prstGeom>
          <a:noFill/>
          <a:ln cap="flat" cmpd="sng" w="9525">
            <a:solidFill>
              <a:srgbClr val="85CAEC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716" name="Google Shape;716;p10"/>
          <p:cNvCxnSpPr/>
          <p:nvPr/>
        </p:nvCxnSpPr>
        <p:spPr>
          <a:xfrm>
            <a:off x="8635370" y="4561853"/>
            <a:ext cx="174494" cy="361"/>
          </a:xfrm>
          <a:prstGeom prst="straightConnector1">
            <a:avLst/>
          </a:prstGeom>
          <a:noFill/>
          <a:ln cap="flat" cmpd="sng" w="9525">
            <a:solidFill>
              <a:srgbClr val="85CAEC"/>
            </a:solidFill>
            <a:prstDash val="solid"/>
            <a:round/>
            <a:headEnd len="sm" w="sm" type="none"/>
            <a:tailEnd len="sm" w="sm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11"/>
          <p:cNvGrpSpPr/>
          <p:nvPr/>
        </p:nvGrpSpPr>
        <p:grpSpPr>
          <a:xfrm rot="3129895">
            <a:off x="7945038" y="4057"/>
            <a:ext cx="1072807" cy="1170213"/>
            <a:chOff x="6596425" y="2424575"/>
            <a:chExt cx="2077178" cy="2265777"/>
          </a:xfrm>
        </p:grpSpPr>
        <p:sp>
          <p:nvSpPr>
            <p:cNvPr id="722" name="Google Shape;722;p11"/>
            <p:cNvSpPr/>
            <p:nvPr/>
          </p:nvSpPr>
          <p:spPr>
            <a:xfrm>
              <a:off x="7495684" y="2915585"/>
              <a:ext cx="223453" cy="899361"/>
            </a:xfrm>
            <a:custGeom>
              <a:rect b="b" l="l" r="r" t="t"/>
              <a:pathLst>
                <a:path extrusionOk="0" h="9237" w="2295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7652149" y="3798099"/>
              <a:ext cx="690220" cy="142348"/>
            </a:xfrm>
            <a:custGeom>
              <a:rect b="b" l="l" r="r" t="t"/>
              <a:pathLst>
                <a:path extrusionOk="0" h="1462" w="7089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6987149" y="3431716"/>
              <a:ext cx="389849" cy="334741"/>
            </a:xfrm>
            <a:custGeom>
              <a:rect b="b" l="l" r="r" t="t"/>
              <a:pathLst>
                <a:path extrusionOk="0" h="3438" w="4004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6857459" y="3947846"/>
              <a:ext cx="554688" cy="515353"/>
            </a:xfrm>
            <a:custGeom>
              <a:rect b="b" l="l" r="r" t="t"/>
              <a:pathLst>
                <a:path extrusionOk="0" h="5293" w="5697">
                  <a:moveTo>
                    <a:pt x="5018" y="0"/>
                  </a:moveTo>
                  <a:lnTo>
                    <a:pt x="0" y="4545"/>
                  </a:lnTo>
                  <a:lnTo>
                    <a:pt x="688" y="5293"/>
                  </a:lnTo>
                  <a:lnTo>
                    <a:pt x="5697" y="782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7547579" y="3986306"/>
              <a:ext cx="261912" cy="414191"/>
            </a:xfrm>
            <a:custGeom>
              <a:rect b="b" l="l" r="r" t="t"/>
              <a:pathLst>
                <a:path extrusionOk="0" h="4254" w="269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7230560" y="3529568"/>
              <a:ext cx="575622" cy="571727"/>
            </a:xfrm>
            <a:custGeom>
              <a:rect b="b" l="l" r="r" t="t"/>
              <a:pathLst>
                <a:path extrusionOk="0" h="5872" w="5912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8185804" y="3661789"/>
              <a:ext cx="487799" cy="481373"/>
            </a:xfrm>
            <a:custGeom>
              <a:rect b="b" l="l" r="r" t="t"/>
              <a:pathLst>
                <a:path extrusionOk="0" h="4944" w="501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7603661" y="4247340"/>
              <a:ext cx="348859" cy="345646"/>
            </a:xfrm>
            <a:custGeom>
              <a:rect b="b" l="l" r="r" t="t"/>
              <a:pathLst>
                <a:path extrusionOk="0" h="3550" w="3583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6707713" y="3177399"/>
              <a:ext cx="450118" cy="446419"/>
            </a:xfrm>
            <a:custGeom>
              <a:rect b="b" l="l" r="r" t="t"/>
              <a:pathLst>
                <a:path extrusionOk="0" h="4585" w="4623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6596425" y="4243933"/>
              <a:ext cx="446029" cy="446419"/>
            </a:xfrm>
            <a:custGeom>
              <a:rect b="b" l="l" r="r" t="t"/>
              <a:pathLst>
                <a:path extrusionOk="0" h="4585" w="4581">
                  <a:moveTo>
                    <a:pt x="2295" y="1"/>
                  </a:moveTo>
                  <a:cubicBezTo>
                    <a:pt x="1719" y="35"/>
                    <a:pt x="1178" y="250"/>
                    <a:pt x="791" y="611"/>
                  </a:cubicBezTo>
                  <a:cubicBezTo>
                    <a:pt x="431" y="894"/>
                    <a:pt x="181" y="1324"/>
                    <a:pt x="70" y="1822"/>
                  </a:cubicBezTo>
                  <a:lnTo>
                    <a:pt x="70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499" y="3686"/>
                  </a:cubicBezTo>
                  <a:cubicBezTo>
                    <a:pt x="748" y="4047"/>
                    <a:pt x="1109" y="4296"/>
                    <a:pt x="1504" y="4442"/>
                  </a:cubicBezTo>
                  <a:cubicBezTo>
                    <a:pt x="1651" y="4511"/>
                    <a:pt x="1788" y="4546"/>
                    <a:pt x="1934" y="4546"/>
                  </a:cubicBezTo>
                  <a:cubicBezTo>
                    <a:pt x="2003" y="4580"/>
                    <a:pt x="2114" y="4580"/>
                    <a:pt x="2183" y="4580"/>
                  </a:cubicBezTo>
                  <a:cubicBezTo>
                    <a:pt x="2231" y="4583"/>
                    <a:pt x="2279" y="4584"/>
                    <a:pt x="2327" y="4584"/>
                  </a:cubicBezTo>
                  <a:cubicBezTo>
                    <a:pt x="3551" y="4584"/>
                    <a:pt x="4547" y="3638"/>
                    <a:pt x="4580" y="2398"/>
                  </a:cubicBezTo>
                  <a:lnTo>
                    <a:pt x="4580" y="2080"/>
                  </a:lnTo>
                  <a:cubicBezTo>
                    <a:pt x="4580" y="1968"/>
                    <a:pt x="4546" y="1899"/>
                    <a:pt x="4546" y="1788"/>
                  </a:cubicBezTo>
                  <a:cubicBezTo>
                    <a:pt x="4511" y="1685"/>
                    <a:pt x="4477" y="1607"/>
                    <a:pt x="4443" y="1504"/>
                  </a:cubicBezTo>
                  <a:cubicBezTo>
                    <a:pt x="4443" y="1435"/>
                    <a:pt x="4400" y="1393"/>
                    <a:pt x="4365" y="1324"/>
                  </a:cubicBezTo>
                  <a:cubicBezTo>
                    <a:pt x="4048" y="611"/>
                    <a:pt x="3326" y="69"/>
                    <a:pt x="2467" y="35"/>
                  </a:cubicBezTo>
                  <a:cubicBezTo>
                    <a:pt x="2432" y="35"/>
                    <a:pt x="2432" y="35"/>
                    <a:pt x="243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7380307" y="2424575"/>
              <a:ext cx="596458" cy="589253"/>
            </a:xfrm>
            <a:custGeom>
              <a:rect b="b" l="l" r="r" t="t"/>
              <a:pathLst>
                <a:path extrusionOk="0" h="6052" w="6126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3" name="Google Shape;733;p11"/>
          <p:cNvSpPr/>
          <p:nvPr/>
        </p:nvSpPr>
        <p:spPr>
          <a:xfrm rot="1366668">
            <a:off x="8968503" y="506796"/>
            <a:ext cx="166089" cy="164730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1"/>
          <p:cNvSpPr/>
          <p:nvPr/>
        </p:nvSpPr>
        <p:spPr>
          <a:xfrm>
            <a:off x="-4" y="4345673"/>
            <a:ext cx="607159" cy="602163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1"/>
          <p:cNvSpPr/>
          <p:nvPr/>
        </p:nvSpPr>
        <p:spPr>
          <a:xfrm rot="7062932">
            <a:off x="40406" y="4849990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1"/>
          <p:cNvSpPr/>
          <p:nvPr/>
        </p:nvSpPr>
        <p:spPr>
          <a:xfrm>
            <a:off x="8464200" y="4548900"/>
            <a:ext cx="580203" cy="57545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1"/>
          <p:cNvSpPr/>
          <p:nvPr/>
        </p:nvSpPr>
        <p:spPr>
          <a:xfrm rot="9767822">
            <a:off x="8852397" y="4458277"/>
            <a:ext cx="259367" cy="257276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rgbClr val="ACC5F0"/>
              </a:gs>
              <a:gs pos="100000">
                <a:srgbClr val="447AD5"/>
              </a:gs>
            </a:gsLst>
            <a:lin ang="540001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1"/>
          <p:cNvSpPr txBox="1"/>
          <p:nvPr>
            <p:ph type="title"/>
          </p:nvPr>
        </p:nvSpPr>
        <p:spPr>
          <a:xfrm>
            <a:off x="-1698588" y="480564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>
                <a:solidFill>
                  <a:schemeClr val="lt2"/>
                </a:solidFill>
              </a:rPr>
              <a:t>NOTES</a:t>
            </a:r>
            <a:endParaRPr/>
          </a:p>
        </p:txBody>
      </p:sp>
      <p:sp>
        <p:nvSpPr>
          <p:cNvPr id="739" name="Google Shape;739;p11"/>
          <p:cNvSpPr txBox="1"/>
          <p:nvPr>
            <p:ph idx="4294967295" type="subTitle"/>
          </p:nvPr>
        </p:nvSpPr>
        <p:spPr>
          <a:xfrm>
            <a:off x="3585013" y="2586987"/>
            <a:ext cx="197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0" name="Google Shape;740;p11"/>
          <p:cNvSpPr/>
          <p:nvPr/>
        </p:nvSpPr>
        <p:spPr>
          <a:xfrm>
            <a:off x="306184" y="1144566"/>
            <a:ext cx="3703800" cy="3360900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Points you need to know:</a:t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Oxidative reactions: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everything</a:t>
            </a:r>
            <a:r>
              <a:rPr b="0" i="0" lang="en-US" sz="14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except the structure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Nonoxidative reactions: 3 points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1-Glycolysis metabolites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glyceraldehyde 3-phosphate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Fructose 6-phosphate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2-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transketolase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transfer 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2C 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needs coenzyme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thiamine pyrophosphate(TPP)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transaldolase</a:t>
            </a:r>
            <a:r>
              <a:rPr b="0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transfer 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3C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&#10;&#10;Description automatically generated" id="741" name="Google Shape;74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4004" y="884253"/>
            <a:ext cx="4338828" cy="356244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1"/>
          <p:cNvSpPr txBox="1"/>
          <p:nvPr/>
        </p:nvSpPr>
        <p:spPr>
          <a:xfrm>
            <a:off x="3445602" y="145706"/>
            <a:ext cx="4111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Note: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you must know the highlighted points, they’re all u need to know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12"/>
          <p:cNvGrpSpPr/>
          <p:nvPr/>
        </p:nvGrpSpPr>
        <p:grpSpPr>
          <a:xfrm flipH="1" rot="236284">
            <a:off x="-621078" y="3255548"/>
            <a:ext cx="3067966" cy="1990574"/>
            <a:chOff x="-48648" y="1212955"/>
            <a:chExt cx="9241311" cy="5995996"/>
          </a:xfrm>
        </p:grpSpPr>
        <p:sp>
          <p:nvSpPr>
            <p:cNvPr id="748" name="Google Shape;748;p12"/>
            <p:cNvSpPr/>
            <p:nvPr/>
          </p:nvSpPr>
          <p:spPr>
            <a:xfrm>
              <a:off x="4473492" y="4875090"/>
              <a:ext cx="566445" cy="557010"/>
            </a:xfrm>
            <a:custGeom>
              <a:rect b="b" l="l" r="r" t="t"/>
              <a:pathLst>
                <a:path extrusionOk="0" h="4546" w="4623">
                  <a:moveTo>
                    <a:pt x="2329" y="1"/>
                  </a:moveTo>
                  <a:cubicBezTo>
                    <a:pt x="1040" y="1"/>
                    <a:pt x="1" y="1006"/>
                    <a:pt x="1" y="2260"/>
                  </a:cubicBezTo>
                  <a:cubicBezTo>
                    <a:pt x="1" y="3549"/>
                    <a:pt x="1040" y="4546"/>
                    <a:pt x="2329" y="4546"/>
                  </a:cubicBezTo>
                  <a:cubicBezTo>
                    <a:pt x="3583" y="4546"/>
                    <a:pt x="4623" y="3549"/>
                    <a:pt x="4623" y="2260"/>
                  </a:cubicBezTo>
                  <a:cubicBezTo>
                    <a:pt x="4623" y="1006"/>
                    <a:pt x="3583" y="1"/>
                    <a:pt x="232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2"/>
            <p:cNvSpPr/>
            <p:nvPr/>
          </p:nvSpPr>
          <p:spPr>
            <a:xfrm>
              <a:off x="4201977" y="5336150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997"/>
                    <a:pt x="0" y="2286"/>
                  </a:cubicBezTo>
                  <a:cubicBezTo>
                    <a:pt x="0" y="3540"/>
                    <a:pt x="997" y="4546"/>
                    <a:pt x="2285" y="4546"/>
                  </a:cubicBezTo>
                  <a:cubicBezTo>
                    <a:pt x="3540" y="4546"/>
                    <a:pt x="4579" y="3540"/>
                    <a:pt x="4579" y="2286"/>
                  </a:cubicBezTo>
                  <a:cubicBezTo>
                    <a:pt x="4579" y="997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2"/>
            <p:cNvSpPr/>
            <p:nvPr/>
          </p:nvSpPr>
          <p:spPr>
            <a:xfrm>
              <a:off x="3872386" y="5751999"/>
              <a:ext cx="579187" cy="574899"/>
            </a:xfrm>
            <a:custGeom>
              <a:rect b="b" l="l" r="r" t="t"/>
              <a:pathLst>
                <a:path extrusionOk="0" h="4692" w="4727">
                  <a:moveTo>
                    <a:pt x="2364" y="0"/>
                  </a:moveTo>
                  <a:cubicBezTo>
                    <a:pt x="1041" y="0"/>
                    <a:pt x="1" y="1040"/>
                    <a:pt x="1" y="2329"/>
                  </a:cubicBezTo>
                  <a:cubicBezTo>
                    <a:pt x="1" y="3652"/>
                    <a:pt x="1041" y="4691"/>
                    <a:pt x="2364" y="4691"/>
                  </a:cubicBezTo>
                  <a:cubicBezTo>
                    <a:pt x="3652" y="4691"/>
                    <a:pt x="4726" y="3652"/>
                    <a:pt x="4726" y="2329"/>
                  </a:cubicBezTo>
                  <a:cubicBezTo>
                    <a:pt x="4726" y="1040"/>
                    <a:pt x="3652" y="0"/>
                    <a:pt x="23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2"/>
            <p:cNvSpPr/>
            <p:nvPr/>
          </p:nvSpPr>
          <p:spPr>
            <a:xfrm>
              <a:off x="3429337" y="6094087"/>
              <a:ext cx="579065" cy="574899"/>
            </a:xfrm>
            <a:custGeom>
              <a:rect b="b" l="l" r="r" t="t"/>
              <a:pathLst>
                <a:path extrusionOk="0" h="4692" w="4726">
                  <a:moveTo>
                    <a:pt x="2363" y="1"/>
                  </a:moveTo>
                  <a:cubicBezTo>
                    <a:pt x="1040" y="1"/>
                    <a:pt x="0" y="1074"/>
                    <a:pt x="0" y="2363"/>
                  </a:cubicBezTo>
                  <a:cubicBezTo>
                    <a:pt x="0" y="3652"/>
                    <a:pt x="1040" y="4691"/>
                    <a:pt x="2363" y="4691"/>
                  </a:cubicBezTo>
                  <a:cubicBezTo>
                    <a:pt x="3651" y="4691"/>
                    <a:pt x="4725" y="3652"/>
                    <a:pt x="4725" y="2363"/>
                  </a:cubicBezTo>
                  <a:cubicBezTo>
                    <a:pt x="4725" y="1074"/>
                    <a:pt x="3651" y="1"/>
                    <a:pt x="236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2"/>
            <p:cNvSpPr/>
            <p:nvPr/>
          </p:nvSpPr>
          <p:spPr>
            <a:xfrm>
              <a:off x="2881897" y="6348816"/>
              <a:ext cx="613863" cy="609697"/>
            </a:xfrm>
            <a:custGeom>
              <a:rect b="b" l="l" r="r" t="t"/>
              <a:pathLst>
                <a:path extrusionOk="0" h="4976" w="5010">
                  <a:moveTo>
                    <a:pt x="2501" y="1"/>
                  </a:moveTo>
                  <a:cubicBezTo>
                    <a:pt x="1109" y="1"/>
                    <a:pt x="0" y="1109"/>
                    <a:pt x="0" y="2509"/>
                  </a:cubicBezTo>
                  <a:cubicBezTo>
                    <a:pt x="0" y="3867"/>
                    <a:pt x="1109" y="4975"/>
                    <a:pt x="2501" y="4975"/>
                  </a:cubicBezTo>
                  <a:cubicBezTo>
                    <a:pt x="3901" y="4975"/>
                    <a:pt x="5009" y="3867"/>
                    <a:pt x="5009" y="2509"/>
                  </a:cubicBezTo>
                  <a:cubicBezTo>
                    <a:pt x="5009" y="1109"/>
                    <a:pt x="3901" y="1"/>
                    <a:pt x="25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2"/>
            <p:cNvSpPr/>
            <p:nvPr/>
          </p:nvSpPr>
          <p:spPr>
            <a:xfrm>
              <a:off x="2359819" y="6555147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1006"/>
                    <a:pt x="0" y="2252"/>
                  </a:cubicBezTo>
                  <a:cubicBezTo>
                    <a:pt x="0" y="3540"/>
                    <a:pt x="997" y="4545"/>
                    <a:pt x="2285" y="4545"/>
                  </a:cubicBezTo>
                  <a:cubicBezTo>
                    <a:pt x="3540" y="4545"/>
                    <a:pt x="4579" y="3540"/>
                    <a:pt x="4579" y="2252"/>
                  </a:cubicBezTo>
                  <a:cubicBezTo>
                    <a:pt x="4579" y="1006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2"/>
            <p:cNvSpPr/>
            <p:nvPr/>
          </p:nvSpPr>
          <p:spPr>
            <a:xfrm>
              <a:off x="7416779" y="3660382"/>
              <a:ext cx="653807" cy="649641"/>
            </a:xfrm>
            <a:custGeom>
              <a:rect b="b" l="l" r="r" t="t"/>
              <a:pathLst>
                <a:path extrusionOk="0" h="5302" w="5336">
                  <a:moveTo>
                    <a:pt x="2646" y="0"/>
                  </a:moveTo>
                  <a:cubicBezTo>
                    <a:pt x="1177" y="0"/>
                    <a:pt x="0" y="1177"/>
                    <a:pt x="0" y="2646"/>
                  </a:cubicBezTo>
                  <a:cubicBezTo>
                    <a:pt x="0" y="4116"/>
                    <a:pt x="1177" y="5301"/>
                    <a:pt x="2646" y="5301"/>
                  </a:cubicBezTo>
                  <a:cubicBezTo>
                    <a:pt x="4150" y="5301"/>
                    <a:pt x="5335" y="4116"/>
                    <a:pt x="5335" y="2646"/>
                  </a:cubicBezTo>
                  <a:cubicBezTo>
                    <a:pt x="5335" y="1177"/>
                    <a:pt x="4150" y="0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2"/>
            <p:cNvSpPr/>
            <p:nvPr/>
          </p:nvSpPr>
          <p:spPr>
            <a:xfrm>
              <a:off x="7228336" y="4120339"/>
              <a:ext cx="701225" cy="693873"/>
            </a:xfrm>
            <a:custGeom>
              <a:rect b="b" l="l" r="r" t="t"/>
              <a:pathLst>
                <a:path extrusionOk="0" h="5663" w="5723">
                  <a:moveTo>
                    <a:pt x="2861" y="1"/>
                  </a:moveTo>
                  <a:cubicBezTo>
                    <a:pt x="1289" y="1"/>
                    <a:pt x="0" y="1255"/>
                    <a:pt x="0" y="2836"/>
                  </a:cubicBezTo>
                  <a:cubicBezTo>
                    <a:pt x="0" y="4374"/>
                    <a:pt x="1289" y="5662"/>
                    <a:pt x="2861" y="5662"/>
                  </a:cubicBezTo>
                  <a:cubicBezTo>
                    <a:pt x="4434" y="5662"/>
                    <a:pt x="5722" y="4374"/>
                    <a:pt x="5722" y="2836"/>
                  </a:cubicBezTo>
                  <a:cubicBezTo>
                    <a:pt x="5722" y="1255"/>
                    <a:pt x="4434" y="1"/>
                    <a:pt x="286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2"/>
            <p:cNvSpPr/>
            <p:nvPr/>
          </p:nvSpPr>
          <p:spPr>
            <a:xfrm>
              <a:off x="7495685" y="2989647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4" y="0"/>
                  </a:moveTo>
                  <a:cubicBezTo>
                    <a:pt x="1143" y="0"/>
                    <a:pt x="1" y="1151"/>
                    <a:pt x="1" y="2543"/>
                  </a:cubicBezTo>
                  <a:cubicBezTo>
                    <a:pt x="1" y="3944"/>
                    <a:pt x="1143" y="5052"/>
                    <a:pt x="2544" y="5052"/>
                  </a:cubicBezTo>
                  <a:cubicBezTo>
                    <a:pt x="3970" y="5052"/>
                    <a:pt x="5087" y="3944"/>
                    <a:pt x="5087" y="2543"/>
                  </a:cubicBezTo>
                  <a:cubicBezTo>
                    <a:pt x="5087" y="1151"/>
                    <a:pt x="3970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2"/>
            <p:cNvSpPr/>
            <p:nvPr/>
          </p:nvSpPr>
          <p:spPr>
            <a:xfrm>
              <a:off x="7412491" y="1370766"/>
              <a:ext cx="490723" cy="495991"/>
            </a:xfrm>
            <a:custGeom>
              <a:rect b="b" l="l" r="r" t="t"/>
              <a:pathLst>
                <a:path extrusionOk="0" h="4048" w="4005">
                  <a:moveTo>
                    <a:pt x="2003" y="1"/>
                  </a:moveTo>
                  <a:cubicBezTo>
                    <a:pt x="894" y="1"/>
                    <a:pt x="1" y="929"/>
                    <a:pt x="1" y="2037"/>
                  </a:cubicBezTo>
                  <a:cubicBezTo>
                    <a:pt x="1" y="3154"/>
                    <a:pt x="894" y="4048"/>
                    <a:pt x="2003" y="4048"/>
                  </a:cubicBezTo>
                  <a:cubicBezTo>
                    <a:pt x="3111" y="4048"/>
                    <a:pt x="4004" y="3154"/>
                    <a:pt x="4004" y="2037"/>
                  </a:cubicBezTo>
                  <a:cubicBezTo>
                    <a:pt x="4004" y="929"/>
                    <a:pt x="3111" y="1"/>
                    <a:pt x="20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2"/>
            <p:cNvSpPr/>
            <p:nvPr/>
          </p:nvSpPr>
          <p:spPr>
            <a:xfrm>
              <a:off x="7455742" y="1870789"/>
              <a:ext cx="562156" cy="557010"/>
            </a:xfrm>
            <a:custGeom>
              <a:rect b="b" l="l" r="r" t="t"/>
              <a:pathLst>
                <a:path extrusionOk="0" h="4546" w="4588">
                  <a:moveTo>
                    <a:pt x="2294" y="1"/>
                  </a:moveTo>
                  <a:cubicBezTo>
                    <a:pt x="1040" y="1"/>
                    <a:pt x="0" y="1006"/>
                    <a:pt x="0" y="2252"/>
                  </a:cubicBezTo>
                  <a:cubicBezTo>
                    <a:pt x="0" y="3541"/>
                    <a:pt x="1040" y="4546"/>
                    <a:pt x="2294" y="4546"/>
                  </a:cubicBezTo>
                  <a:cubicBezTo>
                    <a:pt x="3583" y="4546"/>
                    <a:pt x="4588" y="3541"/>
                    <a:pt x="4588" y="2252"/>
                  </a:cubicBezTo>
                  <a:cubicBezTo>
                    <a:pt x="4588" y="1006"/>
                    <a:pt x="3583" y="1"/>
                    <a:pt x="22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2"/>
            <p:cNvSpPr/>
            <p:nvPr/>
          </p:nvSpPr>
          <p:spPr>
            <a:xfrm>
              <a:off x="7416779" y="2326580"/>
              <a:ext cx="640084" cy="636040"/>
            </a:xfrm>
            <a:custGeom>
              <a:rect b="b" l="l" r="r" t="t"/>
              <a:pathLst>
                <a:path extrusionOk="0" h="5191" w="5224">
                  <a:moveTo>
                    <a:pt x="2612" y="1"/>
                  </a:moveTo>
                  <a:cubicBezTo>
                    <a:pt x="1177" y="1"/>
                    <a:pt x="0" y="1152"/>
                    <a:pt x="0" y="2578"/>
                  </a:cubicBezTo>
                  <a:cubicBezTo>
                    <a:pt x="0" y="4013"/>
                    <a:pt x="1177" y="5190"/>
                    <a:pt x="2612" y="5190"/>
                  </a:cubicBezTo>
                  <a:cubicBezTo>
                    <a:pt x="4047" y="5190"/>
                    <a:pt x="5224" y="4013"/>
                    <a:pt x="5224" y="2578"/>
                  </a:cubicBezTo>
                  <a:cubicBezTo>
                    <a:pt x="5224" y="1152"/>
                    <a:pt x="4047" y="1"/>
                    <a:pt x="26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2"/>
            <p:cNvSpPr/>
            <p:nvPr/>
          </p:nvSpPr>
          <p:spPr>
            <a:xfrm>
              <a:off x="1829287" y="6646795"/>
              <a:ext cx="561176" cy="562156"/>
            </a:xfrm>
            <a:custGeom>
              <a:rect b="b" l="l" r="r" t="t"/>
              <a:pathLst>
                <a:path extrusionOk="0" h="4588" w="4580">
                  <a:moveTo>
                    <a:pt x="2285" y="0"/>
                  </a:moveTo>
                  <a:cubicBezTo>
                    <a:pt x="1031" y="0"/>
                    <a:pt x="0" y="1040"/>
                    <a:pt x="0" y="2294"/>
                  </a:cubicBezTo>
                  <a:cubicBezTo>
                    <a:pt x="0" y="3548"/>
                    <a:pt x="1031" y="4588"/>
                    <a:pt x="2285" y="4588"/>
                  </a:cubicBezTo>
                  <a:cubicBezTo>
                    <a:pt x="3574" y="4588"/>
                    <a:pt x="4579" y="3548"/>
                    <a:pt x="4579" y="2294"/>
                  </a:cubicBezTo>
                  <a:cubicBezTo>
                    <a:pt x="4579" y="1040"/>
                    <a:pt x="3574" y="0"/>
                    <a:pt x="22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2"/>
            <p:cNvSpPr/>
            <p:nvPr/>
          </p:nvSpPr>
          <p:spPr>
            <a:xfrm>
              <a:off x="7271465" y="3090608"/>
              <a:ext cx="623297" cy="619131"/>
            </a:xfrm>
            <a:custGeom>
              <a:rect b="b" l="l" r="r" t="t"/>
              <a:pathLst>
                <a:path extrusionOk="0" h="5053" w="5087">
                  <a:moveTo>
                    <a:pt x="2544" y="1"/>
                  </a:moveTo>
                  <a:cubicBezTo>
                    <a:pt x="1152" y="1"/>
                    <a:pt x="1" y="1144"/>
                    <a:pt x="1" y="2544"/>
                  </a:cubicBezTo>
                  <a:cubicBezTo>
                    <a:pt x="1" y="3936"/>
                    <a:pt x="1152" y="5053"/>
                    <a:pt x="2544" y="5053"/>
                  </a:cubicBezTo>
                  <a:cubicBezTo>
                    <a:pt x="3978" y="5053"/>
                    <a:pt x="5087" y="3936"/>
                    <a:pt x="5087" y="2544"/>
                  </a:cubicBezTo>
                  <a:cubicBezTo>
                    <a:pt x="5087" y="1144"/>
                    <a:pt x="3978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2"/>
            <p:cNvSpPr/>
            <p:nvPr/>
          </p:nvSpPr>
          <p:spPr>
            <a:xfrm>
              <a:off x="6662027" y="3086442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3" y="1"/>
                  </a:moveTo>
                  <a:cubicBezTo>
                    <a:pt x="1151" y="1"/>
                    <a:pt x="0" y="1143"/>
                    <a:pt x="0" y="2544"/>
                  </a:cubicBezTo>
                  <a:cubicBezTo>
                    <a:pt x="0" y="3901"/>
                    <a:pt x="1151" y="5044"/>
                    <a:pt x="2543" y="5044"/>
                  </a:cubicBezTo>
                  <a:cubicBezTo>
                    <a:pt x="3978" y="5044"/>
                    <a:pt x="5086" y="3901"/>
                    <a:pt x="5086" y="2544"/>
                  </a:cubicBezTo>
                  <a:cubicBezTo>
                    <a:pt x="5086" y="1143"/>
                    <a:pt x="3978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2"/>
            <p:cNvSpPr/>
            <p:nvPr/>
          </p:nvSpPr>
          <p:spPr>
            <a:xfrm>
              <a:off x="6074644" y="3183236"/>
              <a:ext cx="623297" cy="618151"/>
            </a:xfrm>
            <a:custGeom>
              <a:rect b="b" l="l" r="r" t="t"/>
              <a:pathLst>
                <a:path extrusionOk="0" h="5045" w="5087">
                  <a:moveTo>
                    <a:pt x="2543" y="1"/>
                  </a:moveTo>
                  <a:cubicBezTo>
                    <a:pt x="1143" y="1"/>
                    <a:pt x="0" y="1109"/>
                    <a:pt x="0" y="2501"/>
                  </a:cubicBezTo>
                  <a:cubicBezTo>
                    <a:pt x="0" y="3901"/>
                    <a:pt x="1143" y="5044"/>
                    <a:pt x="2543" y="5044"/>
                  </a:cubicBezTo>
                  <a:cubicBezTo>
                    <a:pt x="3969" y="5044"/>
                    <a:pt x="5086" y="3901"/>
                    <a:pt x="5086" y="2501"/>
                  </a:cubicBezTo>
                  <a:cubicBezTo>
                    <a:pt x="5086" y="1109"/>
                    <a:pt x="3969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2"/>
            <p:cNvSpPr/>
            <p:nvPr/>
          </p:nvSpPr>
          <p:spPr>
            <a:xfrm>
              <a:off x="5556732" y="3537245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3" y="0"/>
                  </a:moveTo>
                  <a:cubicBezTo>
                    <a:pt x="1109" y="0"/>
                    <a:pt x="0" y="1151"/>
                    <a:pt x="0" y="2543"/>
                  </a:cubicBezTo>
                  <a:cubicBezTo>
                    <a:pt x="0" y="3944"/>
                    <a:pt x="1109" y="5052"/>
                    <a:pt x="2543" y="5052"/>
                  </a:cubicBezTo>
                  <a:cubicBezTo>
                    <a:pt x="3944" y="5052"/>
                    <a:pt x="5086" y="3944"/>
                    <a:pt x="5086" y="2543"/>
                  </a:cubicBezTo>
                  <a:cubicBezTo>
                    <a:pt x="5086" y="1151"/>
                    <a:pt x="3944" y="0"/>
                    <a:pt x="254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2"/>
            <p:cNvSpPr/>
            <p:nvPr/>
          </p:nvSpPr>
          <p:spPr>
            <a:xfrm>
              <a:off x="5087218" y="3867536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4" y="0"/>
                  </a:moveTo>
                  <a:cubicBezTo>
                    <a:pt x="1117" y="0"/>
                    <a:pt x="0" y="1109"/>
                    <a:pt x="0" y="2500"/>
                  </a:cubicBezTo>
                  <a:cubicBezTo>
                    <a:pt x="0" y="3901"/>
                    <a:pt x="1117" y="5044"/>
                    <a:pt x="2544" y="5044"/>
                  </a:cubicBezTo>
                  <a:cubicBezTo>
                    <a:pt x="3944" y="5044"/>
                    <a:pt x="5087" y="3901"/>
                    <a:pt x="5087" y="2500"/>
                  </a:cubicBezTo>
                  <a:cubicBezTo>
                    <a:pt x="5087" y="1109"/>
                    <a:pt x="3944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2"/>
            <p:cNvSpPr/>
            <p:nvPr/>
          </p:nvSpPr>
          <p:spPr>
            <a:xfrm>
              <a:off x="7855662" y="2406344"/>
              <a:ext cx="929739" cy="801820"/>
            </a:xfrm>
            <a:custGeom>
              <a:rect b="b" l="l" r="r" t="t"/>
              <a:pathLst>
                <a:path extrusionOk="0" h="6544" w="7588">
                  <a:moveTo>
                    <a:pt x="7140" y="0"/>
                  </a:moveTo>
                  <a:cubicBezTo>
                    <a:pt x="7039" y="0"/>
                    <a:pt x="6939" y="37"/>
                    <a:pt x="6874" y="106"/>
                  </a:cubicBezTo>
                  <a:lnTo>
                    <a:pt x="173" y="5828"/>
                  </a:lnTo>
                  <a:cubicBezTo>
                    <a:pt x="1" y="5974"/>
                    <a:pt x="1" y="6257"/>
                    <a:pt x="138" y="6403"/>
                  </a:cubicBezTo>
                  <a:cubicBezTo>
                    <a:pt x="215" y="6498"/>
                    <a:pt x="321" y="6543"/>
                    <a:pt x="430" y="6543"/>
                  </a:cubicBezTo>
                  <a:cubicBezTo>
                    <a:pt x="528" y="6543"/>
                    <a:pt x="628" y="6507"/>
                    <a:pt x="714" y="6438"/>
                  </a:cubicBezTo>
                  <a:lnTo>
                    <a:pt x="7372" y="716"/>
                  </a:lnTo>
                  <a:cubicBezTo>
                    <a:pt x="7553" y="570"/>
                    <a:pt x="7587" y="286"/>
                    <a:pt x="7441" y="140"/>
                  </a:cubicBezTo>
                  <a:cubicBezTo>
                    <a:pt x="7369" y="45"/>
                    <a:pt x="7253" y="0"/>
                    <a:pt x="7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2"/>
            <p:cNvSpPr/>
            <p:nvPr/>
          </p:nvSpPr>
          <p:spPr>
            <a:xfrm>
              <a:off x="7736813" y="2921559"/>
              <a:ext cx="750603" cy="973236"/>
            </a:xfrm>
            <a:custGeom>
              <a:rect b="b" l="l" r="r" t="t"/>
              <a:pathLst>
                <a:path extrusionOk="0" h="7943" w="6126">
                  <a:moveTo>
                    <a:pt x="5628" y="1"/>
                  </a:moveTo>
                  <a:cubicBezTo>
                    <a:pt x="5510" y="1"/>
                    <a:pt x="5396" y="56"/>
                    <a:pt x="5335" y="162"/>
                  </a:cubicBezTo>
                  <a:lnTo>
                    <a:pt x="146" y="7285"/>
                  </a:lnTo>
                  <a:cubicBezTo>
                    <a:pt x="0" y="7465"/>
                    <a:pt x="34" y="7714"/>
                    <a:pt x="215" y="7852"/>
                  </a:cubicBezTo>
                  <a:cubicBezTo>
                    <a:pt x="291" y="7913"/>
                    <a:pt x="379" y="7943"/>
                    <a:pt x="467" y="7943"/>
                  </a:cubicBezTo>
                  <a:cubicBezTo>
                    <a:pt x="587" y="7943"/>
                    <a:pt x="706" y="7887"/>
                    <a:pt x="790" y="7783"/>
                  </a:cubicBezTo>
                  <a:lnTo>
                    <a:pt x="5980" y="626"/>
                  </a:lnTo>
                  <a:cubicBezTo>
                    <a:pt x="6126" y="446"/>
                    <a:pt x="6048" y="197"/>
                    <a:pt x="5868" y="85"/>
                  </a:cubicBezTo>
                  <a:cubicBezTo>
                    <a:pt x="5797" y="28"/>
                    <a:pt x="5711" y="1"/>
                    <a:pt x="5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2"/>
            <p:cNvSpPr/>
            <p:nvPr/>
          </p:nvSpPr>
          <p:spPr>
            <a:xfrm>
              <a:off x="6934644" y="3550845"/>
              <a:ext cx="135883" cy="1175774"/>
            </a:xfrm>
            <a:custGeom>
              <a:rect b="b" l="l" r="r" t="t"/>
              <a:pathLst>
                <a:path extrusionOk="0" h="9596" w="1109">
                  <a:moveTo>
                    <a:pt x="387" y="1"/>
                  </a:moveTo>
                  <a:cubicBezTo>
                    <a:pt x="172" y="1"/>
                    <a:pt x="0" y="181"/>
                    <a:pt x="0" y="396"/>
                  </a:cubicBezTo>
                  <a:lnTo>
                    <a:pt x="284" y="9237"/>
                  </a:lnTo>
                  <a:cubicBezTo>
                    <a:pt x="284" y="9430"/>
                    <a:pt x="458" y="9595"/>
                    <a:pt x="649" y="9595"/>
                  </a:cubicBezTo>
                  <a:cubicBezTo>
                    <a:pt x="670" y="9595"/>
                    <a:pt x="692" y="9593"/>
                    <a:pt x="713" y="9589"/>
                  </a:cubicBezTo>
                  <a:cubicBezTo>
                    <a:pt x="928" y="9589"/>
                    <a:pt x="1109" y="9417"/>
                    <a:pt x="1109" y="9202"/>
                  </a:cubicBezTo>
                  <a:lnTo>
                    <a:pt x="782" y="396"/>
                  </a:lnTo>
                  <a:cubicBezTo>
                    <a:pt x="782" y="138"/>
                    <a:pt x="602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2"/>
            <p:cNvSpPr/>
            <p:nvPr/>
          </p:nvSpPr>
          <p:spPr>
            <a:xfrm>
              <a:off x="5864024" y="3811910"/>
              <a:ext cx="512778" cy="1102012"/>
            </a:xfrm>
            <a:custGeom>
              <a:rect b="b" l="l" r="r" t="t"/>
              <a:pathLst>
                <a:path extrusionOk="0" h="8994" w="4185">
                  <a:moveTo>
                    <a:pt x="456" y="0"/>
                  </a:moveTo>
                  <a:cubicBezTo>
                    <a:pt x="411" y="0"/>
                    <a:pt x="365" y="8"/>
                    <a:pt x="319" y="25"/>
                  </a:cubicBezTo>
                  <a:cubicBezTo>
                    <a:pt x="104" y="128"/>
                    <a:pt x="1" y="343"/>
                    <a:pt x="104" y="557"/>
                  </a:cubicBezTo>
                  <a:lnTo>
                    <a:pt x="3369" y="8754"/>
                  </a:lnTo>
                  <a:cubicBezTo>
                    <a:pt x="3422" y="8894"/>
                    <a:pt x="3586" y="8993"/>
                    <a:pt x="3757" y="8993"/>
                  </a:cubicBezTo>
                  <a:cubicBezTo>
                    <a:pt x="3805" y="8993"/>
                    <a:pt x="3854" y="8985"/>
                    <a:pt x="3901" y="8968"/>
                  </a:cubicBezTo>
                  <a:cubicBezTo>
                    <a:pt x="4082" y="8900"/>
                    <a:pt x="4185" y="8651"/>
                    <a:pt x="4116" y="8436"/>
                  </a:cubicBezTo>
                  <a:lnTo>
                    <a:pt x="826" y="274"/>
                  </a:lnTo>
                  <a:cubicBezTo>
                    <a:pt x="765" y="105"/>
                    <a:pt x="620" y="0"/>
                    <a:pt x="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2"/>
            <p:cNvSpPr/>
            <p:nvPr/>
          </p:nvSpPr>
          <p:spPr>
            <a:xfrm>
              <a:off x="6394556" y="3677168"/>
              <a:ext cx="364397" cy="1147593"/>
            </a:xfrm>
            <a:custGeom>
              <a:rect b="b" l="l" r="r" t="t"/>
              <a:pathLst>
                <a:path extrusionOk="0" h="9366" w="2974">
                  <a:moveTo>
                    <a:pt x="453" y="0"/>
                  </a:moveTo>
                  <a:cubicBezTo>
                    <a:pt x="423" y="0"/>
                    <a:pt x="392" y="3"/>
                    <a:pt x="362" y="9"/>
                  </a:cubicBezTo>
                  <a:cubicBezTo>
                    <a:pt x="147" y="44"/>
                    <a:pt x="1" y="293"/>
                    <a:pt x="70" y="508"/>
                  </a:cubicBezTo>
                  <a:lnTo>
                    <a:pt x="2149" y="9065"/>
                  </a:lnTo>
                  <a:cubicBezTo>
                    <a:pt x="2177" y="9242"/>
                    <a:pt x="2328" y="9366"/>
                    <a:pt x="2500" y="9366"/>
                  </a:cubicBezTo>
                  <a:cubicBezTo>
                    <a:pt x="2537" y="9366"/>
                    <a:pt x="2575" y="9360"/>
                    <a:pt x="2613" y="9348"/>
                  </a:cubicBezTo>
                  <a:cubicBezTo>
                    <a:pt x="2828" y="9314"/>
                    <a:pt x="2974" y="9099"/>
                    <a:pt x="2905" y="8884"/>
                  </a:cubicBezTo>
                  <a:lnTo>
                    <a:pt x="860" y="293"/>
                  </a:lnTo>
                  <a:cubicBezTo>
                    <a:pt x="801" y="109"/>
                    <a:pt x="635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2"/>
            <p:cNvSpPr/>
            <p:nvPr/>
          </p:nvSpPr>
          <p:spPr>
            <a:xfrm>
              <a:off x="4846212" y="4532144"/>
              <a:ext cx="1101155" cy="528094"/>
            </a:xfrm>
            <a:custGeom>
              <a:rect b="b" l="l" r="r" t="t"/>
              <a:pathLst>
                <a:path extrusionOk="0" h="4310" w="8987">
                  <a:moveTo>
                    <a:pt x="8551" y="1"/>
                  </a:moveTo>
                  <a:cubicBezTo>
                    <a:pt x="8494" y="1"/>
                    <a:pt x="8435" y="14"/>
                    <a:pt x="8377" y="42"/>
                  </a:cubicBezTo>
                  <a:lnTo>
                    <a:pt x="292" y="3556"/>
                  </a:lnTo>
                  <a:cubicBezTo>
                    <a:pt x="77" y="3625"/>
                    <a:pt x="0" y="3874"/>
                    <a:pt x="77" y="4088"/>
                  </a:cubicBezTo>
                  <a:cubicBezTo>
                    <a:pt x="152" y="4220"/>
                    <a:pt x="286" y="4310"/>
                    <a:pt x="436" y="4310"/>
                  </a:cubicBezTo>
                  <a:cubicBezTo>
                    <a:pt x="493" y="4310"/>
                    <a:pt x="551" y="4297"/>
                    <a:pt x="610" y="4269"/>
                  </a:cubicBezTo>
                  <a:lnTo>
                    <a:pt x="8703" y="764"/>
                  </a:lnTo>
                  <a:cubicBezTo>
                    <a:pt x="8918" y="686"/>
                    <a:pt x="8987" y="437"/>
                    <a:pt x="8918" y="222"/>
                  </a:cubicBezTo>
                  <a:cubicBezTo>
                    <a:pt x="8837" y="91"/>
                    <a:pt x="8701" y="1"/>
                    <a:pt x="8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2"/>
            <p:cNvSpPr/>
            <p:nvPr/>
          </p:nvSpPr>
          <p:spPr>
            <a:xfrm>
              <a:off x="7307242" y="3443024"/>
              <a:ext cx="315998" cy="1157150"/>
            </a:xfrm>
            <a:custGeom>
              <a:rect b="b" l="l" r="r" t="t"/>
              <a:pathLst>
                <a:path extrusionOk="0" h="9444" w="2579">
                  <a:moveTo>
                    <a:pt x="2099" y="1"/>
                  </a:moveTo>
                  <a:cubicBezTo>
                    <a:pt x="1929" y="1"/>
                    <a:pt x="1781" y="130"/>
                    <a:pt x="1753" y="305"/>
                  </a:cubicBezTo>
                  <a:lnTo>
                    <a:pt x="35" y="8965"/>
                  </a:lnTo>
                  <a:cubicBezTo>
                    <a:pt x="1" y="9180"/>
                    <a:pt x="138" y="9395"/>
                    <a:pt x="353" y="9438"/>
                  </a:cubicBezTo>
                  <a:cubicBezTo>
                    <a:pt x="378" y="9442"/>
                    <a:pt x="404" y="9444"/>
                    <a:pt x="429" y="9444"/>
                  </a:cubicBezTo>
                  <a:cubicBezTo>
                    <a:pt x="616" y="9444"/>
                    <a:pt x="788" y="9331"/>
                    <a:pt x="825" y="9111"/>
                  </a:cubicBezTo>
                  <a:lnTo>
                    <a:pt x="2544" y="486"/>
                  </a:lnTo>
                  <a:cubicBezTo>
                    <a:pt x="2578" y="271"/>
                    <a:pt x="2432" y="56"/>
                    <a:pt x="2217" y="22"/>
                  </a:cubicBezTo>
                  <a:cubicBezTo>
                    <a:pt x="2178" y="7"/>
                    <a:pt x="2138" y="1"/>
                    <a:pt x="2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"/>
            <p:cNvSpPr/>
            <p:nvPr/>
          </p:nvSpPr>
          <p:spPr>
            <a:xfrm>
              <a:off x="8675720" y="2352923"/>
              <a:ext cx="123" cy="4411"/>
            </a:xfrm>
            <a:custGeom>
              <a:rect b="b" l="l" r="r" t="t"/>
              <a:pathLst>
                <a:path extrusionOk="0" h="36" w="1">
                  <a:moveTo>
                    <a:pt x="1" y="3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C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/>
            <p:nvPr/>
          </p:nvSpPr>
          <p:spPr>
            <a:xfrm>
              <a:off x="7605222" y="3250538"/>
              <a:ext cx="635918" cy="1043199"/>
            </a:xfrm>
            <a:custGeom>
              <a:rect b="b" l="l" r="r" t="t"/>
              <a:pathLst>
                <a:path extrusionOk="0" h="8514" w="5190">
                  <a:moveTo>
                    <a:pt x="4722" y="1"/>
                  </a:moveTo>
                  <a:cubicBezTo>
                    <a:pt x="4576" y="1"/>
                    <a:pt x="4439" y="71"/>
                    <a:pt x="4365" y="192"/>
                  </a:cubicBezTo>
                  <a:lnTo>
                    <a:pt x="112" y="7924"/>
                  </a:lnTo>
                  <a:cubicBezTo>
                    <a:pt x="0" y="8105"/>
                    <a:pt x="69" y="8354"/>
                    <a:pt x="284" y="8466"/>
                  </a:cubicBezTo>
                  <a:cubicBezTo>
                    <a:pt x="341" y="8498"/>
                    <a:pt x="405" y="8514"/>
                    <a:pt x="470" y="8514"/>
                  </a:cubicBezTo>
                  <a:cubicBezTo>
                    <a:pt x="608" y="8514"/>
                    <a:pt x="749" y="8443"/>
                    <a:pt x="825" y="8320"/>
                  </a:cubicBezTo>
                  <a:lnTo>
                    <a:pt x="5086" y="587"/>
                  </a:lnTo>
                  <a:cubicBezTo>
                    <a:pt x="5189" y="407"/>
                    <a:pt x="5121" y="158"/>
                    <a:pt x="4940" y="55"/>
                  </a:cubicBezTo>
                  <a:cubicBezTo>
                    <a:pt x="4869" y="18"/>
                    <a:pt x="4795" y="1"/>
                    <a:pt x="4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"/>
            <p:cNvSpPr/>
            <p:nvPr/>
          </p:nvSpPr>
          <p:spPr>
            <a:xfrm>
              <a:off x="671307" y="4921650"/>
              <a:ext cx="1354909" cy="1857884"/>
            </a:xfrm>
            <a:custGeom>
              <a:rect b="b" l="l" r="r" t="t"/>
              <a:pathLst>
                <a:path extrusionOk="0" h="15163" w="11058">
                  <a:moveTo>
                    <a:pt x="458" y="0"/>
                  </a:moveTo>
                  <a:cubicBezTo>
                    <a:pt x="372" y="0"/>
                    <a:pt x="286" y="28"/>
                    <a:pt x="215" y="85"/>
                  </a:cubicBezTo>
                  <a:cubicBezTo>
                    <a:pt x="35" y="196"/>
                    <a:pt x="1" y="446"/>
                    <a:pt x="104" y="626"/>
                  </a:cubicBezTo>
                  <a:lnTo>
                    <a:pt x="10267" y="14982"/>
                  </a:lnTo>
                  <a:cubicBezTo>
                    <a:pt x="10360" y="15091"/>
                    <a:pt x="10494" y="15162"/>
                    <a:pt x="10626" y="15162"/>
                  </a:cubicBezTo>
                  <a:cubicBezTo>
                    <a:pt x="10702" y="15162"/>
                    <a:pt x="10777" y="15139"/>
                    <a:pt x="10843" y="15085"/>
                  </a:cubicBezTo>
                  <a:cubicBezTo>
                    <a:pt x="11023" y="14982"/>
                    <a:pt x="11058" y="14724"/>
                    <a:pt x="10912" y="14510"/>
                  </a:cubicBezTo>
                  <a:lnTo>
                    <a:pt x="782" y="162"/>
                  </a:lnTo>
                  <a:cubicBezTo>
                    <a:pt x="702" y="56"/>
                    <a:pt x="579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"/>
            <p:cNvSpPr/>
            <p:nvPr/>
          </p:nvSpPr>
          <p:spPr>
            <a:xfrm>
              <a:off x="1679807" y="4578826"/>
              <a:ext cx="916996" cy="2097426"/>
            </a:xfrm>
            <a:custGeom>
              <a:rect b="b" l="l" r="r" t="t"/>
              <a:pathLst>
                <a:path extrusionOk="0" h="17118" w="7484">
                  <a:moveTo>
                    <a:pt x="416" y="1"/>
                  </a:moveTo>
                  <a:cubicBezTo>
                    <a:pt x="373" y="1"/>
                    <a:pt x="328" y="7"/>
                    <a:pt x="284" y="22"/>
                  </a:cubicBezTo>
                  <a:cubicBezTo>
                    <a:pt x="69" y="125"/>
                    <a:pt x="0" y="340"/>
                    <a:pt x="69" y="554"/>
                  </a:cubicBezTo>
                  <a:lnTo>
                    <a:pt x="6658" y="16878"/>
                  </a:lnTo>
                  <a:cubicBezTo>
                    <a:pt x="6712" y="17019"/>
                    <a:pt x="6875" y="17118"/>
                    <a:pt x="7047" y="17118"/>
                  </a:cubicBezTo>
                  <a:cubicBezTo>
                    <a:pt x="7095" y="17118"/>
                    <a:pt x="7144" y="17110"/>
                    <a:pt x="7191" y="17093"/>
                  </a:cubicBezTo>
                  <a:cubicBezTo>
                    <a:pt x="7406" y="16990"/>
                    <a:pt x="7483" y="16775"/>
                    <a:pt x="7406" y="16560"/>
                  </a:cubicBezTo>
                  <a:lnTo>
                    <a:pt x="825" y="271"/>
                  </a:lnTo>
                  <a:cubicBezTo>
                    <a:pt x="736" y="101"/>
                    <a:pt x="583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2"/>
            <p:cNvSpPr/>
            <p:nvPr/>
          </p:nvSpPr>
          <p:spPr>
            <a:xfrm>
              <a:off x="2714528" y="4225098"/>
              <a:ext cx="443304" cy="2229878"/>
            </a:xfrm>
            <a:custGeom>
              <a:rect b="b" l="l" r="r" t="t"/>
              <a:pathLst>
                <a:path extrusionOk="0" h="18199" w="3618">
                  <a:moveTo>
                    <a:pt x="415" y="1"/>
                  </a:moveTo>
                  <a:cubicBezTo>
                    <a:pt x="397" y="1"/>
                    <a:pt x="379" y="2"/>
                    <a:pt x="361" y="5"/>
                  </a:cubicBezTo>
                  <a:cubicBezTo>
                    <a:pt x="146" y="48"/>
                    <a:pt x="0" y="263"/>
                    <a:pt x="35" y="477"/>
                  </a:cubicBezTo>
                  <a:lnTo>
                    <a:pt x="2793" y="17832"/>
                  </a:lnTo>
                  <a:cubicBezTo>
                    <a:pt x="2824" y="18064"/>
                    <a:pt x="3000" y="18198"/>
                    <a:pt x="3191" y="18198"/>
                  </a:cubicBezTo>
                  <a:cubicBezTo>
                    <a:pt x="3213" y="18198"/>
                    <a:pt x="3235" y="18196"/>
                    <a:pt x="3257" y="18193"/>
                  </a:cubicBezTo>
                  <a:cubicBezTo>
                    <a:pt x="3471" y="18158"/>
                    <a:pt x="3617" y="17944"/>
                    <a:pt x="3583" y="17729"/>
                  </a:cubicBezTo>
                  <a:lnTo>
                    <a:pt x="825" y="366"/>
                  </a:lnTo>
                  <a:cubicBezTo>
                    <a:pt x="794" y="169"/>
                    <a:pt x="610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2"/>
            <p:cNvSpPr/>
            <p:nvPr/>
          </p:nvSpPr>
          <p:spPr>
            <a:xfrm>
              <a:off x="3613491" y="3961915"/>
              <a:ext cx="153772" cy="2251320"/>
            </a:xfrm>
            <a:custGeom>
              <a:rect b="b" l="l" r="r" t="t"/>
              <a:pathLst>
                <a:path extrusionOk="0" h="18374" w="1255">
                  <a:moveTo>
                    <a:pt x="807" y="1"/>
                  </a:moveTo>
                  <a:cubicBezTo>
                    <a:pt x="618" y="1"/>
                    <a:pt x="473" y="169"/>
                    <a:pt x="473" y="366"/>
                  </a:cubicBezTo>
                  <a:lnTo>
                    <a:pt x="0" y="17978"/>
                  </a:lnTo>
                  <a:cubicBezTo>
                    <a:pt x="0" y="18193"/>
                    <a:pt x="181" y="18373"/>
                    <a:pt x="396" y="18373"/>
                  </a:cubicBezTo>
                  <a:cubicBezTo>
                    <a:pt x="610" y="18373"/>
                    <a:pt x="791" y="18193"/>
                    <a:pt x="791" y="17978"/>
                  </a:cubicBezTo>
                  <a:lnTo>
                    <a:pt x="1255" y="400"/>
                  </a:lnTo>
                  <a:cubicBezTo>
                    <a:pt x="1255" y="185"/>
                    <a:pt x="1074" y="5"/>
                    <a:pt x="860" y="5"/>
                  </a:cubicBezTo>
                  <a:cubicBezTo>
                    <a:pt x="842" y="2"/>
                    <a:pt x="824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2"/>
            <p:cNvSpPr/>
            <p:nvPr/>
          </p:nvSpPr>
          <p:spPr>
            <a:xfrm>
              <a:off x="4052497" y="3720787"/>
              <a:ext cx="491703" cy="2216522"/>
            </a:xfrm>
            <a:custGeom>
              <a:rect b="b" l="l" r="r" t="t"/>
              <a:pathLst>
                <a:path extrusionOk="0" h="18090" w="4013">
                  <a:moveTo>
                    <a:pt x="3588" y="1"/>
                  </a:moveTo>
                  <a:cubicBezTo>
                    <a:pt x="3396" y="1"/>
                    <a:pt x="3219" y="138"/>
                    <a:pt x="3188" y="332"/>
                  </a:cubicBezTo>
                  <a:lnTo>
                    <a:pt x="34" y="17618"/>
                  </a:lnTo>
                  <a:cubicBezTo>
                    <a:pt x="0" y="17833"/>
                    <a:pt x="146" y="18047"/>
                    <a:pt x="361" y="18082"/>
                  </a:cubicBezTo>
                  <a:cubicBezTo>
                    <a:pt x="386" y="18087"/>
                    <a:pt x="412" y="18089"/>
                    <a:pt x="437" y="18089"/>
                  </a:cubicBezTo>
                  <a:cubicBezTo>
                    <a:pt x="624" y="18089"/>
                    <a:pt x="795" y="17953"/>
                    <a:pt x="825" y="17764"/>
                  </a:cubicBezTo>
                  <a:lnTo>
                    <a:pt x="3978" y="469"/>
                  </a:lnTo>
                  <a:cubicBezTo>
                    <a:pt x="4012" y="255"/>
                    <a:pt x="3866" y="40"/>
                    <a:pt x="3651" y="6"/>
                  </a:cubicBezTo>
                  <a:cubicBezTo>
                    <a:pt x="3630" y="2"/>
                    <a:pt x="3609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2"/>
            <p:cNvSpPr/>
            <p:nvPr/>
          </p:nvSpPr>
          <p:spPr>
            <a:xfrm>
              <a:off x="4477780" y="4198142"/>
              <a:ext cx="776947" cy="1315088"/>
            </a:xfrm>
            <a:custGeom>
              <a:rect b="b" l="l" r="r" t="t"/>
              <a:pathLst>
                <a:path extrusionOk="0" h="10733" w="6341">
                  <a:moveTo>
                    <a:pt x="5889" y="0"/>
                  </a:moveTo>
                  <a:cubicBezTo>
                    <a:pt x="5750" y="0"/>
                    <a:pt x="5626" y="79"/>
                    <a:pt x="5550" y="225"/>
                  </a:cubicBezTo>
                  <a:lnTo>
                    <a:pt x="112" y="10148"/>
                  </a:lnTo>
                  <a:cubicBezTo>
                    <a:pt x="0" y="10320"/>
                    <a:pt x="77" y="10577"/>
                    <a:pt x="292" y="10681"/>
                  </a:cubicBezTo>
                  <a:cubicBezTo>
                    <a:pt x="347" y="10716"/>
                    <a:pt x="410" y="10733"/>
                    <a:pt x="475" y="10733"/>
                  </a:cubicBezTo>
                  <a:cubicBezTo>
                    <a:pt x="612" y="10733"/>
                    <a:pt x="755" y="10657"/>
                    <a:pt x="825" y="10535"/>
                  </a:cubicBezTo>
                  <a:lnTo>
                    <a:pt x="6229" y="586"/>
                  </a:lnTo>
                  <a:cubicBezTo>
                    <a:pt x="6340" y="405"/>
                    <a:pt x="6263" y="156"/>
                    <a:pt x="6091" y="53"/>
                  </a:cubicBezTo>
                  <a:cubicBezTo>
                    <a:pt x="6023" y="17"/>
                    <a:pt x="5954" y="0"/>
                    <a:pt x="5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2"/>
            <p:cNvSpPr/>
            <p:nvPr/>
          </p:nvSpPr>
          <p:spPr>
            <a:xfrm>
              <a:off x="7833608" y="1944304"/>
              <a:ext cx="925450" cy="706616"/>
            </a:xfrm>
            <a:custGeom>
              <a:rect b="b" l="l" r="r" t="t"/>
              <a:pathLst>
                <a:path extrusionOk="0" h="5767" w="7553">
                  <a:moveTo>
                    <a:pt x="7224" y="0"/>
                  </a:moveTo>
                  <a:cubicBezTo>
                    <a:pt x="7159" y="0"/>
                    <a:pt x="7097" y="17"/>
                    <a:pt x="7054" y="45"/>
                  </a:cubicBezTo>
                  <a:lnTo>
                    <a:pt x="181" y="5234"/>
                  </a:lnTo>
                  <a:cubicBezTo>
                    <a:pt x="35" y="5346"/>
                    <a:pt x="0" y="5518"/>
                    <a:pt x="104" y="5664"/>
                  </a:cubicBezTo>
                  <a:cubicBezTo>
                    <a:pt x="168" y="5728"/>
                    <a:pt x="266" y="5767"/>
                    <a:pt x="358" y="5767"/>
                  </a:cubicBezTo>
                  <a:cubicBezTo>
                    <a:pt x="425" y="5767"/>
                    <a:pt x="489" y="5746"/>
                    <a:pt x="533" y="5698"/>
                  </a:cubicBezTo>
                  <a:lnTo>
                    <a:pt x="7406" y="544"/>
                  </a:lnTo>
                  <a:cubicBezTo>
                    <a:pt x="7552" y="440"/>
                    <a:pt x="7552" y="260"/>
                    <a:pt x="7484" y="114"/>
                  </a:cubicBezTo>
                  <a:cubicBezTo>
                    <a:pt x="7418" y="33"/>
                    <a:pt x="7317" y="0"/>
                    <a:pt x="7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2"/>
            <p:cNvSpPr/>
            <p:nvPr/>
          </p:nvSpPr>
          <p:spPr>
            <a:xfrm>
              <a:off x="7807265" y="1557616"/>
              <a:ext cx="1087554" cy="556152"/>
            </a:xfrm>
            <a:custGeom>
              <a:rect b="b" l="l" r="r" t="t"/>
              <a:pathLst>
                <a:path extrusionOk="0" h="4539" w="8876">
                  <a:moveTo>
                    <a:pt x="8517" y="0"/>
                  </a:moveTo>
                  <a:cubicBezTo>
                    <a:pt x="8469" y="0"/>
                    <a:pt x="8421" y="15"/>
                    <a:pt x="8377" y="48"/>
                  </a:cubicBezTo>
                  <a:lnTo>
                    <a:pt x="250" y="3914"/>
                  </a:lnTo>
                  <a:cubicBezTo>
                    <a:pt x="69" y="4026"/>
                    <a:pt x="1" y="4206"/>
                    <a:pt x="104" y="4344"/>
                  </a:cubicBezTo>
                  <a:cubicBezTo>
                    <a:pt x="156" y="4467"/>
                    <a:pt x="253" y="4538"/>
                    <a:pt x="356" y="4538"/>
                  </a:cubicBezTo>
                  <a:cubicBezTo>
                    <a:pt x="404" y="4538"/>
                    <a:pt x="453" y="4523"/>
                    <a:pt x="499" y="4490"/>
                  </a:cubicBezTo>
                  <a:lnTo>
                    <a:pt x="8626" y="589"/>
                  </a:lnTo>
                  <a:cubicBezTo>
                    <a:pt x="8807" y="512"/>
                    <a:pt x="8876" y="340"/>
                    <a:pt x="8772" y="194"/>
                  </a:cubicBezTo>
                  <a:cubicBezTo>
                    <a:pt x="8720" y="71"/>
                    <a:pt x="8619" y="0"/>
                    <a:pt x="8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2"/>
            <p:cNvSpPr/>
            <p:nvPr/>
          </p:nvSpPr>
          <p:spPr>
            <a:xfrm>
              <a:off x="7745145" y="1392085"/>
              <a:ext cx="1092823" cy="212218"/>
            </a:xfrm>
            <a:custGeom>
              <a:rect b="b" l="l" r="r" t="t"/>
              <a:pathLst>
                <a:path extrusionOk="0" h="1732" w="8919">
                  <a:moveTo>
                    <a:pt x="8626" y="1"/>
                  </a:moveTo>
                  <a:cubicBezTo>
                    <a:pt x="8604" y="1"/>
                    <a:pt x="8581" y="3"/>
                    <a:pt x="8558" y="7"/>
                  </a:cubicBezTo>
                  <a:lnTo>
                    <a:pt x="293" y="1150"/>
                  </a:lnTo>
                  <a:cubicBezTo>
                    <a:pt x="112" y="1150"/>
                    <a:pt x="1" y="1330"/>
                    <a:pt x="44" y="1477"/>
                  </a:cubicBezTo>
                  <a:cubicBezTo>
                    <a:pt x="44" y="1627"/>
                    <a:pt x="150" y="1732"/>
                    <a:pt x="298" y="1732"/>
                  </a:cubicBezTo>
                  <a:cubicBezTo>
                    <a:pt x="318" y="1732"/>
                    <a:pt x="340" y="1730"/>
                    <a:pt x="362" y="1726"/>
                  </a:cubicBezTo>
                  <a:lnTo>
                    <a:pt x="8669" y="574"/>
                  </a:lnTo>
                  <a:cubicBezTo>
                    <a:pt x="8807" y="540"/>
                    <a:pt x="8919" y="403"/>
                    <a:pt x="8919" y="257"/>
                  </a:cubicBezTo>
                  <a:cubicBezTo>
                    <a:pt x="8889" y="99"/>
                    <a:pt x="8774" y="1"/>
                    <a:pt x="8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2"/>
            <p:cNvSpPr/>
            <p:nvPr/>
          </p:nvSpPr>
          <p:spPr>
            <a:xfrm>
              <a:off x="7004116" y="4415133"/>
              <a:ext cx="737003" cy="731734"/>
            </a:xfrm>
            <a:custGeom>
              <a:rect b="b" l="l" r="r" t="t"/>
              <a:pathLst>
                <a:path extrusionOk="0" h="5972" w="6015">
                  <a:moveTo>
                    <a:pt x="3007" y="0"/>
                  </a:moveTo>
                  <a:cubicBezTo>
                    <a:pt x="1323" y="0"/>
                    <a:pt x="0" y="1358"/>
                    <a:pt x="0" y="3007"/>
                  </a:cubicBezTo>
                  <a:cubicBezTo>
                    <a:pt x="0" y="4648"/>
                    <a:pt x="1323" y="5971"/>
                    <a:pt x="3007" y="5971"/>
                  </a:cubicBezTo>
                  <a:cubicBezTo>
                    <a:pt x="4657" y="5971"/>
                    <a:pt x="6014" y="4648"/>
                    <a:pt x="6014" y="3007"/>
                  </a:cubicBezTo>
                  <a:cubicBezTo>
                    <a:pt x="6014" y="1358"/>
                    <a:pt x="4657" y="0"/>
                    <a:pt x="300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2"/>
            <p:cNvSpPr/>
            <p:nvPr/>
          </p:nvSpPr>
          <p:spPr>
            <a:xfrm>
              <a:off x="6684082" y="4578831"/>
              <a:ext cx="838088" cy="828531"/>
            </a:xfrm>
            <a:custGeom>
              <a:rect b="b" l="l" r="r" t="t"/>
              <a:pathLst>
                <a:path extrusionOk="0" h="6762" w="6840">
                  <a:moveTo>
                    <a:pt x="3403" y="0"/>
                  </a:moveTo>
                  <a:cubicBezTo>
                    <a:pt x="1538" y="0"/>
                    <a:pt x="1" y="1504"/>
                    <a:pt x="1" y="3394"/>
                  </a:cubicBezTo>
                  <a:cubicBezTo>
                    <a:pt x="1" y="5258"/>
                    <a:pt x="1538" y="6762"/>
                    <a:pt x="3403" y="6762"/>
                  </a:cubicBezTo>
                  <a:cubicBezTo>
                    <a:pt x="5302" y="6762"/>
                    <a:pt x="6839" y="5258"/>
                    <a:pt x="6839" y="3394"/>
                  </a:cubicBezTo>
                  <a:cubicBezTo>
                    <a:pt x="6839" y="1504"/>
                    <a:pt x="5302" y="0"/>
                    <a:pt x="34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2"/>
            <p:cNvSpPr/>
            <p:nvPr/>
          </p:nvSpPr>
          <p:spPr>
            <a:xfrm>
              <a:off x="6280975" y="4550891"/>
              <a:ext cx="969560" cy="964414"/>
            </a:xfrm>
            <a:custGeom>
              <a:rect b="b" l="l" r="r" t="t"/>
              <a:pathLst>
                <a:path extrusionOk="0" h="7871" w="7913">
                  <a:moveTo>
                    <a:pt x="3969" y="1"/>
                  </a:moveTo>
                  <a:cubicBezTo>
                    <a:pt x="1787" y="1"/>
                    <a:pt x="0" y="1788"/>
                    <a:pt x="0" y="3935"/>
                  </a:cubicBezTo>
                  <a:cubicBezTo>
                    <a:pt x="0" y="6118"/>
                    <a:pt x="1787" y="7870"/>
                    <a:pt x="3969" y="7870"/>
                  </a:cubicBezTo>
                  <a:cubicBezTo>
                    <a:pt x="6152" y="7870"/>
                    <a:pt x="7913" y="6118"/>
                    <a:pt x="7913" y="3935"/>
                  </a:cubicBezTo>
                  <a:cubicBezTo>
                    <a:pt x="7913" y="1788"/>
                    <a:pt x="6152" y="1"/>
                    <a:pt x="396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2"/>
            <p:cNvSpPr/>
            <p:nvPr/>
          </p:nvSpPr>
          <p:spPr>
            <a:xfrm>
              <a:off x="5815627" y="4480316"/>
              <a:ext cx="973849" cy="965517"/>
            </a:xfrm>
            <a:custGeom>
              <a:rect b="b" l="l" r="r" t="t"/>
              <a:pathLst>
                <a:path extrusionOk="0" h="7880" w="7948">
                  <a:moveTo>
                    <a:pt x="3979" y="1"/>
                  </a:moveTo>
                  <a:cubicBezTo>
                    <a:pt x="1788" y="1"/>
                    <a:pt x="1" y="1754"/>
                    <a:pt x="1" y="3936"/>
                  </a:cubicBezTo>
                  <a:cubicBezTo>
                    <a:pt x="1" y="6084"/>
                    <a:pt x="1788" y="7879"/>
                    <a:pt x="3979" y="7879"/>
                  </a:cubicBezTo>
                  <a:cubicBezTo>
                    <a:pt x="6161" y="7879"/>
                    <a:pt x="7948" y="6084"/>
                    <a:pt x="7948" y="3936"/>
                  </a:cubicBezTo>
                  <a:cubicBezTo>
                    <a:pt x="7948" y="1754"/>
                    <a:pt x="6161" y="1"/>
                    <a:pt x="397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2"/>
            <p:cNvSpPr/>
            <p:nvPr/>
          </p:nvSpPr>
          <p:spPr>
            <a:xfrm>
              <a:off x="5153504" y="4247765"/>
              <a:ext cx="1008646" cy="1000192"/>
            </a:xfrm>
            <a:custGeom>
              <a:rect b="b" l="l" r="r" t="t"/>
              <a:pathLst>
                <a:path extrusionOk="0" h="8163" w="8232">
                  <a:moveTo>
                    <a:pt x="4116" y="0"/>
                  </a:moveTo>
                  <a:cubicBezTo>
                    <a:pt x="1822" y="0"/>
                    <a:pt x="1" y="1830"/>
                    <a:pt x="1" y="4081"/>
                  </a:cubicBezTo>
                  <a:cubicBezTo>
                    <a:pt x="1" y="6341"/>
                    <a:pt x="1822" y="8162"/>
                    <a:pt x="4116" y="8162"/>
                  </a:cubicBezTo>
                  <a:cubicBezTo>
                    <a:pt x="6376" y="8162"/>
                    <a:pt x="8231" y="6341"/>
                    <a:pt x="8231" y="4081"/>
                  </a:cubicBezTo>
                  <a:cubicBezTo>
                    <a:pt x="8231" y="1830"/>
                    <a:pt x="6376" y="0"/>
                    <a:pt x="41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2"/>
            <p:cNvSpPr/>
            <p:nvPr/>
          </p:nvSpPr>
          <p:spPr>
            <a:xfrm>
              <a:off x="4556686" y="3880156"/>
              <a:ext cx="1070645" cy="1061211"/>
            </a:xfrm>
            <a:custGeom>
              <a:rect b="b" l="l" r="r" t="t"/>
              <a:pathLst>
                <a:path extrusionOk="0" h="8661" w="8738">
                  <a:moveTo>
                    <a:pt x="4373" y="0"/>
                  </a:moveTo>
                  <a:cubicBezTo>
                    <a:pt x="1968" y="0"/>
                    <a:pt x="0" y="1934"/>
                    <a:pt x="0" y="4331"/>
                  </a:cubicBezTo>
                  <a:cubicBezTo>
                    <a:pt x="0" y="6728"/>
                    <a:pt x="1968" y="8661"/>
                    <a:pt x="4373" y="8661"/>
                  </a:cubicBezTo>
                  <a:cubicBezTo>
                    <a:pt x="6770" y="8661"/>
                    <a:pt x="8738" y="6728"/>
                    <a:pt x="8738" y="4331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2"/>
            <p:cNvSpPr/>
            <p:nvPr/>
          </p:nvSpPr>
          <p:spPr>
            <a:xfrm>
              <a:off x="3876674" y="3586464"/>
              <a:ext cx="1070645" cy="1057045"/>
            </a:xfrm>
            <a:custGeom>
              <a:rect b="b" l="l" r="r" t="t"/>
              <a:pathLst>
                <a:path extrusionOk="0" h="8627" w="8738">
                  <a:moveTo>
                    <a:pt x="4373" y="0"/>
                  </a:moveTo>
                  <a:cubicBezTo>
                    <a:pt x="1976" y="0"/>
                    <a:pt x="0" y="1934"/>
                    <a:pt x="0" y="4296"/>
                  </a:cubicBezTo>
                  <a:cubicBezTo>
                    <a:pt x="0" y="6693"/>
                    <a:pt x="1976" y="8626"/>
                    <a:pt x="4373" y="8626"/>
                  </a:cubicBezTo>
                  <a:cubicBezTo>
                    <a:pt x="6770" y="8626"/>
                    <a:pt x="8738" y="6693"/>
                    <a:pt x="8738" y="4296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2"/>
            <p:cNvSpPr/>
            <p:nvPr/>
          </p:nvSpPr>
          <p:spPr>
            <a:xfrm>
              <a:off x="3043997" y="3244376"/>
              <a:ext cx="1219149" cy="1206528"/>
            </a:xfrm>
            <a:custGeom>
              <a:rect b="b" l="l" r="r" t="t"/>
              <a:pathLst>
                <a:path extrusionOk="0" h="9847" w="9950">
                  <a:moveTo>
                    <a:pt x="4975" y="0"/>
                  </a:moveTo>
                  <a:cubicBezTo>
                    <a:pt x="2217" y="0"/>
                    <a:pt x="1" y="2182"/>
                    <a:pt x="1" y="4906"/>
                  </a:cubicBezTo>
                  <a:cubicBezTo>
                    <a:pt x="1" y="7621"/>
                    <a:pt x="2217" y="9846"/>
                    <a:pt x="4975" y="9846"/>
                  </a:cubicBezTo>
                  <a:cubicBezTo>
                    <a:pt x="7733" y="9846"/>
                    <a:pt x="9949" y="7621"/>
                    <a:pt x="9949" y="4906"/>
                  </a:cubicBezTo>
                  <a:cubicBezTo>
                    <a:pt x="9949" y="2182"/>
                    <a:pt x="7733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2"/>
            <p:cNvSpPr/>
            <p:nvPr/>
          </p:nvSpPr>
          <p:spPr>
            <a:xfrm>
              <a:off x="2078747" y="3151747"/>
              <a:ext cx="1219149" cy="1206406"/>
            </a:xfrm>
            <a:custGeom>
              <a:rect b="b" l="l" r="r" t="t"/>
              <a:pathLst>
                <a:path extrusionOk="0" h="9846" w="9950">
                  <a:moveTo>
                    <a:pt x="4975" y="0"/>
                  </a:moveTo>
                  <a:cubicBezTo>
                    <a:pt x="2217" y="0"/>
                    <a:pt x="0" y="2191"/>
                    <a:pt x="0" y="4940"/>
                  </a:cubicBezTo>
                  <a:cubicBezTo>
                    <a:pt x="0" y="7664"/>
                    <a:pt x="2217" y="9846"/>
                    <a:pt x="4975" y="9846"/>
                  </a:cubicBezTo>
                  <a:cubicBezTo>
                    <a:pt x="7732" y="9846"/>
                    <a:pt x="9949" y="7664"/>
                    <a:pt x="9949" y="4940"/>
                  </a:cubicBezTo>
                  <a:cubicBezTo>
                    <a:pt x="9949" y="2191"/>
                    <a:pt x="7732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2"/>
            <p:cNvSpPr/>
            <p:nvPr/>
          </p:nvSpPr>
          <p:spPr>
            <a:xfrm>
              <a:off x="929221" y="3493836"/>
              <a:ext cx="1321214" cy="1311779"/>
            </a:xfrm>
            <a:custGeom>
              <a:rect b="b" l="l" r="r" t="t"/>
              <a:pathLst>
                <a:path extrusionOk="0" h="10706" w="10783">
                  <a:moveTo>
                    <a:pt x="5370" y="0"/>
                  </a:moveTo>
                  <a:cubicBezTo>
                    <a:pt x="2406" y="0"/>
                    <a:pt x="0" y="2406"/>
                    <a:pt x="0" y="5370"/>
                  </a:cubicBezTo>
                  <a:cubicBezTo>
                    <a:pt x="0" y="8308"/>
                    <a:pt x="2406" y="10705"/>
                    <a:pt x="5370" y="10705"/>
                  </a:cubicBezTo>
                  <a:cubicBezTo>
                    <a:pt x="8343" y="10705"/>
                    <a:pt x="10783" y="8308"/>
                    <a:pt x="10783" y="5370"/>
                  </a:cubicBezTo>
                  <a:cubicBezTo>
                    <a:pt x="10783" y="2406"/>
                    <a:pt x="8343" y="0"/>
                    <a:pt x="537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2"/>
            <p:cNvSpPr/>
            <p:nvPr/>
          </p:nvSpPr>
          <p:spPr>
            <a:xfrm>
              <a:off x="-48648" y="4025470"/>
              <a:ext cx="1320111" cy="1310677"/>
            </a:xfrm>
            <a:custGeom>
              <a:rect b="b" l="l" r="r" t="t"/>
              <a:pathLst>
                <a:path extrusionOk="0" h="10697" w="10774">
                  <a:moveTo>
                    <a:pt x="5404" y="0"/>
                  </a:moveTo>
                  <a:cubicBezTo>
                    <a:pt x="2440" y="0"/>
                    <a:pt x="0" y="2397"/>
                    <a:pt x="0" y="5327"/>
                  </a:cubicBezTo>
                  <a:cubicBezTo>
                    <a:pt x="0" y="8299"/>
                    <a:pt x="2440" y="10696"/>
                    <a:pt x="5404" y="10696"/>
                  </a:cubicBezTo>
                  <a:cubicBezTo>
                    <a:pt x="8377" y="10696"/>
                    <a:pt x="10774" y="8299"/>
                    <a:pt x="10774" y="5327"/>
                  </a:cubicBezTo>
                  <a:cubicBezTo>
                    <a:pt x="10774" y="2397"/>
                    <a:pt x="8377" y="0"/>
                    <a:pt x="540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2"/>
            <p:cNvSpPr/>
            <p:nvPr/>
          </p:nvSpPr>
          <p:spPr>
            <a:xfrm>
              <a:off x="7846228" y="2959139"/>
              <a:ext cx="623297" cy="613740"/>
            </a:xfrm>
            <a:custGeom>
              <a:rect b="b" l="l" r="r" t="t"/>
              <a:pathLst>
                <a:path extrusionOk="0" h="5009" w="5087">
                  <a:moveTo>
                    <a:pt x="2544" y="0"/>
                  </a:moveTo>
                  <a:cubicBezTo>
                    <a:pt x="1152" y="0"/>
                    <a:pt x="1" y="1108"/>
                    <a:pt x="1" y="2509"/>
                  </a:cubicBezTo>
                  <a:cubicBezTo>
                    <a:pt x="1" y="3900"/>
                    <a:pt x="1152" y="5009"/>
                    <a:pt x="2544" y="5009"/>
                  </a:cubicBezTo>
                  <a:cubicBezTo>
                    <a:pt x="3978" y="5009"/>
                    <a:pt x="5087" y="3900"/>
                    <a:pt x="5087" y="2509"/>
                  </a:cubicBezTo>
                  <a:cubicBezTo>
                    <a:pt x="5087" y="1108"/>
                    <a:pt x="3978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2"/>
            <p:cNvSpPr/>
            <p:nvPr/>
          </p:nvSpPr>
          <p:spPr>
            <a:xfrm>
              <a:off x="8702063" y="1212955"/>
              <a:ext cx="490600" cy="491703"/>
            </a:xfrm>
            <a:custGeom>
              <a:rect b="b" l="l" r="r" t="t"/>
              <a:pathLst>
                <a:path extrusionOk="0" h="4013" w="4004">
                  <a:moveTo>
                    <a:pt x="2002" y="0"/>
                  </a:moveTo>
                  <a:cubicBezTo>
                    <a:pt x="894" y="0"/>
                    <a:pt x="0" y="894"/>
                    <a:pt x="0" y="2002"/>
                  </a:cubicBezTo>
                  <a:cubicBezTo>
                    <a:pt x="0" y="3110"/>
                    <a:pt x="894" y="4012"/>
                    <a:pt x="2002" y="4012"/>
                  </a:cubicBezTo>
                  <a:cubicBezTo>
                    <a:pt x="3110" y="4012"/>
                    <a:pt x="4004" y="3110"/>
                    <a:pt x="4004" y="2002"/>
                  </a:cubicBezTo>
                  <a:cubicBezTo>
                    <a:pt x="4004" y="894"/>
                    <a:pt x="3110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2"/>
            <p:cNvSpPr/>
            <p:nvPr/>
          </p:nvSpPr>
          <p:spPr>
            <a:xfrm>
              <a:off x="8645211" y="1630605"/>
              <a:ext cx="494889" cy="494889"/>
            </a:xfrm>
            <a:custGeom>
              <a:rect b="b" l="l" r="r" t="t"/>
              <a:pathLst>
                <a:path extrusionOk="0" h="4039" w="4039">
                  <a:moveTo>
                    <a:pt x="2037" y="1"/>
                  </a:moveTo>
                  <a:cubicBezTo>
                    <a:pt x="928" y="1"/>
                    <a:pt x="0" y="929"/>
                    <a:pt x="0" y="2037"/>
                  </a:cubicBezTo>
                  <a:cubicBezTo>
                    <a:pt x="0" y="3145"/>
                    <a:pt x="928" y="4039"/>
                    <a:pt x="2037" y="4039"/>
                  </a:cubicBezTo>
                  <a:cubicBezTo>
                    <a:pt x="3145" y="4039"/>
                    <a:pt x="4038" y="3145"/>
                    <a:pt x="4038" y="2037"/>
                  </a:cubicBezTo>
                  <a:cubicBezTo>
                    <a:pt x="4038" y="929"/>
                    <a:pt x="3145" y="1"/>
                    <a:pt x="203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2"/>
            <p:cNvSpPr/>
            <p:nvPr/>
          </p:nvSpPr>
          <p:spPr>
            <a:xfrm>
              <a:off x="8408371" y="2078065"/>
              <a:ext cx="622195" cy="618029"/>
            </a:xfrm>
            <a:custGeom>
              <a:rect b="b" l="l" r="r" t="t"/>
              <a:pathLst>
                <a:path extrusionOk="0" h="5044" w="5078">
                  <a:moveTo>
                    <a:pt x="2535" y="0"/>
                  </a:moveTo>
                  <a:cubicBezTo>
                    <a:pt x="1143" y="0"/>
                    <a:pt x="0" y="1143"/>
                    <a:pt x="0" y="2534"/>
                  </a:cubicBezTo>
                  <a:cubicBezTo>
                    <a:pt x="0" y="3935"/>
                    <a:pt x="1143" y="5043"/>
                    <a:pt x="2535" y="5043"/>
                  </a:cubicBezTo>
                  <a:cubicBezTo>
                    <a:pt x="3970" y="5043"/>
                    <a:pt x="5078" y="3935"/>
                    <a:pt x="5078" y="2534"/>
                  </a:cubicBezTo>
                  <a:cubicBezTo>
                    <a:pt x="5078" y="1143"/>
                    <a:pt x="3970" y="0"/>
                    <a:pt x="253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2"/>
            <p:cNvSpPr/>
            <p:nvPr/>
          </p:nvSpPr>
          <p:spPr>
            <a:xfrm>
              <a:off x="8179863" y="2564365"/>
              <a:ext cx="623420" cy="619009"/>
            </a:xfrm>
            <a:custGeom>
              <a:rect b="b" l="l" r="r" t="t"/>
              <a:pathLst>
                <a:path extrusionOk="0" h="5052" w="5088">
                  <a:moveTo>
                    <a:pt x="2544" y="0"/>
                  </a:moveTo>
                  <a:cubicBezTo>
                    <a:pt x="1144" y="0"/>
                    <a:pt x="1" y="1143"/>
                    <a:pt x="1" y="2509"/>
                  </a:cubicBezTo>
                  <a:cubicBezTo>
                    <a:pt x="1" y="3901"/>
                    <a:pt x="1144" y="5052"/>
                    <a:pt x="2544" y="5052"/>
                  </a:cubicBezTo>
                  <a:cubicBezTo>
                    <a:pt x="3936" y="5052"/>
                    <a:pt x="5087" y="3901"/>
                    <a:pt x="5087" y="2509"/>
                  </a:cubicBezTo>
                  <a:cubicBezTo>
                    <a:pt x="5087" y="1143"/>
                    <a:pt x="3936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p12"/>
          <p:cNvGrpSpPr/>
          <p:nvPr/>
        </p:nvGrpSpPr>
        <p:grpSpPr>
          <a:xfrm>
            <a:off x="7265216" y="99132"/>
            <a:ext cx="1831955" cy="870582"/>
            <a:chOff x="772286" y="3126391"/>
            <a:chExt cx="4244568" cy="2017102"/>
          </a:xfrm>
        </p:grpSpPr>
        <p:sp>
          <p:nvSpPr>
            <p:cNvPr id="801" name="Google Shape;801;p12"/>
            <p:cNvSpPr/>
            <p:nvPr/>
          </p:nvSpPr>
          <p:spPr>
            <a:xfrm rot="-3136862">
              <a:off x="3003030" y="3887821"/>
              <a:ext cx="238632" cy="774748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2"/>
            <p:cNvSpPr/>
            <p:nvPr/>
          </p:nvSpPr>
          <p:spPr>
            <a:xfrm rot="-1588192">
              <a:off x="3589847" y="4122834"/>
              <a:ext cx="826273" cy="326356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2"/>
            <p:cNvSpPr/>
            <p:nvPr/>
          </p:nvSpPr>
          <p:spPr>
            <a:xfrm rot="-1588182">
              <a:off x="3164787" y="4050904"/>
              <a:ext cx="942135" cy="931444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2"/>
            <p:cNvSpPr/>
            <p:nvPr/>
          </p:nvSpPr>
          <p:spPr>
            <a:xfrm rot="-3136862">
              <a:off x="2197209" y="3329846"/>
              <a:ext cx="1001832" cy="993170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2"/>
            <p:cNvSpPr/>
            <p:nvPr/>
          </p:nvSpPr>
          <p:spPr>
            <a:xfrm rot="-3136862">
              <a:off x="1967820" y="3806086"/>
              <a:ext cx="541113" cy="375215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2"/>
            <p:cNvSpPr/>
            <p:nvPr/>
          </p:nvSpPr>
          <p:spPr>
            <a:xfrm rot="-3136827">
              <a:off x="981876" y="3762941"/>
              <a:ext cx="1051879" cy="1046152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2"/>
            <p:cNvSpPr/>
            <p:nvPr/>
          </p:nvSpPr>
          <p:spPr>
            <a:xfrm rot="-5400000">
              <a:off x="4128314" y="3384365"/>
              <a:ext cx="892952" cy="884129"/>
            </a:xfrm>
            <a:custGeom>
              <a:rect b="b" l="l" r="r" t="t"/>
              <a:pathLst>
                <a:path extrusionOk="0" h="9494" w="9589">
                  <a:moveTo>
                    <a:pt x="4794" y="0"/>
                  </a:moveTo>
                  <a:cubicBezTo>
                    <a:pt x="2148" y="0"/>
                    <a:pt x="0" y="2114"/>
                    <a:pt x="0" y="4768"/>
                  </a:cubicBezTo>
                  <a:cubicBezTo>
                    <a:pt x="0" y="7380"/>
                    <a:pt x="2148" y="9494"/>
                    <a:pt x="4794" y="9494"/>
                  </a:cubicBezTo>
                  <a:cubicBezTo>
                    <a:pt x="7441" y="9494"/>
                    <a:pt x="9588" y="7380"/>
                    <a:pt x="9588" y="4768"/>
                  </a:cubicBezTo>
                  <a:cubicBezTo>
                    <a:pt x="9588" y="2114"/>
                    <a:pt x="7441" y="0"/>
                    <a:pt x="47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rotWithShape="0" algn="bl" dir="7260000" dist="123825">
                <a:schemeClr val="accent1">
                  <a:alpha val="4039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p12"/>
          <p:cNvSpPr txBox="1"/>
          <p:nvPr>
            <p:ph type="title"/>
          </p:nvPr>
        </p:nvSpPr>
        <p:spPr>
          <a:xfrm>
            <a:off x="438022" y="-83683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>
                <a:solidFill>
                  <a:schemeClr val="lt2"/>
                </a:solidFill>
              </a:rPr>
              <a:t>Notes</a:t>
            </a:r>
            <a:br>
              <a:rPr lang="en-US" sz="3600">
                <a:solidFill>
                  <a:schemeClr val="lt2"/>
                </a:solidFill>
              </a:rPr>
            </a:br>
            <a:r>
              <a:rPr lang="en-US" sz="1000">
                <a:solidFill>
                  <a:srgbClr val="7F7F7F"/>
                </a:solidFill>
              </a:rPr>
              <a:t>special thanks to 441 </a:t>
            </a:r>
            <a:br>
              <a:rPr lang="en-US" sz="3600">
                <a:solidFill>
                  <a:schemeClr val="lt2"/>
                </a:solidFill>
              </a:rPr>
            </a:br>
            <a:endParaRPr sz="3600">
              <a:solidFill>
                <a:schemeClr val="lt2"/>
              </a:solidFill>
            </a:endParaRPr>
          </a:p>
        </p:txBody>
      </p:sp>
      <p:sp>
        <p:nvSpPr>
          <p:cNvPr id="809" name="Google Shape;809;p12"/>
          <p:cNvSpPr txBox="1"/>
          <p:nvPr>
            <p:ph idx="4294967295" type="subTitle"/>
          </p:nvPr>
        </p:nvSpPr>
        <p:spPr>
          <a:xfrm>
            <a:off x="3585013" y="2586987"/>
            <a:ext cx="197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810" name="Google Shape;810;p12"/>
          <p:cNvGraphicFramePr/>
          <p:nvPr/>
        </p:nvGraphicFramePr>
        <p:xfrm>
          <a:off x="681228" y="8915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{86D3CD66-6845-45C1-B0E8-8B15C79D0DEF}</a:tableStyleId>
              </a:tblPr>
              <a:tblGrid>
                <a:gridCol w="3685025"/>
                <a:gridCol w="3615250"/>
              </a:tblGrid>
              <a:tr h="57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Oxidative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solidFill>
                      <a:srgbClr val="E1EB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</a:t>
                      </a:r>
                      <a:r>
                        <a:rPr b="1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Oxidative</a:t>
                      </a:r>
                      <a:endParaRPr b="1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solidFill>
                      <a:srgbClr val="E1EBFA"/>
                    </a:solidFill>
                  </a:tcPr>
                </a:tc>
              </a:tr>
              <a:tr h="194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​</a:t>
                      </a: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RATE LIMIT ENZYME FOR ALL THIS PATHWAY IS</a:t>
                      </a: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0" i="0" lang="en-US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 6-phosphate dehydrogenase (G6PD) </a:t>
                      </a: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b="0" i="0" lang="en-US" sz="1050" u="none" cap="none" strike="noStrike">
                          <a:solidFill>
                            <a:srgbClr val="A5A5A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how? because without this enzyme, all the pathway won’t occur, this enzyme has</a:t>
                      </a:r>
                      <a:endParaRPr sz="1050" u="none" cap="none" strike="noStrike">
                        <a:solidFill>
                          <a:srgbClr val="A5A5A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A5A5A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The ability to switch on/off the pathway</a:t>
                      </a:r>
                      <a:r>
                        <a:rPr b="0" i="0" lang="en-US" sz="1400" u="none" cap="none" strike="noStrike">
                          <a:solidFill>
                            <a:srgbClr val="517F8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0" i="0" lang="en-US" sz="1400" u="none" cap="none" strike="noStrike">
                          <a:solidFill>
                            <a:srgbClr val="92D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“extremely important”</a:t>
                      </a:r>
                      <a:endParaRPr sz="1400" u="none" cap="none" strike="noStrike">
                        <a:solidFill>
                          <a:srgbClr val="92D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From oxidative phase we will get</a:t>
                      </a: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0" i="0" lang="en-US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TWO NADPH</a:t>
                      </a: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. </a:t>
                      </a: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 from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reaction 1, another from reaction 3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b="0" i="0" lang="en-US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oxidative reactions are irreversible</a:t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​</a:t>
                      </a: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precursor for this phase is</a:t>
                      </a:r>
                      <a:r>
                        <a:rPr b="0" i="0" lang="en-US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0" i="0" lang="en-US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Ribulose 5-phosphate</a:t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non-oxidative phase we will get a</a:t>
                      </a: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0" i="0" lang="en-US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Ribose 5-phosphate</a:t>
                      </a:r>
                      <a:r>
                        <a:rPr b="0" i="0" lang="en-US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0" i="0" lang="en-US" sz="1050" u="none" cap="none" strike="noStrike">
                          <a:solidFill>
                            <a:srgbClr val="BFBF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“pentose sugar”</a:t>
                      </a:r>
                      <a:endParaRPr sz="1050" u="none" cap="none" strike="noStrike">
                        <a:solidFill>
                          <a:srgbClr val="BFBFB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b="0" i="0" lang="en-US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non-oxidative reactions are reversible</a:t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b="0" i="0" lang="en-US" sz="1050" u="none" cap="none" strike="noStrike">
                          <a:solidFill>
                            <a:srgbClr val="BFBF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Products with the </a:t>
                      </a:r>
                      <a:r>
                        <a:rPr b="0" i="0" lang="en-US" sz="1050" u="none" cap="none" strike="noStrike">
                          <a:solidFill>
                            <a:srgbClr val="DECC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dark yellow color</a:t>
                      </a:r>
                      <a:r>
                        <a:rPr b="0" i="0" lang="en-US" sz="1050" u="none" cap="none" strike="noStrike">
                          <a:solidFill>
                            <a:srgbClr val="BFBF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are catalyzed by Transketolase to form</a:t>
                      </a:r>
                      <a:endParaRPr sz="1050" u="none" cap="none" strike="noStrike">
                        <a:solidFill>
                          <a:srgbClr val="BFBFB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BFBF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another new reaction with new products, it is a specific reaction in this phase</a:t>
                      </a:r>
                      <a:endParaRPr sz="1050" u="none" cap="none" strike="noStrike">
                        <a:solidFill>
                          <a:srgbClr val="BFBFB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BFBFB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 you see because none of those compounds are doing like them</a:t>
                      </a:r>
                      <a:endParaRPr sz="1050" u="none" cap="none" strike="noStrike">
                        <a:solidFill>
                          <a:srgbClr val="BFBFB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T</a:t>
                      </a: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ransketolase requires an important co-factor which is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thiamine pyrophosphate (TPP) to be activated </a:t>
                      </a:r>
                      <a:r>
                        <a:rPr b="0" i="0" lang="en-US" sz="1400" u="none" cap="none" strike="noStrike">
                          <a:solidFill>
                            <a:srgbClr val="92D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“extremely important”</a:t>
                      </a:r>
                      <a:endParaRPr sz="1400" u="none" cap="none" strike="noStrike">
                        <a:solidFill>
                          <a:srgbClr val="92D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11" name="Google Shape;811;p12"/>
          <p:cNvSpPr txBox="1"/>
          <p:nvPr/>
        </p:nvSpPr>
        <p:spPr>
          <a:xfrm>
            <a:off x="294588" y="99127"/>
            <a:ext cx="3713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13"/>
          <p:cNvGrpSpPr/>
          <p:nvPr/>
        </p:nvGrpSpPr>
        <p:grpSpPr>
          <a:xfrm flipH="1">
            <a:off x="-147507" y="407486"/>
            <a:ext cx="926916" cy="2164402"/>
            <a:chOff x="6707713" y="2424575"/>
            <a:chExt cx="1269052" cy="2963310"/>
          </a:xfrm>
        </p:grpSpPr>
        <p:sp>
          <p:nvSpPr>
            <p:cNvPr id="817" name="Google Shape;817;p13"/>
            <p:cNvSpPr/>
            <p:nvPr/>
          </p:nvSpPr>
          <p:spPr>
            <a:xfrm>
              <a:off x="7495684" y="2915585"/>
              <a:ext cx="223453" cy="899361"/>
            </a:xfrm>
            <a:custGeom>
              <a:rect b="b" l="l" r="r" t="t"/>
              <a:pathLst>
                <a:path extrusionOk="0" h="9237" w="2295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3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rect b="b" l="l" r="r" t="t"/>
              <a:pathLst>
                <a:path extrusionOk="0" h="1462" w="7089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6987149" y="3431716"/>
              <a:ext cx="389849" cy="334741"/>
            </a:xfrm>
            <a:custGeom>
              <a:rect b="b" l="l" r="r" t="t"/>
              <a:pathLst>
                <a:path extrusionOk="0" h="3438" w="4004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7547579" y="3986306"/>
              <a:ext cx="261912" cy="414191"/>
            </a:xfrm>
            <a:custGeom>
              <a:rect b="b" l="l" r="r" t="t"/>
              <a:pathLst>
                <a:path extrusionOk="0" h="4254" w="269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7230560" y="3529568"/>
              <a:ext cx="575622" cy="571727"/>
            </a:xfrm>
            <a:custGeom>
              <a:rect b="b" l="l" r="r" t="t"/>
              <a:pathLst>
                <a:path extrusionOk="0" h="5872" w="5912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rect b="b" l="l" r="r" t="t"/>
              <a:pathLst>
                <a:path extrusionOk="0" h="4944" w="501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7603661" y="4247340"/>
              <a:ext cx="348859" cy="345646"/>
            </a:xfrm>
            <a:custGeom>
              <a:rect b="b" l="l" r="r" t="t"/>
              <a:pathLst>
                <a:path extrusionOk="0" h="3550" w="3583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6707713" y="3177399"/>
              <a:ext cx="450118" cy="446419"/>
            </a:xfrm>
            <a:custGeom>
              <a:rect b="b" l="l" r="r" t="t"/>
              <a:pathLst>
                <a:path extrusionOk="0" h="4585" w="4623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7380307" y="2424575"/>
              <a:ext cx="596458" cy="589253"/>
            </a:xfrm>
            <a:custGeom>
              <a:rect b="b" l="l" r="r" t="t"/>
              <a:pathLst>
                <a:path extrusionOk="0" h="6052" w="6126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6" name="Google Shape;826;p13"/>
          <p:cNvGrpSpPr/>
          <p:nvPr/>
        </p:nvGrpSpPr>
        <p:grpSpPr>
          <a:xfrm rot="794431">
            <a:off x="7212228" y="4309009"/>
            <a:ext cx="1821422" cy="1175057"/>
            <a:chOff x="402850" y="444661"/>
            <a:chExt cx="2477299" cy="1598185"/>
          </a:xfrm>
        </p:grpSpPr>
        <p:sp>
          <p:nvSpPr>
            <p:cNvPr id="827" name="Google Shape;827;p13"/>
            <p:cNvSpPr/>
            <p:nvPr/>
          </p:nvSpPr>
          <p:spPr>
            <a:xfrm rot="-2168956">
              <a:off x="2349533" y="817247"/>
              <a:ext cx="539083" cy="6936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3"/>
            <p:cNvSpPr/>
            <p:nvPr/>
          </p:nvSpPr>
          <p:spPr>
            <a:xfrm rot="1715802">
              <a:off x="1860404" y="841274"/>
              <a:ext cx="597943" cy="6900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1072040" y="719462"/>
              <a:ext cx="148502" cy="536748"/>
            </a:xfrm>
            <a:custGeom>
              <a:rect b="b" l="l" r="r" t="t"/>
              <a:pathLst>
                <a:path extrusionOk="0" h="7518" w="2080">
                  <a:moveTo>
                    <a:pt x="937" y="0"/>
                  </a:moveTo>
                  <a:lnTo>
                    <a:pt x="1" y="146"/>
                  </a:lnTo>
                  <a:lnTo>
                    <a:pt x="1118" y="7518"/>
                  </a:lnTo>
                  <a:lnTo>
                    <a:pt x="2080" y="7380"/>
                  </a:lnTo>
                  <a:lnTo>
                    <a:pt x="93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1430303" y="530478"/>
              <a:ext cx="212257" cy="317208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1583661" y="722532"/>
              <a:ext cx="329417" cy="138078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1248744" y="806565"/>
              <a:ext cx="368041" cy="409165"/>
            </a:xfrm>
            <a:custGeom>
              <a:rect b="b" l="l" r="r" t="t"/>
              <a:pathLst>
                <a:path extrusionOk="0" h="5731" w="5155">
                  <a:moveTo>
                    <a:pt x="4476" y="0"/>
                  </a:moveTo>
                  <a:lnTo>
                    <a:pt x="0" y="5086"/>
                  </a:lnTo>
                  <a:lnTo>
                    <a:pt x="713" y="5731"/>
                  </a:lnTo>
                  <a:lnTo>
                    <a:pt x="5155" y="610"/>
                  </a:lnTo>
                  <a:lnTo>
                    <a:pt x="447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714491" y="1016325"/>
              <a:ext cx="365614" cy="252738"/>
            </a:xfrm>
            <a:custGeom>
              <a:rect b="b" l="l" r="r" t="t"/>
              <a:pathLst>
                <a:path extrusionOk="0" h="3540" w="5121">
                  <a:moveTo>
                    <a:pt x="498" y="0"/>
                  </a:moveTo>
                  <a:lnTo>
                    <a:pt x="0" y="825"/>
                  </a:lnTo>
                  <a:lnTo>
                    <a:pt x="4622" y="3540"/>
                  </a:lnTo>
                  <a:lnTo>
                    <a:pt x="5121" y="2758"/>
                  </a:lnTo>
                  <a:lnTo>
                    <a:pt x="49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627389" y="732314"/>
              <a:ext cx="133152" cy="319635"/>
            </a:xfrm>
            <a:custGeom>
              <a:rect b="b" l="l" r="r" t="t"/>
              <a:pathLst>
                <a:path extrusionOk="0" h="4477" w="1865">
                  <a:moveTo>
                    <a:pt x="756" y="1"/>
                  </a:moveTo>
                  <a:lnTo>
                    <a:pt x="0" y="181"/>
                  </a:lnTo>
                  <a:lnTo>
                    <a:pt x="1117" y="4477"/>
                  </a:lnTo>
                  <a:lnTo>
                    <a:pt x="1864" y="4296"/>
                  </a:lnTo>
                  <a:lnTo>
                    <a:pt x="75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09540" y="1330394"/>
              <a:ext cx="514115" cy="398741"/>
            </a:xfrm>
            <a:custGeom>
              <a:rect b="b" l="l" r="r" t="t"/>
              <a:pathLst>
                <a:path extrusionOk="0" h="5585" w="7201">
                  <a:moveTo>
                    <a:pt x="6625" y="0"/>
                  </a:moveTo>
                  <a:lnTo>
                    <a:pt x="1" y="4837"/>
                  </a:lnTo>
                  <a:lnTo>
                    <a:pt x="542" y="5585"/>
                  </a:lnTo>
                  <a:lnTo>
                    <a:pt x="7201" y="756"/>
                  </a:lnTo>
                  <a:lnTo>
                    <a:pt x="66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1230895" y="1376373"/>
              <a:ext cx="278583" cy="419588"/>
            </a:xfrm>
            <a:custGeom>
              <a:rect b="b" l="l" r="r" t="t"/>
              <a:pathLst>
                <a:path extrusionOk="0" h="5877" w="3902">
                  <a:moveTo>
                    <a:pt x="826" y="0"/>
                  </a:moveTo>
                  <a:lnTo>
                    <a:pt x="1" y="464"/>
                  </a:lnTo>
                  <a:lnTo>
                    <a:pt x="3077" y="5877"/>
                  </a:lnTo>
                  <a:lnTo>
                    <a:pt x="3901" y="5404"/>
                  </a:lnTo>
                  <a:lnTo>
                    <a:pt x="8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1343201" y="1274563"/>
              <a:ext cx="403667" cy="79177"/>
            </a:xfrm>
            <a:custGeom>
              <a:rect b="b" l="l" r="r" t="t"/>
              <a:pathLst>
                <a:path extrusionOk="0" h="1109" w="5654">
                  <a:moveTo>
                    <a:pt x="5653" y="0"/>
                  </a:moveTo>
                  <a:lnTo>
                    <a:pt x="0" y="172"/>
                  </a:lnTo>
                  <a:lnTo>
                    <a:pt x="35" y="1109"/>
                  </a:lnTo>
                  <a:lnTo>
                    <a:pt x="5653" y="928"/>
                  </a:lnTo>
                  <a:lnTo>
                    <a:pt x="565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913828" y="995835"/>
              <a:ext cx="575372" cy="568233"/>
            </a:xfrm>
            <a:custGeom>
              <a:rect b="b" l="l" r="r" t="t"/>
              <a:pathLst>
                <a:path extrusionOk="0" h="7959" w="8059">
                  <a:moveTo>
                    <a:pt x="4063" y="0"/>
                  </a:moveTo>
                  <a:cubicBezTo>
                    <a:pt x="3511" y="0"/>
                    <a:pt x="2975" y="111"/>
                    <a:pt x="2475" y="322"/>
                  </a:cubicBezTo>
                  <a:cubicBezTo>
                    <a:pt x="1719" y="640"/>
                    <a:pt x="1074" y="1215"/>
                    <a:pt x="610" y="1971"/>
                  </a:cubicBezTo>
                  <a:lnTo>
                    <a:pt x="610" y="2006"/>
                  </a:lnTo>
                  <a:cubicBezTo>
                    <a:pt x="499" y="2186"/>
                    <a:pt x="395" y="2358"/>
                    <a:pt x="327" y="2538"/>
                  </a:cubicBezTo>
                  <a:cubicBezTo>
                    <a:pt x="0" y="3475"/>
                    <a:pt x="0" y="4437"/>
                    <a:pt x="284" y="5296"/>
                  </a:cubicBezTo>
                  <a:cubicBezTo>
                    <a:pt x="542" y="5975"/>
                    <a:pt x="971" y="6619"/>
                    <a:pt x="1572" y="7083"/>
                  </a:cubicBezTo>
                  <a:cubicBezTo>
                    <a:pt x="1753" y="7229"/>
                    <a:pt x="1968" y="7375"/>
                    <a:pt x="2182" y="7478"/>
                  </a:cubicBezTo>
                  <a:cubicBezTo>
                    <a:pt x="2329" y="7556"/>
                    <a:pt x="2475" y="7624"/>
                    <a:pt x="2612" y="7693"/>
                  </a:cubicBezTo>
                  <a:cubicBezTo>
                    <a:pt x="3086" y="7873"/>
                    <a:pt x="3570" y="7958"/>
                    <a:pt x="4046" y="7958"/>
                  </a:cubicBezTo>
                  <a:cubicBezTo>
                    <a:pt x="5658" y="7958"/>
                    <a:pt x="7163" y="6980"/>
                    <a:pt x="7767" y="5408"/>
                  </a:cubicBezTo>
                  <a:cubicBezTo>
                    <a:pt x="7844" y="5227"/>
                    <a:pt x="7913" y="5013"/>
                    <a:pt x="7947" y="4832"/>
                  </a:cubicBezTo>
                  <a:cubicBezTo>
                    <a:pt x="7982" y="4686"/>
                    <a:pt x="8016" y="4506"/>
                    <a:pt x="8016" y="4368"/>
                  </a:cubicBezTo>
                  <a:cubicBezTo>
                    <a:pt x="8059" y="4188"/>
                    <a:pt x="8059" y="3973"/>
                    <a:pt x="8016" y="3793"/>
                  </a:cubicBezTo>
                  <a:lnTo>
                    <a:pt x="8016" y="3509"/>
                  </a:lnTo>
                  <a:cubicBezTo>
                    <a:pt x="7844" y="2109"/>
                    <a:pt x="6942" y="854"/>
                    <a:pt x="5585" y="287"/>
                  </a:cubicBezTo>
                  <a:lnTo>
                    <a:pt x="5550" y="287"/>
                  </a:lnTo>
                  <a:cubicBezTo>
                    <a:pt x="5550" y="287"/>
                    <a:pt x="5516" y="253"/>
                    <a:pt x="5482" y="253"/>
                  </a:cubicBezTo>
                  <a:cubicBezTo>
                    <a:pt x="5439" y="253"/>
                    <a:pt x="5439" y="253"/>
                    <a:pt x="5404" y="210"/>
                  </a:cubicBezTo>
                  <a:lnTo>
                    <a:pt x="5336" y="210"/>
                  </a:lnTo>
                  <a:cubicBezTo>
                    <a:pt x="5336" y="210"/>
                    <a:pt x="5301" y="210"/>
                    <a:pt x="5301" y="176"/>
                  </a:cubicBezTo>
                  <a:lnTo>
                    <a:pt x="5267" y="176"/>
                  </a:lnTo>
                  <a:cubicBezTo>
                    <a:pt x="4862" y="57"/>
                    <a:pt x="4458" y="0"/>
                    <a:pt x="406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1611862" y="1153619"/>
              <a:ext cx="329417" cy="327489"/>
            </a:xfrm>
            <a:custGeom>
              <a:rect b="b" l="l" r="r" t="t"/>
              <a:pathLst>
                <a:path extrusionOk="0" h="4587" w="4614">
                  <a:moveTo>
                    <a:pt x="2310" y="1"/>
                  </a:moveTo>
                  <a:cubicBezTo>
                    <a:pt x="1997" y="1"/>
                    <a:pt x="1693" y="67"/>
                    <a:pt x="1426" y="191"/>
                  </a:cubicBezTo>
                  <a:cubicBezTo>
                    <a:pt x="962" y="363"/>
                    <a:pt x="602" y="723"/>
                    <a:pt x="353" y="1153"/>
                  </a:cubicBezTo>
                  <a:lnTo>
                    <a:pt x="318" y="1153"/>
                  </a:lnTo>
                  <a:cubicBezTo>
                    <a:pt x="284" y="1265"/>
                    <a:pt x="215" y="1368"/>
                    <a:pt x="172" y="1480"/>
                  </a:cubicBezTo>
                  <a:cubicBezTo>
                    <a:pt x="0" y="2012"/>
                    <a:pt x="0" y="2553"/>
                    <a:pt x="172" y="3052"/>
                  </a:cubicBezTo>
                  <a:cubicBezTo>
                    <a:pt x="318" y="3447"/>
                    <a:pt x="567" y="3799"/>
                    <a:pt x="894" y="4091"/>
                  </a:cubicBezTo>
                  <a:cubicBezTo>
                    <a:pt x="997" y="4160"/>
                    <a:pt x="1109" y="4272"/>
                    <a:pt x="1246" y="4306"/>
                  </a:cubicBezTo>
                  <a:cubicBezTo>
                    <a:pt x="1323" y="4375"/>
                    <a:pt x="1426" y="4409"/>
                    <a:pt x="1504" y="4444"/>
                  </a:cubicBezTo>
                  <a:cubicBezTo>
                    <a:pt x="1769" y="4540"/>
                    <a:pt x="2041" y="4586"/>
                    <a:pt x="2309" y="4586"/>
                  </a:cubicBezTo>
                  <a:cubicBezTo>
                    <a:pt x="3233" y="4586"/>
                    <a:pt x="4108" y="4039"/>
                    <a:pt x="4468" y="3120"/>
                  </a:cubicBezTo>
                  <a:cubicBezTo>
                    <a:pt x="4511" y="3017"/>
                    <a:pt x="4545" y="2906"/>
                    <a:pt x="4545" y="2803"/>
                  </a:cubicBezTo>
                  <a:cubicBezTo>
                    <a:pt x="4579" y="2691"/>
                    <a:pt x="4579" y="2622"/>
                    <a:pt x="4579" y="2510"/>
                  </a:cubicBezTo>
                  <a:cubicBezTo>
                    <a:pt x="4614" y="2407"/>
                    <a:pt x="4614" y="2296"/>
                    <a:pt x="4614" y="2193"/>
                  </a:cubicBezTo>
                  <a:cubicBezTo>
                    <a:pt x="4614" y="2124"/>
                    <a:pt x="4614" y="2081"/>
                    <a:pt x="4579" y="2012"/>
                  </a:cubicBezTo>
                  <a:cubicBezTo>
                    <a:pt x="4511" y="1222"/>
                    <a:pt x="3969" y="509"/>
                    <a:pt x="3179" y="191"/>
                  </a:cubicBezTo>
                  <a:lnTo>
                    <a:pt x="3145" y="148"/>
                  </a:lnTo>
                  <a:lnTo>
                    <a:pt x="3076" y="148"/>
                  </a:lnTo>
                  <a:lnTo>
                    <a:pt x="3076" y="113"/>
                  </a:lnTo>
                  <a:lnTo>
                    <a:pt x="3007" y="113"/>
                  </a:lnTo>
                  <a:cubicBezTo>
                    <a:pt x="2777" y="37"/>
                    <a:pt x="2541" y="1"/>
                    <a:pt x="231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924252" y="468864"/>
              <a:ext cx="331915" cy="327632"/>
            </a:xfrm>
            <a:custGeom>
              <a:rect b="b" l="l" r="r" t="t"/>
              <a:pathLst>
                <a:path extrusionOk="0" h="4589" w="4649">
                  <a:moveTo>
                    <a:pt x="2328" y="0"/>
                  </a:moveTo>
                  <a:cubicBezTo>
                    <a:pt x="2018" y="0"/>
                    <a:pt x="1713" y="64"/>
                    <a:pt x="1426" y="185"/>
                  </a:cubicBezTo>
                  <a:cubicBezTo>
                    <a:pt x="997" y="400"/>
                    <a:pt x="645" y="718"/>
                    <a:pt x="396" y="1147"/>
                  </a:cubicBezTo>
                  <a:lnTo>
                    <a:pt x="353" y="1147"/>
                  </a:lnTo>
                  <a:cubicBezTo>
                    <a:pt x="318" y="1259"/>
                    <a:pt x="249" y="1362"/>
                    <a:pt x="215" y="1474"/>
                  </a:cubicBezTo>
                  <a:cubicBezTo>
                    <a:pt x="0" y="2007"/>
                    <a:pt x="35" y="2548"/>
                    <a:pt x="181" y="3046"/>
                  </a:cubicBezTo>
                  <a:cubicBezTo>
                    <a:pt x="318" y="3441"/>
                    <a:pt x="567" y="3802"/>
                    <a:pt x="928" y="4086"/>
                  </a:cubicBezTo>
                  <a:cubicBezTo>
                    <a:pt x="1040" y="4154"/>
                    <a:pt x="1143" y="4266"/>
                    <a:pt x="1289" y="4301"/>
                  </a:cubicBezTo>
                  <a:cubicBezTo>
                    <a:pt x="1358" y="4369"/>
                    <a:pt x="1426" y="4412"/>
                    <a:pt x="1538" y="4447"/>
                  </a:cubicBezTo>
                  <a:cubicBezTo>
                    <a:pt x="1801" y="4543"/>
                    <a:pt x="2073" y="4588"/>
                    <a:pt x="2340" y="4588"/>
                  </a:cubicBezTo>
                  <a:cubicBezTo>
                    <a:pt x="3266" y="4588"/>
                    <a:pt x="4143" y="4037"/>
                    <a:pt x="4476" y="3123"/>
                  </a:cubicBezTo>
                  <a:cubicBezTo>
                    <a:pt x="4545" y="3012"/>
                    <a:pt x="4545" y="2909"/>
                    <a:pt x="4580" y="2797"/>
                  </a:cubicBezTo>
                  <a:cubicBezTo>
                    <a:pt x="4614" y="2694"/>
                    <a:pt x="4614" y="2617"/>
                    <a:pt x="4614" y="2513"/>
                  </a:cubicBezTo>
                  <a:cubicBezTo>
                    <a:pt x="4648" y="2402"/>
                    <a:pt x="4648" y="2299"/>
                    <a:pt x="4648" y="2187"/>
                  </a:cubicBezTo>
                  <a:cubicBezTo>
                    <a:pt x="4614" y="2153"/>
                    <a:pt x="4614" y="2084"/>
                    <a:pt x="4614" y="2007"/>
                  </a:cubicBezTo>
                  <a:cubicBezTo>
                    <a:pt x="4511" y="1225"/>
                    <a:pt x="4004" y="503"/>
                    <a:pt x="3222" y="185"/>
                  </a:cubicBezTo>
                  <a:cubicBezTo>
                    <a:pt x="3188" y="185"/>
                    <a:pt x="3188" y="151"/>
                    <a:pt x="3188" y="151"/>
                  </a:cubicBezTo>
                  <a:lnTo>
                    <a:pt x="3110" y="151"/>
                  </a:lnTo>
                  <a:lnTo>
                    <a:pt x="3076" y="116"/>
                  </a:lnTo>
                  <a:lnTo>
                    <a:pt x="3042" y="116"/>
                  </a:lnTo>
                  <a:cubicBezTo>
                    <a:pt x="2806" y="38"/>
                    <a:pt x="2566" y="0"/>
                    <a:pt x="232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1483636" y="702470"/>
              <a:ext cx="227679" cy="225965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1335847" y="444661"/>
              <a:ext cx="230035" cy="225537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1831403" y="672627"/>
              <a:ext cx="158354" cy="156855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2762276" y="640262"/>
              <a:ext cx="117873" cy="117516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5784" y="628076"/>
              <a:ext cx="204332" cy="200834"/>
            </a:xfrm>
            <a:custGeom>
              <a:rect b="b" l="l" r="r" t="t"/>
              <a:pathLst>
                <a:path extrusionOk="0" h="2813" w="2862">
                  <a:moveTo>
                    <a:pt x="1441" y="0"/>
                  </a:moveTo>
                  <a:cubicBezTo>
                    <a:pt x="1250" y="0"/>
                    <a:pt x="1062" y="39"/>
                    <a:pt x="894" y="103"/>
                  </a:cubicBezTo>
                  <a:cubicBezTo>
                    <a:pt x="610" y="249"/>
                    <a:pt x="396" y="421"/>
                    <a:pt x="215" y="713"/>
                  </a:cubicBezTo>
                  <a:cubicBezTo>
                    <a:pt x="181" y="782"/>
                    <a:pt x="146" y="851"/>
                    <a:pt x="146" y="893"/>
                  </a:cubicBezTo>
                  <a:cubicBezTo>
                    <a:pt x="0" y="1246"/>
                    <a:pt x="0" y="1572"/>
                    <a:pt x="112" y="1890"/>
                  </a:cubicBezTo>
                  <a:cubicBezTo>
                    <a:pt x="215" y="2139"/>
                    <a:pt x="361" y="2354"/>
                    <a:pt x="576" y="2500"/>
                  </a:cubicBezTo>
                  <a:cubicBezTo>
                    <a:pt x="645" y="2569"/>
                    <a:pt x="713" y="2612"/>
                    <a:pt x="791" y="2646"/>
                  </a:cubicBezTo>
                  <a:cubicBezTo>
                    <a:pt x="825" y="2680"/>
                    <a:pt x="894" y="2715"/>
                    <a:pt x="928" y="2715"/>
                  </a:cubicBezTo>
                  <a:cubicBezTo>
                    <a:pt x="1106" y="2781"/>
                    <a:pt x="1285" y="2813"/>
                    <a:pt x="1459" y="2813"/>
                  </a:cubicBezTo>
                  <a:cubicBezTo>
                    <a:pt x="2027" y="2813"/>
                    <a:pt x="2541" y="2477"/>
                    <a:pt x="2758" y="1924"/>
                  </a:cubicBezTo>
                  <a:cubicBezTo>
                    <a:pt x="2793" y="1856"/>
                    <a:pt x="2827" y="1787"/>
                    <a:pt x="2827" y="1710"/>
                  </a:cubicBezTo>
                  <a:cubicBezTo>
                    <a:pt x="2827" y="1675"/>
                    <a:pt x="2861" y="1607"/>
                    <a:pt x="2861" y="1538"/>
                  </a:cubicBezTo>
                  <a:lnTo>
                    <a:pt x="2861" y="1357"/>
                  </a:lnTo>
                  <a:lnTo>
                    <a:pt x="2861" y="1246"/>
                  </a:lnTo>
                  <a:cubicBezTo>
                    <a:pt x="2793" y="747"/>
                    <a:pt x="2475" y="318"/>
                    <a:pt x="2002" y="103"/>
                  </a:cubicBezTo>
                  <a:lnTo>
                    <a:pt x="1968" y="103"/>
                  </a:lnTo>
                  <a:lnTo>
                    <a:pt x="1933" y="69"/>
                  </a:lnTo>
                  <a:lnTo>
                    <a:pt x="1865" y="69"/>
                  </a:lnTo>
                  <a:cubicBezTo>
                    <a:pt x="1726" y="21"/>
                    <a:pt x="1583" y="0"/>
                    <a:pt x="14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319660" y="876521"/>
              <a:ext cx="224609" cy="222610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622463" y="920084"/>
              <a:ext cx="227607" cy="225465"/>
            </a:xfrm>
            <a:custGeom>
              <a:rect b="b" l="l" r="r" t="t"/>
              <a:pathLst>
                <a:path extrusionOk="0" h="3158" w="3188">
                  <a:moveTo>
                    <a:pt x="1588" y="0"/>
                  </a:moveTo>
                  <a:cubicBezTo>
                    <a:pt x="1378" y="0"/>
                    <a:pt x="1168" y="47"/>
                    <a:pt x="971" y="128"/>
                  </a:cubicBezTo>
                  <a:cubicBezTo>
                    <a:pt x="679" y="274"/>
                    <a:pt x="430" y="489"/>
                    <a:pt x="249" y="773"/>
                  </a:cubicBezTo>
                  <a:lnTo>
                    <a:pt x="215" y="807"/>
                  </a:lnTo>
                  <a:cubicBezTo>
                    <a:pt x="181" y="884"/>
                    <a:pt x="146" y="953"/>
                    <a:pt x="146" y="1022"/>
                  </a:cubicBezTo>
                  <a:cubicBezTo>
                    <a:pt x="0" y="1383"/>
                    <a:pt x="0" y="1778"/>
                    <a:pt x="112" y="2096"/>
                  </a:cubicBezTo>
                  <a:cubicBezTo>
                    <a:pt x="215" y="2388"/>
                    <a:pt x="396" y="2637"/>
                    <a:pt x="610" y="2817"/>
                  </a:cubicBezTo>
                  <a:cubicBezTo>
                    <a:pt x="713" y="2886"/>
                    <a:pt x="791" y="2921"/>
                    <a:pt x="859" y="2989"/>
                  </a:cubicBezTo>
                  <a:cubicBezTo>
                    <a:pt x="928" y="2989"/>
                    <a:pt x="971" y="3032"/>
                    <a:pt x="1040" y="3067"/>
                  </a:cubicBezTo>
                  <a:cubicBezTo>
                    <a:pt x="1219" y="3128"/>
                    <a:pt x="1402" y="3158"/>
                    <a:pt x="1581" y="3158"/>
                  </a:cubicBezTo>
                  <a:cubicBezTo>
                    <a:pt x="2226" y="3158"/>
                    <a:pt x="2827" y="2776"/>
                    <a:pt x="3076" y="2130"/>
                  </a:cubicBezTo>
                  <a:cubicBezTo>
                    <a:pt x="3119" y="2061"/>
                    <a:pt x="3119" y="1993"/>
                    <a:pt x="3153" y="1915"/>
                  </a:cubicBezTo>
                  <a:cubicBezTo>
                    <a:pt x="3153" y="1847"/>
                    <a:pt x="3188" y="1812"/>
                    <a:pt x="3188" y="1744"/>
                  </a:cubicBezTo>
                  <a:lnTo>
                    <a:pt x="3188" y="1529"/>
                  </a:lnTo>
                  <a:lnTo>
                    <a:pt x="3188" y="1383"/>
                  </a:lnTo>
                  <a:cubicBezTo>
                    <a:pt x="3119" y="841"/>
                    <a:pt x="2758" y="343"/>
                    <a:pt x="2217" y="128"/>
                  </a:cubicBezTo>
                  <a:lnTo>
                    <a:pt x="2183" y="128"/>
                  </a:lnTo>
                  <a:lnTo>
                    <a:pt x="2183" y="94"/>
                  </a:lnTo>
                  <a:lnTo>
                    <a:pt x="2079" y="94"/>
                  </a:lnTo>
                  <a:cubicBezTo>
                    <a:pt x="1920" y="29"/>
                    <a:pt x="1754" y="0"/>
                    <a:pt x="158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402850" y="1488178"/>
              <a:ext cx="457642" cy="452502"/>
            </a:xfrm>
            <a:custGeom>
              <a:rect b="b" l="l" r="r" t="t"/>
              <a:pathLst>
                <a:path extrusionOk="0" h="6338" w="6410">
                  <a:moveTo>
                    <a:pt x="3236" y="0"/>
                  </a:moveTo>
                  <a:cubicBezTo>
                    <a:pt x="2796" y="0"/>
                    <a:pt x="2363" y="94"/>
                    <a:pt x="1968" y="264"/>
                  </a:cubicBezTo>
                  <a:cubicBezTo>
                    <a:pt x="1358" y="514"/>
                    <a:pt x="825" y="978"/>
                    <a:pt x="499" y="1588"/>
                  </a:cubicBezTo>
                  <a:cubicBezTo>
                    <a:pt x="499" y="1588"/>
                    <a:pt x="465" y="1588"/>
                    <a:pt x="465" y="1622"/>
                  </a:cubicBezTo>
                  <a:cubicBezTo>
                    <a:pt x="396" y="1734"/>
                    <a:pt x="318" y="1871"/>
                    <a:pt x="250" y="2051"/>
                  </a:cubicBezTo>
                  <a:cubicBezTo>
                    <a:pt x="1" y="2765"/>
                    <a:pt x="1" y="3555"/>
                    <a:pt x="250" y="4234"/>
                  </a:cubicBezTo>
                  <a:cubicBezTo>
                    <a:pt x="430" y="4775"/>
                    <a:pt x="782" y="5273"/>
                    <a:pt x="1255" y="5634"/>
                  </a:cubicBezTo>
                  <a:cubicBezTo>
                    <a:pt x="1392" y="5772"/>
                    <a:pt x="1573" y="5883"/>
                    <a:pt x="1753" y="5952"/>
                  </a:cubicBezTo>
                  <a:cubicBezTo>
                    <a:pt x="1856" y="6029"/>
                    <a:pt x="1968" y="6098"/>
                    <a:pt x="2071" y="6132"/>
                  </a:cubicBezTo>
                  <a:cubicBezTo>
                    <a:pt x="2447" y="6271"/>
                    <a:pt x="2833" y="6338"/>
                    <a:pt x="3211" y="6338"/>
                  </a:cubicBezTo>
                  <a:cubicBezTo>
                    <a:pt x="4494" y="6338"/>
                    <a:pt x="5698" y="5578"/>
                    <a:pt x="6195" y="4311"/>
                  </a:cubicBezTo>
                  <a:cubicBezTo>
                    <a:pt x="6229" y="4165"/>
                    <a:pt x="6264" y="3985"/>
                    <a:pt x="6298" y="3838"/>
                  </a:cubicBezTo>
                  <a:cubicBezTo>
                    <a:pt x="6332" y="3735"/>
                    <a:pt x="6367" y="3589"/>
                    <a:pt x="6367" y="3486"/>
                  </a:cubicBezTo>
                  <a:cubicBezTo>
                    <a:pt x="6367" y="3340"/>
                    <a:pt x="6410" y="3194"/>
                    <a:pt x="6367" y="3022"/>
                  </a:cubicBezTo>
                  <a:lnTo>
                    <a:pt x="6367" y="2808"/>
                  </a:lnTo>
                  <a:cubicBezTo>
                    <a:pt x="6229" y="1691"/>
                    <a:pt x="5508" y="694"/>
                    <a:pt x="4434" y="264"/>
                  </a:cubicBezTo>
                  <a:lnTo>
                    <a:pt x="4399" y="230"/>
                  </a:lnTo>
                  <a:lnTo>
                    <a:pt x="4365" y="230"/>
                  </a:lnTo>
                  <a:cubicBezTo>
                    <a:pt x="4331" y="230"/>
                    <a:pt x="4296" y="187"/>
                    <a:pt x="4296" y="187"/>
                  </a:cubicBezTo>
                  <a:lnTo>
                    <a:pt x="4262" y="187"/>
                  </a:lnTo>
                  <a:lnTo>
                    <a:pt x="4219" y="153"/>
                  </a:lnTo>
                  <a:lnTo>
                    <a:pt x="4185" y="153"/>
                  </a:lnTo>
                  <a:cubicBezTo>
                    <a:pt x="3872" y="49"/>
                    <a:pt x="3552" y="0"/>
                    <a:pt x="323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251172" y="1590559"/>
              <a:ext cx="457642" cy="452287"/>
            </a:xfrm>
            <a:custGeom>
              <a:rect b="b" l="l" r="r" t="t"/>
              <a:pathLst>
                <a:path extrusionOk="0" h="6335" w="6410">
                  <a:moveTo>
                    <a:pt x="3232" y="0"/>
                  </a:moveTo>
                  <a:cubicBezTo>
                    <a:pt x="2792" y="0"/>
                    <a:pt x="2361" y="92"/>
                    <a:pt x="1968" y="257"/>
                  </a:cubicBezTo>
                  <a:cubicBezTo>
                    <a:pt x="1401" y="514"/>
                    <a:pt x="860" y="978"/>
                    <a:pt x="499" y="1545"/>
                  </a:cubicBezTo>
                  <a:lnTo>
                    <a:pt x="499" y="1623"/>
                  </a:lnTo>
                  <a:cubicBezTo>
                    <a:pt x="396" y="1726"/>
                    <a:pt x="361" y="1872"/>
                    <a:pt x="284" y="2018"/>
                  </a:cubicBezTo>
                  <a:cubicBezTo>
                    <a:pt x="1" y="2765"/>
                    <a:pt x="1" y="3521"/>
                    <a:pt x="250" y="4200"/>
                  </a:cubicBezTo>
                  <a:cubicBezTo>
                    <a:pt x="464" y="4767"/>
                    <a:pt x="791" y="5274"/>
                    <a:pt x="1255" y="5626"/>
                  </a:cubicBezTo>
                  <a:cubicBezTo>
                    <a:pt x="1435" y="5772"/>
                    <a:pt x="1573" y="5884"/>
                    <a:pt x="1753" y="5953"/>
                  </a:cubicBezTo>
                  <a:cubicBezTo>
                    <a:pt x="1865" y="6021"/>
                    <a:pt x="2002" y="6056"/>
                    <a:pt x="2114" y="6133"/>
                  </a:cubicBezTo>
                  <a:cubicBezTo>
                    <a:pt x="2474" y="6270"/>
                    <a:pt x="2846" y="6334"/>
                    <a:pt x="3215" y="6334"/>
                  </a:cubicBezTo>
                  <a:cubicBezTo>
                    <a:pt x="4492" y="6334"/>
                    <a:pt x="5721" y="5557"/>
                    <a:pt x="6195" y="4303"/>
                  </a:cubicBezTo>
                  <a:cubicBezTo>
                    <a:pt x="6264" y="4166"/>
                    <a:pt x="6298" y="3985"/>
                    <a:pt x="6341" y="3839"/>
                  </a:cubicBezTo>
                  <a:cubicBezTo>
                    <a:pt x="6375" y="3736"/>
                    <a:pt x="6375" y="3590"/>
                    <a:pt x="6375" y="3478"/>
                  </a:cubicBezTo>
                  <a:cubicBezTo>
                    <a:pt x="6410" y="3341"/>
                    <a:pt x="6410" y="3161"/>
                    <a:pt x="6410" y="3014"/>
                  </a:cubicBezTo>
                  <a:cubicBezTo>
                    <a:pt x="6410" y="2946"/>
                    <a:pt x="6410" y="2877"/>
                    <a:pt x="6375" y="2800"/>
                  </a:cubicBezTo>
                  <a:cubicBezTo>
                    <a:pt x="6264" y="1691"/>
                    <a:pt x="5551" y="686"/>
                    <a:pt x="4442" y="222"/>
                  </a:cubicBezTo>
                  <a:lnTo>
                    <a:pt x="4365" y="222"/>
                  </a:lnTo>
                  <a:cubicBezTo>
                    <a:pt x="4331" y="188"/>
                    <a:pt x="4331" y="188"/>
                    <a:pt x="4296" y="188"/>
                  </a:cubicBezTo>
                  <a:cubicBezTo>
                    <a:pt x="4296" y="188"/>
                    <a:pt x="4262" y="188"/>
                    <a:pt x="4262" y="154"/>
                  </a:cubicBezTo>
                  <a:lnTo>
                    <a:pt x="4193" y="154"/>
                  </a:lnTo>
                  <a:cubicBezTo>
                    <a:pt x="3875" y="49"/>
                    <a:pt x="3551" y="0"/>
                    <a:pt x="32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0" name="Google Shape;850;p13"/>
          <p:cNvSpPr txBox="1"/>
          <p:nvPr>
            <p:ph type="title"/>
          </p:nvPr>
        </p:nvSpPr>
        <p:spPr>
          <a:xfrm>
            <a:off x="720000" y="192525"/>
            <a:ext cx="77766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US" sz="3600"/>
              <a:t>Clinical Correlation</a:t>
            </a:r>
            <a:endParaRPr/>
          </a:p>
        </p:txBody>
      </p:sp>
      <p:sp>
        <p:nvSpPr>
          <p:cNvPr id="851" name="Google Shape;851;p13"/>
          <p:cNvSpPr txBox="1"/>
          <p:nvPr>
            <p:ph idx="7" type="subTitle"/>
          </p:nvPr>
        </p:nvSpPr>
        <p:spPr>
          <a:xfrm>
            <a:off x="-53926" y="1252100"/>
            <a:ext cx="90549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Deficiency in Glucose 6-phosphate dehydrogenase (G-6-PD) result in: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666666"/>
                </a:solidFill>
              </a:rPr>
              <a:t>● the only way the body get </a:t>
            </a:r>
            <a:r>
              <a:rPr b="1" lang="en-US" sz="1100">
                <a:solidFill>
                  <a:srgbClr val="666666"/>
                </a:solidFill>
              </a:rPr>
              <a:t>NADPH</a:t>
            </a:r>
            <a:r>
              <a:rPr lang="en-US" sz="1100">
                <a:solidFill>
                  <a:srgbClr val="666666"/>
                </a:solidFill>
              </a:rPr>
              <a:t> is from HMP shunt, so if there is deficiency in the rate-limit enzyme which is G-6-PD, NADPH won’t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666666"/>
                </a:solidFill>
              </a:rPr>
              <a:t>formed, and this lead to stop affect the things that required NADPH “in slide 9” </a:t>
            </a:r>
            <a:endParaRPr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666666"/>
                </a:solidFill>
              </a:rPr>
              <a:t> while the</a:t>
            </a:r>
            <a:r>
              <a:rPr b="1" lang="en-US" sz="1100">
                <a:solidFill>
                  <a:srgbClr val="666666"/>
                </a:solidFill>
              </a:rPr>
              <a:t> pentoses</a:t>
            </a:r>
            <a:r>
              <a:rPr lang="en-US" sz="1100">
                <a:solidFill>
                  <a:srgbClr val="666666"/>
                </a:solidFill>
              </a:rPr>
              <a:t>, body can get them from other resource, so there is no much effect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2" name="Google Shape;852;p13"/>
          <p:cNvSpPr/>
          <p:nvPr/>
        </p:nvSpPr>
        <p:spPr>
          <a:xfrm>
            <a:off x="720075" y="2693900"/>
            <a:ext cx="1918395" cy="1755404"/>
          </a:xfrm>
          <a:custGeom>
            <a:rect b="b" l="l" r="r" t="t"/>
            <a:pathLst>
              <a:path extrusionOk="0" h="6909" w="6917">
                <a:moveTo>
                  <a:pt x="3480" y="1"/>
                </a:moveTo>
                <a:cubicBezTo>
                  <a:pt x="1547" y="1"/>
                  <a:pt x="1" y="1538"/>
                  <a:pt x="1" y="3471"/>
                </a:cubicBezTo>
                <a:cubicBezTo>
                  <a:pt x="1" y="5370"/>
                  <a:pt x="1547" y="6908"/>
                  <a:pt x="3480" y="6908"/>
                </a:cubicBezTo>
                <a:cubicBezTo>
                  <a:pt x="5370" y="6908"/>
                  <a:pt x="6917" y="5370"/>
                  <a:pt x="6917" y="3471"/>
                </a:cubicBezTo>
                <a:cubicBezTo>
                  <a:pt x="6917" y="1538"/>
                  <a:pt x="5370" y="1"/>
                  <a:pt x="3480" y="1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A4692"/>
                </a:solidFill>
                <a:latin typeface="Open Sans"/>
                <a:ea typeface="Open Sans"/>
                <a:cs typeface="Open Sans"/>
                <a:sym typeface="Open Sans"/>
              </a:rPr>
              <a:t>Hemolytic anemia</a:t>
            </a:r>
            <a:endParaRPr b="0" i="0" sz="1400" u="none" cap="none" strike="noStrike">
              <a:solidFill>
                <a:srgbClr val="1A46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destruction of red blood cells</a:t>
            </a:r>
            <a:endParaRPr/>
          </a:p>
        </p:txBody>
      </p:sp>
      <p:sp>
        <p:nvSpPr>
          <p:cNvPr id="853" name="Google Shape;853;p13"/>
          <p:cNvSpPr/>
          <p:nvPr/>
        </p:nvSpPr>
        <p:spPr>
          <a:xfrm>
            <a:off x="3910425" y="2693900"/>
            <a:ext cx="1946229" cy="1780318"/>
          </a:xfrm>
          <a:custGeom>
            <a:rect b="b" l="l" r="r" t="t"/>
            <a:pathLst>
              <a:path extrusionOk="0" h="6445" w="6445">
                <a:moveTo>
                  <a:pt x="3223" y="1"/>
                </a:moveTo>
                <a:cubicBezTo>
                  <a:pt x="1427" y="1"/>
                  <a:pt x="1" y="1435"/>
                  <a:pt x="1" y="3222"/>
                </a:cubicBezTo>
                <a:cubicBezTo>
                  <a:pt x="1" y="4984"/>
                  <a:pt x="1427" y="6444"/>
                  <a:pt x="3223" y="6444"/>
                </a:cubicBezTo>
                <a:cubicBezTo>
                  <a:pt x="4975" y="6444"/>
                  <a:pt x="6444" y="4984"/>
                  <a:pt x="6444" y="3222"/>
                </a:cubicBezTo>
                <a:cubicBezTo>
                  <a:pt x="6444" y="1435"/>
                  <a:pt x="4975" y="1"/>
                  <a:pt x="3223" y="1"/>
                </a:cubicBezTo>
                <a:close/>
              </a:path>
            </a:pathLst>
          </a:cu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A4692"/>
                </a:solidFill>
                <a:latin typeface="Open Sans"/>
                <a:ea typeface="Open Sans"/>
                <a:cs typeface="Open Sans"/>
                <a:sym typeface="Open Sans"/>
              </a:rPr>
              <a:t>Neonatal jaundice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(effects the liver)</a:t>
            </a:r>
            <a:endParaRPr>
              <a:solidFill>
                <a:srgbClr val="38761D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neonatal: relating 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newborn children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4" name="Google Shape;854;p13"/>
          <p:cNvSpPr/>
          <p:nvPr/>
        </p:nvSpPr>
        <p:spPr>
          <a:xfrm>
            <a:off x="6978625" y="2640500"/>
            <a:ext cx="1767902" cy="1755401"/>
          </a:xfrm>
          <a:custGeom>
            <a:rect b="b" l="l" r="r" t="t"/>
            <a:pathLst>
              <a:path extrusionOk="0" h="4941" w="4941">
                <a:moveTo>
                  <a:pt x="2475" y="0"/>
                </a:moveTo>
                <a:cubicBezTo>
                  <a:pt x="1109" y="0"/>
                  <a:pt x="1" y="1109"/>
                  <a:pt x="1" y="2475"/>
                </a:cubicBezTo>
                <a:cubicBezTo>
                  <a:pt x="1" y="3832"/>
                  <a:pt x="1109" y="4940"/>
                  <a:pt x="2475" y="4940"/>
                </a:cubicBezTo>
                <a:cubicBezTo>
                  <a:pt x="3832" y="4940"/>
                  <a:pt x="4941" y="3832"/>
                  <a:pt x="4941" y="2475"/>
                </a:cubicBezTo>
                <a:cubicBezTo>
                  <a:pt x="4941" y="1109"/>
                  <a:pt x="3832" y="0"/>
                  <a:pt x="2475" y="0"/>
                </a:cubicBezTo>
                <a:close/>
              </a:path>
            </a:pathLst>
          </a:cu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A4692"/>
                </a:solidFill>
                <a:latin typeface="Open Sans"/>
                <a:ea typeface="Open Sans"/>
                <a:cs typeface="Open Sans"/>
                <a:sym typeface="Open Sans"/>
              </a:rPr>
              <a:t>Kidney failure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4"/>
          <p:cNvSpPr/>
          <p:nvPr/>
        </p:nvSpPr>
        <p:spPr>
          <a:xfrm>
            <a:off x="-4" y="-2"/>
            <a:ext cx="607159" cy="602163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4"/>
          <p:cNvSpPr/>
          <p:nvPr/>
        </p:nvSpPr>
        <p:spPr>
          <a:xfrm>
            <a:off x="-151707" y="4594002"/>
            <a:ext cx="744014" cy="73789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"/>
          <p:cNvSpPr/>
          <p:nvPr/>
        </p:nvSpPr>
        <p:spPr>
          <a:xfrm rot="7062932">
            <a:off x="113681" y="572190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"/>
          <p:cNvSpPr/>
          <p:nvPr/>
        </p:nvSpPr>
        <p:spPr>
          <a:xfrm>
            <a:off x="8905290" y="947325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"/>
          <p:cNvSpPr/>
          <p:nvPr/>
        </p:nvSpPr>
        <p:spPr>
          <a:xfrm>
            <a:off x="8423994" y="4505822"/>
            <a:ext cx="885278" cy="87803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"/>
          <p:cNvSpPr/>
          <p:nvPr/>
        </p:nvSpPr>
        <p:spPr>
          <a:xfrm>
            <a:off x="8594415" y="1446950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"/>
          <p:cNvSpPr/>
          <p:nvPr/>
        </p:nvSpPr>
        <p:spPr>
          <a:xfrm rot="9767710">
            <a:off x="218365" y="3986834"/>
            <a:ext cx="332585" cy="32989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4"/>
          <p:cNvSpPr/>
          <p:nvPr/>
        </p:nvSpPr>
        <p:spPr>
          <a:xfrm>
            <a:off x="8494498" y="4314522"/>
            <a:ext cx="444511" cy="441266"/>
          </a:xfrm>
          <a:custGeom>
            <a:rect b="b" l="l" r="r" t="t"/>
            <a:pathLst>
              <a:path extrusionOk="0" h="14142" w="14246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4"/>
          <p:cNvSpPr txBox="1"/>
          <p:nvPr>
            <p:ph type="title"/>
          </p:nvPr>
        </p:nvSpPr>
        <p:spPr>
          <a:xfrm>
            <a:off x="555408" y="50796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US" sz="3600"/>
              <a:t>Glucose Transport</a:t>
            </a:r>
            <a:endParaRPr/>
          </a:p>
        </p:txBody>
      </p:sp>
      <p:sp>
        <p:nvSpPr>
          <p:cNvPr id="868" name="Google Shape;868;p14"/>
          <p:cNvSpPr txBox="1"/>
          <p:nvPr>
            <p:ph idx="7" type="subTitle"/>
          </p:nvPr>
        </p:nvSpPr>
        <p:spPr>
          <a:xfrm>
            <a:off x="3584988" y="2590095"/>
            <a:ext cx="197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9" name="Google Shape;869;p14"/>
          <p:cNvSpPr/>
          <p:nvPr/>
        </p:nvSpPr>
        <p:spPr>
          <a:xfrm>
            <a:off x="956737" y="805500"/>
            <a:ext cx="7012200" cy="8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7860000" dist="133350">
              <a:schemeClr val="accent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Glucose is hydrophobic molecule that’s why it cannot pass easily inside the cell so it needs another way to go inside the cell either by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Co-transporter which will take Na+ and glucose together to go inside the cell or by Facilitated diffusion which mean it has a specific carrier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to it. (thanks to 439 team)</a:t>
            </a:r>
            <a:endParaRPr b="1" i="0" sz="105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0" name="Google Shape;870;p14"/>
          <p:cNvSpPr txBox="1"/>
          <p:nvPr/>
        </p:nvSpPr>
        <p:spPr>
          <a:xfrm>
            <a:off x="214884" y="1885950"/>
            <a:ext cx="44304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Na+-Monosaccharide Cotransporter “dependent”</a:t>
            </a:r>
            <a:endParaRPr>
              <a:solidFill>
                <a:srgbClr val="CC0000"/>
              </a:solidFill>
              <a:highlight>
                <a:srgbClr val="FFFFFF"/>
              </a:highlight>
            </a:endParaRPr>
          </a:p>
        </p:txBody>
      </p:sp>
      <p:sp>
        <p:nvSpPr>
          <p:cNvPr id="871" name="Google Shape;871;p14"/>
          <p:cNvSpPr txBox="1"/>
          <p:nvPr/>
        </p:nvSpPr>
        <p:spPr>
          <a:xfrm>
            <a:off x="5161788" y="1890522"/>
            <a:ext cx="36576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Na+-Independent Facilitated Diffusion</a:t>
            </a:r>
            <a:endParaRPr>
              <a:solidFill>
                <a:srgbClr val="CC0000"/>
              </a:solidFill>
              <a:highlight>
                <a:srgbClr val="FFFFFF"/>
              </a:highlight>
            </a:endParaRPr>
          </a:p>
        </p:txBody>
      </p:sp>
      <p:cxnSp>
        <p:nvCxnSpPr>
          <p:cNvPr id="872" name="Google Shape;872;p14"/>
          <p:cNvCxnSpPr/>
          <p:nvPr/>
        </p:nvCxnSpPr>
        <p:spPr>
          <a:xfrm>
            <a:off x="4626864" y="1831086"/>
            <a:ext cx="36576" cy="3346704"/>
          </a:xfrm>
          <a:prstGeom prst="straightConnector1">
            <a:avLst/>
          </a:prstGeom>
          <a:noFill/>
          <a:ln cap="flat" cmpd="sng" w="9525">
            <a:solidFill>
              <a:srgbClr val="E1EBF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3" name="Google Shape;873;p14"/>
          <p:cNvSpPr txBox="1"/>
          <p:nvPr/>
        </p:nvSpPr>
        <p:spPr>
          <a:xfrm>
            <a:off x="668655" y="2275713"/>
            <a:ext cx="3040500" cy="2449200"/>
          </a:xfrm>
          <a:prstGeom prst="rect">
            <a:avLst/>
          </a:prstGeom>
          <a:noFill/>
          <a:ln cap="flat" cmpd="sng" w="9525">
            <a:solidFill>
              <a:srgbClr val="1A46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0" i="0" lang="en-US" sz="1400" u="none" cap="none" strike="noStrike">
                <a:latin typeface="Open Sans"/>
                <a:ea typeface="Open Sans"/>
                <a:cs typeface="Open Sans"/>
                <a:sym typeface="Open Sans"/>
              </a:rPr>
              <a:t>Against concentration gradient</a:t>
            </a:r>
            <a:endParaRPr b="0" i="0" sz="140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low conc. to high conc.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 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Energy dependent 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1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why? because it’s against conc. 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A4692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0" i="0" lang="en-US" sz="1400" u="none" cap="none" strike="noStrike">
                <a:latin typeface="Open Sans"/>
                <a:ea typeface="Open Sans"/>
                <a:cs typeface="Open Sans"/>
                <a:sym typeface="Open Sans"/>
              </a:rPr>
              <a:t>Carrier-mediated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A46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- </a:t>
            </a:r>
            <a:r>
              <a:rPr b="0" i="0" lang="en-US" sz="1400" u="none" cap="none" strike="noStrike">
                <a:latin typeface="Open Sans"/>
                <a:ea typeface="Open Sans"/>
                <a:cs typeface="Open Sans"/>
                <a:sym typeface="Open Sans"/>
              </a:rPr>
              <a:t>Coupled to Na+ transport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Open Sans"/>
                <a:ea typeface="Open Sans"/>
                <a:cs typeface="Open Sans"/>
                <a:sym typeface="Open Sans"/>
              </a:rPr>
              <a:t>- Small intestine, renal tubules &amp; choroid plexus</a:t>
            </a:r>
            <a:endParaRPr/>
          </a:p>
        </p:txBody>
      </p:sp>
      <p:sp>
        <p:nvSpPr>
          <p:cNvPr id="874" name="Google Shape;874;p14"/>
          <p:cNvSpPr txBox="1"/>
          <p:nvPr/>
        </p:nvSpPr>
        <p:spPr>
          <a:xfrm>
            <a:off x="5161803" y="2261611"/>
            <a:ext cx="3173100" cy="1102500"/>
          </a:xfrm>
          <a:prstGeom prst="rect">
            <a:avLst/>
          </a:prstGeom>
          <a:noFill/>
          <a:ln cap="flat" cmpd="sng" w="9525">
            <a:solidFill>
              <a:srgbClr val="1A46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A4692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0" i="0" lang="en-US" sz="1400" u="none" cap="none" strike="noStrike">
                <a:latin typeface="Open Sans"/>
                <a:ea typeface="Open Sans"/>
                <a:cs typeface="Open Sans"/>
                <a:sym typeface="Open Sans"/>
              </a:rPr>
              <a:t>Down the concentration gradient</a:t>
            </a:r>
            <a:endParaRPr b="0" i="0" sz="140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A469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- Energy Independent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050" u="none" cap="none" strike="noStrik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(Passive transport)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A4692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0" i="0" lang="en-US" sz="1400" u="none" cap="none" strike="noStrike">
                <a:latin typeface="Open Sans"/>
                <a:ea typeface="Open Sans"/>
                <a:cs typeface="Open Sans"/>
                <a:sym typeface="Open Sans"/>
              </a:rPr>
              <a:t>Glucose Transporters (GLUT 1-14)</a:t>
            </a:r>
            <a:endParaRPr/>
          </a:p>
        </p:txBody>
      </p:sp>
      <p:pic>
        <p:nvPicPr>
          <p:cNvPr descr="Diagram&#10;&#10;Description automatically generated" id="875" name="Google Shape;8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280" y="3431286"/>
            <a:ext cx="2322576" cy="174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5"/>
          <p:cNvSpPr txBox="1"/>
          <p:nvPr>
            <p:ph type="title"/>
          </p:nvPr>
        </p:nvSpPr>
        <p:spPr>
          <a:xfrm>
            <a:off x="720000" y="53964"/>
            <a:ext cx="7704000" cy="1112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US" sz="3600"/>
              <a:t>Glucose Transporter</a:t>
            </a:r>
            <a:br>
              <a:rPr b="0" lang="en-US" sz="3600"/>
            </a:br>
            <a:r>
              <a:rPr b="0" lang="en-US" sz="1200">
                <a:latin typeface="Open Sans"/>
                <a:ea typeface="Open Sans"/>
                <a:cs typeface="Open Sans"/>
                <a:sym typeface="Open Sans"/>
              </a:rPr>
              <a:t>Tissue-specific expression pattern: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81" name="Google Shape;881;p15"/>
          <p:cNvGrpSpPr/>
          <p:nvPr/>
        </p:nvGrpSpPr>
        <p:grpSpPr>
          <a:xfrm rot="2040916">
            <a:off x="-354053" y="390829"/>
            <a:ext cx="1358024" cy="1387855"/>
            <a:chOff x="635850" y="3092705"/>
            <a:chExt cx="729428" cy="745448"/>
          </a:xfrm>
        </p:grpSpPr>
        <p:sp>
          <p:nvSpPr>
            <p:cNvPr id="882" name="Google Shape;882;p15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992519" y="3628887"/>
              <a:ext cx="257421" cy="101675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1190469" y="3549527"/>
              <a:ext cx="174809" cy="173632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15"/>
          <p:cNvGrpSpPr/>
          <p:nvPr/>
        </p:nvGrpSpPr>
        <p:grpSpPr>
          <a:xfrm rot="3741773">
            <a:off x="8001659" y="1733649"/>
            <a:ext cx="2272472" cy="1462918"/>
            <a:chOff x="-86807" y="1399617"/>
            <a:chExt cx="1571454" cy="1011629"/>
          </a:xfrm>
        </p:grpSpPr>
        <p:sp>
          <p:nvSpPr>
            <p:cNvPr id="890" name="Google Shape;890;p15"/>
            <p:cNvSpPr/>
            <p:nvPr/>
          </p:nvSpPr>
          <p:spPr>
            <a:xfrm rot="-1375587">
              <a:off x="846799" y="2083580"/>
              <a:ext cx="539085" cy="6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 rot="2509616">
              <a:off x="364490" y="2001762"/>
              <a:ext cx="597856" cy="688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 rot="794348">
              <a:off x="-6383" y="1553321"/>
              <a:ext cx="212250" cy="317197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 rot="794348">
              <a:off x="117870" y="1791181"/>
              <a:ext cx="329405" cy="138073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 rot="794318">
              <a:off x="-8402" y="1711313"/>
              <a:ext cx="277253" cy="275167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 rot="794348">
              <a:off x="-64039" y="1422960"/>
              <a:ext cx="230026" cy="225529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 rot="794348">
              <a:off x="370574" y="1779499"/>
              <a:ext cx="158348" cy="156849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 rot="794252">
              <a:off x="1234428" y="1902516"/>
              <a:ext cx="227294" cy="226599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 rot="794254">
              <a:off x="732609" y="2038862"/>
              <a:ext cx="340890" cy="337843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899" name="Google Shape;899;p15"/>
          <p:cNvGraphicFramePr/>
          <p:nvPr/>
        </p:nvGraphicFramePr>
        <p:xfrm>
          <a:off x="877824" y="122072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{86D3CD66-6845-45C1-B0E8-8B15C79D0DEF}</a:tableStyleId>
              </a:tblPr>
              <a:tblGrid>
                <a:gridCol w="1447125"/>
                <a:gridCol w="2514600"/>
                <a:gridCol w="2651750"/>
              </a:tblGrid>
              <a:tr h="44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transporter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E1EB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Location</a:t>
                      </a:r>
                      <a:endParaRPr b="1" sz="1400" u="none" cap="none" strike="noStrike">
                        <a:solidFill>
                          <a:srgbClr val="0737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solidFill>
                      <a:srgbClr val="E1EB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E1EBFA"/>
                    </a:solidFill>
                  </a:tcPr>
                </a:tc>
              </a:tr>
              <a:tr h="44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GLUT-1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RBCs and brain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 uptake from blood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44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GLUT-2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Liver, kidney &amp; pancreas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&amp; cells </a:t>
                      </a:r>
                      <a:r>
                        <a:rPr b="0" i="0" lang="en-US" sz="1400" u="none" cap="none" strike="noStrike">
                          <a:solidFill>
                            <a:srgbClr val="AAC3E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(either direction)</a:t>
                      </a:r>
                      <a:endParaRPr sz="1400" u="none" cap="none" strike="noStrike">
                        <a:solidFill>
                          <a:srgbClr val="AAC3E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44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GLUT-3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Neurons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 uptake from blood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44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GLUT-4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Adipose tissue &amp; skeletal muscle</a:t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 uptake from blood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92D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Involved in diabetes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GLUT-5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Small intestine &amp; testes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Fructose transport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</a:tr>
              <a:tr h="429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GLUT-7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Liver (ER-membrane)</a:t>
                      </a:r>
                      <a:endParaRPr sz="1400" u="none" cap="none" strike="noStrik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gf9a4fd4a06_0_0"/>
          <p:cNvGrpSpPr/>
          <p:nvPr/>
        </p:nvGrpSpPr>
        <p:grpSpPr>
          <a:xfrm>
            <a:off x="-239614" y="685411"/>
            <a:ext cx="1659414" cy="1514076"/>
            <a:chOff x="3733536" y="3042898"/>
            <a:chExt cx="1659414" cy="1514076"/>
          </a:xfrm>
        </p:grpSpPr>
        <p:sp>
          <p:nvSpPr>
            <p:cNvPr id="905" name="Google Shape;905;gf9a4fd4a06_0_0"/>
            <p:cNvSpPr/>
            <p:nvPr/>
          </p:nvSpPr>
          <p:spPr>
            <a:xfrm>
              <a:off x="3733536" y="3463908"/>
              <a:ext cx="636743" cy="636863"/>
            </a:xfrm>
            <a:custGeom>
              <a:rect b="b" l="l" r="r" t="t"/>
              <a:pathLst>
                <a:path extrusionOk="0" h="5302" w="5301">
                  <a:moveTo>
                    <a:pt x="2646" y="1"/>
                  </a:moveTo>
                  <a:cubicBezTo>
                    <a:pt x="1186" y="1"/>
                    <a:pt x="0" y="1221"/>
                    <a:pt x="0" y="2656"/>
                  </a:cubicBezTo>
                  <a:cubicBezTo>
                    <a:pt x="0" y="4125"/>
                    <a:pt x="1186" y="5302"/>
                    <a:pt x="2646" y="5302"/>
                  </a:cubicBezTo>
                  <a:cubicBezTo>
                    <a:pt x="4115" y="5302"/>
                    <a:pt x="5301" y="4125"/>
                    <a:pt x="5301" y="2656"/>
                  </a:cubicBezTo>
                  <a:cubicBezTo>
                    <a:pt x="5301" y="1221"/>
                    <a:pt x="4115" y="1"/>
                    <a:pt x="26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gf9a4fd4a06_0_0"/>
            <p:cNvSpPr/>
            <p:nvPr/>
          </p:nvSpPr>
          <p:spPr>
            <a:xfrm>
              <a:off x="4576634" y="3042898"/>
              <a:ext cx="472782" cy="472782"/>
            </a:xfrm>
            <a:custGeom>
              <a:rect b="b" l="l" r="r" t="t"/>
              <a:pathLst>
                <a:path extrusionOk="0" h="3936" w="3936">
                  <a:moveTo>
                    <a:pt x="1968" y="1"/>
                  </a:moveTo>
                  <a:cubicBezTo>
                    <a:pt x="859" y="1"/>
                    <a:pt x="0" y="894"/>
                    <a:pt x="0" y="1968"/>
                  </a:cubicBezTo>
                  <a:cubicBezTo>
                    <a:pt x="0" y="3076"/>
                    <a:pt x="859" y="3936"/>
                    <a:pt x="1968" y="3936"/>
                  </a:cubicBezTo>
                  <a:cubicBezTo>
                    <a:pt x="3042" y="3936"/>
                    <a:pt x="3935" y="3076"/>
                    <a:pt x="3935" y="1968"/>
                  </a:cubicBezTo>
                  <a:cubicBezTo>
                    <a:pt x="3935" y="894"/>
                    <a:pt x="3042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gf9a4fd4a06_0_0"/>
            <p:cNvSpPr/>
            <p:nvPr/>
          </p:nvSpPr>
          <p:spPr>
            <a:xfrm>
              <a:off x="4124636" y="3863297"/>
              <a:ext cx="559387" cy="212488"/>
            </a:xfrm>
            <a:custGeom>
              <a:rect b="b" l="l" r="r" t="t"/>
              <a:pathLst>
                <a:path extrusionOk="0" h="1769" w="4657">
                  <a:moveTo>
                    <a:pt x="531" y="1"/>
                  </a:moveTo>
                  <a:cubicBezTo>
                    <a:pt x="407" y="1"/>
                    <a:pt x="279" y="63"/>
                    <a:pt x="215" y="156"/>
                  </a:cubicBezTo>
                  <a:lnTo>
                    <a:pt x="181" y="190"/>
                  </a:lnTo>
                  <a:cubicBezTo>
                    <a:pt x="0" y="405"/>
                    <a:pt x="112" y="723"/>
                    <a:pt x="395" y="800"/>
                  </a:cubicBezTo>
                  <a:lnTo>
                    <a:pt x="4115" y="1762"/>
                  </a:lnTo>
                  <a:cubicBezTo>
                    <a:pt x="4139" y="1767"/>
                    <a:pt x="4162" y="1769"/>
                    <a:pt x="4186" y="1769"/>
                  </a:cubicBezTo>
                  <a:cubicBezTo>
                    <a:pt x="4349" y="1769"/>
                    <a:pt x="4521" y="1670"/>
                    <a:pt x="4588" y="1513"/>
                  </a:cubicBezTo>
                  <a:cubicBezTo>
                    <a:pt x="4657" y="1298"/>
                    <a:pt x="4545" y="1083"/>
                    <a:pt x="4330" y="1049"/>
                  </a:cubicBezTo>
                  <a:lnTo>
                    <a:pt x="610" y="9"/>
                  </a:lnTo>
                  <a:cubicBezTo>
                    <a:pt x="584" y="3"/>
                    <a:pt x="558" y="1"/>
                    <a:pt x="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gf9a4fd4a06_0_0"/>
            <p:cNvSpPr/>
            <p:nvPr/>
          </p:nvSpPr>
          <p:spPr>
            <a:xfrm>
              <a:off x="4783595" y="3342110"/>
              <a:ext cx="132610" cy="552300"/>
            </a:xfrm>
            <a:custGeom>
              <a:rect b="b" l="l" r="r" t="t"/>
              <a:pathLst>
                <a:path extrusionOk="0" h="4598" w="1104">
                  <a:moveTo>
                    <a:pt x="378" y="0"/>
                  </a:moveTo>
                  <a:cubicBezTo>
                    <a:pt x="173" y="0"/>
                    <a:pt x="1" y="167"/>
                    <a:pt x="30" y="414"/>
                  </a:cubicBezTo>
                  <a:lnTo>
                    <a:pt x="348" y="4237"/>
                  </a:lnTo>
                  <a:cubicBezTo>
                    <a:pt x="391" y="4452"/>
                    <a:pt x="528" y="4598"/>
                    <a:pt x="743" y="4598"/>
                  </a:cubicBezTo>
                  <a:cubicBezTo>
                    <a:pt x="958" y="4598"/>
                    <a:pt x="1104" y="4417"/>
                    <a:pt x="1104" y="4202"/>
                  </a:cubicBezTo>
                  <a:lnTo>
                    <a:pt x="820" y="371"/>
                  </a:lnTo>
                  <a:cubicBezTo>
                    <a:pt x="820" y="199"/>
                    <a:pt x="709" y="53"/>
                    <a:pt x="563" y="18"/>
                  </a:cubicBezTo>
                  <a:lnTo>
                    <a:pt x="494" y="18"/>
                  </a:lnTo>
                  <a:cubicBezTo>
                    <a:pt x="455" y="6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gf9a4fd4a06_0_0"/>
            <p:cNvSpPr/>
            <p:nvPr/>
          </p:nvSpPr>
          <p:spPr>
            <a:xfrm>
              <a:off x="4485826" y="4178124"/>
              <a:ext cx="378851" cy="378851"/>
            </a:xfrm>
            <a:custGeom>
              <a:rect b="b" l="l" r="r" t="t"/>
              <a:pathLst>
                <a:path extrusionOk="0" h="3154" w="3154">
                  <a:moveTo>
                    <a:pt x="1581" y="0"/>
                  </a:moveTo>
                  <a:cubicBezTo>
                    <a:pt x="722" y="0"/>
                    <a:pt x="0" y="713"/>
                    <a:pt x="0" y="1572"/>
                  </a:cubicBezTo>
                  <a:cubicBezTo>
                    <a:pt x="0" y="2432"/>
                    <a:pt x="722" y="3153"/>
                    <a:pt x="1581" y="3153"/>
                  </a:cubicBezTo>
                  <a:cubicBezTo>
                    <a:pt x="2440" y="3153"/>
                    <a:pt x="3153" y="2432"/>
                    <a:pt x="3153" y="1572"/>
                  </a:cubicBezTo>
                  <a:cubicBezTo>
                    <a:pt x="3153" y="713"/>
                    <a:pt x="2440" y="0"/>
                    <a:pt x="158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gf9a4fd4a06_0_0"/>
            <p:cNvSpPr/>
            <p:nvPr/>
          </p:nvSpPr>
          <p:spPr>
            <a:xfrm>
              <a:off x="4469250" y="3670389"/>
              <a:ext cx="829892" cy="830853"/>
            </a:xfrm>
            <a:custGeom>
              <a:rect b="b" l="l" r="r" t="t"/>
              <a:pathLst>
                <a:path extrusionOk="0" h="6917" w="6909">
                  <a:moveTo>
                    <a:pt x="3437" y="0"/>
                  </a:moveTo>
                  <a:cubicBezTo>
                    <a:pt x="1539" y="0"/>
                    <a:pt x="1" y="1547"/>
                    <a:pt x="1" y="3437"/>
                  </a:cubicBezTo>
                  <a:cubicBezTo>
                    <a:pt x="1" y="5336"/>
                    <a:pt x="1539" y="6916"/>
                    <a:pt x="3437" y="6916"/>
                  </a:cubicBezTo>
                  <a:cubicBezTo>
                    <a:pt x="5370" y="6916"/>
                    <a:pt x="6908" y="5336"/>
                    <a:pt x="6908" y="3437"/>
                  </a:cubicBezTo>
                  <a:cubicBezTo>
                    <a:pt x="6908" y="1547"/>
                    <a:pt x="5370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gf9a4fd4a06_0_0"/>
            <p:cNvSpPr/>
            <p:nvPr/>
          </p:nvSpPr>
          <p:spPr>
            <a:xfrm>
              <a:off x="4916084" y="3979931"/>
              <a:ext cx="476866" cy="473864"/>
            </a:xfrm>
            <a:custGeom>
              <a:rect b="b" l="l" r="r" t="t"/>
              <a:pathLst>
                <a:path extrusionOk="0" h="3945" w="3970">
                  <a:moveTo>
                    <a:pt x="1968" y="1"/>
                  </a:moveTo>
                  <a:cubicBezTo>
                    <a:pt x="894" y="1"/>
                    <a:pt x="1" y="860"/>
                    <a:pt x="1" y="1977"/>
                  </a:cubicBezTo>
                  <a:cubicBezTo>
                    <a:pt x="1" y="3051"/>
                    <a:pt x="894" y="3944"/>
                    <a:pt x="1968" y="3944"/>
                  </a:cubicBezTo>
                  <a:cubicBezTo>
                    <a:pt x="3076" y="3944"/>
                    <a:pt x="3970" y="3051"/>
                    <a:pt x="3970" y="1977"/>
                  </a:cubicBezTo>
                  <a:cubicBezTo>
                    <a:pt x="3970" y="860"/>
                    <a:pt x="3076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gf9a4fd4a06_0_0"/>
            <p:cNvSpPr/>
            <p:nvPr/>
          </p:nvSpPr>
          <p:spPr>
            <a:xfrm>
              <a:off x="4378442" y="4005756"/>
              <a:ext cx="309783" cy="309663"/>
            </a:xfrm>
            <a:custGeom>
              <a:rect b="b" l="l" r="r" t="t"/>
              <a:pathLst>
                <a:path extrusionOk="0" h="2578" w="2579">
                  <a:moveTo>
                    <a:pt x="1289" y="0"/>
                  </a:moveTo>
                  <a:cubicBezTo>
                    <a:pt x="576" y="0"/>
                    <a:pt x="1" y="576"/>
                    <a:pt x="1" y="1289"/>
                  </a:cubicBezTo>
                  <a:cubicBezTo>
                    <a:pt x="1" y="2011"/>
                    <a:pt x="576" y="2578"/>
                    <a:pt x="1289" y="2578"/>
                  </a:cubicBezTo>
                  <a:cubicBezTo>
                    <a:pt x="2002" y="2578"/>
                    <a:pt x="2578" y="2011"/>
                    <a:pt x="2578" y="1289"/>
                  </a:cubicBezTo>
                  <a:cubicBezTo>
                    <a:pt x="2578" y="576"/>
                    <a:pt x="2002" y="0"/>
                    <a:pt x="12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Google Shape;913;gf9a4fd4a06_0_0"/>
          <p:cNvSpPr/>
          <p:nvPr/>
        </p:nvSpPr>
        <p:spPr>
          <a:xfrm>
            <a:off x="725925" y="1105625"/>
            <a:ext cx="7953900" cy="3555600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en-US" sz="1200">
                <a:solidFill>
                  <a:srgbClr val="002060"/>
                </a:solidFill>
                <a:latin typeface="Ubuntu Medium"/>
                <a:ea typeface="Ubuntu Medium"/>
                <a:cs typeface="Ubuntu Medium"/>
                <a:sym typeface="Ubuntu Medium"/>
              </a:rPr>
              <a:t>There are multiple pathways for glucose that can be grouped in to catabolic (utilizing glucose) or</a:t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Ubuntu Medium"/>
                <a:ea typeface="Ubuntu Medium"/>
                <a:cs typeface="Ubuntu Medium"/>
                <a:sym typeface="Ubuntu Medium"/>
              </a:rPr>
              <a:t>anabolic (producing glucose).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Ubuntu Medium"/>
                <a:ea typeface="Ubuntu Medium"/>
                <a:cs typeface="Ubuntu Medium"/>
                <a:sym typeface="Ubuntu Medium"/>
              </a:rPr>
              <a:t>● Glycolysis is the major metabolic pathway of glucose breakdown to provide energy.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Ubuntu Medium"/>
                <a:ea typeface="Ubuntu Medium"/>
                <a:cs typeface="Ubuntu Medium"/>
                <a:sym typeface="Ubuntu Medium"/>
              </a:rPr>
              <a:t>● Alternative pathway for glucose oxidation but not meant for producing energy.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Ubuntu Medium"/>
                <a:ea typeface="Ubuntu Medium"/>
                <a:cs typeface="Ubuntu Medium"/>
                <a:sym typeface="Ubuntu Medium"/>
              </a:rPr>
              <a:t>● Has two phases- oxidative and non-oxidative.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Ubuntu Medium"/>
                <a:ea typeface="Ubuntu Medium"/>
                <a:cs typeface="Ubuntu Medium"/>
                <a:sym typeface="Ubuntu Medium"/>
              </a:rPr>
              <a:t>● During oxidative phase, glucose-6-P is oxidized with generation of 2 moles of NADPH, and one mole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Ubuntu Medium"/>
                <a:ea typeface="Ubuntu Medium"/>
                <a:cs typeface="Ubuntu Medium"/>
                <a:sym typeface="Ubuntu Medium"/>
              </a:rPr>
              <a:t>of pentose phosphate, with liberation of CO2.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Ubuntu Medium"/>
                <a:ea typeface="Ubuntu Medium"/>
                <a:cs typeface="Ubuntu Medium"/>
                <a:sym typeface="Ubuntu Medium"/>
              </a:rPr>
              <a:t>● During non-oxidative phase, pentose phosphate is converted to intermediates of glycolysis.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914" name="Google Shape;914;gf9a4fd4a06_0_0"/>
          <p:cNvSpPr txBox="1"/>
          <p:nvPr>
            <p:ph type="title"/>
          </p:nvPr>
        </p:nvSpPr>
        <p:spPr>
          <a:xfrm>
            <a:off x="2199750" y="540000"/>
            <a:ext cx="44139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2"/>
                </a:solidFill>
              </a:rPr>
              <a:t>Take Home Messages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915" name="Google Shape;915;gf9a4fd4a06_0_0"/>
          <p:cNvGrpSpPr/>
          <p:nvPr/>
        </p:nvGrpSpPr>
        <p:grpSpPr>
          <a:xfrm>
            <a:off x="8046595" y="3951175"/>
            <a:ext cx="1800555" cy="1908036"/>
            <a:chOff x="6394970" y="2689925"/>
            <a:chExt cx="1800555" cy="1908036"/>
          </a:xfrm>
        </p:grpSpPr>
        <p:sp>
          <p:nvSpPr>
            <p:cNvPr id="916" name="Google Shape;916;gf9a4fd4a06_0_0"/>
            <p:cNvSpPr/>
            <p:nvPr/>
          </p:nvSpPr>
          <p:spPr>
            <a:xfrm>
              <a:off x="6526552" y="3101592"/>
              <a:ext cx="1171196" cy="1068822"/>
            </a:xfrm>
            <a:custGeom>
              <a:rect b="b" l="l" r="r" t="t"/>
              <a:pathLst>
                <a:path extrusionOk="0" h="11307" w="12390">
                  <a:moveTo>
                    <a:pt x="8458" y="696"/>
                  </a:moveTo>
                  <a:lnTo>
                    <a:pt x="11599" y="5121"/>
                  </a:lnTo>
                  <a:lnTo>
                    <a:pt x="9348" y="10095"/>
                  </a:lnTo>
                  <a:lnTo>
                    <a:pt x="3944" y="10593"/>
                  </a:lnTo>
                  <a:lnTo>
                    <a:pt x="791" y="6195"/>
                  </a:lnTo>
                  <a:lnTo>
                    <a:pt x="3050" y="1212"/>
                  </a:lnTo>
                  <a:lnTo>
                    <a:pt x="8458" y="696"/>
                  </a:lnTo>
                  <a:close/>
                  <a:moveTo>
                    <a:pt x="8772" y="0"/>
                  </a:moveTo>
                  <a:lnTo>
                    <a:pt x="8557" y="35"/>
                  </a:lnTo>
                  <a:lnTo>
                    <a:pt x="2578" y="610"/>
                  </a:lnTo>
                  <a:lnTo>
                    <a:pt x="0" y="6263"/>
                  </a:lnTo>
                  <a:lnTo>
                    <a:pt x="3617" y="11307"/>
                  </a:lnTo>
                  <a:lnTo>
                    <a:pt x="9812" y="10705"/>
                  </a:lnTo>
                  <a:lnTo>
                    <a:pt x="12389" y="5043"/>
                  </a:lnTo>
                  <a:lnTo>
                    <a:pt x="8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gf9a4fd4a06_0_0"/>
            <p:cNvSpPr/>
            <p:nvPr/>
          </p:nvSpPr>
          <p:spPr>
            <a:xfrm>
              <a:off x="6628074" y="3042890"/>
              <a:ext cx="393140" cy="347105"/>
            </a:xfrm>
            <a:custGeom>
              <a:rect b="b" l="l" r="r" t="t"/>
              <a:pathLst>
                <a:path extrusionOk="0" h="3672" w="4159">
                  <a:moveTo>
                    <a:pt x="2067" y="0"/>
                  </a:moveTo>
                  <a:cubicBezTo>
                    <a:pt x="1698" y="0"/>
                    <a:pt x="1328" y="108"/>
                    <a:pt x="1005" y="329"/>
                  </a:cubicBezTo>
                  <a:cubicBezTo>
                    <a:pt x="181" y="939"/>
                    <a:pt x="0" y="2090"/>
                    <a:pt x="576" y="2907"/>
                  </a:cubicBezTo>
                  <a:cubicBezTo>
                    <a:pt x="947" y="3408"/>
                    <a:pt x="1514" y="3671"/>
                    <a:pt x="2088" y="3671"/>
                  </a:cubicBezTo>
                  <a:cubicBezTo>
                    <a:pt x="2458" y="3671"/>
                    <a:pt x="2830" y="3562"/>
                    <a:pt x="3153" y="3336"/>
                  </a:cubicBezTo>
                  <a:cubicBezTo>
                    <a:pt x="3978" y="2735"/>
                    <a:pt x="4158" y="1583"/>
                    <a:pt x="3583" y="759"/>
                  </a:cubicBezTo>
                  <a:cubicBezTo>
                    <a:pt x="3211" y="261"/>
                    <a:pt x="2642" y="0"/>
                    <a:pt x="206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gf9a4fd4a06_0_0"/>
            <p:cNvSpPr/>
            <p:nvPr/>
          </p:nvSpPr>
          <p:spPr>
            <a:xfrm>
              <a:off x="7203839" y="3031736"/>
              <a:ext cx="260801" cy="230553"/>
            </a:xfrm>
            <a:custGeom>
              <a:rect b="b" l="l" r="r" t="t"/>
              <a:pathLst>
                <a:path extrusionOk="0" h="2439" w="2759">
                  <a:moveTo>
                    <a:pt x="1394" y="0"/>
                  </a:moveTo>
                  <a:cubicBezTo>
                    <a:pt x="1145" y="0"/>
                    <a:pt x="894" y="76"/>
                    <a:pt x="679" y="232"/>
                  </a:cubicBezTo>
                  <a:cubicBezTo>
                    <a:pt x="104" y="628"/>
                    <a:pt x="0" y="1384"/>
                    <a:pt x="396" y="1916"/>
                  </a:cubicBezTo>
                  <a:cubicBezTo>
                    <a:pt x="629" y="2263"/>
                    <a:pt x="996" y="2438"/>
                    <a:pt x="1367" y="2438"/>
                  </a:cubicBezTo>
                  <a:cubicBezTo>
                    <a:pt x="1612" y="2438"/>
                    <a:pt x="1859" y="2362"/>
                    <a:pt x="2071" y="2208"/>
                  </a:cubicBezTo>
                  <a:cubicBezTo>
                    <a:pt x="2647" y="1813"/>
                    <a:pt x="2758" y="1057"/>
                    <a:pt x="2363" y="490"/>
                  </a:cubicBezTo>
                  <a:cubicBezTo>
                    <a:pt x="2127" y="167"/>
                    <a:pt x="1763" y="0"/>
                    <a:pt x="139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gf9a4fd4a06_0_0"/>
            <p:cNvSpPr/>
            <p:nvPr/>
          </p:nvSpPr>
          <p:spPr>
            <a:xfrm>
              <a:off x="7338635" y="3989393"/>
              <a:ext cx="193403" cy="170339"/>
            </a:xfrm>
            <a:custGeom>
              <a:rect b="b" l="l" r="r" t="t"/>
              <a:pathLst>
                <a:path extrusionOk="0" h="1802" w="2046">
                  <a:moveTo>
                    <a:pt x="1015" y="1"/>
                  </a:moveTo>
                  <a:cubicBezTo>
                    <a:pt x="837" y="1"/>
                    <a:pt x="660" y="53"/>
                    <a:pt x="508" y="162"/>
                  </a:cubicBezTo>
                  <a:cubicBezTo>
                    <a:pt x="112" y="454"/>
                    <a:pt x="1" y="1021"/>
                    <a:pt x="293" y="1416"/>
                  </a:cubicBezTo>
                  <a:cubicBezTo>
                    <a:pt x="463" y="1674"/>
                    <a:pt x="738" y="1802"/>
                    <a:pt x="1016" y="1802"/>
                  </a:cubicBezTo>
                  <a:cubicBezTo>
                    <a:pt x="1202" y="1802"/>
                    <a:pt x="1389" y="1745"/>
                    <a:pt x="1547" y="1631"/>
                  </a:cubicBezTo>
                  <a:cubicBezTo>
                    <a:pt x="1977" y="1347"/>
                    <a:pt x="2045" y="772"/>
                    <a:pt x="1762" y="377"/>
                  </a:cubicBezTo>
                  <a:cubicBezTo>
                    <a:pt x="1582" y="134"/>
                    <a:pt x="1298" y="1"/>
                    <a:pt x="10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gf9a4fd4a06_0_0"/>
            <p:cNvSpPr/>
            <p:nvPr/>
          </p:nvSpPr>
          <p:spPr>
            <a:xfrm>
              <a:off x="6469646" y="3596253"/>
              <a:ext cx="192553" cy="170339"/>
            </a:xfrm>
            <a:custGeom>
              <a:rect b="b" l="l" r="r" t="t"/>
              <a:pathLst>
                <a:path extrusionOk="0" h="1802" w="2037">
                  <a:moveTo>
                    <a:pt x="1028" y="1"/>
                  </a:moveTo>
                  <a:cubicBezTo>
                    <a:pt x="843" y="1"/>
                    <a:pt x="657" y="58"/>
                    <a:pt x="499" y="171"/>
                  </a:cubicBezTo>
                  <a:cubicBezTo>
                    <a:pt x="70" y="455"/>
                    <a:pt x="1" y="1030"/>
                    <a:pt x="284" y="1426"/>
                  </a:cubicBezTo>
                  <a:cubicBezTo>
                    <a:pt x="459" y="1669"/>
                    <a:pt x="744" y="1801"/>
                    <a:pt x="1029" y="1801"/>
                  </a:cubicBezTo>
                  <a:cubicBezTo>
                    <a:pt x="1208" y="1801"/>
                    <a:pt x="1387" y="1749"/>
                    <a:pt x="1539" y="1640"/>
                  </a:cubicBezTo>
                  <a:cubicBezTo>
                    <a:pt x="1934" y="1348"/>
                    <a:pt x="2037" y="781"/>
                    <a:pt x="1753" y="386"/>
                  </a:cubicBezTo>
                  <a:cubicBezTo>
                    <a:pt x="1578" y="128"/>
                    <a:pt x="1304" y="1"/>
                    <a:pt x="102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gf9a4fd4a06_0_0"/>
            <p:cNvSpPr/>
            <p:nvPr/>
          </p:nvSpPr>
          <p:spPr>
            <a:xfrm>
              <a:off x="7518142" y="3468452"/>
              <a:ext cx="264015" cy="230364"/>
            </a:xfrm>
            <a:custGeom>
              <a:rect b="b" l="l" r="r" t="t"/>
              <a:pathLst>
                <a:path extrusionOk="0" h="2437" w="2793">
                  <a:moveTo>
                    <a:pt x="1417" y="0"/>
                  </a:moveTo>
                  <a:cubicBezTo>
                    <a:pt x="1166" y="0"/>
                    <a:pt x="908" y="77"/>
                    <a:pt x="679" y="235"/>
                  </a:cubicBezTo>
                  <a:cubicBezTo>
                    <a:pt x="146" y="630"/>
                    <a:pt x="0" y="1377"/>
                    <a:pt x="396" y="1918"/>
                  </a:cubicBezTo>
                  <a:cubicBezTo>
                    <a:pt x="634" y="2260"/>
                    <a:pt x="1015" y="2436"/>
                    <a:pt x="1397" y="2436"/>
                  </a:cubicBezTo>
                  <a:cubicBezTo>
                    <a:pt x="1649" y="2436"/>
                    <a:pt x="1902" y="2359"/>
                    <a:pt x="2114" y="2202"/>
                  </a:cubicBezTo>
                  <a:cubicBezTo>
                    <a:pt x="2689" y="1807"/>
                    <a:pt x="2793" y="1059"/>
                    <a:pt x="2397" y="518"/>
                  </a:cubicBezTo>
                  <a:cubicBezTo>
                    <a:pt x="2165" y="177"/>
                    <a:pt x="1798" y="0"/>
                    <a:pt x="141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gf9a4fd4a06_0_0"/>
            <p:cNvSpPr/>
            <p:nvPr/>
          </p:nvSpPr>
          <p:spPr>
            <a:xfrm>
              <a:off x="6693014" y="3966234"/>
              <a:ext cx="378583" cy="334344"/>
            </a:xfrm>
            <a:custGeom>
              <a:rect b="b" l="l" r="r" t="t"/>
              <a:pathLst>
                <a:path extrusionOk="0" h="3537" w="4005">
                  <a:moveTo>
                    <a:pt x="1998" y="1"/>
                  </a:moveTo>
                  <a:cubicBezTo>
                    <a:pt x="1638" y="1"/>
                    <a:pt x="1276" y="110"/>
                    <a:pt x="963" y="338"/>
                  </a:cubicBezTo>
                  <a:cubicBezTo>
                    <a:pt x="172" y="914"/>
                    <a:pt x="0" y="2022"/>
                    <a:pt x="568" y="2804"/>
                  </a:cubicBezTo>
                  <a:cubicBezTo>
                    <a:pt x="895" y="3281"/>
                    <a:pt x="1429" y="3536"/>
                    <a:pt x="1974" y="3536"/>
                  </a:cubicBezTo>
                  <a:cubicBezTo>
                    <a:pt x="2332" y="3536"/>
                    <a:pt x="2695" y="3427"/>
                    <a:pt x="3007" y="3199"/>
                  </a:cubicBezTo>
                  <a:cubicBezTo>
                    <a:pt x="3824" y="2632"/>
                    <a:pt x="4004" y="1558"/>
                    <a:pt x="3437" y="733"/>
                  </a:cubicBezTo>
                  <a:cubicBezTo>
                    <a:pt x="3089" y="256"/>
                    <a:pt x="2547" y="1"/>
                    <a:pt x="199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gf9a4fd4a06_0_0"/>
            <p:cNvSpPr/>
            <p:nvPr/>
          </p:nvSpPr>
          <p:spPr>
            <a:xfrm>
              <a:off x="6469646" y="2738512"/>
              <a:ext cx="287647" cy="374707"/>
            </a:xfrm>
            <a:custGeom>
              <a:rect b="b" l="l" r="r" t="t"/>
              <a:pathLst>
                <a:path extrusionOk="0" h="3964" w="3043">
                  <a:moveTo>
                    <a:pt x="506" y="1"/>
                  </a:moveTo>
                  <a:cubicBezTo>
                    <a:pt x="480" y="1"/>
                    <a:pt x="455" y="3"/>
                    <a:pt x="430" y="9"/>
                  </a:cubicBezTo>
                  <a:lnTo>
                    <a:pt x="387" y="9"/>
                  </a:lnTo>
                  <a:cubicBezTo>
                    <a:pt x="104" y="78"/>
                    <a:pt x="1" y="370"/>
                    <a:pt x="138" y="585"/>
                  </a:cubicBezTo>
                  <a:lnTo>
                    <a:pt x="2286" y="3807"/>
                  </a:lnTo>
                  <a:cubicBezTo>
                    <a:pt x="2361" y="3899"/>
                    <a:pt x="2481" y="3963"/>
                    <a:pt x="2606" y="3963"/>
                  </a:cubicBezTo>
                  <a:cubicBezTo>
                    <a:pt x="2669" y="3963"/>
                    <a:pt x="2733" y="3947"/>
                    <a:pt x="2793" y="3910"/>
                  </a:cubicBezTo>
                  <a:cubicBezTo>
                    <a:pt x="2965" y="3807"/>
                    <a:pt x="3042" y="3549"/>
                    <a:pt x="2931" y="3377"/>
                  </a:cubicBezTo>
                  <a:lnTo>
                    <a:pt x="817" y="156"/>
                  </a:lnTo>
                  <a:cubicBezTo>
                    <a:pt x="760" y="63"/>
                    <a:pt x="628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gf9a4fd4a06_0_0"/>
            <p:cNvSpPr/>
            <p:nvPr/>
          </p:nvSpPr>
          <p:spPr>
            <a:xfrm>
              <a:off x="6546875" y="4194423"/>
              <a:ext cx="315155" cy="351926"/>
            </a:xfrm>
            <a:custGeom>
              <a:rect b="b" l="l" r="r" t="t"/>
              <a:pathLst>
                <a:path extrusionOk="0" h="3723" w="3334">
                  <a:moveTo>
                    <a:pt x="2920" y="1"/>
                  </a:moveTo>
                  <a:cubicBezTo>
                    <a:pt x="2821" y="1"/>
                    <a:pt x="2727" y="46"/>
                    <a:pt x="2655" y="141"/>
                  </a:cubicBezTo>
                  <a:lnTo>
                    <a:pt x="146" y="3079"/>
                  </a:lnTo>
                  <a:cubicBezTo>
                    <a:pt x="43" y="3182"/>
                    <a:pt x="0" y="3363"/>
                    <a:pt x="112" y="3474"/>
                  </a:cubicBezTo>
                  <a:lnTo>
                    <a:pt x="112" y="3543"/>
                  </a:lnTo>
                  <a:cubicBezTo>
                    <a:pt x="191" y="3659"/>
                    <a:pt x="319" y="3722"/>
                    <a:pt x="444" y="3722"/>
                  </a:cubicBezTo>
                  <a:cubicBezTo>
                    <a:pt x="551" y="3722"/>
                    <a:pt x="654" y="3676"/>
                    <a:pt x="722" y="3577"/>
                  </a:cubicBezTo>
                  <a:lnTo>
                    <a:pt x="3187" y="605"/>
                  </a:lnTo>
                  <a:cubicBezTo>
                    <a:pt x="3333" y="467"/>
                    <a:pt x="3333" y="252"/>
                    <a:pt x="3187" y="106"/>
                  </a:cubicBezTo>
                  <a:cubicBezTo>
                    <a:pt x="3102" y="37"/>
                    <a:pt x="3009" y="1"/>
                    <a:pt x="2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gf9a4fd4a06_0_0"/>
            <p:cNvSpPr/>
            <p:nvPr/>
          </p:nvSpPr>
          <p:spPr>
            <a:xfrm>
              <a:off x="7694341" y="3534433"/>
              <a:ext cx="443523" cy="78080"/>
            </a:xfrm>
            <a:custGeom>
              <a:rect b="b" l="l" r="r" t="t"/>
              <a:pathLst>
                <a:path extrusionOk="0" h="826" w="4692">
                  <a:moveTo>
                    <a:pt x="4296" y="0"/>
                  </a:moveTo>
                  <a:lnTo>
                    <a:pt x="465" y="35"/>
                  </a:lnTo>
                  <a:cubicBezTo>
                    <a:pt x="284" y="35"/>
                    <a:pt x="147" y="112"/>
                    <a:pt x="104" y="284"/>
                  </a:cubicBezTo>
                  <a:lnTo>
                    <a:pt x="69" y="327"/>
                  </a:lnTo>
                  <a:cubicBezTo>
                    <a:pt x="1" y="576"/>
                    <a:pt x="181" y="825"/>
                    <a:pt x="430" y="825"/>
                  </a:cubicBezTo>
                  <a:lnTo>
                    <a:pt x="4296" y="757"/>
                  </a:lnTo>
                  <a:cubicBezTo>
                    <a:pt x="4511" y="757"/>
                    <a:pt x="4657" y="576"/>
                    <a:pt x="4657" y="396"/>
                  </a:cubicBezTo>
                  <a:cubicBezTo>
                    <a:pt x="4692" y="181"/>
                    <a:pt x="4511" y="0"/>
                    <a:pt x="4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gf9a4fd4a06_0_0"/>
            <p:cNvSpPr/>
            <p:nvPr/>
          </p:nvSpPr>
          <p:spPr>
            <a:xfrm>
              <a:off x="6394970" y="2689925"/>
              <a:ext cx="314398" cy="278005"/>
            </a:xfrm>
            <a:custGeom>
              <a:rect b="b" l="l" r="r" t="t"/>
              <a:pathLst>
                <a:path extrusionOk="0" h="2941" w="3326">
                  <a:moveTo>
                    <a:pt x="1675" y="0"/>
                  </a:moveTo>
                  <a:cubicBezTo>
                    <a:pt x="1371" y="0"/>
                    <a:pt x="1061" y="90"/>
                    <a:pt x="791" y="274"/>
                  </a:cubicBezTo>
                  <a:cubicBezTo>
                    <a:pt x="146" y="738"/>
                    <a:pt x="0" y="1666"/>
                    <a:pt x="464" y="2310"/>
                  </a:cubicBezTo>
                  <a:cubicBezTo>
                    <a:pt x="747" y="2725"/>
                    <a:pt x="1206" y="2940"/>
                    <a:pt x="1667" y="2940"/>
                  </a:cubicBezTo>
                  <a:cubicBezTo>
                    <a:pt x="1962" y="2940"/>
                    <a:pt x="2258" y="2852"/>
                    <a:pt x="2509" y="2671"/>
                  </a:cubicBezTo>
                  <a:cubicBezTo>
                    <a:pt x="3188" y="2173"/>
                    <a:pt x="3325" y="1271"/>
                    <a:pt x="2861" y="592"/>
                  </a:cubicBezTo>
                  <a:cubicBezTo>
                    <a:pt x="2582" y="204"/>
                    <a:pt x="2135" y="0"/>
                    <a:pt x="167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gf9a4fd4a06_0_0"/>
            <p:cNvSpPr/>
            <p:nvPr/>
          </p:nvSpPr>
          <p:spPr>
            <a:xfrm>
              <a:off x="8033032" y="3500119"/>
              <a:ext cx="162493" cy="145761"/>
            </a:xfrm>
            <a:custGeom>
              <a:rect b="b" l="l" r="r" t="t"/>
              <a:pathLst>
                <a:path extrusionOk="0" h="1542" w="1719">
                  <a:moveTo>
                    <a:pt x="869" y="1"/>
                  </a:moveTo>
                  <a:cubicBezTo>
                    <a:pt x="712" y="1"/>
                    <a:pt x="556" y="49"/>
                    <a:pt x="430" y="149"/>
                  </a:cubicBezTo>
                  <a:cubicBezTo>
                    <a:pt x="69" y="398"/>
                    <a:pt x="0" y="862"/>
                    <a:pt x="249" y="1223"/>
                  </a:cubicBezTo>
                  <a:cubicBezTo>
                    <a:pt x="404" y="1425"/>
                    <a:pt x="641" y="1542"/>
                    <a:pt x="885" y="1542"/>
                  </a:cubicBezTo>
                  <a:cubicBezTo>
                    <a:pt x="1034" y="1542"/>
                    <a:pt x="1186" y="1498"/>
                    <a:pt x="1323" y="1403"/>
                  </a:cubicBezTo>
                  <a:cubicBezTo>
                    <a:pt x="1641" y="1154"/>
                    <a:pt x="1719" y="690"/>
                    <a:pt x="1504" y="329"/>
                  </a:cubicBezTo>
                  <a:cubicBezTo>
                    <a:pt x="1349" y="112"/>
                    <a:pt x="1107" y="1"/>
                    <a:pt x="86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gf9a4fd4a06_0_0"/>
            <p:cNvSpPr/>
            <p:nvPr/>
          </p:nvSpPr>
          <p:spPr>
            <a:xfrm>
              <a:off x="6503014" y="4371662"/>
              <a:ext cx="254279" cy="226299"/>
            </a:xfrm>
            <a:custGeom>
              <a:rect b="b" l="l" r="r" t="t"/>
              <a:pathLst>
                <a:path extrusionOk="0" h="2394" w="2690">
                  <a:moveTo>
                    <a:pt x="1363" y="1"/>
                  </a:moveTo>
                  <a:cubicBezTo>
                    <a:pt x="1115" y="1"/>
                    <a:pt x="863" y="77"/>
                    <a:pt x="644" y="233"/>
                  </a:cubicBezTo>
                  <a:cubicBezTo>
                    <a:pt x="112" y="594"/>
                    <a:pt x="0" y="1350"/>
                    <a:pt x="361" y="1883"/>
                  </a:cubicBezTo>
                  <a:cubicBezTo>
                    <a:pt x="602" y="2213"/>
                    <a:pt x="975" y="2393"/>
                    <a:pt x="1352" y="2393"/>
                  </a:cubicBezTo>
                  <a:cubicBezTo>
                    <a:pt x="1592" y="2393"/>
                    <a:pt x="1834" y="2320"/>
                    <a:pt x="2045" y="2166"/>
                  </a:cubicBezTo>
                  <a:cubicBezTo>
                    <a:pt x="2578" y="1780"/>
                    <a:pt x="2689" y="1024"/>
                    <a:pt x="2328" y="491"/>
                  </a:cubicBezTo>
                  <a:cubicBezTo>
                    <a:pt x="2093" y="168"/>
                    <a:pt x="1731" y="1"/>
                    <a:pt x="136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gf9a4fd4a06_0_0"/>
          <p:cNvSpPr/>
          <p:nvPr/>
        </p:nvSpPr>
        <p:spPr>
          <a:xfrm>
            <a:off x="381694" y="244135"/>
            <a:ext cx="885278" cy="87803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gf9a4fd4a06_0_0"/>
          <p:cNvSpPr/>
          <p:nvPr/>
        </p:nvSpPr>
        <p:spPr>
          <a:xfrm>
            <a:off x="281423" y="244135"/>
            <a:ext cx="444511" cy="441266"/>
          </a:xfrm>
          <a:custGeom>
            <a:rect b="b" l="l" r="r" t="t"/>
            <a:pathLst>
              <a:path extrusionOk="0" h="14142" w="14246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gf9a4fd4a06_0_0"/>
          <p:cNvSpPr/>
          <p:nvPr/>
        </p:nvSpPr>
        <p:spPr>
          <a:xfrm rot="5400000">
            <a:off x="7872575" y="1221017"/>
            <a:ext cx="732898" cy="72690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gf9a4fd4a06_0_0"/>
          <p:cNvSpPr/>
          <p:nvPr/>
        </p:nvSpPr>
        <p:spPr>
          <a:xfrm rot="5400000">
            <a:off x="8235807" y="1106958"/>
            <a:ext cx="368010" cy="365323"/>
          </a:xfrm>
          <a:custGeom>
            <a:rect b="b" l="l" r="r" t="t"/>
            <a:pathLst>
              <a:path extrusionOk="0" h="14142" w="14246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7"/>
          <p:cNvSpPr txBox="1"/>
          <p:nvPr>
            <p:ph type="title"/>
          </p:nvPr>
        </p:nvSpPr>
        <p:spPr>
          <a:xfrm>
            <a:off x="516682" y="3307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solidFill>
                  <a:srgbClr val="749EE6"/>
                </a:solidFill>
              </a:rPr>
              <a:t>Quiz</a:t>
            </a:r>
            <a:endParaRPr>
              <a:solidFill>
                <a:srgbClr val="749EE6"/>
              </a:solidFill>
            </a:endParaRPr>
          </a:p>
        </p:txBody>
      </p:sp>
      <p:graphicFrame>
        <p:nvGraphicFramePr>
          <p:cNvPr id="938" name="Google Shape;938;p17"/>
          <p:cNvGraphicFramePr/>
          <p:nvPr/>
        </p:nvGraphicFramePr>
        <p:xfrm>
          <a:off x="1226212" y="5470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{86D3CD66-6845-45C1-B0E8-8B15C79D0DEF}</a:tableStyleId>
              </a:tblPr>
              <a:tblGrid>
                <a:gridCol w="1560750"/>
                <a:gridCol w="1560750"/>
                <a:gridCol w="1560750"/>
                <a:gridCol w="1878925"/>
              </a:tblGrid>
              <a:tr h="1397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Which of the following is </a:t>
                      </a:r>
                      <a:r>
                        <a:rPr b="1" lang="en-US" sz="1100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produces </a:t>
                      </a:r>
                      <a:r>
                        <a:rPr b="1" i="0" lang="en-US" sz="11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 ?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</a:tr>
              <a:tr h="427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5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</a:t>
                      </a: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Hexose interconversion</a:t>
                      </a:r>
                      <a:endParaRPr b="0" sz="18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5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Glycolysis</a:t>
                      </a:r>
                      <a:endParaRPr b="0" sz="105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5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Glycogenesis</a:t>
                      </a:r>
                      <a:endParaRPr b="0" sz="105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5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Krebs</a:t>
                      </a:r>
                      <a:endParaRPr b="0" sz="105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5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</a:t>
                      </a:r>
                      <a:r>
                        <a:rPr b="1" i="0" lang="en-US" sz="11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Which coenzyme dose transketolase needs to transfer 2C ?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</a:tr>
              <a:tr h="427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thiamine pyrophosphate (TPP)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isomerase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hydrolase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6PG-dehydrogenase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which enzyme is used with glucose 6-phosphate and is a rate limiting enzyme ?</a:t>
                      </a:r>
                      <a:endParaRPr b="1" sz="1100" u="none" cap="none" strike="noStrike">
                        <a:solidFill>
                          <a:srgbClr val="07376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6 phospho gluconate dehydrogenase  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thiamine pyrophosphate 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Glucose6- dehydrogenase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Transketolase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</a:t>
                      </a:r>
                      <a:r>
                        <a:rPr b="1" i="0" lang="en-US" sz="12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Detoxification of drugs is provided by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</a:tr>
              <a:tr h="37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Pentose sugar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NAD+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Nucleic acids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NADPH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5- </a:t>
                      </a:r>
                      <a:r>
                        <a:rPr b="1" i="0" lang="en-US" sz="1200" u="none" cap="none" strike="noStrike">
                          <a:solidFill>
                            <a:srgbClr val="07376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Deficiency in Glucose 6- phosphate dehydrogenase causes all the below EXCEPT ?</a:t>
                      </a:r>
                      <a:endParaRPr>
                        <a:solidFill>
                          <a:srgbClr val="073763"/>
                        </a:solidFill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Aplastic anemia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Kidney failure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Hemolytic anemia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Neonatal jaundice</a:t>
                      </a:r>
                      <a:endParaRPr b="0" sz="10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0000" marB="91425" marR="91425" marL="91425" anchor="ctr">
                    <a:lnL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39" name="Google Shape;939;p17"/>
          <p:cNvGrpSpPr/>
          <p:nvPr/>
        </p:nvGrpSpPr>
        <p:grpSpPr>
          <a:xfrm>
            <a:off x="357334" y="264314"/>
            <a:ext cx="1314341" cy="1105908"/>
            <a:chOff x="1024350" y="1371350"/>
            <a:chExt cx="1468702" cy="1235651"/>
          </a:xfrm>
        </p:grpSpPr>
        <p:sp>
          <p:nvSpPr>
            <p:cNvPr id="940" name="Google Shape;940;p17"/>
            <p:cNvSpPr/>
            <p:nvPr/>
          </p:nvSpPr>
          <p:spPr>
            <a:xfrm>
              <a:off x="1529387" y="1534094"/>
              <a:ext cx="751258" cy="751374"/>
            </a:xfrm>
            <a:custGeom>
              <a:rect b="b" l="l" r="r" t="t"/>
              <a:pathLst>
                <a:path extrusionOk="0" h="6445" w="6444">
                  <a:moveTo>
                    <a:pt x="3222" y="1"/>
                  </a:moveTo>
                  <a:cubicBezTo>
                    <a:pt x="1426" y="1"/>
                    <a:pt x="0" y="1427"/>
                    <a:pt x="0" y="3223"/>
                  </a:cubicBezTo>
                  <a:cubicBezTo>
                    <a:pt x="0" y="5010"/>
                    <a:pt x="1426" y="6444"/>
                    <a:pt x="3222" y="6444"/>
                  </a:cubicBezTo>
                  <a:cubicBezTo>
                    <a:pt x="5009" y="6444"/>
                    <a:pt x="6444" y="5010"/>
                    <a:pt x="6444" y="3223"/>
                  </a:cubicBezTo>
                  <a:cubicBezTo>
                    <a:pt x="6444" y="1427"/>
                    <a:pt x="5009" y="1"/>
                    <a:pt x="322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2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1908977" y="2214235"/>
              <a:ext cx="217426" cy="71232"/>
            </a:xfrm>
            <a:custGeom>
              <a:rect b="b" l="l" r="r" t="t"/>
              <a:pathLst>
                <a:path extrusionOk="0" h="611" w="1865">
                  <a:moveTo>
                    <a:pt x="1865" y="0"/>
                  </a:moveTo>
                  <a:lnTo>
                    <a:pt x="1865" y="0"/>
                  </a:lnTo>
                  <a:cubicBezTo>
                    <a:pt x="1856" y="6"/>
                    <a:pt x="1847" y="13"/>
                    <a:pt x="1837" y="18"/>
                  </a:cubicBezTo>
                  <a:lnTo>
                    <a:pt x="1837" y="18"/>
                  </a:lnTo>
                  <a:cubicBezTo>
                    <a:pt x="1853" y="10"/>
                    <a:pt x="1865" y="0"/>
                    <a:pt x="1865" y="0"/>
                  </a:cubicBezTo>
                  <a:close/>
                  <a:moveTo>
                    <a:pt x="1837" y="18"/>
                  </a:moveTo>
                  <a:cubicBezTo>
                    <a:pt x="1823" y="27"/>
                    <a:pt x="1804" y="35"/>
                    <a:pt x="1787" y="35"/>
                  </a:cubicBezTo>
                  <a:cubicBezTo>
                    <a:pt x="1700" y="98"/>
                    <a:pt x="1609" y="156"/>
                    <a:pt x="1514" y="210"/>
                  </a:cubicBezTo>
                  <a:lnTo>
                    <a:pt x="1514" y="210"/>
                  </a:lnTo>
                  <a:cubicBezTo>
                    <a:pt x="1625" y="151"/>
                    <a:pt x="1733" y="87"/>
                    <a:pt x="1837" y="18"/>
                  </a:cubicBezTo>
                  <a:close/>
                  <a:moveTo>
                    <a:pt x="1514" y="210"/>
                  </a:moveTo>
                  <a:cubicBezTo>
                    <a:pt x="1054" y="454"/>
                    <a:pt x="538" y="610"/>
                    <a:pt x="0" y="610"/>
                  </a:cubicBezTo>
                  <a:cubicBezTo>
                    <a:pt x="532" y="610"/>
                    <a:pt x="1064" y="464"/>
                    <a:pt x="1514" y="21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1904896" y="2285350"/>
              <a:ext cx="4197" cy="117"/>
            </a:xfrm>
            <a:custGeom>
              <a:rect b="b" l="l" r="r" t="t"/>
              <a:pathLst>
                <a:path extrusionOk="0" h="1" w="36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5" y="0"/>
                  </a:move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1891956" y="2285350"/>
              <a:ext cx="13057" cy="117"/>
            </a:xfrm>
            <a:custGeom>
              <a:rect b="b" l="l" r="r" t="t"/>
              <a:pathLst>
                <a:path extrusionOk="0" h="1" w="112">
                  <a:moveTo>
                    <a:pt x="78" y="0"/>
                  </a:moveTo>
                  <a:lnTo>
                    <a:pt x="112" y="0"/>
                  </a:lnTo>
                  <a:lnTo>
                    <a:pt x="112" y="0"/>
                  </a:lnTo>
                  <a:lnTo>
                    <a:pt x="78" y="0"/>
                  </a:lnTo>
                  <a:close/>
                  <a:moveTo>
                    <a:pt x="78" y="0"/>
                  </a:move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35" y="0"/>
                  </a:moveTo>
                  <a:lnTo>
                    <a:pt x="78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1904896" y="2219131"/>
              <a:ext cx="211247" cy="66335"/>
            </a:xfrm>
            <a:custGeom>
              <a:rect b="b" l="l" r="r" t="t"/>
              <a:pathLst>
                <a:path extrusionOk="0" h="569" w="1812">
                  <a:moveTo>
                    <a:pt x="1811" y="1"/>
                  </a:moveTo>
                  <a:cubicBezTo>
                    <a:pt x="1315" y="357"/>
                    <a:pt x="675" y="568"/>
                    <a:pt x="1" y="568"/>
                  </a:cubicBezTo>
                  <a:lnTo>
                    <a:pt x="35" y="568"/>
                  </a:lnTo>
                  <a:cubicBezTo>
                    <a:pt x="675" y="568"/>
                    <a:pt x="1315" y="357"/>
                    <a:pt x="181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1458272" y="1699058"/>
              <a:ext cx="262544" cy="181286"/>
            </a:xfrm>
            <a:custGeom>
              <a:rect b="b" l="l" r="r" t="t"/>
              <a:pathLst>
                <a:path extrusionOk="0" h="1555" w="2252">
                  <a:moveTo>
                    <a:pt x="484" y="1"/>
                  </a:moveTo>
                  <a:cubicBezTo>
                    <a:pt x="406" y="1"/>
                    <a:pt x="329" y="28"/>
                    <a:pt x="249" y="89"/>
                  </a:cubicBezTo>
                  <a:lnTo>
                    <a:pt x="215" y="124"/>
                  </a:lnTo>
                  <a:cubicBezTo>
                    <a:pt x="0" y="270"/>
                    <a:pt x="35" y="588"/>
                    <a:pt x="249" y="734"/>
                  </a:cubicBezTo>
                  <a:lnTo>
                    <a:pt x="1650" y="1516"/>
                  </a:lnTo>
                  <a:cubicBezTo>
                    <a:pt x="1706" y="1541"/>
                    <a:pt x="1768" y="1554"/>
                    <a:pt x="1828" y="1554"/>
                  </a:cubicBezTo>
                  <a:cubicBezTo>
                    <a:pt x="1952" y="1554"/>
                    <a:pt x="2073" y="1499"/>
                    <a:pt x="2148" y="1378"/>
                  </a:cubicBezTo>
                  <a:cubicBezTo>
                    <a:pt x="2251" y="1198"/>
                    <a:pt x="2217" y="983"/>
                    <a:pt x="2036" y="837"/>
                  </a:cubicBezTo>
                  <a:lnTo>
                    <a:pt x="679" y="55"/>
                  </a:lnTo>
                  <a:cubicBezTo>
                    <a:pt x="613" y="20"/>
                    <a:pt x="548" y="1"/>
                    <a:pt x="48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2151932" y="1842104"/>
              <a:ext cx="275018" cy="135702"/>
            </a:xfrm>
            <a:custGeom>
              <a:rect b="b" l="l" r="r" t="t"/>
              <a:pathLst>
                <a:path extrusionOk="0" h="1164" w="2359">
                  <a:moveTo>
                    <a:pt x="1913" y="0"/>
                  </a:moveTo>
                  <a:cubicBezTo>
                    <a:pt x="1893" y="0"/>
                    <a:pt x="1872" y="2"/>
                    <a:pt x="1851" y="5"/>
                  </a:cubicBezTo>
                  <a:lnTo>
                    <a:pt x="313" y="400"/>
                  </a:lnTo>
                  <a:cubicBezTo>
                    <a:pt x="167" y="435"/>
                    <a:pt x="64" y="546"/>
                    <a:pt x="30" y="718"/>
                  </a:cubicBezTo>
                  <a:lnTo>
                    <a:pt x="30" y="761"/>
                  </a:lnTo>
                  <a:cubicBezTo>
                    <a:pt x="0" y="975"/>
                    <a:pt x="180" y="1164"/>
                    <a:pt x="389" y="1164"/>
                  </a:cubicBezTo>
                  <a:cubicBezTo>
                    <a:pt x="423" y="1164"/>
                    <a:pt x="459" y="1159"/>
                    <a:pt x="494" y="1148"/>
                  </a:cubicBezTo>
                  <a:lnTo>
                    <a:pt x="2032" y="761"/>
                  </a:lnTo>
                  <a:cubicBezTo>
                    <a:pt x="2212" y="684"/>
                    <a:pt x="2358" y="503"/>
                    <a:pt x="2315" y="332"/>
                  </a:cubicBezTo>
                  <a:cubicBezTo>
                    <a:pt x="2253" y="138"/>
                    <a:pt x="2100" y="0"/>
                    <a:pt x="191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1833782" y="2135075"/>
              <a:ext cx="96297" cy="273503"/>
            </a:xfrm>
            <a:custGeom>
              <a:rect b="b" l="l" r="r" t="t"/>
              <a:pathLst>
                <a:path extrusionOk="0" h="2346" w="826">
                  <a:moveTo>
                    <a:pt x="499" y="1"/>
                  </a:moveTo>
                  <a:cubicBezTo>
                    <a:pt x="284" y="1"/>
                    <a:pt x="104" y="138"/>
                    <a:pt x="70" y="353"/>
                  </a:cubicBezTo>
                  <a:lnTo>
                    <a:pt x="1" y="1934"/>
                  </a:lnTo>
                  <a:cubicBezTo>
                    <a:pt x="1" y="2071"/>
                    <a:pt x="70" y="2217"/>
                    <a:pt x="216" y="2286"/>
                  </a:cubicBezTo>
                  <a:lnTo>
                    <a:pt x="284" y="2329"/>
                  </a:lnTo>
                  <a:cubicBezTo>
                    <a:pt x="326" y="2340"/>
                    <a:pt x="367" y="2346"/>
                    <a:pt x="407" y="2346"/>
                  </a:cubicBezTo>
                  <a:cubicBezTo>
                    <a:pt x="612" y="2346"/>
                    <a:pt x="791" y="2205"/>
                    <a:pt x="791" y="1968"/>
                  </a:cubicBezTo>
                  <a:lnTo>
                    <a:pt x="826" y="396"/>
                  </a:lnTo>
                  <a:cubicBezTo>
                    <a:pt x="826" y="181"/>
                    <a:pt x="680" y="35"/>
                    <a:pt x="49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1024350" y="1371350"/>
              <a:ext cx="505035" cy="508999"/>
            </a:xfrm>
            <a:custGeom>
              <a:rect b="b" l="l" r="r" t="t"/>
              <a:pathLst>
                <a:path extrusionOk="0" h="4366" w="4332">
                  <a:moveTo>
                    <a:pt x="2149" y="1"/>
                  </a:moveTo>
                  <a:cubicBezTo>
                    <a:pt x="963" y="1"/>
                    <a:pt x="1" y="997"/>
                    <a:pt x="1" y="2183"/>
                  </a:cubicBezTo>
                  <a:cubicBezTo>
                    <a:pt x="1" y="3403"/>
                    <a:pt x="963" y="4365"/>
                    <a:pt x="2149" y="4365"/>
                  </a:cubicBezTo>
                  <a:cubicBezTo>
                    <a:pt x="3360" y="4365"/>
                    <a:pt x="4331" y="3403"/>
                    <a:pt x="4331" y="2183"/>
                  </a:cubicBezTo>
                  <a:cubicBezTo>
                    <a:pt x="4331" y="997"/>
                    <a:pt x="3360" y="1"/>
                    <a:pt x="2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2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1683625" y="2226243"/>
              <a:ext cx="383673" cy="380758"/>
            </a:xfrm>
            <a:custGeom>
              <a:rect b="b" l="l" r="r" t="t"/>
              <a:pathLst>
                <a:path extrusionOk="0" h="3266" w="3291">
                  <a:moveTo>
                    <a:pt x="1650" y="1"/>
                  </a:moveTo>
                  <a:cubicBezTo>
                    <a:pt x="748" y="1"/>
                    <a:pt x="0" y="722"/>
                    <a:pt x="0" y="1616"/>
                  </a:cubicBezTo>
                  <a:cubicBezTo>
                    <a:pt x="0" y="2509"/>
                    <a:pt x="748" y="3265"/>
                    <a:pt x="1650" y="3265"/>
                  </a:cubicBezTo>
                  <a:cubicBezTo>
                    <a:pt x="2543" y="3265"/>
                    <a:pt x="3291" y="2509"/>
                    <a:pt x="3291" y="1616"/>
                  </a:cubicBezTo>
                  <a:cubicBezTo>
                    <a:pt x="3291" y="722"/>
                    <a:pt x="2543" y="1"/>
                    <a:pt x="165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2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246480" y="1750471"/>
              <a:ext cx="246572" cy="246572"/>
            </a:xfrm>
            <a:custGeom>
              <a:rect b="b" l="l" r="r" t="t"/>
              <a:pathLst>
                <a:path extrusionOk="0" h="2115" w="2115">
                  <a:moveTo>
                    <a:pt x="1075" y="1"/>
                  </a:moveTo>
                  <a:cubicBezTo>
                    <a:pt x="473" y="1"/>
                    <a:pt x="1" y="473"/>
                    <a:pt x="1" y="1075"/>
                  </a:cubicBezTo>
                  <a:cubicBezTo>
                    <a:pt x="1" y="1650"/>
                    <a:pt x="473" y="2114"/>
                    <a:pt x="1075" y="2114"/>
                  </a:cubicBezTo>
                  <a:cubicBezTo>
                    <a:pt x="1650" y="2114"/>
                    <a:pt x="2114" y="1650"/>
                    <a:pt x="2114" y="1075"/>
                  </a:cubicBezTo>
                  <a:cubicBezTo>
                    <a:pt x="2114" y="473"/>
                    <a:pt x="1650" y="1"/>
                    <a:pt x="107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2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1" name="Google Shape;951;p17"/>
          <p:cNvSpPr/>
          <p:nvPr/>
        </p:nvSpPr>
        <p:spPr>
          <a:xfrm>
            <a:off x="8055002" y="584925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39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7"/>
          <p:cNvSpPr/>
          <p:nvPr/>
        </p:nvSpPr>
        <p:spPr>
          <a:xfrm>
            <a:off x="8359802" y="889724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39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3" name="Google Shape;953;p17"/>
          <p:cNvGrpSpPr/>
          <p:nvPr/>
        </p:nvGrpSpPr>
        <p:grpSpPr>
          <a:xfrm flipH="1" rot="-3468131">
            <a:off x="7366234" y="2539174"/>
            <a:ext cx="1887796" cy="1500344"/>
            <a:chOff x="16926" y="1211013"/>
            <a:chExt cx="1218240" cy="968207"/>
          </a:xfrm>
        </p:grpSpPr>
        <p:sp>
          <p:nvSpPr>
            <p:cNvPr id="954" name="Google Shape;954;p17"/>
            <p:cNvSpPr/>
            <p:nvPr/>
          </p:nvSpPr>
          <p:spPr>
            <a:xfrm rot="1656543">
              <a:off x="721976" y="1927665"/>
              <a:ext cx="353447" cy="491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7"/>
            <p:cNvSpPr/>
            <p:nvPr/>
          </p:nvSpPr>
          <p:spPr>
            <a:xfrm rot="-796692">
              <a:off x="389471" y="1893310"/>
              <a:ext cx="313480" cy="545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7"/>
            <p:cNvSpPr/>
            <p:nvPr/>
          </p:nvSpPr>
          <p:spPr>
            <a:xfrm rot="4196995">
              <a:off x="180925" y="1305061"/>
              <a:ext cx="153185" cy="263971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7"/>
            <p:cNvSpPr/>
            <p:nvPr/>
          </p:nvSpPr>
          <p:spPr>
            <a:xfrm rot="6088586">
              <a:off x="-26314" y="1664243"/>
              <a:ext cx="285701" cy="84164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7"/>
            <p:cNvSpPr/>
            <p:nvPr/>
          </p:nvSpPr>
          <p:spPr>
            <a:xfrm rot="794220">
              <a:off x="38512" y="1451547"/>
              <a:ext cx="215138" cy="213503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7"/>
            <p:cNvSpPr/>
            <p:nvPr/>
          </p:nvSpPr>
          <p:spPr>
            <a:xfrm rot="794340">
              <a:off x="234332" y="1232243"/>
              <a:ext cx="209207" cy="205116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7"/>
            <p:cNvSpPr/>
            <p:nvPr/>
          </p:nvSpPr>
          <p:spPr>
            <a:xfrm rot="794387">
              <a:off x="1011752" y="1956367"/>
              <a:ext cx="202945" cy="202302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7"/>
            <p:cNvSpPr/>
            <p:nvPr/>
          </p:nvSpPr>
          <p:spPr>
            <a:xfrm rot="794286">
              <a:off x="647819" y="1760789"/>
              <a:ext cx="212666" cy="210750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2" name="Google Shape;962;p17"/>
          <p:cNvSpPr/>
          <p:nvPr/>
        </p:nvSpPr>
        <p:spPr>
          <a:xfrm flipH="1" rot="-5900939">
            <a:off x="8745745" y="2884832"/>
            <a:ext cx="316413" cy="134284"/>
          </a:xfrm>
          <a:custGeom>
            <a:rect b="b" l="l" r="r" t="t"/>
            <a:pathLst>
              <a:path extrusionOk="0" h="1934" w="4614">
                <a:moveTo>
                  <a:pt x="4399" y="0"/>
                </a:moveTo>
                <a:lnTo>
                  <a:pt x="0" y="997"/>
                </a:lnTo>
                <a:lnTo>
                  <a:pt x="180" y="1933"/>
                </a:lnTo>
                <a:lnTo>
                  <a:pt x="4614" y="928"/>
                </a:lnTo>
                <a:lnTo>
                  <a:pt x="43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7"/>
          <p:cNvSpPr/>
          <p:nvPr/>
        </p:nvSpPr>
        <p:spPr>
          <a:xfrm rot="273752">
            <a:off x="8747524" y="2604969"/>
            <a:ext cx="341236" cy="33841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39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7"/>
          <p:cNvSpPr/>
          <p:nvPr/>
        </p:nvSpPr>
        <p:spPr>
          <a:xfrm flipH="1" rot="-4262471">
            <a:off x="8733976" y="3026821"/>
            <a:ext cx="303970" cy="301087"/>
          </a:xfrm>
          <a:custGeom>
            <a:rect b="b" l="l" r="r" t="t"/>
            <a:pathLst>
              <a:path extrusionOk="0" h="2197" w="2218">
                <a:moveTo>
                  <a:pt x="1089" y="0"/>
                </a:moveTo>
                <a:cubicBezTo>
                  <a:pt x="952" y="0"/>
                  <a:pt x="816" y="28"/>
                  <a:pt x="680" y="89"/>
                </a:cubicBezTo>
                <a:cubicBezTo>
                  <a:pt x="465" y="192"/>
                  <a:pt x="284" y="338"/>
                  <a:pt x="181" y="553"/>
                </a:cubicBezTo>
                <a:cubicBezTo>
                  <a:pt x="147" y="622"/>
                  <a:pt x="104" y="656"/>
                  <a:pt x="104" y="699"/>
                </a:cubicBezTo>
                <a:cubicBezTo>
                  <a:pt x="1" y="948"/>
                  <a:pt x="1" y="1232"/>
                  <a:pt x="70" y="1447"/>
                </a:cubicBezTo>
                <a:cubicBezTo>
                  <a:pt x="147" y="1661"/>
                  <a:pt x="284" y="1842"/>
                  <a:pt x="431" y="1945"/>
                </a:cubicBezTo>
                <a:cubicBezTo>
                  <a:pt x="499" y="1988"/>
                  <a:pt x="534" y="2022"/>
                  <a:pt x="611" y="2056"/>
                </a:cubicBezTo>
                <a:cubicBezTo>
                  <a:pt x="645" y="2091"/>
                  <a:pt x="680" y="2091"/>
                  <a:pt x="714" y="2125"/>
                </a:cubicBezTo>
                <a:cubicBezTo>
                  <a:pt x="844" y="2174"/>
                  <a:pt x="978" y="2197"/>
                  <a:pt x="1109" y="2197"/>
                </a:cubicBezTo>
                <a:cubicBezTo>
                  <a:pt x="1559" y="2197"/>
                  <a:pt x="1983" y="1926"/>
                  <a:pt x="2149" y="1481"/>
                </a:cubicBezTo>
                <a:cubicBezTo>
                  <a:pt x="2149" y="1447"/>
                  <a:pt x="2183" y="1378"/>
                  <a:pt x="2183" y="1343"/>
                </a:cubicBezTo>
                <a:cubicBezTo>
                  <a:pt x="2183" y="1300"/>
                  <a:pt x="2183" y="1266"/>
                  <a:pt x="2218" y="1197"/>
                </a:cubicBezTo>
                <a:lnTo>
                  <a:pt x="2218" y="1051"/>
                </a:lnTo>
                <a:cubicBezTo>
                  <a:pt x="2218" y="1017"/>
                  <a:pt x="2218" y="983"/>
                  <a:pt x="2183" y="983"/>
                </a:cubicBezTo>
                <a:cubicBezTo>
                  <a:pt x="2149" y="587"/>
                  <a:pt x="1900" y="227"/>
                  <a:pt x="1539" y="89"/>
                </a:cubicBezTo>
                <a:lnTo>
                  <a:pt x="1470" y="89"/>
                </a:lnTo>
                <a:lnTo>
                  <a:pt x="1470" y="55"/>
                </a:lnTo>
                <a:lnTo>
                  <a:pt x="1436" y="55"/>
                </a:lnTo>
                <a:cubicBezTo>
                  <a:pt x="1319" y="20"/>
                  <a:pt x="1203" y="0"/>
                  <a:pt x="1089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142875" rotWithShape="0" algn="bl" dir="6720000" dist="95250">
              <a:schemeClr val="accent2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7"/>
          <p:cNvSpPr/>
          <p:nvPr/>
        </p:nvSpPr>
        <p:spPr>
          <a:xfrm flipH="1" rot="-4262441">
            <a:off x="8176713" y="4552426"/>
            <a:ext cx="332046" cy="325553"/>
          </a:xfrm>
          <a:custGeom>
            <a:rect b="b" l="l" r="r" t="t"/>
            <a:pathLst>
              <a:path extrusionOk="0" h="3159" w="3222">
                <a:moveTo>
                  <a:pt x="1594" y="1"/>
                </a:moveTo>
                <a:cubicBezTo>
                  <a:pt x="1382" y="1"/>
                  <a:pt x="1179" y="48"/>
                  <a:pt x="997" y="129"/>
                </a:cubicBezTo>
                <a:cubicBezTo>
                  <a:pt x="713" y="275"/>
                  <a:pt x="430" y="490"/>
                  <a:pt x="249" y="773"/>
                </a:cubicBezTo>
                <a:lnTo>
                  <a:pt x="249" y="808"/>
                </a:lnTo>
                <a:cubicBezTo>
                  <a:pt x="215" y="885"/>
                  <a:pt x="172" y="954"/>
                  <a:pt x="138" y="1023"/>
                </a:cubicBezTo>
                <a:cubicBezTo>
                  <a:pt x="0" y="1383"/>
                  <a:pt x="34" y="1779"/>
                  <a:pt x="138" y="2096"/>
                </a:cubicBezTo>
                <a:cubicBezTo>
                  <a:pt x="249" y="2389"/>
                  <a:pt x="387" y="2638"/>
                  <a:pt x="644" y="2818"/>
                </a:cubicBezTo>
                <a:cubicBezTo>
                  <a:pt x="713" y="2887"/>
                  <a:pt x="782" y="2921"/>
                  <a:pt x="894" y="2990"/>
                </a:cubicBezTo>
                <a:cubicBezTo>
                  <a:pt x="928" y="2990"/>
                  <a:pt x="997" y="3033"/>
                  <a:pt x="1074" y="3067"/>
                </a:cubicBezTo>
                <a:cubicBezTo>
                  <a:pt x="1244" y="3129"/>
                  <a:pt x="1422" y="3159"/>
                  <a:pt x="1598" y="3159"/>
                </a:cubicBezTo>
                <a:cubicBezTo>
                  <a:pt x="2234" y="3159"/>
                  <a:pt x="2861" y="2776"/>
                  <a:pt x="3110" y="2131"/>
                </a:cubicBezTo>
                <a:cubicBezTo>
                  <a:pt x="3110" y="2062"/>
                  <a:pt x="3145" y="1993"/>
                  <a:pt x="3145" y="1916"/>
                </a:cubicBezTo>
                <a:cubicBezTo>
                  <a:pt x="3179" y="1847"/>
                  <a:pt x="3179" y="1813"/>
                  <a:pt x="3179" y="1744"/>
                </a:cubicBezTo>
                <a:cubicBezTo>
                  <a:pt x="3179" y="1667"/>
                  <a:pt x="3222" y="1598"/>
                  <a:pt x="3179" y="1529"/>
                </a:cubicBezTo>
                <a:lnTo>
                  <a:pt x="3179" y="1383"/>
                </a:lnTo>
                <a:cubicBezTo>
                  <a:pt x="3110" y="842"/>
                  <a:pt x="2749" y="344"/>
                  <a:pt x="2217" y="129"/>
                </a:cubicBezTo>
                <a:lnTo>
                  <a:pt x="2182" y="95"/>
                </a:lnTo>
                <a:lnTo>
                  <a:pt x="2105" y="95"/>
                </a:lnTo>
                <a:cubicBezTo>
                  <a:pt x="1934" y="30"/>
                  <a:pt x="1762" y="1"/>
                  <a:pt x="159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18900732" scaled="0"/>
          </a:gradFill>
          <a:ln>
            <a:noFill/>
          </a:ln>
          <a:effectLst>
            <a:outerShdw blurRad="142875" rotWithShape="0" algn="bl" dir="6720000" dist="95250">
              <a:schemeClr val="accent2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ge22image66966976" id="966" name="Google Shape;9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55600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17"/>
          <p:cNvSpPr txBox="1"/>
          <p:nvPr/>
        </p:nvSpPr>
        <p:spPr>
          <a:xfrm rot="10800000">
            <a:off x="89389" y="3850338"/>
            <a:ext cx="431528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1. 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2. 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3. 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4. 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5. 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f9a4fd4a06_0_192"/>
          <p:cNvSpPr txBox="1"/>
          <p:nvPr>
            <p:ph type="title"/>
          </p:nvPr>
        </p:nvSpPr>
        <p:spPr>
          <a:xfrm>
            <a:off x="759450" y="264325"/>
            <a:ext cx="7625100" cy="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49EE6"/>
                </a:solidFill>
              </a:rPr>
              <a:t>SAQs</a:t>
            </a:r>
            <a:endParaRPr>
              <a:solidFill>
                <a:srgbClr val="749EE6"/>
              </a:solidFill>
            </a:endParaRPr>
          </a:p>
        </p:txBody>
      </p:sp>
      <p:grpSp>
        <p:nvGrpSpPr>
          <p:cNvPr id="973" name="Google Shape;973;gf9a4fd4a06_0_192"/>
          <p:cNvGrpSpPr/>
          <p:nvPr/>
        </p:nvGrpSpPr>
        <p:grpSpPr>
          <a:xfrm>
            <a:off x="357334" y="264314"/>
            <a:ext cx="1314341" cy="1105908"/>
            <a:chOff x="1024350" y="1371350"/>
            <a:chExt cx="1468702" cy="1235651"/>
          </a:xfrm>
        </p:grpSpPr>
        <p:sp>
          <p:nvSpPr>
            <p:cNvPr id="974" name="Google Shape;974;gf9a4fd4a06_0_192"/>
            <p:cNvSpPr/>
            <p:nvPr/>
          </p:nvSpPr>
          <p:spPr>
            <a:xfrm>
              <a:off x="1529387" y="1534094"/>
              <a:ext cx="751258" cy="751374"/>
            </a:xfrm>
            <a:custGeom>
              <a:rect b="b" l="l" r="r" t="t"/>
              <a:pathLst>
                <a:path extrusionOk="0" h="6445" w="6444">
                  <a:moveTo>
                    <a:pt x="3222" y="1"/>
                  </a:moveTo>
                  <a:cubicBezTo>
                    <a:pt x="1426" y="1"/>
                    <a:pt x="0" y="1427"/>
                    <a:pt x="0" y="3223"/>
                  </a:cubicBezTo>
                  <a:cubicBezTo>
                    <a:pt x="0" y="5010"/>
                    <a:pt x="1426" y="6444"/>
                    <a:pt x="3222" y="6444"/>
                  </a:cubicBezTo>
                  <a:cubicBezTo>
                    <a:pt x="5009" y="6444"/>
                    <a:pt x="6444" y="5010"/>
                    <a:pt x="6444" y="3223"/>
                  </a:cubicBezTo>
                  <a:cubicBezTo>
                    <a:pt x="6444" y="1427"/>
                    <a:pt x="5009" y="1"/>
                    <a:pt x="322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gf9a4fd4a06_0_192"/>
            <p:cNvSpPr/>
            <p:nvPr/>
          </p:nvSpPr>
          <p:spPr>
            <a:xfrm>
              <a:off x="1908977" y="2214235"/>
              <a:ext cx="217426" cy="71232"/>
            </a:xfrm>
            <a:custGeom>
              <a:rect b="b" l="l" r="r" t="t"/>
              <a:pathLst>
                <a:path extrusionOk="0" h="611" w="1865">
                  <a:moveTo>
                    <a:pt x="1865" y="0"/>
                  </a:moveTo>
                  <a:lnTo>
                    <a:pt x="1865" y="0"/>
                  </a:lnTo>
                  <a:cubicBezTo>
                    <a:pt x="1856" y="6"/>
                    <a:pt x="1847" y="13"/>
                    <a:pt x="1837" y="18"/>
                  </a:cubicBezTo>
                  <a:lnTo>
                    <a:pt x="1837" y="18"/>
                  </a:lnTo>
                  <a:cubicBezTo>
                    <a:pt x="1853" y="10"/>
                    <a:pt x="1865" y="0"/>
                    <a:pt x="1865" y="0"/>
                  </a:cubicBezTo>
                  <a:close/>
                  <a:moveTo>
                    <a:pt x="1837" y="18"/>
                  </a:moveTo>
                  <a:cubicBezTo>
                    <a:pt x="1823" y="27"/>
                    <a:pt x="1804" y="35"/>
                    <a:pt x="1787" y="35"/>
                  </a:cubicBezTo>
                  <a:cubicBezTo>
                    <a:pt x="1700" y="98"/>
                    <a:pt x="1609" y="156"/>
                    <a:pt x="1514" y="210"/>
                  </a:cubicBezTo>
                  <a:lnTo>
                    <a:pt x="1514" y="210"/>
                  </a:lnTo>
                  <a:cubicBezTo>
                    <a:pt x="1625" y="151"/>
                    <a:pt x="1733" y="87"/>
                    <a:pt x="1837" y="18"/>
                  </a:cubicBezTo>
                  <a:close/>
                  <a:moveTo>
                    <a:pt x="1514" y="210"/>
                  </a:moveTo>
                  <a:cubicBezTo>
                    <a:pt x="1054" y="454"/>
                    <a:pt x="538" y="610"/>
                    <a:pt x="0" y="610"/>
                  </a:cubicBezTo>
                  <a:cubicBezTo>
                    <a:pt x="532" y="610"/>
                    <a:pt x="1064" y="464"/>
                    <a:pt x="1514" y="21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gf9a4fd4a06_0_192"/>
            <p:cNvSpPr/>
            <p:nvPr/>
          </p:nvSpPr>
          <p:spPr>
            <a:xfrm>
              <a:off x="1904896" y="2285350"/>
              <a:ext cx="4197" cy="117"/>
            </a:xfrm>
            <a:custGeom>
              <a:rect b="b" l="l" r="r" t="t"/>
              <a:pathLst>
                <a:path extrusionOk="0" h="1" w="36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5" y="0"/>
                  </a:move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gf9a4fd4a06_0_192"/>
            <p:cNvSpPr/>
            <p:nvPr/>
          </p:nvSpPr>
          <p:spPr>
            <a:xfrm>
              <a:off x="1891956" y="2285350"/>
              <a:ext cx="13057" cy="117"/>
            </a:xfrm>
            <a:custGeom>
              <a:rect b="b" l="l" r="r" t="t"/>
              <a:pathLst>
                <a:path extrusionOk="0" h="1" w="112">
                  <a:moveTo>
                    <a:pt x="78" y="0"/>
                  </a:moveTo>
                  <a:lnTo>
                    <a:pt x="112" y="0"/>
                  </a:lnTo>
                  <a:lnTo>
                    <a:pt x="112" y="0"/>
                  </a:lnTo>
                  <a:lnTo>
                    <a:pt x="78" y="0"/>
                  </a:lnTo>
                  <a:close/>
                  <a:moveTo>
                    <a:pt x="78" y="0"/>
                  </a:move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35" y="0"/>
                  </a:moveTo>
                  <a:lnTo>
                    <a:pt x="78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gf9a4fd4a06_0_192"/>
            <p:cNvSpPr/>
            <p:nvPr/>
          </p:nvSpPr>
          <p:spPr>
            <a:xfrm>
              <a:off x="1904896" y="2219131"/>
              <a:ext cx="211247" cy="66335"/>
            </a:xfrm>
            <a:custGeom>
              <a:rect b="b" l="l" r="r" t="t"/>
              <a:pathLst>
                <a:path extrusionOk="0" h="569" w="1812">
                  <a:moveTo>
                    <a:pt x="1811" y="1"/>
                  </a:moveTo>
                  <a:cubicBezTo>
                    <a:pt x="1315" y="357"/>
                    <a:pt x="675" y="568"/>
                    <a:pt x="1" y="568"/>
                  </a:cubicBezTo>
                  <a:lnTo>
                    <a:pt x="35" y="568"/>
                  </a:lnTo>
                  <a:cubicBezTo>
                    <a:pt x="675" y="568"/>
                    <a:pt x="1315" y="357"/>
                    <a:pt x="181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gf9a4fd4a06_0_192"/>
            <p:cNvSpPr/>
            <p:nvPr/>
          </p:nvSpPr>
          <p:spPr>
            <a:xfrm>
              <a:off x="1458272" y="1699058"/>
              <a:ext cx="262544" cy="181286"/>
            </a:xfrm>
            <a:custGeom>
              <a:rect b="b" l="l" r="r" t="t"/>
              <a:pathLst>
                <a:path extrusionOk="0" h="1555" w="2252">
                  <a:moveTo>
                    <a:pt x="484" y="1"/>
                  </a:moveTo>
                  <a:cubicBezTo>
                    <a:pt x="406" y="1"/>
                    <a:pt x="329" y="28"/>
                    <a:pt x="249" y="89"/>
                  </a:cubicBezTo>
                  <a:lnTo>
                    <a:pt x="215" y="124"/>
                  </a:lnTo>
                  <a:cubicBezTo>
                    <a:pt x="0" y="270"/>
                    <a:pt x="35" y="588"/>
                    <a:pt x="249" y="734"/>
                  </a:cubicBezTo>
                  <a:lnTo>
                    <a:pt x="1650" y="1516"/>
                  </a:lnTo>
                  <a:cubicBezTo>
                    <a:pt x="1706" y="1541"/>
                    <a:pt x="1768" y="1554"/>
                    <a:pt x="1828" y="1554"/>
                  </a:cubicBezTo>
                  <a:cubicBezTo>
                    <a:pt x="1952" y="1554"/>
                    <a:pt x="2073" y="1499"/>
                    <a:pt x="2148" y="1378"/>
                  </a:cubicBezTo>
                  <a:cubicBezTo>
                    <a:pt x="2251" y="1198"/>
                    <a:pt x="2217" y="983"/>
                    <a:pt x="2036" y="837"/>
                  </a:cubicBezTo>
                  <a:lnTo>
                    <a:pt x="679" y="55"/>
                  </a:lnTo>
                  <a:cubicBezTo>
                    <a:pt x="613" y="20"/>
                    <a:pt x="548" y="1"/>
                    <a:pt x="48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gf9a4fd4a06_0_192"/>
            <p:cNvSpPr/>
            <p:nvPr/>
          </p:nvSpPr>
          <p:spPr>
            <a:xfrm>
              <a:off x="2151932" y="1842104"/>
              <a:ext cx="275018" cy="135702"/>
            </a:xfrm>
            <a:custGeom>
              <a:rect b="b" l="l" r="r" t="t"/>
              <a:pathLst>
                <a:path extrusionOk="0" h="1164" w="2359">
                  <a:moveTo>
                    <a:pt x="1913" y="0"/>
                  </a:moveTo>
                  <a:cubicBezTo>
                    <a:pt x="1893" y="0"/>
                    <a:pt x="1872" y="2"/>
                    <a:pt x="1851" y="5"/>
                  </a:cubicBezTo>
                  <a:lnTo>
                    <a:pt x="313" y="400"/>
                  </a:lnTo>
                  <a:cubicBezTo>
                    <a:pt x="167" y="435"/>
                    <a:pt x="64" y="546"/>
                    <a:pt x="30" y="718"/>
                  </a:cubicBezTo>
                  <a:lnTo>
                    <a:pt x="30" y="761"/>
                  </a:lnTo>
                  <a:cubicBezTo>
                    <a:pt x="0" y="975"/>
                    <a:pt x="180" y="1164"/>
                    <a:pt x="389" y="1164"/>
                  </a:cubicBezTo>
                  <a:cubicBezTo>
                    <a:pt x="423" y="1164"/>
                    <a:pt x="459" y="1159"/>
                    <a:pt x="494" y="1148"/>
                  </a:cubicBezTo>
                  <a:lnTo>
                    <a:pt x="2032" y="761"/>
                  </a:lnTo>
                  <a:cubicBezTo>
                    <a:pt x="2212" y="684"/>
                    <a:pt x="2358" y="503"/>
                    <a:pt x="2315" y="332"/>
                  </a:cubicBezTo>
                  <a:cubicBezTo>
                    <a:pt x="2253" y="138"/>
                    <a:pt x="2100" y="0"/>
                    <a:pt x="191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gf9a4fd4a06_0_192"/>
            <p:cNvSpPr/>
            <p:nvPr/>
          </p:nvSpPr>
          <p:spPr>
            <a:xfrm>
              <a:off x="1833782" y="2135075"/>
              <a:ext cx="96297" cy="273503"/>
            </a:xfrm>
            <a:custGeom>
              <a:rect b="b" l="l" r="r" t="t"/>
              <a:pathLst>
                <a:path extrusionOk="0" h="2346" w="826">
                  <a:moveTo>
                    <a:pt x="499" y="1"/>
                  </a:moveTo>
                  <a:cubicBezTo>
                    <a:pt x="284" y="1"/>
                    <a:pt x="104" y="138"/>
                    <a:pt x="70" y="353"/>
                  </a:cubicBezTo>
                  <a:lnTo>
                    <a:pt x="1" y="1934"/>
                  </a:lnTo>
                  <a:cubicBezTo>
                    <a:pt x="1" y="2071"/>
                    <a:pt x="70" y="2217"/>
                    <a:pt x="216" y="2286"/>
                  </a:cubicBezTo>
                  <a:lnTo>
                    <a:pt x="284" y="2329"/>
                  </a:lnTo>
                  <a:cubicBezTo>
                    <a:pt x="326" y="2340"/>
                    <a:pt x="367" y="2346"/>
                    <a:pt x="407" y="2346"/>
                  </a:cubicBezTo>
                  <a:cubicBezTo>
                    <a:pt x="612" y="2346"/>
                    <a:pt x="791" y="2205"/>
                    <a:pt x="791" y="1968"/>
                  </a:cubicBezTo>
                  <a:lnTo>
                    <a:pt x="826" y="396"/>
                  </a:lnTo>
                  <a:cubicBezTo>
                    <a:pt x="826" y="181"/>
                    <a:pt x="680" y="35"/>
                    <a:pt x="49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gf9a4fd4a06_0_192"/>
            <p:cNvSpPr/>
            <p:nvPr/>
          </p:nvSpPr>
          <p:spPr>
            <a:xfrm>
              <a:off x="1024350" y="1371350"/>
              <a:ext cx="505035" cy="508999"/>
            </a:xfrm>
            <a:custGeom>
              <a:rect b="b" l="l" r="r" t="t"/>
              <a:pathLst>
                <a:path extrusionOk="0" h="4366" w="4332">
                  <a:moveTo>
                    <a:pt x="2149" y="1"/>
                  </a:moveTo>
                  <a:cubicBezTo>
                    <a:pt x="963" y="1"/>
                    <a:pt x="1" y="997"/>
                    <a:pt x="1" y="2183"/>
                  </a:cubicBezTo>
                  <a:cubicBezTo>
                    <a:pt x="1" y="3403"/>
                    <a:pt x="963" y="4365"/>
                    <a:pt x="2149" y="4365"/>
                  </a:cubicBezTo>
                  <a:cubicBezTo>
                    <a:pt x="3360" y="4365"/>
                    <a:pt x="4331" y="3403"/>
                    <a:pt x="4331" y="2183"/>
                  </a:cubicBezTo>
                  <a:cubicBezTo>
                    <a:pt x="4331" y="997"/>
                    <a:pt x="3360" y="1"/>
                    <a:pt x="21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gf9a4fd4a06_0_192"/>
            <p:cNvSpPr/>
            <p:nvPr/>
          </p:nvSpPr>
          <p:spPr>
            <a:xfrm>
              <a:off x="1683625" y="2226243"/>
              <a:ext cx="383673" cy="380758"/>
            </a:xfrm>
            <a:custGeom>
              <a:rect b="b" l="l" r="r" t="t"/>
              <a:pathLst>
                <a:path extrusionOk="0" h="3266" w="3291">
                  <a:moveTo>
                    <a:pt x="1650" y="1"/>
                  </a:moveTo>
                  <a:cubicBezTo>
                    <a:pt x="748" y="1"/>
                    <a:pt x="0" y="722"/>
                    <a:pt x="0" y="1616"/>
                  </a:cubicBezTo>
                  <a:cubicBezTo>
                    <a:pt x="0" y="2509"/>
                    <a:pt x="748" y="3265"/>
                    <a:pt x="1650" y="3265"/>
                  </a:cubicBezTo>
                  <a:cubicBezTo>
                    <a:pt x="2543" y="3265"/>
                    <a:pt x="3291" y="2509"/>
                    <a:pt x="3291" y="1616"/>
                  </a:cubicBezTo>
                  <a:cubicBezTo>
                    <a:pt x="3291" y="722"/>
                    <a:pt x="2543" y="1"/>
                    <a:pt x="165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gf9a4fd4a06_0_192"/>
            <p:cNvSpPr/>
            <p:nvPr/>
          </p:nvSpPr>
          <p:spPr>
            <a:xfrm>
              <a:off x="2246480" y="1750471"/>
              <a:ext cx="246572" cy="246572"/>
            </a:xfrm>
            <a:custGeom>
              <a:rect b="b" l="l" r="r" t="t"/>
              <a:pathLst>
                <a:path extrusionOk="0" h="2115" w="2115">
                  <a:moveTo>
                    <a:pt x="1075" y="1"/>
                  </a:moveTo>
                  <a:cubicBezTo>
                    <a:pt x="473" y="1"/>
                    <a:pt x="1" y="473"/>
                    <a:pt x="1" y="1075"/>
                  </a:cubicBezTo>
                  <a:cubicBezTo>
                    <a:pt x="1" y="1650"/>
                    <a:pt x="473" y="2114"/>
                    <a:pt x="1075" y="2114"/>
                  </a:cubicBezTo>
                  <a:cubicBezTo>
                    <a:pt x="1650" y="2114"/>
                    <a:pt x="2114" y="1650"/>
                    <a:pt x="2114" y="1075"/>
                  </a:cubicBezTo>
                  <a:cubicBezTo>
                    <a:pt x="2114" y="473"/>
                    <a:pt x="1650" y="1"/>
                    <a:pt x="107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200025" rotWithShape="0" algn="bl" dir="7740000" dist="133350">
                <a:srgbClr val="999999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5" name="Google Shape;985;gf9a4fd4a06_0_192"/>
          <p:cNvSpPr/>
          <p:nvPr/>
        </p:nvSpPr>
        <p:spPr>
          <a:xfrm>
            <a:off x="8055002" y="584925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gf9a4fd4a06_0_192"/>
          <p:cNvSpPr/>
          <p:nvPr/>
        </p:nvSpPr>
        <p:spPr>
          <a:xfrm>
            <a:off x="8359802" y="889724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7" name="Google Shape;987;gf9a4fd4a06_0_192"/>
          <p:cNvGrpSpPr/>
          <p:nvPr/>
        </p:nvGrpSpPr>
        <p:grpSpPr>
          <a:xfrm flipH="1" rot="-3468131">
            <a:off x="7366240" y="2539169"/>
            <a:ext cx="1887791" cy="1500345"/>
            <a:chOff x="16924" y="1211013"/>
            <a:chExt cx="1218237" cy="968208"/>
          </a:xfrm>
        </p:grpSpPr>
        <p:sp>
          <p:nvSpPr>
            <p:cNvPr id="988" name="Google Shape;988;gf9a4fd4a06_0_192"/>
            <p:cNvSpPr/>
            <p:nvPr/>
          </p:nvSpPr>
          <p:spPr>
            <a:xfrm rot="1656543">
              <a:off x="721976" y="1927665"/>
              <a:ext cx="353447" cy="491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gf9a4fd4a06_0_192"/>
            <p:cNvSpPr/>
            <p:nvPr/>
          </p:nvSpPr>
          <p:spPr>
            <a:xfrm rot="-796692">
              <a:off x="389471" y="1893310"/>
              <a:ext cx="313480" cy="545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gf9a4fd4a06_0_192"/>
            <p:cNvSpPr/>
            <p:nvPr/>
          </p:nvSpPr>
          <p:spPr>
            <a:xfrm rot="4196995">
              <a:off x="180925" y="1305061"/>
              <a:ext cx="153185" cy="263971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gf9a4fd4a06_0_192"/>
            <p:cNvSpPr/>
            <p:nvPr/>
          </p:nvSpPr>
          <p:spPr>
            <a:xfrm rot="6088586">
              <a:off x="-26314" y="1664243"/>
              <a:ext cx="285701" cy="84164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gf9a4fd4a06_0_192"/>
            <p:cNvSpPr/>
            <p:nvPr/>
          </p:nvSpPr>
          <p:spPr>
            <a:xfrm rot="794220">
              <a:off x="38512" y="1451547"/>
              <a:ext cx="215138" cy="213503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gf9a4fd4a06_0_192"/>
            <p:cNvSpPr/>
            <p:nvPr/>
          </p:nvSpPr>
          <p:spPr>
            <a:xfrm rot="794340">
              <a:off x="234332" y="1232243"/>
              <a:ext cx="209207" cy="205116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gf9a4fd4a06_0_192"/>
            <p:cNvSpPr/>
            <p:nvPr/>
          </p:nvSpPr>
          <p:spPr>
            <a:xfrm rot="794387">
              <a:off x="1011752" y="1956367"/>
              <a:ext cx="202945" cy="202302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gf9a4fd4a06_0_192"/>
            <p:cNvSpPr/>
            <p:nvPr/>
          </p:nvSpPr>
          <p:spPr>
            <a:xfrm rot="794286">
              <a:off x="647819" y="1760789"/>
              <a:ext cx="212666" cy="210750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6" name="Google Shape;996;gf9a4fd4a06_0_192"/>
          <p:cNvSpPr/>
          <p:nvPr/>
        </p:nvSpPr>
        <p:spPr>
          <a:xfrm flipH="1" rot="-5900939">
            <a:off x="8745745" y="2884832"/>
            <a:ext cx="316413" cy="134284"/>
          </a:xfrm>
          <a:custGeom>
            <a:rect b="b" l="l" r="r" t="t"/>
            <a:pathLst>
              <a:path extrusionOk="0" h="1934" w="4614">
                <a:moveTo>
                  <a:pt x="4399" y="0"/>
                </a:moveTo>
                <a:lnTo>
                  <a:pt x="0" y="997"/>
                </a:lnTo>
                <a:lnTo>
                  <a:pt x="180" y="1933"/>
                </a:lnTo>
                <a:lnTo>
                  <a:pt x="4614" y="928"/>
                </a:lnTo>
                <a:lnTo>
                  <a:pt x="43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gf9a4fd4a06_0_192"/>
          <p:cNvSpPr/>
          <p:nvPr/>
        </p:nvSpPr>
        <p:spPr>
          <a:xfrm rot="273752">
            <a:off x="8747524" y="2604969"/>
            <a:ext cx="341236" cy="33841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gf9a4fd4a06_0_192"/>
          <p:cNvSpPr/>
          <p:nvPr/>
        </p:nvSpPr>
        <p:spPr>
          <a:xfrm flipH="1" rot="-4262471">
            <a:off x="8733976" y="3026821"/>
            <a:ext cx="303970" cy="301087"/>
          </a:xfrm>
          <a:custGeom>
            <a:rect b="b" l="l" r="r" t="t"/>
            <a:pathLst>
              <a:path extrusionOk="0" h="2197" w="2218">
                <a:moveTo>
                  <a:pt x="1089" y="0"/>
                </a:moveTo>
                <a:cubicBezTo>
                  <a:pt x="952" y="0"/>
                  <a:pt x="816" y="28"/>
                  <a:pt x="680" y="89"/>
                </a:cubicBezTo>
                <a:cubicBezTo>
                  <a:pt x="465" y="192"/>
                  <a:pt x="284" y="338"/>
                  <a:pt x="181" y="553"/>
                </a:cubicBezTo>
                <a:cubicBezTo>
                  <a:pt x="147" y="622"/>
                  <a:pt x="104" y="656"/>
                  <a:pt x="104" y="699"/>
                </a:cubicBezTo>
                <a:cubicBezTo>
                  <a:pt x="1" y="948"/>
                  <a:pt x="1" y="1232"/>
                  <a:pt x="70" y="1447"/>
                </a:cubicBezTo>
                <a:cubicBezTo>
                  <a:pt x="147" y="1661"/>
                  <a:pt x="284" y="1842"/>
                  <a:pt x="431" y="1945"/>
                </a:cubicBezTo>
                <a:cubicBezTo>
                  <a:pt x="499" y="1988"/>
                  <a:pt x="534" y="2022"/>
                  <a:pt x="611" y="2056"/>
                </a:cubicBezTo>
                <a:cubicBezTo>
                  <a:pt x="645" y="2091"/>
                  <a:pt x="680" y="2091"/>
                  <a:pt x="714" y="2125"/>
                </a:cubicBezTo>
                <a:cubicBezTo>
                  <a:pt x="844" y="2174"/>
                  <a:pt x="978" y="2197"/>
                  <a:pt x="1109" y="2197"/>
                </a:cubicBezTo>
                <a:cubicBezTo>
                  <a:pt x="1559" y="2197"/>
                  <a:pt x="1983" y="1926"/>
                  <a:pt x="2149" y="1481"/>
                </a:cubicBezTo>
                <a:cubicBezTo>
                  <a:pt x="2149" y="1447"/>
                  <a:pt x="2183" y="1378"/>
                  <a:pt x="2183" y="1343"/>
                </a:cubicBezTo>
                <a:cubicBezTo>
                  <a:pt x="2183" y="1300"/>
                  <a:pt x="2183" y="1266"/>
                  <a:pt x="2218" y="1197"/>
                </a:cubicBezTo>
                <a:lnTo>
                  <a:pt x="2218" y="1051"/>
                </a:lnTo>
                <a:cubicBezTo>
                  <a:pt x="2218" y="1017"/>
                  <a:pt x="2218" y="983"/>
                  <a:pt x="2183" y="983"/>
                </a:cubicBezTo>
                <a:cubicBezTo>
                  <a:pt x="2149" y="587"/>
                  <a:pt x="1900" y="227"/>
                  <a:pt x="1539" y="89"/>
                </a:cubicBezTo>
                <a:lnTo>
                  <a:pt x="1470" y="89"/>
                </a:lnTo>
                <a:lnTo>
                  <a:pt x="1470" y="55"/>
                </a:lnTo>
                <a:lnTo>
                  <a:pt x="1436" y="55"/>
                </a:lnTo>
                <a:cubicBezTo>
                  <a:pt x="1319" y="20"/>
                  <a:pt x="1203" y="0"/>
                  <a:pt x="1089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142875" rotWithShape="0" algn="bl" dir="6720000" dist="9525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gf9a4fd4a06_0_192"/>
          <p:cNvSpPr/>
          <p:nvPr/>
        </p:nvSpPr>
        <p:spPr>
          <a:xfrm flipH="1" rot="-4262441">
            <a:off x="8176713" y="4552426"/>
            <a:ext cx="332046" cy="325553"/>
          </a:xfrm>
          <a:custGeom>
            <a:rect b="b" l="l" r="r" t="t"/>
            <a:pathLst>
              <a:path extrusionOk="0" h="3159" w="3222">
                <a:moveTo>
                  <a:pt x="1594" y="1"/>
                </a:moveTo>
                <a:cubicBezTo>
                  <a:pt x="1382" y="1"/>
                  <a:pt x="1179" y="48"/>
                  <a:pt x="997" y="129"/>
                </a:cubicBezTo>
                <a:cubicBezTo>
                  <a:pt x="713" y="275"/>
                  <a:pt x="430" y="490"/>
                  <a:pt x="249" y="773"/>
                </a:cubicBezTo>
                <a:lnTo>
                  <a:pt x="249" y="808"/>
                </a:lnTo>
                <a:cubicBezTo>
                  <a:pt x="215" y="885"/>
                  <a:pt x="172" y="954"/>
                  <a:pt x="138" y="1023"/>
                </a:cubicBezTo>
                <a:cubicBezTo>
                  <a:pt x="0" y="1383"/>
                  <a:pt x="34" y="1779"/>
                  <a:pt x="138" y="2096"/>
                </a:cubicBezTo>
                <a:cubicBezTo>
                  <a:pt x="249" y="2389"/>
                  <a:pt x="387" y="2638"/>
                  <a:pt x="644" y="2818"/>
                </a:cubicBezTo>
                <a:cubicBezTo>
                  <a:pt x="713" y="2887"/>
                  <a:pt x="782" y="2921"/>
                  <a:pt x="894" y="2990"/>
                </a:cubicBezTo>
                <a:cubicBezTo>
                  <a:pt x="928" y="2990"/>
                  <a:pt x="997" y="3033"/>
                  <a:pt x="1074" y="3067"/>
                </a:cubicBezTo>
                <a:cubicBezTo>
                  <a:pt x="1244" y="3129"/>
                  <a:pt x="1422" y="3159"/>
                  <a:pt x="1598" y="3159"/>
                </a:cubicBezTo>
                <a:cubicBezTo>
                  <a:pt x="2234" y="3159"/>
                  <a:pt x="2861" y="2776"/>
                  <a:pt x="3110" y="2131"/>
                </a:cubicBezTo>
                <a:cubicBezTo>
                  <a:pt x="3110" y="2062"/>
                  <a:pt x="3145" y="1993"/>
                  <a:pt x="3145" y="1916"/>
                </a:cubicBezTo>
                <a:cubicBezTo>
                  <a:pt x="3179" y="1847"/>
                  <a:pt x="3179" y="1813"/>
                  <a:pt x="3179" y="1744"/>
                </a:cubicBezTo>
                <a:cubicBezTo>
                  <a:pt x="3179" y="1667"/>
                  <a:pt x="3222" y="1598"/>
                  <a:pt x="3179" y="1529"/>
                </a:cubicBezTo>
                <a:lnTo>
                  <a:pt x="3179" y="1383"/>
                </a:lnTo>
                <a:cubicBezTo>
                  <a:pt x="3110" y="842"/>
                  <a:pt x="2749" y="344"/>
                  <a:pt x="2217" y="129"/>
                </a:cubicBezTo>
                <a:lnTo>
                  <a:pt x="2182" y="95"/>
                </a:lnTo>
                <a:lnTo>
                  <a:pt x="2105" y="95"/>
                </a:lnTo>
                <a:cubicBezTo>
                  <a:pt x="1934" y="30"/>
                  <a:pt x="1762" y="1"/>
                  <a:pt x="159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18900732" scaled="0"/>
          </a:gradFill>
          <a:ln>
            <a:noFill/>
          </a:ln>
          <a:effectLst>
            <a:outerShdw blurRad="142875" rotWithShape="0" algn="bl" dir="6720000" dist="9525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gf9a4fd4a06_0_192"/>
          <p:cNvSpPr/>
          <p:nvPr/>
        </p:nvSpPr>
        <p:spPr>
          <a:xfrm>
            <a:off x="80375" y="3757175"/>
            <a:ext cx="3214800" cy="1315800"/>
          </a:xfrm>
          <a:prstGeom prst="roundRect">
            <a:avLst>
              <a:gd fmla="val 16667" name="adj"/>
            </a:avLst>
          </a:prstGeom>
          <a:noFill/>
          <a:ln cap="flat" cmpd="sng" w="476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66666"/>
                </a:solidFill>
              </a:rPr>
              <a:t>SAQs Answer key:</a:t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66666"/>
                </a:solidFill>
              </a:rPr>
              <a:t>1) </a:t>
            </a:r>
            <a:r>
              <a:rPr b="1" lang="en-US" sz="1000">
                <a:solidFill>
                  <a:srgbClr val="666666"/>
                </a:solidFill>
              </a:rPr>
              <a:t>2 NADPH and the reactions are irreversible</a:t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66666"/>
                </a:solidFill>
              </a:rPr>
              <a:t>2)slide 14</a:t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66666"/>
                </a:solidFill>
              </a:rPr>
              <a:t>3)</a:t>
            </a:r>
            <a:r>
              <a:rPr b="1" lang="en-US" sz="1000">
                <a:solidFill>
                  <a:srgbClr val="666666"/>
                </a:solidFill>
              </a:rPr>
              <a:t>Gluconeogenesis</a:t>
            </a:r>
            <a:endParaRPr b="1" sz="1000">
              <a:solidFill>
                <a:srgbClr val="666666"/>
              </a:solidFill>
            </a:endParaRPr>
          </a:p>
        </p:txBody>
      </p:sp>
      <p:sp>
        <p:nvSpPr>
          <p:cNvPr id="1001" name="Google Shape;1001;gf9a4fd4a06_0_192"/>
          <p:cNvSpPr/>
          <p:nvPr/>
        </p:nvSpPr>
        <p:spPr>
          <a:xfrm>
            <a:off x="1356200" y="1066325"/>
            <a:ext cx="6841200" cy="2441100"/>
          </a:xfrm>
          <a:prstGeom prst="roundRect">
            <a:avLst>
              <a:gd fmla="val 16667" name="adj"/>
            </a:avLst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b="1" i="1" lang="en-US">
                <a:solidFill>
                  <a:schemeClr val="accent5"/>
                </a:solidFill>
              </a:rPr>
              <a:t>How many NADPH will you get from the oxidative phase and is the reactions reversible or irreversible?</a:t>
            </a:r>
            <a:endParaRPr b="1" i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accent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b="1" i="1" lang="en-US">
                <a:solidFill>
                  <a:schemeClr val="accent5"/>
                </a:solidFill>
              </a:rPr>
              <a:t>3 characteristics of Na+ monosaccharide cotransporter ?</a:t>
            </a:r>
            <a:endParaRPr b="1" i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accent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b="1" i="1" lang="en-US">
                <a:solidFill>
                  <a:schemeClr val="accent5"/>
                </a:solidFill>
              </a:rPr>
              <a:t>The metabolic pathway that results in the generation of glucose from certain</a:t>
            </a:r>
            <a:endParaRPr b="1" i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accent5"/>
                </a:solidFill>
              </a:rPr>
              <a:t>         non-carbohydrate carbon substrates?</a:t>
            </a:r>
            <a:endParaRPr b="1" i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accent5"/>
                </a:solidFill>
              </a:rPr>
              <a:t> </a:t>
            </a:r>
            <a:endParaRPr b="1" sz="13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31a3240d577b3e20_0"/>
          <p:cNvSpPr/>
          <p:nvPr/>
        </p:nvSpPr>
        <p:spPr>
          <a:xfrm>
            <a:off x="1251598" y="665075"/>
            <a:ext cx="2840700" cy="2838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rotWithShape="0" algn="bl" dir="7860000" dist="133350">
              <a:schemeClr val="accent1">
                <a:alpha val="498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Meshari Alshathri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Talal Alharbi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Azzam Alotaibi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Basel Al-Zahrani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Saleh Aldeligan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Mohammed AlGhamdi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Abdulaziz Lafy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Rayan Alahmari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Mohammed Alrobeia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Abdullah Alqarni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Osama alzahrini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Saif Alotaibi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Othman Abdullah 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Hazem Almalki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Abdullah alshahri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Mohammed Alshehri</a:t>
            </a:r>
            <a:endParaRPr b="1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7" name="Google Shape;1007;g31a3240d577b3e20_0"/>
          <p:cNvGrpSpPr/>
          <p:nvPr/>
        </p:nvGrpSpPr>
        <p:grpSpPr>
          <a:xfrm rot="3741773">
            <a:off x="8001668" y="1733644"/>
            <a:ext cx="2272471" cy="1462908"/>
            <a:chOff x="-86807" y="1399617"/>
            <a:chExt cx="1571454" cy="1011627"/>
          </a:xfrm>
        </p:grpSpPr>
        <p:sp>
          <p:nvSpPr>
            <p:cNvPr id="1008" name="Google Shape;1008;g31a3240d577b3e20_0"/>
            <p:cNvSpPr/>
            <p:nvPr/>
          </p:nvSpPr>
          <p:spPr>
            <a:xfrm rot="-1375587">
              <a:off x="846787" y="2083585"/>
              <a:ext cx="539085" cy="6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31a3240d577b3e20_0"/>
            <p:cNvSpPr/>
            <p:nvPr/>
          </p:nvSpPr>
          <p:spPr>
            <a:xfrm rot="2509616">
              <a:off x="364493" y="2001765"/>
              <a:ext cx="597856" cy="688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31a3240d577b3e20_0"/>
            <p:cNvSpPr/>
            <p:nvPr/>
          </p:nvSpPr>
          <p:spPr>
            <a:xfrm rot="794348">
              <a:off x="-6383" y="1553321"/>
              <a:ext cx="212250" cy="317197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31a3240d577b3e20_0"/>
            <p:cNvSpPr/>
            <p:nvPr/>
          </p:nvSpPr>
          <p:spPr>
            <a:xfrm rot="794348">
              <a:off x="117870" y="1791181"/>
              <a:ext cx="329405" cy="138073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31a3240d577b3e20_0"/>
            <p:cNvSpPr/>
            <p:nvPr/>
          </p:nvSpPr>
          <p:spPr>
            <a:xfrm rot="794318">
              <a:off x="-8402" y="1711313"/>
              <a:ext cx="277253" cy="275167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31a3240d577b3e20_0"/>
            <p:cNvSpPr/>
            <p:nvPr/>
          </p:nvSpPr>
          <p:spPr>
            <a:xfrm rot="794348">
              <a:off x="-64039" y="1422960"/>
              <a:ext cx="230026" cy="225529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g31a3240d577b3e20_0"/>
            <p:cNvSpPr/>
            <p:nvPr/>
          </p:nvSpPr>
          <p:spPr>
            <a:xfrm rot="794348">
              <a:off x="370574" y="1779499"/>
              <a:ext cx="158348" cy="156849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g31a3240d577b3e20_0"/>
            <p:cNvSpPr/>
            <p:nvPr/>
          </p:nvSpPr>
          <p:spPr>
            <a:xfrm rot="794252">
              <a:off x="1234427" y="1902516"/>
              <a:ext cx="227294" cy="226598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31a3240d577b3e20_0"/>
            <p:cNvSpPr/>
            <p:nvPr/>
          </p:nvSpPr>
          <p:spPr>
            <a:xfrm rot="794254">
              <a:off x="732608" y="2038862"/>
              <a:ext cx="340890" cy="337841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8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7" name="Google Shape;1017;g31a3240d577b3e20_0"/>
          <p:cNvGrpSpPr/>
          <p:nvPr/>
        </p:nvGrpSpPr>
        <p:grpSpPr>
          <a:xfrm rot="1333379">
            <a:off x="-358492" y="18576"/>
            <a:ext cx="965898" cy="1762673"/>
            <a:chOff x="635850" y="3092705"/>
            <a:chExt cx="561159" cy="1024061"/>
          </a:xfrm>
        </p:grpSpPr>
        <p:sp>
          <p:nvSpPr>
            <p:cNvPr id="1018" name="Google Shape;1018;g31a3240d577b3e20_0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31a3240d577b3e20_0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31a3240d577b3e20_0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31a3240d577b3e20_0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31a3240d577b3e20_0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g31a3240d577b3e20_0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g31a3240d577b3e20_0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76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5" name="Google Shape;1025;g31a3240d577b3e2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63" y="3817800"/>
            <a:ext cx="817012" cy="116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g31a3240d577b3e2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2275" y="3817799"/>
            <a:ext cx="1169423" cy="116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g31a3240d577b3e20_0"/>
          <p:cNvSpPr/>
          <p:nvPr/>
        </p:nvSpPr>
        <p:spPr>
          <a:xfrm>
            <a:off x="4891011" y="628625"/>
            <a:ext cx="2840700" cy="291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rotWithShape="0" algn="bl" dir="7860000" dist="133350">
              <a:schemeClr val="accent1">
                <a:alpha val="498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Raneem Alwatban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Mayssam Aljaloud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Rahaf Almotairi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Najla aldhbiban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Nouf Alsaigh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Raseel Alwehibi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Mashael Alasmri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Razan Almanjomi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Razan Almohanna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Mashael Alsuliman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Reema Alhussien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Moudi Alsubaie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Renad Alayidh</a:t>
            </a:r>
            <a:endParaRPr b="1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Sara Alzahrani</a:t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g31a3240d577b3e20_0"/>
          <p:cNvSpPr/>
          <p:nvPr/>
        </p:nvSpPr>
        <p:spPr>
          <a:xfrm rot="5400000">
            <a:off x="809450" y="2566147"/>
            <a:ext cx="655874" cy="65047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g31a3240d577b3e20_0"/>
          <p:cNvSpPr/>
          <p:nvPr/>
        </p:nvSpPr>
        <p:spPr>
          <a:xfrm rot="-6432290">
            <a:off x="5149491" y="3351803"/>
            <a:ext cx="332585" cy="32989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78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g31a3240d577b3e20_0"/>
          <p:cNvGrpSpPr/>
          <p:nvPr/>
        </p:nvGrpSpPr>
        <p:grpSpPr>
          <a:xfrm>
            <a:off x="1462662" y="302357"/>
            <a:ext cx="1487787" cy="415263"/>
            <a:chOff x="1326120" y="2018934"/>
            <a:chExt cx="1305878" cy="349842"/>
          </a:xfrm>
        </p:grpSpPr>
        <p:sp>
          <p:nvSpPr>
            <p:cNvPr id="1031" name="Google Shape;1031;g31a3240d577b3e20_0"/>
            <p:cNvSpPr/>
            <p:nvPr/>
          </p:nvSpPr>
          <p:spPr>
            <a:xfrm>
              <a:off x="1627364" y="2023456"/>
              <a:ext cx="91030" cy="31005"/>
            </a:xfrm>
            <a:custGeom>
              <a:rect b="b" l="l" r="r" t="t"/>
              <a:pathLst>
                <a:path extrusionOk="0" h="328" w="963">
                  <a:moveTo>
                    <a:pt x="0" y="327"/>
                  </a:moveTo>
                  <a:lnTo>
                    <a:pt x="0" y="327"/>
                  </a:lnTo>
                  <a:lnTo>
                    <a:pt x="0" y="327"/>
                  </a:lnTo>
                  <a:close/>
                  <a:moveTo>
                    <a:pt x="962" y="1"/>
                  </a:moveTo>
                  <a:cubicBezTo>
                    <a:pt x="679" y="216"/>
                    <a:pt x="352" y="327"/>
                    <a:pt x="0" y="327"/>
                  </a:cubicBezTo>
                  <a:lnTo>
                    <a:pt x="0" y="327"/>
                  </a:lnTo>
                  <a:cubicBezTo>
                    <a:pt x="352" y="327"/>
                    <a:pt x="679" y="216"/>
                    <a:pt x="962" y="1"/>
                  </a:cubicBezTo>
                  <a:close/>
                  <a:moveTo>
                    <a:pt x="962" y="1"/>
                  </a:moveTo>
                  <a:lnTo>
                    <a:pt x="96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g31a3240d577b3e20_0"/>
            <p:cNvSpPr/>
            <p:nvPr/>
          </p:nvSpPr>
          <p:spPr>
            <a:xfrm>
              <a:off x="2391525" y="2128233"/>
              <a:ext cx="240473" cy="240543"/>
            </a:xfrm>
            <a:custGeom>
              <a:rect b="b" l="l" r="r" t="t"/>
              <a:pathLst>
                <a:path extrusionOk="0" h="3971" w="3970">
                  <a:moveTo>
                    <a:pt x="2002" y="1"/>
                  </a:moveTo>
                  <a:cubicBezTo>
                    <a:pt x="894" y="1"/>
                    <a:pt x="0" y="894"/>
                    <a:pt x="0" y="1968"/>
                  </a:cubicBezTo>
                  <a:cubicBezTo>
                    <a:pt x="0" y="3077"/>
                    <a:pt x="894" y="3970"/>
                    <a:pt x="2002" y="3970"/>
                  </a:cubicBezTo>
                  <a:cubicBezTo>
                    <a:pt x="3076" y="3970"/>
                    <a:pt x="3970" y="3077"/>
                    <a:pt x="3970" y="1968"/>
                  </a:cubicBezTo>
                  <a:cubicBezTo>
                    <a:pt x="3970" y="894"/>
                    <a:pt x="3076" y="1"/>
                    <a:pt x="200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31a3240d577b3e20_0"/>
            <p:cNvSpPr/>
            <p:nvPr/>
          </p:nvSpPr>
          <p:spPr>
            <a:xfrm>
              <a:off x="1326120" y="2018934"/>
              <a:ext cx="240478" cy="239722"/>
            </a:xfrm>
            <a:custGeom>
              <a:rect b="b" l="l" r="r" t="t"/>
              <a:pathLst>
                <a:path extrusionOk="0" h="2536" w="2544">
                  <a:moveTo>
                    <a:pt x="1255" y="1"/>
                  </a:moveTo>
                  <a:cubicBezTo>
                    <a:pt x="576" y="1"/>
                    <a:pt x="0" y="568"/>
                    <a:pt x="0" y="1290"/>
                  </a:cubicBezTo>
                  <a:cubicBezTo>
                    <a:pt x="0" y="1968"/>
                    <a:pt x="576" y="2535"/>
                    <a:pt x="1255" y="2535"/>
                  </a:cubicBezTo>
                  <a:cubicBezTo>
                    <a:pt x="1968" y="2535"/>
                    <a:pt x="2543" y="1968"/>
                    <a:pt x="2543" y="1290"/>
                  </a:cubicBezTo>
                  <a:cubicBezTo>
                    <a:pt x="2543" y="568"/>
                    <a:pt x="1968" y="1"/>
                    <a:pt x="1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g31a3240d577b3e20_0"/>
          <p:cNvGrpSpPr/>
          <p:nvPr/>
        </p:nvGrpSpPr>
        <p:grpSpPr>
          <a:xfrm>
            <a:off x="3782949" y="89312"/>
            <a:ext cx="3450429" cy="1274129"/>
            <a:chOff x="1295095" y="1652623"/>
            <a:chExt cx="2466530" cy="910808"/>
          </a:xfrm>
        </p:grpSpPr>
        <p:sp>
          <p:nvSpPr>
            <p:cNvPr id="1035" name="Google Shape;1035;g31a3240d577b3e20_0"/>
            <p:cNvSpPr/>
            <p:nvPr/>
          </p:nvSpPr>
          <p:spPr>
            <a:xfrm>
              <a:off x="1464880" y="1652623"/>
              <a:ext cx="318463" cy="318463"/>
            </a:xfrm>
            <a:custGeom>
              <a:rect b="b" l="l" r="r" t="t"/>
              <a:pathLst>
                <a:path extrusionOk="0" h="3369" w="3369">
                  <a:moveTo>
                    <a:pt x="1684" y="0"/>
                  </a:moveTo>
                  <a:cubicBezTo>
                    <a:pt x="748" y="0"/>
                    <a:pt x="0" y="757"/>
                    <a:pt x="0" y="1684"/>
                  </a:cubicBezTo>
                  <a:cubicBezTo>
                    <a:pt x="0" y="2612"/>
                    <a:pt x="748" y="3368"/>
                    <a:pt x="1684" y="3368"/>
                  </a:cubicBezTo>
                  <a:cubicBezTo>
                    <a:pt x="2612" y="3368"/>
                    <a:pt x="3368" y="2612"/>
                    <a:pt x="3368" y="1684"/>
                  </a:cubicBezTo>
                  <a:cubicBezTo>
                    <a:pt x="3368" y="757"/>
                    <a:pt x="2612" y="0"/>
                    <a:pt x="1684" y="0"/>
                  </a:cubicBezTo>
                  <a:close/>
                </a:path>
              </a:pathLst>
            </a:custGeom>
            <a:gradFill>
              <a:gsLst>
                <a:gs pos="0">
                  <a:srgbClr val="ACC5F0"/>
                </a:gs>
                <a:gs pos="100000">
                  <a:srgbClr val="447A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31a3240d577b3e20_0"/>
            <p:cNvSpPr/>
            <p:nvPr/>
          </p:nvSpPr>
          <p:spPr>
            <a:xfrm>
              <a:off x="1627364" y="2023456"/>
              <a:ext cx="91030" cy="31005"/>
            </a:xfrm>
            <a:custGeom>
              <a:rect b="b" l="l" r="r" t="t"/>
              <a:pathLst>
                <a:path extrusionOk="0" h="328" w="963">
                  <a:moveTo>
                    <a:pt x="0" y="327"/>
                  </a:moveTo>
                  <a:lnTo>
                    <a:pt x="0" y="327"/>
                  </a:lnTo>
                  <a:lnTo>
                    <a:pt x="0" y="327"/>
                  </a:lnTo>
                  <a:close/>
                  <a:moveTo>
                    <a:pt x="962" y="1"/>
                  </a:moveTo>
                  <a:cubicBezTo>
                    <a:pt x="679" y="216"/>
                    <a:pt x="352" y="327"/>
                    <a:pt x="0" y="327"/>
                  </a:cubicBezTo>
                  <a:lnTo>
                    <a:pt x="0" y="327"/>
                  </a:lnTo>
                  <a:cubicBezTo>
                    <a:pt x="352" y="327"/>
                    <a:pt x="679" y="216"/>
                    <a:pt x="962" y="1"/>
                  </a:cubicBezTo>
                  <a:close/>
                  <a:moveTo>
                    <a:pt x="962" y="1"/>
                  </a:moveTo>
                  <a:lnTo>
                    <a:pt x="962" y="1"/>
                  </a:lnTo>
                  <a:close/>
                </a:path>
              </a:pathLst>
            </a:custGeom>
            <a:solidFill>
              <a:srgbClr val="BBD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31a3240d577b3e20_0"/>
            <p:cNvSpPr/>
            <p:nvPr/>
          </p:nvSpPr>
          <p:spPr>
            <a:xfrm>
              <a:off x="1535578" y="2013720"/>
              <a:ext cx="196617" cy="40741"/>
            </a:xfrm>
            <a:custGeom>
              <a:rect b="b" l="l" r="r" t="t"/>
              <a:pathLst>
                <a:path extrusionOk="0" h="431" w="2080">
                  <a:moveTo>
                    <a:pt x="2079" y="1"/>
                  </a:moveTo>
                  <a:cubicBezTo>
                    <a:pt x="1615" y="104"/>
                    <a:pt x="1186" y="138"/>
                    <a:pt x="722" y="138"/>
                  </a:cubicBezTo>
                  <a:cubicBezTo>
                    <a:pt x="464" y="138"/>
                    <a:pt x="249" y="104"/>
                    <a:pt x="0" y="104"/>
                  </a:cubicBezTo>
                  <a:cubicBezTo>
                    <a:pt x="292" y="284"/>
                    <a:pt x="610" y="430"/>
                    <a:pt x="971" y="430"/>
                  </a:cubicBezTo>
                  <a:cubicBezTo>
                    <a:pt x="1323" y="430"/>
                    <a:pt x="1650" y="319"/>
                    <a:pt x="1933" y="104"/>
                  </a:cubicBezTo>
                  <a:cubicBezTo>
                    <a:pt x="1968" y="69"/>
                    <a:pt x="2045" y="35"/>
                    <a:pt x="2079" y="1"/>
                  </a:cubicBezTo>
                  <a:close/>
                </a:path>
              </a:pathLst>
            </a:custGeom>
            <a:solidFill>
              <a:srgbClr val="7EB8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31a3240d577b3e20_0"/>
            <p:cNvSpPr/>
            <p:nvPr/>
          </p:nvSpPr>
          <p:spPr>
            <a:xfrm>
              <a:off x="1464875" y="1803388"/>
              <a:ext cx="760027" cy="760043"/>
            </a:xfrm>
            <a:custGeom>
              <a:rect b="b" l="l" r="r" t="t"/>
              <a:pathLst>
                <a:path extrusionOk="0" h="6445" w="6445">
                  <a:moveTo>
                    <a:pt x="3223" y="1"/>
                  </a:moveTo>
                  <a:cubicBezTo>
                    <a:pt x="1427" y="1"/>
                    <a:pt x="1" y="1435"/>
                    <a:pt x="1" y="3222"/>
                  </a:cubicBezTo>
                  <a:cubicBezTo>
                    <a:pt x="1" y="4984"/>
                    <a:pt x="1427" y="6444"/>
                    <a:pt x="3223" y="6444"/>
                  </a:cubicBezTo>
                  <a:cubicBezTo>
                    <a:pt x="4975" y="6444"/>
                    <a:pt x="6444" y="4984"/>
                    <a:pt x="6444" y="3222"/>
                  </a:cubicBezTo>
                  <a:cubicBezTo>
                    <a:pt x="6444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rgbClr val="60ADFF"/>
                </a:gs>
                <a:gs pos="100000">
                  <a:srgbClr val="086B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Our Team</a:t>
              </a:r>
              <a:endParaRPr b="1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31a3240d577b3e20_0"/>
            <p:cNvSpPr/>
            <p:nvPr/>
          </p:nvSpPr>
          <p:spPr>
            <a:xfrm>
              <a:off x="2095475" y="2223747"/>
              <a:ext cx="298140" cy="294075"/>
            </a:xfrm>
            <a:custGeom>
              <a:rect b="b" l="l" r="r" t="t"/>
              <a:pathLst>
                <a:path extrusionOk="0" h="3111" w="3154">
                  <a:moveTo>
                    <a:pt x="1573" y="1"/>
                  </a:moveTo>
                  <a:cubicBezTo>
                    <a:pt x="714" y="1"/>
                    <a:pt x="1" y="680"/>
                    <a:pt x="1" y="1539"/>
                  </a:cubicBezTo>
                  <a:cubicBezTo>
                    <a:pt x="1" y="2432"/>
                    <a:pt x="714" y="3111"/>
                    <a:pt x="1573" y="3111"/>
                  </a:cubicBezTo>
                  <a:cubicBezTo>
                    <a:pt x="2432" y="3111"/>
                    <a:pt x="3154" y="2432"/>
                    <a:pt x="3154" y="1539"/>
                  </a:cubicBezTo>
                  <a:cubicBezTo>
                    <a:pt x="3154" y="680"/>
                    <a:pt x="2432" y="1"/>
                    <a:pt x="157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31a3240d577b3e20_0"/>
            <p:cNvSpPr/>
            <p:nvPr/>
          </p:nvSpPr>
          <p:spPr>
            <a:xfrm>
              <a:off x="1295095" y="2054459"/>
              <a:ext cx="240478" cy="239722"/>
            </a:xfrm>
            <a:custGeom>
              <a:rect b="b" l="l" r="r" t="t"/>
              <a:pathLst>
                <a:path extrusionOk="0" h="2536" w="2544">
                  <a:moveTo>
                    <a:pt x="1255" y="1"/>
                  </a:moveTo>
                  <a:cubicBezTo>
                    <a:pt x="576" y="1"/>
                    <a:pt x="0" y="568"/>
                    <a:pt x="0" y="1290"/>
                  </a:cubicBezTo>
                  <a:cubicBezTo>
                    <a:pt x="0" y="1968"/>
                    <a:pt x="576" y="2535"/>
                    <a:pt x="1255" y="2535"/>
                  </a:cubicBezTo>
                  <a:cubicBezTo>
                    <a:pt x="1968" y="2535"/>
                    <a:pt x="2543" y="1968"/>
                    <a:pt x="2543" y="1290"/>
                  </a:cubicBezTo>
                  <a:cubicBezTo>
                    <a:pt x="2543" y="568"/>
                    <a:pt x="1968" y="1"/>
                    <a:pt x="125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31a3240d577b3e20_0"/>
            <p:cNvSpPr/>
            <p:nvPr/>
          </p:nvSpPr>
          <p:spPr>
            <a:xfrm>
              <a:off x="3521147" y="1987788"/>
              <a:ext cx="240478" cy="240478"/>
            </a:xfrm>
            <a:custGeom>
              <a:rect b="b" l="l" r="r" t="t"/>
              <a:pathLst>
                <a:path extrusionOk="0" h="2544" w="2544">
                  <a:moveTo>
                    <a:pt x="1255" y="0"/>
                  </a:moveTo>
                  <a:cubicBezTo>
                    <a:pt x="542" y="0"/>
                    <a:pt x="1" y="576"/>
                    <a:pt x="1" y="1289"/>
                  </a:cubicBezTo>
                  <a:cubicBezTo>
                    <a:pt x="1" y="1968"/>
                    <a:pt x="542" y="2543"/>
                    <a:pt x="1255" y="2543"/>
                  </a:cubicBezTo>
                  <a:cubicBezTo>
                    <a:pt x="1968" y="2543"/>
                    <a:pt x="2544" y="1968"/>
                    <a:pt x="2544" y="1289"/>
                  </a:cubicBezTo>
                  <a:cubicBezTo>
                    <a:pt x="2544" y="576"/>
                    <a:pt x="1968" y="0"/>
                    <a:pt x="1255" y="0"/>
                  </a:cubicBezTo>
                  <a:close/>
                </a:path>
              </a:pathLst>
            </a:custGeom>
            <a:gradFill>
              <a:gsLst>
                <a:gs pos="0">
                  <a:srgbClr val="60ADFF"/>
                </a:gs>
                <a:gs pos="100000">
                  <a:srgbClr val="086BD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2" name="Google Shape;1042;g31a3240d577b3e20_0"/>
          <p:cNvSpPr/>
          <p:nvPr/>
        </p:nvSpPr>
        <p:spPr>
          <a:xfrm>
            <a:off x="2576100" y="3839375"/>
            <a:ext cx="4537200" cy="65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rotWithShape="0" algn="bl" dir="7860000" dist="133350">
              <a:schemeClr val="accent1">
                <a:alpha val="498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Arwa Alghamdi, Ajwan Aljohani &amp; Mohammed Al-zeer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g31a3240d577b3e20_0"/>
          <p:cNvSpPr/>
          <p:nvPr/>
        </p:nvSpPr>
        <p:spPr>
          <a:xfrm>
            <a:off x="1988787" y="3627242"/>
            <a:ext cx="893056" cy="885722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78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Leaders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31a3240d577b3e20_0"/>
          <p:cNvSpPr/>
          <p:nvPr/>
        </p:nvSpPr>
        <p:spPr>
          <a:xfrm rot="-6432290">
            <a:off x="2630621" y="4237585"/>
            <a:ext cx="332585" cy="32989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rgbClr val="9E9E9E">
                <a:alpha val="4078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5" name="Google Shape;1045;g31a3240d577b3e20_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8024" y="4610175"/>
            <a:ext cx="1227949" cy="49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1046" name="Google Shape;1046;g31a3240d577b3e20_0"/>
          <p:cNvSpPr/>
          <p:nvPr/>
        </p:nvSpPr>
        <p:spPr>
          <a:xfrm rot="4312389">
            <a:off x="2082007" y="2590153"/>
            <a:ext cx="200000" cy="198364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  <a:effectLst>
            <a:outerShdw blurRad="214313" rotWithShape="0" algn="bl" dir="7260000" dist="123825">
              <a:srgbClr val="35A8E0">
                <a:alpha val="4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g31a3240d577b3e20_0"/>
          <p:cNvSpPr/>
          <p:nvPr/>
        </p:nvSpPr>
        <p:spPr>
          <a:xfrm rot="4312174">
            <a:off x="2183534" y="2580470"/>
            <a:ext cx="127405" cy="126363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  <a:effectLst>
            <a:outerShdw blurRad="214313" rotWithShape="0" algn="bl" dir="7260000" dist="123825">
              <a:srgbClr val="35A8E0">
                <a:alpha val="4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g31a3240d577b3e20_0"/>
          <p:cNvSpPr/>
          <p:nvPr/>
        </p:nvSpPr>
        <p:spPr>
          <a:xfrm rot="4312389">
            <a:off x="5597072" y="1299640"/>
            <a:ext cx="200000" cy="198364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  <a:effectLst>
            <a:outerShdw blurRad="214313" rotWithShape="0" algn="bl" dir="7260000" dist="123825">
              <a:srgbClr val="35A8E0">
                <a:alpha val="4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g31a3240d577b3e20_0"/>
          <p:cNvSpPr/>
          <p:nvPr/>
        </p:nvSpPr>
        <p:spPr>
          <a:xfrm rot="-6488202">
            <a:off x="5544865" y="1383525"/>
            <a:ext cx="128171" cy="12246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  <a:effectLst>
            <a:outerShdw blurRad="214313" rotWithShape="0" algn="bl" dir="7260000" dist="123825">
              <a:srgbClr val="35A8E0">
                <a:alpha val="4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0" name="Google Shape;1050;g31a3240d577b3e2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3850" y="89300"/>
            <a:ext cx="1134351" cy="113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"/>
          <p:cNvGrpSpPr/>
          <p:nvPr/>
        </p:nvGrpSpPr>
        <p:grpSpPr>
          <a:xfrm rot="-2477353">
            <a:off x="7812195" y="3957889"/>
            <a:ext cx="1546124" cy="1410773"/>
            <a:chOff x="972627" y="2388675"/>
            <a:chExt cx="477925" cy="436067"/>
          </a:xfrm>
        </p:grpSpPr>
        <p:sp>
          <p:nvSpPr>
            <p:cNvPr id="224" name="Google Shape;224;p2"/>
            <p:cNvSpPr/>
            <p:nvPr/>
          </p:nvSpPr>
          <p:spPr>
            <a:xfrm>
              <a:off x="972627" y="2509929"/>
              <a:ext cx="183388" cy="183423"/>
            </a:xfrm>
            <a:custGeom>
              <a:rect b="b" l="l" r="r" t="t"/>
              <a:pathLst>
                <a:path extrusionOk="0" h="5302" w="5301">
                  <a:moveTo>
                    <a:pt x="2646" y="1"/>
                  </a:moveTo>
                  <a:cubicBezTo>
                    <a:pt x="1186" y="1"/>
                    <a:pt x="0" y="1221"/>
                    <a:pt x="0" y="2656"/>
                  </a:cubicBezTo>
                  <a:cubicBezTo>
                    <a:pt x="0" y="4125"/>
                    <a:pt x="1186" y="5302"/>
                    <a:pt x="2646" y="5302"/>
                  </a:cubicBezTo>
                  <a:cubicBezTo>
                    <a:pt x="4115" y="5302"/>
                    <a:pt x="5301" y="4125"/>
                    <a:pt x="5301" y="2656"/>
                  </a:cubicBezTo>
                  <a:cubicBezTo>
                    <a:pt x="5301" y="1221"/>
                    <a:pt x="4115" y="1"/>
                    <a:pt x="26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215446" y="2388675"/>
              <a:ext cx="136166" cy="136166"/>
            </a:xfrm>
            <a:custGeom>
              <a:rect b="b" l="l" r="r" t="t"/>
              <a:pathLst>
                <a:path extrusionOk="0" h="3936" w="3936">
                  <a:moveTo>
                    <a:pt x="1968" y="1"/>
                  </a:moveTo>
                  <a:cubicBezTo>
                    <a:pt x="859" y="1"/>
                    <a:pt x="0" y="894"/>
                    <a:pt x="0" y="1968"/>
                  </a:cubicBezTo>
                  <a:cubicBezTo>
                    <a:pt x="0" y="3076"/>
                    <a:pt x="859" y="3936"/>
                    <a:pt x="1968" y="3936"/>
                  </a:cubicBezTo>
                  <a:cubicBezTo>
                    <a:pt x="3042" y="3936"/>
                    <a:pt x="3935" y="3076"/>
                    <a:pt x="3935" y="1968"/>
                  </a:cubicBezTo>
                  <a:cubicBezTo>
                    <a:pt x="3935" y="894"/>
                    <a:pt x="3042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085267" y="2624956"/>
              <a:ext cx="161109" cy="61199"/>
            </a:xfrm>
            <a:custGeom>
              <a:rect b="b" l="l" r="r" t="t"/>
              <a:pathLst>
                <a:path extrusionOk="0" h="1769" w="4657">
                  <a:moveTo>
                    <a:pt x="531" y="1"/>
                  </a:moveTo>
                  <a:cubicBezTo>
                    <a:pt x="407" y="1"/>
                    <a:pt x="279" y="63"/>
                    <a:pt x="215" y="156"/>
                  </a:cubicBezTo>
                  <a:lnTo>
                    <a:pt x="181" y="190"/>
                  </a:lnTo>
                  <a:cubicBezTo>
                    <a:pt x="0" y="405"/>
                    <a:pt x="112" y="723"/>
                    <a:pt x="395" y="800"/>
                  </a:cubicBezTo>
                  <a:lnTo>
                    <a:pt x="4115" y="1762"/>
                  </a:lnTo>
                  <a:cubicBezTo>
                    <a:pt x="4139" y="1767"/>
                    <a:pt x="4162" y="1769"/>
                    <a:pt x="4186" y="1769"/>
                  </a:cubicBezTo>
                  <a:cubicBezTo>
                    <a:pt x="4349" y="1769"/>
                    <a:pt x="4521" y="1670"/>
                    <a:pt x="4588" y="1513"/>
                  </a:cubicBezTo>
                  <a:cubicBezTo>
                    <a:pt x="4657" y="1298"/>
                    <a:pt x="4545" y="1083"/>
                    <a:pt x="4330" y="1049"/>
                  </a:cubicBezTo>
                  <a:lnTo>
                    <a:pt x="610" y="9"/>
                  </a:lnTo>
                  <a:cubicBezTo>
                    <a:pt x="584" y="3"/>
                    <a:pt x="558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275052" y="2474850"/>
              <a:ext cx="38193" cy="159068"/>
            </a:xfrm>
            <a:custGeom>
              <a:rect b="b" l="l" r="r" t="t"/>
              <a:pathLst>
                <a:path extrusionOk="0" h="4598" w="1104">
                  <a:moveTo>
                    <a:pt x="378" y="0"/>
                  </a:moveTo>
                  <a:cubicBezTo>
                    <a:pt x="173" y="0"/>
                    <a:pt x="1" y="167"/>
                    <a:pt x="30" y="414"/>
                  </a:cubicBezTo>
                  <a:lnTo>
                    <a:pt x="348" y="4237"/>
                  </a:lnTo>
                  <a:cubicBezTo>
                    <a:pt x="391" y="4452"/>
                    <a:pt x="528" y="4598"/>
                    <a:pt x="743" y="4598"/>
                  </a:cubicBezTo>
                  <a:cubicBezTo>
                    <a:pt x="958" y="4598"/>
                    <a:pt x="1104" y="4417"/>
                    <a:pt x="1104" y="4202"/>
                  </a:cubicBezTo>
                  <a:lnTo>
                    <a:pt x="820" y="371"/>
                  </a:lnTo>
                  <a:cubicBezTo>
                    <a:pt x="820" y="199"/>
                    <a:pt x="709" y="53"/>
                    <a:pt x="563" y="18"/>
                  </a:cubicBezTo>
                  <a:lnTo>
                    <a:pt x="494" y="18"/>
                  </a:lnTo>
                  <a:cubicBezTo>
                    <a:pt x="455" y="6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9292" y="2715629"/>
              <a:ext cx="109113" cy="109113"/>
            </a:xfrm>
            <a:custGeom>
              <a:rect b="b" l="l" r="r" t="t"/>
              <a:pathLst>
                <a:path extrusionOk="0" h="3154" w="3154">
                  <a:moveTo>
                    <a:pt x="1581" y="0"/>
                  </a:moveTo>
                  <a:cubicBezTo>
                    <a:pt x="722" y="0"/>
                    <a:pt x="0" y="713"/>
                    <a:pt x="0" y="1572"/>
                  </a:cubicBezTo>
                  <a:cubicBezTo>
                    <a:pt x="0" y="2432"/>
                    <a:pt x="722" y="3153"/>
                    <a:pt x="1581" y="3153"/>
                  </a:cubicBezTo>
                  <a:cubicBezTo>
                    <a:pt x="2440" y="3153"/>
                    <a:pt x="3153" y="2432"/>
                    <a:pt x="3153" y="1572"/>
                  </a:cubicBezTo>
                  <a:cubicBezTo>
                    <a:pt x="3153" y="713"/>
                    <a:pt x="2440" y="0"/>
                    <a:pt x="158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3000">
                  <a:schemeClr val="accent5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184518" y="2569397"/>
              <a:ext cx="239017" cy="239294"/>
            </a:xfrm>
            <a:custGeom>
              <a:rect b="b" l="l" r="r" t="t"/>
              <a:pathLst>
                <a:path extrusionOk="0" h="6917" w="6909">
                  <a:moveTo>
                    <a:pt x="3437" y="0"/>
                  </a:moveTo>
                  <a:cubicBezTo>
                    <a:pt x="1539" y="0"/>
                    <a:pt x="1" y="1547"/>
                    <a:pt x="1" y="3437"/>
                  </a:cubicBezTo>
                  <a:cubicBezTo>
                    <a:pt x="1" y="5336"/>
                    <a:pt x="1539" y="6916"/>
                    <a:pt x="3437" y="6916"/>
                  </a:cubicBezTo>
                  <a:cubicBezTo>
                    <a:pt x="5370" y="6916"/>
                    <a:pt x="6908" y="5336"/>
                    <a:pt x="6908" y="3437"/>
                  </a:cubicBezTo>
                  <a:cubicBezTo>
                    <a:pt x="6908" y="1547"/>
                    <a:pt x="5370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313210" y="2658548"/>
              <a:ext cx="137342" cy="136477"/>
            </a:xfrm>
            <a:custGeom>
              <a:rect b="b" l="l" r="r" t="t"/>
              <a:pathLst>
                <a:path extrusionOk="0" h="3945" w="3970">
                  <a:moveTo>
                    <a:pt x="1968" y="1"/>
                  </a:moveTo>
                  <a:cubicBezTo>
                    <a:pt x="894" y="1"/>
                    <a:pt x="1" y="860"/>
                    <a:pt x="1" y="1977"/>
                  </a:cubicBezTo>
                  <a:cubicBezTo>
                    <a:pt x="1" y="3051"/>
                    <a:pt x="894" y="3944"/>
                    <a:pt x="1968" y="3944"/>
                  </a:cubicBezTo>
                  <a:cubicBezTo>
                    <a:pt x="3076" y="3944"/>
                    <a:pt x="3970" y="3051"/>
                    <a:pt x="3970" y="1977"/>
                  </a:cubicBezTo>
                  <a:cubicBezTo>
                    <a:pt x="3970" y="860"/>
                    <a:pt x="3076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58365" y="2665985"/>
              <a:ext cx="89221" cy="89186"/>
            </a:xfrm>
            <a:custGeom>
              <a:rect b="b" l="l" r="r" t="t"/>
              <a:pathLst>
                <a:path extrusionOk="0" h="2578" w="2579">
                  <a:moveTo>
                    <a:pt x="1289" y="0"/>
                  </a:moveTo>
                  <a:cubicBezTo>
                    <a:pt x="576" y="0"/>
                    <a:pt x="1" y="576"/>
                    <a:pt x="1" y="1289"/>
                  </a:cubicBezTo>
                  <a:cubicBezTo>
                    <a:pt x="1" y="2011"/>
                    <a:pt x="576" y="2578"/>
                    <a:pt x="1289" y="2578"/>
                  </a:cubicBezTo>
                  <a:cubicBezTo>
                    <a:pt x="2002" y="2578"/>
                    <a:pt x="2578" y="2011"/>
                    <a:pt x="2578" y="1289"/>
                  </a:cubicBezTo>
                  <a:cubicBezTo>
                    <a:pt x="2578" y="576"/>
                    <a:pt x="2002" y="0"/>
                    <a:pt x="128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2"/>
          <p:cNvGrpSpPr/>
          <p:nvPr/>
        </p:nvGrpSpPr>
        <p:grpSpPr>
          <a:xfrm rot="2040916">
            <a:off x="-354045" y="390821"/>
            <a:ext cx="1358028" cy="1387853"/>
            <a:chOff x="635850" y="3092705"/>
            <a:chExt cx="729428" cy="745448"/>
          </a:xfrm>
        </p:grpSpPr>
        <p:sp>
          <p:nvSpPr>
            <p:cNvPr id="233" name="Google Shape;233;p2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992519" y="3628887"/>
              <a:ext cx="257421" cy="101675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190469" y="3549527"/>
              <a:ext cx="174809" cy="173632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"/>
          <p:cNvSpPr txBox="1"/>
          <p:nvPr>
            <p:ph type="title"/>
          </p:nvPr>
        </p:nvSpPr>
        <p:spPr>
          <a:xfrm>
            <a:off x="720000" y="540000"/>
            <a:ext cx="7704000" cy="76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Objectives</a:t>
            </a:r>
            <a:endParaRPr sz="3600"/>
          </a:p>
        </p:txBody>
      </p:sp>
      <p:grpSp>
        <p:nvGrpSpPr>
          <p:cNvPr id="241" name="Google Shape;241;p2"/>
          <p:cNvGrpSpPr/>
          <p:nvPr/>
        </p:nvGrpSpPr>
        <p:grpSpPr>
          <a:xfrm>
            <a:off x="989684" y="1862327"/>
            <a:ext cx="274573" cy="181158"/>
            <a:chOff x="-1199300" y="3279250"/>
            <a:chExt cx="293025" cy="206400"/>
          </a:xfrm>
        </p:grpSpPr>
        <p:sp>
          <p:nvSpPr>
            <p:cNvPr id="242" name="Google Shape;242;p2"/>
            <p:cNvSpPr/>
            <p:nvPr/>
          </p:nvSpPr>
          <p:spPr>
            <a:xfrm>
              <a:off x="-1183550" y="3395050"/>
              <a:ext cx="261525" cy="90600"/>
            </a:xfrm>
            <a:custGeom>
              <a:rect b="b" l="l" r="r" t="t"/>
              <a:pathLst>
                <a:path extrusionOk="0" h="3624" w="10461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-1184325" y="3279250"/>
              <a:ext cx="261500" cy="129400"/>
            </a:xfrm>
            <a:custGeom>
              <a:rect b="b" l="l" r="r" t="t"/>
              <a:pathLst>
                <a:path extrusionOk="0" h="5176" w="1046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-1199300" y="3294225"/>
              <a:ext cx="90600" cy="175650"/>
            </a:xfrm>
            <a:custGeom>
              <a:rect b="b" l="l" r="r" t="t"/>
              <a:pathLst>
                <a:path extrusionOk="0" h="7026" w="3624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-996875" y="3294225"/>
              <a:ext cx="90600" cy="177225"/>
            </a:xfrm>
            <a:custGeom>
              <a:rect b="b" l="l" r="r" t="t"/>
              <a:pathLst>
                <a:path extrusionOk="0" h="7089" w="3624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2"/>
          <p:cNvSpPr txBox="1"/>
          <p:nvPr/>
        </p:nvSpPr>
        <p:spPr>
          <a:xfrm>
            <a:off x="1369040" y="1752500"/>
            <a:ext cx="46089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 end of the lecture, students are expected to:</a:t>
            </a: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821899" y="1449474"/>
            <a:ext cx="7317660" cy="2670661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18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Define a metabolic pathway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18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the general metabolic pathways for glucose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     ( production and utilization 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18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Briefly describe the HMP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Char char="•"/>
            </a:pPr>
            <a:r>
              <a:rPr b="0" i="0" lang="en-US" sz="18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Recognize the mechanisms of glucose transport</a:t>
            </a:r>
            <a:endParaRPr/>
          </a:p>
          <a:p>
            <a:pPr indent="-16506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"/>
          <p:cNvGrpSpPr/>
          <p:nvPr/>
        </p:nvGrpSpPr>
        <p:grpSpPr>
          <a:xfrm rot="780171">
            <a:off x="8207270" y="42252"/>
            <a:ext cx="1171953" cy="2138702"/>
            <a:chOff x="635850" y="3092705"/>
            <a:chExt cx="561159" cy="1024061"/>
          </a:xfrm>
        </p:grpSpPr>
        <p:sp>
          <p:nvSpPr>
            <p:cNvPr id="253" name="Google Shape;253;p3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3"/>
          <p:cNvGrpSpPr/>
          <p:nvPr/>
        </p:nvGrpSpPr>
        <p:grpSpPr>
          <a:xfrm rot="3741897">
            <a:off x="-1048336" y="3030529"/>
            <a:ext cx="2574153" cy="1657122"/>
            <a:chOff x="-86807" y="1399617"/>
            <a:chExt cx="1571454" cy="1011629"/>
          </a:xfrm>
        </p:grpSpPr>
        <p:sp>
          <p:nvSpPr>
            <p:cNvPr id="261" name="Google Shape;261;p3"/>
            <p:cNvSpPr/>
            <p:nvPr/>
          </p:nvSpPr>
          <p:spPr>
            <a:xfrm rot="-1375587">
              <a:off x="846799" y="2083580"/>
              <a:ext cx="539085" cy="6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 rot="2509616">
              <a:off x="364490" y="2001762"/>
              <a:ext cx="597856" cy="688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 rot="794348">
              <a:off x="-6383" y="1553321"/>
              <a:ext cx="212250" cy="317197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 rot="794348">
              <a:off x="117870" y="1791181"/>
              <a:ext cx="329405" cy="138073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 rot="794318">
              <a:off x="-8402" y="1711313"/>
              <a:ext cx="277253" cy="275167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 rot="794348">
              <a:off x="-64039" y="1422960"/>
              <a:ext cx="230026" cy="225529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 rot="794348">
              <a:off x="370574" y="1779499"/>
              <a:ext cx="158348" cy="156849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 rot="794252">
              <a:off x="1234428" y="1902516"/>
              <a:ext cx="227294" cy="226599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 rot="794254">
              <a:off x="732609" y="2038862"/>
              <a:ext cx="340890" cy="337843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chemeClr val="accent2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3"/>
          <p:cNvSpPr txBox="1"/>
          <p:nvPr>
            <p:ph idx="4294967295" type="title"/>
          </p:nvPr>
        </p:nvSpPr>
        <p:spPr>
          <a:xfrm>
            <a:off x="870878" y="70734"/>
            <a:ext cx="7702550" cy="776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sz="2400">
                <a:solidFill>
                  <a:schemeClr val="lt2"/>
                </a:solidFill>
              </a:rPr>
              <a:t>Metabolic pathway of glucose</a:t>
            </a:r>
            <a:br>
              <a:rPr lang="en-US" sz="2400">
                <a:solidFill>
                  <a:schemeClr val="lt2"/>
                </a:solidFill>
              </a:rPr>
            </a:br>
            <a:r>
              <a:rPr lang="en-US" sz="2400">
                <a:solidFill>
                  <a:schemeClr val="lt2"/>
                </a:solidFill>
              </a:rPr>
              <a:t>(catabolic &amp; anabo</a:t>
            </a:r>
            <a:r>
              <a:rPr lang="en-US" sz="2400"/>
              <a:t>lic)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271" name="Google Shape;271;p3"/>
          <p:cNvSpPr txBox="1"/>
          <p:nvPr>
            <p:ph idx="4294967295" type="subTitle"/>
          </p:nvPr>
        </p:nvSpPr>
        <p:spPr>
          <a:xfrm>
            <a:off x="0" y="2587625"/>
            <a:ext cx="19748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3"/>
          <p:cNvSpPr txBox="1"/>
          <p:nvPr/>
        </p:nvSpPr>
        <p:spPr>
          <a:xfrm>
            <a:off x="508410" y="809654"/>
            <a:ext cx="76119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Definition: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[441] : Sequence of reactions, which are put together so that the product of any reaction becomes a substrate of the next reaction.</a:t>
            </a:r>
            <a:r>
              <a:rPr b="0" i="0" lang="en-US" sz="1600" u="none" cap="none" strike="noStrike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6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Giving you at the end of the reaction a final product, called the final end product of the pathway</a:t>
            </a:r>
            <a:r>
              <a:rPr b="0" i="0" lang="en-US" sz="16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"/>
          <p:cNvSpPr txBox="1"/>
          <p:nvPr/>
        </p:nvSpPr>
        <p:spPr>
          <a:xfrm>
            <a:off x="477483" y="1862126"/>
            <a:ext cx="608653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 Cellular ( tissue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 Subcellular</a:t>
            </a:r>
            <a:endParaRPr/>
          </a:p>
        </p:txBody>
      </p:sp>
      <p:sp>
        <p:nvSpPr>
          <p:cNvPr id="274" name="Google Shape;274;p3"/>
          <p:cNvSpPr/>
          <p:nvPr/>
        </p:nvSpPr>
        <p:spPr>
          <a:xfrm>
            <a:off x="5336359" y="1950333"/>
            <a:ext cx="2629352" cy="476250"/>
          </a:xfrm>
          <a:prstGeom prst="rect">
            <a:avLst/>
          </a:prstGeom>
          <a:solidFill>
            <a:srgbClr val="D2E7FF"/>
          </a:solidFill>
          <a:ln>
            <a:noFill/>
          </a:ln>
          <a:effectLst>
            <a:outerShdw rotWithShape="0" algn="bl" dir="7860000" dist="133350">
              <a:schemeClr val="accent4">
                <a:alpha val="49411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Rate-limiting enzymes </a:t>
            </a:r>
            <a:endParaRPr/>
          </a:p>
        </p:txBody>
      </p:sp>
      <p:cxnSp>
        <p:nvCxnSpPr>
          <p:cNvPr id="275" name="Google Shape;275;p3"/>
          <p:cNvCxnSpPr>
            <a:stCxn id="274" idx="2"/>
          </p:cNvCxnSpPr>
          <p:nvPr/>
        </p:nvCxnSpPr>
        <p:spPr>
          <a:xfrm>
            <a:off x="6651035" y="2426583"/>
            <a:ext cx="0" cy="308400"/>
          </a:xfrm>
          <a:prstGeom prst="straightConnector1">
            <a:avLst/>
          </a:prstGeom>
          <a:noFill/>
          <a:ln cap="flat" cmpd="sng" w="9525">
            <a:solidFill>
              <a:srgbClr val="2EA5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3"/>
          <p:cNvSpPr/>
          <p:nvPr/>
        </p:nvSpPr>
        <p:spPr>
          <a:xfrm>
            <a:off x="5590385" y="2734969"/>
            <a:ext cx="2121300" cy="498600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(441): Determine the</a:t>
            </a:r>
            <a:endParaRPr sz="8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rate of that particular reaction</a:t>
            </a:r>
            <a:endParaRPr sz="8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b="0" i="0" lang="en-US" sz="9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fast or slow).</a:t>
            </a:r>
            <a:endParaRPr b="0" i="0" sz="900" u="none" cap="none" strike="noStrike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"/>
          <p:cNvSpPr txBox="1"/>
          <p:nvPr/>
        </p:nvSpPr>
        <p:spPr>
          <a:xfrm>
            <a:off x="307073" y="2900413"/>
            <a:ext cx="52886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There is two types of reactions in metabolic pathways</a:t>
            </a:r>
            <a:endParaRPr/>
          </a:p>
        </p:txBody>
      </p:sp>
      <p:sp>
        <p:nvSpPr>
          <p:cNvPr id="278" name="Google Shape;278;p3"/>
          <p:cNvSpPr/>
          <p:nvPr/>
        </p:nvSpPr>
        <p:spPr>
          <a:xfrm flipH="1" rot="10800000">
            <a:off x="529158" y="2758490"/>
            <a:ext cx="4538581" cy="45719"/>
          </a:xfrm>
          <a:prstGeom prst="rect">
            <a:avLst/>
          </a:prstGeom>
          <a:solidFill>
            <a:srgbClr val="AAC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/>
          <p:nvPr/>
        </p:nvSpPr>
        <p:spPr>
          <a:xfrm>
            <a:off x="3519568" y="3235499"/>
            <a:ext cx="937518" cy="877906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"/>
          <p:cNvSpPr/>
          <p:nvPr/>
        </p:nvSpPr>
        <p:spPr>
          <a:xfrm rot="-5400000">
            <a:off x="1173725" y="3255698"/>
            <a:ext cx="893062" cy="8526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348545" y="3712144"/>
            <a:ext cx="17267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Catabolic Reaction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Where breakdown happens</a:t>
            </a:r>
            <a:endParaRPr b="0" i="0" sz="8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82" name="Google Shape;282;p3"/>
          <p:cNvGraphicFramePr/>
          <p:nvPr/>
        </p:nvGraphicFramePr>
        <p:xfrm>
          <a:off x="5631127" y="33526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{935899B7-6986-4E3E-B589-DFFE56FD74E9}</a:tableStyleId>
              </a:tblPr>
              <a:tblGrid>
                <a:gridCol w="2285575"/>
              </a:tblGrid>
              <a:tr h="46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Regulatory mechanism(s)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1EBFA"/>
                    </a:solidFill>
                  </a:tcPr>
                </a:tc>
              </a:tr>
              <a:tr h="84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rapid, short-term (</a:t>
                      </a:r>
                      <a:r>
                        <a:rPr lang="en-US" sz="9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mostly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- covalent modification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- allosteric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Slow, long-term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- induction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- repression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1EBFA"/>
                    </a:solidFill>
                  </a:tcPr>
                </a:tc>
              </a:tr>
            </a:tbl>
          </a:graphicData>
        </a:graphic>
      </p:graphicFrame>
      <p:sp>
        <p:nvSpPr>
          <p:cNvPr id="283" name="Google Shape;283;p3"/>
          <p:cNvSpPr txBox="1"/>
          <p:nvPr/>
        </p:nvSpPr>
        <p:spPr>
          <a:xfrm>
            <a:off x="3648631" y="3700793"/>
            <a:ext cx="167385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Anabolic Reaction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Where building happens</a:t>
            </a:r>
            <a:endParaRPr/>
          </a:p>
        </p:txBody>
      </p:sp>
      <p:grpSp>
        <p:nvGrpSpPr>
          <p:cNvPr id="284" name="Google Shape;284;p3"/>
          <p:cNvGrpSpPr/>
          <p:nvPr/>
        </p:nvGrpSpPr>
        <p:grpSpPr>
          <a:xfrm>
            <a:off x="624123" y="90951"/>
            <a:ext cx="554969" cy="607085"/>
            <a:chOff x="2104275" y="3806450"/>
            <a:chExt cx="442975" cy="481825"/>
          </a:xfrm>
        </p:grpSpPr>
        <p:sp>
          <p:nvSpPr>
            <p:cNvPr id="285" name="Google Shape;285;p3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4"/>
          <p:cNvGrpSpPr/>
          <p:nvPr/>
        </p:nvGrpSpPr>
        <p:grpSpPr>
          <a:xfrm rot="3129895">
            <a:off x="7945038" y="4057"/>
            <a:ext cx="1072807" cy="1170213"/>
            <a:chOff x="6596425" y="2424575"/>
            <a:chExt cx="2077178" cy="2265777"/>
          </a:xfrm>
        </p:grpSpPr>
        <p:sp>
          <p:nvSpPr>
            <p:cNvPr id="292" name="Google Shape;292;p4"/>
            <p:cNvSpPr/>
            <p:nvPr/>
          </p:nvSpPr>
          <p:spPr>
            <a:xfrm>
              <a:off x="7495684" y="2915585"/>
              <a:ext cx="223453" cy="899361"/>
            </a:xfrm>
            <a:custGeom>
              <a:rect b="b" l="l" r="r" t="t"/>
              <a:pathLst>
                <a:path extrusionOk="0" h="9237" w="2295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652149" y="3798099"/>
              <a:ext cx="690220" cy="142348"/>
            </a:xfrm>
            <a:custGeom>
              <a:rect b="b" l="l" r="r" t="t"/>
              <a:pathLst>
                <a:path extrusionOk="0" h="1462" w="7089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87149" y="3431716"/>
              <a:ext cx="389849" cy="334741"/>
            </a:xfrm>
            <a:custGeom>
              <a:rect b="b" l="l" r="r" t="t"/>
              <a:pathLst>
                <a:path extrusionOk="0" h="3438" w="4004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6857459" y="3947846"/>
              <a:ext cx="554688" cy="515353"/>
            </a:xfrm>
            <a:custGeom>
              <a:rect b="b" l="l" r="r" t="t"/>
              <a:pathLst>
                <a:path extrusionOk="0" h="5293" w="5697">
                  <a:moveTo>
                    <a:pt x="5018" y="0"/>
                  </a:moveTo>
                  <a:lnTo>
                    <a:pt x="0" y="4545"/>
                  </a:lnTo>
                  <a:lnTo>
                    <a:pt x="688" y="5293"/>
                  </a:lnTo>
                  <a:lnTo>
                    <a:pt x="5697" y="782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547579" y="3986306"/>
              <a:ext cx="261912" cy="414191"/>
            </a:xfrm>
            <a:custGeom>
              <a:rect b="b" l="l" r="r" t="t"/>
              <a:pathLst>
                <a:path extrusionOk="0" h="4254" w="269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230560" y="3529568"/>
              <a:ext cx="575622" cy="571727"/>
            </a:xfrm>
            <a:custGeom>
              <a:rect b="b" l="l" r="r" t="t"/>
              <a:pathLst>
                <a:path extrusionOk="0" h="5872" w="5912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185804" y="3661789"/>
              <a:ext cx="487799" cy="481373"/>
            </a:xfrm>
            <a:custGeom>
              <a:rect b="b" l="l" r="r" t="t"/>
              <a:pathLst>
                <a:path extrusionOk="0" h="4944" w="501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603661" y="4247340"/>
              <a:ext cx="348859" cy="345646"/>
            </a:xfrm>
            <a:custGeom>
              <a:rect b="b" l="l" r="r" t="t"/>
              <a:pathLst>
                <a:path extrusionOk="0" h="3550" w="3583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6707713" y="3177399"/>
              <a:ext cx="450118" cy="446419"/>
            </a:xfrm>
            <a:custGeom>
              <a:rect b="b" l="l" r="r" t="t"/>
              <a:pathLst>
                <a:path extrusionOk="0" h="4585" w="4623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6596425" y="4243933"/>
              <a:ext cx="446029" cy="446419"/>
            </a:xfrm>
            <a:custGeom>
              <a:rect b="b" l="l" r="r" t="t"/>
              <a:pathLst>
                <a:path extrusionOk="0" h="4585" w="4581">
                  <a:moveTo>
                    <a:pt x="2295" y="1"/>
                  </a:moveTo>
                  <a:cubicBezTo>
                    <a:pt x="1719" y="35"/>
                    <a:pt x="1178" y="250"/>
                    <a:pt x="791" y="611"/>
                  </a:cubicBezTo>
                  <a:cubicBezTo>
                    <a:pt x="431" y="894"/>
                    <a:pt x="181" y="1324"/>
                    <a:pt x="70" y="1822"/>
                  </a:cubicBezTo>
                  <a:lnTo>
                    <a:pt x="70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499" y="3686"/>
                  </a:cubicBezTo>
                  <a:cubicBezTo>
                    <a:pt x="748" y="4047"/>
                    <a:pt x="1109" y="4296"/>
                    <a:pt x="1504" y="4442"/>
                  </a:cubicBezTo>
                  <a:cubicBezTo>
                    <a:pt x="1651" y="4511"/>
                    <a:pt x="1788" y="4546"/>
                    <a:pt x="1934" y="4546"/>
                  </a:cubicBezTo>
                  <a:cubicBezTo>
                    <a:pt x="2003" y="4580"/>
                    <a:pt x="2114" y="4580"/>
                    <a:pt x="2183" y="4580"/>
                  </a:cubicBezTo>
                  <a:cubicBezTo>
                    <a:pt x="2231" y="4583"/>
                    <a:pt x="2279" y="4584"/>
                    <a:pt x="2327" y="4584"/>
                  </a:cubicBezTo>
                  <a:cubicBezTo>
                    <a:pt x="3551" y="4584"/>
                    <a:pt x="4547" y="3638"/>
                    <a:pt x="4580" y="2398"/>
                  </a:cubicBezTo>
                  <a:lnTo>
                    <a:pt x="4580" y="2080"/>
                  </a:lnTo>
                  <a:cubicBezTo>
                    <a:pt x="4580" y="1968"/>
                    <a:pt x="4546" y="1899"/>
                    <a:pt x="4546" y="1788"/>
                  </a:cubicBezTo>
                  <a:cubicBezTo>
                    <a:pt x="4511" y="1685"/>
                    <a:pt x="4477" y="1607"/>
                    <a:pt x="4443" y="1504"/>
                  </a:cubicBezTo>
                  <a:cubicBezTo>
                    <a:pt x="4443" y="1435"/>
                    <a:pt x="4400" y="1393"/>
                    <a:pt x="4365" y="1324"/>
                  </a:cubicBezTo>
                  <a:cubicBezTo>
                    <a:pt x="4048" y="611"/>
                    <a:pt x="3326" y="69"/>
                    <a:pt x="2467" y="35"/>
                  </a:cubicBezTo>
                  <a:cubicBezTo>
                    <a:pt x="2432" y="35"/>
                    <a:pt x="2432" y="35"/>
                    <a:pt x="243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7380307" y="2424575"/>
              <a:ext cx="596458" cy="589253"/>
            </a:xfrm>
            <a:custGeom>
              <a:rect b="b" l="l" r="r" t="t"/>
              <a:pathLst>
                <a:path extrusionOk="0" h="6052" w="6126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3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4"/>
          <p:cNvSpPr/>
          <p:nvPr/>
        </p:nvSpPr>
        <p:spPr>
          <a:xfrm rot="1366668">
            <a:off x="8968503" y="506796"/>
            <a:ext cx="166089" cy="164730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-4" y="4345673"/>
            <a:ext cx="607159" cy="602163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 rot="7062932">
            <a:off x="40406" y="4849990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8464200" y="4548900"/>
            <a:ext cx="580203" cy="57545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 rot="9767822">
            <a:off x="8852397" y="4458277"/>
            <a:ext cx="259367" cy="257276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rgbClr val="ACC5F0"/>
              </a:gs>
              <a:gs pos="100000">
                <a:srgbClr val="447AD5"/>
              </a:gs>
            </a:gsLst>
            <a:lin ang="5400012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 txBox="1"/>
          <p:nvPr>
            <p:ph type="title"/>
          </p:nvPr>
        </p:nvSpPr>
        <p:spPr>
          <a:xfrm>
            <a:off x="390899" y="7366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>
                <a:solidFill>
                  <a:schemeClr val="accent2"/>
                </a:solidFill>
              </a:rPr>
              <a:t>Metabolic pathways of glucose</a:t>
            </a:r>
            <a:br>
              <a:rPr lang="en-US" sz="3600">
                <a:solidFill>
                  <a:schemeClr val="accent2"/>
                </a:solidFill>
              </a:rPr>
            </a:br>
            <a:endParaRPr sz="3600">
              <a:solidFill>
                <a:schemeClr val="accent2"/>
              </a:solidFill>
            </a:endParaRPr>
          </a:p>
        </p:txBody>
      </p:sp>
      <p:sp>
        <p:nvSpPr>
          <p:cNvPr id="309" name="Google Shape;309;p4"/>
          <p:cNvSpPr txBox="1"/>
          <p:nvPr>
            <p:ph idx="4294967295" type="subTitle"/>
          </p:nvPr>
        </p:nvSpPr>
        <p:spPr>
          <a:xfrm>
            <a:off x="3159516" y="2253139"/>
            <a:ext cx="197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4"/>
          <p:cNvSpPr txBox="1"/>
          <p:nvPr/>
        </p:nvSpPr>
        <p:spPr>
          <a:xfrm>
            <a:off x="315203" y="808381"/>
            <a:ext cx="38331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There is two paths for glucose: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181658" y="1288859"/>
            <a:ext cx="2544418" cy="32799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production for glucose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294505" y="1738583"/>
            <a:ext cx="2431571" cy="2657374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"/>
          <p:cNvSpPr txBox="1"/>
          <p:nvPr/>
        </p:nvSpPr>
        <p:spPr>
          <a:xfrm>
            <a:off x="245677" y="1821354"/>
            <a:ext cx="27219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There is two ways to do it</a:t>
            </a:r>
            <a:endParaRPr/>
          </a:p>
        </p:txBody>
      </p:sp>
      <p:sp>
        <p:nvSpPr>
          <p:cNvPr id="314" name="Google Shape;314;p4"/>
          <p:cNvSpPr txBox="1"/>
          <p:nvPr/>
        </p:nvSpPr>
        <p:spPr>
          <a:xfrm>
            <a:off x="230486" y="2237902"/>
            <a:ext cx="208721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Glycogenolysis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  </a:t>
            </a:r>
            <a:r>
              <a:rPr b="0" i="0" lang="en-US" sz="9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it happens at breakage of glycogen</a:t>
            </a:r>
            <a:endParaRPr b="0" i="0" sz="11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Gluconeogenesis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  </a:t>
            </a:r>
            <a:r>
              <a:rPr b="0" i="0" lang="en-US" sz="9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production of glucose from non-carbohydrate molecules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Hexose interconversion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converting other hexoses into glucose. e.g., fructose to glucose</a:t>
            </a:r>
            <a:endParaRPr b="0" i="0" sz="9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"/>
          <p:cNvSpPr/>
          <p:nvPr/>
        </p:nvSpPr>
        <p:spPr>
          <a:xfrm>
            <a:off x="3270447" y="1288859"/>
            <a:ext cx="2544418" cy="32799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utilization of glucose</a:t>
            </a: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4"/>
          <p:cNvSpPr/>
          <p:nvPr/>
        </p:nvSpPr>
        <p:spPr>
          <a:xfrm>
            <a:off x="3270447" y="1703918"/>
            <a:ext cx="2431571" cy="2657374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"/>
          <p:cNvSpPr txBox="1"/>
          <p:nvPr/>
        </p:nvSpPr>
        <p:spPr>
          <a:xfrm>
            <a:off x="3187831" y="1737117"/>
            <a:ext cx="27219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ways to break down glucose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"/>
          <p:cNvSpPr txBox="1"/>
          <p:nvPr/>
        </p:nvSpPr>
        <p:spPr>
          <a:xfrm>
            <a:off x="3226804" y="2065821"/>
            <a:ext cx="201764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Glycogenesis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Synthesis of glycogen</a:t>
            </a:r>
            <a:endParaRPr/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HMP / PPP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HMP: </a:t>
            </a:r>
            <a:r>
              <a:rPr b="0" i="0" lang="en-US" sz="900" u="sng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exose </a:t>
            </a:r>
            <a:r>
              <a:rPr b="0" i="0" lang="en-US" sz="900" u="sng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onophosphate </a:t>
            </a:r>
            <a:r>
              <a:rPr b="0" i="0" lang="en-US" sz="900" u="sng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athway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PPP: </a:t>
            </a:r>
            <a:r>
              <a:rPr b="0" i="0" lang="en-US" sz="900" u="sng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entose </a:t>
            </a:r>
            <a:r>
              <a:rPr b="0" i="0" lang="en-US" sz="900" u="sng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hosphate </a:t>
            </a:r>
            <a:r>
              <a:rPr b="0" i="0" lang="en-US" sz="900" u="sng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athway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HMP/PPP all the same 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Hexose interconversion</a:t>
            </a:r>
            <a:endParaRPr/>
          </a:p>
        </p:txBody>
      </p:sp>
      <p:grpSp>
        <p:nvGrpSpPr>
          <p:cNvPr id="319" name="Google Shape;319;p4"/>
          <p:cNvGrpSpPr/>
          <p:nvPr/>
        </p:nvGrpSpPr>
        <p:grpSpPr>
          <a:xfrm>
            <a:off x="168030" y="122134"/>
            <a:ext cx="554969" cy="607085"/>
            <a:chOff x="2104275" y="3806450"/>
            <a:chExt cx="442975" cy="481825"/>
          </a:xfrm>
        </p:grpSpPr>
        <p:sp>
          <p:nvSpPr>
            <p:cNvPr id="320" name="Google Shape;320;p4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4"/>
          <p:cNvSpPr/>
          <p:nvPr/>
        </p:nvSpPr>
        <p:spPr>
          <a:xfrm>
            <a:off x="6056869" y="1768224"/>
            <a:ext cx="1216385" cy="323360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Catabolic</a:t>
            </a:r>
            <a:endParaRPr/>
          </a:p>
        </p:txBody>
      </p:sp>
      <p:sp>
        <p:nvSpPr>
          <p:cNvPr id="323" name="Google Shape;323;p4"/>
          <p:cNvSpPr/>
          <p:nvPr/>
        </p:nvSpPr>
        <p:spPr>
          <a:xfrm>
            <a:off x="6639398" y="2092285"/>
            <a:ext cx="84406" cy="241788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"/>
          <p:cNvSpPr/>
          <p:nvPr/>
        </p:nvSpPr>
        <p:spPr>
          <a:xfrm>
            <a:off x="6004872" y="2244873"/>
            <a:ext cx="1320385" cy="271958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Glycolysis  </a:t>
            </a:r>
            <a:r>
              <a:rPr b="0" i="0" lang="en-US" sz="11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(Main)</a:t>
            </a:r>
            <a:endParaRPr b="0" i="0" sz="12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6004871" y="2524514"/>
            <a:ext cx="1320385" cy="266627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Krebs </a:t>
            </a:r>
            <a:r>
              <a:rPr b="0" i="0" lang="en-US" sz="12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(Main)</a:t>
            </a:r>
            <a:endParaRPr b="0" i="0" sz="14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4"/>
          <p:cNvSpPr/>
          <p:nvPr/>
        </p:nvSpPr>
        <p:spPr>
          <a:xfrm>
            <a:off x="6004870" y="2815348"/>
            <a:ext cx="1320385" cy="284218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glycogenolysis</a:t>
            </a:r>
            <a:endParaRPr b="0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4"/>
          <p:cNvSpPr/>
          <p:nvPr/>
        </p:nvSpPr>
        <p:spPr>
          <a:xfrm>
            <a:off x="6004870" y="3123773"/>
            <a:ext cx="1337880" cy="268581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HMP</a:t>
            </a:r>
            <a:endParaRPr b="0" i="0" sz="10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4"/>
          <p:cNvSpPr/>
          <p:nvPr/>
        </p:nvSpPr>
        <p:spPr>
          <a:xfrm>
            <a:off x="7430496" y="1762217"/>
            <a:ext cx="1216385" cy="323360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Anabolic</a:t>
            </a:r>
            <a:endParaRPr/>
          </a:p>
        </p:txBody>
      </p:sp>
      <p:sp>
        <p:nvSpPr>
          <p:cNvPr id="329" name="Google Shape;329;p4"/>
          <p:cNvSpPr/>
          <p:nvPr/>
        </p:nvSpPr>
        <p:spPr>
          <a:xfrm>
            <a:off x="7975388" y="2028111"/>
            <a:ext cx="84406" cy="305961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"/>
          <p:cNvSpPr/>
          <p:nvPr/>
        </p:nvSpPr>
        <p:spPr>
          <a:xfrm>
            <a:off x="7394075" y="2251600"/>
            <a:ext cx="1426200" cy="251400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gluconeogenesis</a:t>
            </a:r>
            <a:endParaRPr b="0" i="0" sz="1400" u="none" cap="none" strike="noStrike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4"/>
          <p:cNvSpPr/>
          <p:nvPr/>
        </p:nvSpPr>
        <p:spPr>
          <a:xfrm>
            <a:off x="7430495" y="1759595"/>
            <a:ext cx="1216385" cy="323360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Anabolic</a:t>
            </a:r>
            <a:endParaRPr/>
          </a:p>
        </p:txBody>
      </p:sp>
      <p:sp>
        <p:nvSpPr>
          <p:cNvPr id="332" name="Google Shape;332;p4"/>
          <p:cNvSpPr/>
          <p:nvPr/>
        </p:nvSpPr>
        <p:spPr>
          <a:xfrm>
            <a:off x="7394076" y="2524525"/>
            <a:ext cx="1426200" cy="221100"/>
          </a:xfrm>
          <a:prstGeom prst="round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glycogenesis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5"/>
          <p:cNvGrpSpPr/>
          <p:nvPr/>
        </p:nvGrpSpPr>
        <p:grpSpPr>
          <a:xfrm flipH="1" rot="236284">
            <a:off x="-375543" y="3370424"/>
            <a:ext cx="3067966" cy="1990574"/>
            <a:chOff x="-48648" y="1212955"/>
            <a:chExt cx="9241311" cy="5995996"/>
          </a:xfrm>
        </p:grpSpPr>
        <p:sp>
          <p:nvSpPr>
            <p:cNvPr id="338" name="Google Shape;338;p5"/>
            <p:cNvSpPr/>
            <p:nvPr/>
          </p:nvSpPr>
          <p:spPr>
            <a:xfrm>
              <a:off x="4473492" y="4875090"/>
              <a:ext cx="566445" cy="557010"/>
            </a:xfrm>
            <a:custGeom>
              <a:rect b="b" l="l" r="r" t="t"/>
              <a:pathLst>
                <a:path extrusionOk="0" h="4546" w="4623">
                  <a:moveTo>
                    <a:pt x="2329" y="1"/>
                  </a:moveTo>
                  <a:cubicBezTo>
                    <a:pt x="1040" y="1"/>
                    <a:pt x="1" y="1006"/>
                    <a:pt x="1" y="2260"/>
                  </a:cubicBezTo>
                  <a:cubicBezTo>
                    <a:pt x="1" y="3549"/>
                    <a:pt x="1040" y="4546"/>
                    <a:pt x="2329" y="4546"/>
                  </a:cubicBezTo>
                  <a:cubicBezTo>
                    <a:pt x="3583" y="4546"/>
                    <a:pt x="4623" y="3549"/>
                    <a:pt x="4623" y="2260"/>
                  </a:cubicBezTo>
                  <a:cubicBezTo>
                    <a:pt x="4623" y="1006"/>
                    <a:pt x="3583" y="1"/>
                    <a:pt x="232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201977" y="5336150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997"/>
                    <a:pt x="0" y="2286"/>
                  </a:cubicBezTo>
                  <a:cubicBezTo>
                    <a:pt x="0" y="3540"/>
                    <a:pt x="997" y="4546"/>
                    <a:pt x="2285" y="4546"/>
                  </a:cubicBezTo>
                  <a:cubicBezTo>
                    <a:pt x="3540" y="4546"/>
                    <a:pt x="4579" y="3540"/>
                    <a:pt x="4579" y="2286"/>
                  </a:cubicBezTo>
                  <a:cubicBezTo>
                    <a:pt x="4579" y="997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872386" y="5751999"/>
              <a:ext cx="579187" cy="574899"/>
            </a:xfrm>
            <a:custGeom>
              <a:rect b="b" l="l" r="r" t="t"/>
              <a:pathLst>
                <a:path extrusionOk="0" h="4692" w="4727">
                  <a:moveTo>
                    <a:pt x="2364" y="0"/>
                  </a:moveTo>
                  <a:cubicBezTo>
                    <a:pt x="1041" y="0"/>
                    <a:pt x="1" y="1040"/>
                    <a:pt x="1" y="2329"/>
                  </a:cubicBezTo>
                  <a:cubicBezTo>
                    <a:pt x="1" y="3652"/>
                    <a:pt x="1041" y="4691"/>
                    <a:pt x="2364" y="4691"/>
                  </a:cubicBezTo>
                  <a:cubicBezTo>
                    <a:pt x="3652" y="4691"/>
                    <a:pt x="4726" y="3652"/>
                    <a:pt x="4726" y="2329"/>
                  </a:cubicBezTo>
                  <a:cubicBezTo>
                    <a:pt x="4726" y="1040"/>
                    <a:pt x="3652" y="0"/>
                    <a:pt x="23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3429337" y="6094087"/>
              <a:ext cx="579065" cy="574899"/>
            </a:xfrm>
            <a:custGeom>
              <a:rect b="b" l="l" r="r" t="t"/>
              <a:pathLst>
                <a:path extrusionOk="0" h="4692" w="4726">
                  <a:moveTo>
                    <a:pt x="2363" y="1"/>
                  </a:moveTo>
                  <a:cubicBezTo>
                    <a:pt x="1040" y="1"/>
                    <a:pt x="0" y="1074"/>
                    <a:pt x="0" y="2363"/>
                  </a:cubicBezTo>
                  <a:cubicBezTo>
                    <a:pt x="0" y="3652"/>
                    <a:pt x="1040" y="4691"/>
                    <a:pt x="2363" y="4691"/>
                  </a:cubicBezTo>
                  <a:cubicBezTo>
                    <a:pt x="3651" y="4691"/>
                    <a:pt x="4725" y="3652"/>
                    <a:pt x="4725" y="2363"/>
                  </a:cubicBezTo>
                  <a:cubicBezTo>
                    <a:pt x="4725" y="1074"/>
                    <a:pt x="3651" y="1"/>
                    <a:pt x="236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881897" y="6348816"/>
              <a:ext cx="613863" cy="609697"/>
            </a:xfrm>
            <a:custGeom>
              <a:rect b="b" l="l" r="r" t="t"/>
              <a:pathLst>
                <a:path extrusionOk="0" h="4976" w="5010">
                  <a:moveTo>
                    <a:pt x="2501" y="1"/>
                  </a:moveTo>
                  <a:cubicBezTo>
                    <a:pt x="1109" y="1"/>
                    <a:pt x="0" y="1109"/>
                    <a:pt x="0" y="2509"/>
                  </a:cubicBezTo>
                  <a:cubicBezTo>
                    <a:pt x="0" y="3867"/>
                    <a:pt x="1109" y="4975"/>
                    <a:pt x="2501" y="4975"/>
                  </a:cubicBezTo>
                  <a:cubicBezTo>
                    <a:pt x="3901" y="4975"/>
                    <a:pt x="5009" y="3867"/>
                    <a:pt x="5009" y="2509"/>
                  </a:cubicBezTo>
                  <a:cubicBezTo>
                    <a:pt x="5009" y="1109"/>
                    <a:pt x="3901" y="1"/>
                    <a:pt x="25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359819" y="6555147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1006"/>
                    <a:pt x="0" y="2252"/>
                  </a:cubicBezTo>
                  <a:cubicBezTo>
                    <a:pt x="0" y="3540"/>
                    <a:pt x="997" y="4545"/>
                    <a:pt x="2285" y="4545"/>
                  </a:cubicBezTo>
                  <a:cubicBezTo>
                    <a:pt x="3540" y="4545"/>
                    <a:pt x="4579" y="3540"/>
                    <a:pt x="4579" y="2252"/>
                  </a:cubicBezTo>
                  <a:cubicBezTo>
                    <a:pt x="4579" y="1006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7416779" y="3660382"/>
              <a:ext cx="653807" cy="649641"/>
            </a:xfrm>
            <a:custGeom>
              <a:rect b="b" l="l" r="r" t="t"/>
              <a:pathLst>
                <a:path extrusionOk="0" h="5302" w="5336">
                  <a:moveTo>
                    <a:pt x="2646" y="0"/>
                  </a:moveTo>
                  <a:cubicBezTo>
                    <a:pt x="1177" y="0"/>
                    <a:pt x="0" y="1177"/>
                    <a:pt x="0" y="2646"/>
                  </a:cubicBezTo>
                  <a:cubicBezTo>
                    <a:pt x="0" y="4116"/>
                    <a:pt x="1177" y="5301"/>
                    <a:pt x="2646" y="5301"/>
                  </a:cubicBezTo>
                  <a:cubicBezTo>
                    <a:pt x="4150" y="5301"/>
                    <a:pt x="5335" y="4116"/>
                    <a:pt x="5335" y="2646"/>
                  </a:cubicBezTo>
                  <a:cubicBezTo>
                    <a:pt x="5335" y="1177"/>
                    <a:pt x="4150" y="0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7228336" y="4120339"/>
              <a:ext cx="701225" cy="693873"/>
            </a:xfrm>
            <a:custGeom>
              <a:rect b="b" l="l" r="r" t="t"/>
              <a:pathLst>
                <a:path extrusionOk="0" h="5663" w="5723">
                  <a:moveTo>
                    <a:pt x="2861" y="1"/>
                  </a:moveTo>
                  <a:cubicBezTo>
                    <a:pt x="1289" y="1"/>
                    <a:pt x="0" y="1255"/>
                    <a:pt x="0" y="2836"/>
                  </a:cubicBezTo>
                  <a:cubicBezTo>
                    <a:pt x="0" y="4374"/>
                    <a:pt x="1289" y="5662"/>
                    <a:pt x="2861" y="5662"/>
                  </a:cubicBezTo>
                  <a:cubicBezTo>
                    <a:pt x="4434" y="5662"/>
                    <a:pt x="5722" y="4374"/>
                    <a:pt x="5722" y="2836"/>
                  </a:cubicBezTo>
                  <a:cubicBezTo>
                    <a:pt x="5722" y="1255"/>
                    <a:pt x="4434" y="1"/>
                    <a:pt x="286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7495685" y="2989647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4" y="0"/>
                  </a:moveTo>
                  <a:cubicBezTo>
                    <a:pt x="1143" y="0"/>
                    <a:pt x="1" y="1151"/>
                    <a:pt x="1" y="2543"/>
                  </a:cubicBezTo>
                  <a:cubicBezTo>
                    <a:pt x="1" y="3944"/>
                    <a:pt x="1143" y="5052"/>
                    <a:pt x="2544" y="5052"/>
                  </a:cubicBezTo>
                  <a:cubicBezTo>
                    <a:pt x="3970" y="5052"/>
                    <a:pt x="5087" y="3944"/>
                    <a:pt x="5087" y="2543"/>
                  </a:cubicBezTo>
                  <a:cubicBezTo>
                    <a:pt x="5087" y="1151"/>
                    <a:pt x="3970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412491" y="1370766"/>
              <a:ext cx="490723" cy="495991"/>
            </a:xfrm>
            <a:custGeom>
              <a:rect b="b" l="l" r="r" t="t"/>
              <a:pathLst>
                <a:path extrusionOk="0" h="4048" w="4005">
                  <a:moveTo>
                    <a:pt x="2003" y="1"/>
                  </a:moveTo>
                  <a:cubicBezTo>
                    <a:pt x="894" y="1"/>
                    <a:pt x="1" y="929"/>
                    <a:pt x="1" y="2037"/>
                  </a:cubicBezTo>
                  <a:cubicBezTo>
                    <a:pt x="1" y="3154"/>
                    <a:pt x="894" y="4048"/>
                    <a:pt x="2003" y="4048"/>
                  </a:cubicBezTo>
                  <a:cubicBezTo>
                    <a:pt x="3111" y="4048"/>
                    <a:pt x="4004" y="3154"/>
                    <a:pt x="4004" y="2037"/>
                  </a:cubicBezTo>
                  <a:cubicBezTo>
                    <a:pt x="4004" y="929"/>
                    <a:pt x="3111" y="1"/>
                    <a:pt x="20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7455742" y="1870789"/>
              <a:ext cx="562156" cy="557010"/>
            </a:xfrm>
            <a:custGeom>
              <a:rect b="b" l="l" r="r" t="t"/>
              <a:pathLst>
                <a:path extrusionOk="0" h="4546" w="4588">
                  <a:moveTo>
                    <a:pt x="2294" y="1"/>
                  </a:moveTo>
                  <a:cubicBezTo>
                    <a:pt x="1040" y="1"/>
                    <a:pt x="0" y="1006"/>
                    <a:pt x="0" y="2252"/>
                  </a:cubicBezTo>
                  <a:cubicBezTo>
                    <a:pt x="0" y="3541"/>
                    <a:pt x="1040" y="4546"/>
                    <a:pt x="2294" y="4546"/>
                  </a:cubicBezTo>
                  <a:cubicBezTo>
                    <a:pt x="3583" y="4546"/>
                    <a:pt x="4588" y="3541"/>
                    <a:pt x="4588" y="2252"/>
                  </a:cubicBezTo>
                  <a:cubicBezTo>
                    <a:pt x="4588" y="1006"/>
                    <a:pt x="3583" y="1"/>
                    <a:pt x="22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7416779" y="2326580"/>
              <a:ext cx="640084" cy="636040"/>
            </a:xfrm>
            <a:custGeom>
              <a:rect b="b" l="l" r="r" t="t"/>
              <a:pathLst>
                <a:path extrusionOk="0" h="5191" w="5224">
                  <a:moveTo>
                    <a:pt x="2612" y="1"/>
                  </a:moveTo>
                  <a:cubicBezTo>
                    <a:pt x="1177" y="1"/>
                    <a:pt x="0" y="1152"/>
                    <a:pt x="0" y="2578"/>
                  </a:cubicBezTo>
                  <a:cubicBezTo>
                    <a:pt x="0" y="4013"/>
                    <a:pt x="1177" y="5190"/>
                    <a:pt x="2612" y="5190"/>
                  </a:cubicBezTo>
                  <a:cubicBezTo>
                    <a:pt x="4047" y="5190"/>
                    <a:pt x="5224" y="4013"/>
                    <a:pt x="5224" y="2578"/>
                  </a:cubicBezTo>
                  <a:cubicBezTo>
                    <a:pt x="5224" y="1152"/>
                    <a:pt x="4047" y="1"/>
                    <a:pt x="26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829287" y="6646795"/>
              <a:ext cx="561176" cy="562156"/>
            </a:xfrm>
            <a:custGeom>
              <a:rect b="b" l="l" r="r" t="t"/>
              <a:pathLst>
                <a:path extrusionOk="0" h="4588" w="4580">
                  <a:moveTo>
                    <a:pt x="2285" y="0"/>
                  </a:moveTo>
                  <a:cubicBezTo>
                    <a:pt x="1031" y="0"/>
                    <a:pt x="0" y="1040"/>
                    <a:pt x="0" y="2294"/>
                  </a:cubicBezTo>
                  <a:cubicBezTo>
                    <a:pt x="0" y="3548"/>
                    <a:pt x="1031" y="4588"/>
                    <a:pt x="2285" y="4588"/>
                  </a:cubicBezTo>
                  <a:cubicBezTo>
                    <a:pt x="3574" y="4588"/>
                    <a:pt x="4579" y="3548"/>
                    <a:pt x="4579" y="2294"/>
                  </a:cubicBezTo>
                  <a:cubicBezTo>
                    <a:pt x="4579" y="1040"/>
                    <a:pt x="3574" y="0"/>
                    <a:pt x="22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7271465" y="3090608"/>
              <a:ext cx="623297" cy="619131"/>
            </a:xfrm>
            <a:custGeom>
              <a:rect b="b" l="l" r="r" t="t"/>
              <a:pathLst>
                <a:path extrusionOk="0" h="5053" w="5087">
                  <a:moveTo>
                    <a:pt x="2544" y="1"/>
                  </a:moveTo>
                  <a:cubicBezTo>
                    <a:pt x="1152" y="1"/>
                    <a:pt x="1" y="1144"/>
                    <a:pt x="1" y="2544"/>
                  </a:cubicBezTo>
                  <a:cubicBezTo>
                    <a:pt x="1" y="3936"/>
                    <a:pt x="1152" y="5053"/>
                    <a:pt x="2544" y="5053"/>
                  </a:cubicBezTo>
                  <a:cubicBezTo>
                    <a:pt x="3978" y="5053"/>
                    <a:pt x="5087" y="3936"/>
                    <a:pt x="5087" y="2544"/>
                  </a:cubicBezTo>
                  <a:cubicBezTo>
                    <a:pt x="5087" y="1144"/>
                    <a:pt x="3978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6662027" y="3086442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3" y="1"/>
                  </a:moveTo>
                  <a:cubicBezTo>
                    <a:pt x="1151" y="1"/>
                    <a:pt x="0" y="1143"/>
                    <a:pt x="0" y="2544"/>
                  </a:cubicBezTo>
                  <a:cubicBezTo>
                    <a:pt x="0" y="3901"/>
                    <a:pt x="1151" y="5044"/>
                    <a:pt x="2543" y="5044"/>
                  </a:cubicBezTo>
                  <a:cubicBezTo>
                    <a:pt x="3978" y="5044"/>
                    <a:pt x="5086" y="3901"/>
                    <a:pt x="5086" y="2544"/>
                  </a:cubicBezTo>
                  <a:cubicBezTo>
                    <a:pt x="5086" y="1143"/>
                    <a:pt x="3978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6074644" y="3183236"/>
              <a:ext cx="623297" cy="618151"/>
            </a:xfrm>
            <a:custGeom>
              <a:rect b="b" l="l" r="r" t="t"/>
              <a:pathLst>
                <a:path extrusionOk="0" h="5045" w="5087">
                  <a:moveTo>
                    <a:pt x="2543" y="1"/>
                  </a:moveTo>
                  <a:cubicBezTo>
                    <a:pt x="1143" y="1"/>
                    <a:pt x="0" y="1109"/>
                    <a:pt x="0" y="2501"/>
                  </a:cubicBezTo>
                  <a:cubicBezTo>
                    <a:pt x="0" y="3901"/>
                    <a:pt x="1143" y="5044"/>
                    <a:pt x="2543" y="5044"/>
                  </a:cubicBezTo>
                  <a:cubicBezTo>
                    <a:pt x="3969" y="5044"/>
                    <a:pt x="5086" y="3901"/>
                    <a:pt x="5086" y="2501"/>
                  </a:cubicBezTo>
                  <a:cubicBezTo>
                    <a:pt x="5086" y="1109"/>
                    <a:pt x="3969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5556732" y="3537245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3" y="0"/>
                  </a:moveTo>
                  <a:cubicBezTo>
                    <a:pt x="1109" y="0"/>
                    <a:pt x="0" y="1151"/>
                    <a:pt x="0" y="2543"/>
                  </a:cubicBezTo>
                  <a:cubicBezTo>
                    <a:pt x="0" y="3944"/>
                    <a:pt x="1109" y="5052"/>
                    <a:pt x="2543" y="5052"/>
                  </a:cubicBezTo>
                  <a:cubicBezTo>
                    <a:pt x="3944" y="5052"/>
                    <a:pt x="5086" y="3944"/>
                    <a:pt x="5086" y="2543"/>
                  </a:cubicBezTo>
                  <a:cubicBezTo>
                    <a:pt x="5086" y="1151"/>
                    <a:pt x="3944" y="0"/>
                    <a:pt x="254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5087218" y="3867536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4" y="0"/>
                  </a:moveTo>
                  <a:cubicBezTo>
                    <a:pt x="1117" y="0"/>
                    <a:pt x="0" y="1109"/>
                    <a:pt x="0" y="2500"/>
                  </a:cubicBezTo>
                  <a:cubicBezTo>
                    <a:pt x="0" y="3901"/>
                    <a:pt x="1117" y="5044"/>
                    <a:pt x="2544" y="5044"/>
                  </a:cubicBezTo>
                  <a:cubicBezTo>
                    <a:pt x="3944" y="5044"/>
                    <a:pt x="5087" y="3901"/>
                    <a:pt x="5087" y="2500"/>
                  </a:cubicBezTo>
                  <a:cubicBezTo>
                    <a:pt x="5087" y="1109"/>
                    <a:pt x="3944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7855662" y="2406344"/>
              <a:ext cx="929739" cy="801820"/>
            </a:xfrm>
            <a:custGeom>
              <a:rect b="b" l="l" r="r" t="t"/>
              <a:pathLst>
                <a:path extrusionOk="0" h="6544" w="7588">
                  <a:moveTo>
                    <a:pt x="7140" y="0"/>
                  </a:moveTo>
                  <a:cubicBezTo>
                    <a:pt x="7039" y="0"/>
                    <a:pt x="6939" y="37"/>
                    <a:pt x="6874" y="106"/>
                  </a:cubicBezTo>
                  <a:lnTo>
                    <a:pt x="173" y="5828"/>
                  </a:lnTo>
                  <a:cubicBezTo>
                    <a:pt x="1" y="5974"/>
                    <a:pt x="1" y="6257"/>
                    <a:pt x="138" y="6403"/>
                  </a:cubicBezTo>
                  <a:cubicBezTo>
                    <a:pt x="215" y="6498"/>
                    <a:pt x="321" y="6543"/>
                    <a:pt x="430" y="6543"/>
                  </a:cubicBezTo>
                  <a:cubicBezTo>
                    <a:pt x="528" y="6543"/>
                    <a:pt x="628" y="6507"/>
                    <a:pt x="714" y="6438"/>
                  </a:cubicBezTo>
                  <a:lnTo>
                    <a:pt x="7372" y="716"/>
                  </a:lnTo>
                  <a:cubicBezTo>
                    <a:pt x="7553" y="570"/>
                    <a:pt x="7587" y="286"/>
                    <a:pt x="7441" y="140"/>
                  </a:cubicBezTo>
                  <a:cubicBezTo>
                    <a:pt x="7369" y="45"/>
                    <a:pt x="7253" y="0"/>
                    <a:pt x="7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7736813" y="2921559"/>
              <a:ext cx="750603" cy="973236"/>
            </a:xfrm>
            <a:custGeom>
              <a:rect b="b" l="l" r="r" t="t"/>
              <a:pathLst>
                <a:path extrusionOk="0" h="7943" w="6126">
                  <a:moveTo>
                    <a:pt x="5628" y="1"/>
                  </a:moveTo>
                  <a:cubicBezTo>
                    <a:pt x="5510" y="1"/>
                    <a:pt x="5396" y="56"/>
                    <a:pt x="5335" y="162"/>
                  </a:cubicBezTo>
                  <a:lnTo>
                    <a:pt x="146" y="7285"/>
                  </a:lnTo>
                  <a:cubicBezTo>
                    <a:pt x="0" y="7465"/>
                    <a:pt x="34" y="7714"/>
                    <a:pt x="215" y="7852"/>
                  </a:cubicBezTo>
                  <a:cubicBezTo>
                    <a:pt x="291" y="7913"/>
                    <a:pt x="379" y="7943"/>
                    <a:pt x="467" y="7943"/>
                  </a:cubicBezTo>
                  <a:cubicBezTo>
                    <a:pt x="587" y="7943"/>
                    <a:pt x="706" y="7887"/>
                    <a:pt x="790" y="7783"/>
                  </a:cubicBezTo>
                  <a:lnTo>
                    <a:pt x="5980" y="626"/>
                  </a:lnTo>
                  <a:cubicBezTo>
                    <a:pt x="6126" y="446"/>
                    <a:pt x="6048" y="197"/>
                    <a:pt x="5868" y="85"/>
                  </a:cubicBezTo>
                  <a:cubicBezTo>
                    <a:pt x="5797" y="28"/>
                    <a:pt x="5711" y="1"/>
                    <a:pt x="5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6934644" y="3550845"/>
              <a:ext cx="135883" cy="1175774"/>
            </a:xfrm>
            <a:custGeom>
              <a:rect b="b" l="l" r="r" t="t"/>
              <a:pathLst>
                <a:path extrusionOk="0" h="9596" w="1109">
                  <a:moveTo>
                    <a:pt x="387" y="1"/>
                  </a:moveTo>
                  <a:cubicBezTo>
                    <a:pt x="172" y="1"/>
                    <a:pt x="0" y="181"/>
                    <a:pt x="0" y="396"/>
                  </a:cubicBezTo>
                  <a:lnTo>
                    <a:pt x="284" y="9237"/>
                  </a:lnTo>
                  <a:cubicBezTo>
                    <a:pt x="284" y="9430"/>
                    <a:pt x="458" y="9595"/>
                    <a:pt x="649" y="9595"/>
                  </a:cubicBezTo>
                  <a:cubicBezTo>
                    <a:pt x="670" y="9595"/>
                    <a:pt x="692" y="9593"/>
                    <a:pt x="713" y="9589"/>
                  </a:cubicBezTo>
                  <a:cubicBezTo>
                    <a:pt x="928" y="9589"/>
                    <a:pt x="1109" y="9417"/>
                    <a:pt x="1109" y="9202"/>
                  </a:cubicBezTo>
                  <a:lnTo>
                    <a:pt x="782" y="396"/>
                  </a:lnTo>
                  <a:cubicBezTo>
                    <a:pt x="782" y="138"/>
                    <a:pt x="602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864024" y="3811910"/>
              <a:ext cx="512778" cy="1102012"/>
            </a:xfrm>
            <a:custGeom>
              <a:rect b="b" l="l" r="r" t="t"/>
              <a:pathLst>
                <a:path extrusionOk="0" h="8994" w="4185">
                  <a:moveTo>
                    <a:pt x="456" y="0"/>
                  </a:moveTo>
                  <a:cubicBezTo>
                    <a:pt x="411" y="0"/>
                    <a:pt x="365" y="8"/>
                    <a:pt x="319" y="25"/>
                  </a:cubicBezTo>
                  <a:cubicBezTo>
                    <a:pt x="104" y="128"/>
                    <a:pt x="1" y="343"/>
                    <a:pt x="104" y="557"/>
                  </a:cubicBezTo>
                  <a:lnTo>
                    <a:pt x="3369" y="8754"/>
                  </a:lnTo>
                  <a:cubicBezTo>
                    <a:pt x="3422" y="8894"/>
                    <a:pt x="3586" y="8993"/>
                    <a:pt x="3757" y="8993"/>
                  </a:cubicBezTo>
                  <a:cubicBezTo>
                    <a:pt x="3805" y="8993"/>
                    <a:pt x="3854" y="8985"/>
                    <a:pt x="3901" y="8968"/>
                  </a:cubicBezTo>
                  <a:cubicBezTo>
                    <a:pt x="4082" y="8900"/>
                    <a:pt x="4185" y="8651"/>
                    <a:pt x="4116" y="8436"/>
                  </a:cubicBezTo>
                  <a:lnTo>
                    <a:pt x="826" y="274"/>
                  </a:lnTo>
                  <a:cubicBezTo>
                    <a:pt x="765" y="105"/>
                    <a:pt x="620" y="0"/>
                    <a:pt x="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6394556" y="3677168"/>
              <a:ext cx="364397" cy="1147593"/>
            </a:xfrm>
            <a:custGeom>
              <a:rect b="b" l="l" r="r" t="t"/>
              <a:pathLst>
                <a:path extrusionOk="0" h="9366" w="2974">
                  <a:moveTo>
                    <a:pt x="453" y="0"/>
                  </a:moveTo>
                  <a:cubicBezTo>
                    <a:pt x="423" y="0"/>
                    <a:pt x="392" y="3"/>
                    <a:pt x="362" y="9"/>
                  </a:cubicBezTo>
                  <a:cubicBezTo>
                    <a:pt x="147" y="44"/>
                    <a:pt x="1" y="293"/>
                    <a:pt x="70" y="508"/>
                  </a:cubicBezTo>
                  <a:lnTo>
                    <a:pt x="2149" y="9065"/>
                  </a:lnTo>
                  <a:cubicBezTo>
                    <a:pt x="2177" y="9242"/>
                    <a:pt x="2328" y="9366"/>
                    <a:pt x="2500" y="9366"/>
                  </a:cubicBezTo>
                  <a:cubicBezTo>
                    <a:pt x="2537" y="9366"/>
                    <a:pt x="2575" y="9360"/>
                    <a:pt x="2613" y="9348"/>
                  </a:cubicBezTo>
                  <a:cubicBezTo>
                    <a:pt x="2828" y="9314"/>
                    <a:pt x="2974" y="9099"/>
                    <a:pt x="2905" y="8884"/>
                  </a:cubicBezTo>
                  <a:lnTo>
                    <a:pt x="860" y="293"/>
                  </a:lnTo>
                  <a:cubicBezTo>
                    <a:pt x="801" y="109"/>
                    <a:pt x="635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4846212" y="4532144"/>
              <a:ext cx="1101155" cy="528094"/>
            </a:xfrm>
            <a:custGeom>
              <a:rect b="b" l="l" r="r" t="t"/>
              <a:pathLst>
                <a:path extrusionOk="0" h="4310" w="8987">
                  <a:moveTo>
                    <a:pt x="8551" y="1"/>
                  </a:moveTo>
                  <a:cubicBezTo>
                    <a:pt x="8494" y="1"/>
                    <a:pt x="8435" y="14"/>
                    <a:pt x="8377" y="42"/>
                  </a:cubicBezTo>
                  <a:lnTo>
                    <a:pt x="292" y="3556"/>
                  </a:lnTo>
                  <a:cubicBezTo>
                    <a:pt x="77" y="3625"/>
                    <a:pt x="0" y="3874"/>
                    <a:pt x="77" y="4088"/>
                  </a:cubicBezTo>
                  <a:cubicBezTo>
                    <a:pt x="152" y="4220"/>
                    <a:pt x="286" y="4310"/>
                    <a:pt x="436" y="4310"/>
                  </a:cubicBezTo>
                  <a:cubicBezTo>
                    <a:pt x="493" y="4310"/>
                    <a:pt x="551" y="4297"/>
                    <a:pt x="610" y="4269"/>
                  </a:cubicBezTo>
                  <a:lnTo>
                    <a:pt x="8703" y="764"/>
                  </a:lnTo>
                  <a:cubicBezTo>
                    <a:pt x="8918" y="686"/>
                    <a:pt x="8987" y="437"/>
                    <a:pt x="8918" y="222"/>
                  </a:cubicBezTo>
                  <a:cubicBezTo>
                    <a:pt x="8837" y="91"/>
                    <a:pt x="8701" y="1"/>
                    <a:pt x="8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7307242" y="3443024"/>
              <a:ext cx="315998" cy="1157150"/>
            </a:xfrm>
            <a:custGeom>
              <a:rect b="b" l="l" r="r" t="t"/>
              <a:pathLst>
                <a:path extrusionOk="0" h="9444" w="2579">
                  <a:moveTo>
                    <a:pt x="2099" y="1"/>
                  </a:moveTo>
                  <a:cubicBezTo>
                    <a:pt x="1929" y="1"/>
                    <a:pt x="1781" y="130"/>
                    <a:pt x="1753" y="305"/>
                  </a:cubicBezTo>
                  <a:lnTo>
                    <a:pt x="35" y="8965"/>
                  </a:lnTo>
                  <a:cubicBezTo>
                    <a:pt x="1" y="9180"/>
                    <a:pt x="138" y="9395"/>
                    <a:pt x="353" y="9438"/>
                  </a:cubicBezTo>
                  <a:cubicBezTo>
                    <a:pt x="378" y="9442"/>
                    <a:pt x="404" y="9444"/>
                    <a:pt x="429" y="9444"/>
                  </a:cubicBezTo>
                  <a:cubicBezTo>
                    <a:pt x="616" y="9444"/>
                    <a:pt x="788" y="9331"/>
                    <a:pt x="825" y="9111"/>
                  </a:cubicBezTo>
                  <a:lnTo>
                    <a:pt x="2544" y="486"/>
                  </a:lnTo>
                  <a:cubicBezTo>
                    <a:pt x="2578" y="271"/>
                    <a:pt x="2432" y="56"/>
                    <a:pt x="2217" y="22"/>
                  </a:cubicBezTo>
                  <a:cubicBezTo>
                    <a:pt x="2178" y="7"/>
                    <a:pt x="2138" y="1"/>
                    <a:pt x="2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675720" y="2352923"/>
              <a:ext cx="123" cy="4411"/>
            </a:xfrm>
            <a:custGeom>
              <a:rect b="b" l="l" r="r" t="t"/>
              <a:pathLst>
                <a:path extrusionOk="0" h="36" w="1">
                  <a:moveTo>
                    <a:pt x="1" y="3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C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7605222" y="3250538"/>
              <a:ext cx="635918" cy="1043199"/>
            </a:xfrm>
            <a:custGeom>
              <a:rect b="b" l="l" r="r" t="t"/>
              <a:pathLst>
                <a:path extrusionOk="0" h="8514" w="5190">
                  <a:moveTo>
                    <a:pt x="4722" y="1"/>
                  </a:moveTo>
                  <a:cubicBezTo>
                    <a:pt x="4576" y="1"/>
                    <a:pt x="4439" y="71"/>
                    <a:pt x="4365" y="192"/>
                  </a:cubicBezTo>
                  <a:lnTo>
                    <a:pt x="112" y="7924"/>
                  </a:lnTo>
                  <a:cubicBezTo>
                    <a:pt x="0" y="8105"/>
                    <a:pt x="69" y="8354"/>
                    <a:pt x="284" y="8466"/>
                  </a:cubicBezTo>
                  <a:cubicBezTo>
                    <a:pt x="341" y="8498"/>
                    <a:pt x="405" y="8514"/>
                    <a:pt x="470" y="8514"/>
                  </a:cubicBezTo>
                  <a:cubicBezTo>
                    <a:pt x="608" y="8514"/>
                    <a:pt x="749" y="8443"/>
                    <a:pt x="825" y="8320"/>
                  </a:cubicBezTo>
                  <a:lnTo>
                    <a:pt x="5086" y="587"/>
                  </a:lnTo>
                  <a:cubicBezTo>
                    <a:pt x="5189" y="407"/>
                    <a:pt x="5121" y="158"/>
                    <a:pt x="4940" y="55"/>
                  </a:cubicBezTo>
                  <a:cubicBezTo>
                    <a:pt x="4869" y="18"/>
                    <a:pt x="4795" y="1"/>
                    <a:pt x="4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671307" y="4921650"/>
              <a:ext cx="1354909" cy="1857884"/>
            </a:xfrm>
            <a:custGeom>
              <a:rect b="b" l="l" r="r" t="t"/>
              <a:pathLst>
                <a:path extrusionOk="0" h="15163" w="11058">
                  <a:moveTo>
                    <a:pt x="458" y="0"/>
                  </a:moveTo>
                  <a:cubicBezTo>
                    <a:pt x="372" y="0"/>
                    <a:pt x="286" y="28"/>
                    <a:pt x="215" y="85"/>
                  </a:cubicBezTo>
                  <a:cubicBezTo>
                    <a:pt x="35" y="196"/>
                    <a:pt x="1" y="446"/>
                    <a:pt x="104" y="626"/>
                  </a:cubicBezTo>
                  <a:lnTo>
                    <a:pt x="10267" y="14982"/>
                  </a:lnTo>
                  <a:cubicBezTo>
                    <a:pt x="10360" y="15091"/>
                    <a:pt x="10494" y="15162"/>
                    <a:pt x="10626" y="15162"/>
                  </a:cubicBezTo>
                  <a:cubicBezTo>
                    <a:pt x="10702" y="15162"/>
                    <a:pt x="10777" y="15139"/>
                    <a:pt x="10843" y="15085"/>
                  </a:cubicBezTo>
                  <a:cubicBezTo>
                    <a:pt x="11023" y="14982"/>
                    <a:pt x="11058" y="14724"/>
                    <a:pt x="10912" y="14510"/>
                  </a:cubicBezTo>
                  <a:lnTo>
                    <a:pt x="782" y="162"/>
                  </a:lnTo>
                  <a:cubicBezTo>
                    <a:pt x="702" y="56"/>
                    <a:pt x="579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1679807" y="4578826"/>
              <a:ext cx="916996" cy="2097426"/>
            </a:xfrm>
            <a:custGeom>
              <a:rect b="b" l="l" r="r" t="t"/>
              <a:pathLst>
                <a:path extrusionOk="0" h="17118" w="7484">
                  <a:moveTo>
                    <a:pt x="416" y="1"/>
                  </a:moveTo>
                  <a:cubicBezTo>
                    <a:pt x="373" y="1"/>
                    <a:pt x="328" y="7"/>
                    <a:pt x="284" y="22"/>
                  </a:cubicBezTo>
                  <a:cubicBezTo>
                    <a:pt x="69" y="125"/>
                    <a:pt x="0" y="340"/>
                    <a:pt x="69" y="554"/>
                  </a:cubicBezTo>
                  <a:lnTo>
                    <a:pt x="6658" y="16878"/>
                  </a:lnTo>
                  <a:cubicBezTo>
                    <a:pt x="6712" y="17019"/>
                    <a:pt x="6875" y="17118"/>
                    <a:pt x="7047" y="17118"/>
                  </a:cubicBezTo>
                  <a:cubicBezTo>
                    <a:pt x="7095" y="17118"/>
                    <a:pt x="7144" y="17110"/>
                    <a:pt x="7191" y="17093"/>
                  </a:cubicBezTo>
                  <a:cubicBezTo>
                    <a:pt x="7406" y="16990"/>
                    <a:pt x="7483" y="16775"/>
                    <a:pt x="7406" y="16560"/>
                  </a:cubicBezTo>
                  <a:lnTo>
                    <a:pt x="825" y="271"/>
                  </a:lnTo>
                  <a:cubicBezTo>
                    <a:pt x="736" y="101"/>
                    <a:pt x="583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2714528" y="4225098"/>
              <a:ext cx="443304" cy="2229878"/>
            </a:xfrm>
            <a:custGeom>
              <a:rect b="b" l="l" r="r" t="t"/>
              <a:pathLst>
                <a:path extrusionOk="0" h="18199" w="3618">
                  <a:moveTo>
                    <a:pt x="415" y="1"/>
                  </a:moveTo>
                  <a:cubicBezTo>
                    <a:pt x="397" y="1"/>
                    <a:pt x="379" y="2"/>
                    <a:pt x="361" y="5"/>
                  </a:cubicBezTo>
                  <a:cubicBezTo>
                    <a:pt x="146" y="48"/>
                    <a:pt x="0" y="263"/>
                    <a:pt x="35" y="477"/>
                  </a:cubicBezTo>
                  <a:lnTo>
                    <a:pt x="2793" y="17832"/>
                  </a:lnTo>
                  <a:cubicBezTo>
                    <a:pt x="2824" y="18064"/>
                    <a:pt x="3000" y="18198"/>
                    <a:pt x="3191" y="18198"/>
                  </a:cubicBezTo>
                  <a:cubicBezTo>
                    <a:pt x="3213" y="18198"/>
                    <a:pt x="3235" y="18196"/>
                    <a:pt x="3257" y="18193"/>
                  </a:cubicBezTo>
                  <a:cubicBezTo>
                    <a:pt x="3471" y="18158"/>
                    <a:pt x="3617" y="17944"/>
                    <a:pt x="3583" y="17729"/>
                  </a:cubicBezTo>
                  <a:lnTo>
                    <a:pt x="825" y="366"/>
                  </a:lnTo>
                  <a:cubicBezTo>
                    <a:pt x="794" y="169"/>
                    <a:pt x="610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613491" y="3961915"/>
              <a:ext cx="153772" cy="2251320"/>
            </a:xfrm>
            <a:custGeom>
              <a:rect b="b" l="l" r="r" t="t"/>
              <a:pathLst>
                <a:path extrusionOk="0" h="18374" w="1255">
                  <a:moveTo>
                    <a:pt x="807" y="1"/>
                  </a:moveTo>
                  <a:cubicBezTo>
                    <a:pt x="618" y="1"/>
                    <a:pt x="473" y="169"/>
                    <a:pt x="473" y="366"/>
                  </a:cubicBezTo>
                  <a:lnTo>
                    <a:pt x="0" y="17978"/>
                  </a:lnTo>
                  <a:cubicBezTo>
                    <a:pt x="0" y="18193"/>
                    <a:pt x="181" y="18373"/>
                    <a:pt x="396" y="18373"/>
                  </a:cubicBezTo>
                  <a:cubicBezTo>
                    <a:pt x="610" y="18373"/>
                    <a:pt x="791" y="18193"/>
                    <a:pt x="791" y="17978"/>
                  </a:cubicBezTo>
                  <a:lnTo>
                    <a:pt x="1255" y="400"/>
                  </a:lnTo>
                  <a:cubicBezTo>
                    <a:pt x="1255" y="185"/>
                    <a:pt x="1074" y="5"/>
                    <a:pt x="860" y="5"/>
                  </a:cubicBezTo>
                  <a:cubicBezTo>
                    <a:pt x="842" y="2"/>
                    <a:pt x="824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4052497" y="3720787"/>
              <a:ext cx="491703" cy="2216522"/>
            </a:xfrm>
            <a:custGeom>
              <a:rect b="b" l="l" r="r" t="t"/>
              <a:pathLst>
                <a:path extrusionOk="0" h="18090" w="4013">
                  <a:moveTo>
                    <a:pt x="3588" y="1"/>
                  </a:moveTo>
                  <a:cubicBezTo>
                    <a:pt x="3396" y="1"/>
                    <a:pt x="3219" y="138"/>
                    <a:pt x="3188" y="332"/>
                  </a:cubicBezTo>
                  <a:lnTo>
                    <a:pt x="34" y="17618"/>
                  </a:lnTo>
                  <a:cubicBezTo>
                    <a:pt x="0" y="17833"/>
                    <a:pt x="146" y="18047"/>
                    <a:pt x="361" y="18082"/>
                  </a:cubicBezTo>
                  <a:cubicBezTo>
                    <a:pt x="386" y="18087"/>
                    <a:pt x="412" y="18089"/>
                    <a:pt x="437" y="18089"/>
                  </a:cubicBezTo>
                  <a:cubicBezTo>
                    <a:pt x="624" y="18089"/>
                    <a:pt x="795" y="17953"/>
                    <a:pt x="825" y="17764"/>
                  </a:cubicBezTo>
                  <a:lnTo>
                    <a:pt x="3978" y="469"/>
                  </a:lnTo>
                  <a:cubicBezTo>
                    <a:pt x="4012" y="255"/>
                    <a:pt x="3866" y="40"/>
                    <a:pt x="3651" y="6"/>
                  </a:cubicBezTo>
                  <a:cubicBezTo>
                    <a:pt x="3630" y="2"/>
                    <a:pt x="3609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477780" y="4198142"/>
              <a:ext cx="776947" cy="1315088"/>
            </a:xfrm>
            <a:custGeom>
              <a:rect b="b" l="l" r="r" t="t"/>
              <a:pathLst>
                <a:path extrusionOk="0" h="10733" w="6341">
                  <a:moveTo>
                    <a:pt x="5889" y="0"/>
                  </a:moveTo>
                  <a:cubicBezTo>
                    <a:pt x="5750" y="0"/>
                    <a:pt x="5626" y="79"/>
                    <a:pt x="5550" y="225"/>
                  </a:cubicBezTo>
                  <a:lnTo>
                    <a:pt x="112" y="10148"/>
                  </a:lnTo>
                  <a:cubicBezTo>
                    <a:pt x="0" y="10320"/>
                    <a:pt x="77" y="10577"/>
                    <a:pt x="292" y="10681"/>
                  </a:cubicBezTo>
                  <a:cubicBezTo>
                    <a:pt x="347" y="10716"/>
                    <a:pt x="410" y="10733"/>
                    <a:pt x="475" y="10733"/>
                  </a:cubicBezTo>
                  <a:cubicBezTo>
                    <a:pt x="612" y="10733"/>
                    <a:pt x="755" y="10657"/>
                    <a:pt x="825" y="10535"/>
                  </a:cubicBezTo>
                  <a:lnTo>
                    <a:pt x="6229" y="586"/>
                  </a:lnTo>
                  <a:cubicBezTo>
                    <a:pt x="6340" y="405"/>
                    <a:pt x="6263" y="156"/>
                    <a:pt x="6091" y="53"/>
                  </a:cubicBezTo>
                  <a:cubicBezTo>
                    <a:pt x="6023" y="17"/>
                    <a:pt x="5954" y="0"/>
                    <a:pt x="5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7833608" y="1944304"/>
              <a:ext cx="925450" cy="706616"/>
            </a:xfrm>
            <a:custGeom>
              <a:rect b="b" l="l" r="r" t="t"/>
              <a:pathLst>
                <a:path extrusionOk="0" h="5767" w="7553">
                  <a:moveTo>
                    <a:pt x="7224" y="0"/>
                  </a:moveTo>
                  <a:cubicBezTo>
                    <a:pt x="7159" y="0"/>
                    <a:pt x="7097" y="17"/>
                    <a:pt x="7054" y="45"/>
                  </a:cubicBezTo>
                  <a:lnTo>
                    <a:pt x="181" y="5234"/>
                  </a:lnTo>
                  <a:cubicBezTo>
                    <a:pt x="35" y="5346"/>
                    <a:pt x="0" y="5518"/>
                    <a:pt x="104" y="5664"/>
                  </a:cubicBezTo>
                  <a:cubicBezTo>
                    <a:pt x="168" y="5728"/>
                    <a:pt x="266" y="5767"/>
                    <a:pt x="358" y="5767"/>
                  </a:cubicBezTo>
                  <a:cubicBezTo>
                    <a:pt x="425" y="5767"/>
                    <a:pt x="489" y="5746"/>
                    <a:pt x="533" y="5698"/>
                  </a:cubicBezTo>
                  <a:lnTo>
                    <a:pt x="7406" y="544"/>
                  </a:lnTo>
                  <a:cubicBezTo>
                    <a:pt x="7552" y="440"/>
                    <a:pt x="7552" y="260"/>
                    <a:pt x="7484" y="114"/>
                  </a:cubicBezTo>
                  <a:cubicBezTo>
                    <a:pt x="7418" y="33"/>
                    <a:pt x="7317" y="0"/>
                    <a:pt x="7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7807265" y="1557616"/>
              <a:ext cx="1087554" cy="556152"/>
            </a:xfrm>
            <a:custGeom>
              <a:rect b="b" l="l" r="r" t="t"/>
              <a:pathLst>
                <a:path extrusionOk="0" h="4539" w="8876">
                  <a:moveTo>
                    <a:pt x="8517" y="0"/>
                  </a:moveTo>
                  <a:cubicBezTo>
                    <a:pt x="8469" y="0"/>
                    <a:pt x="8421" y="15"/>
                    <a:pt x="8377" y="48"/>
                  </a:cubicBezTo>
                  <a:lnTo>
                    <a:pt x="250" y="3914"/>
                  </a:lnTo>
                  <a:cubicBezTo>
                    <a:pt x="69" y="4026"/>
                    <a:pt x="1" y="4206"/>
                    <a:pt x="104" y="4344"/>
                  </a:cubicBezTo>
                  <a:cubicBezTo>
                    <a:pt x="156" y="4467"/>
                    <a:pt x="253" y="4538"/>
                    <a:pt x="356" y="4538"/>
                  </a:cubicBezTo>
                  <a:cubicBezTo>
                    <a:pt x="404" y="4538"/>
                    <a:pt x="453" y="4523"/>
                    <a:pt x="499" y="4490"/>
                  </a:cubicBezTo>
                  <a:lnTo>
                    <a:pt x="8626" y="589"/>
                  </a:lnTo>
                  <a:cubicBezTo>
                    <a:pt x="8807" y="512"/>
                    <a:pt x="8876" y="340"/>
                    <a:pt x="8772" y="194"/>
                  </a:cubicBezTo>
                  <a:cubicBezTo>
                    <a:pt x="8720" y="71"/>
                    <a:pt x="8619" y="0"/>
                    <a:pt x="8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7745145" y="1392085"/>
              <a:ext cx="1092823" cy="212218"/>
            </a:xfrm>
            <a:custGeom>
              <a:rect b="b" l="l" r="r" t="t"/>
              <a:pathLst>
                <a:path extrusionOk="0" h="1732" w="8919">
                  <a:moveTo>
                    <a:pt x="8626" y="1"/>
                  </a:moveTo>
                  <a:cubicBezTo>
                    <a:pt x="8604" y="1"/>
                    <a:pt x="8581" y="3"/>
                    <a:pt x="8558" y="7"/>
                  </a:cubicBezTo>
                  <a:lnTo>
                    <a:pt x="293" y="1150"/>
                  </a:lnTo>
                  <a:cubicBezTo>
                    <a:pt x="112" y="1150"/>
                    <a:pt x="1" y="1330"/>
                    <a:pt x="44" y="1477"/>
                  </a:cubicBezTo>
                  <a:cubicBezTo>
                    <a:pt x="44" y="1627"/>
                    <a:pt x="150" y="1732"/>
                    <a:pt x="298" y="1732"/>
                  </a:cubicBezTo>
                  <a:cubicBezTo>
                    <a:pt x="318" y="1732"/>
                    <a:pt x="340" y="1730"/>
                    <a:pt x="362" y="1726"/>
                  </a:cubicBezTo>
                  <a:lnTo>
                    <a:pt x="8669" y="574"/>
                  </a:lnTo>
                  <a:cubicBezTo>
                    <a:pt x="8807" y="540"/>
                    <a:pt x="8919" y="403"/>
                    <a:pt x="8919" y="257"/>
                  </a:cubicBezTo>
                  <a:cubicBezTo>
                    <a:pt x="8889" y="99"/>
                    <a:pt x="8774" y="1"/>
                    <a:pt x="8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7004116" y="4415133"/>
              <a:ext cx="737003" cy="731734"/>
            </a:xfrm>
            <a:custGeom>
              <a:rect b="b" l="l" r="r" t="t"/>
              <a:pathLst>
                <a:path extrusionOk="0" h="5972" w="6015">
                  <a:moveTo>
                    <a:pt x="3007" y="0"/>
                  </a:moveTo>
                  <a:cubicBezTo>
                    <a:pt x="1323" y="0"/>
                    <a:pt x="0" y="1358"/>
                    <a:pt x="0" y="3007"/>
                  </a:cubicBezTo>
                  <a:cubicBezTo>
                    <a:pt x="0" y="4648"/>
                    <a:pt x="1323" y="5971"/>
                    <a:pt x="3007" y="5971"/>
                  </a:cubicBezTo>
                  <a:cubicBezTo>
                    <a:pt x="4657" y="5971"/>
                    <a:pt x="6014" y="4648"/>
                    <a:pt x="6014" y="3007"/>
                  </a:cubicBezTo>
                  <a:cubicBezTo>
                    <a:pt x="6014" y="1358"/>
                    <a:pt x="4657" y="0"/>
                    <a:pt x="300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6684082" y="4578831"/>
              <a:ext cx="838088" cy="828531"/>
            </a:xfrm>
            <a:custGeom>
              <a:rect b="b" l="l" r="r" t="t"/>
              <a:pathLst>
                <a:path extrusionOk="0" h="6762" w="6840">
                  <a:moveTo>
                    <a:pt x="3403" y="0"/>
                  </a:moveTo>
                  <a:cubicBezTo>
                    <a:pt x="1538" y="0"/>
                    <a:pt x="1" y="1504"/>
                    <a:pt x="1" y="3394"/>
                  </a:cubicBezTo>
                  <a:cubicBezTo>
                    <a:pt x="1" y="5258"/>
                    <a:pt x="1538" y="6762"/>
                    <a:pt x="3403" y="6762"/>
                  </a:cubicBezTo>
                  <a:cubicBezTo>
                    <a:pt x="5302" y="6762"/>
                    <a:pt x="6839" y="5258"/>
                    <a:pt x="6839" y="3394"/>
                  </a:cubicBezTo>
                  <a:cubicBezTo>
                    <a:pt x="6839" y="1504"/>
                    <a:pt x="5302" y="0"/>
                    <a:pt x="34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6280975" y="4550891"/>
              <a:ext cx="969560" cy="964414"/>
            </a:xfrm>
            <a:custGeom>
              <a:rect b="b" l="l" r="r" t="t"/>
              <a:pathLst>
                <a:path extrusionOk="0" h="7871" w="7913">
                  <a:moveTo>
                    <a:pt x="3969" y="1"/>
                  </a:moveTo>
                  <a:cubicBezTo>
                    <a:pt x="1787" y="1"/>
                    <a:pt x="0" y="1788"/>
                    <a:pt x="0" y="3935"/>
                  </a:cubicBezTo>
                  <a:cubicBezTo>
                    <a:pt x="0" y="6118"/>
                    <a:pt x="1787" y="7870"/>
                    <a:pt x="3969" y="7870"/>
                  </a:cubicBezTo>
                  <a:cubicBezTo>
                    <a:pt x="6152" y="7870"/>
                    <a:pt x="7913" y="6118"/>
                    <a:pt x="7913" y="3935"/>
                  </a:cubicBezTo>
                  <a:cubicBezTo>
                    <a:pt x="7913" y="1788"/>
                    <a:pt x="6152" y="1"/>
                    <a:pt x="396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5815627" y="4480316"/>
              <a:ext cx="973849" cy="965517"/>
            </a:xfrm>
            <a:custGeom>
              <a:rect b="b" l="l" r="r" t="t"/>
              <a:pathLst>
                <a:path extrusionOk="0" h="7880" w="7948">
                  <a:moveTo>
                    <a:pt x="3979" y="1"/>
                  </a:moveTo>
                  <a:cubicBezTo>
                    <a:pt x="1788" y="1"/>
                    <a:pt x="1" y="1754"/>
                    <a:pt x="1" y="3936"/>
                  </a:cubicBezTo>
                  <a:cubicBezTo>
                    <a:pt x="1" y="6084"/>
                    <a:pt x="1788" y="7879"/>
                    <a:pt x="3979" y="7879"/>
                  </a:cubicBezTo>
                  <a:cubicBezTo>
                    <a:pt x="6161" y="7879"/>
                    <a:pt x="7948" y="6084"/>
                    <a:pt x="7948" y="3936"/>
                  </a:cubicBezTo>
                  <a:cubicBezTo>
                    <a:pt x="7948" y="1754"/>
                    <a:pt x="6161" y="1"/>
                    <a:pt x="397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153504" y="4247765"/>
              <a:ext cx="1008646" cy="1000192"/>
            </a:xfrm>
            <a:custGeom>
              <a:rect b="b" l="l" r="r" t="t"/>
              <a:pathLst>
                <a:path extrusionOk="0" h="8163" w="8232">
                  <a:moveTo>
                    <a:pt x="4116" y="0"/>
                  </a:moveTo>
                  <a:cubicBezTo>
                    <a:pt x="1822" y="0"/>
                    <a:pt x="1" y="1830"/>
                    <a:pt x="1" y="4081"/>
                  </a:cubicBezTo>
                  <a:cubicBezTo>
                    <a:pt x="1" y="6341"/>
                    <a:pt x="1822" y="8162"/>
                    <a:pt x="4116" y="8162"/>
                  </a:cubicBezTo>
                  <a:cubicBezTo>
                    <a:pt x="6376" y="8162"/>
                    <a:pt x="8231" y="6341"/>
                    <a:pt x="8231" y="4081"/>
                  </a:cubicBezTo>
                  <a:cubicBezTo>
                    <a:pt x="8231" y="1830"/>
                    <a:pt x="6376" y="0"/>
                    <a:pt x="41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4556686" y="3880156"/>
              <a:ext cx="1070645" cy="1061211"/>
            </a:xfrm>
            <a:custGeom>
              <a:rect b="b" l="l" r="r" t="t"/>
              <a:pathLst>
                <a:path extrusionOk="0" h="8661" w="8738">
                  <a:moveTo>
                    <a:pt x="4373" y="0"/>
                  </a:moveTo>
                  <a:cubicBezTo>
                    <a:pt x="1968" y="0"/>
                    <a:pt x="0" y="1934"/>
                    <a:pt x="0" y="4331"/>
                  </a:cubicBezTo>
                  <a:cubicBezTo>
                    <a:pt x="0" y="6728"/>
                    <a:pt x="1968" y="8661"/>
                    <a:pt x="4373" y="8661"/>
                  </a:cubicBezTo>
                  <a:cubicBezTo>
                    <a:pt x="6770" y="8661"/>
                    <a:pt x="8738" y="6728"/>
                    <a:pt x="8738" y="4331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3876676" y="3586463"/>
              <a:ext cx="1070645" cy="1758236"/>
            </a:xfrm>
            <a:custGeom>
              <a:rect b="b" l="l" r="r" t="t"/>
              <a:pathLst>
                <a:path extrusionOk="0" h="8627" w="8738">
                  <a:moveTo>
                    <a:pt x="4373" y="0"/>
                  </a:moveTo>
                  <a:cubicBezTo>
                    <a:pt x="1976" y="0"/>
                    <a:pt x="0" y="1934"/>
                    <a:pt x="0" y="4296"/>
                  </a:cubicBezTo>
                  <a:cubicBezTo>
                    <a:pt x="0" y="6693"/>
                    <a:pt x="1976" y="8626"/>
                    <a:pt x="4373" y="8626"/>
                  </a:cubicBezTo>
                  <a:cubicBezTo>
                    <a:pt x="6770" y="8626"/>
                    <a:pt x="8738" y="6693"/>
                    <a:pt x="8738" y="4296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3043997" y="3244376"/>
              <a:ext cx="1219149" cy="1206528"/>
            </a:xfrm>
            <a:custGeom>
              <a:rect b="b" l="l" r="r" t="t"/>
              <a:pathLst>
                <a:path extrusionOk="0" h="9847" w="9950">
                  <a:moveTo>
                    <a:pt x="4975" y="0"/>
                  </a:moveTo>
                  <a:cubicBezTo>
                    <a:pt x="2217" y="0"/>
                    <a:pt x="1" y="2182"/>
                    <a:pt x="1" y="4906"/>
                  </a:cubicBezTo>
                  <a:cubicBezTo>
                    <a:pt x="1" y="7621"/>
                    <a:pt x="2217" y="9846"/>
                    <a:pt x="4975" y="9846"/>
                  </a:cubicBezTo>
                  <a:cubicBezTo>
                    <a:pt x="7733" y="9846"/>
                    <a:pt x="9949" y="7621"/>
                    <a:pt x="9949" y="4906"/>
                  </a:cubicBezTo>
                  <a:cubicBezTo>
                    <a:pt x="9949" y="2182"/>
                    <a:pt x="7733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2078747" y="3151747"/>
              <a:ext cx="1219149" cy="1206406"/>
            </a:xfrm>
            <a:custGeom>
              <a:rect b="b" l="l" r="r" t="t"/>
              <a:pathLst>
                <a:path extrusionOk="0" h="9846" w="9950">
                  <a:moveTo>
                    <a:pt x="4975" y="0"/>
                  </a:moveTo>
                  <a:cubicBezTo>
                    <a:pt x="2217" y="0"/>
                    <a:pt x="0" y="2191"/>
                    <a:pt x="0" y="4940"/>
                  </a:cubicBezTo>
                  <a:cubicBezTo>
                    <a:pt x="0" y="7664"/>
                    <a:pt x="2217" y="9846"/>
                    <a:pt x="4975" y="9846"/>
                  </a:cubicBezTo>
                  <a:cubicBezTo>
                    <a:pt x="7732" y="9846"/>
                    <a:pt x="9949" y="7664"/>
                    <a:pt x="9949" y="4940"/>
                  </a:cubicBezTo>
                  <a:cubicBezTo>
                    <a:pt x="9949" y="2191"/>
                    <a:pt x="7732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929221" y="3493836"/>
              <a:ext cx="1321214" cy="1311779"/>
            </a:xfrm>
            <a:custGeom>
              <a:rect b="b" l="l" r="r" t="t"/>
              <a:pathLst>
                <a:path extrusionOk="0" h="10706" w="10783">
                  <a:moveTo>
                    <a:pt x="5370" y="0"/>
                  </a:moveTo>
                  <a:cubicBezTo>
                    <a:pt x="2406" y="0"/>
                    <a:pt x="0" y="2406"/>
                    <a:pt x="0" y="5370"/>
                  </a:cubicBezTo>
                  <a:cubicBezTo>
                    <a:pt x="0" y="8308"/>
                    <a:pt x="2406" y="10705"/>
                    <a:pt x="5370" y="10705"/>
                  </a:cubicBezTo>
                  <a:cubicBezTo>
                    <a:pt x="8343" y="10705"/>
                    <a:pt x="10783" y="8308"/>
                    <a:pt x="10783" y="5370"/>
                  </a:cubicBezTo>
                  <a:cubicBezTo>
                    <a:pt x="10783" y="2406"/>
                    <a:pt x="8343" y="0"/>
                    <a:pt x="537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-48648" y="4025470"/>
              <a:ext cx="1320111" cy="1310677"/>
            </a:xfrm>
            <a:custGeom>
              <a:rect b="b" l="l" r="r" t="t"/>
              <a:pathLst>
                <a:path extrusionOk="0" h="10697" w="10774">
                  <a:moveTo>
                    <a:pt x="5404" y="0"/>
                  </a:moveTo>
                  <a:cubicBezTo>
                    <a:pt x="2440" y="0"/>
                    <a:pt x="0" y="2397"/>
                    <a:pt x="0" y="5327"/>
                  </a:cubicBezTo>
                  <a:cubicBezTo>
                    <a:pt x="0" y="8299"/>
                    <a:pt x="2440" y="10696"/>
                    <a:pt x="5404" y="10696"/>
                  </a:cubicBezTo>
                  <a:cubicBezTo>
                    <a:pt x="8377" y="10696"/>
                    <a:pt x="10774" y="8299"/>
                    <a:pt x="10774" y="5327"/>
                  </a:cubicBezTo>
                  <a:cubicBezTo>
                    <a:pt x="10774" y="2397"/>
                    <a:pt x="8377" y="0"/>
                    <a:pt x="540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7846228" y="2959139"/>
              <a:ext cx="623297" cy="613740"/>
            </a:xfrm>
            <a:custGeom>
              <a:rect b="b" l="l" r="r" t="t"/>
              <a:pathLst>
                <a:path extrusionOk="0" h="5009" w="5087">
                  <a:moveTo>
                    <a:pt x="2544" y="0"/>
                  </a:moveTo>
                  <a:cubicBezTo>
                    <a:pt x="1152" y="0"/>
                    <a:pt x="1" y="1108"/>
                    <a:pt x="1" y="2509"/>
                  </a:cubicBezTo>
                  <a:cubicBezTo>
                    <a:pt x="1" y="3900"/>
                    <a:pt x="1152" y="5009"/>
                    <a:pt x="2544" y="5009"/>
                  </a:cubicBezTo>
                  <a:cubicBezTo>
                    <a:pt x="3978" y="5009"/>
                    <a:pt x="5087" y="3900"/>
                    <a:pt x="5087" y="2509"/>
                  </a:cubicBezTo>
                  <a:cubicBezTo>
                    <a:pt x="5087" y="1108"/>
                    <a:pt x="3978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8702063" y="1212955"/>
              <a:ext cx="490600" cy="491703"/>
            </a:xfrm>
            <a:custGeom>
              <a:rect b="b" l="l" r="r" t="t"/>
              <a:pathLst>
                <a:path extrusionOk="0" h="4013" w="4004">
                  <a:moveTo>
                    <a:pt x="2002" y="0"/>
                  </a:moveTo>
                  <a:cubicBezTo>
                    <a:pt x="894" y="0"/>
                    <a:pt x="0" y="894"/>
                    <a:pt x="0" y="2002"/>
                  </a:cubicBezTo>
                  <a:cubicBezTo>
                    <a:pt x="0" y="3110"/>
                    <a:pt x="894" y="4012"/>
                    <a:pt x="2002" y="4012"/>
                  </a:cubicBezTo>
                  <a:cubicBezTo>
                    <a:pt x="3110" y="4012"/>
                    <a:pt x="4004" y="3110"/>
                    <a:pt x="4004" y="2002"/>
                  </a:cubicBezTo>
                  <a:cubicBezTo>
                    <a:pt x="4004" y="894"/>
                    <a:pt x="3110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8645211" y="1630605"/>
              <a:ext cx="494889" cy="494889"/>
            </a:xfrm>
            <a:custGeom>
              <a:rect b="b" l="l" r="r" t="t"/>
              <a:pathLst>
                <a:path extrusionOk="0" h="4039" w="4039">
                  <a:moveTo>
                    <a:pt x="2037" y="1"/>
                  </a:moveTo>
                  <a:cubicBezTo>
                    <a:pt x="928" y="1"/>
                    <a:pt x="0" y="929"/>
                    <a:pt x="0" y="2037"/>
                  </a:cubicBezTo>
                  <a:cubicBezTo>
                    <a:pt x="0" y="3145"/>
                    <a:pt x="928" y="4039"/>
                    <a:pt x="2037" y="4039"/>
                  </a:cubicBezTo>
                  <a:cubicBezTo>
                    <a:pt x="3145" y="4039"/>
                    <a:pt x="4038" y="3145"/>
                    <a:pt x="4038" y="2037"/>
                  </a:cubicBezTo>
                  <a:cubicBezTo>
                    <a:pt x="4038" y="929"/>
                    <a:pt x="3145" y="1"/>
                    <a:pt x="203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8408371" y="2078065"/>
              <a:ext cx="622195" cy="618029"/>
            </a:xfrm>
            <a:custGeom>
              <a:rect b="b" l="l" r="r" t="t"/>
              <a:pathLst>
                <a:path extrusionOk="0" h="5044" w="5078">
                  <a:moveTo>
                    <a:pt x="2535" y="0"/>
                  </a:moveTo>
                  <a:cubicBezTo>
                    <a:pt x="1143" y="0"/>
                    <a:pt x="0" y="1143"/>
                    <a:pt x="0" y="2534"/>
                  </a:cubicBezTo>
                  <a:cubicBezTo>
                    <a:pt x="0" y="3935"/>
                    <a:pt x="1143" y="5043"/>
                    <a:pt x="2535" y="5043"/>
                  </a:cubicBezTo>
                  <a:cubicBezTo>
                    <a:pt x="3970" y="5043"/>
                    <a:pt x="5078" y="3935"/>
                    <a:pt x="5078" y="2534"/>
                  </a:cubicBezTo>
                  <a:cubicBezTo>
                    <a:pt x="5078" y="1143"/>
                    <a:pt x="3970" y="0"/>
                    <a:pt x="253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8179863" y="2564365"/>
              <a:ext cx="623420" cy="619009"/>
            </a:xfrm>
            <a:custGeom>
              <a:rect b="b" l="l" r="r" t="t"/>
              <a:pathLst>
                <a:path extrusionOk="0" h="5052" w="5088">
                  <a:moveTo>
                    <a:pt x="2544" y="0"/>
                  </a:moveTo>
                  <a:cubicBezTo>
                    <a:pt x="1144" y="0"/>
                    <a:pt x="1" y="1143"/>
                    <a:pt x="1" y="2509"/>
                  </a:cubicBezTo>
                  <a:cubicBezTo>
                    <a:pt x="1" y="3901"/>
                    <a:pt x="1144" y="5052"/>
                    <a:pt x="2544" y="5052"/>
                  </a:cubicBezTo>
                  <a:cubicBezTo>
                    <a:pt x="3936" y="5052"/>
                    <a:pt x="5087" y="3901"/>
                    <a:pt x="5087" y="2509"/>
                  </a:cubicBezTo>
                  <a:cubicBezTo>
                    <a:pt x="5087" y="1143"/>
                    <a:pt x="3936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5"/>
          <p:cNvGrpSpPr/>
          <p:nvPr/>
        </p:nvGrpSpPr>
        <p:grpSpPr>
          <a:xfrm rot="3349164">
            <a:off x="7552597" y="95378"/>
            <a:ext cx="1831955" cy="870582"/>
            <a:chOff x="772286" y="3126391"/>
            <a:chExt cx="4244568" cy="2017102"/>
          </a:xfrm>
        </p:grpSpPr>
        <p:sp>
          <p:nvSpPr>
            <p:cNvPr id="391" name="Google Shape;391;p5"/>
            <p:cNvSpPr/>
            <p:nvPr/>
          </p:nvSpPr>
          <p:spPr>
            <a:xfrm rot="-3136862">
              <a:off x="3003030" y="3887821"/>
              <a:ext cx="238632" cy="774748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 rot="-1588192">
              <a:off x="3589847" y="4122834"/>
              <a:ext cx="826273" cy="326356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 rot="-1588182">
              <a:off x="3164787" y="4050904"/>
              <a:ext cx="942135" cy="931444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 rot="-3136862">
              <a:off x="2197209" y="3329846"/>
              <a:ext cx="1001832" cy="993170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 rot="-3136862">
              <a:off x="1967820" y="3806086"/>
              <a:ext cx="541113" cy="375215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 rot="-3136827">
              <a:off x="981876" y="3762941"/>
              <a:ext cx="1051879" cy="1046152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 rot="-5400000">
              <a:off x="4128314" y="3384365"/>
              <a:ext cx="892952" cy="884129"/>
            </a:xfrm>
            <a:custGeom>
              <a:rect b="b" l="l" r="r" t="t"/>
              <a:pathLst>
                <a:path extrusionOk="0" h="9494" w="9589">
                  <a:moveTo>
                    <a:pt x="4794" y="0"/>
                  </a:moveTo>
                  <a:cubicBezTo>
                    <a:pt x="2148" y="0"/>
                    <a:pt x="0" y="2114"/>
                    <a:pt x="0" y="4768"/>
                  </a:cubicBezTo>
                  <a:cubicBezTo>
                    <a:pt x="0" y="7380"/>
                    <a:pt x="2148" y="9494"/>
                    <a:pt x="4794" y="9494"/>
                  </a:cubicBezTo>
                  <a:cubicBezTo>
                    <a:pt x="7441" y="9494"/>
                    <a:pt x="9588" y="7380"/>
                    <a:pt x="9588" y="4768"/>
                  </a:cubicBezTo>
                  <a:cubicBezTo>
                    <a:pt x="9588" y="2114"/>
                    <a:pt x="7441" y="0"/>
                    <a:pt x="47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rotWithShape="0" algn="bl" dir="7260000" dist="123825">
                <a:schemeClr val="accent1">
                  <a:alpha val="4039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5"/>
          <p:cNvSpPr txBox="1"/>
          <p:nvPr>
            <p:ph type="title"/>
          </p:nvPr>
        </p:nvSpPr>
        <p:spPr>
          <a:xfrm>
            <a:off x="789454" y="92704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>
                <a:solidFill>
                  <a:schemeClr val="accent2"/>
                </a:solidFill>
              </a:rPr>
              <a:t>Metabolic pathways of glucose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99" name="Google Shape;399;p5"/>
          <p:cNvSpPr txBox="1"/>
          <p:nvPr>
            <p:ph idx="4294967295" type="subTitle"/>
          </p:nvPr>
        </p:nvSpPr>
        <p:spPr>
          <a:xfrm>
            <a:off x="3585013" y="2586987"/>
            <a:ext cx="197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96609" y="846455"/>
            <a:ext cx="1583782" cy="475429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49411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Glycolysis</a:t>
            </a:r>
            <a:r>
              <a:rPr b="0" i="0" lang="en-US" sz="186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0" i="0" sz="1867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36493" y="2062249"/>
            <a:ext cx="1643897" cy="419475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With oxygen</a:t>
            </a:r>
            <a:endParaRPr b="1" i="0" sz="1400" u="none" cap="none" strike="noStrike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5"/>
          <p:cNvSpPr txBox="1"/>
          <p:nvPr/>
        </p:nvSpPr>
        <p:spPr>
          <a:xfrm>
            <a:off x="436225" y="1518388"/>
            <a:ext cx="80746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Oxidation of glucose to provide energy </a:t>
            </a:r>
            <a:r>
              <a:rPr b="0" i="0" lang="en-US" sz="16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 the main pathway of glucose metabolism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</p:txBody>
      </p:sp>
      <p:sp>
        <p:nvSpPr>
          <p:cNvPr id="403" name="Google Shape;403;p5"/>
          <p:cNvSpPr txBox="1"/>
          <p:nvPr/>
        </p:nvSpPr>
        <p:spPr>
          <a:xfrm>
            <a:off x="581891" y="2588821"/>
            <a:ext cx="79480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cells with mitochondria and an adequate supply of oxygen </a:t>
            </a:r>
            <a:r>
              <a:rPr b="0" i="0" lang="en-US" sz="16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produce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6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Pyruvate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33393" y="3057686"/>
            <a:ext cx="1805006" cy="419475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Without oxygen</a:t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5"/>
          <p:cNvSpPr txBox="1"/>
          <p:nvPr/>
        </p:nvSpPr>
        <p:spPr>
          <a:xfrm>
            <a:off x="619903" y="3538436"/>
            <a:ext cx="82798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cells that lack of mitochondria and absence of oxygen </a:t>
            </a:r>
            <a:r>
              <a:rPr b="0" i="0" lang="en-US" sz="16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the product will be Lactate</a:t>
            </a:r>
            <a:endParaRPr/>
          </a:p>
        </p:txBody>
      </p:sp>
      <p:grpSp>
        <p:nvGrpSpPr>
          <p:cNvPr id="406" name="Google Shape;406;p5"/>
          <p:cNvGrpSpPr/>
          <p:nvPr/>
        </p:nvGrpSpPr>
        <p:grpSpPr>
          <a:xfrm>
            <a:off x="497619" y="122232"/>
            <a:ext cx="554969" cy="607085"/>
            <a:chOff x="2104275" y="3806450"/>
            <a:chExt cx="442975" cy="481825"/>
          </a:xfrm>
        </p:grpSpPr>
        <p:sp>
          <p:nvSpPr>
            <p:cNvPr id="407" name="Google Shape;407;p5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5"/>
          <p:cNvSpPr/>
          <p:nvPr/>
        </p:nvSpPr>
        <p:spPr>
          <a:xfrm>
            <a:off x="4670917" y="4083703"/>
            <a:ext cx="4300662" cy="835915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5"/>
          <p:cNvGrpSpPr/>
          <p:nvPr/>
        </p:nvGrpSpPr>
        <p:grpSpPr>
          <a:xfrm>
            <a:off x="4872449" y="4202484"/>
            <a:ext cx="3995735" cy="629441"/>
            <a:chOff x="7917912" y="1745537"/>
            <a:chExt cx="3692525" cy="476884"/>
          </a:xfrm>
        </p:grpSpPr>
        <p:pic>
          <p:nvPicPr>
            <p:cNvPr id="411" name="Google Shape;41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22675" y="1774253"/>
              <a:ext cx="3644029" cy="443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5"/>
            <p:cNvSpPr/>
            <p:nvPr/>
          </p:nvSpPr>
          <p:spPr>
            <a:xfrm>
              <a:off x="7917912" y="1745537"/>
              <a:ext cx="3692525" cy="476884"/>
            </a:xfrm>
            <a:custGeom>
              <a:rect b="b" l="l" r="r" t="t"/>
              <a:pathLst>
                <a:path extrusionOk="0" h="476885" w="3692525">
                  <a:moveTo>
                    <a:pt x="0" y="0"/>
                  </a:moveTo>
                  <a:lnTo>
                    <a:pt x="3692480" y="0"/>
                  </a:lnTo>
                  <a:lnTo>
                    <a:pt x="3692480" y="476624"/>
                  </a:lnTo>
                  <a:lnTo>
                    <a:pt x="0" y="47662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"/>
          <p:cNvSpPr/>
          <p:nvPr/>
        </p:nvSpPr>
        <p:spPr>
          <a:xfrm>
            <a:off x="-189053" y="-144479"/>
            <a:ext cx="607159" cy="602163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"/>
          <p:cNvSpPr/>
          <p:nvPr/>
        </p:nvSpPr>
        <p:spPr>
          <a:xfrm rot="7062932">
            <a:off x="7382" y="458135"/>
            <a:ext cx="234399" cy="232900"/>
          </a:xfrm>
          <a:custGeom>
            <a:rect b="b" l="l" r="r" t="t"/>
            <a:pathLst>
              <a:path extrusionOk="0" h="5439" w="5474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  <a:effectLst>
            <a:outerShdw blurRad="214313" rotWithShape="0" algn="bl" dir="7260000" dist="123825">
              <a:schemeClr val="accent5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"/>
          <p:cNvSpPr/>
          <p:nvPr/>
        </p:nvSpPr>
        <p:spPr>
          <a:xfrm>
            <a:off x="8905290" y="947325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"/>
          <p:cNvSpPr/>
          <p:nvPr/>
        </p:nvSpPr>
        <p:spPr>
          <a:xfrm>
            <a:off x="8423994" y="4505822"/>
            <a:ext cx="885278" cy="878039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"/>
          <p:cNvSpPr/>
          <p:nvPr/>
        </p:nvSpPr>
        <p:spPr>
          <a:xfrm>
            <a:off x="8594415" y="1446950"/>
            <a:ext cx="233561" cy="231651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"/>
          <p:cNvSpPr/>
          <p:nvPr/>
        </p:nvSpPr>
        <p:spPr>
          <a:xfrm rot="9767710">
            <a:off x="218365" y="3986834"/>
            <a:ext cx="332585" cy="329895"/>
          </a:xfrm>
          <a:custGeom>
            <a:rect b="b" l="l" r="r" t="t"/>
            <a:pathLst>
              <a:path extrusionOk="0" h="12493" w="12596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"/>
          <p:cNvSpPr/>
          <p:nvPr/>
        </p:nvSpPr>
        <p:spPr>
          <a:xfrm>
            <a:off x="8494498" y="4314522"/>
            <a:ext cx="444511" cy="441266"/>
          </a:xfrm>
          <a:custGeom>
            <a:rect b="b" l="l" r="r" t="t"/>
            <a:pathLst>
              <a:path extrusionOk="0" h="14142" w="14246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rotWithShape="0" algn="bl" dir="7260000" dist="123825">
              <a:schemeClr val="accent1">
                <a:alpha val="40392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"/>
          <p:cNvSpPr txBox="1"/>
          <p:nvPr>
            <p:ph type="title"/>
          </p:nvPr>
        </p:nvSpPr>
        <p:spPr>
          <a:xfrm>
            <a:off x="720000" y="207164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Metabolic pathways of glucose </a:t>
            </a:r>
            <a:endParaRPr sz="3600"/>
          </a:p>
        </p:txBody>
      </p:sp>
      <p:sp>
        <p:nvSpPr>
          <p:cNvPr id="425" name="Google Shape;425;p6"/>
          <p:cNvSpPr txBox="1"/>
          <p:nvPr>
            <p:ph idx="7" type="subTitle"/>
          </p:nvPr>
        </p:nvSpPr>
        <p:spPr>
          <a:xfrm>
            <a:off x="3585013" y="2586987"/>
            <a:ext cx="197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6"/>
          <p:cNvSpPr/>
          <p:nvPr/>
        </p:nvSpPr>
        <p:spPr>
          <a:xfrm>
            <a:off x="164555" y="1047282"/>
            <a:ext cx="1955563" cy="3212907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Glycogenesis: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Synthesis of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glycogen from glucose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mainly in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liver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muscle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cytosol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6"/>
          <p:cNvSpPr/>
          <p:nvPr/>
        </p:nvSpPr>
        <p:spPr>
          <a:xfrm>
            <a:off x="2290300" y="1063150"/>
            <a:ext cx="1955564" cy="3125227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Glycogenolysis: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Degradation of glycogen into glucose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mainly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liver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muscle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cytosol</a:t>
            </a:r>
            <a:endParaRPr b="0" i="0" sz="1400" u="none" cap="none" strike="noStrik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4354450" y="1047274"/>
            <a:ext cx="2279400" cy="3784500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gluconeogenesis: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Synthesis of glucose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from non-carbohydrate precursors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precursors could be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lactate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pyruvate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glycerol And alpha-keto acids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requires both mitochondria and cytosolic enzyme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Occurs in liver and kidney</a:t>
            </a:r>
            <a:endParaRPr b="0" i="0" sz="1400" u="none" cap="none" strike="noStrik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6702925" y="974075"/>
            <a:ext cx="2133300" cy="3930900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Hexose Monophosphate pathway(HMP)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HMP shunt is an alternative pathway for glucose oxidation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isn’t involved in the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generation of energy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10% of glucose is entered in this pathway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 liver &amp; kidney, this percentage is up to 30%</a:t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6"/>
          <p:cNvGrpSpPr/>
          <p:nvPr/>
        </p:nvGrpSpPr>
        <p:grpSpPr>
          <a:xfrm>
            <a:off x="7813066" y="-721903"/>
            <a:ext cx="2418008" cy="1525925"/>
            <a:chOff x="3665256" y="1504131"/>
            <a:chExt cx="1813506" cy="1144444"/>
          </a:xfrm>
        </p:grpSpPr>
        <p:sp>
          <p:nvSpPr>
            <p:cNvPr id="431" name="Google Shape;431;p6"/>
            <p:cNvSpPr/>
            <p:nvPr/>
          </p:nvSpPr>
          <p:spPr>
            <a:xfrm>
              <a:off x="4971150" y="1761624"/>
              <a:ext cx="376030" cy="372060"/>
            </a:xfrm>
            <a:custGeom>
              <a:rect b="b" l="l" r="r" t="t"/>
              <a:pathLst>
                <a:path extrusionOk="0" h="3936" w="3978">
                  <a:moveTo>
                    <a:pt x="2002" y="0"/>
                  </a:moveTo>
                  <a:cubicBezTo>
                    <a:pt x="894" y="0"/>
                    <a:pt x="0" y="894"/>
                    <a:pt x="0" y="1968"/>
                  </a:cubicBezTo>
                  <a:cubicBezTo>
                    <a:pt x="0" y="3076"/>
                    <a:pt x="894" y="3935"/>
                    <a:pt x="2002" y="3935"/>
                  </a:cubicBezTo>
                  <a:cubicBezTo>
                    <a:pt x="3076" y="3935"/>
                    <a:pt x="3978" y="3076"/>
                    <a:pt x="3978" y="1968"/>
                  </a:cubicBezTo>
                  <a:cubicBezTo>
                    <a:pt x="3978" y="894"/>
                    <a:pt x="3076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440001" y="1504131"/>
              <a:ext cx="460538" cy="460633"/>
            </a:xfrm>
            <a:custGeom>
              <a:rect b="b" l="l" r="r" t="t"/>
              <a:pathLst>
                <a:path extrusionOk="0" h="4873" w="4872">
                  <a:moveTo>
                    <a:pt x="2432" y="1"/>
                  </a:moveTo>
                  <a:cubicBezTo>
                    <a:pt x="1074" y="1"/>
                    <a:pt x="0" y="1109"/>
                    <a:pt x="0" y="2441"/>
                  </a:cubicBezTo>
                  <a:cubicBezTo>
                    <a:pt x="0" y="3798"/>
                    <a:pt x="1074" y="4872"/>
                    <a:pt x="2432" y="4872"/>
                  </a:cubicBezTo>
                  <a:cubicBezTo>
                    <a:pt x="3755" y="4872"/>
                    <a:pt x="4872" y="3798"/>
                    <a:pt x="4872" y="2441"/>
                  </a:cubicBezTo>
                  <a:cubicBezTo>
                    <a:pt x="4872" y="1109"/>
                    <a:pt x="3755" y="1"/>
                    <a:pt x="243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888529" y="1720977"/>
              <a:ext cx="426508" cy="423200"/>
            </a:xfrm>
            <a:custGeom>
              <a:rect b="b" l="l" r="r" t="t"/>
              <a:pathLst>
                <a:path extrusionOk="0" h="4477" w="4512">
                  <a:moveTo>
                    <a:pt x="2252" y="1"/>
                  </a:moveTo>
                  <a:cubicBezTo>
                    <a:pt x="997" y="1"/>
                    <a:pt x="1" y="1006"/>
                    <a:pt x="1" y="2252"/>
                  </a:cubicBezTo>
                  <a:cubicBezTo>
                    <a:pt x="1" y="3472"/>
                    <a:pt x="997" y="4477"/>
                    <a:pt x="2252" y="4477"/>
                  </a:cubicBezTo>
                  <a:cubicBezTo>
                    <a:pt x="3506" y="4477"/>
                    <a:pt x="4511" y="3472"/>
                    <a:pt x="4511" y="2252"/>
                  </a:cubicBezTo>
                  <a:cubicBezTo>
                    <a:pt x="4511" y="1006"/>
                    <a:pt x="3506" y="1"/>
                    <a:pt x="225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4152449" y="1613027"/>
              <a:ext cx="890260" cy="893379"/>
            </a:xfrm>
            <a:custGeom>
              <a:rect b="b" l="l" r="r" t="t"/>
              <a:pathLst>
                <a:path extrusionOk="0" h="9451" w="9418">
                  <a:moveTo>
                    <a:pt x="4692" y="0"/>
                  </a:moveTo>
                  <a:cubicBezTo>
                    <a:pt x="2114" y="0"/>
                    <a:pt x="1" y="2105"/>
                    <a:pt x="1" y="4725"/>
                  </a:cubicBezTo>
                  <a:cubicBezTo>
                    <a:pt x="1" y="7337"/>
                    <a:pt x="2114" y="9451"/>
                    <a:pt x="4692" y="9451"/>
                  </a:cubicBezTo>
                  <a:cubicBezTo>
                    <a:pt x="7304" y="9451"/>
                    <a:pt x="9417" y="7337"/>
                    <a:pt x="9417" y="4725"/>
                  </a:cubicBezTo>
                  <a:cubicBezTo>
                    <a:pt x="9417" y="2105"/>
                    <a:pt x="7304" y="0"/>
                    <a:pt x="469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3874728" y="2134912"/>
              <a:ext cx="412707" cy="211836"/>
            </a:xfrm>
            <a:custGeom>
              <a:rect b="b" l="l" r="r" t="t"/>
              <a:pathLst>
                <a:path extrusionOk="0" h="2241" w="4366">
                  <a:moveTo>
                    <a:pt x="3946" y="0"/>
                  </a:moveTo>
                  <a:cubicBezTo>
                    <a:pt x="3907" y="0"/>
                    <a:pt x="3868" y="7"/>
                    <a:pt x="3832" y="21"/>
                  </a:cubicBezTo>
                  <a:lnTo>
                    <a:pt x="250" y="1490"/>
                  </a:lnTo>
                  <a:cubicBezTo>
                    <a:pt x="112" y="1524"/>
                    <a:pt x="1" y="1670"/>
                    <a:pt x="1" y="1816"/>
                  </a:cubicBezTo>
                  <a:lnTo>
                    <a:pt x="1" y="1885"/>
                  </a:lnTo>
                  <a:cubicBezTo>
                    <a:pt x="1" y="2085"/>
                    <a:pt x="184" y="2241"/>
                    <a:pt x="389" y="2241"/>
                  </a:cubicBezTo>
                  <a:cubicBezTo>
                    <a:pt x="440" y="2241"/>
                    <a:pt x="491" y="2232"/>
                    <a:pt x="542" y="2211"/>
                  </a:cubicBezTo>
                  <a:lnTo>
                    <a:pt x="4082" y="742"/>
                  </a:lnTo>
                  <a:cubicBezTo>
                    <a:pt x="4296" y="665"/>
                    <a:pt x="4365" y="450"/>
                    <a:pt x="4296" y="278"/>
                  </a:cubicBezTo>
                  <a:cubicBezTo>
                    <a:pt x="4269" y="106"/>
                    <a:pt x="4103" y="0"/>
                    <a:pt x="3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4426200" y="2190778"/>
              <a:ext cx="118632" cy="433787"/>
            </a:xfrm>
            <a:custGeom>
              <a:rect b="b" l="l" r="r" t="t"/>
              <a:pathLst>
                <a:path extrusionOk="0" h="4589" w="1255">
                  <a:moveTo>
                    <a:pt x="874" y="0"/>
                  </a:moveTo>
                  <a:cubicBezTo>
                    <a:pt x="682" y="0"/>
                    <a:pt x="507" y="138"/>
                    <a:pt x="507" y="332"/>
                  </a:cubicBezTo>
                  <a:lnTo>
                    <a:pt x="35" y="4120"/>
                  </a:lnTo>
                  <a:cubicBezTo>
                    <a:pt x="0" y="4301"/>
                    <a:pt x="78" y="4447"/>
                    <a:pt x="215" y="4516"/>
                  </a:cubicBezTo>
                  <a:lnTo>
                    <a:pt x="249" y="4550"/>
                  </a:lnTo>
                  <a:cubicBezTo>
                    <a:pt x="309" y="4576"/>
                    <a:pt x="371" y="4588"/>
                    <a:pt x="430" y="4588"/>
                  </a:cubicBezTo>
                  <a:cubicBezTo>
                    <a:pt x="626" y="4588"/>
                    <a:pt x="799" y="4458"/>
                    <a:pt x="825" y="4267"/>
                  </a:cubicBezTo>
                  <a:lnTo>
                    <a:pt x="1220" y="400"/>
                  </a:lnTo>
                  <a:cubicBezTo>
                    <a:pt x="1255" y="220"/>
                    <a:pt x="1108" y="40"/>
                    <a:pt x="937" y="5"/>
                  </a:cubicBezTo>
                  <a:cubicBezTo>
                    <a:pt x="916" y="2"/>
                    <a:pt x="894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4822458" y="2149848"/>
              <a:ext cx="433030" cy="184801"/>
            </a:xfrm>
            <a:custGeom>
              <a:rect b="b" l="l" r="r" t="t"/>
              <a:pathLst>
                <a:path extrusionOk="0" h="1955" w="4581">
                  <a:moveTo>
                    <a:pt x="442" y="0"/>
                  </a:moveTo>
                  <a:cubicBezTo>
                    <a:pt x="286" y="0"/>
                    <a:pt x="127" y="73"/>
                    <a:pt x="70" y="223"/>
                  </a:cubicBezTo>
                  <a:cubicBezTo>
                    <a:pt x="1" y="438"/>
                    <a:pt x="104" y="653"/>
                    <a:pt x="284" y="722"/>
                  </a:cubicBezTo>
                  <a:lnTo>
                    <a:pt x="3936" y="1942"/>
                  </a:lnTo>
                  <a:cubicBezTo>
                    <a:pt x="3981" y="1950"/>
                    <a:pt x="4024" y="1955"/>
                    <a:pt x="4064" y="1955"/>
                  </a:cubicBezTo>
                  <a:cubicBezTo>
                    <a:pt x="4186" y="1955"/>
                    <a:pt x="4288" y="1916"/>
                    <a:pt x="4365" y="1839"/>
                  </a:cubicBezTo>
                  <a:lnTo>
                    <a:pt x="4400" y="1796"/>
                  </a:lnTo>
                  <a:cubicBezTo>
                    <a:pt x="4580" y="1581"/>
                    <a:pt x="4477" y="1263"/>
                    <a:pt x="4219" y="1194"/>
                  </a:cubicBezTo>
                  <a:lnTo>
                    <a:pt x="533" y="9"/>
                  </a:lnTo>
                  <a:cubicBezTo>
                    <a:pt x="504" y="3"/>
                    <a:pt x="473" y="0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4301141" y="2272450"/>
              <a:ext cx="371966" cy="376125"/>
            </a:xfrm>
            <a:custGeom>
              <a:rect b="b" l="l" r="r" t="t"/>
              <a:pathLst>
                <a:path extrusionOk="0" h="3979" w="3935">
                  <a:moveTo>
                    <a:pt x="1968" y="0"/>
                  </a:moveTo>
                  <a:cubicBezTo>
                    <a:pt x="894" y="0"/>
                    <a:pt x="0" y="894"/>
                    <a:pt x="0" y="1968"/>
                  </a:cubicBezTo>
                  <a:cubicBezTo>
                    <a:pt x="0" y="3076"/>
                    <a:pt x="894" y="3978"/>
                    <a:pt x="1968" y="3978"/>
                  </a:cubicBezTo>
                  <a:cubicBezTo>
                    <a:pt x="3076" y="3978"/>
                    <a:pt x="3935" y="3076"/>
                    <a:pt x="3935" y="1968"/>
                  </a:cubicBezTo>
                  <a:cubicBezTo>
                    <a:pt x="3935" y="894"/>
                    <a:pt x="3076" y="0"/>
                    <a:pt x="196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5011702" y="2113265"/>
              <a:ext cx="467060" cy="467060"/>
            </a:xfrm>
            <a:custGeom>
              <a:rect b="b" l="l" r="r" t="t"/>
              <a:pathLst>
                <a:path extrusionOk="0" h="4941" w="4941">
                  <a:moveTo>
                    <a:pt x="2475" y="0"/>
                  </a:moveTo>
                  <a:cubicBezTo>
                    <a:pt x="1109" y="0"/>
                    <a:pt x="1" y="1109"/>
                    <a:pt x="1" y="2475"/>
                  </a:cubicBezTo>
                  <a:cubicBezTo>
                    <a:pt x="1" y="3832"/>
                    <a:pt x="1109" y="4940"/>
                    <a:pt x="2475" y="4940"/>
                  </a:cubicBezTo>
                  <a:cubicBezTo>
                    <a:pt x="3832" y="4940"/>
                    <a:pt x="4941" y="3832"/>
                    <a:pt x="4941" y="2475"/>
                  </a:cubicBezTo>
                  <a:cubicBezTo>
                    <a:pt x="4941" y="1109"/>
                    <a:pt x="3832" y="0"/>
                    <a:pt x="247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665256" y="2022330"/>
              <a:ext cx="493812" cy="493812"/>
            </a:xfrm>
            <a:custGeom>
              <a:rect b="b" l="l" r="r" t="t"/>
              <a:pathLst>
                <a:path extrusionOk="0" h="5224" w="5224">
                  <a:moveTo>
                    <a:pt x="2612" y="0"/>
                  </a:moveTo>
                  <a:cubicBezTo>
                    <a:pt x="1177" y="0"/>
                    <a:pt x="0" y="1177"/>
                    <a:pt x="0" y="2612"/>
                  </a:cubicBezTo>
                  <a:cubicBezTo>
                    <a:pt x="0" y="4047"/>
                    <a:pt x="1177" y="5224"/>
                    <a:pt x="2612" y="5224"/>
                  </a:cubicBezTo>
                  <a:cubicBezTo>
                    <a:pt x="4047" y="5224"/>
                    <a:pt x="5224" y="4047"/>
                    <a:pt x="5224" y="2612"/>
                  </a:cubicBezTo>
                  <a:cubicBezTo>
                    <a:pt x="5224" y="1177"/>
                    <a:pt x="4047" y="0"/>
                    <a:pt x="261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" name="Google Shape;441;p6"/>
          <p:cNvGrpSpPr/>
          <p:nvPr/>
        </p:nvGrpSpPr>
        <p:grpSpPr>
          <a:xfrm>
            <a:off x="422181" y="217636"/>
            <a:ext cx="554969" cy="607085"/>
            <a:chOff x="2104275" y="3806450"/>
            <a:chExt cx="442975" cy="481825"/>
          </a:xfrm>
        </p:grpSpPr>
        <p:sp>
          <p:nvSpPr>
            <p:cNvPr id="442" name="Google Shape;442;p6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7"/>
          <p:cNvGrpSpPr/>
          <p:nvPr/>
        </p:nvGrpSpPr>
        <p:grpSpPr>
          <a:xfrm flipH="1">
            <a:off x="-206916" y="-443142"/>
            <a:ext cx="926916" cy="2164402"/>
            <a:chOff x="6707713" y="2424575"/>
            <a:chExt cx="1269052" cy="2963310"/>
          </a:xfrm>
        </p:grpSpPr>
        <p:sp>
          <p:nvSpPr>
            <p:cNvPr id="449" name="Google Shape;449;p7"/>
            <p:cNvSpPr/>
            <p:nvPr/>
          </p:nvSpPr>
          <p:spPr>
            <a:xfrm>
              <a:off x="7495684" y="2915585"/>
              <a:ext cx="223453" cy="899361"/>
            </a:xfrm>
            <a:custGeom>
              <a:rect b="b" l="l" r="r" t="t"/>
              <a:pathLst>
                <a:path extrusionOk="0" h="9237" w="2295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rect b="b" l="l" r="r" t="t"/>
              <a:pathLst>
                <a:path extrusionOk="0" h="1462" w="7089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6987149" y="3431716"/>
              <a:ext cx="389849" cy="334741"/>
            </a:xfrm>
            <a:custGeom>
              <a:rect b="b" l="l" r="r" t="t"/>
              <a:pathLst>
                <a:path extrusionOk="0" h="3438" w="4004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7547579" y="3986306"/>
              <a:ext cx="261912" cy="414191"/>
            </a:xfrm>
            <a:custGeom>
              <a:rect b="b" l="l" r="r" t="t"/>
              <a:pathLst>
                <a:path extrusionOk="0" h="4254" w="269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7230560" y="3529568"/>
              <a:ext cx="575622" cy="571727"/>
            </a:xfrm>
            <a:custGeom>
              <a:rect b="b" l="l" r="r" t="t"/>
              <a:pathLst>
                <a:path extrusionOk="0" h="5872" w="5912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rect b="b" l="l" r="r" t="t"/>
              <a:pathLst>
                <a:path extrusionOk="0" h="4944" w="501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7603661" y="4247340"/>
              <a:ext cx="348859" cy="345646"/>
            </a:xfrm>
            <a:custGeom>
              <a:rect b="b" l="l" r="r" t="t"/>
              <a:pathLst>
                <a:path extrusionOk="0" h="3550" w="3583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707713" y="3177399"/>
              <a:ext cx="450118" cy="446419"/>
            </a:xfrm>
            <a:custGeom>
              <a:rect b="b" l="l" r="r" t="t"/>
              <a:pathLst>
                <a:path extrusionOk="0" h="4585" w="4623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7380307" y="2424575"/>
              <a:ext cx="596458" cy="589253"/>
            </a:xfrm>
            <a:custGeom>
              <a:rect b="b" l="l" r="r" t="t"/>
              <a:pathLst>
                <a:path extrusionOk="0" h="6052" w="6126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rotWithShape="0" algn="bl" dir="9720000" dist="76200">
                <a:schemeClr val="accent2">
                  <a:alpha val="5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7"/>
          <p:cNvGrpSpPr/>
          <p:nvPr/>
        </p:nvGrpSpPr>
        <p:grpSpPr>
          <a:xfrm rot="794431">
            <a:off x="7212228" y="4309009"/>
            <a:ext cx="1821422" cy="1175057"/>
            <a:chOff x="402850" y="444661"/>
            <a:chExt cx="2477299" cy="1598185"/>
          </a:xfrm>
        </p:grpSpPr>
        <p:sp>
          <p:nvSpPr>
            <p:cNvPr id="459" name="Google Shape;459;p7"/>
            <p:cNvSpPr/>
            <p:nvPr/>
          </p:nvSpPr>
          <p:spPr>
            <a:xfrm rot="-2168956">
              <a:off x="2349533" y="817247"/>
              <a:ext cx="539083" cy="6936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 rot="1715802">
              <a:off x="1860404" y="841274"/>
              <a:ext cx="597943" cy="6900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1072040" y="719462"/>
              <a:ext cx="148502" cy="536748"/>
            </a:xfrm>
            <a:custGeom>
              <a:rect b="b" l="l" r="r" t="t"/>
              <a:pathLst>
                <a:path extrusionOk="0" h="7518" w="2080">
                  <a:moveTo>
                    <a:pt x="937" y="0"/>
                  </a:moveTo>
                  <a:lnTo>
                    <a:pt x="1" y="146"/>
                  </a:lnTo>
                  <a:lnTo>
                    <a:pt x="1118" y="7518"/>
                  </a:lnTo>
                  <a:lnTo>
                    <a:pt x="2080" y="7380"/>
                  </a:lnTo>
                  <a:lnTo>
                    <a:pt x="93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1430303" y="530478"/>
              <a:ext cx="212257" cy="317208"/>
            </a:xfrm>
            <a:custGeom>
              <a:rect b="b" l="l" r="r" t="t"/>
              <a:pathLst>
                <a:path extrusionOk="0" h="4443" w="2973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1583661" y="722532"/>
              <a:ext cx="329417" cy="138078"/>
            </a:xfrm>
            <a:custGeom>
              <a:rect b="b" l="l" r="r" t="t"/>
              <a:pathLst>
                <a:path extrusionOk="0" h="1934" w="4614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1248744" y="806565"/>
              <a:ext cx="368041" cy="409165"/>
            </a:xfrm>
            <a:custGeom>
              <a:rect b="b" l="l" r="r" t="t"/>
              <a:pathLst>
                <a:path extrusionOk="0" h="5731" w="5155">
                  <a:moveTo>
                    <a:pt x="4476" y="0"/>
                  </a:moveTo>
                  <a:lnTo>
                    <a:pt x="0" y="5086"/>
                  </a:lnTo>
                  <a:lnTo>
                    <a:pt x="713" y="5731"/>
                  </a:lnTo>
                  <a:lnTo>
                    <a:pt x="5155" y="610"/>
                  </a:lnTo>
                  <a:lnTo>
                    <a:pt x="447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714491" y="1016325"/>
              <a:ext cx="365614" cy="252738"/>
            </a:xfrm>
            <a:custGeom>
              <a:rect b="b" l="l" r="r" t="t"/>
              <a:pathLst>
                <a:path extrusionOk="0" h="3540" w="5121">
                  <a:moveTo>
                    <a:pt x="498" y="0"/>
                  </a:moveTo>
                  <a:lnTo>
                    <a:pt x="0" y="825"/>
                  </a:lnTo>
                  <a:lnTo>
                    <a:pt x="4622" y="3540"/>
                  </a:lnTo>
                  <a:lnTo>
                    <a:pt x="5121" y="2758"/>
                  </a:lnTo>
                  <a:lnTo>
                    <a:pt x="49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27389" y="732314"/>
              <a:ext cx="133152" cy="319635"/>
            </a:xfrm>
            <a:custGeom>
              <a:rect b="b" l="l" r="r" t="t"/>
              <a:pathLst>
                <a:path extrusionOk="0" h="4477" w="1865">
                  <a:moveTo>
                    <a:pt x="756" y="1"/>
                  </a:moveTo>
                  <a:lnTo>
                    <a:pt x="0" y="181"/>
                  </a:lnTo>
                  <a:lnTo>
                    <a:pt x="1117" y="4477"/>
                  </a:lnTo>
                  <a:lnTo>
                    <a:pt x="1864" y="4296"/>
                  </a:lnTo>
                  <a:lnTo>
                    <a:pt x="75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609540" y="1330394"/>
              <a:ext cx="514115" cy="398741"/>
            </a:xfrm>
            <a:custGeom>
              <a:rect b="b" l="l" r="r" t="t"/>
              <a:pathLst>
                <a:path extrusionOk="0" h="5585" w="7201">
                  <a:moveTo>
                    <a:pt x="6625" y="0"/>
                  </a:moveTo>
                  <a:lnTo>
                    <a:pt x="1" y="4837"/>
                  </a:lnTo>
                  <a:lnTo>
                    <a:pt x="542" y="5585"/>
                  </a:lnTo>
                  <a:lnTo>
                    <a:pt x="7201" y="756"/>
                  </a:lnTo>
                  <a:lnTo>
                    <a:pt x="66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1230895" y="1376373"/>
              <a:ext cx="278583" cy="419588"/>
            </a:xfrm>
            <a:custGeom>
              <a:rect b="b" l="l" r="r" t="t"/>
              <a:pathLst>
                <a:path extrusionOk="0" h="5877" w="3902">
                  <a:moveTo>
                    <a:pt x="826" y="0"/>
                  </a:moveTo>
                  <a:lnTo>
                    <a:pt x="1" y="464"/>
                  </a:lnTo>
                  <a:lnTo>
                    <a:pt x="3077" y="5877"/>
                  </a:lnTo>
                  <a:lnTo>
                    <a:pt x="3901" y="5404"/>
                  </a:lnTo>
                  <a:lnTo>
                    <a:pt x="8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1343201" y="1274563"/>
              <a:ext cx="403667" cy="79177"/>
            </a:xfrm>
            <a:custGeom>
              <a:rect b="b" l="l" r="r" t="t"/>
              <a:pathLst>
                <a:path extrusionOk="0" h="1109" w="5654">
                  <a:moveTo>
                    <a:pt x="5653" y="0"/>
                  </a:moveTo>
                  <a:lnTo>
                    <a:pt x="0" y="172"/>
                  </a:lnTo>
                  <a:lnTo>
                    <a:pt x="35" y="1109"/>
                  </a:lnTo>
                  <a:lnTo>
                    <a:pt x="5653" y="928"/>
                  </a:lnTo>
                  <a:lnTo>
                    <a:pt x="565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57150" rotWithShape="0" algn="bl" dir="5400000" dist="190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913828" y="995835"/>
              <a:ext cx="575372" cy="568233"/>
            </a:xfrm>
            <a:custGeom>
              <a:rect b="b" l="l" r="r" t="t"/>
              <a:pathLst>
                <a:path extrusionOk="0" h="7959" w="8059">
                  <a:moveTo>
                    <a:pt x="4063" y="0"/>
                  </a:moveTo>
                  <a:cubicBezTo>
                    <a:pt x="3511" y="0"/>
                    <a:pt x="2975" y="111"/>
                    <a:pt x="2475" y="322"/>
                  </a:cubicBezTo>
                  <a:cubicBezTo>
                    <a:pt x="1719" y="640"/>
                    <a:pt x="1074" y="1215"/>
                    <a:pt x="610" y="1971"/>
                  </a:cubicBezTo>
                  <a:lnTo>
                    <a:pt x="610" y="2006"/>
                  </a:lnTo>
                  <a:cubicBezTo>
                    <a:pt x="499" y="2186"/>
                    <a:pt x="395" y="2358"/>
                    <a:pt x="327" y="2538"/>
                  </a:cubicBezTo>
                  <a:cubicBezTo>
                    <a:pt x="0" y="3475"/>
                    <a:pt x="0" y="4437"/>
                    <a:pt x="284" y="5296"/>
                  </a:cubicBezTo>
                  <a:cubicBezTo>
                    <a:pt x="542" y="5975"/>
                    <a:pt x="971" y="6619"/>
                    <a:pt x="1572" y="7083"/>
                  </a:cubicBezTo>
                  <a:cubicBezTo>
                    <a:pt x="1753" y="7229"/>
                    <a:pt x="1968" y="7375"/>
                    <a:pt x="2182" y="7478"/>
                  </a:cubicBezTo>
                  <a:cubicBezTo>
                    <a:pt x="2329" y="7556"/>
                    <a:pt x="2475" y="7624"/>
                    <a:pt x="2612" y="7693"/>
                  </a:cubicBezTo>
                  <a:cubicBezTo>
                    <a:pt x="3086" y="7873"/>
                    <a:pt x="3570" y="7958"/>
                    <a:pt x="4046" y="7958"/>
                  </a:cubicBezTo>
                  <a:cubicBezTo>
                    <a:pt x="5658" y="7958"/>
                    <a:pt x="7163" y="6980"/>
                    <a:pt x="7767" y="5408"/>
                  </a:cubicBezTo>
                  <a:cubicBezTo>
                    <a:pt x="7844" y="5227"/>
                    <a:pt x="7913" y="5013"/>
                    <a:pt x="7947" y="4832"/>
                  </a:cubicBezTo>
                  <a:cubicBezTo>
                    <a:pt x="7982" y="4686"/>
                    <a:pt x="8016" y="4506"/>
                    <a:pt x="8016" y="4368"/>
                  </a:cubicBezTo>
                  <a:cubicBezTo>
                    <a:pt x="8059" y="4188"/>
                    <a:pt x="8059" y="3973"/>
                    <a:pt x="8016" y="3793"/>
                  </a:cubicBezTo>
                  <a:lnTo>
                    <a:pt x="8016" y="3509"/>
                  </a:lnTo>
                  <a:cubicBezTo>
                    <a:pt x="7844" y="2109"/>
                    <a:pt x="6942" y="854"/>
                    <a:pt x="5585" y="287"/>
                  </a:cubicBezTo>
                  <a:lnTo>
                    <a:pt x="5550" y="287"/>
                  </a:lnTo>
                  <a:cubicBezTo>
                    <a:pt x="5550" y="287"/>
                    <a:pt x="5516" y="253"/>
                    <a:pt x="5482" y="253"/>
                  </a:cubicBezTo>
                  <a:cubicBezTo>
                    <a:pt x="5439" y="253"/>
                    <a:pt x="5439" y="253"/>
                    <a:pt x="5404" y="210"/>
                  </a:cubicBezTo>
                  <a:lnTo>
                    <a:pt x="5336" y="210"/>
                  </a:lnTo>
                  <a:cubicBezTo>
                    <a:pt x="5336" y="210"/>
                    <a:pt x="5301" y="210"/>
                    <a:pt x="5301" y="176"/>
                  </a:cubicBezTo>
                  <a:lnTo>
                    <a:pt x="5267" y="176"/>
                  </a:lnTo>
                  <a:cubicBezTo>
                    <a:pt x="4862" y="57"/>
                    <a:pt x="4458" y="0"/>
                    <a:pt x="406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1611862" y="1153619"/>
              <a:ext cx="329417" cy="327489"/>
            </a:xfrm>
            <a:custGeom>
              <a:rect b="b" l="l" r="r" t="t"/>
              <a:pathLst>
                <a:path extrusionOk="0" h="4587" w="4614">
                  <a:moveTo>
                    <a:pt x="2310" y="1"/>
                  </a:moveTo>
                  <a:cubicBezTo>
                    <a:pt x="1997" y="1"/>
                    <a:pt x="1693" y="67"/>
                    <a:pt x="1426" y="191"/>
                  </a:cubicBezTo>
                  <a:cubicBezTo>
                    <a:pt x="962" y="363"/>
                    <a:pt x="602" y="723"/>
                    <a:pt x="353" y="1153"/>
                  </a:cubicBezTo>
                  <a:lnTo>
                    <a:pt x="318" y="1153"/>
                  </a:lnTo>
                  <a:cubicBezTo>
                    <a:pt x="284" y="1265"/>
                    <a:pt x="215" y="1368"/>
                    <a:pt x="172" y="1480"/>
                  </a:cubicBezTo>
                  <a:cubicBezTo>
                    <a:pt x="0" y="2012"/>
                    <a:pt x="0" y="2553"/>
                    <a:pt x="172" y="3052"/>
                  </a:cubicBezTo>
                  <a:cubicBezTo>
                    <a:pt x="318" y="3447"/>
                    <a:pt x="567" y="3799"/>
                    <a:pt x="894" y="4091"/>
                  </a:cubicBezTo>
                  <a:cubicBezTo>
                    <a:pt x="997" y="4160"/>
                    <a:pt x="1109" y="4272"/>
                    <a:pt x="1246" y="4306"/>
                  </a:cubicBezTo>
                  <a:cubicBezTo>
                    <a:pt x="1323" y="4375"/>
                    <a:pt x="1426" y="4409"/>
                    <a:pt x="1504" y="4444"/>
                  </a:cubicBezTo>
                  <a:cubicBezTo>
                    <a:pt x="1769" y="4540"/>
                    <a:pt x="2041" y="4586"/>
                    <a:pt x="2309" y="4586"/>
                  </a:cubicBezTo>
                  <a:cubicBezTo>
                    <a:pt x="3233" y="4586"/>
                    <a:pt x="4108" y="4039"/>
                    <a:pt x="4468" y="3120"/>
                  </a:cubicBezTo>
                  <a:cubicBezTo>
                    <a:pt x="4511" y="3017"/>
                    <a:pt x="4545" y="2906"/>
                    <a:pt x="4545" y="2803"/>
                  </a:cubicBezTo>
                  <a:cubicBezTo>
                    <a:pt x="4579" y="2691"/>
                    <a:pt x="4579" y="2622"/>
                    <a:pt x="4579" y="2510"/>
                  </a:cubicBezTo>
                  <a:cubicBezTo>
                    <a:pt x="4614" y="2407"/>
                    <a:pt x="4614" y="2296"/>
                    <a:pt x="4614" y="2193"/>
                  </a:cubicBezTo>
                  <a:cubicBezTo>
                    <a:pt x="4614" y="2124"/>
                    <a:pt x="4614" y="2081"/>
                    <a:pt x="4579" y="2012"/>
                  </a:cubicBezTo>
                  <a:cubicBezTo>
                    <a:pt x="4511" y="1222"/>
                    <a:pt x="3969" y="509"/>
                    <a:pt x="3179" y="191"/>
                  </a:cubicBezTo>
                  <a:lnTo>
                    <a:pt x="3145" y="148"/>
                  </a:lnTo>
                  <a:lnTo>
                    <a:pt x="3076" y="148"/>
                  </a:lnTo>
                  <a:lnTo>
                    <a:pt x="3076" y="113"/>
                  </a:lnTo>
                  <a:lnTo>
                    <a:pt x="3007" y="113"/>
                  </a:lnTo>
                  <a:cubicBezTo>
                    <a:pt x="2777" y="37"/>
                    <a:pt x="2541" y="1"/>
                    <a:pt x="231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924252" y="468864"/>
              <a:ext cx="331915" cy="327632"/>
            </a:xfrm>
            <a:custGeom>
              <a:rect b="b" l="l" r="r" t="t"/>
              <a:pathLst>
                <a:path extrusionOk="0" h="4589" w="4649">
                  <a:moveTo>
                    <a:pt x="2328" y="0"/>
                  </a:moveTo>
                  <a:cubicBezTo>
                    <a:pt x="2018" y="0"/>
                    <a:pt x="1713" y="64"/>
                    <a:pt x="1426" y="185"/>
                  </a:cubicBezTo>
                  <a:cubicBezTo>
                    <a:pt x="997" y="400"/>
                    <a:pt x="645" y="718"/>
                    <a:pt x="396" y="1147"/>
                  </a:cubicBezTo>
                  <a:lnTo>
                    <a:pt x="353" y="1147"/>
                  </a:lnTo>
                  <a:cubicBezTo>
                    <a:pt x="318" y="1259"/>
                    <a:pt x="249" y="1362"/>
                    <a:pt x="215" y="1474"/>
                  </a:cubicBezTo>
                  <a:cubicBezTo>
                    <a:pt x="0" y="2007"/>
                    <a:pt x="35" y="2548"/>
                    <a:pt x="181" y="3046"/>
                  </a:cubicBezTo>
                  <a:cubicBezTo>
                    <a:pt x="318" y="3441"/>
                    <a:pt x="567" y="3802"/>
                    <a:pt x="928" y="4086"/>
                  </a:cubicBezTo>
                  <a:cubicBezTo>
                    <a:pt x="1040" y="4154"/>
                    <a:pt x="1143" y="4266"/>
                    <a:pt x="1289" y="4301"/>
                  </a:cubicBezTo>
                  <a:cubicBezTo>
                    <a:pt x="1358" y="4369"/>
                    <a:pt x="1426" y="4412"/>
                    <a:pt x="1538" y="4447"/>
                  </a:cubicBezTo>
                  <a:cubicBezTo>
                    <a:pt x="1801" y="4543"/>
                    <a:pt x="2073" y="4588"/>
                    <a:pt x="2340" y="4588"/>
                  </a:cubicBezTo>
                  <a:cubicBezTo>
                    <a:pt x="3266" y="4588"/>
                    <a:pt x="4143" y="4037"/>
                    <a:pt x="4476" y="3123"/>
                  </a:cubicBezTo>
                  <a:cubicBezTo>
                    <a:pt x="4545" y="3012"/>
                    <a:pt x="4545" y="2909"/>
                    <a:pt x="4580" y="2797"/>
                  </a:cubicBezTo>
                  <a:cubicBezTo>
                    <a:pt x="4614" y="2694"/>
                    <a:pt x="4614" y="2617"/>
                    <a:pt x="4614" y="2513"/>
                  </a:cubicBezTo>
                  <a:cubicBezTo>
                    <a:pt x="4648" y="2402"/>
                    <a:pt x="4648" y="2299"/>
                    <a:pt x="4648" y="2187"/>
                  </a:cubicBezTo>
                  <a:cubicBezTo>
                    <a:pt x="4614" y="2153"/>
                    <a:pt x="4614" y="2084"/>
                    <a:pt x="4614" y="2007"/>
                  </a:cubicBezTo>
                  <a:cubicBezTo>
                    <a:pt x="4511" y="1225"/>
                    <a:pt x="4004" y="503"/>
                    <a:pt x="3222" y="185"/>
                  </a:cubicBezTo>
                  <a:cubicBezTo>
                    <a:pt x="3188" y="185"/>
                    <a:pt x="3188" y="151"/>
                    <a:pt x="3188" y="151"/>
                  </a:cubicBezTo>
                  <a:lnTo>
                    <a:pt x="3110" y="151"/>
                  </a:lnTo>
                  <a:lnTo>
                    <a:pt x="3076" y="116"/>
                  </a:lnTo>
                  <a:lnTo>
                    <a:pt x="3042" y="116"/>
                  </a:lnTo>
                  <a:cubicBezTo>
                    <a:pt x="2806" y="38"/>
                    <a:pt x="2566" y="0"/>
                    <a:pt x="232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1483636" y="702470"/>
              <a:ext cx="227679" cy="225965"/>
            </a:xfrm>
            <a:custGeom>
              <a:rect b="b" l="l" r="r" t="t"/>
              <a:pathLst>
                <a:path extrusionOk="0" h="3165" w="3189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1335847" y="444661"/>
              <a:ext cx="230035" cy="225537"/>
            </a:xfrm>
            <a:custGeom>
              <a:rect b="b" l="l" r="r" t="t"/>
              <a:pathLst>
                <a:path extrusionOk="0" h="3159" w="3222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1831403" y="672627"/>
              <a:ext cx="158354" cy="156855"/>
            </a:xfrm>
            <a:custGeom>
              <a:rect b="b" l="l" r="r" t="t"/>
              <a:pathLst>
                <a:path extrusionOk="0" h="2197" w="2218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2762276" y="640262"/>
              <a:ext cx="117873" cy="117516"/>
            </a:xfrm>
            <a:custGeom>
              <a:rect b="b" l="l" r="r" t="t"/>
              <a:pathLst>
                <a:path extrusionOk="0" h="1646" w="1651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545784" y="628076"/>
              <a:ext cx="204332" cy="200834"/>
            </a:xfrm>
            <a:custGeom>
              <a:rect b="b" l="l" r="r" t="t"/>
              <a:pathLst>
                <a:path extrusionOk="0" h="2813" w="2862">
                  <a:moveTo>
                    <a:pt x="1441" y="0"/>
                  </a:moveTo>
                  <a:cubicBezTo>
                    <a:pt x="1250" y="0"/>
                    <a:pt x="1062" y="39"/>
                    <a:pt x="894" y="103"/>
                  </a:cubicBezTo>
                  <a:cubicBezTo>
                    <a:pt x="610" y="249"/>
                    <a:pt x="396" y="421"/>
                    <a:pt x="215" y="713"/>
                  </a:cubicBezTo>
                  <a:cubicBezTo>
                    <a:pt x="181" y="782"/>
                    <a:pt x="146" y="851"/>
                    <a:pt x="146" y="893"/>
                  </a:cubicBezTo>
                  <a:cubicBezTo>
                    <a:pt x="0" y="1246"/>
                    <a:pt x="0" y="1572"/>
                    <a:pt x="112" y="1890"/>
                  </a:cubicBezTo>
                  <a:cubicBezTo>
                    <a:pt x="215" y="2139"/>
                    <a:pt x="361" y="2354"/>
                    <a:pt x="576" y="2500"/>
                  </a:cubicBezTo>
                  <a:cubicBezTo>
                    <a:pt x="645" y="2569"/>
                    <a:pt x="713" y="2612"/>
                    <a:pt x="791" y="2646"/>
                  </a:cubicBezTo>
                  <a:cubicBezTo>
                    <a:pt x="825" y="2680"/>
                    <a:pt x="894" y="2715"/>
                    <a:pt x="928" y="2715"/>
                  </a:cubicBezTo>
                  <a:cubicBezTo>
                    <a:pt x="1106" y="2781"/>
                    <a:pt x="1285" y="2813"/>
                    <a:pt x="1459" y="2813"/>
                  </a:cubicBezTo>
                  <a:cubicBezTo>
                    <a:pt x="2027" y="2813"/>
                    <a:pt x="2541" y="2477"/>
                    <a:pt x="2758" y="1924"/>
                  </a:cubicBezTo>
                  <a:cubicBezTo>
                    <a:pt x="2793" y="1856"/>
                    <a:pt x="2827" y="1787"/>
                    <a:pt x="2827" y="1710"/>
                  </a:cubicBezTo>
                  <a:cubicBezTo>
                    <a:pt x="2827" y="1675"/>
                    <a:pt x="2861" y="1607"/>
                    <a:pt x="2861" y="1538"/>
                  </a:cubicBezTo>
                  <a:lnTo>
                    <a:pt x="2861" y="1357"/>
                  </a:lnTo>
                  <a:lnTo>
                    <a:pt x="2861" y="1246"/>
                  </a:lnTo>
                  <a:cubicBezTo>
                    <a:pt x="2793" y="747"/>
                    <a:pt x="2475" y="318"/>
                    <a:pt x="2002" y="103"/>
                  </a:cubicBezTo>
                  <a:lnTo>
                    <a:pt x="1968" y="103"/>
                  </a:lnTo>
                  <a:lnTo>
                    <a:pt x="1933" y="69"/>
                  </a:lnTo>
                  <a:lnTo>
                    <a:pt x="1865" y="69"/>
                  </a:lnTo>
                  <a:cubicBezTo>
                    <a:pt x="1726" y="21"/>
                    <a:pt x="1583" y="0"/>
                    <a:pt x="14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2319660" y="876521"/>
              <a:ext cx="224609" cy="222610"/>
            </a:xfrm>
            <a:custGeom>
              <a:rect b="b" l="l" r="r" t="t"/>
              <a:pathLst>
                <a:path extrusionOk="0" h="3118" w="3146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622463" y="920084"/>
              <a:ext cx="227607" cy="225465"/>
            </a:xfrm>
            <a:custGeom>
              <a:rect b="b" l="l" r="r" t="t"/>
              <a:pathLst>
                <a:path extrusionOk="0" h="3158" w="3188">
                  <a:moveTo>
                    <a:pt x="1588" y="0"/>
                  </a:moveTo>
                  <a:cubicBezTo>
                    <a:pt x="1378" y="0"/>
                    <a:pt x="1168" y="47"/>
                    <a:pt x="971" y="128"/>
                  </a:cubicBezTo>
                  <a:cubicBezTo>
                    <a:pt x="679" y="274"/>
                    <a:pt x="430" y="489"/>
                    <a:pt x="249" y="773"/>
                  </a:cubicBezTo>
                  <a:lnTo>
                    <a:pt x="215" y="807"/>
                  </a:lnTo>
                  <a:cubicBezTo>
                    <a:pt x="181" y="884"/>
                    <a:pt x="146" y="953"/>
                    <a:pt x="146" y="1022"/>
                  </a:cubicBezTo>
                  <a:cubicBezTo>
                    <a:pt x="0" y="1383"/>
                    <a:pt x="0" y="1778"/>
                    <a:pt x="112" y="2096"/>
                  </a:cubicBezTo>
                  <a:cubicBezTo>
                    <a:pt x="215" y="2388"/>
                    <a:pt x="396" y="2637"/>
                    <a:pt x="610" y="2817"/>
                  </a:cubicBezTo>
                  <a:cubicBezTo>
                    <a:pt x="713" y="2886"/>
                    <a:pt x="791" y="2921"/>
                    <a:pt x="859" y="2989"/>
                  </a:cubicBezTo>
                  <a:cubicBezTo>
                    <a:pt x="928" y="2989"/>
                    <a:pt x="971" y="3032"/>
                    <a:pt x="1040" y="3067"/>
                  </a:cubicBezTo>
                  <a:cubicBezTo>
                    <a:pt x="1219" y="3128"/>
                    <a:pt x="1402" y="3158"/>
                    <a:pt x="1581" y="3158"/>
                  </a:cubicBezTo>
                  <a:cubicBezTo>
                    <a:pt x="2226" y="3158"/>
                    <a:pt x="2827" y="2776"/>
                    <a:pt x="3076" y="2130"/>
                  </a:cubicBezTo>
                  <a:cubicBezTo>
                    <a:pt x="3119" y="2061"/>
                    <a:pt x="3119" y="1993"/>
                    <a:pt x="3153" y="1915"/>
                  </a:cubicBezTo>
                  <a:cubicBezTo>
                    <a:pt x="3153" y="1847"/>
                    <a:pt x="3188" y="1812"/>
                    <a:pt x="3188" y="1744"/>
                  </a:cubicBezTo>
                  <a:lnTo>
                    <a:pt x="3188" y="1529"/>
                  </a:lnTo>
                  <a:lnTo>
                    <a:pt x="3188" y="1383"/>
                  </a:lnTo>
                  <a:cubicBezTo>
                    <a:pt x="3119" y="841"/>
                    <a:pt x="2758" y="343"/>
                    <a:pt x="2217" y="128"/>
                  </a:cubicBezTo>
                  <a:lnTo>
                    <a:pt x="2183" y="128"/>
                  </a:lnTo>
                  <a:lnTo>
                    <a:pt x="2183" y="94"/>
                  </a:lnTo>
                  <a:lnTo>
                    <a:pt x="2079" y="94"/>
                  </a:lnTo>
                  <a:cubicBezTo>
                    <a:pt x="1920" y="29"/>
                    <a:pt x="1754" y="0"/>
                    <a:pt x="158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402850" y="1488178"/>
              <a:ext cx="457642" cy="452502"/>
            </a:xfrm>
            <a:custGeom>
              <a:rect b="b" l="l" r="r" t="t"/>
              <a:pathLst>
                <a:path extrusionOk="0" h="6338" w="6410">
                  <a:moveTo>
                    <a:pt x="3236" y="0"/>
                  </a:moveTo>
                  <a:cubicBezTo>
                    <a:pt x="2796" y="0"/>
                    <a:pt x="2363" y="94"/>
                    <a:pt x="1968" y="264"/>
                  </a:cubicBezTo>
                  <a:cubicBezTo>
                    <a:pt x="1358" y="514"/>
                    <a:pt x="825" y="978"/>
                    <a:pt x="499" y="1588"/>
                  </a:cubicBezTo>
                  <a:cubicBezTo>
                    <a:pt x="499" y="1588"/>
                    <a:pt x="465" y="1588"/>
                    <a:pt x="465" y="1622"/>
                  </a:cubicBezTo>
                  <a:cubicBezTo>
                    <a:pt x="396" y="1734"/>
                    <a:pt x="318" y="1871"/>
                    <a:pt x="250" y="2051"/>
                  </a:cubicBezTo>
                  <a:cubicBezTo>
                    <a:pt x="1" y="2765"/>
                    <a:pt x="1" y="3555"/>
                    <a:pt x="250" y="4234"/>
                  </a:cubicBezTo>
                  <a:cubicBezTo>
                    <a:pt x="430" y="4775"/>
                    <a:pt x="782" y="5273"/>
                    <a:pt x="1255" y="5634"/>
                  </a:cubicBezTo>
                  <a:cubicBezTo>
                    <a:pt x="1392" y="5772"/>
                    <a:pt x="1573" y="5883"/>
                    <a:pt x="1753" y="5952"/>
                  </a:cubicBezTo>
                  <a:cubicBezTo>
                    <a:pt x="1856" y="6029"/>
                    <a:pt x="1968" y="6098"/>
                    <a:pt x="2071" y="6132"/>
                  </a:cubicBezTo>
                  <a:cubicBezTo>
                    <a:pt x="2447" y="6271"/>
                    <a:pt x="2833" y="6338"/>
                    <a:pt x="3211" y="6338"/>
                  </a:cubicBezTo>
                  <a:cubicBezTo>
                    <a:pt x="4494" y="6338"/>
                    <a:pt x="5698" y="5578"/>
                    <a:pt x="6195" y="4311"/>
                  </a:cubicBezTo>
                  <a:cubicBezTo>
                    <a:pt x="6229" y="4165"/>
                    <a:pt x="6264" y="3985"/>
                    <a:pt x="6298" y="3838"/>
                  </a:cubicBezTo>
                  <a:cubicBezTo>
                    <a:pt x="6332" y="3735"/>
                    <a:pt x="6367" y="3589"/>
                    <a:pt x="6367" y="3486"/>
                  </a:cubicBezTo>
                  <a:cubicBezTo>
                    <a:pt x="6367" y="3340"/>
                    <a:pt x="6410" y="3194"/>
                    <a:pt x="6367" y="3022"/>
                  </a:cubicBezTo>
                  <a:lnTo>
                    <a:pt x="6367" y="2808"/>
                  </a:lnTo>
                  <a:cubicBezTo>
                    <a:pt x="6229" y="1691"/>
                    <a:pt x="5508" y="694"/>
                    <a:pt x="4434" y="264"/>
                  </a:cubicBezTo>
                  <a:lnTo>
                    <a:pt x="4399" y="230"/>
                  </a:lnTo>
                  <a:lnTo>
                    <a:pt x="4365" y="230"/>
                  </a:lnTo>
                  <a:cubicBezTo>
                    <a:pt x="4331" y="230"/>
                    <a:pt x="4296" y="187"/>
                    <a:pt x="4296" y="187"/>
                  </a:cubicBezTo>
                  <a:lnTo>
                    <a:pt x="4262" y="187"/>
                  </a:lnTo>
                  <a:lnTo>
                    <a:pt x="4219" y="153"/>
                  </a:lnTo>
                  <a:lnTo>
                    <a:pt x="4185" y="153"/>
                  </a:lnTo>
                  <a:cubicBezTo>
                    <a:pt x="3872" y="49"/>
                    <a:pt x="3552" y="0"/>
                    <a:pt x="323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1251172" y="1590559"/>
              <a:ext cx="457642" cy="452287"/>
            </a:xfrm>
            <a:custGeom>
              <a:rect b="b" l="l" r="r" t="t"/>
              <a:pathLst>
                <a:path extrusionOk="0" h="6335" w="6410">
                  <a:moveTo>
                    <a:pt x="3232" y="0"/>
                  </a:moveTo>
                  <a:cubicBezTo>
                    <a:pt x="2792" y="0"/>
                    <a:pt x="2361" y="92"/>
                    <a:pt x="1968" y="257"/>
                  </a:cubicBezTo>
                  <a:cubicBezTo>
                    <a:pt x="1401" y="514"/>
                    <a:pt x="860" y="978"/>
                    <a:pt x="499" y="1545"/>
                  </a:cubicBezTo>
                  <a:lnTo>
                    <a:pt x="499" y="1623"/>
                  </a:lnTo>
                  <a:cubicBezTo>
                    <a:pt x="396" y="1726"/>
                    <a:pt x="361" y="1872"/>
                    <a:pt x="284" y="2018"/>
                  </a:cubicBezTo>
                  <a:cubicBezTo>
                    <a:pt x="1" y="2765"/>
                    <a:pt x="1" y="3521"/>
                    <a:pt x="250" y="4200"/>
                  </a:cubicBezTo>
                  <a:cubicBezTo>
                    <a:pt x="464" y="4767"/>
                    <a:pt x="791" y="5274"/>
                    <a:pt x="1255" y="5626"/>
                  </a:cubicBezTo>
                  <a:cubicBezTo>
                    <a:pt x="1435" y="5772"/>
                    <a:pt x="1573" y="5884"/>
                    <a:pt x="1753" y="5953"/>
                  </a:cubicBezTo>
                  <a:cubicBezTo>
                    <a:pt x="1865" y="6021"/>
                    <a:pt x="2002" y="6056"/>
                    <a:pt x="2114" y="6133"/>
                  </a:cubicBezTo>
                  <a:cubicBezTo>
                    <a:pt x="2474" y="6270"/>
                    <a:pt x="2846" y="6334"/>
                    <a:pt x="3215" y="6334"/>
                  </a:cubicBezTo>
                  <a:cubicBezTo>
                    <a:pt x="4492" y="6334"/>
                    <a:pt x="5721" y="5557"/>
                    <a:pt x="6195" y="4303"/>
                  </a:cubicBezTo>
                  <a:cubicBezTo>
                    <a:pt x="6264" y="4166"/>
                    <a:pt x="6298" y="3985"/>
                    <a:pt x="6341" y="3839"/>
                  </a:cubicBezTo>
                  <a:cubicBezTo>
                    <a:pt x="6375" y="3736"/>
                    <a:pt x="6375" y="3590"/>
                    <a:pt x="6375" y="3478"/>
                  </a:cubicBezTo>
                  <a:cubicBezTo>
                    <a:pt x="6410" y="3341"/>
                    <a:pt x="6410" y="3161"/>
                    <a:pt x="6410" y="3014"/>
                  </a:cubicBezTo>
                  <a:cubicBezTo>
                    <a:pt x="6410" y="2946"/>
                    <a:pt x="6410" y="2877"/>
                    <a:pt x="6375" y="2800"/>
                  </a:cubicBezTo>
                  <a:cubicBezTo>
                    <a:pt x="6264" y="1691"/>
                    <a:pt x="5551" y="686"/>
                    <a:pt x="4442" y="222"/>
                  </a:cubicBezTo>
                  <a:lnTo>
                    <a:pt x="4365" y="222"/>
                  </a:lnTo>
                  <a:cubicBezTo>
                    <a:pt x="4331" y="188"/>
                    <a:pt x="4331" y="188"/>
                    <a:pt x="4296" y="188"/>
                  </a:cubicBezTo>
                  <a:cubicBezTo>
                    <a:pt x="4296" y="188"/>
                    <a:pt x="4262" y="188"/>
                    <a:pt x="4262" y="154"/>
                  </a:cubicBezTo>
                  <a:lnTo>
                    <a:pt x="4193" y="154"/>
                  </a:lnTo>
                  <a:cubicBezTo>
                    <a:pt x="3875" y="49"/>
                    <a:pt x="3551" y="0"/>
                    <a:pt x="32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rotWithShape="0" algn="bl" dir="6720000" dist="95250">
                <a:srgbClr val="999999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"/>
          <p:cNvSpPr txBox="1"/>
          <p:nvPr>
            <p:ph type="title"/>
          </p:nvPr>
        </p:nvSpPr>
        <p:spPr>
          <a:xfrm>
            <a:off x="720000" y="161459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HMP biomedical importance</a:t>
            </a:r>
            <a:endParaRPr sz="3600"/>
          </a:p>
        </p:txBody>
      </p:sp>
      <p:sp>
        <p:nvSpPr>
          <p:cNvPr id="483" name="Google Shape;483;p7"/>
          <p:cNvSpPr txBox="1"/>
          <p:nvPr>
            <p:ph idx="7" type="subTitle"/>
          </p:nvPr>
        </p:nvSpPr>
        <p:spPr>
          <a:xfrm>
            <a:off x="3585013" y="2586987"/>
            <a:ext cx="197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p7"/>
          <p:cNvSpPr txBox="1"/>
          <p:nvPr/>
        </p:nvSpPr>
        <p:spPr>
          <a:xfrm>
            <a:off x="924910" y="1040524"/>
            <a:ext cx="32784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There is two main functions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7"/>
          <p:cNvSpPr/>
          <p:nvPr/>
        </p:nvSpPr>
        <p:spPr>
          <a:xfrm>
            <a:off x="342479" y="1505648"/>
            <a:ext cx="1810492" cy="417589"/>
          </a:xfrm>
          <a:prstGeom prst="snip1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Provides NADPH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7"/>
          <p:cNvSpPr txBox="1"/>
          <p:nvPr/>
        </p:nvSpPr>
        <p:spPr>
          <a:xfrm>
            <a:off x="2114377" y="1574213"/>
            <a:ext cx="22974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81341"/>
                </a:solidFill>
                <a:latin typeface="Open Sans"/>
                <a:ea typeface="Open Sans"/>
                <a:cs typeface="Open Sans"/>
                <a:sym typeface="Open Sans"/>
              </a:rPr>
              <a:t>Which is required for </a:t>
            </a:r>
            <a:r>
              <a:rPr b="0" i="0" lang="en-US" sz="1600" u="none" cap="none" strike="noStrike">
                <a:solidFill>
                  <a:srgbClr val="18134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487" name="Google Shape;487;p7"/>
          <p:cNvSpPr txBox="1"/>
          <p:nvPr/>
        </p:nvSpPr>
        <p:spPr>
          <a:xfrm>
            <a:off x="278496" y="2090667"/>
            <a:ext cx="502413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Synthesis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fatty acids, steroid and some amino acids.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Detoxification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drugs by (cytochrome p450)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scavenging (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removing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) the free radicals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88" name="Google Shape;488;p7"/>
          <p:cNvSpPr/>
          <p:nvPr/>
        </p:nvSpPr>
        <p:spPr>
          <a:xfrm>
            <a:off x="6729274" y="884690"/>
            <a:ext cx="2389197" cy="899722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cytochrome p450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cytochrome P450 (CYP) enzymes are membrane-bound hemoproteins that play a pivotal role in </a:t>
            </a: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detoxification of xenobiotics, cellular metabolism and homeostasis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9" name="Google Shape;489;p7"/>
          <p:cNvGrpSpPr/>
          <p:nvPr/>
        </p:nvGrpSpPr>
        <p:grpSpPr>
          <a:xfrm rot="4451811">
            <a:off x="8670110" y="1308121"/>
            <a:ext cx="358101" cy="348674"/>
            <a:chOff x="3243625" y="1483650"/>
            <a:chExt cx="399525" cy="384275"/>
          </a:xfrm>
        </p:grpSpPr>
        <p:sp>
          <p:nvSpPr>
            <p:cNvPr id="490" name="Google Shape;490;p7"/>
            <p:cNvSpPr/>
            <p:nvPr/>
          </p:nvSpPr>
          <p:spPr>
            <a:xfrm>
              <a:off x="3503975" y="1525700"/>
              <a:ext cx="16725" cy="15500"/>
            </a:xfrm>
            <a:custGeom>
              <a:rect b="b" l="l" r="r" t="t"/>
              <a:pathLst>
                <a:path extrusionOk="0" h="620" w="669">
                  <a:moveTo>
                    <a:pt x="322" y="0"/>
                  </a:moveTo>
                  <a:cubicBezTo>
                    <a:pt x="241" y="0"/>
                    <a:pt x="159" y="32"/>
                    <a:pt x="96" y="94"/>
                  </a:cubicBezTo>
                  <a:cubicBezTo>
                    <a:pt x="1" y="220"/>
                    <a:pt x="1" y="393"/>
                    <a:pt x="96" y="518"/>
                  </a:cubicBezTo>
                  <a:lnTo>
                    <a:pt x="126" y="518"/>
                  </a:lnTo>
                  <a:cubicBezTo>
                    <a:pt x="174" y="590"/>
                    <a:pt x="245" y="619"/>
                    <a:pt x="323" y="619"/>
                  </a:cubicBezTo>
                  <a:cubicBezTo>
                    <a:pt x="395" y="619"/>
                    <a:pt x="472" y="590"/>
                    <a:pt x="544" y="518"/>
                  </a:cubicBezTo>
                  <a:cubicBezTo>
                    <a:pt x="669" y="417"/>
                    <a:pt x="669" y="220"/>
                    <a:pt x="544" y="94"/>
                  </a:cubicBezTo>
                  <a:cubicBezTo>
                    <a:pt x="484" y="32"/>
                    <a:pt x="404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290900" y="1515675"/>
              <a:ext cx="238600" cy="239200"/>
            </a:xfrm>
            <a:custGeom>
              <a:rect b="b" l="l" r="r" t="t"/>
              <a:pathLst>
                <a:path extrusionOk="0" h="9568" w="9544">
                  <a:moveTo>
                    <a:pt x="4772" y="621"/>
                  </a:moveTo>
                  <a:cubicBezTo>
                    <a:pt x="7080" y="621"/>
                    <a:pt x="8947" y="2482"/>
                    <a:pt x="8947" y="4796"/>
                  </a:cubicBezTo>
                  <a:cubicBezTo>
                    <a:pt x="8947" y="7081"/>
                    <a:pt x="7080" y="8971"/>
                    <a:pt x="4772" y="8971"/>
                  </a:cubicBezTo>
                  <a:cubicBezTo>
                    <a:pt x="2458" y="8971"/>
                    <a:pt x="597" y="7081"/>
                    <a:pt x="597" y="4796"/>
                  </a:cubicBezTo>
                  <a:cubicBezTo>
                    <a:pt x="597" y="2482"/>
                    <a:pt x="2458" y="621"/>
                    <a:pt x="4772" y="621"/>
                  </a:cubicBezTo>
                  <a:close/>
                  <a:moveTo>
                    <a:pt x="4772" y="0"/>
                  </a:moveTo>
                  <a:cubicBezTo>
                    <a:pt x="2136" y="0"/>
                    <a:pt x="0" y="2160"/>
                    <a:pt x="0" y="4796"/>
                  </a:cubicBezTo>
                  <a:cubicBezTo>
                    <a:pt x="0" y="7432"/>
                    <a:pt x="2136" y="9568"/>
                    <a:pt x="4772" y="9568"/>
                  </a:cubicBezTo>
                  <a:cubicBezTo>
                    <a:pt x="7403" y="9568"/>
                    <a:pt x="9544" y="7432"/>
                    <a:pt x="9544" y="4796"/>
                  </a:cubicBezTo>
                  <a:cubicBezTo>
                    <a:pt x="9544" y="2160"/>
                    <a:pt x="7403" y="0"/>
                    <a:pt x="47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243625" y="1483650"/>
              <a:ext cx="399525" cy="384275"/>
            </a:xfrm>
            <a:custGeom>
              <a:rect b="b" l="l" r="r" t="t"/>
              <a:pathLst>
                <a:path extrusionOk="0" h="15371" w="15981">
                  <a:moveTo>
                    <a:pt x="11530" y="9680"/>
                  </a:moveTo>
                  <a:lnTo>
                    <a:pt x="12228" y="10402"/>
                  </a:lnTo>
                  <a:lnTo>
                    <a:pt x="10988" y="11618"/>
                  </a:lnTo>
                  <a:lnTo>
                    <a:pt x="10290" y="10920"/>
                  </a:lnTo>
                  <a:cubicBezTo>
                    <a:pt x="10510" y="10747"/>
                    <a:pt x="10737" y="10575"/>
                    <a:pt x="10958" y="10354"/>
                  </a:cubicBezTo>
                  <a:cubicBezTo>
                    <a:pt x="11161" y="10151"/>
                    <a:pt x="11357" y="9930"/>
                    <a:pt x="11530" y="9680"/>
                  </a:cubicBezTo>
                  <a:close/>
                  <a:moveTo>
                    <a:pt x="12652" y="10825"/>
                  </a:moveTo>
                  <a:lnTo>
                    <a:pt x="15109" y="13283"/>
                  </a:lnTo>
                  <a:cubicBezTo>
                    <a:pt x="15282" y="13456"/>
                    <a:pt x="15360" y="13658"/>
                    <a:pt x="15360" y="13903"/>
                  </a:cubicBezTo>
                  <a:cubicBezTo>
                    <a:pt x="15360" y="14130"/>
                    <a:pt x="15282" y="14350"/>
                    <a:pt x="15109" y="14529"/>
                  </a:cubicBezTo>
                  <a:cubicBezTo>
                    <a:pt x="14936" y="14690"/>
                    <a:pt x="14713" y="14771"/>
                    <a:pt x="14489" y="14771"/>
                  </a:cubicBezTo>
                  <a:cubicBezTo>
                    <a:pt x="14265" y="14771"/>
                    <a:pt x="14042" y="14690"/>
                    <a:pt x="13869" y="14529"/>
                  </a:cubicBezTo>
                  <a:lnTo>
                    <a:pt x="11405" y="12042"/>
                  </a:lnTo>
                  <a:lnTo>
                    <a:pt x="12652" y="10825"/>
                  </a:lnTo>
                  <a:close/>
                  <a:moveTo>
                    <a:pt x="6663" y="0"/>
                  </a:moveTo>
                  <a:cubicBezTo>
                    <a:pt x="5093" y="0"/>
                    <a:pt x="3536" y="603"/>
                    <a:pt x="2362" y="1776"/>
                  </a:cubicBezTo>
                  <a:cubicBezTo>
                    <a:pt x="0" y="4138"/>
                    <a:pt x="0" y="7992"/>
                    <a:pt x="2362" y="10354"/>
                  </a:cubicBezTo>
                  <a:cubicBezTo>
                    <a:pt x="3555" y="11547"/>
                    <a:pt x="5094" y="12143"/>
                    <a:pt x="6663" y="12143"/>
                  </a:cubicBezTo>
                  <a:cubicBezTo>
                    <a:pt x="7731" y="12143"/>
                    <a:pt x="8822" y="11845"/>
                    <a:pt x="9765" y="11272"/>
                  </a:cubicBezTo>
                  <a:lnTo>
                    <a:pt x="13445" y="14947"/>
                  </a:lnTo>
                  <a:cubicBezTo>
                    <a:pt x="13743" y="15221"/>
                    <a:pt x="14119" y="15370"/>
                    <a:pt x="14489" y="15370"/>
                  </a:cubicBezTo>
                  <a:cubicBezTo>
                    <a:pt x="14865" y="15370"/>
                    <a:pt x="15258" y="15221"/>
                    <a:pt x="15533" y="14947"/>
                  </a:cubicBezTo>
                  <a:cubicBezTo>
                    <a:pt x="15807" y="14678"/>
                    <a:pt x="15980" y="14303"/>
                    <a:pt x="15980" y="13903"/>
                  </a:cubicBezTo>
                  <a:cubicBezTo>
                    <a:pt x="15980" y="13509"/>
                    <a:pt x="15807" y="13133"/>
                    <a:pt x="15533" y="12859"/>
                  </a:cubicBezTo>
                  <a:lnTo>
                    <a:pt x="11852" y="9185"/>
                  </a:lnTo>
                  <a:cubicBezTo>
                    <a:pt x="13045" y="7192"/>
                    <a:pt x="13022" y="4657"/>
                    <a:pt x="11679" y="2671"/>
                  </a:cubicBezTo>
                  <a:cubicBezTo>
                    <a:pt x="11637" y="2582"/>
                    <a:pt x="11548" y="2538"/>
                    <a:pt x="11457" y="2538"/>
                  </a:cubicBezTo>
                  <a:cubicBezTo>
                    <a:pt x="11396" y="2538"/>
                    <a:pt x="11334" y="2559"/>
                    <a:pt x="11286" y="2600"/>
                  </a:cubicBezTo>
                  <a:cubicBezTo>
                    <a:pt x="11137" y="2695"/>
                    <a:pt x="11107" y="2868"/>
                    <a:pt x="11184" y="3017"/>
                  </a:cubicBezTo>
                  <a:cubicBezTo>
                    <a:pt x="12652" y="5182"/>
                    <a:pt x="12377" y="8087"/>
                    <a:pt x="10510" y="9930"/>
                  </a:cubicBezTo>
                  <a:cubicBezTo>
                    <a:pt x="9455" y="10998"/>
                    <a:pt x="8057" y="11532"/>
                    <a:pt x="6657" y="11532"/>
                  </a:cubicBezTo>
                  <a:cubicBezTo>
                    <a:pt x="5257" y="11532"/>
                    <a:pt x="3854" y="10998"/>
                    <a:pt x="2786" y="9930"/>
                  </a:cubicBezTo>
                  <a:cubicBezTo>
                    <a:pt x="668" y="7789"/>
                    <a:pt x="668" y="4335"/>
                    <a:pt x="2786" y="2200"/>
                  </a:cubicBezTo>
                  <a:cubicBezTo>
                    <a:pt x="3842" y="1140"/>
                    <a:pt x="5245" y="595"/>
                    <a:pt x="6655" y="595"/>
                  </a:cubicBezTo>
                  <a:cubicBezTo>
                    <a:pt x="7729" y="595"/>
                    <a:pt x="8807" y="911"/>
                    <a:pt x="9741" y="1556"/>
                  </a:cubicBezTo>
                  <a:cubicBezTo>
                    <a:pt x="9795" y="1590"/>
                    <a:pt x="9852" y="1606"/>
                    <a:pt x="9908" y="1606"/>
                  </a:cubicBezTo>
                  <a:cubicBezTo>
                    <a:pt x="10006" y="1606"/>
                    <a:pt x="10100" y="1558"/>
                    <a:pt x="10164" y="1478"/>
                  </a:cubicBezTo>
                  <a:cubicBezTo>
                    <a:pt x="10266" y="1329"/>
                    <a:pt x="10212" y="1156"/>
                    <a:pt x="10093" y="1055"/>
                  </a:cubicBezTo>
                  <a:cubicBezTo>
                    <a:pt x="9051" y="347"/>
                    <a:pt x="7853" y="0"/>
                    <a:pt x="6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329375" y="1549225"/>
              <a:ext cx="161500" cy="172100"/>
            </a:xfrm>
            <a:custGeom>
              <a:rect b="b" l="l" r="r" t="t"/>
              <a:pathLst>
                <a:path extrusionOk="0" h="6884" w="6460">
                  <a:moveTo>
                    <a:pt x="3233" y="597"/>
                  </a:moveTo>
                  <a:cubicBezTo>
                    <a:pt x="3454" y="597"/>
                    <a:pt x="3704" y="871"/>
                    <a:pt x="3901" y="1366"/>
                  </a:cubicBezTo>
                  <a:cubicBezTo>
                    <a:pt x="3680" y="1438"/>
                    <a:pt x="3454" y="1515"/>
                    <a:pt x="3233" y="1617"/>
                  </a:cubicBezTo>
                  <a:cubicBezTo>
                    <a:pt x="3006" y="1515"/>
                    <a:pt x="2756" y="1438"/>
                    <a:pt x="2535" y="1366"/>
                  </a:cubicBezTo>
                  <a:cubicBezTo>
                    <a:pt x="2756" y="871"/>
                    <a:pt x="3006" y="597"/>
                    <a:pt x="3233" y="597"/>
                  </a:cubicBezTo>
                  <a:close/>
                  <a:moveTo>
                    <a:pt x="2362" y="1939"/>
                  </a:moveTo>
                  <a:cubicBezTo>
                    <a:pt x="2410" y="1963"/>
                    <a:pt x="2434" y="1963"/>
                    <a:pt x="2487" y="1987"/>
                  </a:cubicBezTo>
                  <a:cubicBezTo>
                    <a:pt x="2458" y="1987"/>
                    <a:pt x="2434" y="2011"/>
                    <a:pt x="2410" y="2034"/>
                  </a:cubicBezTo>
                  <a:cubicBezTo>
                    <a:pt x="2386" y="2034"/>
                    <a:pt x="2362" y="2064"/>
                    <a:pt x="2338" y="2088"/>
                  </a:cubicBezTo>
                  <a:cubicBezTo>
                    <a:pt x="2338" y="2034"/>
                    <a:pt x="2362" y="1987"/>
                    <a:pt x="2362" y="1939"/>
                  </a:cubicBezTo>
                  <a:close/>
                  <a:moveTo>
                    <a:pt x="4098" y="1939"/>
                  </a:moveTo>
                  <a:cubicBezTo>
                    <a:pt x="4098" y="1987"/>
                    <a:pt x="4128" y="2034"/>
                    <a:pt x="4128" y="2088"/>
                  </a:cubicBezTo>
                  <a:cubicBezTo>
                    <a:pt x="4098" y="2064"/>
                    <a:pt x="4074" y="2034"/>
                    <a:pt x="4050" y="2034"/>
                  </a:cubicBezTo>
                  <a:cubicBezTo>
                    <a:pt x="4026" y="2011"/>
                    <a:pt x="4003" y="1987"/>
                    <a:pt x="3979" y="1987"/>
                  </a:cubicBezTo>
                  <a:cubicBezTo>
                    <a:pt x="4003" y="1963"/>
                    <a:pt x="4050" y="1963"/>
                    <a:pt x="4098" y="1939"/>
                  </a:cubicBezTo>
                  <a:close/>
                  <a:moveTo>
                    <a:pt x="1414" y="1790"/>
                  </a:moveTo>
                  <a:cubicBezTo>
                    <a:pt x="1515" y="1790"/>
                    <a:pt x="1617" y="1790"/>
                    <a:pt x="1742" y="1814"/>
                  </a:cubicBezTo>
                  <a:lnTo>
                    <a:pt x="1790" y="1814"/>
                  </a:lnTo>
                  <a:cubicBezTo>
                    <a:pt x="1712" y="2034"/>
                    <a:pt x="1688" y="2285"/>
                    <a:pt x="1640" y="2535"/>
                  </a:cubicBezTo>
                  <a:cubicBezTo>
                    <a:pt x="1444" y="2685"/>
                    <a:pt x="1265" y="2834"/>
                    <a:pt x="1092" y="3007"/>
                  </a:cubicBezTo>
                  <a:cubicBezTo>
                    <a:pt x="770" y="2559"/>
                    <a:pt x="644" y="2213"/>
                    <a:pt x="770" y="2011"/>
                  </a:cubicBezTo>
                  <a:cubicBezTo>
                    <a:pt x="847" y="1861"/>
                    <a:pt x="1092" y="1790"/>
                    <a:pt x="1414" y="1790"/>
                  </a:cubicBezTo>
                  <a:close/>
                  <a:moveTo>
                    <a:pt x="5046" y="1790"/>
                  </a:moveTo>
                  <a:cubicBezTo>
                    <a:pt x="5368" y="1790"/>
                    <a:pt x="5619" y="1861"/>
                    <a:pt x="5691" y="2011"/>
                  </a:cubicBezTo>
                  <a:cubicBezTo>
                    <a:pt x="5816" y="2213"/>
                    <a:pt x="5691" y="2559"/>
                    <a:pt x="5368" y="3007"/>
                  </a:cubicBezTo>
                  <a:cubicBezTo>
                    <a:pt x="5195" y="2834"/>
                    <a:pt x="5022" y="2685"/>
                    <a:pt x="4796" y="2535"/>
                  </a:cubicBezTo>
                  <a:cubicBezTo>
                    <a:pt x="4772" y="2285"/>
                    <a:pt x="4724" y="2034"/>
                    <a:pt x="4671" y="1814"/>
                  </a:cubicBezTo>
                  <a:lnTo>
                    <a:pt x="4724" y="1814"/>
                  </a:lnTo>
                  <a:cubicBezTo>
                    <a:pt x="4844" y="1790"/>
                    <a:pt x="4945" y="1790"/>
                    <a:pt x="5046" y="1790"/>
                  </a:cubicBezTo>
                  <a:close/>
                  <a:moveTo>
                    <a:pt x="1593" y="3353"/>
                  </a:moveTo>
                  <a:lnTo>
                    <a:pt x="1593" y="3454"/>
                  </a:lnTo>
                  <a:lnTo>
                    <a:pt x="1593" y="3526"/>
                  </a:lnTo>
                  <a:cubicBezTo>
                    <a:pt x="1563" y="3502"/>
                    <a:pt x="1515" y="3478"/>
                    <a:pt x="1491" y="3454"/>
                  </a:cubicBezTo>
                  <a:cubicBezTo>
                    <a:pt x="1515" y="3406"/>
                    <a:pt x="1563" y="3377"/>
                    <a:pt x="1593" y="3353"/>
                  </a:cubicBezTo>
                  <a:close/>
                  <a:moveTo>
                    <a:pt x="4873" y="3353"/>
                  </a:moveTo>
                  <a:cubicBezTo>
                    <a:pt x="4897" y="3377"/>
                    <a:pt x="4921" y="3406"/>
                    <a:pt x="4969" y="3454"/>
                  </a:cubicBezTo>
                  <a:cubicBezTo>
                    <a:pt x="4921" y="3478"/>
                    <a:pt x="4897" y="3502"/>
                    <a:pt x="4873" y="3526"/>
                  </a:cubicBezTo>
                  <a:lnTo>
                    <a:pt x="4873" y="3454"/>
                  </a:lnTo>
                  <a:lnTo>
                    <a:pt x="4873" y="3353"/>
                  </a:lnTo>
                  <a:close/>
                  <a:moveTo>
                    <a:pt x="3233" y="2285"/>
                  </a:moveTo>
                  <a:cubicBezTo>
                    <a:pt x="3406" y="2362"/>
                    <a:pt x="3579" y="2458"/>
                    <a:pt x="3752" y="2559"/>
                  </a:cubicBezTo>
                  <a:cubicBezTo>
                    <a:pt x="3925" y="2661"/>
                    <a:pt x="4074" y="2756"/>
                    <a:pt x="4247" y="2858"/>
                  </a:cubicBezTo>
                  <a:lnTo>
                    <a:pt x="4247" y="3454"/>
                  </a:lnTo>
                  <a:lnTo>
                    <a:pt x="4247" y="4027"/>
                  </a:lnTo>
                  <a:cubicBezTo>
                    <a:pt x="4074" y="4122"/>
                    <a:pt x="3925" y="4224"/>
                    <a:pt x="3752" y="4349"/>
                  </a:cubicBezTo>
                  <a:cubicBezTo>
                    <a:pt x="3579" y="4420"/>
                    <a:pt x="3406" y="4522"/>
                    <a:pt x="3233" y="4599"/>
                  </a:cubicBezTo>
                  <a:cubicBezTo>
                    <a:pt x="3054" y="4522"/>
                    <a:pt x="2881" y="4420"/>
                    <a:pt x="2708" y="4349"/>
                  </a:cubicBezTo>
                  <a:cubicBezTo>
                    <a:pt x="2535" y="4224"/>
                    <a:pt x="2362" y="4122"/>
                    <a:pt x="2213" y="4027"/>
                  </a:cubicBezTo>
                  <a:cubicBezTo>
                    <a:pt x="2213" y="3854"/>
                    <a:pt x="2189" y="3651"/>
                    <a:pt x="2189" y="3454"/>
                  </a:cubicBezTo>
                  <a:cubicBezTo>
                    <a:pt x="2189" y="3227"/>
                    <a:pt x="2213" y="3054"/>
                    <a:pt x="2213" y="2858"/>
                  </a:cubicBezTo>
                  <a:cubicBezTo>
                    <a:pt x="2362" y="2756"/>
                    <a:pt x="2535" y="2661"/>
                    <a:pt x="2708" y="2559"/>
                  </a:cubicBezTo>
                  <a:cubicBezTo>
                    <a:pt x="2881" y="2458"/>
                    <a:pt x="3054" y="2362"/>
                    <a:pt x="3233" y="2285"/>
                  </a:cubicBezTo>
                  <a:close/>
                  <a:moveTo>
                    <a:pt x="2338" y="4820"/>
                  </a:moveTo>
                  <a:cubicBezTo>
                    <a:pt x="2362" y="4820"/>
                    <a:pt x="2386" y="4844"/>
                    <a:pt x="2410" y="4844"/>
                  </a:cubicBezTo>
                  <a:cubicBezTo>
                    <a:pt x="2434" y="4868"/>
                    <a:pt x="2458" y="4898"/>
                    <a:pt x="2487" y="4898"/>
                  </a:cubicBezTo>
                  <a:cubicBezTo>
                    <a:pt x="2434" y="4921"/>
                    <a:pt x="2410" y="4921"/>
                    <a:pt x="2362" y="4945"/>
                  </a:cubicBezTo>
                  <a:cubicBezTo>
                    <a:pt x="2362" y="4898"/>
                    <a:pt x="2338" y="4844"/>
                    <a:pt x="2338" y="4820"/>
                  </a:cubicBezTo>
                  <a:close/>
                  <a:moveTo>
                    <a:pt x="4128" y="4820"/>
                  </a:moveTo>
                  <a:cubicBezTo>
                    <a:pt x="4128" y="4844"/>
                    <a:pt x="4098" y="4898"/>
                    <a:pt x="4098" y="4945"/>
                  </a:cubicBezTo>
                  <a:cubicBezTo>
                    <a:pt x="4050" y="4921"/>
                    <a:pt x="4003" y="4921"/>
                    <a:pt x="3979" y="4898"/>
                  </a:cubicBezTo>
                  <a:cubicBezTo>
                    <a:pt x="4003" y="4898"/>
                    <a:pt x="4026" y="4868"/>
                    <a:pt x="4050" y="4844"/>
                  </a:cubicBezTo>
                  <a:cubicBezTo>
                    <a:pt x="4074" y="4844"/>
                    <a:pt x="4098" y="4820"/>
                    <a:pt x="4128" y="4820"/>
                  </a:cubicBezTo>
                  <a:close/>
                  <a:moveTo>
                    <a:pt x="1092" y="3878"/>
                  </a:moveTo>
                  <a:cubicBezTo>
                    <a:pt x="1265" y="4051"/>
                    <a:pt x="1444" y="4200"/>
                    <a:pt x="1640" y="4349"/>
                  </a:cubicBezTo>
                  <a:cubicBezTo>
                    <a:pt x="1688" y="4599"/>
                    <a:pt x="1712" y="4844"/>
                    <a:pt x="1790" y="5071"/>
                  </a:cubicBezTo>
                  <a:lnTo>
                    <a:pt x="1742" y="5071"/>
                  </a:lnTo>
                  <a:cubicBezTo>
                    <a:pt x="1628" y="5087"/>
                    <a:pt x="1521" y="5094"/>
                    <a:pt x="1422" y="5094"/>
                  </a:cubicBezTo>
                  <a:cubicBezTo>
                    <a:pt x="1087" y="5094"/>
                    <a:pt x="848" y="5006"/>
                    <a:pt x="770" y="4868"/>
                  </a:cubicBezTo>
                  <a:cubicBezTo>
                    <a:pt x="644" y="4671"/>
                    <a:pt x="770" y="4325"/>
                    <a:pt x="1092" y="3878"/>
                  </a:cubicBezTo>
                  <a:close/>
                  <a:moveTo>
                    <a:pt x="5368" y="3878"/>
                  </a:moveTo>
                  <a:cubicBezTo>
                    <a:pt x="5691" y="4325"/>
                    <a:pt x="5816" y="4671"/>
                    <a:pt x="5691" y="4868"/>
                  </a:cubicBezTo>
                  <a:cubicBezTo>
                    <a:pt x="5615" y="5019"/>
                    <a:pt x="5389" y="5098"/>
                    <a:pt x="5073" y="5098"/>
                  </a:cubicBezTo>
                  <a:cubicBezTo>
                    <a:pt x="4966" y="5098"/>
                    <a:pt x="4849" y="5089"/>
                    <a:pt x="4724" y="5071"/>
                  </a:cubicBezTo>
                  <a:lnTo>
                    <a:pt x="4671" y="5071"/>
                  </a:lnTo>
                  <a:cubicBezTo>
                    <a:pt x="4724" y="4844"/>
                    <a:pt x="4772" y="4599"/>
                    <a:pt x="4796" y="4349"/>
                  </a:cubicBezTo>
                  <a:cubicBezTo>
                    <a:pt x="5022" y="4200"/>
                    <a:pt x="5195" y="4051"/>
                    <a:pt x="5368" y="3878"/>
                  </a:cubicBezTo>
                  <a:close/>
                  <a:moveTo>
                    <a:pt x="3233" y="5267"/>
                  </a:moveTo>
                  <a:cubicBezTo>
                    <a:pt x="3454" y="5369"/>
                    <a:pt x="3680" y="5440"/>
                    <a:pt x="3901" y="5518"/>
                  </a:cubicBezTo>
                  <a:cubicBezTo>
                    <a:pt x="3704" y="6013"/>
                    <a:pt x="3454" y="6287"/>
                    <a:pt x="3233" y="6287"/>
                  </a:cubicBezTo>
                  <a:cubicBezTo>
                    <a:pt x="3006" y="6287"/>
                    <a:pt x="2756" y="6013"/>
                    <a:pt x="2535" y="5518"/>
                  </a:cubicBezTo>
                  <a:cubicBezTo>
                    <a:pt x="2756" y="5440"/>
                    <a:pt x="3006" y="5369"/>
                    <a:pt x="3233" y="5267"/>
                  </a:cubicBezTo>
                  <a:close/>
                  <a:moveTo>
                    <a:pt x="3233" y="0"/>
                  </a:moveTo>
                  <a:cubicBezTo>
                    <a:pt x="2732" y="0"/>
                    <a:pt x="2308" y="370"/>
                    <a:pt x="2010" y="1092"/>
                  </a:cubicBezTo>
                  <a:cubicBezTo>
                    <a:pt x="1986" y="1140"/>
                    <a:pt x="1963" y="1193"/>
                    <a:pt x="1963" y="1241"/>
                  </a:cubicBezTo>
                  <a:cubicBezTo>
                    <a:pt x="1915" y="1217"/>
                    <a:pt x="1861" y="1217"/>
                    <a:pt x="1813" y="1217"/>
                  </a:cubicBezTo>
                  <a:cubicBezTo>
                    <a:pt x="1670" y="1198"/>
                    <a:pt x="1534" y="1189"/>
                    <a:pt x="1405" y="1189"/>
                  </a:cubicBezTo>
                  <a:cubicBezTo>
                    <a:pt x="843" y="1189"/>
                    <a:pt x="430" y="1368"/>
                    <a:pt x="251" y="1712"/>
                  </a:cubicBezTo>
                  <a:cubicBezTo>
                    <a:pt x="0" y="2136"/>
                    <a:pt x="125" y="2708"/>
                    <a:pt x="597" y="3329"/>
                  </a:cubicBezTo>
                  <a:cubicBezTo>
                    <a:pt x="620" y="3353"/>
                    <a:pt x="644" y="3406"/>
                    <a:pt x="668" y="3454"/>
                  </a:cubicBezTo>
                  <a:cubicBezTo>
                    <a:pt x="644" y="3478"/>
                    <a:pt x="620" y="3526"/>
                    <a:pt x="597" y="3555"/>
                  </a:cubicBezTo>
                  <a:cubicBezTo>
                    <a:pt x="125" y="4176"/>
                    <a:pt x="0" y="4748"/>
                    <a:pt x="251" y="5166"/>
                  </a:cubicBezTo>
                  <a:cubicBezTo>
                    <a:pt x="447" y="5518"/>
                    <a:pt x="847" y="5691"/>
                    <a:pt x="1414" y="5691"/>
                  </a:cubicBezTo>
                  <a:cubicBezTo>
                    <a:pt x="1539" y="5691"/>
                    <a:pt x="1664" y="5691"/>
                    <a:pt x="1813" y="5667"/>
                  </a:cubicBezTo>
                  <a:cubicBezTo>
                    <a:pt x="1861" y="5667"/>
                    <a:pt x="1915" y="5667"/>
                    <a:pt x="1963" y="5643"/>
                  </a:cubicBezTo>
                  <a:cubicBezTo>
                    <a:pt x="1963" y="5691"/>
                    <a:pt x="1986" y="5739"/>
                    <a:pt x="2010" y="5792"/>
                  </a:cubicBezTo>
                  <a:cubicBezTo>
                    <a:pt x="2308" y="6508"/>
                    <a:pt x="2732" y="6884"/>
                    <a:pt x="3233" y="6884"/>
                  </a:cubicBezTo>
                  <a:cubicBezTo>
                    <a:pt x="3704" y="6884"/>
                    <a:pt x="4152" y="6508"/>
                    <a:pt x="4450" y="5792"/>
                  </a:cubicBezTo>
                  <a:cubicBezTo>
                    <a:pt x="4474" y="5739"/>
                    <a:pt x="4474" y="5691"/>
                    <a:pt x="4498" y="5643"/>
                  </a:cubicBezTo>
                  <a:cubicBezTo>
                    <a:pt x="4545" y="5667"/>
                    <a:pt x="4599" y="5667"/>
                    <a:pt x="4647" y="5667"/>
                  </a:cubicBezTo>
                  <a:cubicBezTo>
                    <a:pt x="4796" y="5691"/>
                    <a:pt x="4921" y="5691"/>
                    <a:pt x="5046" y="5691"/>
                  </a:cubicBezTo>
                  <a:cubicBezTo>
                    <a:pt x="5619" y="5691"/>
                    <a:pt x="6013" y="5518"/>
                    <a:pt x="6215" y="5166"/>
                  </a:cubicBezTo>
                  <a:cubicBezTo>
                    <a:pt x="6460" y="4748"/>
                    <a:pt x="6335" y="4176"/>
                    <a:pt x="5864" y="3555"/>
                  </a:cubicBezTo>
                  <a:cubicBezTo>
                    <a:pt x="5840" y="3526"/>
                    <a:pt x="5816" y="3478"/>
                    <a:pt x="5768" y="3454"/>
                  </a:cubicBezTo>
                  <a:cubicBezTo>
                    <a:pt x="5816" y="3406"/>
                    <a:pt x="5840" y="3353"/>
                    <a:pt x="5864" y="3329"/>
                  </a:cubicBezTo>
                  <a:cubicBezTo>
                    <a:pt x="6335" y="2708"/>
                    <a:pt x="6460" y="2136"/>
                    <a:pt x="6215" y="1712"/>
                  </a:cubicBezTo>
                  <a:cubicBezTo>
                    <a:pt x="6012" y="1368"/>
                    <a:pt x="5610" y="1189"/>
                    <a:pt x="5053" y="1189"/>
                  </a:cubicBezTo>
                  <a:cubicBezTo>
                    <a:pt x="4926" y="1189"/>
                    <a:pt x="4790" y="1198"/>
                    <a:pt x="4647" y="1217"/>
                  </a:cubicBezTo>
                  <a:cubicBezTo>
                    <a:pt x="4599" y="1217"/>
                    <a:pt x="4545" y="1217"/>
                    <a:pt x="4498" y="1241"/>
                  </a:cubicBezTo>
                  <a:cubicBezTo>
                    <a:pt x="4474" y="1193"/>
                    <a:pt x="4474" y="1140"/>
                    <a:pt x="4450" y="1092"/>
                  </a:cubicBezTo>
                  <a:cubicBezTo>
                    <a:pt x="4152" y="370"/>
                    <a:pt x="3704" y="0"/>
                    <a:pt x="3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402725" y="1627500"/>
              <a:ext cx="14950" cy="15550"/>
            </a:xfrm>
            <a:custGeom>
              <a:rect b="b" l="l" r="r" t="t"/>
              <a:pathLst>
                <a:path extrusionOk="0" h="622" w="598">
                  <a:moveTo>
                    <a:pt x="299" y="1"/>
                  </a:moveTo>
                  <a:cubicBezTo>
                    <a:pt x="222" y="1"/>
                    <a:pt x="150" y="49"/>
                    <a:pt x="72" y="96"/>
                  </a:cubicBezTo>
                  <a:cubicBezTo>
                    <a:pt x="25" y="150"/>
                    <a:pt x="1" y="222"/>
                    <a:pt x="1" y="323"/>
                  </a:cubicBezTo>
                  <a:cubicBezTo>
                    <a:pt x="1" y="395"/>
                    <a:pt x="25" y="472"/>
                    <a:pt x="72" y="520"/>
                  </a:cubicBezTo>
                  <a:cubicBezTo>
                    <a:pt x="150" y="574"/>
                    <a:pt x="222" y="621"/>
                    <a:pt x="299" y="621"/>
                  </a:cubicBezTo>
                  <a:cubicBezTo>
                    <a:pt x="371" y="621"/>
                    <a:pt x="448" y="574"/>
                    <a:pt x="496" y="520"/>
                  </a:cubicBezTo>
                  <a:cubicBezTo>
                    <a:pt x="567" y="472"/>
                    <a:pt x="597" y="395"/>
                    <a:pt x="597" y="323"/>
                  </a:cubicBezTo>
                  <a:cubicBezTo>
                    <a:pt x="597" y="222"/>
                    <a:pt x="567" y="150"/>
                    <a:pt x="496" y="96"/>
                  </a:cubicBezTo>
                  <a:cubicBezTo>
                    <a:pt x="448" y="49"/>
                    <a:pt x="371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7"/>
          <p:cNvSpPr txBox="1"/>
          <p:nvPr/>
        </p:nvSpPr>
        <p:spPr>
          <a:xfrm>
            <a:off x="11" y="1451782"/>
            <a:ext cx="384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96" name="Google Shape;496;p7"/>
          <p:cNvSpPr/>
          <p:nvPr/>
        </p:nvSpPr>
        <p:spPr>
          <a:xfrm>
            <a:off x="384904" y="3212230"/>
            <a:ext cx="1894800" cy="417600"/>
          </a:xfrm>
          <a:prstGeom prst="snip1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Provides pentose</a:t>
            </a:r>
            <a:endParaRPr/>
          </a:p>
        </p:txBody>
      </p:sp>
      <p:sp>
        <p:nvSpPr>
          <p:cNvPr id="497" name="Google Shape;497;p7"/>
          <p:cNvSpPr txBox="1"/>
          <p:nvPr/>
        </p:nvSpPr>
        <p:spPr>
          <a:xfrm>
            <a:off x="541538" y="3657600"/>
            <a:ext cx="56076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pentose and its derivatives are useful in the synthesis of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1- Nucleic acids ( DNA &amp; RNA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2- Nucleotides ( ATP, NAD, FAD and CoA )</a:t>
            </a:r>
            <a:endParaRPr/>
          </a:p>
        </p:txBody>
      </p:sp>
      <p:sp>
        <p:nvSpPr>
          <p:cNvPr id="498" name="Google Shape;498;p7"/>
          <p:cNvSpPr txBox="1"/>
          <p:nvPr/>
        </p:nvSpPr>
        <p:spPr>
          <a:xfrm>
            <a:off x="0" y="3158376"/>
            <a:ext cx="384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499" name="Google Shape;499;p7"/>
          <p:cNvGrpSpPr/>
          <p:nvPr/>
        </p:nvGrpSpPr>
        <p:grpSpPr>
          <a:xfrm>
            <a:off x="7951518" y="2153143"/>
            <a:ext cx="1660107" cy="2091213"/>
            <a:chOff x="6394970" y="2689925"/>
            <a:chExt cx="1800555" cy="1908036"/>
          </a:xfrm>
        </p:grpSpPr>
        <p:sp>
          <p:nvSpPr>
            <p:cNvPr id="500" name="Google Shape;500;p7"/>
            <p:cNvSpPr/>
            <p:nvPr/>
          </p:nvSpPr>
          <p:spPr>
            <a:xfrm>
              <a:off x="6526552" y="3101592"/>
              <a:ext cx="1171196" cy="1068822"/>
            </a:xfrm>
            <a:custGeom>
              <a:rect b="b" l="l" r="r" t="t"/>
              <a:pathLst>
                <a:path extrusionOk="0" h="11307" w="12390">
                  <a:moveTo>
                    <a:pt x="8458" y="696"/>
                  </a:moveTo>
                  <a:lnTo>
                    <a:pt x="11599" y="5121"/>
                  </a:lnTo>
                  <a:lnTo>
                    <a:pt x="9348" y="10095"/>
                  </a:lnTo>
                  <a:lnTo>
                    <a:pt x="3944" y="10593"/>
                  </a:lnTo>
                  <a:lnTo>
                    <a:pt x="791" y="6195"/>
                  </a:lnTo>
                  <a:lnTo>
                    <a:pt x="3050" y="1212"/>
                  </a:lnTo>
                  <a:lnTo>
                    <a:pt x="8458" y="696"/>
                  </a:lnTo>
                  <a:close/>
                  <a:moveTo>
                    <a:pt x="8772" y="0"/>
                  </a:moveTo>
                  <a:lnTo>
                    <a:pt x="8557" y="35"/>
                  </a:lnTo>
                  <a:lnTo>
                    <a:pt x="2578" y="610"/>
                  </a:lnTo>
                  <a:lnTo>
                    <a:pt x="0" y="6263"/>
                  </a:lnTo>
                  <a:lnTo>
                    <a:pt x="3617" y="11307"/>
                  </a:lnTo>
                  <a:lnTo>
                    <a:pt x="9812" y="10705"/>
                  </a:lnTo>
                  <a:lnTo>
                    <a:pt x="12389" y="5043"/>
                  </a:lnTo>
                  <a:lnTo>
                    <a:pt x="8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6628074" y="3042890"/>
              <a:ext cx="393140" cy="347105"/>
            </a:xfrm>
            <a:custGeom>
              <a:rect b="b" l="l" r="r" t="t"/>
              <a:pathLst>
                <a:path extrusionOk="0" h="3672" w="4159">
                  <a:moveTo>
                    <a:pt x="2067" y="0"/>
                  </a:moveTo>
                  <a:cubicBezTo>
                    <a:pt x="1698" y="0"/>
                    <a:pt x="1328" y="108"/>
                    <a:pt x="1005" y="329"/>
                  </a:cubicBezTo>
                  <a:cubicBezTo>
                    <a:pt x="181" y="939"/>
                    <a:pt x="0" y="2090"/>
                    <a:pt x="576" y="2907"/>
                  </a:cubicBezTo>
                  <a:cubicBezTo>
                    <a:pt x="947" y="3408"/>
                    <a:pt x="1514" y="3671"/>
                    <a:pt x="2088" y="3671"/>
                  </a:cubicBezTo>
                  <a:cubicBezTo>
                    <a:pt x="2458" y="3671"/>
                    <a:pt x="2830" y="3562"/>
                    <a:pt x="3153" y="3336"/>
                  </a:cubicBezTo>
                  <a:cubicBezTo>
                    <a:pt x="3978" y="2735"/>
                    <a:pt x="4158" y="1583"/>
                    <a:pt x="3583" y="759"/>
                  </a:cubicBezTo>
                  <a:cubicBezTo>
                    <a:pt x="3211" y="261"/>
                    <a:pt x="2642" y="0"/>
                    <a:pt x="206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7203839" y="3031736"/>
              <a:ext cx="260801" cy="230553"/>
            </a:xfrm>
            <a:custGeom>
              <a:rect b="b" l="l" r="r" t="t"/>
              <a:pathLst>
                <a:path extrusionOk="0" h="2439" w="2759">
                  <a:moveTo>
                    <a:pt x="1394" y="0"/>
                  </a:moveTo>
                  <a:cubicBezTo>
                    <a:pt x="1145" y="0"/>
                    <a:pt x="894" y="76"/>
                    <a:pt x="679" y="232"/>
                  </a:cubicBezTo>
                  <a:cubicBezTo>
                    <a:pt x="104" y="628"/>
                    <a:pt x="0" y="1384"/>
                    <a:pt x="396" y="1916"/>
                  </a:cubicBezTo>
                  <a:cubicBezTo>
                    <a:pt x="629" y="2263"/>
                    <a:pt x="996" y="2438"/>
                    <a:pt x="1367" y="2438"/>
                  </a:cubicBezTo>
                  <a:cubicBezTo>
                    <a:pt x="1612" y="2438"/>
                    <a:pt x="1859" y="2362"/>
                    <a:pt x="2071" y="2208"/>
                  </a:cubicBezTo>
                  <a:cubicBezTo>
                    <a:pt x="2647" y="1813"/>
                    <a:pt x="2758" y="1057"/>
                    <a:pt x="2363" y="490"/>
                  </a:cubicBezTo>
                  <a:cubicBezTo>
                    <a:pt x="2127" y="167"/>
                    <a:pt x="1763" y="0"/>
                    <a:pt x="139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7338635" y="3989393"/>
              <a:ext cx="193403" cy="170339"/>
            </a:xfrm>
            <a:custGeom>
              <a:rect b="b" l="l" r="r" t="t"/>
              <a:pathLst>
                <a:path extrusionOk="0" h="1802" w="2046">
                  <a:moveTo>
                    <a:pt x="1015" y="1"/>
                  </a:moveTo>
                  <a:cubicBezTo>
                    <a:pt x="837" y="1"/>
                    <a:pt x="660" y="53"/>
                    <a:pt x="508" y="162"/>
                  </a:cubicBezTo>
                  <a:cubicBezTo>
                    <a:pt x="112" y="454"/>
                    <a:pt x="1" y="1021"/>
                    <a:pt x="293" y="1416"/>
                  </a:cubicBezTo>
                  <a:cubicBezTo>
                    <a:pt x="463" y="1674"/>
                    <a:pt x="738" y="1802"/>
                    <a:pt x="1016" y="1802"/>
                  </a:cubicBezTo>
                  <a:cubicBezTo>
                    <a:pt x="1202" y="1802"/>
                    <a:pt x="1389" y="1745"/>
                    <a:pt x="1547" y="1631"/>
                  </a:cubicBezTo>
                  <a:cubicBezTo>
                    <a:pt x="1977" y="1347"/>
                    <a:pt x="2045" y="772"/>
                    <a:pt x="1762" y="377"/>
                  </a:cubicBezTo>
                  <a:cubicBezTo>
                    <a:pt x="1582" y="134"/>
                    <a:pt x="1298" y="1"/>
                    <a:pt x="10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6469646" y="3596253"/>
              <a:ext cx="192553" cy="170339"/>
            </a:xfrm>
            <a:custGeom>
              <a:rect b="b" l="l" r="r" t="t"/>
              <a:pathLst>
                <a:path extrusionOk="0" h="1802" w="2037">
                  <a:moveTo>
                    <a:pt x="1028" y="1"/>
                  </a:moveTo>
                  <a:cubicBezTo>
                    <a:pt x="843" y="1"/>
                    <a:pt x="657" y="58"/>
                    <a:pt x="499" y="171"/>
                  </a:cubicBezTo>
                  <a:cubicBezTo>
                    <a:pt x="70" y="455"/>
                    <a:pt x="1" y="1030"/>
                    <a:pt x="284" y="1426"/>
                  </a:cubicBezTo>
                  <a:cubicBezTo>
                    <a:pt x="459" y="1669"/>
                    <a:pt x="744" y="1801"/>
                    <a:pt x="1029" y="1801"/>
                  </a:cubicBezTo>
                  <a:cubicBezTo>
                    <a:pt x="1208" y="1801"/>
                    <a:pt x="1387" y="1749"/>
                    <a:pt x="1539" y="1640"/>
                  </a:cubicBezTo>
                  <a:cubicBezTo>
                    <a:pt x="1934" y="1348"/>
                    <a:pt x="2037" y="781"/>
                    <a:pt x="1753" y="386"/>
                  </a:cubicBezTo>
                  <a:cubicBezTo>
                    <a:pt x="1578" y="128"/>
                    <a:pt x="1304" y="1"/>
                    <a:pt x="102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7518142" y="3468452"/>
              <a:ext cx="264015" cy="230364"/>
            </a:xfrm>
            <a:custGeom>
              <a:rect b="b" l="l" r="r" t="t"/>
              <a:pathLst>
                <a:path extrusionOk="0" h="2437" w="2793">
                  <a:moveTo>
                    <a:pt x="1417" y="0"/>
                  </a:moveTo>
                  <a:cubicBezTo>
                    <a:pt x="1166" y="0"/>
                    <a:pt x="908" y="77"/>
                    <a:pt x="679" y="235"/>
                  </a:cubicBezTo>
                  <a:cubicBezTo>
                    <a:pt x="146" y="630"/>
                    <a:pt x="0" y="1377"/>
                    <a:pt x="396" y="1918"/>
                  </a:cubicBezTo>
                  <a:cubicBezTo>
                    <a:pt x="634" y="2260"/>
                    <a:pt x="1015" y="2436"/>
                    <a:pt x="1397" y="2436"/>
                  </a:cubicBezTo>
                  <a:cubicBezTo>
                    <a:pt x="1649" y="2436"/>
                    <a:pt x="1902" y="2359"/>
                    <a:pt x="2114" y="2202"/>
                  </a:cubicBezTo>
                  <a:cubicBezTo>
                    <a:pt x="2689" y="1807"/>
                    <a:pt x="2793" y="1059"/>
                    <a:pt x="2397" y="518"/>
                  </a:cubicBezTo>
                  <a:cubicBezTo>
                    <a:pt x="2165" y="177"/>
                    <a:pt x="1798" y="0"/>
                    <a:pt x="141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693014" y="3966234"/>
              <a:ext cx="378583" cy="334344"/>
            </a:xfrm>
            <a:custGeom>
              <a:rect b="b" l="l" r="r" t="t"/>
              <a:pathLst>
                <a:path extrusionOk="0" h="3537" w="4005">
                  <a:moveTo>
                    <a:pt x="1998" y="1"/>
                  </a:moveTo>
                  <a:cubicBezTo>
                    <a:pt x="1638" y="1"/>
                    <a:pt x="1276" y="110"/>
                    <a:pt x="963" y="338"/>
                  </a:cubicBezTo>
                  <a:cubicBezTo>
                    <a:pt x="172" y="914"/>
                    <a:pt x="0" y="2022"/>
                    <a:pt x="568" y="2804"/>
                  </a:cubicBezTo>
                  <a:cubicBezTo>
                    <a:pt x="895" y="3281"/>
                    <a:pt x="1429" y="3536"/>
                    <a:pt x="1974" y="3536"/>
                  </a:cubicBezTo>
                  <a:cubicBezTo>
                    <a:pt x="2332" y="3536"/>
                    <a:pt x="2695" y="3427"/>
                    <a:pt x="3007" y="3199"/>
                  </a:cubicBezTo>
                  <a:cubicBezTo>
                    <a:pt x="3824" y="2632"/>
                    <a:pt x="4004" y="1558"/>
                    <a:pt x="3437" y="733"/>
                  </a:cubicBezTo>
                  <a:cubicBezTo>
                    <a:pt x="3089" y="256"/>
                    <a:pt x="2547" y="1"/>
                    <a:pt x="199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469646" y="2738512"/>
              <a:ext cx="287647" cy="374707"/>
            </a:xfrm>
            <a:custGeom>
              <a:rect b="b" l="l" r="r" t="t"/>
              <a:pathLst>
                <a:path extrusionOk="0" h="3964" w="3043">
                  <a:moveTo>
                    <a:pt x="506" y="1"/>
                  </a:moveTo>
                  <a:cubicBezTo>
                    <a:pt x="480" y="1"/>
                    <a:pt x="455" y="3"/>
                    <a:pt x="430" y="9"/>
                  </a:cubicBezTo>
                  <a:lnTo>
                    <a:pt x="387" y="9"/>
                  </a:lnTo>
                  <a:cubicBezTo>
                    <a:pt x="104" y="78"/>
                    <a:pt x="1" y="370"/>
                    <a:pt x="138" y="585"/>
                  </a:cubicBezTo>
                  <a:lnTo>
                    <a:pt x="2286" y="3807"/>
                  </a:lnTo>
                  <a:cubicBezTo>
                    <a:pt x="2361" y="3899"/>
                    <a:pt x="2481" y="3963"/>
                    <a:pt x="2606" y="3963"/>
                  </a:cubicBezTo>
                  <a:cubicBezTo>
                    <a:pt x="2669" y="3963"/>
                    <a:pt x="2733" y="3947"/>
                    <a:pt x="2793" y="3910"/>
                  </a:cubicBezTo>
                  <a:cubicBezTo>
                    <a:pt x="2965" y="3807"/>
                    <a:pt x="3042" y="3549"/>
                    <a:pt x="2931" y="3377"/>
                  </a:cubicBezTo>
                  <a:lnTo>
                    <a:pt x="817" y="156"/>
                  </a:lnTo>
                  <a:cubicBezTo>
                    <a:pt x="760" y="63"/>
                    <a:pt x="628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546875" y="4194423"/>
              <a:ext cx="315155" cy="351926"/>
            </a:xfrm>
            <a:custGeom>
              <a:rect b="b" l="l" r="r" t="t"/>
              <a:pathLst>
                <a:path extrusionOk="0" h="3723" w="3334">
                  <a:moveTo>
                    <a:pt x="2920" y="1"/>
                  </a:moveTo>
                  <a:cubicBezTo>
                    <a:pt x="2821" y="1"/>
                    <a:pt x="2727" y="46"/>
                    <a:pt x="2655" y="141"/>
                  </a:cubicBezTo>
                  <a:lnTo>
                    <a:pt x="146" y="3079"/>
                  </a:lnTo>
                  <a:cubicBezTo>
                    <a:pt x="43" y="3182"/>
                    <a:pt x="0" y="3363"/>
                    <a:pt x="112" y="3474"/>
                  </a:cubicBezTo>
                  <a:lnTo>
                    <a:pt x="112" y="3543"/>
                  </a:lnTo>
                  <a:cubicBezTo>
                    <a:pt x="191" y="3659"/>
                    <a:pt x="319" y="3722"/>
                    <a:pt x="444" y="3722"/>
                  </a:cubicBezTo>
                  <a:cubicBezTo>
                    <a:pt x="551" y="3722"/>
                    <a:pt x="654" y="3676"/>
                    <a:pt x="722" y="3577"/>
                  </a:cubicBezTo>
                  <a:lnTo>
                    <a:pt x="3187" y="605"/>
                  </a:lnTo>
                  <a:cubicBezTo>
                    <a:pt x="3333" y="467"/>
                    <a:pt x="3333" y="252"/>
                    <a:pt x="3187" y="106"/>
                  </a:cubicBezTo>
                  <a:cubicBezTo>
                    <a:pt x="3102" y="37"/>
                    <a:pt x="3009" y="1"/>
                    <a:pt x="2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7694341" y="3534433"/>
              <a:ext cx="443523" cy="78080"/>
            </a:xfrm>
            <a:custGeom>
              <a:rect b="b" l="l" r="r" t="t"/>
              <a:pathLst>
                <a:path extrusionOk="0" h="826" w="4692">
                  <a:moveTo>
                    <a:pt x="4296" y="0"/>
                  </a:moveTo>
                  <a:lnTo>
                    <a:pt x="465" y="35"/>
                  </a:lnTo>
                  <a:cubicBezTo>
                    <a:pt x="284" y="35"/>
                    <a:pt x="147" y="112"/>
                    <a:pt x="104" y="284"/>
                  </a:cubicBezTo>
                  <a:lnTo>
                    <a:pt x="69" y="327"/>
                  </a:lnTo>
                  <a:cubicBezTo>
                    <a:pt x="1" y="576"/>
                    <a:pt x="181" y="825"/>
                    <a:pt x="430" y="825"/>
                  </a:cubicBezTo>
                  <a:lnTo>
                    <a:pt x="4296" y="757"/>
                  </a:lnTo>
                  <a:cubicBezTo>
                    <a:pt x="4511" y="757"/>
                    <a:pt x="4657" y="576"/>
                    <a:pt x="4657" y="396"/>
                  </a:cubicBezTo>
                  <a:cubicBezTo>
                    <a:pt x="4692" y="181"/>
                    <a:pt x="4511" y="0"/>
                    <a:pt x="4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6394970" y="2689925"/>
              <a:ext cx="314398" cy="278005"/>
            </a:xfrm>
            <a:custGeom>
              <a:rect b="b" l="l" r="r" t="t"/>
              <a:pathLst>
                <a:path extrusionOk="0" h="2941" w="3326">
                  <a:moveTo>
                    <a:pt x="1675" y="0"/>
                  </a:moveTo>
                  <a:cubicBezTo>
                    <a:pt x="1371" y="0"/>
                    <a:pt x="1061" y="90"/>
                    <a:pt x="791" y="274"/>
                  </a:cubicBezTo>
                  <a:cubicBezTo>
                    <a:pt x="146" y="738"/>
                    <a:pt x="0" y="1666"/>
                    <a:pt x="464" y="2310"/>
                  </a:cubicBezTo>
                  <a:cubicBezTo>
                    <a:pt x="747" y="2725"/>
                    <a:pt x="1206" y="2940"/>
                    <a:pt x="1667" y="2940"/>
                  </a:cubicBezTo>
                  <a:cubicBezTo>
                    <a:pt x="1962" y="2940"/>
                    <a:pt x="2258" y="2852"/>
                    <a:pt x="2509" y="2671"/>
                  </a:cubicBezTo>
                  <a:cubicBezTo>
                    <a:pt x="3188" y="2173"/>
                    <a:pt x="3325" y="1271"/>
                    <a:pt x="2861" y="592"/>
                  </a:cubicBezTo>
                  <a:cubicBezTo>
                    <a:pt x="2582" y="204"/>
                    <a:pt x="2135" y="0"/>
                    <a:pt x="167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8033032" y="3500119"/>
              <a:ext cx="162493" cy="145761"/>
            </a:xfrm>
            <a:custGeom>
              <a:rect b="b" l="l" r="r" t="t"/>
              <a:pathLst>
                <a:path extrusionOk="0" h="1542" w="1719">
                  <a:moveTo>
                    <a:pt x="869" y="1"/>
                  </a:moveTo>
                  <a:cubicBezTo>
                    <a:pt x="712" y="1"/>
                    <a:pt x="556" y="49"/>
                    <a:pt x="430" y="149"/>
                  </a:cubicBezTo>
                  <a:cubicBezTo>
                    <a:pt x="69" y="398"/>
                    <a:pt x="0" y="862"/>
                    <a:pt x="249" y="1223"/>
                  </a:cubicBezTo>
                  <a:cubicBezTo>
                    <a:pt x="404" y="1425"/>
                    <a:pt x="641" y="1542"/>
                    <a:pt x="885" y="1542"/>
                  </a:cubicBezTo>
                  <a:cubicBezTo>
                    <a:pt x="1034" y="1542"/>
                    <a:pt x="1186" y="1498"/>
                    <a:pt x="1323" y="1403"/>
                  </a:cubicBezTo>
                  <a:cubicBezTo>
                    <a:pt x="1641" y="1154"/>
                    <a:pt x="1719" y="690"/>
                    <a:pt x="1504" y="329"/>
                  </a:cubicBezTo>
                  <a:cubicBezTo>
                    <a:pt x="1349" y="112"/>
                    <a:pt x="1107" y="1"/>
                    <a:pt x="86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503014" y="4371662"/>
              <a:ext cx="254279" cy="226299"/>
            </a:xfrm>
            <a:custGeom>
              <a:rect b="b" l="l" r="r" t="t"/>
              <a:pathLst>
                <a:path extrusionOk="0" h="2394" w="2690">
                  <a:moveTo>
                    <a:pt x="1363" y="1"/>
                  </a:moveTo>
                  <a:cubicBezTo>
                    <a:pt x="1115" y="1"/>
                    <a:pt x="863" y="77"/>
                    <a:pt x="644" y="233"/>
                  </a:cubicBezTo>
                  <a:cubicBezTo>
                    <a:pt x="112" y="594"/>
                    <a:pt x="0" y="1350"/>
                    <a:pt x="361" y="1883"/>
                  </a:cubicBezTo>
                  <a:cubicBezTo>
                    <a:pt x="602" y="2213"/>
                    <a:pt x="975" y="2393"/>
                    <a:pt x="1352" y="2393"/>
                  </a:cubicBezTo>
                  <a:cubicBezTo>
                    <a:pt x="1592" y="2393"/>
                    <a:pt x="1834" y="2320"/>
                    <a:pt x="2045" y="2166"/>
                  </a:cubicBezTo>
                  <a:cubicBezTo>
                    <a:pt x="2578" y="1780"/>
                    <a:pt x="2689" y="1024"/>
                    <a:pt x="2328" y="491"/>
                  </a:cubicBezTo>
                  <a:cubicBezTo>
                    <a:pt x="2093" y="168"/>
                    <a:pt x="1731" y="1"/>
                    <a:pt x="136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7"/>
          <p:cNvGrpSpPr/>
          <p:nvPr/>
        </p:nvGrpSpPr>
        <p:grpSpPr>
          <a:xfrm>
            <a:off x="650103" y="284124"/>
            <a:ext cx="554969" cy="607085"/>
            <a:chOff x="2104275" y="3806450"/>
            <a:chExt cx="442975" cy="481825"/>
          </a:xfrm>
        </p:grpSpPr>
        <p:sp>
          <p:nvSpPr>
            <p:cNvPr id="514" name="Google Shape;514;p7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"/>
          <p:cNvSpPr txBox="1"/>
          <p:nvPr>
            <p:ph type="title"/>
          </p:nvPr>
        </p:nvSpPr>
        <p:spPr>
          <a:xfrm>
            <a:off x="720091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Tissue </a:t>
            </a:r>
            <a:r>
              <a:rPr lang="en-US"/>
              <a:t>distribution</a:t>
            </a:r>
            <a:endParaRPr/>
          </a:p>
        </p:txBody>
      </p:sp>
      <p:sp>
        <p:nvSpPr>
          <p:cNvPr id="521" name="Google Shape;521;p8"/>
          <p:cNvSpPr txBox="1"/>
          <p:nvPr/>
        </p:nvSpPr>
        <p:spPr>
          <a:xfrm>
            <a:off x="3535052" y="1517715"/>
            <a:ext cx="221567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A4692"/>
                </a:solidFill>
                <a:latin typeface="Open Sans"/>
                <a:ea typeface="Open Sans"/>
                <a:cs typeface="Open Sans"/>
                <a:sym typeface="Open Sans"/>
              </a:rPr>
              <a:t>in the cytosol of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8"/>
          <p:cNvSpPr/>
          <p:nvPr/>
        </p:nvSpPr>
        <p:spPr>
          <a:xfrm>
            <a:off x="633900" y="2001459"/>
            <a:ext cx="1217703" cy="1052825"/>
          </a:xfrm>
          <a:prstGeom prst="parallelogram">
            <a:avLst>
              <a:gd fmla="val 25000" name="adj"/>
            </a:avLst>
          </a:prstGeom>
          <a:solidFill>
            <a:srgbClr val="AAC3EF"/>
          </a:solidFill>
          <a:ln cap="flat" cmpd="sng" w="25400">
            <a:solidFill>
              <a:srgbClr val="AAC3E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Liver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30%</a:t>
            </a:r>
            <a:endParaRPr/>
          </a:p>
        </p:txBody>
      </p:sp>
      <p:sp>
        <p:nvSpPr>
          <p:cNvPr id="523" name="Google Shape;523;p8"/>
          <p:cNvSpPr/>
          <p:nvPr/>
        </p:nvSpPr>
        <p:spPr>
          <a:xfrm>
            <a:off x="1661374" y="2001459"/>
            <a:ext cx="1217703" cy="1052825"/>
          </a:xfrm>
          <a:prstGeom prst="parallelogram">
            <a:avLst>
              <a:gd fmla="val 25000" name="adj"/>
            </a:avLst>
          </a:prstGeom>
          <a:solidFill>
            <a:srgbClr val="AAC3EF"/>
          </a:solidFill>
          <a:ln cap="flat" cmpd="sng" w="25400">
            <a:solidFill>
              <a:srgbClr val="AAC3E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Adrenal cortex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30%</a:t>
            </a:r>
            <a:endParaRPr/>
          </a:p>
        </p:txBody>
      </p:sp>
      <p:sp>
        <p:nvSpPr>
          <p:cNvPr id="524" name="Google Shape;524;p8"/>
          <p:cNvSpPr/>
          <p:nvPr/>
        </p:nvSpPr>
        <p:spPr>
          <a:xfrm>
            <a:off x="2688427" y="2001459"/>
            <a:ext cx="1217703" cy="1052825"/>
          </a:xfrm>
          <a:prstGeom prst="parallelogram">
            <a:avLst>
              <a:gd fmla="val 25000" name="adj"/>
            </a:avLst>
          </a:prstGeom>
          <a:solidFill>
            <a:srgbClr val="AAC3EF"/>
          </a:solidFill>
          <a:ln cap="flat" cmpd="sng" w="25400">
            <a:solidFill>
              <a:srgbClr val="AAC3E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Lactating </a:t>
            </a:r>
            <a:r>
              <a:rPr b="0" i="0" lang="en-US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mammary</a:t>
            </a:r>
            <a:r>
              <a:rPr b="0" i="0" lang="en-US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gland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10%</a:t>
            </a:r>
            <a:endParaRPr/>
          </a:p>
        </p:txBody>
      </p:sp>
      <p:sp>
        <p:nvSpPr>
          <p:cNvPr id="525" name="Google Shape;525;p8"/>
          <p:cNvSpPr/>
          <p:nvPr/>
        </p:nvSpPr>
        <p:spPr>
          <a:xfrm>
            <a:off x="3719486" y="2001459"/>
            <a:ext cx="1217703" cy="1052825"/>
          </a:xfrm>
          <a:prstGeom prst="parallelogram">
            <a:avLst>
              <a:gd fmla="val 25000" name="adj"/>
            </a:avLst>
          </a:prstGeom>
          <a:solidFill>
            <a:srgbClr val="AAC3EF"/>
          </a:solidFill>
          <a:ln cap="flat" cmpd="sng" w="25400">
            <a:solidFill>
              <a:srgbClr val="AAC3E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Gonads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10%</a:t>
            </a:r>
            <a:endParaRPr/>
          </a:p>
        </p:txBody>
      </p:sp>
      <p:sp>
        <p:nvSpPr>
          <p:cNvPr id="526" name="Google Shape;526;p8"/>
          <p:cNvSpPr/>
          <p:nvPr/>
        </p:nvSpPr>
        <p:spPr>
          <a:xfrm>
            <a:off x="4752755" y="2001458"/>
            <a:ext cx="1217703" cy="1052825"/>
          </a:xfrm>
          <a:prstGeom prst="parallelogram">
            <a:avLst>
              <a:gd fmla="val 25000" name="adj"/>
            </a:avLst>
          </a:prstGeom>
          <a:solidFill>
            <a:srgbClr val="AAC3EF"/>
          </a:solidFill>
          <a:ln cap="flat" cmpd="sng" w="25400">
            <a:solidFill>
              <a:srgbClr val="AAC3E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Adipose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Tissue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10%</a:t>
            </a:r>
            <a:endParaRPr/>
          </a:p>
        </p:txBody>
      </p:sp>
      <p:sp>
        <p:nvSpPr>
          <p:cNvPr id="527" name="Google Shape;527;p8"/>
          <p:cNvSpPr/>
          <p:nvPr/>
        </p:nvSpPr>
        <p:spPr>
          <a:xfrm>
            <a:off x="5777598" y="2001456"/>
            <a:ext cx="1217703" cy="1052825"/>
          </a:xfrm>
          <a:prstGeom prst="parallelogram">
            <a:avLst>
              <a:gd fmla="val 25000" name="adj"/>
            </a:avLst>
          </a:prstGeom>
          <a:solidFill>
            <a:srgbClr val="AAC3EF"/>
          </a:solidFill>
          <a:ln cap="flat" cmpd="sng" w="25400">
            <a:solidFill>
              <a:srgbClr val="AAC3E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p8"/>
          <p:cNvSpPr/>
          <p:nvPr/>
        </p:nvSpPr>
        <p:spPr>
          <a:xfrm>
            <a:off x="6825320" y="2001456"/>
            <a:ext cx="1217703" cy="1052825"/>
          </a:xfrm>
          <a:prstGeom prst="parallelogram">
            <a:avLst>
              <a:gd fmla="val 25000" name="adj"/>
            </a:avLst>
          </a:prstGeom>
          <a:solidFill>
            <a:srgbClr val="AAC3EF"/>
          </a:solidFill>
          <a:ln cap="flat" cmpd="sng" w="25400">
            <a:solidFill>
              <a:srgbClr val="AAC3E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&amp;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Cornea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10%</a:t>
            </a:r>
            <a:endParaRPr/>
          </a:p>
        </p:txBody>
      </p:sp>
      <p:sp>
        <p:nvSpPr>
          <p:cNvPr id="529" name="Google Shape;529;p8"/>
          <p:cNvSpPr txBox="1"/>
          <p:nvPr/>
        </p:nvSpPr>
        <p:spPr>
          <a:xfrm>
            <a:off x="5895087" y="2133268"/>
            <a:ext cx="1539084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Erythrocytes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reduce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Glutathione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        10%</a:t>
            </a:r>
            <a:endParaRPr b="0" i="0" sz="1000" u="none" cap="none" strike="noStrike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30" name="Google Shape;530;p8"/>
          <p:cNvGrpSpPr/>
          <p:nvPr/>
        </p:nvGrpSpPr>
        <p:grpSpPr>
          <a:xfrm flipH="1" rot="236284">
            <a:off x="-860663" y="2994172"/>
            <a:ext cx="3839727" cy="2409773"/>
            <a:chOff x="-48648" y="1212955"/>
            <a:chExt cx="9241311" cy="5995996"/>
          </a:xfrm>
        </p:grpSpPr>
        <p:sp>
          <p:nvSpPr>
            <p:cNvPr id="531" name="Google Shape;531;p8"/>
            <p:cNvSpPr/>
            <p:nvPr/>
          </p:nvSpPr>
          <p:spPr>
            <a:xfrm>
              <a:off x="4473492" y="4875090"/>
              <a:ext cx="566445" cy="557010"/>
            </a:xfrm>
            <a:custGeom>
              <a:rect b="b" l="l" r="r" t="t"/>
              <a:pathLst>
                <a:path extrusionOk="0" h="4546" w="4623">
                  <a:moveTo>
                    <a:pt x="2329" y="1"/>
                  </a:moveTo>
                  <a:cubicBezTo>
                    <a:pt x="1040" y="1"/>
                    <a:pt x="1" y="1006"/>
                    <a:pt x="1" y="2260"/>
                  </a:cubicBezTo>
                  <a:cubicBezTo>
                    <a:pt x="1" y="3549"/>
                    <a:pt x="1040" y="4546"/>
                    <a:pt x="2329" y="4546"/>
                  </a:cubicBezTo>
                  <a:cubicBezTo>
                    <a:pt x="3583" y="4546"/>
                    <a:pt x="4623" y="3549"/>
                    <a:pt x="4623" y="2260"/>
                  </a:cubicBezTo>
                  <a:cubicBezTo>
                    <a:pt x="4623" y="1006"/>
                    <a:pt x="3583" y="1"/>
                    <a:pt x="232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4201977" y="5336150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997"/>
                    <a:pt x="0" y="2286"/>
                  </a:cubicBezTo>
                  <a:cubicBezTo>
                    <a:pt x="0" y="3540"/>
                    <a:pt x="997" y="4546"/>
                    <a:pt x="2285" y="4546"/>
                  </a:cubicBezTo>
                  <a:cubicBezTo>
                    <a:pt x="3540" y="4546"/>
                    <a:pt x="4579" y="3540"/>
                    <a:pt x="4579" y="2286"/>
                  </a:cubicBezTo>
                  <a:cubicBezTo>
                    <a:pt x="4579" y="997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3872386" y="5751999"/>
              <a:ext cx="579187" cy="574899"/>
            </a:xfrm>
            <a:custGeom>
              <a:rect b="b" l="l" r="r" t="t"/>
              <a:pathLst>
                <a:path extrusionOk="0" h="4692" w="4727">
                  <a:moveTo>
                    <a:pt x="2364" y="0"/>
                  </a:moveTo>
                  <a:cubicBezTo>
                    <a:pt x="1041" y="0"/>
                    <a:pt x="1" y="1040"/>
                    <a:pt x="1" y="2329"/>
                  </a:cubicBezTo>
                  <a:cubicBezTo>
                    <a:pt x="1" y="3652"/>
                    <a:pt x="1041" y="4691"/>
                    <a:pt x="2364" y="4691"/>
                  </a:cubicBezTo>
                  <a:cubicBezTo>
                    <a:pt x="3652" y="4691"/>
                    <a:pt x="4726" y="3652"/>
                    <a:pt x="4726" y="2329"/>
                  </a:cubicBezTo>
                  <a:cubicBezTo>
                    <a:pt x="4726" y="1040"/>
                    <a:pt x="3652" y="0"/>
                    <a:pt x="236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3429337" y="6094087"/>
              <a:ext cx="579065" cy="574899"/>
            </a:xfrm>
            <a:custGeom>
              <a:rect b="b" l="l" r="r" t="t"/>
              <a:pathLst>
                <a:path extrusionOk="0" h="4692" w="4726">
                  <a:moveTo>
                    <a:pt x="2363" y="1"/>
                  </a:moveTo>
                  <a:cubicBezTo>
                    <a:pt x="1040" y="1"/>
                    <a:pt x="0" y="1074"/>
                    <a:pt x="0" y="2363"/>
                  </a:cubicBezTo>
                  <a:cubicBezTo>
                    <a:pt x="0" y="3652"/>
                    <a:pt x="1040" y="4691"/>
                    <a:pt x="2363" y="4691"/>
                  </a:cubicBezTo>
                  <a:cubicBezTo>
                    <a:pt x="3651" y="4691"/>
                    <a:pt x="4725" y="3652"/>
                    <a:pt x="4725" y="2363"/>
                  </a:cubicBezTo>
                  <a:cubicBezTo>
                    <a:pt x="4725" y="1074"/>
                    <a:pt x="3651" y="1"/>
                    <a:pt x="236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2881897" y="6348816"/>
              <a:ext cx="613863" cy="609697"/>
            </a:xfrm>
            <a:custGeom>
              <a:rect b="b" l="l" r="r" t="t"/>
              <a:pathLst>
                <a:path extrusionOk="0" h="4976" w="5010">
                  <a:moveTo>
                    <a:pt x="2501" y="1"/>
                  </a:moveTo>
                  <a:cubicBezTo>
                    <a:pt x="1109" y="1"/>
                    <a:pt x="0" y="1109"/>
                    <a:pt x="0" y="2509"/>
                  </a:cubicBezTo>
                  <a:cubicBezTo>
                    <a:pt x="0" y="3867"/>
                    <a:pt x="1109" y="4975"/>
                    <a:pt x="2501" y="4975"/>
                  </a:cubicBezTo>
                  <a:cubicBezTo>
                    <a:pt x="3901" y="4975"/>
                    <a:pt x="5009" y="3867"/>
                    <a:pt x="5009" y="2509"/>
                  </a:cubicBezTo>
                  <a:cubicBezTo>
                    <a:pt x="5009" y="1109"/>
                    <a:pt x="3901" y="1"/>
                    <a:pt x="25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2359819" y="6555147"/>
              <a:ext cx="561176" cy="557010"/>
            </a:xfrm>
            <a:custGeom>
              <a:rect b="b" l="l" r="r" t="t"/>
              <a:pathLst>
                <a:path extrusionOk="0" h="4546" w="4580">
                  <a:moveTo>
                    <a:pt x="2285" y="1"/>
                  </a:moveTo>
                  <a:cubicBezTo>
                    <a:pt x="997" y="1"/>
                    <a:pt x="0" y="1006"/>
                    <a:pt x="0" y="2252"/>
                  </a:cubicBezTo>
                  <a:cubicBezTo>
                    <a:pt x="0" y="3540"/>
                    <a:pt x="997" y="4545"/>
                    <a:pt x="2285" y="4545"/>
                  </a:cubicBezTo>
                  <a:cubicBezTo>
                    <a:pt x="3540" y="4545"/>
                    <a:pt x="4579" y="3540"/>
                    <a:pt x="4579" y="2252"/>
                  </a:cubicBezTo>
                  <a:cubicBezTo>
                    <a:pt x="4579" y="1006"/>
                    <a:pt x="3540" y="1"/>
                    <a:pt x="228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416779" y="3660382"/>
              <a:ext cx="653807" cy="649641"/>
            </a:xfrm>
            <a:custGeom>
              <a:rect b="b" l="l" r="r" t="t"/>
              <a:pathLst>
                <a:path extrusionOk="0" h="5302" w="5336">
                  <a:moveTo>
                    <a:pt x="2646" y="0"/>
                  </a:moveTo>
                  <a:cubicBezTo>
                    <a:pt x="1177" y="0"/>
                    <a:pt x="0" y="1177"/>
                    <a:pt x="0" y="2646"/>
                  </a:cubicBezTo>
                  <a:cubicBezTo>
                    <a:pt x="0" y="4116"/>
                    <a:pt x="1177" y="5301"/>
                    <a:pt x="2646" y="5301"/>
                  </a:cubicBezTo>
                  <a:cubicBezTo>
                    <a:pt x="4150" y="5301"/>
                    <a:pt x="5335" y="4116"/>
                    <a:pt x="5335" y="2646"/>
                  </a:cubicBezTo>
                  <a:cubicBezTo>
                    <a:pt x="5335" y="1177"/>
                    <a:pt x="4150" y="0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7228336" y="4120339"/>
              <a:ext cx="701225" cy="693873"/>
            </a:xfrm>
            <a:custGeom>
              <a:rect b="b" l="l" r="r" t="t"/>
              <a:pathLst>
                <a:path extrusionOk="0" h="5663" w="5723">
                  <a:moveTo>
                    <a:pt x="2861" y="1"/>
                  </a:moveTo>
                  <a:cubicBezTo>
                    <a:pt x="1289" y="1"/>
                    <a:pt x="0" y="1255"/>
                    <a:pt x="0" y="2836"/>
                  </a:cubicBezTo>
                  <a:cubicBezTo>
                    <a:pt x="0" y="4374"/>
                    <a:pt x="1289" y="5662"/>
                    <a:pt x="2861" y="5662"/>
                  </a:cubicBezTo>
                  <a:cubicBezTo>
                    <a:pt x="4434" y="5662"/>
                    <a:pt x="5722" y="4374"/>
                    <a:pt x="5722" y="2836"/>
                  </a:cubicBezTo>
                  <a:cubicBezTo>
                    <a:pt x="5722" y="1255"/>
                    <a:pt x="4434" y="1"/>
                    <a:pt x="286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7495685" y="2989647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4" y="0"/>
                  </a:moveTo>
                  <a:cubicBezTo>
                    <a:pt x="1143" y="0"/>
                    <a:pt x="1" y="1151"/>
                    <a:pt x="1" y="2543"/>
                  </a:cubicBezTo>
                  <a:cubicBezTo>
                    <a:pt x="1" y="3944"/>
                    <a:pt x="1143" y="5052"/>
                    <a:pt x="2544" y="5052"/>
                  </a:cubicBezTo>
                  <a:cubicBezTo>
                    <a:pt x="3970" y="5052"/>
                    <a:pt x="5087" y="3944"/>
                    <a:pt x="5087" y="2543"/>
                  </a:cubicBezTo>
                  <a:cubicBezTo>
                    <a:pt x="5087" y="1151"/>
                    <a:pt x="3970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7412491" y="1370766"/>
              <a:ext cx="490723" cy="495991"/>
            </a:xfrm>
            <a:custGeom>
              <a:rect b="b" l="l" r="r" t="t"/>
              <a:pathLst>
                <a:path extrusionOk="0" h="4048" w="4005">
                  <a:moveTo>
                    <a:pt x="2003" y="1"/>
                  </a:moveTo>
                  <a:cubicBezTo>
                    <a:pt x="894" y="1"/>
                    <a:pt x="1" y="929"/>
                    <a:pt x="1" y="2037"/>
                  </a:cubicBezTo>
                  <a:cubicBezTo>
                    <a:pt x="1" y="3154"/>
                    <a:pt x="894" y="4048"/>
                    <a:pt x="2003" y="4048"/>
                  </a:cubicBezTo>
                  <a:cubicBezTo>
                    <a:pt x="3111" y="4048"/>
                    <a:pt x="4004" y="3154"/>
                    <a:pt x="4004" y="2037"/>
                  </a:cubicBezTo>
                  <a:cubicBezTo>
                    <a:pt x="4004" y="929"/>
                    <a:pt x="3111" y="1"/>
                    <a:pt x="20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455742" y="1870789"/>
              <a:ext cx="562156" cy="557010"/>
            </a:xfrm>
            <a:custGeom>
              <a:rect b="b" l="l" r="r" t="t"/>
              <a:pathLst>
                <a:path extrusionOk="0" h="4546" w="4588">
                  <a:moveTo>
                    <a:pt x="2294" y="1"/>
                  </a:moveTo>
                  <a:cubicBezTo>
                    <a:pt x="1040" y="1"/>
                    <a:pt x="0" y="1006"/>
                    <a:pt x="0" y="2252"/>
                  </a:cubicBezTo>
                  <a:cubicBezTo>
                    <a:pt x="0" y="3541"/>
                    <a:pt x="1040" y="4546"/>
                    <a:pt x="2294" y="4546"/>
                  </a:cubicBezTo>
                  <a:cubicBezTo>
                    <a:pt x="3583" y="4546"/>
                    <a:pt x="4588" y="3541"/>
                    <a:pt x="4588" y="2252"/>
                  </a:cubicBezTo>
                  <a:cubicBezTo>
                    <a:pt x="4588" y="1006"/>
                    <a:pt x="3583" y="1"/>
                    <a:pt x="22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7416779" y="2326580"/>
              <a:ext cx="640084" cy="636040"/>
            </a:xfrm>
            <a:custGeom>
              <a:rect b="b" l="l" r="r" t="t"/>
              <a:pathLst>
                <a:path extrusionOk="0" h="5191" w="5224">
                  <a:moveTo>
                    <a:pt x="2612" y="1"/>
                  </a:moveTo>
                  <a:cubicBezTo>
                    <a:pt x="1177" y="1"/>
                    <a:pt x="0" y="1152"/>
                    <a:pt x="0" y="2578"/>
                  </a:cubicBezTo>
                  <a:cubicBezTo>
                    <a:pt x="0" y="4013"/>
                    <a:pt x="1177" y="5190"/>
                    <a:pt x="2612" y="5190"/>
                  </a:cubicBezTo>
                  <a:cubicBezTo>
                    <a:pt x="4047" y="5190"/>
                    <a:pt x="5224" y="4013"/>
                    <a:pt x="5224" y="2578"/>
                  </a:cubicBezTo>
                  <a:cubicBezTo>
                    <a:pt x="5224" y="1152"/>
                    <a:pt x="4047" y="1"/>
                    <a:pt x="26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829287" y="6646795"/>
              <a:ext cx="561176" cy="562156"/>
            </a:xfrm>
            <a:custGeom>
              <a:rect b="b" l="l" r="r" t="t"/>
              <a:pathLst>
                <a:path extrusionOk="0" h="4588" w="4580">
                  <a:moveTo>
                    <a:pt x="2285" y="0"/>
                  </a:moveTo>
                  <a:cubicBezTo>
                    <a:pt x="1031" y="0"/>
                    <a:pt x="0" y="1040"/>
                    <a:pt x="0" y="2294"/>
                  </a:cubicBezTo>
                  <a:cubicBezTo>
                    <a:pt x="0" y="3548"/>
                    <a:pt x="1031" y="4588"/>
                    <a:pt x="2285" y="4588"/>
                  </a:cubicBezTo>
                  <a:cubicBezTo>
                    <a:pt x="3574" y="4588"/>
                    <a:pt x="4579" y="3548"/>
                    <a:pt x="4579" y="2294"/>
                  </a:cubicBezTo>
                  <a:cubicBezTo>
                    <a:pt x="4579" y="1040"/>
                    <a:pt x="3574" y="0"/>
                    <a:pt x="22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7271465" y="3090608"/>
              <a:ext cx="623297" cy="619131"/>
            </a:xfrm>
            <a:custGeom>
              <a:rect b="b" l="l" r="r" t="t"/>
              <a:pathLst>
                <a:path extrusionOk="0" h="5053" w="5087">
                  <a:moveTo>
                    <a:pt x="2544" y="1"/>
                  </a:moveTo>
                  <a:cubicBezTo>
                    <a:pt x="1152" y="1"/>
                    <a:pt x="1" y="1144"/>
                    <a:pt x="1" y="2544"/>
                  </a:cubicBezTo>
                  <a:cubicBezTo>
                    <a:pt x="1" y="3936"/>
                    <a:pt x="1152" y="5053"/>
                    <a:pt x="2544" y="5053"/>
                  </a:cubicBezTo>
                  <a:cubicBezTo>
                    <a:pt x="3978" y="5053"/>
                    <a:pt x="5087" y="3936"/>
                    <a:pt x="5087" y="2544"/>
                  </a:cubicBezTo>
                  <a:cubicBezTo>
                    <a:pt x="5087" y="1144"/>
                    <a:pt x="3978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6662027" y="3086442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3" y="1"/>
                  </a:moveTo>
                  <a:cubicBezTo>
                    <a:pt x="1151" y="1"/>
                    <a:pt x="0" y="1143"/>
                    <a:pt x="0" y="2544"/>
                  </a:cubicBezTo>
                  <a:cubicBezTo>
                    <a:pt x="0" y="3901"/>
                    <a:pt x="1151" y="5044"/>
                    <a:pt x="2543" y="5044"/>
                  </a:cubicBezTo>
                  <a:cubicBezTo>
                    <a:pt x="3978" y="5044"/>
                    <a:pt x="5086" y="3901"/>
                    <a:pt x="5086" y="2544"/>
                  </a:cubicBezTo>
                  <a:cubicBezTo>
                    <a:pt x="5086" y="1143"/>
                    <a:pt x="3978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6074644" y="3183236"/>
              <a:ext cx="623297" cy="618151"/>
            </a:xfrm>
            <a:custGeom>
              <a:rect b="b" l="l" r="r" t="t"/>
              <a:pathLst>
                <a:path extrusionOk="0" h="5045" w="5087">
                  <a:moveTo>
                    <a:pt x="2543" y="1"/>
                  </a:moveTo>
                  <a:cubicBezTo>
                    <a:pt x="1143" y="1"/>
                    <a:pt x="0" y="1109"/>
                    <a:pt x="0" y="2501"/>
                  </a:cubicBezTo>
                  <a:cubicBezTo>
                    <a:pt x="0" y="3901"/>
                    <a:pt x="1143" y="5044"/>
                    <a:pt x="2543" y="5044"/>
                  </a:cubicBezTo>
                  <a:cubicBezTo>
                    <a:pt x="3969" y="5044"/>
                    <a:pt x="5086" y="3901"/>
                    <a:pt x="5086" y="2501"/>
                  </a:cubicBezTo>
                  <a:cubicBezTo>
                    <a:pt x="5086" y="1109"/>
                    <a:pt x="3969" y="1"/>
                    <a:pt x="254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5556732" y="3537245"/>
              <a:ext cx="623297" cy="619009"/>
            </a:xfrm>
            <a:custGeom>
              <a:rect b="b" l="l" r="r" t="t"/>
              <a:pathLst>
                <a:path extrusionOk="0" h="5052" w="5087">
                  <a:moveTo>
                    <a:pt x="2543" y="0"/>
                  </a:moveTo>
                  <a:cubicBezTo>
                    <a:pt x="1109" y="0"/>
                    <a:pt x="0" y="1151"/>
                    <a:pt x="0" y="2543"/>
                  </a:cubicBezTo>
                  <a:cubicBezTo>
                    <a:pt x="0" y="3944"/>
                    <a:pt x="1109" y="5052"/>
                    <a:pt x="2543" y="5052"/>
                  </a:cubicBezTo>
                  <a:cubicBezTo>
                    <a:pt x="3944" y="5052"/>
                    <a:pt x="5086" y="3944"/>
                    <a:pt x="5086" y="2543"/>
                  </a:cubicBezTo>
                  <a:cubicBezTo>
                    <a:pt x="5086" y="1151"/>
                    <a:pt x="3944" y="0"/>
                    <a:pt x="254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5087218" y="3867536"/>
              <a:ext cx="623297" cy="618029"/>
            </a:xfrm>
            <a:custGeom>
              <a:rect b="b" l="l" r="r" t="t"/>
              <a:pathLst>
                <a:path extrusionOk="0" h="5044" w="5087">
                  <a:moveTo>
                    <a:pt x="2544" y="0"/>
                  </a:moveTo>
                  <a:cubicBezTo>
                    <a:pt x="1117" y="0"/>
                    <a:pt x="0" y="1109"/>
                    <a:pt x="0" y="2500"/>
                  </a:cubicBezTo>
                  <a:cubicBezTo>
                    <a:pt x="0" y="3901"/>
                    <a:pt x="1117" y="5044"/>
                    <a:pt x="2544" y="5044"/>
                  </a:cubicBezTo>
                  <a:cubicBezTo>
                    <a:pt x="3944" y="5044"/>
                    <a:pt x="5087" y="3901"/>
                    <a:pt x="5087" y="2500"/>
                  </a:cubicBezTo>
                  <a:cubicBezTo>
                    <a:pt x="5087" y="1109"/>
                    <a:pt x="3944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7855662" y="2406344"/>
              <a:ext cx="929739" cy="801820"/>
            </a:xfrm>
            <a:custGeom>
              <a:rect b="b" l="l" r="r" t="t"/>
              <a:pathLst>
                <a:path extrusionOk="0" h="6544" w="7588">
                  <a:moveTo>
                    <a:pt x="7140" y="0"/>
                  </a:moveTo>
                  <a:cubicBezTo>
                    <a:pt x="7039" y="0"/>
                    <a:pt x="6939" y="37"/>
                    <a:pt x="6874" y="106"/>
                  </a:cubicBezTo>
                  <a:lnTo>
                    <a:pt x="173" y="5828"/>
                  </a:lnTo>
                  <a:cubicBezTo>
                    <a:pt x="1" y="5974"/>
                    <a:pt x="1" y="6257"/>
                    <a:pt x="138" y="6403"/>
                  </a:cubicBezTo>
                  <a:cubicBezTo>
                    <a:pt x="215" y="6498"/>
                    <a:pt x="321" y="6543"/>
                    <a:pt x="430" y="6543"/>
                  </a:cubicBezTo>
                  <a:cubicBezTo>
                    <a:pt x="528" y="6543"/>
                    <a:pt x="628" y="6507"/>
                    <a:pt x="714" y="6438"/>
                  </a:cubicBezTo>
                  <a:lnTo>
                    <a:pt x="7372" y="716"/>
                  </a:lnTo>
                  <a:cubicBezTo>
                    <a:pt x="7553" y="570"/>
                    <a:pt x="7587" y="286"/>
                    <a:pt x="7441" y="140"/>
                  </a:cubicBezTo>
                  <a:cubicBezTo>
                    <a:pt x="7369" y="45"/>
                    <a:pt x="7253" y="0"/>
                    <a:pt x="7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7736813" y="2921559"/>
              <a:ext cx="750603" cy="973236"/>
            </a:xfrm>
            <a:custGeom>
              <a:rect b="b" l="l" r="r" t="t"/>
              <a:pathLst>
                <a:path extrusionOk="0" h="7943" w="6126">
                  <a:moveTo>
                    <a:pt x="5628" y="1"/>
                  </a:moveTo>
                  <a:cubicBezTo>
                    <a:pt x="5510" y="1"/>
                    <a:pt x="5396" y="56"/>
                    <a:pt x="5335" y="162"/>
                  </a:cubicBezTo>
                  <a:lnTo>
                    <a:pt x="146" y="7285"/>
                  </a:lnTo>
                  <a:cubicBezTo>
                    <a:pt x="0" y="7465"/>
                    <a:pt x="34" y="7714"/>
                    <a:pt x="215" y="7852"/>
                  </a:cubicBezTo>
                  <a:cubicBezTo>
                    <a:pt x="291" y="7913"/>
                    <a:pt x="379" y="7943"/>
                    <a:pt x="467" y="7943"/>
                  </a:cubicBezTo>
                  <a:cubicBezTo>
                    <a:pt x="587" y="7943"/>
                    <a:pt x="706" y="7887"/>
                    <a:pt x="790" y="7783"/>
                  </a:cubicBezTo>
                  <a:lnTo>
                    <a:pt x="5980" y="626"/>
                  </a:lnTo>
                  <a:cubicBezTo>
                    <a:pt x="6126" y="446"/>
                    <a:pt x="6048" y="197"/>
                    <a:pt x="5868" y="85"/>
                  </a:cubicBezTo>
                  <a:cubicBezTo>
                    <a:pt x="5797" y="28"/>
                    <a:pt x="5711" y="1"/>
                    <a:pt x="5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6934644" y="3550845"/>
              <a:ext cx="135883" cy="1175774"/>
            </a:xfrm>
            <a:custGeom>
              <a:rect b="b" l="l" r="r" t="t"/>
              <a:pathLst>
                <a:path extrusionOk="0" h="9596" w="1109">
                  <a:moveTo>
                    <a:pt x="387" y="1"/>
                  </a:moveTo>
                  <a:cubicBezTo>
                    <a:pt x="172" y="1"/>
                    <a:pt x="0" y="181"/>
                    <a:pt x="0" y="396"/>
                  </a:cubicBezTo>
                  <a:lnTo>
                    <a:pt x="284" y="9237"/>
                  </a:lnTo>
                  <a:cubicBezTo>
                    <a:pt x="284" y="9430"/>
                    <a:pt x="458" y="9595"/>
                    <a:pt x="649" y="9595"/>
                  </a:cubicBezTo>
                  <a:cubicBezTo>
                    <a:pt x="670" y="9595"/>
                    <a:pt x="692" y="9593"/>
                    <a:pt x="713" y="9589"/>
                  </a:cubicBezTo>
                  <a:cubicBezTo>
                    <a:pt x="928" y="9589"/>
                    <a:pt x="1109" y="9417"/>
                    <a:pt x="1109" y="9202"/>
                  </a:cubicBezTo>
                  <a:lnTo>
                    <a:pt x="782" y="396"/>
                  </a:lnTo>
                  <a:cubicBezTo>
                    <a:pt x="782" y="138"/>
                    <a:pt x="602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5864024" y="3811910"/>
              <a:ext cx="512778" cy="1102012"/>
            </a:xfrm>
            <a:custGeom>
              <a:rect b="b" l="l" r="r" t="t"/>
              <a:pathLst>
                <a:path extrusionOk="0" h="8994" w="4185">
                  <a:moveTo>
                    <a:pt x="456" y="0"/>
                  </a:moveTo>
                  <a:cubicBezTo>
                    <a:pt x="411" y="0"/>
                    <a:pt x="365" y="8"/>
                    <a:pt x="319" y="25"/>
                  </a:cubicBezTo>
                  <a:cubicBezTo>
                    <a:pt x="104" y="128"/>
                    <a:pt x="1" y="343"/>
                    <a:pt x="104" y="557"/>
                  </a:cubicBezTo>
                  <a:lnTo>
                    <a:pt x="3369" y="8754"/>
                  </a:lnTo>
                  <a:cubicBezTo>
                    <a:pt x="3422" y="8894"/>
                    <a:pt x="3586" y="8993"/>
                    <a:pt x="3757" y="8993"/>
                  </a:cubicBezTo>
                  <a:cubicBezTo>
                    <a:pt x="3805" y="8993"/>
                    <a:pt x="3854" y="8985"/>
                    <a:pt x="3901" y="8968"/>
                  </a:cubicBezTo>
                  <a:cubicBezTo>
                    <a:pt x="4082" y="8900"/>
                    <a:pt x="4185" y="8651"/>
                    <a:pt x="4116" y="8436"/>
                  </a:cubicBezTo>
                  <a:lnTo>
                    <a:pt x="826" y="274"/>
                  </a:lnTo>
                  <a:cubicBezTo>
                    <a:pt x="765" y="105"/>
                    <a:pt x="620" y="0"/>
                    <a:pt x="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6394556" y="3677168"/>
              <a:ext cx="364397" cy="1147593"/>
            </a:xfrm>
            <a:custGeom>
              <a:rect b="b" l="l" r="r" t="t"/>
              <a:pathLst>
                <a:path extrusionOk="0" h="9366" w="2974">
                  <a:moveTo>
                    <a:pt x="453" y="0"/>
                  </a:moveTo>
                  <a:cubicBezTo>
                    <a:pt x="423" y="0"/>
                    <a:pt x="392" y="3"/>
                    <a:pt x="362" y="9"/>
                  </a:cubicBezTo>
                  <a:cubicBezTo>
                    <a:pt x="147" y="44"/>
                    <a:pt x="1" y="293"/>
                    <a:pt x="70" y="508"/>
                  </a:cubicBezTo>
                  <a:lnTo>
                    <a:pt x="2149" y="9065"/>
                  </a:lnTo>
                  <a:cubicBezTo>
                    <a:pt x="2177" y="9242"/>
                    <a:pt x="2328" y="9366"/>
                    <a:pt x="2500" y="9366"/>
                  </a:cubicBezTo>
                  <a:cubicBezTo>
                    <a:pt x="2537" y="9366"/>
                    <a:pt x="2575" y="9360"/>
                    <a:pt x="2613" y="9348"/>
                  </a:cubicBezTo>
                  <a:cubicBezTo>
                    <a:pt x="2828" y="9314"/>
                    <a:pt x="2974" y="9099"/>
                    <a:pt x="2905" y="8884"/>
                  </a:cubicBezTo>
                  <a:lnTo>
                    <a:pt x="860" y="293"/>
                  </a:lnTo>
                  <a:cubicBezTo>
                    <a:pt x="801" y="109"/>
                    <a:pt x="635" y="0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4846212" y="4532144"/>
              <a:ext cx="1101155" cy="528094"/>
            </a:xfrm>
            <a:custGeom>
              <a:rect b="b" l="l" r="r" t="t"/>
              <a:pathLst>
                <a:path extrusionOk="0" h="4310" w="8987">
                  <a:moveTo>
                    <a:pt x="8551" y="1"/>
                  </a:moveTo>
                  <a:cubicBezTo>
                    <a:pt x="8494" y="1"/>
                    <a:pt x="8435" y="14"/>
                    <a:pt x="8377" y="42"/>
                  </a:cubicBezTo>
                  <a:lnTo>
                    <a:pt x="292" y="3556"/>
                  </a:lnTo>
                  <a:cubicBezTo>
                    <a:pt x="77" y="3625"/>
                    <a:pt x="0" y="3874"/>
                    <a:pt x="77" y="4088"/>
                  </a:cubicBezTo>
                  <a:cubicBezTo>
                    <a:pt x="152" y="4220"/>
                    <a:pt x="286" y="4310"/>
                    <a:pt x="436" y="4310"/>
                  </a:cubicBezTo>
                  <a:cubicBezTo>
                    <a:pt x="493" y="4310"/>
                    <a:pt x="551" y="4297"/>
                    <a:pt x="610" y="4269"/>
                  </a:cubicBezTo>
                  <a:lnTo>
                    <a:pt x="8703" y="764"/>
                  </a:lnTo>
                  <a:cubicBezTo>
                    <a:pt x="8918" y="686"/>
                    <a:pt x="8987" y="437"/>
                    <a:pt x="8918" y="222"/>
                  </a:cubicBezTo>
                  <a:cubicBezTo>
                    <a:pt x="8837" y="91"/>
                    <a:pt x="8701" y="1"/>
                    <a:pt x="8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307242" y="3443024"/>
              <a:ext cx="315998" cy="1157150"/>
            </a:xfrm>
            <a:custGeom>
              <a:rect b="b" l="l" r="r" t="t"/>
              <a:pathLst>
                <a:path extrusionOk="0" h="9444" w="2579">
                  <a:moveTo>
                    <a:pt x="2099" y="1"/>
                  </a:moveTo>
                  <a:cubicBezTo>
                    <a:pt x="1929" y="1"/>
                    <a:pt x="1781" y="130"/>
                    <a:pt x="1753" y="305"/>
                  </a:cubicBezTo>
                  <a:lnTo>
                    <a:pt x="35" y="8965"/>
                  </a:lnTo>
                  <a:cubicBezTo>
                    <a:pt x="1" y="9180"/>
                    <a:pt x="138" y="9395"/>
                    <a:pt x="353" y="9438"/>
                  </a:cubicBezTo>
                  <a:cubicBezTo>
                    <a:pt x="378" y="9442"/>
                    <a:pt x="404" y="9444"/>
                    <a:pt x="429" y="9444"/>
                  </a:cubicBezTo>
                  <a:cubicBezTo>
                    <a:pt x="616" y="9444"/>
                    <a:pt x="788" y="9331"/>
                    <a:pt x="825" y="9111"/>
                  </a:cubicBezTo>
                  <a:lnTo>
                    <a:pt x="2544" y="486"/>
                  </a:lnTo>
                  <a:cubicBezTo>
                    <a:pt x="2578" y="271"/>
                    <a:pt x="2432" y="56"/>
                    <a:pt x="2217" y="22"/>
                  </a:cubicBezTo>
                  <a:cubicBezTo>
                    <a:pt x="2178" y="7"/>
                    <a:pt x="2138" y="1"/>
                    <a:pt x="2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8675720" y="2352923"/>
              <a:ext cx="123" cy="4411"/>
            </a:xfrm>
            <a:custGeom>
              <a:rect b="b" l="l" r="r" t="t"/>
              <a:pathLst>
                <a:path extrusionOk="0" h="36" w="1">
                  <a:moveTo>
                    <a:pt x="1" y="3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C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7605222" y="3250538"/>
              <a:ext cx="635918" cy="1043199"/>
            </a:xfrm>
            <a:custGeom>
              <a:rect b="b" l="l" r="r" t="t"/>
              <a:pathLst>
                <a:path extrusionOk="0" h="8514" w="5190">
                  <a:moveTo>
                    <a:pt x="4722" y="1"/>
                  </a:moveTo>
                  <a:cubicBezTo>
                    <a:pt x="4576" y="1"/>
                    <a:pt x="4439" y="71"/>
                    <a:pt x="4365" y="192"/>
                  </a:cubicBezTo>
                  <a:lnTo>
                    <a:pt x="112" y="7924"/>
                  </a:lnTo>
                  <a:cubicBezTo>
                    <a:pt x="0" y="8105"/>
                    <a:pt x="69" y="8354"/>
                    <a:pt x="284" y="8466"/>
                  </a:cubicBezTo>
                  <a:cubicBezTo>
                    <a:pt x="341" y="8498"/>
                    <a:pt x="405" y="8514"/>
                    <a:pt x="470" y="8514"/>
                  </a:cubicBezTo>
                  <a:cubicBezTo>
                    <a:pt x="608" y="8514"/>
                    <a:pt x="749" y="8443"/>
                    <a:pt x="825" y="8320"/>
                  </a:cubicBezTo>
                  <a:lnTo>
                    <a:pt x="5086" y="587"/>
                  </a:lnTo>
                  <a:cubicBezTo>
                    <a:pt x="5189" y="407"/>
                    <a:pt x="5121" y="158"/>
                    <a:pt x="4940" y="55"/>
                  </a:cubicBezTo>
                  <a:cubicBezTo>
                    <a:pt x="4869" y="18"/>
                    <a:pt x="4795" y="1"/>
                    <a:pt x="4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671307" y="4921650"/>
              <a:ext cx="1354909" cy="1857884"/>
            </a:xfrm>
            <a:custGeom>
              <a:rect b="b" l="l" r="r" t="t"/>
              <a:pathLst>
                <a:path extrusionOk="0" h="15163" w="11058">
                  <a:moveTo>
                    <a:pt x="458" y="0"/>
                  </a:moveTo>
                  <a:cubicBezTo>
                    <a:pt x="372" y="0"/>
                    <a:pt x="286" y="28"/>
                    <a:pt x="215" y="85"/>
                  </a:cubicBezTo>
                  <a:cubicBezTo>
                    <a:pt x="35" y="196"/>
                    <a:pt x="1" y="446"/>
                    <a:pt x="104" y="626"/>
                  </a:cubicBezTo>
                  <a:lnTo>
                    <a:pt x="10267" y="14982"/>
                  </a:lnTo>
                  <a:cubicBezTo>
                    <a:pt x="10360" y="15091"/>
                    <a:pt x="10494" y="15162"/>
                    <a:pt x="10626" y="15162"/>
                  </a:cubicBezTo>
                  <a:cubicBezTo>
                    <a:pt x="10702" y="15162"/>
                    <a:pt x="10777" y="15139"/>
                    <a:pt x="10843" y="15085"/>
                  </a:cubicBezTo>
                  <a:cubicBezTo>
                    <a:pt x="11023" y="14982"/>
                    <a:pt x="11058" y="14724"/>
                    <a:pt x="10912" y="14510"/>
                  </a:cubicBezTo>
                  <a:lnTo>
                    <a:pt x="782" y="162"/>
                  </a:lnTo>
                  <a:cubicBezTo>
                    <a:pt x="702" y="56"/>
                    <a:pt x="579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1679807" y="4578826"/>
              <a:ext cx="916996" cy="2097426"/>
            </a:xfrm>
            <a:custGeom>
              <a:rect b="b" l="l" r="r" t="t"/>
              <a:pathLst>
                <a:path extrusionOk="0" h="17118" w="7484">
                  <a:moveTo>
                    <a:pt x="416" y="1"/>
                  </a:moveTo>
                  <a:cubicBezTo>
                    <a:pt x="373" y="1"/>
                    <a:pt x="328" y="7"/>
                    <a:pt x="284" y="22"/>
                  </a:cubicBezTo>
                  <a:cubicBezTo>
                    <a:pt x="69" y="125"/>
                    <a:pt x="0" y="340"/>
                    <a:pt x="69" y="554"/>
                  </a:cubicBezTo>
                  <a:lnTo>
                    <a:pt x="6658" y="16878"/>
                  </a:lnTo>
                  <a:cubicBezTo>
                    <a:pt x="6712" y="17019"/>
                    <a:pt x="6875" y="17118"/>
                    <a:pt x="7047" y="17118"/>
                  </a:cubicBezTo>
                  <a:cubicBezTo>
                    <a:pt x="7095" y="17118"/>
                    <a:pt x="7144" y="17110"/>
                    <a:pt x="7191" y="17093"/>
                  </a:cubicBezTo>
                  <a:cubicBezTo>
                    <a:pt x="7406" y="16990"/>
                    <a:pt x="7483" y="16775"/>
                    <a:pt x="7406" y="16560"/>
                  </a:cubicBezTo>
                  <a:lnTo>
                    <a:pt x="825" y="271"/>
                  </a:lnTo>
                  <a:cubicBezTo>
                    <a:pt x="736" y="101"/>
                    <a:pt x="583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2714528" y="4225098"/>
              <a:ext cx="443304" cy="2229878"/>
            </a:xfrm>
            <a:custGeom>
              <a:rect b="b" l="l" r="r" t="t"/>
              <a:pathLst>
                <a:path extrusionOk="0" h="18199" w="3618">
                  <a:moveTo>
                    <a:pt x="415" y="1"/>
                  </a:moveTo>
                  <a:cubicBezTo>
                    <a:pt x="397" y="1"/>
                    <a:pt x="379" y="2"/>
                    <a:pt x="361" y="5"/>
                  </a:cubicBezTo>
                  <a:cubicBezTo>
                    <a:pt x="146" y="48"/>
                    <a:pt x="0" y="263"/>
                    <a:pt x="35" y="477"/>
                  </a:cubicBezTo>
                  <a:lnTo>
                    <a:pt x="2793" y="17832"/>
                  </a:lnTo>
                  <a:cubicBezTo>
                    <a:pt x="2824" y="18064"/>
                    <a:pt x="3000" y="18198"/>
                    <a:pt x="3191" y="18198"/>
                  </a:cubicBezTo>
                  <a:cubicBezTo>
                    <a:pt x="3213" y="18198"/>
                    <a:pt x="3235" y="18196"/>
                    <a:pt x="3257" y="18193"/>
                  </a:cubicBezTo>
                  <a:cubicBezTo>
                    <a:pt x="3471" y="18158"/>
                    <a:pt x="3617" y="17944"/>
                    <a:pt x="3583" y="17729"/>
                  </a:cubicBezTo>
                  <a:lnTo>
                    <a:pt x="825" y="366"/>
                  </a:lnTo>
                  <a:cubicBezTo>
                    <a:pt x="794" y="169"/>
                    <a:pt x="610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3613491" y="3961915"/>
              <a:ext cx="153772" cy="2251320"/>
            </a:xfrm>
            <a:custGeom>
              <a:rect b="b" l="l" r="r" t="t"/>
              <a:pathLst>
                <a:path extrusionOk="0" h="18374" w="1255">
                  <a:moveTo>
                    <a:pt x="807" y="1"/>
                  </a:moveTo>
                  <a:cubicBezTo>
                    <a:pt x="618" y="1"/>
                    <a:pt x="473" y="169"/>
                    <a:pt x="473" y="366"/>
                  </a:cubicBezTo>
                  <a:lnTo>
                    <a:pt x="0" y="17978"/>
                  </a:lnTo>
                  <a:cubicBezTo>
                    <a:pt x="0" y="18193"/>
                    <a:pt x="181" y="18373"/>
                    <a:pt x="396" y="18373"/>
                  </a:cubicBezTo>
                  <a:cubicBezTo>
                    <a:pt x="610" y="18373"/>
                    <a:pt x="791" y="18193"/>
                    <a:pt x="791" y="17978"/>
                  </a:cubicBezTo>
                  <a:lnTo>
                    <a:pt x="1255" y="400"/>
                  </a:lnTo>
                  <a:cubicBezTo>
                    <a:pt x="1255" y="185"/>
                    <a:pt x="1074" y="5"/>
                    <a:pt x="860" y="5"/>
                  </a:cubicBezTo>
                  <a:cubicBezTo>
                    <a:pt x="842" y="2"/>
                    <a:pt x="824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4052497" y="3720787"/>
              <a:ext cx="491703" cy="2216522"/>
            </a:xfrm>
            <a:custGeom>
              <a:rect b="b" l="l" r="r" t="t"/>
              <a:pathLst>
                <a:path extrusionOk="0" h="18090" w="4013">
                  <a:moveTo>
                    <a:pt x="3588" y="1"/>
                  </a:moveTo>
                  <a:cubicBezTo>
                    <a:pt x="3396" y="1"/>
                    <a:pt x="3219" y="138"/>
                    <a:pt x="3188" y="332"/>
                  </a:cubicBezTo>
                  <a:lnTo>
                    <a:pt x="34" y="17618"/>
                  </a:lnTo>
                  <a:cubicBezTo>
                    <a:pt x="0" y="17833"/>
                    <a:pt x="146" y="18047"/>
                    <a:pt x="361" y="18082"/>
                  </a:cubicBezTo>
                  <a:cubicBezTo>
                    <a:pt x="386" y="18087"/>
                    <a:pt x="412" y="18089"/>
                    <a:pt x="437" y="18089"/>
                  </a:cubicBezTo>
                  <a:cubicBezTo>
                    <a:pt x="624" y="18089"/>
                    <a:pt x="795" y="17953"/>
                    <a:pt x="825" y="17764"/>
                  </a:cubicBezTo>
                  <a:lnTo>
                    <a:pt x="3978" y="469"/>
                  </a:lnTo>
                  <a:cubicBezTo>
                    <a:pt x="4012" y="255"/>
                    <a:pt x="3866" y="40"/>
                    <a:pt x="3651" y="6"/>
                  </a:cubicBezTo>
                  <a:cubicBezTo>
                    <a:pt x="3630" y="2"/>
                    <a:pt x="3609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4477780" y="4198142"/>
              <a:ext cx="776947" cy="1315088"/>
            </a:xfrm>
            <a:custGeom>
              <a:rect b="b" l="l" r="r" t="t"/>
              <a:pathLst>
                <a:path extrusionOk="0" h="10733" w="6341">
                  <a:moveTo>
                    <a:pt x="5889" y="0"/>
                  </a:moveTo>
                  <a:cubicBezTo>
                    <a:pt x="5750" y="0"/>
                    <a:pt x="5626" y="79"/>
                    <a:pt x="5550" y="225"/>
                  </a:cubicBezTo>
                  <a:lnTo>
                    <a:pt x="112" y="10148"/>
                  </a:lnTo>
                  <a:cubicBezTo>
                    <a:pt x="0" y="10320"/>
                    <a:pt x="77" y="10577"/>
                    <a:pt x="292" y="10681"/>
                  </a:cubicBezTo>
                  <a:cubicBezTo>
                    <a:pt x="347" y="10716"/>
                    <a:pt x="410" y="10733"/>
                    <a:pt x="475" y="10733"/>
                  </a:cubicBezTo>
                  <a:cubicBezTo>
                    <a:pt x="612" y="10733"/>
                    <a:pt x="755" y="10657"/>
                    <a:pt x="825" y="10535"/>
                  </a:cubicBezTo>
                  <a:lnTo>
                    <a:pt x="6229" y="586"/>
                  </a:lnTo>
                  <a:cubicBezTo>
                    <a:pt x="6340" y="405"/>
                    <a:pt x="6263" y="156"/>
                    <a:pt x="6091" y="53"/>
                  </a:cubicBezTo>
                  <a:cubicBezTo>
                    <a:pt x="6023" y="17"/>
                    <a:pt x="5954" y="0"/>
                    <a:pt x="5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7833608" y="1944304"/>
              <a:ext cx="925450" cy="706616"/>
            </a:xfrm>
            <a:custGeom>
              <a:rect b="b" l="l" r="r" t="t"/>
              <a:pathLst>
                <a:path extrusionOk="0" h="5767" w="7553">
                  <a:moveTo>
                    <a:pt x="7224" y="0"/>
                  </a:moveTo>
                  <a:cubicBezTo>
                    <a:pt x="7159" y="0"/>
                    <a:pt x="7097" y="17"/>
                    <a:pt x="7054" y="45"/>
                  </a:cubicBezTo>
                  <a:lnTo>
                    <a:pt x="181" y="5234"/>
                  </a:lnTo>
                  <a:cubicBezTo>
                    <a:pt x="35" y="5346"/>
                    <a:pt x="0" y="5518"/>
                    <a:pt x="104" y="5664"/>
                  </a:cubicBezTo>
                  <a:cubicBezTo>
                    <a:pt x="168" y="5728"/>
                    <a:pt x="266" y="5767"/>
                    <a:pt x="358" y="5767"/>
                  </a:cubicBezTo>
                  <a:cubicBezTo>
                    <a:pt x="425" y="5767"/>
                    <a:pt x="489" y="5746"/>
                    <a:pt x="533" y="5698"/>
                  </a:cubicBezTo>
                  <a:lnTo>
                    <a:pt x="7406" y="544"/>
                  </a:lnTo>
                  <a:cubicBezTo>
                    <a:pt x="7552" y="440"/>
                    <a:pt x="7552" y="260"/>
                    <a:pt x="7484" y="114"/>
                  </a:cubicBezTo>
                  <a:cubicBezTo>
                    <a:pt x="7418" y="33"/>
                    <a:pt x="7317" y="0"/>
                    <a:pt x="7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7807265" y="1557616"/>
              <a:ext cx="1087554" cy="556152"/>
            </a:xfrm>
            <a:custGeom>
              <a:rect b="b" l="l" r="r" t="t"/>
              <a:pathLst>
                <a:path extrusionOk="0" h="4539" w="8876">
                  <a:moveTo>
                    <a:pt x="8517" y="0"/>
                  </a:moveTo>
                  <a:cubicBezTo>
                    <a:pt x="8469" y="0"/>
                    <a:pt x="8421" y="15"/>
                    <a:pt x="8377" y="48"/>
                  </a:cubicBezTo>
                  <a:lnTo>
                    <a:pt x="250" y="3914"/>
                  </a:lnTo>
                  <a:cubicBezTo>
                    <a:pt x="69" y="4026"/>
                    <a:pt x="1" y="4206"/>
                    <a:pt x="104" y="4344"/>
                  </a:cubicBezTo>
                  <a:cubicBezTo>
                    <a:pt x="156" y="4467"/>
                    <a:pt x="253" y="4538"/>
                    <a:pt x="356" y="4538"/>
                  </a:cubicBezTo>
                  <a:cubicBezTo>
                    <a:pt x="404" y="4538"/>
                    <a:pt x="453" y="4523"/>
                    <a:pt x="499" y="4490"/>
                  </a:cubicBezTo>
                  <a:lnTo>
                    <a:pt x="8626" y="589"/>
                  </a:lnTo>
                  <a:cubicBezTo>
                    <a:pt x="8807" y="512"/>
                    <a:pt x="8876" y="340"/>
                    <a:pt x="8772" y="194"/>
                  </a:cubicBezTo>
                  <a:cubicBezTo>
                    <a:pt x="8720" y="71"/>
                    <a:pt x="8619" y="0"/>
                    <a:pt x="8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7745145" y="1392085"/>
              <a:ext cx="1092823" cy="212218"/>
            </a:xfrm>
            <a:custGeom>
              <a:rect b="b" l="l" r="r" t="t"/>
              <a:pathLst>
                <a:path extrusionOk="0" h="1732" w="8919">
                  <a:moveTo>
                    <a:pt x="8626" y="1"/>
                  </a:moveTo>
                  <a:cubicBezTo>
                    <a:pt x="8604" y="1"/>
                    <a:pt x="8581" y="3"/>
                    <a:pt x="8558" y="7"/>
                  </a:cubicBezTo>
                  <a:lnTo>
                    <a:pt x="293" y="1150"/>
                  </a:lnTo>
                  <a:cubicBezTo>
                    <a:pt x="112" y="1150"/>
                    <a:pt x="1" y="1330"/>
                    <a:pt x="44" y="1477"/>
                  </a:cubicBezTo>
                  <a:cubicBezTo>
                    <a:pt x="44" y="1627"/>
                    <a:pt x="150" y="1732"/>
                    <a:pt x="298" y="1732"/>
                  </a:cubicBezTo>
                  <a:cubicBezTo>
                    <a:pt x="318" y="1732"/>
                    <a:pt x="340" y="1730"/>
                    <a:pt x="362" y="1726"/>
                  </a:cubicBezTo>
                  <a:lnTo>
                    <a:pt x="8669" y="574"/>
                  </a:lnTo>
                  <a:cubicBezTo>
                    <a:pt x="8807" y="540"/>
                    <a:pt x="8919" y="403"/>
                    <a:pt x="8919" y="257"/>
                  </a:cubicBezTo>
                  <a:cubicBezTo>
                    <a:pt x="8889" y="99"/>
                    <a:pt x="8774" y="1"/>
                    <a:pt x="8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7004116" y="4415133"/>
              <a:ext cx="737003" cy="731734"/>
            </a:xfrm>
            <a:custGeom>
              <a:rect b="b" l="l" r="r" t="t"/>
              <a:pathLst>
                <a:path extrusionOk="0" h="5972" w="6015">
                  <a:moveTo>
                    <a:pt x="3007" y="0"/>
                  </a:moveTo>
                  <a:cubicBezTo>
                    <a:pt x="1323" y="0"/>
                    <a:pt x="0" y="1358"/>
                    <a:pt x="0" y="3007"/>
                  </a:cubicBezTo>
                  <a:cubicBezTo>
                    <a:pt x="0" y="4648"/>
                    <a:pt x="1323" y="5971"/>
                    <a:pt x="3007" y="5971"/>
                  </a:cubicBezTo>
                  <a:cubicBezTo>
                    <a:pt x="4657" y="5971"/>
                    <a:pt x="6014" y="4648"/>
                    <a:pt x="6014" y="3007"/>
                  </a:cubicBezTo>
                  <a:cubicBezTo>
                    <a:pt x="6014" y="1358"/>
                    <a:pt x="4657" y="0"/>
                    <a:pt x="300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6684082" y="4578831"/>
              <a:ext cx="838088" cy="828531"/>
            </a:xfrm>
            <a:custGeom>
              <a:rect b="b" l="l" r="r" t="t"/>
              <a:pathLst>
                <a:path extrusionOk="0" h="6762" w="6840">
                  <a:moveTo>
                    <a:pt x="3403" y="0"/>
                  </a:moveTo>
                  <a:cubicBezTo>
                    <a:pt x="1538" y="0"/>
                    <a:pt x="1" y="1504"/>
                    <a:pt x="1" y="3394"/>
                  </a:cubicBezTo>
                  <a:cubicBezTo>
                    <a:pt x="1" y="5258"/>
                    <a:pt x="1538" y="6762"/>
                    <a:pt x="3403" y="6762"/>
                  </a:cubicBezTo>
                  <a:cubicBezTo>
                    <a:pt x="5302" y="6762"/>
                    <a:pt x="6839" y="5258"/>
                    <a:pt x="6839" y="3394"/>
                  </a:cubicBezTo>
                  <a:cubicBezTo>
                    <a:pt x="6839" y="1504"/>
                    <a:pt x="5302" y="0"/>
                    <a:pt x="34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6280975" y="4550891"/>
              <a:ext cx="969560" cy="964414"/>
            </a:xfrm>
            <a:custGeom>
              <a:rect b="b" l="l" r="r" t="t"/>
              <a:pathLst>
                <a:path extrusionOk="0" h="7871" w="7913">
                  <a:moveTo>
                    <a:pt x="3969" y="1"/>
                  </a:moveTo>
                  <a:cubicBezTo>
                    <a:pt x="1787" y="1"/>
                    <a:pt x="0" y="1788"/>
                    <a:pt x="0" y="3935"/>
                  </a:cubicBezTo>
                  <a:cubicBezTo>
                    <a:pt x="0" y="6118"/>
                    <a:pt x="1787" y="7870"/>
                    <a:pt x="3969" y="7870"/>
                  </a:cubicBezTo>
                  <a:cubicBezTo>
                    <a:pt x="6152" y="7870"/>
                    <a:pt x="7913" y="6118"/>
                    <a:pt x="7913" y="3935"/>
                  </a:cubicBezTo>
                  <a:cubicBezTo>
                    <a:pt x="7913" y="1788"/>
                    <a:pt x="6152" y="1"/>
                    <a:pt x="396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5815627" y="4480316"/>
              <a:ext cx="973849" cy="965517"/>
            </a:xfrm>
            <a:custGeom>
              <a:rect b="b" l="l" r="r" t="t"/>
              <a:pathLst>
                <a:path extrusionOk="0" h="7880" w="7948">
                  <a:moveTo>
                    <a:pt x="3979" y="1"/>
                  </a:moveTo>
                  <a:cubicBezTo>
                    <a:pt x="1788" y="1"/>
                    <a:pt x="1" y="1754"/>
                    <a:pt x="1" y="3936"/>
                  </a:cubicBezTo>
                  <a:cubicBezTo>
                    <a:pt x="1" y="6084"/>
                    <a:pt x="1788" y="7879"/>
                    <a:pt x="3979" y="7879"/>
                  </a:cubicBezTo>
                  <a:cubicBezTo>
                    <a:pt x="6161" y="7879"/>
                    <a:pt x="7948" y="6084"/>
                    <a:pt x="7948" y="3936"/>
                  </a:cubicBezTo>
                  <a:cubicBezTo>
                    <a:pt x="7948" y="1754"/>
                    <a:pt x="6161" y="1"/>
                    <a:pt x="397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5153504" y="4247765"/>
              <a:ext cx="1008646" cy="1000192"/>
            </a:xfrm>
            <a:custGeom>
              <a:rect b="b" l="l" r="r" t="t"/>
              <a:pathLst>
                <a:path extrusionOk="0" h="8163" w="8232">
                  <a:moveTo>
                    <a:pt x="4116" y="0"/>
                  </a:moveTo>
                  <a:cubicBezTo>
                    <a:pt x="1822" y="0"/>
                    <a:pt x="1" y="1830"/>
                    <a:pt x="1" y="4081"/>
                  </a:cubicBezTo>
                  <a:cubicBezTo>
                    <a:pt x="1" y="6341"/>
                    <a:pt x="1822" y="8162"/>
                    <a:pt x="4116" y="8162"/>
                  </a:cubicBezTo>
                  <a:cubicBezTo>
                    <a:pt x="6376" y="8162"/>
                    <a:pt x="8231" y="6341"/>
                    <a:pt x="8231" y="4081"/>
                  </a:cubicBezTo>
                  <a:cubicBezTo>
                    <a:pt x="8231" y="1830"/>
                    <a:pt x="6376" y="0"/>
                    <a:pt x="41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4556686" y="3880156"/>
              <a:ext cx="1070645" cy="1061211"/>
            </a:xfrm>
            <a:custGeom>
              <a:rect b="b" l="l" r="r" t="t"/>
              <a:pathLst>
                <a:path extrusionOk="0" h="8661" w="8738">
                  <a:moveTo>
                    <a:pt x="4373" y="0"/>
                  </a:moveTo>
                  <a:cubicBezTo>
                    <a:pt x="1968" y="0"/>
                    <a:pt x="0" y="1934"/>
                    <a:pt x="0" y="4331"/>
                  </a:cubicBezTo>
                  <a:cubicBezTo>
                    <a:pt x="0" y="6728"/>
                    <a:pt x="1968" y="8661"/>
                    <a:pt x="4373" y="8661"/>
                  </a:cubicBezTo>
                  <a:cubicBezTo>
                    <a:pt x="6770" y="8661"/>
                    <a:pt x="8738" y="6728"/>
                    <a:pt x="8738" y="4331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3876676" y="3586463"/>
              <a:ext cx="1070645" cy="1758236"/>
            </a:xfrm>
            <a:custGeom>
              <a:rect b="b" l="l" r="r" t="t"/>
              <a:pathLst>
                <a:path extrusionOk="0" h="8627" w="8738">
                  <a:moveTo>
                    <a:pt x="4373" y="0"/>
                  </a:moveTo>
                  <a:cubicBezTo>
                    <a:pt x="1976" y="0"/>
                    <a:pt x="0" y="1934"/>
                    <a:pt x="0" y="4296"/>
                  </a:cubicBezTo>
                  <a:cubicBezTo>
                    <a:pt x="0" y="6693"/>
                    <a:pt x="1976" y="8626"/>
                    <a:pt x="4373" y="8626"/>
                  </a:cubicBezTo>
                  <a:cubicBezTo>
                    <a:pt x="6770" y="8626"/>
                    <a:pt x="8738" y="6693"/>
                    <a:pt x="8738" y="4296"/>
                  </a:cubicBezTo>
                  <a:cubicBezTo>
                    <a:pt x="8738" y="1934"/>
                    <a:pt x="6770" y="0"/>
                    <a:pt x="437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3043997" y="3244376"/>
              <a:ext cx="1219149" cy="1206528"/>
            </a:xfrm>
            <a:custGeom>
              <a:rect b="b" l="l" r="r" t="t"/>
              <a:pathLst>
                <a:path extrusionOk="0" h="9847" w="9950">
                  <a:moveTo>
                    <a:pt x="4975" y="0"/>
                  </a:moveTo>
                  <a:cubicBezTo>
                    <a:pt x="2217" y="0"/>
                    <a:pt x="1" y="2182"/>
                    <a:pt x="1" y="4906"/>
                  </a:cubicBezTo>
                  <a:cubicBezTo>
                    <a:pt x="1" y="7621"/>
                    <a:pt x="2217" y="9846"/>
                    <a:pt x="4975" y="9846"/>
                  </a:cubicBezTo>
                  <a:cubicBezTo>
                    <a:pt x="7733" y="9846"/>
                    <a:pt x="9949" y="7621"/>
                    <a:pt x="9949" y="4906"/>
                  </a:cubicBezTo>
                  <a:cubicBezTo>
                    <a:pt x="9949" y="2182"/>
                    <a:pt x="7733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2078747" y="3151747"/>
              <a:ext cx="1219149" cy="1206406"/>
            </a:xfrm>
            <a:custGeom>
              <a:rect b="b" l="l" r="r" t="t"/>
              <a:pathLst>
                <a:path extrusionOk="0" h="9846" w="9950">
                  <a:moveTo>
                    <a:pt x="4975" y="0"/>
                  </a:moveTo>
                  <a:cubicBezTo>
                    <a:pt x="2217" y="0"/>
                    <a:pt x="0" y="2191"/>
                    <a:pt x="0" y="4940"/>
                  </a:cubicBezTo>
                  <a:cubicBezTo>
                    <a:pt x="0" y="7664"/>
                    <a:pt x="2217" y="9846"/>
                    <a:pt x="4975" y="9846"/>
                  </a:cubicBezTo>
                  <a:cubicBezTo>
                    <a:pt x="7732" y="9846"/>
                    <a:pt x="9949" y="7664"/>
                    <a:pt x="9949" y="4940"/>
                  </a:cubicBezTo>
                  <a:cubicBezTo>
                    <a:pt x="9949" y="2191"/>
                    <a:pt x="7732" y="0"/>
                    <a:pt x="497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929221" y="3493836"/>
              <a:ext cx="1321214" cy="1311779"/>
            </a:xfrm>
            <a:custGeom>
              <a:rect b="b" l="l" r="r" t="t"/>
              <a:pathLst>
                <a:path extrusionOk="0" h="10706" w="10783">
                  <a:moveTo>
                    <a:pt x="5370" y="0"/>
                  </a:moveTo>
                  <a:cubicBezTo>
                    <a:pt x="2406" y="0"/>
                    <a:pt x="0" y="2406"/>
                    <a:pt x="0" y="5370"/>
                  </a:cubicBezTo>
                  <a:cubicBezTo>
                    <a:pt x="0" y="8308"/>
                    <a:pt x="2406" y="10705"/>
                    <a:pt x="5370" y="10705"/>
                  </a:cubicBezTo>
                  <a:cubicBezTo>
                    <a:pt x="8343" y="10705"/>
                    <a:pt x="10783" y="8308"/>
                    <a:pt x="10783" y="5370"/>
                  </a:cubicBezTo>
                  <a:cubicBezTo>
                    <a:pt x="10783" y="2406"/>
                    <a:pt x="8343" y="0"/>
                    <a:pt x="537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-48648" y="4025470"/>
              <a:ext cx="1320111" cy="1310677"/>
            </a:xfrm>
            <a:custGeom>
              <a:rect b="b" l="l" r="r" t="t"/>
              <a:pathLst>
                <a:path extrusionOk="0" h="10697" w="10774">
                  <a:moveTo>
                    <a:pt x="5404" y="0"/>
                  </a:moveTo>
                  <a:cubicBezTo>
                    <a:pt x="2440" y="0"/>
                    <a:pt x="0" y="2397"/>
                    <a:pt x="0" y="5327"/>
                  </a:cubicBezTo>
                  <a:cubicBezTo>
                    <a:pt x="0" y="8299"/>
                    <a:pt x="2440" y="10696"/>
                    <a:pt x="5404" y="10696"/>
                  </a:cubicBezTo>
                  <a:cubicBezTo>
                    <a:pt x="8377" y="10696"/>
                    <a:pt x="10774" y="8299"/>
                    <a:pt x="10774" y="5327"/>
                  </a:cubicBezTo>
                  <a:cubicBezTo>
                    <a:pt x="10774" y="2397"/>
                    <a:pt x="8377" y="0"/>
                    <a:pt x="540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7846228" y="2959139"/>
              <a:ext cx="623297" cy="613740"/>
            </a:xfrm>
            <a:custGeom>
              <a:rect b="b" l="l" r="r" t="t"/>
              <a:pathLst>
                <a:path extrusionOk="0" h="5009" w="5087">
                  <a:moveTo>
                    <a:pt x="2544" y="0"/>
                  </a:moveTo>
                  <a:cubicBezTo>
                    <a:pt x="1152" y="0"/>
                    <a:pt x="1" y="1108"/>
                    <a:pt x="1" y="2509"/>
                  </a:cubicBezTo>
                  <a:cubicBezTo>
                    <a:pt x="1" y="3900"/>
                    <a:pt x="1152" y="5009"/>
                    <a:pt x="2544" y="5009"/>
                  </a:cubicBezTo>
                  <a:cubicBezTo>
                    <a:pt x="3978" y="5009"/>
                    <a:pt x="5087" y="3900"/>
                    <a:pt x="5087" y="2509"/>
                  </a:cubicBezTo>
                  <a:cubicBezTo>
                    <a:pt x="5087" y="1108"/>
                    <a:pt x="3978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8702063" y="1212955"/>
              <a:ext cx="490600" cy="491703"/>
            </a:xfrm>
            <a:custGeom>
              <a:rect b="b" l="l" r="r" t="t"/>
              <a:pathLst>
                <a:path extrusionOk="0" h="4013" w="4004">
                  <a:moveTo>
                    <a:pt x="2002" y="0"/>
                  </a:moveTo>
                  <a:cubicBezTo>
                    <a:pt x="894" y="0"/>
                    <a:pt x="0" y="894"/>
                    <a:pt x="0" y="2002"/>
                  </a:cubicBezTo>
                  <a:cubicBezTo>
                    <a:pt x="0" y="3110"/>
                    <a:pt x="894" y="4012"/>
                    <a:pt x="2002" y="4012"/>
                  </a:cubicBezTo>
                  <a:cubicBezTo>
                    <a:pt x="3110" y="4012"/>
                    <a:pt x="4004" y="3110"/>
                    <a:pt x="4004" y="2002"/>
                  </a:cubicBezTo>
                  <a:cubicBezTo>
                    <a:pt x="4004" y="894"/>
                    <a:pt x="3110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8645211" y="1630605"/>
              <a:ext cx="494889" cy="494889"/>
            </a:xfrm>
            <a:custGeom>
              <a:rect b="b" l="l" r="r" t="t"/>
              <a:pathLst>
                <a:path extrusionOk="0" h="4039" w="4039">
                  <a:moveTo>
                    <a:pt x="2037" y="1"/>
                  </a:moveTo>
                  <a:cubicBezTo>
                    <a:pt x="928" y="1"/>
                    <a:pt x="0" y="929"/>
                    <a:pt x="0" y="2037"/>
                  </a:cubicBezTo>
                  <a:cubicBezTo>
                    <a:pt x="0" y="3145"/>
                    <a:pt x="928" y="4039"/>
                    <a:pt x="2037" y="4039"/>
                  </a:cubicBezTo>
                  <a:cubicBezTo>
                    <a:pt x="3145" y="4039"/>
                    <a:pt x="4038" y="3145"/>
                    <a:pt x="4038" y="2037"/>
                  </a:cubicBezTo>
                  <a:cubicBezTo>
                    <a:pt x="4038" y="929"/>
                    <a:pt x="3145" y="1"/>
                    <a:pt x="203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8408371" y="2078065"/>
              <a:ext cx="622195" cy="618029"/>
            </a:xfrm>
            <a:custGeom>
              <a:rect b="b" l="l" r="r" t="t"/>
              <a:pathLst>
                <a:path extrusionOk="0" h="5044" w="5078">
                  <a:moveTo>
                    <a:pt x="2535" y="0"/>
                  </a:moveTo>
                  <a:cubicBezTo>
                    <a:pt x="1143" y="0"/>
                    <a:pt x="0" y="1143"/>
                    <a:pt x="0" y="2534"/>
                  </a:cubicBezTo>
                  <a:cubicBezTo>
                    <a:pt x="0" y="3935"/>
                    <a:pt x="1143" y="5043"/>
                    <a:pt x="2535" y="5043"/>
                  </a:cubicBezTo>
                  <a:cubicBezTo>
                    <a:pt x="3970" y="5043"/>
                    <a:pt x="5078" y="3935"/>
                    <a:pt x="5078" y="2534"/>
                  </a:cubicBezTo>
                  <a:cubicBezTo>
                    <a:pt x="5078" y="1143"/>
                    <a:pt x="3970" y="0"/>
                    <a:pt x="253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8179863" y="2564365"/>
              <a:ext cx="623420" cy="619009"/>
            </a:xfrm>
            <a:custGeom>
              <a:rect b="b" l="l" r="r" t="t"/>
              <a:pathLst>
                <a:path extrusionOk="0" h="5052" w="5088">
                  <a:moveTo>
                    <a:pt x="2544" y="0"/>
                  </a:moveTo>
                  <a:cubicBezTo>
                    <a:pt x="1144" y="0"/>
                    <a:pt x="1" y="1143"/>
                    <a:pt x="1" y="2509"/>
                  </a:cubicBezTo>
                  <a:cubicBezTo>
                    <a:pt x="1" y="3901"/>
                    <a:pt x="1144" y="5052"/>
                    <a:pt x="2544" y="5052"/>
                  </a:cubicBezTo>
                  <a:cubicBezTo>
                    <a:pt x="3936" y="5052"/>
                    <a:pt x="5087" y="3901"/>
                    <a:pt x="5087" y="2509"/>
                  </a:cubicBezTo>
                  <a:cubicBezTo>
                    <a:pt x="5087" y="1143"/>
                    <a:pt x="3936" y="0"/>
                    <a:pt x="25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85750" rotWithShape="0" algn="bl" dir="7380000" dist="142875">
                <a:schemeClr val="accent3">
                  <a:alpha val="41568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8"/>
          <p:cNvGrpSpPr/>
          <p:nvPr/>
        </p:nvGrpSpPr>
        <p:grpSpPr>
          <a:xfrm>
            <a:off x="6720039" y="3629339"/>
            <a:ext cx="2418008" cy="1525925"/>
            <a:chOff x="3665256" y="1504131"/>
            <a:chExt cx="1813506" cy="1144444"/>
          </a:xfrm>
        </p:grpSpPr>
        <p:sp>
          <p:nvSpPr>
            <p:cNvPr id="584" name="Google Shape;584;p8"/>
            <p:cNvSpPr/>
            <p:nvPr/>
          </p:nvSpPr>
          <p:spPr>
            <a:xfrm>
              <a:off x="4971150" y="1761624"/>
              <a:ext cx="376030" cy="372060"/>
            </a:xfrm>
            <a:custGeom>
              <a:rect b="b" l="l" r="r" t="t"/>
              <a:pathLst>
                <a:path extrusionOk="0" h="3936" w="3978">
                  <a:moveTo>
                    <a:pt x="2002" y="0"/>
                  </a:moveTo>
                  <a:cubicBezTo>
                    <a:pt x="894" y="0"/>
                    <a:pt x="0" y="894"/>
                    <a:pt x="0" y="1968"/>
                  </a:cubicBezTo>
                  <a:cubicBezTo>
                    <a:pt x="0" y="3076"/>
                    <a:pt x="894" y="3935"/>
                    <a:pt x="2002" y="3935"/>
                  </a:cubicBezTo>
                  <a:cubicBezTo>
                    <a:pt x="3076" y="3935"/>
                    <a:pt x="3978" y="3076"/>
                    <a:pt x="3978" y="1968"/>
                  </a:cubicBezTo>
                  <a:cubicBezTo>
                    <a:pt x="3978" y="894"/>
                    <a:pt x="3076" y="0"/>
                    <a:pt x="200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4440001" y="1504131"/>
              <a:ext cx="460538" cy="460633"/>
            </a:xfrm>
            <a:custGeom>
              <a:rect b="b" l="l" r="r" t="t"/>
              <a:pathLst>
                <a:path extrusionOk="0" h="4873" w="4872">
                  <a:moveTo>
                    <a:pt x="2432" y="1"/>
                  </a:moveTo>
                  <a:cubicBezTo>
                    <a:pt x="1074" y="1"/>
                    <a:pt x="0" y="1109"/>
                    <a:pt x="0" y="2441"/>
                  </a:cubicBezTo>
                  <a:cubicBezTo>
                    <a:pt x="0" y="3798"/>
                    <a:pt x="1074" y="4872"/>
                    <a:pt x="2432" y="4872"/>
                  </a:cubicBezTo>
                  <a:cubicBezTo>
                    <a:pt x="3755" y="4872"/>
                    <a:pt x="4872" y="3798"/>
                    <a:pt x="4872" y="2441"/>
                  </a:cubicBezTo>
                  <a:cubicBezTo>
                    <a:pt x="4872" y="1109"/>
                    <a:pt x="3755" y="1"/>
                    <a:pt x="243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3888529" y="1720977"/>
              <a:ext cx="426508" cy="423200"/>
            </a:xfrm>
            <a:custGeom>
              <a:rect b="b" l="l" r="r" t="t"/>
              <a:pathLst>
                <a:path extrusionOk="0" h="4477" w="4512">
                  <a:moveTo>
                    <a:pt x="2252" y="1"/>
                  </a:moveTo>
                  <a:cubicBezTo>
                    <a:pt x="997" y="1"/>
                    <a:pt x="1" y="1006"/>
                    <a:pt x="1" y="2252"/>
                  </a:cubicBezTo>
                  <a:cubicBezTo>
                    <a:pt x="1" y="3472"/>
                    <a:pt x="997" y="4477"/>
                    <a:pt x="2252" y="4477"/>
                  </a:cubicBezTo>
                  <a:cubicBezTo>
                    <a:pt x="3506" y="4477"/>
                    <a:pt x="4511" y="3472"/>
                    <a:pt x="4511" y="2252"/>
                  </a:cubicBezTo>
                  <a:cubicBezTo>
                    <a:pt x="4511" y="1006"/>
                    <a:pt x="3506" y="1"/>
                    <a:pt x="2252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4152449" y="1613027"/>
              <a:ext cx="890260" cy="893379"/>
            </a:xfrm>
            <a:custGeom>
              <a:rect b="b" l="l" r="r" t="t"/>
              <a:pathLst>
                <a:path extrusionOk="0" h="9451" w="9418">
                  <a:moveTo>
                    <a:pt x="4692" y="0"/>
                  </a:moveTo>
                  <a:cubicBezTo>
                    <a:pt x="2114" y="0"/>
                    <a:pt x="1" y="2105"/>
                    <a:pt x="1" y="4725"/>
                  </a:cubicBezTo>
                  <a:cubicBezTo>
                    <a:pt x="1" y="7337"/>
                    <a:pt x="2114" y="9451"/>
                    <a:pt x="4692" y="9451"/>
                  </a:cubicBezTo>
                  <a:cubicBezTo>
                    <a:pt x="7304" y="9451"/>
                    <a:pt x="9417" y="7337"/>
                    <a:pt x="9417" y="4725"/>
                  </a:cubicBezTo>
                  <a:cubicBezTo>
                    <a:pt x="9417" y="2105"/>
                    <a:pt x="7304" y="0"/>
                    <a:pt x="469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3874728" y="2134912"/>
              <a:ext cx="412707" cy="211836"/>
            </a:xfrm>
            <a:custGeom>
              <a:rect b="b" l="l" r="r" t="t"/>
              <a:pathLst>
                <a:path extrusionOk="0" h="2241" w="4366">
                  <a:moveTo>
                    <a:pt x="3946" y="0"/>
                  </a:moveTo>
                  <a:cubicBezTo>
                    <a:pt x="3907" y="0"/>
                    <a:pt x="3868" y="7"/>
                    <a:pt x="3832" y="21"/>
                  </a:cubicBezTo>
                  <a:lnTo>
                    <a:pt x="250" y="1490"/>
                  </a:lnTo>
                  <a:cubicBezTo>
                    <a:pt x="112" y="1524"/>
                    <a:pt x="1" y="1670"/>
                    <a:pt x="1" y="1816"/>
                  </a:cubicBezTo>
                  <a:lnTo>
                    <a:pt x="1" y="1885"/>
                  </a:lnTo>
                  <a:cubicBezTo>
                    <a:pt x="1" y="2085"/>
                    <a:pt x="184" y="2241"/>
                    <a:pt x="389" y="2241"/>
                  </a:cubicBezTo>
                  <a:cubicBezTo>
                    <a:pt x="440" y="2241"/>
                    <a:pt x="491" y="2232"/>
                    <a:pt x="542" y="2211"/>
                  </a:cubicBezTo>
                  <a:lnTo>
                    <a:pt x="4082" y="742"/>
                  </a:lnTo>
                  <a:cubicBezTo>
                    <a:pt x="4296" y="665"/>
                    <a:pt x="4365" y="450"/>
                    <a:pt x="4296" y="278"/>
                  </a:cubicBezTo>
                  <a:cubicBezTo>
                    <a:pt x="4269" y="106"/>
                    <a:pt x="4103" y="0"/>
                    <a:pt x="3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4426200" y="2190778"/>
              <a:ext cx="118632" cy="433787"/>
            </a:xfrm>
            <a:custGeom>
              <a:rect b="b" l="l" r="r" t="t"/>
              <a:pathLst>
                <a:path extrusionOk="0" h="4589" w="1255">
                  <a:moveTo>
                    <a:pt x="874" y="0"/>
                  </a:moveTo>
                  <a:cubicBezTo>
                    <a:pt x="682" y="0"/>
                    <a:pt x="507" y="138"/>
                    <a:pt x="507" y="332"/>
                  </a:cubicBezTo>
                  <a:lnTo>
                    <a:pt x="35" y="4120"/>
                  </a:lnTo>
                  <a:cubicBezTo>
                    <a:pt x="0" y="4301"/>
                    <a:pt x="78" y="4447"/>
                    <a:pt x="215" y="4516"/>
                  </a:cubicBezTo>
                  <a:lnTo>
                    <a:pt x="249" y="4550"/>
                  </a:lnTo>
                  <a:cubicBezTo>
                    <a:pt x="309" y="4576"/>
                    <a:pt x="371" y="4588"/>
                    <a:pt x="430" y="4588"/>
                  </a:cubicBezTo>
                  <a:cubicBezTo>
                    <a:pt x="626" y="4588"/>
                    <a:pt x="799" y="4458"/>
                    <a:pt x="825" y="4267"/>
                  </a:cubicBezTo>
                  <a:lnTo>
                    <a:pt x="1220" y="400"/>
                  </a:lnTo>
                  <a:cubicBezTo>
                    <a:pt x="1255" y="220"/>
                    <a:pt x="1108" y="40"/>
                    <a:pt x="937" y="5"/>
                  </a:cubicBezTo>
                  <a:cubicBezTo>
                    <a:pt x="916" y="2"/>
                    <a:pt x="894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4822458" y="2149848"/>
              <a:ext cx="433030" cy="184801"/>
            </a:xfrm>
            <a:custGeom>
              <a:rect b="b" l="l" r="r" t="t"/>
              <a:pathLst>
                <a:path extrusionOk="0" h="1955" w="4581">
                  <a:moveTo>
                    <a:pt x="442" y="0"/>
                  </a:moveTo>
                  <a:cubicBezTo>
                    <a:pt x="286" y="0"/>
                    <a:pt x="127" y="73"/>
                    <a:pt x="70" y="223"/>
                  </a:cubicBezTo>
                  <a:cubicBezTo>
                    <a:pt x="1" y="438"/>
                    <a:pt x="104" y="653"/>
                    <a:pt x="284" y="722"/>
                  </a:cubicBezTo>
                  <a:lnTo>
                    <a:pt x="3936" y="1942"/>
                  </a:lnTo>
                  <a:cubicBezTo>
                    <a:pt x="3981" y="1950"/>
                    <a:pt x="4024" y="1955"/>
                    <a:pt x="4064" y="1955"/>
                  </a:cubicBezTo>
                  <a:cubicBezTo>
                    <a:pt x="4186" y="1955"/>
                    <a:pt x="4288" y="1916"/>
                    <a:pt x="4365" y="1839"/>
                  </a:cubicBezTo>
                  <a:lnTo>
                    <a:pt x="4400" y="1796"/>
                  </a:lnTo>
                  <a:cubicBezTo>
                    <a:pt x="4580" y="1581"/>
                    <a:pt x="4477" y="1263"/>
                    <a:pt x="4219" y="1194"/>
                  </a:cubicBezTo>
                  <a:lnTo>
                    <a:pt x="533" y="9"/>
                  </a:lnTo>
                  <a:cubicBezTo>
                    <a:pt x="504" y="3"/>
                    <a:pt x="473" y="0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4301141" y="2272450"/>
              <a:ext cx="371966" cy="376125"/>
            </a:xfrm>
            <a:custGeom>
              <a:rect b="b" l="l" r="r" t="t"/>
              <a:pathLst>
                <a:path extrusionOk="0" h="3979" w="3935">
                  <a:moveTo>
                    <a:pt x="1968" y="0"/>
                  </a:moveTo>
                  <a:cubicBezTo>
                    <a:pt x="894" y="0"/>
                    <a:pt x="0" y="894"/>
                    <a:pt x="0" y="1968"/>
                  </a:cubicBezTo>
                  <a:cubicBezTo>
                    <a:pt x="0" y="3076"/>
                    <a:pt x="894" y="3978"/>
                    <a:pt x="1968" y="3978"/>
                  </a:cubicBezTo>
                  <a:cubicBezTo>
                    <a:pt x="3076" y="3978"/>
                    <a:pt x="3935" y="3076"/>
                    <a:pt x="3935" y="1968"/>
                  </a:cubicBezTo>
                  <a:cubicBezTo>
                    <a:pt x="3935" y="894"/>
                    <a:pt x="3076" y="0"/>
                    <a:pt x="196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5011702" y="2113265"/>
              <a:ext cx="467060" cy="467060"/>
            </a:xfrm>
            <a:custGeom>
              <a:rect b="b" l="l" r="r" t="t"/>
              <a:pathLst>
                <a:path extrusionOk="0" h="4941" w="4941">
                  <a:moveTo>
                    <a:pt x="2475" y="0"/>
                  </a:moveTo>
                  <a:cubicBezTo>
                    <a:pt x="1109" y="0"/>
                    <a:pt x="1" y="1109"/>
                    <a:pt x="1" y="2475"/>
                  </a:cubicBezTo>
                  <a:cubicBezTo>
                    <a:pt x="1" y="3832"/>
                    <a:pt x="1109" y="4940"/>
                    <a:pt x="2475" y="4940"/>
                  </a:cubicBezTo>
                  <a:cubicBezTo>
                    <a:pt x="3832" y="4940"/>
                    <a:pt x="4941" y="3832"/>
                    <a:pt x="4941" y="2475"/>
                  </a:cubicBezTo>
                  <a:cubicBezTo>
                    <a:pt x="4941" y="1109"/>
                    <a:pt x="3832" y="0"/>
                    <a:pt x="247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665256" y="2022330"/>
              <a:ext cx="493812" cy="493812"/>
            </a:xfrm>
            <a:custGeom>
              <a:rect b="b" l="l" r="r" t="t"/>
              <a:pathLst>
                <a:path extrusionOk="0" h="5224" w="5224">
                  <a:moveTo>
                    <a:pt x="2612" y="0"/>
                  </a:moveTo>
                  <a:cubicBezTo>
                    <a:pt x="1177" y="0"/>
                    <a:pt x="0" y="1177"/>
                    <a:pt x="0" y="2612"/>
                  </a:cubicBezTo>
                  <a:cubicBezTo>
                    <a:pt x="0" y="4047"/>
                    <a:pt x="1177" y="5224"/>
                    <a:pt x="2612" y="5224"/>
                  </a:cubicBezTo>
                  <a:cubicBezTo>
                    <a:pt x="4047" y="5224"/>
                    <a:pt x="5224" y="4047"/>
                    <a:pt x="5224" y="2612"/>
                  </a:cubicBezTo>
                  <a:cubicBezTo>
                    <a:pt x="5224" y="1177"/>
                    <a:pt x="4047" y="0"/>
                    <a:pt x="261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8"/>
          <p:cNvGrpSpPr/>
          <p:nvPr/>
        </p:nvGrpSpPr>
        <p:grpSpPr>
          <a:xfrm>
            <a:off x="578595" y="249600"/>
            <a:ext cx="554969" cy="607085"/>
            <a:chOff x="2104275" y="3806450"/>
            <a:chExt cx="442975" cy="481825"/>
          </a:xfrm>
        </p:grpSpPr>
        <p:sp>
          <p:nvSpPr>
            <p:cNvPr id="595" name="Google Shape;595;p8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9"/>
          <p:cNvGrpSpPr/>
          <p:nvPr/>
        </p:nvGrpSpPr>
        <p:grpSpPr>
          <a:xfrm rot="-2477353">
            <a:off x="7812195" y="3957889"/>
            <a:ext cx="1546124" cy="1410773"/>
            <a:chOff x="972627" y="2388675"/>
            <a:chExt cx="477925" cy="436067"/>
          </a:xfrm>
        </p:grpSpPr>
        <p:sp>
          <p:nvSpPr>
            <p:cNvPr id="602" name="Google Shape;602;p9"/>
            <p:cNvSpPr/>
            <p:nvPr/>
          </p:nvSpPr>
          <p:spPr>
            <a:xfrm>
              <a:off x="972627" y="2509929"/>
              <a:ext cx="183388" cy="183423"/>
            </a:xfrm>
            <a:custGeom>
              <a:rect b="b" l="l" r="r" t="t"/>
              <a:pathLst>
                <a:path extrusionOk="0" h="5302" w="5301">
                  <a:moveTo>
                    <a:pt x="2646" y="1"/>
                  </a:moveTo>
                  <a:cubicBezTo>
                    <a:pt x="1186" y="1"/>
                    <a:pt x="0" y="1221"/>
                    <a:pt x="0" y="2656"/>
                  </a:cubicBezTo>
                  <a:cubicBezTo>
                    <a:pt x="0" y="4125"/>
                    <a:pt x="1186" y="5302"/>
                    <a:pt x="2646" y="5302"/>
                  </a:cubicBezTo>
                  <a:cubicBezTo>
                    <a:pt x="4115" y="5302"/>
                    <a:pt x="5301" y="4125"/>
                    <a:pt x="5301" y="2656"/>
                  </a:cubicBezTo>
                  <a:cubicBezTo>
                    <a:pt x="5301" y="1221"/>
                    <a:pt x="4115" y="1"/>
                    <a:pt x="264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1215446" y="2388675"/>
              <a:ext cx="136166" cy="136166"/>
            </a:xfrm>
            <a:custGeom>
              <a:rect b="b" l="l" r="r" t="t"/>
              <a:pathLst>
                <a:path extrusionOk="0" h="3936" w="3936">
                  <a:moveTo>
                    <a:pt x="1968" y="1"/>
                  </a:moveTo>
                  <a:cubicBezTo>
                    <a:pt x="859" y="1"/>
                    <a:pt x="0" y="894"/>
                    <a:pt x="0" y="1968"/>
                  </a:cubicBezTo>
                  <a:cubicBezTo>
                    <a:pt x="0" y="3076"/>
                    <a:pt x="859" y="3936"/>
                    <a:pt x="1968" y="3936"/>
                  </a:cubicBezTo>
                  <a:cubicBezTo>
                    <a:pt x="3042" y="3936"/>
                    <a:pt x="3935" y="3076"/>
                    <a:pt x="3935" y="1968"/>
                  </a:cubicBezTo>
                  <a:cubicBezTo>
                    <a:pt x="3935" y="894"/>
                    <a:pt x="3042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085267" y="2624956"/>
              <a:ext cx="161109" cy="61199"/>
            </a:xfrm>
            <a:custGeom>
              <a:rect b="b" l="l" r="r" t="t"/>
              <a:pathLst>
                <a:path extrusionOk="0" h="1769" w="4657">
                  <a:moveTo>
                    <a:pt x="531" y="1"/>
                  </a:moveTo>
                  <a:cubicBezTo>
                    <a:pt x="407" y="1"/>
                    <a:pt x="279" y="63"/>
                    <a:pt x="215" y="156"/>
                  </a:cubicBezTo>
                  <a:lnTo>
                    <a:pt x="181" y="190"/>
                  </a:lnTo>
                  <a:cubicBezTo>
                    <a:pt x="0" y="405"/>
                    <a:pt x="112" y="723"/>
                    <a:pt x="395" y="800"/>
                  </a:cubicBezTo>
                  <a:lnTo>
                    <a:pt x="4115" y="1762"/>
                  </a:lnTo>
                  <a:cubicBezTo>
                    <a:pt x="4139" y="1767"/>
                    <a:pt x="4162" y="1769"/>
                    <a:pt x="4186" y="1769"/>
                  </a:cubicBezTo>
                  <a:cubicBezTo>
                    <a:pt x="4349" y="1769"/>
                    <a:pt x="4521" y="1670"/>
                    <a:pt x="4588" y="1513"/>
                  </a:cubicBezTo>
                  <a:cubicBezTo>
                    <a:pt x="4657" y="1298"/>
                    <a:pt x="4545" y="1083"/>
                    <a:pt x="4330" y="1049"/>
                  </a:cubicBezTo>
                  <a:lnTo>
                    <a:pt x="610" y="9"/>
                  </a:lnTo>
                  <a:cubicBezTo>
                    <a:pt x="584" y="3"/>
                    <a:pt x="558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1275052" y="2474850"/>
              <a:ext cx="38193" cy="159068"/>
            </a:xfrm>
            <a:custGeom>
              <a:rect b="b" l="l" r="r" t="t"/>
              <a:pathLst>
                <a:path extrusionOk="0" h="4598" w="1104">
                  <a:moveTo>
                    <a:pt x="378" y="0"/>
                  </a:moveTo>
                  <a:cubicBezTo>
                    <a:pt x="173" y="0"/>
                    <a:pt x="1" y="167"/>
                    <a:pt x="30" y="414"/>
                  </a:cubicBezTo>
                  <a:lnTo>
                    <a:pt x="348" y="4237"/>
                  </a:lnTo>
                  <a:cubicBezTo>
                    <a:pt x="391" y="4452"/>
                    <a:pt x="528" y="4598"/>
                    <a:pt x="743" y="4598"/>
                  </a:cubicBezTo>
                  <a:cubicBezTo>
                    <a:pt x="958" y="4598"/>
                    <a:pt x="1104" y="4417"/>
                    <a:pt x="1104" y="4202"/>
                  </a:cubicBezTo>
                  <a:lnTo>
                    <a:pt x="820" y="371"/>
                  </a:lnTo>
                  <a:cubicBezTo>
                    <a:pt x="820" y="199"/>
                    <a:pt x="709" y="53"/>
                    <a:pt x="563" y="18"/>
                  </a:cubicBezTo>
                  <a:lnTo>
                    <a:pt x="494" y="18"/>
                  </a:lnTo>
                  <a:cubicBezTo>
                    <a:pt x="455" y="6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1189292" y="2715629"/>
              <a:ext cx="109113" cy="109113"/>
            </a:xfrm>
            <a:custGeom>
              <a:rect b="b" l="l" r="r" t="t"/>
              <a:pathLst>
                <a:path extrusionOk="0" h="3154" w="3154">
                  <a:moveTo>
                    <a:pt x="1581" y="0"/>
                  </a:moveTo>
                  <a:cubicBezTo>
                    <a:pt x="722" y="0"/>
                    <a:pt x="0" y="713"/>
                    <a:pt x="0" y="1572"/>
                  </a:cubicBezTo>
                  <a:cubicBezTo>
                    <a:pt x="0" y="2432"/>
                    <a:pt x="722" y="3153"/>
                    <a:pt x="1581" y="3153"/>
                  </a:cubicBezTo>
                  <a:cubicBezTo>
                    <a:pt x="2440" y="3153"/>
                    <a:pt x="3153" y="2432"/>
                    <a:pt x="3153" y="1572"/>
                  </a:cubicBezTo>
                  <a:cubicBezTo>
                    <a:pt x="3153" y="713"/>
                    <a:pt x="2440" y="0"/>
                    <a:pt x="158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3000">
                  <a:schemeClr val="accent5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1184518" y="2569397"/>
              <a:ext cx="239017" cy="239294"/>
            </a:xfrm>
            <a:custGeom>
              <a:rect b="b" l="l" r="r" t="t"/>
              <a:pathLst>
                <a:path extrusionOk="0" h="6917" w="6909">
                  <a:moveTo>
                    <a:pt x="3437" y="0"/>
                  </a:moveTo>
                  <a:cubicBezTo>
                    <a:pt x="1539" y="0"/>
                    <a:pt x="1" y="1547"/>
                    <a:pt x="1" y="3437"/>
                  </a:cubicBezTo>
                  <a:cubicBezTo>
                    <a:pt x="1" y="5336"/>
                    <a:pt x="1539" y="6916"/>
                    <a:pt x="3437" y="6916"/>
                  </a:cubicBezTo>
                  <a:cubicBezTo>
                    <a:pt x="5370" y="6916"/>
                    <a:pt x="6908" y="5336"/>
                    <a:pt x="6908" y="3437"/>
                  </a:cubicBezTo>
                  <a:cubicBezTo>
                    <a:pt x="6908" y="1547"/>
                    <a:pt x="5370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1313210" y="2658548"/>
              <a:ext cx="137342" cy="136477"/>
            </a:xfrm>
            <a:custGeom>
              <a:rect b="b" l="l" r="r" t="t"/>
              <a:pathLst>
                <a:path extrusionOk="0" h="3945" w="3970">
                  <a:moveTo>
                    <a:pt x="1968" y="1"/>
                  </a:moveTo>
                  <a:cubicBezTo>
                    <a:pt x="894" y="1"/>
                    <a:pt x="1" y="860"/>
                    <a:pt x="1" y="1977"/>
                  </a:cubicBezTo>
                  <a:cubicBezTo>
                    <a:pt x="1" y="3051"/>
                    <a:pt x="894" y="3944"/>
                    <a:pt x="1968" y="3944"/>
                  </a:cubicBezTo>
                  <a:cubicBezTo>
                    <a:pt x="3076" y="3944"/>
                    <a:pt x="3970" y="3051"/>
                    <a:pt x="3970" y="1977"/>
                  </a:cubicBezTo>
                  <a:cubicBezTo>
                    <a:pt x="3970" y="860"/>
                    <a:pt x="3076" y="1"/>
                    <a:pt x="19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1158365" y="2665985"/>
              <a:ext cx="89221" cy="89186"/>
            </a:xfrm>
            <a:custGeom>
              <a:rect b="b" l="l" r="r" t="t"/>
              <a:pathLst>
                <a:path extrusionOk="0" h="2578" w="2579">
                  <a:moveTo>
                    <a:pt x="1289" y="0"/>
                  </a:moveTo>
                  <a:cubicBezTo>
                    <a:pt x="576" y="0"/>
                    <a:pt x="1" y="576"/>
                    <a:pt x="1" y="1289"/>
                  </a:cubicBezTo>
                  <a:cubicBezTo>
                    <a:pt x="1" y="2011"/>
                    <a:pt x="576" y="2578"/>
                    <a:pt x="1289" y="2578"/>
                  </a:cubicBezTo>
                  <a:cubicBezTo>
                    <a:pt x="2002" y="2578"/>
                    <a:pt x="2578" y="2011"/>
                    <a:pt x="2578" y="1289"/>
                  </a:cubicBezTo>
                  <a:cubicBezTo>
                    <a:pt x="2578" y="576"/>
                    <a:pt x="2002" y="0"/>
                    <a:pt x="128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0" name="Google Shape;610;p9"/>
          <p:cNvGrpSpPr/>
          <p:nvPr/>
        </p:nvGrpSpPr>
        <p:grpSpPr>
          <a:xfrm rot="2040916">
            <a:off x="-354045" y="390821"/>
            <a:ext cx="1358028" cy="1387853"/>
            <a:chOff x="635850" y="3092705"/>
            <a:chExt cx="729428" cy="745448"/>
          </a:xfrm>
        </p:grpSpPr>
        <p:sp>
          <p:nvSpPr>
            <p:cNvPr id="611" name="Google Shape;611;p9"/>
            <p:cNvSpPr/>
            <p:nvPr/>
          </p:nvSpPr>
          <p:spPr>
            <a:xfrm>
              <a:off x="939313" y="3427097"/>
              <a:ext cx="74345" cy="241369"/>
            </a:xfrm>
            <a:custGeom>
              <a:rect b="b" l="l" r="r" t="t"/>
              <a:pathLst>
                <a:path extrusionOk="0" h="6977" w="2149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992519" y="3628887"/>
              <a:ext cx="257421" cy="101675"/>
            </a:xfrm>
            <a:custGeom>
              <a:rect b="b" l="l" r="r" t="t"/>
              <a:pathLst>
                <a:path extrusionOk="0" h="2939" w="7441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840061" y="3603045"/>
              <a:ext cx="237806" cy="235108"/>
            </a:xfrm>
            <a:custGeom>
              <a:rect b="b" l="l" r="r" t="t"/>
              <a:pathLst>
                <a:path extrusionOk="0" h="6796" w="6874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1190469" y="3549527"/>
              <a:ext cx="174809" cy="173632"/>
            </a:xfrm>
            <a:custGeom>
              <a:rect b="b" l="l" r="r" t="t"/>
              <a:pathLst>
                <a:path extrusionOk="0" h="5019" w="5053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850163" y="3202993"/>
              <a:ext cx="312116" cy="309418"/>
            </a:xfrm>
            <a:custGeom>
              <a:rect b="b" l="l" r="r" t="t"/>
              <a:pathLst>
                <a:path extrusionOk="0" h="8944" w="9022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93082" y="3217834"/>
              <a:ext cx="168581" cy="116897"/>
            </a:xfrm>
            <a:custGeom>
              <a:rect b="b" l="l" r="r" t="t"/>
              <a:pathLst>
                <a:path extrusionOk="0" h="3379" w="4873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635850" y="3092705"/>
              <a:ext cx="221789" cy="220578"/>
            </a:xfrm>
            <a:custGeom>
              <a:rect b="b" l="l" r="r" t="t"/>
              <a:pathLst>
                <a:path extrusionOk="0" h="6376" w="6411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85725" rotWithShape="0" algn="bl" dir="8280000" dist="57150">
                <a:schemeClr val="accent1">
                  <a:alpha val="31372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 </a:t>
            </a:r>
            <a:r>
              <a:rPr b="0" lang="en-US" sz="3600"/>
              <a:t>HMP SHUNT</a:t>
            </a:r>
            <a:endParaRPr sz="3600"/>
          </a:p>
        </p:txBody>
      </p:sp>
      <p:sp>
        <p:nvSpPr>
          <p:cNvPr id="619" name="Google Shape;619;p9"/>
          <p:cNvSpPr txBox="1"/>
          <p:nvPr>
            <p:ph idx="4294967295" type="subTitle"/>
          </p:nvPr>
        </p:nvSpPr>
        <p:spPr>
          <a:xfrm>
            <a:off x="3585013" y="2586987"/>
            <a:ext cx="197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9"/>
          <p:cNvSpPr/>
          <p:nvPr/>
        </p:nvSpPr>
        <p:spPr>
          <a:xfrm>
            <a:off x="438491" y="1851101"/>
            <a:ext cx="2068430" cy="481597"/>
          </a:xfrm>
          <a:prstGeom prst="snip1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PHASES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p9"/>
          <p:cNvSpPr/>
          <p:nvPr/>
        </p:nvSpPr>
        <p:spPr>
          <a:xfrm>
            <a:off x="3442295" y="1837385"/>
            <a:ext cx="2210162" cy="477025"/>
          </a:xfrm>
          <a:prstGeom prst="snip1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MAIN-OUTCOME</a:t>
            </a:r>
            <a:endParaRPr/>
          </a:p>
        </p:txBody>
      </p:sp>
      <p:sp>
        <p:nvSpPr>
          <p:cNvPr id="622" name="Google Shape;622;p9"/>
          <p:cNvSpPr/>
          <p:nvPr/>
        </p:nvSpPr>
        <p:spPr>
          <a:xfrm>
            <a:off x="6593927" y="1820621"/>
            <a:ext cx="2091290" cy="509029"/>
          </a:xfrm>
          <a:prstGeom prst="snip1Rect">
            <a:avLst>
              <a:gd fmla="val 16667" name="adj"/>
            </a:avLst>
          </a:prstGeom>
          <a:solidFill>
            <a:srgbClr val="D2E7FF"/>
          </a:solidFill>
          <a:ln cap="flat" cmpd="sng" w="25400">
            <a:solidFill>
              <a:srgbClr val="267A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ENZYMES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3" name="Google Shape;623;p9"/>
          <p:cNvSpPr/>
          <p:nvPr/>
        </p:nvSpPr>
        <p:spPr>
          <a:xfrm>
            <a:off x="437576" y="2466079"/>
            <a:ext cx="2073972" cy="2373648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-Oxidative (irreversible):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from Glucose 6-phophate till Ribulose 5-phosphate (end product)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-Non-Oxidative (reversible):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from Ribulose 5-phosphate till the end of pathway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4" name="Google Shape;624;p9"/>
          <p:cNvSpPr/>
          <p:nvPr/>
        </p:nvSpPr>
        <p:spPr>
          <a:xfrm>
            <a:off x="3445952" y="2466079"/>
            <a:ext cx="2265996" cy="2373648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NADPH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synthesis of fatty acids, steroid, amino acid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Ribose </a:t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synthesis of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DNA, RNA, ATP, FAD, NAD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5" name="Google Shape;625;p9"/>
          <p:cNvSpPr/>
          <p:nvPr/>
        </p:nvSpPr>
        <p:spPr>
          <a:xfrm>
            <a:off x="6591488" y="2466079"/>
            <a:ext cx="2124264" cy="2373648"/>
          </a:xfrm>
          <a:prstGeom prst="rect">
            <a:avLst/>
          </a:prstGeom>
          <a:solidFill>
            <a:srgbClr val="DAE7FE"/>
          </a:solidFill>
          <a:ln>
            <a:noFill/>
          </a:ln>
          <a:effectLst>
            <a:outerShdw rotWithShape="0" algn="bl" dir="7860000" dist="133350">
              <a:schemeClr val="accent4">
                <a:alpha val="6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DHD Eitt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wanna know how?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ehydrogenase - </a:t>
            </a:r>
            <a:r>
              <a:rPr b="0" i="0" lang="en-US" sz="12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ydrolase – </a:t>
            </a:r>
            <a:r>
              <a:rPr b="0" i="0" lang="en-US" sz="120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b="0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ehydrogenase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(oxidative phase)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0" i="0" lang="en-US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pimerase -</a:t>
            </a:r>
            <a:r>
              <a:rPr b="0" i="0" lang="en-US" sz="105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05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0" i="0" lang="en-US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somerase - </a:t>
            </a:r>
            <a:r>
              <a:rPr b="0" i="0" lang="en-US" sz="105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0" i="0" lang="en-US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ransketolase – </a:t>
            </a:r>
            <a:r>
              <a:rPr b="0" i="0" lang="en-US" sz="1050" u="none" cap="none" strike="noStrik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0" i="0" lang="en-US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ransaldolase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(non-oxidative phase)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6" name="Google Shape;626;p9"/>
          <p:cNvSpPr/>
          <p:nvPr/>
        </p:nvSpPr>
        <p:spPr>
          <a:xfrm>
            <a:off x="-2381184" y="1602043"/>
            <a:ext cx="776172" cy="30316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5"/>
              </a:gs>
              <a:gs pos="5000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9"/>
          <p:cNvSpPr txBox="1"/>
          <p:nvPr>
            <p:ph idx="1" type="subTitle"/>
          </p:nvPr>
        </p:nvSpPr>
        <p:spPr>
          <a:xfrm>
            <a:off x="4320424" y="717880"/>
            <a:ext cx="2944800" cy="26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4510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BFBFBF"/>
                </a:solidFill>
              </a:rPr>
              <a:t>It means (Another pathway)</a:t>
            </a:r>
            <a:endParaRPr sz="1100">
              <a:solidFill>
                <a:srgbClr val="BFBFBF"/>
              </a:solidFill>
            </a:endParaRPr>
          </a:p>
        </p:txBody>
      </p:sp>
      <p:sp>
        <p:nvSpPr>
          <p:cNvPr id="628" name="Google Shape;628;p9"/>
          <p:cNvSpPr/>
          <p:nvPr/>
        </p:nvSpPr>
        <p:spPr>
          <a:xfrm>
            <a:off x="6889875" y="407324"/>
            <a:ext cx="1825800" cy="6102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rotWithShape="0" algn="bl" dir="7860000" dist="133350">
              <a:schemeClr val="accent4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9" name="Google Shape;629;p9">
            <a:hlinkClick r:id="rId3"/>
          </p:cNvPr>
          <p:cNvSpPr txBox="1"/>
          <p:nvPr/>
        </p:nvSpPr>
        <p:spPr>
          <a:xfrm>
            <a:off x="7099126" y="492649"/>
            <a:ext cx="15846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Helpful Video</a:t>
            </a:r>
            <a:r>
              <a:rPr b="1" lang="en-US"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:)</a:t>
            </a:r>
            <a:endParaRPr b="1"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0" name="Google Shape;630;p9"/>
          <p:cNvSpPr txBox="1"/>
          <p:nvPr/>
        </p:nvSpPr>
        <p:spPr>
          <a:xfrm>
            <a:off x="586525" y="129697"/>
            <a:ext cx="27585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Note: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the important points that you need to know are on the picture of the shunt.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 Science Subject for Middle School - 6th Grade: Chemistry Science Subject for Middle School - 6th Grade: Chemistry by Slidesgo">
  <a:themeElements>
    <a:clrScheme name="Simple Light">
      <a:dk1>
        <a:srgbClr val="000000"/>
      </a:dk1>
      <a:lt1>
        <a:srgbClr val="FFFFFF"/>
      </a:lt1>
      <a:dk2>
        <a:srgbClr val="D0E0E3"/>
      </a:dk2>
      <a:lt2>
        <a:srgbClr val="749EE6"/>
      </a:lt2>
      <a:accent1>
        <a:srgbClr val="35A8E0"/>
      </a:accent1>
      <a:accent2>
        <a:srgbClr val="749EE6"/>
      </a:accent2>
      <a:accent3>
        <a:srgbClr val="312782"/>
      </a:accent3>
      <a:accent4>
        <a:srgbClr val="1E8CFF"/>
      </a:accent4>
      <a:accent5>
        <a:srgbClr val="1B197C"/>
      </a:accent5>
      <a:accent6>
        <a:srgbClr val="657E93"/>
      </a:accent6>
      <a:hlink>
        <a:srgbClr val="1B19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