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Ubuntu"/>
      <p:regular r:id="rId26"/>
      <p:bold r:id="rId27"/>
      <p:italic r:id="rId28"/>
      <p:boldItalic r:id="rId29"/>
    </p:embeddedFont>
    <p:embeddedFont>
      <p:font typeface="Patrick Hand"/>
      <p:regular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3" roundtripDataSignature="AMtx7mi2e1Otv59DMTol8ACVWB7to6+N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D22204-92EF-4804-8353-B760E58B0B55}">
  <a:tblStyle styleId="{E0D22204-92EF-4804-8353-B760E58B0B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3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Ubuntu-regular.fntdata"/><Relationship Id="rId25" Type="http://schemas.openxmlformats.org/officeDocument/2006/relationships/slide" Target="slides/slide18.xml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Ubuntu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regular.fntdata"/><Relationship Id="rId30" Type="http://schemas.openxmlformats.org/officeDocument/2006/relationships/font" Target="fonts/PatrickHand-regular.fntdata"/><Relationship Id="rId11" Type="http://schemas.openxmlformats.org/officeDocument/2006/relationships/slide" Target="slides/slide4.xml"/><Relationship Id="rId33" Type="http://schemas.openxmlformats.org/officeDocument/2006/relationships/font" Target="fonts/Roboto-italic.fntdata"/><Relationship Id="rId10" Type="http://schemas.openxmlformats.org/officeDocument/2006/relationships/slide" Target="slides/slide3.xml"/><Relationship Id="rId32" Type="http://schemas.openxmlformats.org/officeDocument/2006/relationships/font" Target="fonts/Roboto-bold.fntdata"/><Relationship Id="rId13" Type="http://schemas.openxmlformats.org/officeDocument/2006/relationships/slide" Target="slides/slide6.xml"/><Relationship Id="rId35" Type="http://schemas.openxmlformats.org/officeDocument/2006/relationships/font" Target="fonts/Lato-regular.fntdata"/><Relationship Id="rId12" Type="http://schemas.openxmlformats.org/officeDocument/2006/relationships/slide" Target="slides/slide5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8.xml"/><Relationship Id="rId37" Type="http://schemas.openxmlformats.org/officeDocument/2006/relationships/font" Target="fonts/Lato-italic.fntdata"/><Relationship Id="rId14" Type="http://schemas.openxmlformats.org/officeDocument/2006/relationships/slide" Target="slides/slide7.xml"/><Relationship Id="rId36" Type="http://schemas.openxmlformats.org/officeDocument/2006/relationships/font" Target="fonts/Lato-bold.fntdata"/><Relationship Id="rId17" Type="http://schemas.openxmlformats.org/officeDocument/2006/relationships/slide" Target="slides/slide10.xml"/><Relationship Id="rId39" Type="http://schemas.openxmlformats.org/officeDocument/2006/relationships/font" Target="fonts/OpenSans-regular.fntdata"/><Relationship Id="rId16" Type="http://schemas.openxmlformats.org/officeDocument/2006/relationships/slide" Target="slides/slide9.xml"/><Relationship Id="rId38" Type="http://schemas.openxmlformats.org/officeDocument/2006/relationships/font" Target="fonts/La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0-16T17:06:49.769">
    <p:pos x="484" y="564"/>
    <p:text>Add second bullet point in boys slide 3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QHhuvf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f9228e270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gf9228e27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7e97ed425edbdb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a7e97ed425edbdb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/>
          <p:nvPr>
            <p:ph type="ctrTitle"/>
          </p:nvPr>
        </p:nvSpPr>
        <p:spPr>
          <a:xfrm>
            <a:off x="1905150" y="1577500"/>
            <a:ext cx="53337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4800"/>
              <a:buNone/>
              <a:defRPr sz="4600">
                <a:solidFill>
                  <a:srgbClr val="749EE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8"/>
          <p:cNvSpPr txBox="1"/>
          <p:nvPr>
            <p:ph idx="1" type="subTitle"/>
          </p:nvPr>
        </p:nvSpPr>
        <p:spPr>
          <a:xfrm>
            <a:off x="2436450" y="3105901"/>
            <a:ext cx="42711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1800"/>
              <a:buNone/>
              <a:defRPr b="1" i="1" sz="3700">
                <a:solidFill>
                  <a:srgbClr val="97AAC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2" type="ctrTitle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912075" y="2713773"/>
            <a:ext cx="36237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912075" y="3701800"/>
            <a:ext cx="2808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2" type="title"/>
          </p:nvPr>
        </p:nvSpPr>
        <p:spPr>
          <a:xfrm>
            <a:off x="912075" y="1994073"/>
            <a:ext cx="2808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27"/>
          <p:cNvSpPr/>
          <p:nvPr/>
        </p:nvSpPr>
        <p:spPr>
          <a:xfrm>
            <a:off x="4582400" y="50"/>
            <a:ext cx="4561500" cy="5143500"/>
          </a:xfrm>
          <a:prstGeom prst="rect">
            <a:avLst/>
          </a:pr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720000" y="540000"/>
            <a:ext cx="75129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subTitle"/>
          </p:nvPr>
        </p:nvSpPr>
        <p:spPr>
          <a:xfrm>
            <a:off x="1368152" y="3271200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29"/>
          <p:cNvSpPr txBox="1"/>
          <p:nvPr>
            <p:ph idx="2" type="title"/>
          </p:nvPr>
        </p:nvSpPr>
        <p:spPr>
          <a:xfrm>
            <a:off x="1368150" y="2797725"/>
            <a:ext cx="2555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7" name="Google Shape;67;p29"/>
          <p:cNvSpPr txBox="1"/>
          <p:nvPr>
            <p:ph idx="3" type="subTitle"/>
          </p:nvPr>
        </p:nvSpPr>
        <p:spPr>
          <a:xfrm>
            <a:off x="5220152" y="3271200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29"/>
          <p:cNvSpPr txBox="1"/>
          <p:nvPr>
            <p:ph idx="4" type="title"/>
          </p:nvPr>
        </p:nvSpPr>
        <p:spPr>
          <a:xfrm>
            <a:off x="5220150" y="2797725"/>
            <a:ext cx="2555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5349100" y="2310900"/>
            <a:ext cx="2316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" type="subTitle"/>
          </p:nvPr>
        </p:nvSpPr>
        <p:spPr>
          <a:xfrm>
            <a:off x="534909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68350" y="1929700"/>
            <a:ext cx="75135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31"/>
          <p:cNvSpPr txBox="1"/>
          <p:nvPr>
            <p:ph idx="1" type="subTitle"/>
          </p:nvPr>
        </p:nvSpPr>
        <p:spPr>
          <a:xfrm>
            <a:off x="2355375" y="3040975"/>
            <a:ext cx="44331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720000" y="3671950"/>
            <a:ext cx="4618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/>
          <p:nvPr>
            <p:ph hasCustomPrompt="1" type="title"/>
          </p:nvPr>
        </p:nvSpPr>
        <p:spPr>
          <a:xfrm>
            <a:off x="1344238" y="1275525"/>
            <a:ext cx="64554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720000" y="2344041"/>
            <a:ext cx="77040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p35"/>
          <p:cNvSpPr txBox="1"/>
          <p:nvPr>
            <p:ph idx="1" type="subTitle"/>
          </p:nvPr>
        </p:nvSpPr>
        <p:spPr>
          <a:xfrm>
            <a:off x="2068938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35"/>
          <p:cNvSpPr txBox="1"/>
          <p:nvPr>
            <p:ph idx="2" type="title"/>
          </p:nvPr>
        </p:nvSpPr>
        <p:spPr>
          <a:xfrm>
            <a:off x="571325" y="2047350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5" name="Google Shape;85;p35"/>
          <p:cNvSpPr txBox="1"/>
          <p:nvPr>
            <p:ph idx="3" type="title"/>
          </p:nvPr>
        </p:nvSpPr>
        <p:spPr>
          <a:xfrm>
            <a:off x="1864000" y="1267186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4" type="subTitle"/>
          </p:nvPr>
        </p:nvSpPr>
        <p:spPr>
          <a:xfrm>
            <a:off x="4758833" y="2389542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35"/>
          <p:cNvSpPr txBox="1"/>
          <p:nvPr>
            <p:ph idx="5" type="title"/>
          </p:nvPr>
        </p:nvSpPr>
        <p:spPr>
          <a:xfrm>
            <a:off x="4639100" y="1956250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6" type="title"/>
          </p:nvPr>
        </p:nvSpPr>
        <p:spPr>
          <a:xfrm>
            <a:off x="4758821" y="1456673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35"/>
          <p:cNvSpPr txBox="1"/>
          <p:nvPr>
            <p:ph idx="7" type="subTitle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35"/>
          <p:cNvSpPr txBox="1"/>
          <p:nvPr>
            <p:ph idx="8" type="title"/>
          </p:nvPr>
        </p:nvSpPr>
        <p:spPr>
          <a:xfrm>
            <a:off x="1949200" y="3669975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1" name="Google Shape;91;p35"/>
          <p:cNvSpPr txBox="1"/>
          <p:nvPr>
            <p:ph idx="9" type="title"/>
          </p:nvPr>
        </p:nvSpPr>
        <p:spPr>
          <a:xfrm>
            <a:off x="2068950" y="317041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35"/>
          <p:cNvSpPr txBox="1"/>
          <p:nvPr>
            <p:ph idx="13" type="subTitle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35"/>
          <p:cNvSpPr txBox="1"/>
          <p:nvPr>
            <p:ph idx="14" type="title"/>
          </p:nvPr>
        </p:nvSpPr>
        <p:spPr>
          <a:xfrm>
            <a:off x="4639069" y="3669975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" name="Google Shape;94;p35"/>
          <p:cNvSpPr txBox="1"/>
          <p:nvPr>
            <p:ph idx="15" type="title"/>
          </p:nvPr>
        </p:nvSpPr>
        <p:spPr>
          <a:xfrm>
            <a:off x="4758821" y="317041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7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36"/>
          <p:cNvSpPr txBox="1"/>
          <p:nvPr>
            <p:ph idx="1" type="subTitle"/>
          </p:nvPr>
        </p:nvSpPr>
        <p:spPr>
          <a:xfrm>
            <a:off x="1002276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36"/>
          <p:cNvSpPr txBox="1"/>
          <p:nvPr>
            <p:ph idx="2" type="title"/>
          </p:nvPr>
        </p:nvSpPr>
        <p:spPr>
          <a:xfrm>
            <a:off x="1002275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9" name="Google Shape;99;p36"/>
          <p:cNvSpPr txBox="1"/>
          <p:nvPr>
            <p:ph idx="3" type="subTitle"/>
          </p:nvPr>
        </p:nvSpPr>
        <p:spPr>
          <a:xfrm>
            <a:off x="6314181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36"/>
          <p:cNvSpPr txBox="1"/>
          <p:nvPr>
            <p:ph idx="4" type="title"/>
          </p:nvPr>
        </p:nvSpPr>
        <p:spPr>
          <a:xfrm>
            <a:off x="6314176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1" name="Google Shape;101;p36"/>
          <p:cNvSpPr txBox="1"/>
          <p:nvPr>
            <p:ph idx="5" type="subTitle"/>
          </p:nvPr>
        </p:nvSpPr>
        <p:spPr>
          <a:xfrm>
            <a:off x="3658228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6"/>
          <p:cNvSpPr txBox="1"/>
          <p:nvPr>
            <p:ph idx="6" type="title"/>
          </p:nvPr>
        </p:nvSpPr>
        <p:spPr>
          <a:xfrm>
            <a:off x="3658221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6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3099700" y="1563700"/>
            <a:ext cx="29448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7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37"/>
          <p:cNvSpPr txBox="1"/>
          <p:nvPr>
            <p:ph idx="1" type="body"/>
          </p:nvPr>
        </p:nvSpPr>
        <p:spPr>
          <a:xfrm>
            <a:off x="2667725" y="3055050"/>
            <a:ext cx="3808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2" type="title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/>
          <p:nvPr>
            <p:ph type="title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Google Shape;109;p38"/>
          <p:cNvSpPr txBox="1"/>
          <p:nvPr>
            <p:ph idx="1" type="subTitle"/>
          </p:nvPr>
        </p:nvSpPr>
        <p:spPr>
          <a:xfrm>
            <a:off x="720000" y="1652675"/>
            <a:ext cx="5656800" cy="16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Font typeface="Anton"/>
              <a:buNone/>
              <a:defRPr b="1" sz="3000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p39"/>
          <p:cNvSpPr txBox="1"/>
          <p:nvPr>
            <p:ph idx="1" type="subTitle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39"/>
          <p:cNvSpPr txBox="1"/>
          <p:nvPr>
            <p:ph idx="2" type="title"/>
          </p:nvPr>
        </p:nvSpPr>
        <p:spPr>
          <a:xfrm>
            <a:off x="724125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14" name="Google Shape;114;p39"/>
          <p:cNvSpPr txBox="1"/>
          <p:nvPr>
            <p:ph idx="3" type="subTitle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39"/>
          <p:cNvSpPr txBox="1"/>
          <p:nvPr>
            <p:ph idx="4" type="title"/>
          </p:nvPr>
        </p:nvSpPr>
        <p:spPr>
          <a:xfrm>
            <a:off x="3414000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16" name="Google Shape;116;p39"/>
          <p:cNvSpPr txBox="1"/>
          <p:nvPr>
            <p:ph idx="5" type="subTitle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" name="Google Shape;117;p39"/>
          <p:cNvSpPr txBox="1"/>
          <p:nvPr>
            <p:ph idx="6" type="title"/>
          </p:nvPr>
        </p:nvSpPr>
        <p:spPr>
          <a:xfrm>
            <a:off x="6103874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7" type="subTitle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39"/>
          <p:cNvSpPr txBox="1"/>
          <p:nvPr>
            <p:ph idx="8" type="title"/>
          </p:nvPr>
        </p:nvSpPr>
        <p:spPr>
          <a:xfrm>
            <a:off x="724125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9" type="subTitle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1" name="Google Shape;121;p39"/>
          <p:cNvSpPr txBox="1"/>
          <p:nvPr>
            <p:ph idx="13" type="title"/>
          </p:nvPr>
        </p:nvSpPr>
        <p:spPr>
          <a:xfrm>
            <a:off x="3414000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14" type="subTitle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3" name="Google Shape;123;p39"/>
          <p:cNvSpPr txBox="1"/>
          <p:nvPr>
            <p:ph idx="15" type="title"/>
          </p:nvPr>
        </p:nvSpPr>
        <p:spPr>
          <a:xfrm>
            <a:off x="6103874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8" name="Google Shape;128;p41"/>
          <p:cNvSpPr txBox="1"/>
          <p:nvPr>
            <p:ph idx="1" type="subTitle"/>
          </p:nvPr>
        </p:nvSpPr>
        <p:spPr>
          <a:xfrm>
            <a:off x="1916650" y="1962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41"/>
          <p:cNvSpPr txBox="1"/>
          <p:nvPr>
            <p:ph idx="2" type="title"/>
          </p:nvPr>
        </p:nvSpPr>
        <p:spPr>
          <a:xfrm>
            <a:off x="1796700" y="1602194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30" name="Google Shape;130;p41"/>
          <p:cNvSpPr txBox="1"/>
          <p:nvPr>
            <p:ph idx="3" type="subTitle"/>
          </p:nvPr>
        </p:nvSpPr>
        <p:spPr>
          <a:xfrm>
            <a:off x="4911346" y="1962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642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41"/>
          <p:cNvSpPr txBox="1"/>
          <p:nvPr>
            <p:ph idx="4" type="title"/>
          </p:nvPr>
        </p:nvSpPr>
        <p:spPr>
          <a:xfrm>
            <a:off x="4791400" y="1602194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5" type="subTitle"/>
          </p:nvPr>
        </p:nvSpPr>
        <p:spPr>
          <a:xfrm>
            <a:off x="1916538" y="35238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p41"/>
          <p:cNvSpPr txBox="1"/>
          <p:nvPr>
            <p:ph idx="6" type="title"/>
          </p:nvPr>
        </p:nvSpPr>
        <p:spPr>
          <a:xfrm>
            <a:off x="1796700" y="3163620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34" name="Google Shape;134;p41"/>
          <p:cNvSpPr txBox="1"/>
          <p:nvPr>
            <p:ph idx="7" type="subTitle"/>
          </p:nvPr>
        </p:nvSpPr>
        <p:spPr>
          <a:xfrm>
            <a:off x="4911208" y="35238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41"/>
          <p:cNvSpPr txBox="1"/>
          <p:nvPr>
            <p:ph idx="8" type="title"/>
          </p:nvPr>
        </p:nvSpPr>
        <p:spPr>
          <a:xfrm>
            <a:off x="4791369" y="3163620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/>
          <p:nvPr>
            <p:ph type="title"/>
          </p:nvPr>
        </p:nvSpPr>
        <p:spPr>
          <a:xfrm>
            <a:off x="1421350" y="1875525"/>
            <a:ext cx="23160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8" name="Google Shape;138;p42"/>
          <p:cNvSpPr txBox="1"/>
          <p:nvPr>
            <p:ph idx="1" type="subTitle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3"/>
          <p:cNvSpPr txBox="1"/>
          <p:nvPr>
            <p:ph type="title"/>
          </p:nvPr>
        </p:nvSpPr>
        <p:spPr>
          <a:xfrm>
            <a:off x="1421350" y="2310900"/>
            <a:ext cx="23160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1" name="Google Shape;141;p43"/>
          <p:cNvSpPr txBox="1"/>
          <p:nvPr>
            <p:ph idx="1" type="subTitle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/>
          <p:nvPr>
            <p:ph type="title"/>
          </p:nvPr>
        </p:nvSpPr>
        <p:spPr>
          <a:xfrm>
            <a:off x="2549400" y="978163"/>
            <a:ext cx="40452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4" name="Google Shape;144;p44"/>
          <p:cNvSpPr txBox="1"/>
          <p:nvPr>
            <p:ph idx="1" type="subTitle"/>
          </p:nvPr>
        </p:nvSpPr>
        <p:spPr>
          <a:xfrm>
            <a:off x="2549400" y="1972645"/>
            <a:ext cx="40452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1" type="subTitle"/>
          </p:nvPr>
        </p:nvSpPr>
        <p:spPr>
          <a:xfrm>
            <a:off x="720001" y="3563600"/>
            <a:ext cx="191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8" name="Google Shape;148;p45"/>
          <p:cNvSpPr txBox="1"/>
          <p:nvPr>
            <p:ph idx="2" type="title"/>
          </p:nvPr>
        </p:nvSpPr>
        <p:spPr>
          <a:xfrm>
            <a:off x="720000" y="3182300"/>
            <a:ext cx="1914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49" name="Google Shape;149;p45"/>
          <p:cNvSpPr txBox="1"/>
          <p:nvPr>
            <p:ph idx="3" type="subTitle"/>
          </p:nvPr>
        </p:nvSpPr>
        <p:spPr>
          <a:xfrm>
            <a:off x="6509976" y="3563600"/>
            <a:ext cx="191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" name="Google Shape;150;p45"/>
          <p:cNvSpPr txBox="1"/>
          <p:nvPr>
            <p:ph idx="4" type="title"/>
          </p:nvPr>
        </p:nvSpPr>
        <p:spPr>
          <a:xfrm>
            <a:off x="6509975" y="3182300"/>
            <a:ext cx="1914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1">
  <p:cSld name="CUSTOM_7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6"/>
          <p:cNvSpPr txBox="1"/>
          <p:nvPr>
            <p:ph idx="1" type="subTitle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46"/>
          <p:cNvSpPr txBox="1"/>
          <p:nvPr>
            <p:ph idx="2" type="title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55" name="Google Shape;155;p46"/>
          <p:cNvSpPr txBox="1"/>
          <p:nvPr>
            <p:ph idx="3" type="subTitle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6" name="Google Shape;156;p46"/>
          <p:cNvSpPr txBox="1"/>
          <p:nvPr>
            <p:ph idx="4" type="title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57" name="Google Shape;157;p46"/>
          <p:cNvSpPr txBox="1"/>
          <p:nvPr>
            <p:ph idx="5" type="subTitle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46"/>
          <p:cNvSpPr txBox="1"/>
          <p:nvPr>
            <p:ph idx="6" type="title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1935384" y="754000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935327" y="1638450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2" type="title"/>
          </p:nvPr>
        </p:nvSpPr>
        <p:spPr>
          <a:xfrm>
            <a:off x="1935452" y="2020012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3" type="subTitle"/>
          </p:nvPr>
        </p:nvSpPr>
        <p:spPr>
          <a:xfrm>
            <a:off x="1935300" y="2904463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0" name="Google Shape;20;p20"/>
          <p:cNvSpPr txBox="1"/>
          <p:nvPr>
            <p:ph idx="4" type="title"/>
          </p:nvPr>
        </p:nvSpPr>
        <p:spPr>
          <a:xfrm>
            <a:off x="1935452" y="3286023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5" type="subTitle"/>
          </p:nvPr>
        </p:nvSpPr>
        <p:spPr>
          <a:xfrm>
            <a:off x="1935327" y="4170475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7"/>
          <p:cNvSpPr txBox="1"/>
          <p:nvPr>
            <p:ph idx="1" type="subTitle"/>
          </p:nvPr>
        </p:nvSpPr>
        <p:spPr>
          <a:xfrm>
            <a:off x="4572000" y="1722575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47"/>
          <p:cNvSpPr txBox="1"/>
          <p:nvPr>
            <p:ph type="ctrTitle"/>
          </p:nvPr>
        </p:nvSpPr>
        <p:spPr>
          <a:xfrm flipH="1">
            <a:off x="4578350" y="887075"/>
            <a:ext cx="385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47"/>
          <p:cNvSpPr txBox="1"/>
          <p:nvPr/>
        </p:nvSpPr>
        <p:spPr>
          <a:xfrm>
            <a:off x="4767200" y="3578700"/>
            <a:ext cx="3462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i="0" lang="en" sz="1100" u="none" cap="none" strike="noStrike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0" i="0" lang="en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b="1" i="0" lang="en" sz="1100" u="none" cap="none" strike="noStrike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i="0" lang="en" sz="1100" u="none" cap="none" strike="noStrike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1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solidFill>
          <a:schemeClr val="accent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8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solidFill>
          <a:schemeClr val="dk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9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">
    <p:bg>
      <p:bgPr>
        <a:solidFill>
          <a:schemeClr val="accent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720075" y="2306775"/>
            <a:ext cx="3067500" cy="2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720000" y="4202425"/>
            <a:ext cx="3067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720075" y="2306775"/>
            <a:ext cx="3067500" cy="2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" type="subTitle"/>
          </p:nvPr>
        </p:nvSpPr>
        <p:spPr>
          <a:xfrm>
            <a:off x="720000" y="4202425"/>
            <a:ext cx="3067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 1">
  <p:cSld name="CUSTOM_6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" type="subTitle"/>
          </p:nvPr>
        </p:nvSpPr>
        <p:spPr>
          <a:xfrm>
            <a:off x="3099700" y="1563700"/>
            <a:ext cx="29448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1935384" y="754000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1" type="subTitle"/>
          </p:nvPr>
        </p:nvSpPr>
        <p:spPr>
          <a:xfrm>
            <a:off x="1935327" y="1638450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4" name="Google Shape;34;p24"/>
          <p:cNvSpPr txBox="1"/>
          <p:nvPr>
            <p:ph idx="2" type="title"/>
          </p:nvPr>
        </p:nvSpPr>
        <p:spPr>
          <a:xfrm>
            <a:off x="1935452" y="2020012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3" type="subTitle"/>
          </p:nvPr>
        </p:nvSpPr>
        <p:spPr>
          <a:xfrm>
            <a:off x="1935300" y="2904463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6" name="Google Shape;36;p24"/>
          <p:cNvSpPr txBox="1"/>
          <p:nvPr>
            <p:ph idx="4" type="title"/>
          </p:nvPr>
        </p:nvSpPr>
        <p:spPr>
          <a:xfrm>
            <a:off x="1935452" y="3286023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5" type="subTitle"/>
          </p:nvPr>
        </p:nvSpPr>
        <p:spPr>
          <a:xfrm>
            <a:off x="1935327" y="4170475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 1">
  <p:cSld name="CUSTOM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5"/>
          <p:cNvSpPr txBox="1"/>
          <p:nvPr>
            <p:ph idx="2" type="title"/>
          </p:nvPr>
        </p:nvSpPr>
        <p:spPr>
          <a:xfrm>
            <a:off x="724125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3" type="subTitle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5"/>
          <p:cNvSpPr txBox="1"/>
          <p:nvPr>
            <p:ph idx="4" type="title"/>
          </p:nvPr>
        </p:nvSpPr>
        <p:spPr>
          <a:xfrm>
            <a:off x="3414000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5" type="subTitle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5"/>
          <p:cNvSpPr txBox="1"/>
          <p:nvPr>
            <p:ph idx="6" type="title"/>
          </p:nvPr>
        </p:nvSpPr>
        <p:spPr>
          <a:xfrm>
            <a:off x="6103874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7" type="subTitle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25"/>
          <p:cNvSpPr txBox="1"/>
          <p:nvPr>
            <p:ph idx="8" type="title"/>
          </p:nvPr>
        </p:nvSpPr>
        <p:spPr>
          <a:xfrm>
            <a:off x="724125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9" type="subTitle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25"/>
          <p:cNvSpPr txBox="1"/>
          <p:nvPr>
            <p:ph idx="13" type="title"/>
          </p:nvPr>
        </p:nvSpPr>
        <p:spPr>
          <a:xfrm>
            <a:off x="3414000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4" type="subTitle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25"/>
          <p:cNvSpPr txBox="1"/>
          <p:nvPr>
            <p:ph idx="15" type="title"/>
          </p:nvPr>
        </p:nvSpPr>
        <p:spPr>
          <a:xfrm>
            <a:off x="6103874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b="1" i="0" sz="3000" u="none" cap="none" strike="noStrik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presentation/d/1-4XrHk0ehAoa1huxbkdu8f-g6-YBr_Q3-rzzQcLIhVs/edit?usp=sharing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6891266" y="346396"/>
            <a:ext cx="1696200" cy="4998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rotWithShape="0" algn="bl" dir="7860000" dist="133350">
              <a:srgbClr val="97AA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/>
          <p:nvPr>
            <p:ph type="ctrTitle"/>
          </p:nvPr>
        </p:nvSpPr>
        <p:spPr>
          <a:xfrm>
            <a:off x="685612" y="1359600"/>
            <a:ext cx="61044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>
                <a:solidFill>
                  <a:schemeClr val="lt2"/>
                </a:solidFill>
              </a:rPr>
              <a:t>BIOCHEMICAL MARKERS FOR DIAGNOSIS AND FOLLOW UP OF DISEASES</a:t>
            </a:r>
            <a:endParaRPr sz="3200"/>
          </a:p>
        </p:txBody>
      </p:sp>
      <p:sp>
        <p:nvSpPr>
          <p:cNvPr id="175" name="Google Shape;175;p1"/>
          <p:cNvSpPr txBox="1"/>
          <p:nvPr>
            <p:ph idx="1" type="subTitle"/>
          </p:nvPr>
        </p:nvSpPr>
        <p:spPr>
          <a:xfrm>
            <a:off x="7420761" y="1087429"/>
            <a:ext cx="4220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p1"/>
          <p:cNvSpPr txBox="1"/>
          <p:nvPr>
            <p:ph idx="2" type="ctrTitle"/>
          </p:nvPr>
        </p:nvSpPr>
        <p:spPr>
          <a:xfrm>
            <a:off x="6891279" y="270950"/>
            <a:ext cx="16962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/>
              <a:t>Lecture 15</a:t>
            </a:r>
            <a:endParaRPr sz="2200"/>
          </a:p>
        </p:txBody>
      </p:sp>
      <p:grpSp>
        <p:nvGrpSpPr>
          <p:cNvPr id="177" name="Google Shape;177;p1"/>
          <p:cNvGrpSpPr/>
          <p:nvPr/>
        </p:nvGrpSpPr>
        <p:grpSpPr>
          <a:xfrm flipH="1" rot="470">
            <a:off x="-595097" y="2359096"/>
            <a:ext cx="6758171" cy="4207391"/>
            <a:chOff x="-48648" y="1212955"/>
            <a:chExt cx="9241311" cy="5995996"/>
          </a:xfrm>
        </p:grpSpPr>
        <p:sp>
          <p:nvSpPr>
            <p:cNvPr id="178" name="Google Shape;178;p1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613" y="4020825"/>
            <a:ext cx="998400" cy="9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"/>
          <p:cNvSpPr/>
          <p:nvPr/>
        </p:nvSpPr>
        <p:spPr>
          <a:xfrm>
            <a:off x="6912722" y="1087428"/>
            <a:ext cx="1696200" cy="20331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rotWithShape="0" algn="bl" dir="7860000" dist="133350">
              <a:srgbClr val="657E93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>
            <p:ph idx="2" type="ctrTitle"/>
          </p:nvPr>
        </p:nvSpPr>
        <p:spPr>
          <a:xfrm>
            <a:off x="6955635" y="1210163"/>
            <a:ext cx="1696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/>
              <a:t>Color Index</a:t>
            </a:r>
            <a:endParaRPr sz="2100"/>
          </a:p>
        </p:txBody>
      </p:sp>
      <p:sp>
        <p:nvSpPr>
          <p:cNvPr id="233" name="Google Shape;233;p1"/>
          <p:cNvSpPr/>
          <p:nvPr/>
        </p:nvSpPr>
        <p:spPr>
          <a:xfrm>
            <a:off x="6869809" y="3358870"/>
            <a:ext cx="1696200" cy="4998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rotWithShape="0" algn="bl" dir="7860000" dist="133350">
              <a:srgbClr val="97AA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"/>
          <p:cNvSpPr txBox="1"/>
          <p:nvPr>
            <p:ph idx="2" type="ctrTitle"/>
          </p:nvPr>
        </p:nvSpPr>
        <p:spPr>
          <a:xfrm>
            <a:off x="6516426" y="3282963"/>
            <a:ext cx="24459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u="sng">
                <a:hlinkClick r:id="rId4"/>
              </a:rPr>
              <a:t>Editing  File</a:t>
            </a:r>
            <a:endParaRPr sz="2200"/>
          </a:p>
        </p:txBody>
      </p:sp>
      <p:pic>
        <p:nvPicPr>
          <p:cNvPr id="235" name="Google Shape;23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6787" y="4020824"/>
            <a:ext cx="703825" cy="10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"/>
          <p:cNvSpPr txBox="1"/>
          <p:nvPr>
            <p:ph idx="2" type="ctrTitle"/>
          </p:nvPr>
        </p:nvSpPr>
        <p:spPr>
          <a:xfrm>
            <a:off x="6658975" y="1244850"/>
            <a:ext cx="25797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5BE4"/>
              </a:buClr>
              <a:buSzPts val="1600"/>
              <a:buChar char="●"/>
            </a:pPr>
            <a:r>
              <a:rPr b="0" lang="en" sz="1600">
                <a:solidFill>
                  <a:srgbClr val="AD5BE4"/>
                </a:solidFill>
              </a:rPr>
              <a:t>Girls’ slides</a:t>
            </a:r>
            <a:endParaRPr b="0" sz="1600">
              <a:solidFill>
                <a:srgbClr val="AD5BE4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Char char="●"/>
            </a:pPr>
            <a:r>
              <a:rPr b="0" lang="en" sz="1600">
                <a:solidFill>
                  <a:srgbClr val="3C78D8"/>
                </a:solidFill>
              </a:rPr>
              <a:t>Boys’ slides</a:t>
            </a:r>
            <a:endParaRPr b="0" sz="1600">
              <a:solidFill>
                <a:srgbClr val="3C78D8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AC66"/>
              </a:buClr>
              <a:buSzPts val="1600"/>
              <a:buChar char="●"/>
            </a:pPr>
            <a:r>
              <a:rPr b="0" lang="en" sz="1600">
                <a:solidFill>
                  <a:srgbClr val="2FAC66"/>
                </a:solidFill>
              </a:rPr>
              <a:t>Doctors’ notes</a:t>
            </a:r>
            <a:endParaRPr b="0" sz="1600">
              <a:solidFill>
                <a:srgbClr val="2FAC66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600"/>
              <a:buChar char="●"/>
            </a:pPr>
            <a:r>
              <a:rPr b="0" lang="en" sz="1600">
                <a:solidFill>
                  <a:srgbClr val="CC4125"/>
                </a:solidFill>
              </a:rPr>
              <a:t>Important</a:t>
            </a:r>
            <a:endParaRPr b="0" sz="1600">
              <a:solidFill>
                <a:srgbClr val="CC4125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b="0" lang="en" sz="1600">
                <a:solidFill>
                  <a:srgbClr val="666666"/>
                </a:solidFill>
              </a:rPr>
              <a:t>Extra info</a:t>
            </a:r>
            <a:endParaRPr b="0" sz="1600">
              <a:solidFill>
                <a:srgbClr val="666666"/>
              </a:solidFill>
            </a:endParaRPr>
          </a:p>
        </p:txBody>
      </p:sp>
      <p:pic>
        <p:nvPicPr>
          <p:cNvPr id="237" name="Google Shape;23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650" y="-95388"/>
            <a:ext cx="1308076" cy="13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10"/>
          <p:cNvGrpSpPr/>
          <p:nvPr/>
        </p:nvGrpSpPr>
        <p:grpSpPr>
          <a:xfrm flipH="1" rot="236284">
            <a:off x="-230379" y="3425941"/>
            <a:ext cx="3067966" cy="1990574"/>
            <a:chOff x="-48648" y="1212955"/>
            <a:chExt cx="9241311" cy="5995996"/>
          </a:xfrm>
        </p:grpSpPr>
        <p:sp>
          <p:nvSpPr>
            <p:cNvPr id="565" name="Google Shape;565;p10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10"/>
          <p:cNvGrpSpPr/>
          <p:nvPr/>
        </p:nvGrpSpPr>
        <p:grpSpPr>
          <a:xfrm>
            <a:off x="7180429" y="-34022"/>
            <a:ext cx="1831955" cy="870581"/>
            <a:chOff x="772286" y="3126391"/>
            <a:chExt cx="4244568" cy="2017102"/>
          </a:xfrm>
        </p:grpSpPr>
        <p:sp>
          <p:nvSpPr>
            <p:cNvPr id="618" name="Google Shape;618;p10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rot="-3136827">
              <a:off x="981878" y="3762941"/>
              <a:ext cx="1051879" cy="104615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1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chemeClr val="accent2"/>
                </a:solidFill>
              </a:rPr>
              <a:t>Summary for enzyme biomarkers:</a:t>
            </a:r>
            <a:endParaRPr sz="3600">
              <a:solidFill>
                <a:schemeClr val="accent2"/>
              </a:solidFill>
            </a:endParaRPr>
          </a:p>
        </p:txBody>
      </p:sp>
      <p:graphicFrame>
        <p:nvGraphicFramePr>
          <p:cNvPr id="626" name="Google Shape;626;p10"/>
          <p:cNvGraphicFramePr/>
          <p:nvPr/>
        </p:nvGraphicFramePr>
        <p:xfrm>
          <a:off x="1761929" y="1630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{E0D22204-92EF-4804-8353-B760E58B0B55}</a:tableStyleId>
              </a:tblPr>
              <a:tblGrid>
                <a:gridCol w="2930075"/>
              </a:tblGrid>
              <a:tr h="50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 Pancreatitis Biomarkers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0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1-Lipase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specificity / within 4-8 hrs up to 8-14 days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2-Amylase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specificity (present in other diseases) / within 2-12 hrs up to 3-5 days/ x10 the upper limit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7" name="Google Shape;627;p10"/>
          <p:cNvGraphicFramePr/>
          <p:nvPr/>
        </p:nvGraphicFramePr>
        <p:xfrm>
          <a:off x="4692010" y="1630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{E0D22204-92EF-4804-8353-B760E58B0B55}</a:tableStyleId>
              </a:tblPr>
              <a:tblGrid>
                <a:gridCol w="2930075"/>
              </a:tblGrid>
              <a:tr h="50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 hepatitis Biomarkers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9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A</a:t>
                      </a:r>
                      <a:r>
                        <a:rPr b="1" i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b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specific to </a:t>
                      </a:r>
                      <a:r>
                        <a:rPr b="1" i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iver diseases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AST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specificity (elevated in other diseases)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1"/>
          <p:cNvGrpSpPr/>
          <p:nvPr/>
        </p:nvGrpSpPr>
        <p:grpSpPr>
          <a:xfrm rot="794431">
            <a:off x="8223078" y="4072809"/>
            <a:ext cx="1821421" cy="1175057"/>
            <a:chOff x="402850" y="444661"/>
            <a:chExt cx="2477299" cy="1598185"/>
          </a:xfrm>
        </p:grpSpPr>
        <p:sp>
          <p:nvSpPr>
            <p:cNvPr id="633" name="Google Shape;633;p11"/>
            <p:cNvSpPr/>
            <p:nvPr/>
          </p:nvSpPr>
          <p:spPr>
            <a:xfrm rot="-2168956">
              <a:off x="2349474" y="817290"/>
              <a:ext cx="539083" cy="6936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 rot="1715802">
              <a:off x="1860418" y="841281"/>
              <a:ext cx="597943" cy="6900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072040" y="719462"/>
              <a:ext cx="148502" cy="536748"/>
            </a:xfrm>
            <a:custGeom>
              <a:rect b="b" l="l" r="r" t="t"/>
              <a:pathLst>
                <a:path extrusionOk="0" h="7518" w="2080">
                  <a:moveTo>
                    <a:pt x="937" y="0"/>
                  </a:moveTo>
                  <a:lnTo>
                    <a:pt x="1" y="146"/>
                  </a:lnTo>
                  <a:lnTo>
                    <a:pt x="1118" y="7518"/>
                  </a:lnTo>
                  <a:lnTo>
                    <a:pt x="2080" y="7380"/>
                  </a:lnTo>
                  <a:lnTo>
                    <a:pt x="93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430303" y="530478"/>
              <a:ext cx="212257" cy="317208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583661" y="722532"/>
              <a:ext cx="329417" cy="138078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248744" y="806565"/>
              <a:ext cx="368041" cy="409165"/>
            </a:xfrm>
            <a:custGeom>
              <a:rect b="b" l="l" r="r" t="t"/>
              <a:pathLst>
                <a:path extrusionOk="0" h="5731" w="5155">
                  <a:moveTo>
                    <a:pt x="4476" y="0"/>
                  </a:moveTo>
                  <a:lnTo>
                    <a:pt x="0" y="5086"/>
                  </a:lnTo>
                  <a:lnTo>
                    <a:pt x="713" y="5731"/>
                  </a:lnTo>
                  <a:lnTo>
                    <a:pt x="5155" y="610"/>
                  </a:lnTo>
                  <a:lnTo>
                    <a:pt x="447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714491" y="1016325"/>
              <a:ext cx="365614" cy="252738"/>
            </a:xfrm>
            <a:custGeom>
              <a:rect b="b" l="l" r="r" t="t"/>
              <a:pathLst>
                <a:path extrusionOk="0" h="3540" w="5121">
                  <a:moveTo>
                    <a:pt x="498" y="0"/>
                  </a:moveTo>
                  <a:lnTo>
                    <a:pt x="0" y="825"/>
                  </a:lnTo>
                  <a:lnTo>
                    <a:pt x="4622" y="3540"/>
                  </a:lnTo>
                  <a:lnTo>
                    <a:pt x="5121" y="2758"/>
                  </a:lnTo>
                  <a:lnTo>
                    <a:pt x="49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27389" y="732314"/>
              <a:ext cx="133152" cy="319635"/>
            </a:xfrm>
            <a:custGeom>
              <a:rect b="b" l="l" r="r" t="t"/>
              <a:pathLst>
                <a:path extrusionOk="0" h="4477" w="1865">
                  <a:moveTo>
                    <a:pt x="756" y="1"/>
                  </a:moveTo>
                  <a:lnTo>
                    <a:pt x="0" y="181"/>
                  </a:lnTo>
                  <a:lnTo>
                    <a:pt x="1117" y="4477"/>
                  </a:lnTo>
                  <a:lnTo>
                    <a:pt x="1864" y="4296"/>
                  </a:lnTo>
                  <a:lnTo>
                    <a:pt x="75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609540" y="1330394"/>
              <a:ext cx="514115" cy="398741"/>
            </a:xfrm>
            <a:custGeom>
              <a:rect b="b" l="l" r="r" t="t"/>
              <a:pathLst>
                <a:path extrusionOk="0" h="5585" w="7201">
                  <a:moveTo>
                    <a:pt x="6625" y="0"/>
                  </a:moveTo>
                  <a:lnTo>
                    <a:pt x="1" y="4837"/>
                  </a:lnTo>
                  <a:lnTo>
                    <a:pt x="542" y="5585"/>
                  </a:lnTo>
                  <a:lnTo>
                    <a:pt x="7201" y="756"/>
                  </a:lnTo>
                  <a:lnTo>
                    <a:pt x="66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1230895" y="1376373"/>
              <a:ext cx="278583" cy="419588"/>
            </a:xfrm>
            <a:custGeom>
              <a:rect b="b" l="l" r="r" t="t"/>
              <a:pathLst>
                <a:path extrusionOk="0" h="5877" w="3902">
                  <a:moveTo>
                    <a:pt x="826" y="0"/>
                  </a:moveTo>
                  <a:lnTo>
                    <a:pt x="1" y="464"/>
                  </a:lnTo>
                  <a:lnTo>
                    <a:pt x="3077" y="5877"/>
                  </a:lnTo>
                  <a:lnTo>
                    <a:pt x="3901" y="5404"/>
                  </a:lnTo>
                  <a:lnTo>
                    <a:pt x="8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343201" y="1274563"/>
              <a:ext cx="403667" cy="79177"/>
            </a:xfrm>
            <a:custGeom>
              <a:rect b="b" l="l" r="r" t="t"/>
              <a:pathLst>
                <a:path extrusionOk="0" h="1109" w="5654">
                  <a:moveTo>
                    <a:pt x="5653" y="0"/>
                  </a:moveTo>
                  <a:lnTo>
                    <a:pt x="0" y="172"/>
                  </a:lnTo>
                  <a:lnTo>
                    <a:pt x="35" y="1109"/>
                  </a:lnTo>
                  <a:lnTo>
                    <a:pt x="5653" y="928"/>
                  </a:lnTo>
                  <a:lnTo>
                    <a:pt x="565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913828" y="995835"/>
              <a:ext cx="575372" cy="568233"/>
            </a:xfrm>
            <a:custGeom>
              <a:rect b="b" l="l" r="r" t="t"/>
              <a:pathLst>
                <a:path extrusionOk="0" h="7959" w="8059">
                  <a:moveTo>
                    <a:pt x="4063" y="0"/>
                  </a:moveTo>
                  <a:cubicBezTo>
                    <a:pt x="3511" y="0"/>
                    <a:pt x="2975" y="111"/>
                    <a:pt x="2475" y="322"/>
                  </a:cubicBezTo>
                  <a:cubicBezTo>
                    <a:pt x="1719" y="640"/>
                    <a:pt x="1074" y="1215"/>
                    <a:pt x="610" y="1971"/>
                  </a:cubicBezTo>
                  <a:lnTo>
                    <a:pt x="610" y="2006"/>
                  </a:lnTo>
                  <a:cubicBezTo>
                    <a:pt x="499" y="2186"/>
                    <a:pt x="395" y="2358"/>
                    <a:pt x="327" y="2538"/>
                  </a:cubicBezTo>
                  <a:cubicBezTo>
                    <a:pt x="0" y="3475"/>
                    <a:pt x="0" y="4437"/>
                    <a:pt x="284" y="5296"/>
                  </a:cubicBezTo>
                  <a:cubicBezTo>
                    <a:pt x="542" y="5975"/>
                    <a:pt x="971" y="6619"/>
                    <a:pt x="1572" y="7083"/>
                  </a:cubicBezTo>
                  <a:cubicBezTo>
                    <a:pt x="1753" y="7229"/>
                    <a:pt x="1968" y="7375"/>
                    <a:pt x="2182" y="7478"/>
                  </a:cubicBezTo>
                  <a:cubicBezTo>
                    <a:pt x="2329" y="7556"/>
                    <a:pt x="2475" y="7624"/>
                    <a:pt x="2612" y="7693"/>
                  </a:cubicBezTo>
                  <a:cubicBezTo>
                    <a:pt x="3086" y="7873"/>
                    <a:pt x="3570" y="7958"/>
                    <a:pt x="4046" y="7958"/>
                  </a:cubicBezTo>
                  <a:cubicBezTo>
                    <a:pt x="5658" y="7958"/>
                    <a:pt x="7163" y="6980"/>
                    <a:pt x="7767" y="5408"/>
                  </a:cubicBezTo>
                  <a:cubicBezTo>
                    <a:pt x="7844" y="5227"/>
                    <a:pt x="7913" y="5013"/>
                    <a:pt x="7947" y="4832"/>
                  </a:cubicBezTo>
                  <a:cubicBezTo>
                    <a:pt x="7982" y="4686"/>
                    <a:pt x="8016" y="4506"/>
                    <a:pt x="8016" y="4368"/>
                  </a:cubicBezTo>
                  <a:cubicBezTo>
                    <a:pt x="8059" y="4188"/>
                    <a:pt x="8059" y="3973"/>
                    <a:pt x="8016" y="3793"/>
                  </a:cubicBezTo>
                  <a:lnTo>
                    <a:pt x="8016" y="3509"/>
                  </a:lnTo>
                  <a:cubicBezTo>
                    <a:pt x="7844" y="2109"/>
                    <a:pt x="6942" y="854"/>
                    <a:pt x="5585" y="287"/>
                  </a:cubicBezTo>
                  <a:lnTo>
                    <a:pt x="5550" y="287"/>
                  </a:lnTo>
                  <a:cubicBezTo>
                    <a:pt x="5550" y="287"/>
                    <a:pt x="5516" y="253"/>
                    <a:pt x="5482" y="253"/>
                  </a:cubicBezTo>
                  <a:cubicBezTo>
                    <a:pt x="5439" y="253"/>
                    <a:pt x="5439" y="253"/>
                    <a:pt x="5404" y="210"/>
                  </a:cubicBezTo>
                  <a:lnTo>
                    <a:pt x="5336" y="210"/>
                  </a:lnTo>
                  <a:cubicBezTo>
                    <a:pt x="5336" y="210"/>
                    <a:pt x="5301" y="210"/>
                    <a:pt x="5301" y="176"/>
                  </a:cubicBezTo>
                  <a:lnTo>
                    <a:pt x="5267" y="176"/>
                  </a:lnTo>
                  <a:cubicBezTo>
                    <a:pt x="4862" y="57"/>
                    <a:pt x="4458" y="0"/>
                    <a:pt x="406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611862" y="1153619"/>
              <a:ext cx="329417" cy="327489"/>
            </a:xfrm>
            <a:custGeom>
              <a:rect b="b" l="l" r="r" t="t"/>
              <a:pathLst>
                <a:path extrusionOk="0" h="4587" w="4614">
                  <a:moveTo>
                    <a:pt x="2310" y="1"/>
                  </a:moveTo>
                  <a:cubicBezTo>
                    <a:pt x="1997" y="1"/>
                    <a:pt x="1693" y="67"/>
                    <a:pt x="1426" y="191"/>
                  </a:cubicBezTo>
                  <a:cubicBezTo>
                    <a:pt x="962" y="363"/>
                    <a:pt x="602" y="723"/>
                    <a:pt x="353" y="1153"/>
                  </a:cubicBezTo>
                  <a:lnTo>
                    <a:pt x="318" y="1153"/>
                  </a:lnTo>
                  <a:cubicBezTo>
                    <a:pt x="284" y="1265"/>
                    <a:pt x="215" y="1368"/>
                    <a:pt x="172" y="1480"/>
                  </a:cubicBezTo>
                  <a:cubicBezTo>
                    <a:pt x="0" y="2012"/>
                    <a:pt x="0" y="2553"/>
                    <a:pt x="172" y="3052"/>
                  </a:cubicBezTo>
                  <a:cubicBezTo>
                    <a:pt x="318" y="3447"/>
                    <a:pt x="567" y="3799"/>
                    <a:pt x="894" y="4091"/>
                  </a:cubicBezTo>
                  <a:cubicBezTo>
                    <a:pt x="997" y="4160"/>
                    <a:pt x="1109" y="4272"/>
                    <a:pt x="1246" y="4306"/>
                  </a:cubicBezTo>
                  <a:cubicBezTo>
                    <a:pt x="1323" y="4375"/>
                    <a:pt x="1426" y="4409"/>
                    <a:pt x="1504" y="4444"/>
                  </a:cubicBezTo>
                  <a:cubicBezTo>
                    <a:pt x="1769" y="4540"/>
                    <a:pt x="2041" y="4586"/>
                    <a:pt x="2309" y="4586"/>
                  </a:cubicBezTo>
                  <a:cubicBezTo>
                    <a:pt x="3233" y="4586"/>
                    <a:pt x="4108" y="4039"/>
                    <a:pt x="4468" y="3120"/>
                  </a:cubicBezTo>
                  <a:cubicBezTo>
                    <a:pt x="4511" y="3017"/>
                    <a:pt x="4545" y="2906"/>
                    <a:pt x="4545" y="2803"/>
                  </a:cubicBezTo>
                  <a:cubicBezTo>
                    <a:pt x="4579" y="2691"/>
                    <a:pt x="4579" y="2622"/>
                    <a:pt x="4579" y="2510"/>
                  </a:cubicBezTo>
                  <a:cubicBezTo>
                    <a:pt x="4614" y="2407"/>
                    <a:pt x="4614" y="2296"/>
                    <a:pt x="4614" y="2193"/>
                  </a:cubicBezTo>
                  <a:cubicBezTo>
                    <a:pt x="4614" y="2124"/>
                    <a:pt x="4614" y="2081"/>
                    <a:pt x="4579" y="2012"/>
                  </a:cubicBezTo>
                  <a:cubicBezTo>
                    <a:pt x="4511" y="1222"/>
                    <a:pt x="3969" y="509"/>
                    <a:pt x="3179" y="191"/>
                  </a:cubicBezTo>
                  <a:lnTo>
                    <a:pt x="3145" y="148"/>
                  </a:lnTo>
                  <a:lnTo>
                    <a:pt x="3076" y="148"/>
                  </a:lnTo>
                  <a:lnTo>
                    <a:pt x="3076" y="113"/>
                  </a:lnTo>
                  <a:lnTo>
                    <a:pt x="3007" y="113"/>
                  </a:lnTo>
                  <a:cubicBezTo>
                    <a:pt x="2777" y="37"/>
                    <a:pt x="2541" y="1"/>
                    <a:pt x="2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924252" y="468864"/>
              <a:ext cx="331915" cy="327632"/>
            </a:xfrm>
            <a:custGeom>
              <a:rect b="b" l="l" r="r" t="t"/>
              <a:pathLst>
                <a:path extrusionOk="0" h="4589" w="4649">
                  <a:moveTo>
                    <a:pt x="2328" y="0"/>
                  </a:moveTo>
                  <a:cubicBezTo>
                    <a:pt x="2018" y="0"/>
                    <a:pt x="1713" y="64"/>
                    <a:pt x="1426" y="185"/>
                  </a:cubicBezTo>
                  <a:cubicBezTo>
                    <a:pt x="997" y="400"/>
                    <a:pt x="645" y="718"/>
                    <a:pt x="396" y="1147"/>
                  </a:cubicBezTo>
                  <a:lnTo>
                    <a:pt x="353" y="1147"/>
                  </a:lnTo>
                  <a:cubicBezTo>
                    <a:pt x="318" y="1259"/>
                    <a:pt x="249" y="1362"/>
                    <a:pt x="215" y="1474"/>
                  </a:cubicBezTo>
                  <a:cubicBezTo>
                    <a:pt x="0" y="2007"/>
                    <a:pt x="35" y="2548"/>
                    <a:pt x="181" y="3046"/>
                  </a:cubicBezTo>
                  <a:cubicBezTo>
                    <a:pt x="318" y="3441"/>
                    <a:pt x="567" y="3802"/>
                    <a:pt x="928" y="4086"/>
                  </a:cubicBezTo>
                  <a:cubicBezTo>
                    <a:pt x="1040" y="4154"/>
                    <a:pt x="1143" y="4266"/>
                    <a:pt x="1289" y="4301"/>
                  </a:cubicBezTo>
                  <a:cubicBezTo>
                    <a:pt x="1358" y="4369"/>
                    <a:pt x="1426" y="4412"/>
                    <a:pt x="1538" y="4447"/>
                  </a:cubicBezTo>
                  <a:cubicBezTo>
                    <a:pt x="1801" y="4543"/>
                    <a:pt x="2073" y="4588"/>
                    <a:pt x="2340" y="4588"/>
                  </a:cubicBezTo>
                  <a:cubicBezTo>
                    <a:pt x="3266" y="4588"/>
                    <a:pt x="4143" y="4037"/>
                    <a:pt x="4476" y="3123"/>
                  </a:cubicBezTo>
                  <a:cubicBezTo>
                    <a:pt x="4545" y="3012"/>
                    <a:pt x="4545" y="2909"/>
                    <a:pt x="4580" y="2797"/>
                  </a:cubicBezTo>
                  <a:cubicBezTo>
                    <a:pt x="4614" y="2694"/>
                    <a:pt x="4614" y="2617"/>
                    <a:pt x="4614" y="2513"/>
                  </a:cubicBezTo>
                  <a:cubicBezTo>
                    <a:pt x="4648" y="2402"/>
                    <a:pt x="4648" y="2299"/>
                    <a:pt x="4648" y="2187"/>
                  </a:cubicBezTo>
                  <a:cubicBezTo>
                    <a:pt x="4614" y="2153"/>
                    <a:pt x="4614" y="2084"/>
                    <a:pt x="4614" y="2007"/>
                  </a:cubicBezTo>
                  <a:cubicBezTo>
                    <a:pt x="4511" y="1225"/>
                    <a:pt x="4004" y="503"/>
                    <a:pt x="3222" y="185"/>
                  </a:cubicBezTo>
                  <a:cubicBezTo>
                    <a:pt x="3188" y="185"/>
                    <a:pt x="3188" y="151"/>
                    <a:pt x="3188" y="151"/>
                  </a:cubicBezTo>
                  <a:lnTo>
                    <a:pt x="3110" y="151"/>
                  </a:lnTo>
                  <a:lnTo>
                    <a:pt x="3076" y="116"/>
                  </a:lnTo>
                  <a:lnTo>
                    <a:pt x="3042" y="116"/>
                  </a:lnTo>
                  <a:cubicBezTo>
                    <a:pt x="2806" y="38"/>
                    <a:pt x="2566" y="0"/>
                    <a:pt x="232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1483636" y="702470"/>
              <a:ext cx="227679" cy="225965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1335847" y="444661"/>
              <a:ext cx="230035" cy="225537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831403" y="672627"/>
              <a:ext cx="158354" cy="156855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762276" y="640262"/>
              <a:ext cx="117873" cy="117516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545784" y="628076"/>
              <a:ext cx="204332" cy="200834"/>
            </a:xfrm>
            <a:custGeom>
              <a:rect b="b" l="l" r="r" t="t"/>
              <a:pathLst>
                <a:path extrusionOk="0" h="2813" w="2862">
                  <a:moveTo>
                    <a:pt x="1441" y="0"/>
                  </a:moveTo>
                  <a:cubicBezTo>
                    <a:pt x="1250" y="0"/>
                    <a:pt x="1062" y="39"/>
                    <a:pt x="894" y="103"/>
                  </a:cubicBezTo>
                  <a:cubicBezTo>
                    <a:pt x="610" y="249"/>
                    <a:pt x="396" y="421"/>
                    <a:pt x="215" y="713"/>
                  </a:cubicBezTo>
                  <a:cubicBezTo>
                    <a:pt x="181" y="782"/>
                    <a:pt x="146" y="851"/>
                    <a:pt x="146" y="893"/>
                  </a:cubicBezTo>
                  <a:cubicBezTo>
                    <a:pt x="0" y="1246"/>
                    <a:pt x="0" y="1572"/>
                    <a:pt x="112" y="1890"/>
                  </a:cubicBezTo>
                  <a:cubicBezTo>
                    <a:pt x="215" y="2139"/>
                    <a:pt x="361" y="2354"/>
                    <a:pt x="576" y="2500"/>
                  </a:cubicBezTo>
                  <a:cubicBezTo>
                    <a:pt x="645" y="2569"/>
                    <a:pt x="713" y="2612"/>
                    <a:pt x="791" y="2646"/>
                  </a:cubicBezTo>
                  <a:cubicBezTo>
                    <a:pt x="825" y="2680"/>
                    <a:pt x="894" y="2715"/>
                    <a:pt x="928" y="2715"/>
                  </a:cubicBezTo>
                  <a:cubicBezTo>
                    <a:pt x="1106" y="2781"/>
                    <a:pt x="1285" y="2813"/>
                    <a:pt x="1459" y="2813"/>
                  </a:cubicBezTo>
                  <a:cubicBezTo>
                    <a:pt x="2027" y="2813"/>
                    <a:pt x="2541" y="2477"/>
                    <a:pt x="2758" y="1924"/>
                  </a:cubicBezTo>
                  <a:cubicBezTo>
                    <a:pt x="2793" y="1856"/>
                    <a:pt x="2827" y="1787"/>
                    <a:pt x="2827" y="1710"/>
                  </a:cubicBezTo>
                  <a:cubicBezTo>
                    <a:pt x="2827" y="1675"/>
                    <a:pt x="2861" y="1607"/>
                    <a:pt x="2861" y="1538"/>
                  </a:cubicBezTo>
                  <a:lnTo>
                    <a:pt x="2861" y="1357"/>
                  </a:lnTo>
                  <a:lnTo>
                    <a:pt x="2861" y="1246"/>
                  </a:lnTo>
                  <a:cubicBezTo>
                    <a:pt x="2793" y="747"/>
                    <a:pt x="2475" y="318"/>
                    <a:pt x="2002" y="103"/>
                  </a:cubicBezTo>
                  <a:lnTo>
                    <a:pt x="1968" y="103"/>
                  </a:lnTo>
                  <a:lnTo>
                    <a:pt x="1933" y="69"/>
                  </a:lnTo>
                  <a:lnTo>
                    <a:pt x="1865" y="69"/>
                  </a:lnTo>
                  <a:cubicBezTo>
                    <a:pt x="1726" y="21"/>
                    <a:pt x="1583" y="0"/>
                    <a:pt x="14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19660" y="876521"/>
              <a:ext cx="224609" cy="22261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622463" y="920084"/>
              <a:ext cx="227607" cy="225465"/>
            </a:xfrm>
            <a:custGeom>
              <a:rect b="b" l="l" r="r" t="t"/>
              <a:pathLst>
                <a:path extrusionOk="0" h="3158" w="3188">
                  <a:moveTo>
                    <a:pt x="1588" y="0"/>
                  </a:moveTo>
                  <a:cubicBezTo>
                    <a:pt x="1378" y="0"/>
                    <a:pt x="1168" y="47"/>
                    <a:pt x="971" y="128"/>
                  </a:cubicBezTo>
                  <a:cubicBezTo>
                    <a:pt x="679" y="274"/>
                    <a:pt x="430" y="489"/>
                    <a:pt x="249" y="773"/>
                  </a:cubicBezTo>
                  <a:lnTo>
                    <a:pt x="215" y="807"/>
                  </a:lnTo>
                  <a:cubicBezTo>
                    <a:pt x="181" y="884"/>
                    <a:pt x="146" y="953"/>
                    <a:pt x="146" y="1022"/>
                  </a:cubicBezTo>
                  <a:cubicBezTo>
                    <a:pt x="0" y="1383"/>
                    <a:pt x="0" y="1778"/>
                    <a:pt x="112" y="2096"/>
                  </a:cubicBezTo>
                  <a:cubicBezTo>
                    <a:pt x="215" y="2388"/>
                    <a:pt x="396" y="2637"/>
                    <a:pt x="610" y="2817"/>
                  </a:cubicBezTo>
                  <a:cubicBezTo>
                    <a:pt x="713" y="2886"/>
                    <a:pt x="791" y="2921"/>
                    <a:pt x="859" y="2989"/>
                  </a:cubicBezTo>
                  <a:cubicBezTo>
                    <a:pt x="928" y="2989"/>
                    <a:pt x="971" y="3032"/>
                    <a:pt x="1040" y="3067"/>
                  </a:cubicBezTo>
                  <a:cubicBezTo>
                    <a:pt x="1219" y="3128"/>
                    <a:pt x="1402" y="3158"/>
                    <a:pt x="1581" y="3158"/>
                  </a:cubicBezTo>
                  <a:cubicBezTo>
                    <a:pt x="2226" y="3158"/>
                    <a:pt x="2827" y="2776"/>
                    <a:pt x="3076" y="2130"/>
                  </a:cubicBezTo>
                  <a:cubicBezTo>
                    <a:pt x="3119" y="2061"/>
                    <a:pt x="3119" y="1993"/>
                    <a:pt x="3153" y="1915"/>
                  </a:cubicBezTo>
                  <a:cubicBezTo>
                    <a:pt x="3153" y="1847"/>
                    <a:pt x="3188" y="1812"/>
                    <a:pt x="3188" y="1744"/>
                  </a:cubicBezTo>
                  <a:lnTo>
                    <a:pt x="3188" y="1529"/>
                  </a:lnTo>
                  <a:lnTo>
                    <a:pt x="3188" y="1383"/>
                  </a:lnTo>
                  <a:cubicBezTo>
                    <a:pt x="3119" y="841"/>
                    <a:pt x="2758" y="343"/>
                    <a:pt x="2217" y="128"/>
                  </a:cubicBezTo>
                  <a:lnTo>
                    <a:pt x="2183" y="128"/>
                  </a:lnTo>
                  <a:lnTo>
                    <a:pt x="2183" y="94"/>
                  </a:lnTo>
                  <a:lnTo>
                    <a:pt x="2079" y="94"/>
                  </a:lnTo>
                  <a:cubicBezTo>
                    <a:pt x="1920" y="29"/>
                    <a:pt x="1754" y="0"/>
                    <a:pt x="158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402850" y="1488178"/>
              <a:ext cx="457642" cy="452502"/>
            </a:xfrm>
            <a:custGeom>
              <a:rect b="b" l="l" r="r" t="t"/>
              <a:pathLst>
                <a:path extrusionOk="0" h="6338" w="6410">
                  <a:moveTo>
                    <a:pt x="3236" y="0"/>
                  </a:moveTo>
                  <a:cubicBezTo>
                    <a:pt x="2796" y="0"/>
                    <a:pt x="2363" y="94"/>
                    <a:pt x="1968" y="264"/>
                  </a:cubicBezTo>
                  <a:cubicBezTo>
                    <a:pt x="1358" y="514"/>
                    <a:pt x="825" y="978"/>
                    <a:pt x="499" y="1588"/>
                  </a:cubicBezTo>
                  <a:cubicBezTo>
                    <a:pt x="499" y="1588"/>
                    <a:pt x="465" y="1588"/>
                    <a:pt x="465" y="1622"/>
                  </a:cubicBezTo>
                  <a:cubicBezTo>
                    <a:pt x="396" y="1734"/>
                    <a:pt x="318" y="1871"/>
                    <a:pt x="250" y="2051"/>
                  </a:cubicBezTo>
                  <a:cubicBezTo>
                    <a:pt x="1" y="2765"/>
                    <a:pt x="1" y="3555"/>
                    <a:pt x="250" y="4234"/>
                  </a:cubicBezTo>
                  <a:cubicBezTo>
                    <a:pt x="430" y="4775"/>
                    <a:pt x="782" y="5273"/>
                    <a:pt x="1255" y="5634"/>
                  </a:cubicBezTo>
                  <a:cubicBezTo>
                    <a:pt x="1392" y="5772"/>
                    <a:pt x="1573" y="5883"/>
                    <a:pt x="1753" y="5952"/>
                  </a:cubicBezTo>
                  <a:cubicBezTo>
                    <a:pt x="1856" y="6029"/>
                    <a:pt x="1968" y="6098"/>
                    <a:pt x="2071" y="6132"/>
                  </a:cubicBezTo>
                  <a:cubicBezTo>
                    <a:pt x="2447" y="6271"/>
                    <a:pt x="2833" y="6338"/>
                    <a:pt x="3211" y="6338"/>
                  </a:cubicBezTo>
                  <a:cubicBezTo>
                    <a:pt x="4494" y="6338"/>
                    <a:pt x="5698" y="5578"/>
                    <a:pt x="6195" y="4311"/>
                  </a:cubicBezTo>
                  <a:cubicBezTo>
                    <a:pt x="6229" y="4165"/>
                    <a:pt x="6264" y="3985"/>
                    <a:pt x="6298" y="3838"/>
                  </a:cubicBezTo>
                  <a:cubicBezTo>
                    <a:pt x="6332" y="3735"/>
                    <a:pt x="6367" y="3589"/>
                    <a:pt x="6367" y="3486"/>
                  </a:cubicBezTo>
                  <a:cubicBezTo>
                    <a:pt x="6367" y="3340"/>
                    <a:pt x="6410" y="3194"/>
                    <a:pt x="6367" y="3022"/>
                  </a:cubicBezTo>
                  <a:lnTo>
                    <a:pt x="6367" y="2808"/>
                  </a:lnTo>
                  <a:cubicBezTo>
                    <a:pt x="6229" y="1691"/>
                    <a:pt x="5508" y="694"/>
                    <a:pt x="4434" y="264"/>
                  </a:cubicBezTo>
                  <a:lnTo>
                    <a:pt x="4399" y="230"/>
                  </a:lnTo>
                  <a:lnTo>
                    <a:pt x="4365" y="230"/>
                  </a:lnTo>
                  <a:cubicBezTo>
                    <a:pt x="4331" y="230"/>
                    <a:pt x="4296" y="187"/>
                    <a:pt x="4296" y="187"/>
                  </a:cubicBezTo>
                  <a:lnTo>
                    <a:pt x="4262" y="187"/>
                  </a:lnTo>
                  <a:lnTo>
                    <a:pt x="4219" y="153"/>
                  </a:lnTo>
                  <a:lnTo>
                    <a:pt x="4185" y="153"/>
                  </a:lnTo>
                  <a:cubicBezTo>
                    <a:pt x="3872" y="49"/>
                    <a:pt x="3552" y="0"/>
                    <a:pt x="323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251172" y="1590559"/>
              <a:ext cx="457642" cy="452287"/>
            </a:xfrm>
            <a:custGeom>
              <a:rect b="b" l="l" r="r" t="t"/>
              <a:pathLst>
                <a:path extrusionOk="0" h="6335" w="6410">
                  <a:moveTo>
                    <a:pt x="3232" y="0"/>
                  </a:moveTo>
                  <a:cubicBezTo>
                    <a:pt x="2792" y="0"/>
                    <a:pt x="2361" y="92"/>
                    <a:pt x="1968" y="257"/>
                  </a:cubicBezTo>
                  <a:cubicBezTo>
                    <a:pt x="1401" y="514"/>
                    <a:pt x="860" y="978"/>
                    <a:pt x="499" y="1545"/>
                  </a:cubicBezTo>
                  <a:lnTo>
                    <a:pt x="499" y="1623"/>
                  </a:lnTo>
                  <a:cubicBezTo>
                    <a:pt x="396" y="1726"/>
                    <a:pt x="361" y="1872"/>
                    <a:pt x="284" y="2018"/>
                  </a:cubicBezTo>
                  <a:cubicBezTo>
                    <a:pt x="1" y="2765"/>
                    <a:pt x="1" y="3521"/>
                    <a:pt x="250" y="4200"/>
                  </a:cubicBezTo>
                  <a:cubicBezTo>
                    <a:pt x="464" y="4767"/>
                    <a:pt x="791" y="5274"/>
                    <a:pt x="1255" y="5626"/>
                  </a:cubicBezTo>
                  <a:cubicBezTo>
                    <a:pt x="1435" y="5772"/>
                    <a:pt x="1573" y="5884"/>
                    <a:pt x="1753" y="5953"/>
                  </a:cubicBezTo>
                  <a:cubicBezTo>
                    <a:pt x="1865" y="6021"/>
                    <a:pt x="2002" y="6056"/>
                    <a:pt x="2114" y="6133"/>
                  </a:cubicBezTo>
                  <a:cubicBezTo>
                    <a:pt x="2474" y="6270"/>
                    <a:pt x="2846" y="6334"/>
                    <a:pt x="3215" y="6334"/>
                  </a:cubicBezTo>
                  <a:cubicBezTo>
                    <a:pt x="4492" y="6334"/>
                    <a:pt x="5721" y="5557"/>
                    <a:pt x="6195" y="4303"/>
                  </a:cubicBezTo>
                  <a:cubicBezTo>
                    <a:pt x="6264" y="4166"/>
                    <a:pt x="6298" y="3985"/>
                    <a:pt x="6341" y="3839"/>
                  </a:cubicBezTo>
                  <a:cubicBezTo>
                    <a:pt x="6375" y="3736"/>
                    <a:pt x="6375" y="3590"/>
                    <a:pt x="6375" y="3478"/>
                  </a:cubicBezTo>
                  <a:cubicBezTo>
                    <a:pt x="6410" y="3341"/>
                    <a:pt x="6410" y="3161"/>
                    <a:pt x="6410" y="3014"/>
                  </a:cubicBezTo>
                  <a:cubicBezTo>
                    <a:pt x="6410" y="2946"/>
                    <a:pt x="6410" y="2877"/>
                    <a:pt x="6375" y="2800"/>
                  </a:cubicBezTo>
                  <a:cubicBezTo>
                    <a:pt x="6264" y="1691"/>
                    <a:pt x="5551" y="686"/>
                    <a:pt x="4442" y="222"/>
                  </a:cubicBezTo>
                  <a:lnTo>
                    <a:pt x="4365" y="222"/>
                  </a:lnTo>
                  <a:cubicBezTo>
                    <a:pt x="4331" y="188"/>
                    <a:pt x="4331" y="188"/>
                    <a:pt x="4296" y="188"/>
                  </a:cubicBezTo>
                  <a:cubicBezTo>
                    <a:pt x="4296" y="188"/>
                    <a:pt x="4262" y="188"/>
                    <a:pt x="4262" y="154"/>
                  </a:cubicBezTo>
                  <a:lnTo>
                    <a:pt x="4193" y="154"/>
                  </a:lnTo>
                  <a:cubicBezTo>
                    <a:pt x="3875" y="49"/>
                    <a:pt x="3551" y="0"/>
                    <a:pt x="32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6" name="Google Shape;656;p11"/>
          <p:cNvSpPr txBox="1"/>
          <p:nvPr>
            <p:ph type="title"/>
          </p:nvPr>
        </p:nvSpPr>
        <p:spPr>
          <a:xfrm>
            <a:off x="101950" y="1593875"/>
            <a:ext cx="13116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Tumor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markers</a:t>
            </a:r>
            <a:endParaRPr sz="1800"/>
          </a:p>
        </p:txBody>
      </p:sp>
      <p:sp>
        <p:nvSpPr>
          <p:cNvPr id="657" name="Google Shape;657;p11"/>
          <p:cNvSpPr txBox="1"/>
          <p:nvPr>
            <p:ph idx="7" type="subTitle"/>
          </p:nvPr>
        </p:nvSpPr>
        <p:spPr>
          <a:xfrm>
            <a:off x="194675" y="3959150"/>
            <a:ext cx="779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600">
                <a:solidFill>
                  <a:srgbClr val="3C78D8"/>
                </a:solidFill>
              </a:rPr>
              <a:t>Tumor marker</a:t>
            </a:r>
            <a:r>
              <a:rPr lang="en" sz="1600">
                <a:solidFill>
                  <a:srgbClr val="3C78D8"/>
                </a:solidFill>
              </a:rPr>
              <a:t>: A molecule secreted by a tumor that is measure for diagnosis and management of a tumor.</a:t>
            </a:r>
            <a:endParaRPr sz="1600">
              <a:solidFill>
                <a:srgbClr val="3C78D8"/>
              </a:solidFill>
            </a:endParaRPr>
          </a:p>
        </p:txBody>
      </p:sp>
      <p:sp>
        <p:nvSpPr>
          <p:cNvPr id="658" name="Google Shape;658;p11"/>
          <p:cNvSpPr txBox="1"/>
          <p:nvPr>
            <p:ph type="title"/>
          </p:nvPr>
        </p:nvSpPr>
        <p:spPr>
          <a:xfrm>
            <a:off x="720000" y="317095"/>
            <a:ext cx="77040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Proteins as Biomarkers</a:t>
            </a:r>
            <a:endParaRPr sz="3200"/>
          </a:p>
        </p:txBody>
      </p:sp>
      <p:sp>
        <p:nvSpPr>
          <p:cNvPr id="659" name="Google Shape;659;p11"/>
          <p:cNvSpPr txBox="1"/>
          <p:nvPr>
            <p:ph idx="7" type="subTitle"/>
          </p:nvPr>
        </p:nvSpPr>
        <p:spPr>
          <a:xfrm>
            <a:off x="2296350" y="1289725"/>
            <a:ext cx="45513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>
                <a:solidFill>
                  <a:schemeClr val="lt2"/>
                </a:solidFill>
              </a:rPr>
              <a:t>1- a-Fetoprotein</a:t>
            </a:r>
            <a:endParaRPr b="1" sz="19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>
                <a:solidFill>
                  <a:schemeClr val="lt2"/>
                </a:solidFill>
              </a:rPr>
              <a:t>2- Prostate specific Antigen (PSA)</a:t>
            </a:r>
            <a:endParaRPr b="1" sz="19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>
                <a:solidFill>
                  <a:srgbClr val="000000"/>
                </a:solidFill>
              </a:rPr>
              <a:t>3-Cystatin C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>
                <a:solidFill>
                  <a:srgbClr val="000000"/>
                </a:solidFill>
              </a:rPr>
              <a:t>4- B-type natriuretic peptide</a:t>
            </a:r>
            <a:endParaRPr sz="1300"/>
          </a:p>
        </p:txBody>
      </p:sp>
      <p:grpSp>
        <p:nvGrpSpPr>
          <p:cNvPr id="660" name="Google Shape;660;p11"/>
          <p:cNvGrpSpPr/>
          <p:nvPr/>
        </p:nvGrpSpPr>
        <p:grpSpPr>
          <a:xfrm rot="794431">
            <a:off x="-393397" y="-44466"/>
            <a:ext cx="1821422" cy="1175058"/>
            <a:chOff x="402850" y="444661"/>
            <a:chExt cx="2477299" cy="1598185"/>
          </a:xfrm>
        </p:grpSpPr>
        <p:sp>
          <p:nvSpPr>
            <p:cNvPr id="661" name="Google Shape;661;p11"/>
            <p:cNvSpPr/>
            <p:nvPr/>
          </p:nvSpPr>
          <p:spPr>
            <a:xfrm rot="-2168956">
              <a:off x="2349415" y="817334"/>
              <a:ext cx="539083" cy="6936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 rot="1715802">
              <a:off x="1860432" y="841288"/>
              <a:ext cx="597943" cy="6900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1072040" y="719462"/>
              <a:ext cx="148502" cy="536748"/>
            </a:xfrm>
            <a:custGeom>
              <a:rect b="b" l="l" r="r" t="t"/>
              <a:pathLst>
                <a:path extrusionOk="0" h="7518" w="2080">
                  <a:moveTo>
                    <a:pt x="937" y="0"/>
                  </a:moveTo>
                  <a:lnTo>
                    <a:pt x="1" y="146"/>
                  </a:lnTo>
                  <a:lnTo>
                    <a:pt x="1118" y="7518"/>
                  </a:lnTo>
                  <a:lnTo>
                    <a:pt x="2080" y="7380"/>
                  </a:lnTo>
                  <a:lnTo>
                    <a:pt x="93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430303" y="530478"/>
              <a:ext cx="212257" cy="317208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583661" y="722532"/>
              <a:ext cx="329417" cy="138078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1248744" y="806565"/>
              <a:ext cx="368041" cy="409165"/>
            </a:xfrm>
            <a:custGeom>
              <a:rect b="b" l="l" r="r" t="t"/>
              <a:pathLst>
                <a:path extrusionOk="0" h="5731" w="5155">
                  <a:moveTo>
                    <a:pt x="4476" y="0"/>
                  </a:moveTo>
                  <a:lnTo>
                    <a:pt x="0" y="5086"/>
                  </a:lnTo>
                  <a:lnTo>
                    <a:pt x="713" y="5731"/>
                  </a:lnTo>
                  <a:lnTo>
                    <a:pt x="5155" y="610"/>
                  </a:lnTo>
                  <a:lnTo>
                    <a:pt x="447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14491" y="1016325"/>
              <a:ext cx="365614" cy="252738"/>
            </a:xfrm>
            <a:custGeom>
              <a:rect b="b" l="l" r="r" t="t"/>
              <a:pathLst>
                <a:path extrusionOk="0" h="3540" w="5121">
                  <a:moveTo>
                    <a:pt x="498" y="0"/>
                  </a:moveTo>
                  <a:lnTo>
                    <a:pt x="0" y="825"/>
                  </a:lnTo>
                  <a:lnTo>
                    <a:pt x="4622" y="3540"/>
                  </a:lnTo>
                  <a:lnTo>
                    <a:pt x="5121" y="2758"/>
                  </a:lnTo>
                  <a:lnTo>
                    <a:pt x="49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627389" y="732314"/>
              <a:ext cx="133152" cy="319635"/>
            </a:xfrm>
            <a:custGeom>
              <a:rect b="b" l="l" r="r" t="t"/>
              <a:pathLst>
                <a:path extrusionOk="0" h="4477" w="1865">
                  <a:moveTo>
                    <a:pt x="756" y="1"/>
                  </a:moveTo>
                  <a:lnTo>
                    <a:pt x="0" y="181"/>
                  </a:lnTo>
                  <a:lnTo>
                    <a:pt x="1117" y="4477"/>
                  </a:lnTo>
                  <a:lnTo>
                    <a:pt x="1864" y="4296"/>
                  </a:lnTo>
                  <a:lnTo>
                    <a:pt x="75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09540" y="1330394"/>
              <a:ext cx="514115" cy="398741"/>
            </a:xfrm>
            <a:custGeom>
              <a:rect b="b" l="l" r="r" t="t"/>
              <a:pathLst>
                <a:path extrusionOk="0" h="5585" w="7201">
                  <a:moveTo>
                    <a:pt x="6625" y="0"/>
                  </a:moveTo>
                  <a:lnTo>
                    <a:pt x="1" y="4837"/>
                  </a:lnTo>
                  <a:lnTo>
                    <a:pt x="542" y="5585"/>
                  </a:lnTo>
                  <a:lnTo>
                    <a:pt x="7201" y="756"/>
                  </a:lnTo>
                  <a:lnTo>
                    <a:pt x="66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1230895" y="1376373"/>
              <a:ext cx="278583" cy="419588"/>
            </a:xfrm>
            <a:custGeom>
              <a:rect b="b" l="l" r="r" t="t"/>
              <a:pathLst>
                <a:path extrusionOk="0" h="5877" w="3902">
                  <a:moveTo>
                    <a:pt x="826" y="0"/>
                  </a:moveTo>
                  <a:lnTo>
                    <a:pt x="1" y="464"/>
                  </a:lnTo>
                  <a:lnTo>
                    <a:pt x="3077" y="5877"/>
                  </a:lnTo>
                  <a:lnTo>
                    <a:pt x="3901" y="5404"/>
                  </a:lnTo>
                  <a:lnTo>
                    <a:pt x="8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1343201" y="1274563"/>
              <a:ext cx="403667" cy="79177"/>
            </a:xfrm>
            <a:custGeom>
              <a:rect b="b" l="l" r="r" t="t"/>
              <a:pathLst>
                <a:path extrusionOk="0" h="1109" w="5654">
                  <a:moveTo>
                    <a:pt x="5653" y="0"/>
                  </a:moveTo>
                  <a:lnTo>
                    <a:pt x="0" y="172"/>
                  </a:lnTo>
                  <a:lnTo>
                    <a:pt x="35" y="1109"/>
                  </a:lnTo>
                  <a:lnTo>
                    <a:pt x="5653" y="928"/>
                  </a:lnTo>
                  <a:lnTo>
                    <a:pt x="565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913828" y="995835"/>
              <a:ext cx="575372" cy="568233"/>
            </a:xfrm>
            <a:custGeom>
              <a:rect b="b" l="l" r="r" t="t"/>
              <a:pathLst>
                <a:path extrusionOk="0" h="7959" w="8059">
                  <a:moveTo>
                    <a:pt x="4063" y="0"/>
                  </a:moveTo>
                  <a:cubicBezTo>
                    <a:pt x="3511" y="0"/>
                    <a:pt x="2975" y="111"/>
                    <a:pt x="2475" y="322"/>
                  </a:cubicBezTo>
                  <a:cubicBezTo>
                    <a:pt x="1719" y="640"/>
                    <a:pt x="1074" y="1215"/>
                    <a:pt x="610" y="1971"/>
                  </a:cubicBezTo>
                  <a:lnTo>
                    <a:pt x="610" y="2006"/>
                  </a:lnTo>
                  <a:cubicBezTo>
                    <a:pt x="499" y="2186"/>
                    <a:pt x="395" y="2358"/>
                    <a:pt x="327" y="2538"/>
                  </a:cubicBezTo>
                  <a:cubicBezTo>
                    <a:pt x="0" y="3475"/>
                    <a:pt x="0" y="4437"/>
                    <a:pt x="284" y="5296"/>
                  </a:cubicBezTo>
                  <a:cubicBezTo>
                    <a:pt x="542" y="5975"/>
                    <a:pt x="971" y="6619"/>
                    <a:pt x="1572" y="7083"/>
                  </a:cubicBezTo>
                  <a:cubicBezTo>
                    <a:pt x="1753" y="7229"/>
                    <a:pt x="1968" y="7375"/>
                    <a:pt x="2182" y="7478"/>
                  </a:cubicBezTo>
                  <a:cubicBezTo>
                    <a:pt x="2329" y="7556"/>
                    <a:pt x="2475" y="7624"/>
                    <a:pt x="2612" y="7693"/>
                  </a:cubicBezTo>
                  <a:cubicBezTo>
                    <a:pt x="3086" y="7873"/>
                    <a:pt x="3570" y="7958"/>
                    <a:pt x="4046" y="7958"/>
                  </a:cubicBezTo>
                  <a:cubicBezTo>
                    <a:pt x="5658" y="7958"/>
                    <a:pt x="7163" y="6980"/>
                    <a:pt x="7767" y="5408"/>
                  </a:cubicBezTo>
                  <a:cubicBezTo>
                    <a:pt x="7844" y="5227"/>
                    <a:pt x="7913" y="5013"/>
                    <a:pt x="7947" y="4832"/>
                  </a:cubicBezTo>
                  <a:cubicBezTo>
                    <a:pt x="7982" y="4686"/>
                    <a:pt x="8016" y="4506"/>
                    <a:pt x="8016" y="4368"/>
                  </a:cubicBezTo>
                  <a:cubicBezTo>
                    <a:pt x="8059" y="4188"/>
                    <a:pt x="8059" y="3973"/>
                    <a:pt x="8016" y="3793"/>
                  </a:cubicBezTo>
                  <a:lnTo>
                    <a:pt x="8016" y="3509"/>
                  </a:lnTo>
                  <a:cubicBezTo>
                    <a:pt x="7844" y="2109"/>
                    <a:pt x="6942" y="854"/>
                    <a:pt x="5585" y="287"/>
                  </a:cubicBezTo>
                  <a:lnTo>
                    <a:pt x="5550" y="287"/>
                  </a:lnTo>
                  <a:cubicBezTo>
                    <a:pt x="5550" y="287"/>
                    <a:pt x="5516" y="253"/>
                    <a:pt x="5482" y="253"/>
                  </a:cubicBezTo>
                  <a:cubicBezTo>
                    <a:pt x="5439" y="253"/>
                    <a:pt x="5439" y="253"/>
                    <a:pt x="5404" y="210"/>
                  </a:cubicBezTo>
                  <a:lnTo>
                    <a:pt x="5336" y="210"/>
                  </a:lnTo>
                  <a:cubicBezTo>
                    <a:pt x="5336" y="210"/>
                    <a:pt x="5301" y="210"/>
                    <a:pt x="5301" y="176"/>
                  </a:cubicBezTo>
                  <a:lnTo>
                    <a:pt x="5267" y="176"/>
                  </a:lnTo>
                  <a:cubicBezTo>
                    <a:pt x="4862" y="57"/>
                    <a:pt x="4458" y="0"/>
                    <a:pt x="406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611862" y="1153619"/>
              <a:ext cx="329417" cy="327489"/>
            </a:xfrm>
            <a:custGeom>
              <a:rect b="b" l="l" r="r" t="t"/>
              <a:pathLst>
                <a:path extrusionOk="0" h="4587" w="4614">
                  <a:moveTo>
                    <a:pt x="2310" y="1"/>
                  </a:moveTo>
                  <a:cubicBezTo>
                    <a:pt x="1997" y="1"/>
                    <a:pt x="1693" y="67"/>
                    <a:pt x="1426" y="191"/>
                  </a:cubicBezTo>
                  <a:cubicBezTo>
                    <a:pt x="962" y="363"/>
                    <a:pt x="602" y="723"/>
                    <a:pt x="353" y="1153"/>
                  </a:cubicBezTo>
                  <a:lnTo>
                    <a:pt x="318" y="1153"/>
                  </a:lnTo>
                  <a:cubicBezTo>
                    <a:pt x="284" y="1265"/>
                    <a:pt x="215" y="1368"/>
                    <a:pt x="172" y="1480"/>
                  </a:cubicBezTo>
                  <a:cubicBezTo>
                    <a:pt x="0" y="2012"/>
                    <a:pt x="0" y="2553"/>
                    <a:pt x="172" y="3052"/>
                  </a:cubicBezTo>
                  <a:cubicBezTo>
                    <a:pt x="318" y="3447"/>
                    <a:pt x="567" y="3799"/>
                    <a:pt x="894" y="4091"/>
                  </a:cubicBezTo>
                  <a:cubicBezTo>
                    <a:pt x="997" y="4160"/>
                    <a:pt x="1109" y="4272"/>
                    <a:pt x="1246" y="4306"/>
                  </a:cubicBezTo>
                  <a:cubicBezTo>
                    <a:pt x="1323" y="4375"/>
                    <a:pt x="1426" y="4409"/>
                    <a:pt x="1504" y="4444"/>
                  </a:cubicBezTo>
                  <a:cubicBezTo>
                    <a:pt x="1769" y="4540"/>
                    <a:pt x="2041" y="4586"/>
                    <a:pt x="2309" y="4586"/>
                  </a:cubicBezTo>
                  <a:cubicBezTo>
                    <a:pt x="3233" y="4586"/>
                    <a:pt x="4108" y="4039"/>
                    <a:pt x="4468" y="3120"/>
                  </a:cubicBezTo>
                  <a:cubicBezTo>
                    <a:pt x="4511" y="3017"/>
                    <a:pt x="4545" y="2906"/>
                    <a:pt x="4545" y="2803"/>
                  </a:cubicBezTo>
                  <a:cubicBezTo>
                    <a:pt x="4579" y="2691"/>
                    <a:pt x="4579" y="2622"/>
                    <a:pt x="4579" y="2510"/>
                  </a:cubicBezTo>
                  <a:cubicBezTo>
                    <a:pt x="4614" y="2407"/>
                    <a:pt x="4614" y="2296"/>
                    <a:pt x="4614" y="2193"/>
                  </a:cubicBezTo>
                  <a:cubicBezTo>
                    <a:pt x="4614" y="2124"/>
                    <a:pt x="4614" y="2081"/>
                    <a:pt x="4579" y="2012"/>
                  </a:cubicBezTo>
                  <a:cubicBezTo>
                    <a:pt x="4511" y="1222"/>
                    <a:pt x="3969" y="509"/>
                    <a:pt x="3179" y="191"/>
                  </a:cubicBezTo>
                  <a:lnTo>
                    <a:pt x="3145" y="148"/>
                  </a:lnTo>
                  <a:lnTo>
                    <a:pt x="3076" y="148"/>
                  </a:lnTo>
                  <a:lnTo>
                    <a:pt x="3076" y="113"/>
                  </a:lnTo>
                  <a:lnTo>
                    <a:pt x="3007" y="113"/>
                  </a:lnTo>
                  <a:cubicBezTo>
                    <a:pt x="2777" y="37"/>
                    <a:pt x="2541" y="1"/>
                    <a:pt x="2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924252" y="468864"/>
              <a:ext cx="331915" cy="327632"/>
            </a:xfrm>
            <a:custGeom>
              <a:rect b="b" l="l" r="r" t="t"/>
              <a:pathLst>
                <a:path extrusionOk="0" h="4589" w="4649">
                  <a:moveTo>
                    <a:pt x="2328" y="0"/>
                  </a:moveTo>
                  <a:cubicBezTo>
                    <a:pt x="2018" y="0"/>
                    <a:pt x="1713" y="64"/>
                    <a:pt x="1426" y="185"/>
                  </a:cubicBezTo>
                  <a:cubicBezTo>
                    <a:pt x="997" y="400"/>
                    <a:pt x="645" y="718"/>
                    <a:pt x="396" y="1147"/>
                  </a:cubicBezTo>
                  <a:lnTo>
                    <a:pt x="353" y="1147"/>
                  </a:lnTo>
                  <a:cubicBezTo>
                    <a:pt x="318" y="1259"/>
                    <a:pt x="249" y="1362"/>
                    <a:pt x="215" y="1474"/>
                  </a:cubicBezTo>
                  <a:cubicBezTo>
                    <a:pt x="0" y="2007"/>
                    <a:pt x="35" y="2548"/>
                    <a:pt x="181" y="3046"/>
                  </a:cubicBezTo>
                  <a:cubicBezTo>
                    <a:pt x="318" y="3441"/>
                    <a:pt x="567" y="3802"/>
                    <a:pt x="928" y="4086"/>
                  </a:cubicBezTo>
                  <a:cubicBezTo>
                    <a:pt x="1040" y="4154"/>
                    <a:pt x="1143" y="4266"/>
                    <a:pt x="1289" y="4301"/>
                  </a:cubicBezTo>
                  <a:cubicBezTo>
                    <a:pt x="1358" y="4369"/>
                    <a:pt x="1426" y="4412"/>
                    <a:pt x="1538" y="4447"/>
                  </a:cubicBezTo>
                  <a:cubicBezTo>
                    <a:pt x="1801" y="4543"/>
                    <a:pt x="2073" y="4588"/>
                    <a:pt x="2340" y="4588"/>
                  </a:cubicBezTo>
                  <a:cubicBezTo>
                    <a:pt x="3266" y="4588"/>
                    <a:pt x="4143" y="4037"/>
                    <a:pt x="4476" y="3123"/>
                  </a:cubicBezTo>
                  <a:cubicBezTo>
                    <a:pt x="4545" y="3012"/>
                    <a:pt x="4545" y="2909"/>
                    <a:pt x="4580" y="2797"/>
                  </a:cubicBezTo>
                  <a:cubicBezTo>
                    <a:pt x="4614" y="2694"/>
                    <a:pt x="4614" y="2617"/>
                    <a:pt x="4614" y="2513"/>
                  </a:cubicBezTo>
                  <a:cubicBezTo>
                    <a:pt x="4648" y="2402"/>
                    <a:pt x="4648" y="2299"/>
                    <a:pt x="4648" y="2187"/>
                  </a:cubicBezTo>
                  <a:cubicBezTo>
                    <a:pt x="4614" y="2153"/>
                    <a:pt x="4614" y="2084"/>
                    <a:pt x="4614" y="2007"/>
                  </a:cubicBezTo>
                  <a:cubicBezTo>
                    <a:pt x="4511" y="1225"/>
                    <a:pt x="4004" y="503"/>
                    <a:pt x="3222" y="185"/>
                  </a:cubicBezTo>
                  <a:cubicBezTo>
                    <a:pt x="3188" y="185"/>
                    <a:pt x="3188" y="151"/>
                    <a:pt x="3188" y="151"/>
                  </a:cubicBezTo>
                  <a:lnTo>
                    <a:pt x="3110" y="151"/>
                  </a:lnTo>
                  <a:lnTo>
                    <a:pt x="3076" y="116"/>
                  </a:lnTo>
                  <a:lnTo>
                    <a:pt x="3042" y="116"/>
                  </a:lnTo>
                  <a:cubicBezTo>
                    <a:pt x="2806" y="38"/>
                    <a:pt x="2566" y="0"/>
                    <a:pt x="232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1483636" y="702470"/>
              <a:ext cx="227679" cy="225965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335847" y="444661"/>
              <a:ext cx="230035" cy="225537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831403" y="672627"/>
              <a:ext cx="158354" cy="156855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2762276" y="640262"/>
              <a:ext cx="117873" cy="117516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45784" y="628076"/>
              <a:ext cx="204332" cy="200834"/>
            </a:xfrm>
            <a:custGeom>
              <a:rect b="b" l="l" r="r" t="t"/>
              <a:pathLst>
                <a:path extrusionOk="0" h="2813" w="2862">
                  <a:moveTo>
                    <a:pt x="1441" y="0"/>
                  </a:moveTo>
                  <a:cubicBezTo>
                    <a:pt x="1250" y="0"/>
                    <a:pt x="1062" y="39"/>
                    <a:pt x="894" y="103"/>
                  </a:cubicBezTo>
                  <a:cubicBezTo>
                    <a:pt x="610" y="249"/>
                    <a:pt x="396" y="421"/>
                    <a:pt x="215" y="713"/>
                  </a:cubicBezTo>
                  <a:cubicBezTo>
                    <a:pt x="181" y="782"/>
                    <a:pt x="146" y="851"/>
                    <a:pt x="146" y="893"/>
                  </a:cubicBezTo>
                  <a:cubicBezTo>
                    <a:pt x="0" y="1246"/>
                    <a:pt x="0" y="1572"/>
                    <a:pt x="112" y="1890"/>
                  </a:cubicBezTo>
                  <a:cubicBezTo>
                    <a:pt x="215" y="2139"/>
                    <a:pt x="361" y="2354"/>
                    <a:pt x="576" y="2500"/>
                  </a:cubicBezTo>
                  <a:cubicBezTo>
                    <a:pt x="645" y="2569"/>
                    <a:pt x="713" y="2612"/>
                    <a:pt x="791" y="2646"/>
                  </a:cubicBezTo>
                  <a:cubicBezTo>
                    <a:pt x="825" y="2680"/>
                    <a:pt x="894" y="2715"/>
                    <a:pt x="928" y="2715"/>
                  </a:cubicBezTo>
                  <a:cubicBezTo>
                    <a:pt x="1106" y="2781"/>
                    <a:pt x="1285" y="2813"/>
                    <a:pt x="1459" y="2813"/>
                  </a:cubicBezTo>
                  <a:cubicBezTo>
                    <a:pt x="2027" y="2813"/>
                    <a:pt x="2541" y="2477"/>
                    <a:pt x="2758" y="1924"/>
                  </a:cubicBezTo>
                  <a:cubicBezTo>
                    <a:pt x="2793" y="1856"/>
                    <a:pt x="2827" y="1787"/>
                    <a:pt x="2827" y="1710"/>
                  </a:cubicBezTo>
                  <a:cubicBezTo>
                    <a:pt x="2827" y="1675"/>
                    <a:pt x="2861" y="1607"/>
                    <a:pt x="2861" y="1538"/>
                  </a:cubicBezTo>
                  <a:lnTo>
                    <a:pt x="2861" y="1357"/>
                  </a:lnTo>
                  <a:lnTo>
                    <a:pt x="2861" y="1246"/>
                  </a:lnTo>
                  <a:cubicBezTo>
                    <a:pt x="2793" y="747"/>
                    <a:pt x="2475" y="318"/>
                    <a:pt x="2002" y="103"/>
                  </a:cubicBezTo>
                  <a:lnTo>
                    <a:pt x="1968" y="103"/>
                  </a:lnTo>
                  <a:lnTo>
                    <a:pt x="1933" y="69"/>
                  </a:lnTo>
                  <a:lnTo>
                    <a:pt x="1865" y="69"/>
                  </a:lnTo>
                  <a:cubicBezTo>
                    <a:pt x="1726" y="21"/>
                    <a:pt x="1583" y="0"/>
                    <a:pt x="14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2319660" y="876521"/>
              <a:ext cx="224609" cy="22261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22463" y="920084"/>
              <a:ext cx="227607" cy="225465"/>
            </a:xfrm>
            <a:custGeom>
              <a:rect b="b" l="l" r="r" t="t"/>
              <a:pathLst>
                <a:path extrusionOk="0" h="3158" w="3188">
                  <a:moveTo>
                    <a:pt x="1588" y="0"/>
                  </a:moveTo>
                  <a:cubicBezTo>
                    <a:pt x="1378" y="0"/>
                    <a:pt x="1168" y="47"/>
                    <a:pt x="971" y="128"/>
                  </a:cubicBezTo>
                  <a:cubicBezTo>
                    <a:pt x="679" y="274"/>
                    <a:pt x="430" y="489"/>
                    <a:pt x="249" y="773"/>
                  </a:cubicBezTo>
                  <a:lnTo>
                    <a:pt x="215" y="807"/>
                  </a:lnTo>
                  <a:cubicBezTo>
                    <a:pt x="181" y="884"/>
                    <a:pt x="146" y="953"/>
                    <a:pt x="146" y="1022"/>
                  </a:cubicBezTo>
                  <a:cubicBezTo>
                    <a:pt x="0" y="1383"/>
                    <a:pt x="0" y="1778"/>
                    <a:pt x="112" y="2096"/>
                  </a:cubicBezTo>
                  <a:cubicBezTo>
                    <a:pt x="215" y="2388"/>
                    <a:pt x="396" y="2637"/>
                    <a:pt x="610" y="2817"/>
                  </a:cubicBezTo>
                  <a:cubicBezTo>
                    <a:pt x="713" y="2886"/>
                    <a:pt x="791" y="2921"/>
                    <a:pt x="859" y="2989"/>
                  </a:cubicBezTo>
                  <a:cubicBezTo>
                    <a:pt x="928" y="2989"/>
                    <a:pt x="971" y="3032"/>
                    <a:pt x="1040" y="3067"/>
                  </a:cubicBezTo>
                  <a:cubicBezTo>
                    <a:pt x="1219" y="3128"/>
                    <a:pt x="1402" y="3158"/>
                    <a:pt x="1581" y="3158"/>
                  </a:cubicBezTo>
                  <a:cubicBezTo>
                    <a:pt x="2226" y="3158"/>
                    <a:pt x="2827" y="2776"/>
                    <a:pt x="3076" y="2130"/>
                  </a:cubicBezTo>
                  <a:cubicBezTo>
                    <a:pt x="3119" y="2061"/>
                    <a:pt x="3119" y="1993"/>
                    <a:pt x="3153" y="1915"/>
                  </a:cubicBezTo>
                  <a:cubicBezTo>
                    <a:pt x="3153" y="1847"/>
                    <a:pt x="3188" y="1812"/>
                    <a:pt x="3188" y="1744"/>
                  </a:cubicBezTo>
                  <a:lnTo>
                    <a:pt x="3188" y="1529"/>
                  </a:lnTo>
                  <a:lnTo>
                    <a:pt x="3188" y="1383"/>
                  </a:lnTo>
                  <a:cubicBezTo>
                    <a:pt x="3119" y="841"/>
                    <a:pt x="2758" y="343"/>
                    <a:pt x="2217" y="128"/>
                  </a:cubicBezTo>
                  <a:lnTo>
                    <a:pt x="2183" y="128"/>
                  </a:lnTo>
                  <a:lnTo>
                    <a:pt x="2183" y="94"/>
                  </a:lnTo>
                  <a:lnTo>
                    <a:pt x="2079" y="94"/>
                  </a:lnTo>
                  <a:cubicBezTo>
                    <a:pt x="1920" y="29"/>
                    <a:pt x="1754" y="0"/>
                    <a:pt x="158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402850" y="1488178"/>
              <a:ext cx="457642" cy="452502"/>
            </a:xfrm>
            <a:custGeom>
              <a:rect b="b" l="l" r="r" t="t"/>
              <a:pathLst>
                <a:path extrusionOk="0" h="6338" w="6410">
                  <a:moveTo>
                    <a:pt x="3236" y="0"/>
                  </a:moveTo>
                  <a:cubicBezTo>
                    <a:pt x="2796" y="0"/>
                    <a:pt x="2363" y="94"/>
                    <a:pt x="1968" y="264"/>
                  </a:cubicBezTo>
                  <a:cubicBezTo>
                    <a:pt x="1358" y="514"/>
                    <a:pt x="825" y="978"/>
                    <a:pt x="499" y="1588"/>
                  </a:cubicBezTo>
                  <a:cubicBezTo>
                    <a:pt x="499" y="1588"/>
                    <a:pt x="465" y="1588"/>
                    <a:pt x="465" y="1622"/>
                  </a:cubicBezTo>
                  <a:cubicBezTo>
                    <a:pt x="396" y="1734"/>
                    <a:pt x="318" y="1871"/>
                    <a:pt x="250" y="2051"/>
                  </a:cubicBezTo>
                  <a:cubicBezTo>
                    <a:pt x="1" y="2765"/>
                    <a:pt x="1" y="3555"/>
                    <a:pt x="250" y="4234"/>
                  </a:cubicBezTo>
                  <a:cubicBezTo>
                    <a:pt x="430" y="4775"/>
                    <a:pt x="782" y="5273"/>
                    <a:pt x="1255" y="5634"/>
                  </a:cubicBezTo>
                  <a:cubicBezTo>
                    <a:pt x="1392" y="5772"/>
                    <a:pt x="1573" y="5883"/>
                    <a:pt x="1753" y="5952"/>
                  </a:cubicBezTo>
                  <a:cubicBezTo>
                    <a:pt x="1856" y="6029"/>
                    <a:pt x="1968" y="6098"/>
                    <a:pt x="2071" y="6132"/>
                  </a:cubicBezTo>
                  <a:cubicBezTo>
                    <a:pt x="2447" y="6271"/>
                    <a:pt x="2833" y="6338"/>
                    <a:pt x="3211" y="6338"/>
                  </a:cubicBezTo>
                  <a:cubicBezTo>
                    <a:pt x="4494" y="6338"/>
                    <a:pt x="5698" y="5578"/>
                    <a:pt x="6195" y="4311"/>
                  </a:cubicBezTo>
                  <a:cubicBezTo>
                    <a:pt x="6229" y="4165"/>
                    <a:pt x="6264" y="3985"/>
                    <a:pt x="6298" y="3838"/>
                  </a:cubicBezTo>
                  <a:cubicBezTo>
                    <a:pt x="6332" y="3735"/>
                    <a:pt x="6367" y="3589"/>
                    <a:pt x="6367" y="3486"/>
                  </a:cubicBezTo>
                  <a:cubicBezTo>
                    <a:pt x="6367" y="3340"/>
                    <a:pt x="6410" y="3194"/>
                    <a:pt x="6367" y="3022"/>
                  </a:cubicBezTo>
                  <a:lnTo>
                    <a:pt x="6367" y="2808"/>
                  </a:lnTo>
                  <a:cubicBezTo>
                    <a:pt x="6229" y="1691"/>
                    <a:pt x="5508" y="694"/>
                    <a:pt x="4434" y="264"/>
                  </a:cubicBezTo>
                  <a:lnTo>
                    <a:pt x="4399" y="230"/>
                  </a:lnTo>
                  <a:lnTo>
                    <a:pt x="4365" y="230"/>
                  </a:lnTo>
                  <a:cubicBezTo>
                    <a:pt x="4331" y="230"/>
                    <a:pt x="4296" y="187"/>
                    <a:pt x="4296" y="187"/>
                  </a:cubicBezTo>
                  <a:lnTo>
                    <a:pt x="4262" y="187"/>
                  </a:lnTo>
                  <a:lnTo>
                    <a:pt x="4219" y="153"/>
                  </a:lnTo>
                  <a:lnTo>
                    <a:pt x="4185" y="153"/>
                  </a:lnTo>
                  <a:cubicBezTo>
                    <a:pt x="3872" y="49"/>
                    <a:pt x="3552" y="0"/>
                    <a:pt x="323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1251172" y="1590559"/>
              <a:ext cx="457642" cy="452287"/>
            </a:xfrm>
            <a:custGeom>
              <a:rect b="b" l="l" r="r" t="t"/>
              <a:pathLst>
                <a:path extrusionOk="0" h="6335" w="6410">
                  <a:moveTo>
                    <a:pt x="3232" y="0"/>
                  </a:moveTo>
                  <a:cubicBezTo>
                    <a:pt x="2792" y="0"/>
                    <a:pt x="2361" y="92"/>
                    <a:pt x="1968" y="257"/>
                  </a:cubicBezTo>
                  <a:cubicBezTo>
                    <a:pt x="1401" y="514"/>
                    <a:pt x="860" y="978"/>
                    <a:pt x="499" y="1545"/>
                  </a:cubicBezTo>
                  <a:lnTo>
                    <a:pt x="499" y="1623"/>
                  </a:lnTo>
                  <a:cubicBezTo>
                    <a:pt x="396" y="1726"/>
                    <a:pt x="361" y="1872"/>
                    <a:pt x="284" y="2018"/>
                  </a:cubicBezTo>
                  <a:cubicBezTo>
                    <a:pt x="1" y="2765"/>
                    <a:pt x="1" y="3521"/>
                    <a:pt x="250" y="4200"/>
                  </a:cubicBezTo>
                  <a:cubicBezTo>
                    <a:pt x="464" y="4767"/>
                    <a:pt x="791" y="5274"/>
                    <a:pt x="1255" y="5626"/>
                  </a:cubicBezTo>
                  <a:cubicBezTo>
                    <a:pt x="1435" y="5772"/>
                    <a:pt x="1573" y="5884"/>
                    <a:pt x="1753" y="5953"/>
                  </a:cubicBezTo>
                  <a:cubicBezTo>
                    <a:pt x="1865" y="6021"/>
                    <a:pt x="2002" y="6056"/>
                    <a:pt x="2114" y="6133"/>
                  </a:cubicBezTo>
                  <a:cubicBezTo>
                    <a:pt x="2474" y="6270"/>
                    <a:pt x="2846" y="6334"/>
                    <a:pt x="3215" y="6334"/>
                  </a:cubicBezTo>
                  <a:cubicBezTo>
                    <a:pt x="4492" y="6334"/>
                    <a:pt x="5721" y="5557"/>
                    <a:pt x="6195" y="4303"/>
                  </a:cubicBezTo>
                  <a:cubicBezTo>
                    <a:pt x="6264" y="4166"/>
                    <a:pt x="6298" y="3985"/>
                    <a:pt x="6341" y="3839"/>
                  </a:cubicBezTo>
                  <a:cubicBezTo>
                    <a:pt x="6375" y="3736"/>
                    <a:pt x="6375" y="3590"/>
                    <a:pt x="6375" y="3478"/>
                  </a:cubicBezTo>
                  <a:cubicBezTo>
                    <a:pt x="6410" y="3341"/>
                    <a:pt x="6410" y="3161"/>
                    <a:pt x="6410" y="3014"/>
                  </a:cubicBezTo>
                  <a:cubicBezTo>
                    <a:pt x="6410" y="2946"/>
                    <a:pt x="6410" y="2877"/>
                    <a:pt x="6375" y="2800"/>
                  </a:cubicBezTo>
                  <a:cubicBezTo>
                    <a:pt x="6264" y="1691"/>
                    <a:pt x="5551" y="686"/>
                    <a:pt x="4442" y="222"/>
                  </a:cubicBezTo>
                  <a:lnTo>
                    <a:pt x="4365" y="222"/>
                  </a:lnTo>
                  <a:cubicBezTo>
                    <a:pt x="4331" y="188"/>
                    <a:pt x="4331" y="188"/>
                    <a:pt x="4296" y="188"/>
                  </a:cubicBezTo>
                  <a:cubicBezTo>
                    <a:pt x="4296" y="188"/>
                    <a:pt x="4262" y="188"/>
                    <a:pt x="4262" y="154"/>
                  </a:cubicBezTo>
                  <a:lnTo>
                    <a:pt x="4193" y="154"/>
                  </a:lnTo>
                  <a:cubicBezTo>
                    <a:pt x="3875" y="49"/>
                    <a:pt x="3551" y="0"/>
                    <a:pt x="32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0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4" name="Google Shape;684;p11"/>
          <p:cNvCxnSpPr/>
          <p:nvPr/>
        </p:nvCxnSpPr>
        <p:spPr>
          <a:xfrm flipH="1" rot="10800000">
            <a:off x="1314200" y="1653975"/>
            <a:ext cx="1042200" cy="351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11"/>
          <p:cNvCxnSpPr/>
          <p:nvPr/>
        </p:nvCxnSpPr>
        <p:spPr>
          <a:xfrm>
            <a:off x="1314200" y="2005275"/>
            <a:ext cx="1053600" cy="181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gf9228e2709_0_2"/>
          <p:cNvGrpSpPr/>
          <p:nvPr/>
        </p:nvGrpSpPr>
        <p:grpSpPr>
          <a:xfrm flipH="1">
            <a:off x="8485649" y="1259337"/>
            <a:ext cx="926915" cy="2164401"/>
            <a:chOff x="6707713" y="2424575"/>
            <a:chExt cx="1269052" cy="2963310"/>
          </a:xfrm>
        </p:grpSpPr>
        <p:sp>
          <p:nvSpPr>
            <p:cNvPr id="691" name="Google Shape;691;gf9228e2709_0_2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f9228e2709_0_2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f9228e2709_0_2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f9228e2709_0_2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f9228e2709_0_2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68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f9228e2709_0_2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68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f9228e2709_0_2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68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f9228e2709_0_2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68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f9228e2709_0_2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68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gf9228e2709_0_2"/>
          <p:cNvSpPr txBox="1"/>
          <p:nvPr>
            <p:ph idx="4294967295" type="subTitle"/>
          </p:nvPr>
        </p:nvSpPr>
        <p:spPr>
          <a:xfrm>
            <a:off x="351750" y="904425"/>
            <a:ext cx="81339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1- a-</a:t>
            </a:r>
            <a:r>
              <a:rPr b="1" lang="en">
                <a:solidFill>
                  <a:schemeClr val="accent3"/>
                </a:solidFill>
              </a:rPr>
              <a:t>F</a:t>
            </a:r>
            <a:r>
              <a:rPr b="1" i="0" lang="en" sz="14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etoprotein: 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(Nonspecific tumor marker)</a:t>
            </a:r>
            <a:endParaRPr b="1" i="0" sz="105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It’s produced by the fetal liver and falls until term→ In newborn babies a-fetoprotein levels are very low.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remains low under normal conditions.</a:t>
            </a:r>
            <a:endParaRPr b="0" i="0" sz="12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High conc. are observed in:</a:t>
            </a:r>
            <a:endParaRPr b="0" i="0" sz="120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Hepatocellular carcinomas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 (hepatoma)</a:t>
            </a:r>
            <a:endParaRPr b="0" i="0" sz="120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Testicular carcinomas</a:t>
            </a:r>
            <a:r>
              <a:rPr b="0" i="0" lang="en" sz="12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2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 tract carcinomas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3C78D8"/>
                </a:solidFill>
              </a:rPr>
              <a:t>High serum levels are also found in benign (non-cancerous) conditions. Eg: Hepatitis.</a:t>
            </a:r>
            <a:endParaRPr sz="1200">
              <a:solidFill>
                <a:srgbClr val="3C78D8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rgbClr val="3C78D8"/>
                </a:solidFill>
              </a:rPr>
              <a:t>High conc. not always suggestive of a tumor.</a:t>
            </a:r>
            <a:endParaRPr sz="1200">
              <a:solidFill>
                <a:srgbClr val="3C78D8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a nonspecific marker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gf9228e2709_0_2"/>
          <p:cNvSpPr txBox="1"/>
          <p:nvPr>
            <p:ph idx="4294967295" type="subTitle"/>
          </p:nvPr>
        </p:nvSpPr>
        <p:spPr>
          <a:xfrm>
            <a:off x="351750" y="3328900"/>
            <a:ext cx="8580600" cy="20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2- Prostate Specific Antigen (PSA):</a:t>
            </a:r>
            <a:endParaRPr b="1" i="0" sz="14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Produced by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prostate gland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PSA level is used as a tumor marker to aid and monitoring in patients with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prostatic cancer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Less specific in diagnosis.</a:t>
            </a:r>
            <a:endParaRPr b="0" i="0" sz="12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High serum levels are also observed in:</a:t>
            </a:r>
            <a:endParaRPr b="0" i="0" sz="12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Benign prostatic hyperplasia (BPH)</a:t>
            </a:r>
            <a:endParaRPr b="0" i="0" sz="12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Prostatic inflammation/infection</a:t>
            </a:r>
            <a:endParaRPr b="0" i="0" sz="1400" u="none" cap="none" strike="noStrik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gf9228e2709_0_2"/>
          <p:cNvSpPr txBox="1"/>
          <p:nvPr>
            <p:ph type="title"/>
          </p:nvPr>
        </p:nvSpPr>
        <p:spPr>
          <a:xfrm>
            <a:off x="720000" y="203922"/>
            <a:ext cx="7704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Proteins as Biomarkers</a:t>
            </a:r>
            <a:endParaRPr sz="2900"/>
          </a:p>
        </p:txBody>
      </p:sp>
      <p:sp>
        <p:nvSpPr>
          <p:cNvPr id="703" name="Google Shape;703;gf9228e2709_0_2"/>
          <p:cNvSpPr/>
          <p:nvPr/>
        </p:nvSpPr>
        <p:spPr>
          <a:xfrm>
            <a:off x="215271" y="120436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f9228e2709_0_2"/>
          <p:cNvSpPr/>
          <p:nvPr/>
        </p:nvSpPr>
        <p:spPr>
          <a:xfrm rot="7062932">
            <a:off x="760406" y="245377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f9228e2709_0_2"/>
          <p:cNvSpPr/>
          <p:nvPr/>
        </p:nvSpPr>
        <p:spPr>
          <a:xfrm rot="7062932">
            <a:off x="8759531" y="4465002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f9228e2709_0_2"/>
          <p:cNvSpPr/>
          <p:nvPr/>
        </p:nvSpPr>
        <p:spPr>
          <a:xfrm rot="7062932">
            <a:off x="8390781" y="4685377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"/>
          <p:cNvSpPr/>
          <p:nvPr/>
        </p:nvSpPr>
        <p:spPr>
          <a:xfrm>
            <a:off x="-4" y="-2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2"/>
          <p:cNvSpPr/>
          <p:nvPr/>
        </p:nvSpPr>
        <p:spPr>
          <a:xfrm rot="7062932">
            <a:off x="113681" y="5721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"/>
          <p:cNvSpPr/>
          <p:nvPr/>
        </p:nvSpPr>
        <p:spPr>
          <a:xfrm>
            <a:off x="8905290" y="9473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2"/>
          <p:cNvSpPr/>
          <p:nvPr/>
        </p:nvSpPr>
        <p:spPr>
          <a:xfrm>
            <a:off x="8423994" y="4505822"/>
            <a:ext cx="885278" cy="87803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2"/>
          <p:cNvSpPr/>
          <p:nvPr/>
        </p:nvSpPr>
        <p:spPr>
          <a:xfrm>
            <a:off x="8671740" y="437600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2"/>
          <p:cNvSpPr/>
          <p:nvPr/>
        </p:nvSpPr>
        <p:spPr>
          <a:xfrm rot="9767710">
            <a:off x="32500" y="4214183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2"/>
          <p:cNvSpPr/>
          <p:nvPr/>
        </p:nvSpPr>
        <p:spPr>
          <a:xfrm>
            <a:off x="8494498" y="4314522"/>
            <a:ext cx="444511" cy="441266"/>
          </a:xfrm>
          <a:custGeom>
            <a:rect b="b" l="l" r="r" t="t"/>
            <a:pathLst>
              <a:path extrusionOk="0" h="14142" w="14246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"/>
          <p:cNvSpPr txBox="1"/>
          <p:nvPr>
            <p:ph type="title"/>
          </p:nvPr>
        </p:nvSpPr>
        <p:spPr>
          <a:xfrm>
            <a:off x="678119" y="265911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Proteins as Biomarkers</a:t>
            </a:r>
            <a:endParaRPr sz="2900"/>
          </a:p>
        </p:txBody>
      </p:sp>
      <p:sp>
        <p:nvSpPr>
          <p:cNvPr id="719" name="Google Shape;719;p12"/>
          <p:cNvSpPr/>
          <p:nvPr/>
        </p:nvSpPr>
        <p:spPr>
          <a:xfrm>
            <a:off x="453575" y="947322"/>
            <a:ext cx="79938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3- Cystatin C</a:t>
            </a:r>
            <a:endParaRPr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cysteine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protease inhibitor mainly produced by all nucleated cells of the body.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Useful biomarker for measuring glomerular filtration rate (GFR) in assessing kidney function and failure.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Unlike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Creatinine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its serum conc. is independent of gender, age, or muscle mass.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Abnormally high serum levels of Cystatin C indicate early renal disease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(kidney failure)</a:t>
            </a: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Clinically useful marker for detecting: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200"/>
              <a:buFont typeface="Open Sans"/>
              <a:buChar char="○"/>
            </a:pP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Early kidney disease.</a:t>
            </a:r>
            <a:endParaRPr b="0" i="0" sz="1200" u="none" cap="none" strike="noStrike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200"/>
              <a:buChar char="○"/>
            </a:pPr>
            <a:r>
              <a:rPr lang="en" sz="1200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Monitoring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 kidney transplantation</a:t>
            </a:r>
            <a:r>
              <a:rPr b="0" i="0" lang="en" sz="1200" u="none" cap="none" strike="noStrike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2"/>
          <p:cNvSpPr/>
          <p:nvPr/>
        </p:nvSpPr>
        <p:spPr>
          <a:xfrm>
            <a:off x="587513" y="3182000"/>
            <a:ext cx="77259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4-B type natriuretic peptide (BNP)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peptide secreted mainly in the cardiac ventricles in response to cardiac expansion and pressure overload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High serum levels are observed in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congestive heart failure.</a:t>
            </a:r>
            <a:endParaRPr b="0" i="0" sz="120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can be used to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differentiate patients 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whose symptoms are due to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heart failure 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those whose symptoms are due to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other causes </a:t>
            </a: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such as </a:t>
            </a:r>
            <a:r>
              <a:rPr b="0" i="0" lang="en" sz="12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pulmonary disease.</a:t>
            </a:r>
            <a:endParaRPr b="0" i="0" sz="120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13"/>
          <p:cNvGrpSpPr/>
          <p:nvPr/>
        </p:nvGrpSpPr>
        <p:grpSpPr>
          <a:xfrm rot="-2477353">
            <a:off x="8197437" y="3957284"/>
            <a:ext cx="1546125" cy="1410772"/>
            <a:chOff x="972627" y="2388675"/>
            <a:chExt cx="477925" cy="436067"/>
          </a:xfrm>
        </p:grpSpPr>
        <p:sp>
          <p:nvSpPr>
            <p:cNvPr id="726" name="Google Shape;726;p13"/>
            <p:cNvSpPr/>
            <p:nvPr/>
          </p:nvSpPr>
          <p:spPr>
            <a:xfrm>
              <a:off x="972627" y="2509929"/>
              <a:ext cx="183388" cy="18342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215446" y="2388675"/>
              <a:ext cx="136166" cy="136166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1085267" y="2624956"/>
              <a:ext cx="161109" cy="61199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275052" y="2474850"/>
              <a:ext cx="38193" cy="159068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189292" y="2715629"/>
              <a:ext cx="109113" cy="109113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184518" y="2569397"/>
              <a:ext cx="239017" cy="239294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313210" y="2658548"/>
              <a:ext cx="137342" cy="136477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158365" y="2665985"/>
              <a:ext cx="89221" cy="89186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13"/>
          <p:cNvGrpSpPr/>
          <p:nvPr/>
        </p:nvGrpSpPr>
        <p:grpSpPr>
          <a:xfrm rot="2040916">
            <a:off x="-354045" y="390820"/>
            <a:ext cx="1358026" cy="1387852"/>
            <a:chOff x="635850" y="3092705"/>
            <a:chExt cx="729428" cy="745448"/>
          </a:xfrm>
        </p:grpSpPr>
        <p:sp>
          <p:nvSpPr>
            <p:cNvPr id="735" name="Google Shape;735;p13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2" name="Google Shape;742;p13"/>
          <p:cNvSpPr txBox="1"/>
          <p:nvPr>
            <p:ph type="title"/>
          </p:nvPr>
        </p:nvSpPr>
        <p:spPr>
          <a:xfrm>
            <a:off x="608405" y="181439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Hormones as biomarkers:</a:t>
            </a:r>
            <a:endParaRPr sz="2900"/>
          </a:p>
        </p:txBody>
      </p:sp>
      <p:sp>
        <p:nvSpPr>
          <p:cNvPr id="743" name="Google Shape;743;p13"/>
          <p:cNvSpPr txBox="1"/>
          <p:nvPr>
            <p:ph idx="4294967295" type="subTitle"/>
          </p:nvPr>
        </p:nvSpPr>
        <p:spPr>
          <a:xfrm>
            <a:off x="910650" y="861050"/>
            <a:ext cx="7782300" cy="17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Anti-Mullerian Hormone (AMH)</a:t>
            </a:r>
            <a:endParaRPr b="0" i="0" sz="15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females it is </a:t>
            </a:r>
            <a:r>
              <a:rPr lang="en" sz="1300">
                <a:solidFill>
                  <a:srgbClr val="000000"/>
                </a:solidFill>
              </a:rPr>
              <a:t>p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roduced by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ovaries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Appears to be best marker for </a:t>
            </a:r>
            <a:r>
              <a:rPr b="0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estimating egg cell reserve in the ovaries 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(ovarian reserve testing)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Only growing follicles produce AMH.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300"/>
              <a:buFont typeface="Open Sans"/>
              <a:buChar char="●"/>
            </a:pPr>
            <a:r>
              <a:rPr b="0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Plasma AMH levels strongly correlate with number of growing follicles</a:t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13"/>
          <p:cNvSpPr/>
          <p:nvPr/>
        </p:nvSpPr>
        <p:spPr>
          <a:xfrm>
            <a:off x="2537650" y="3512675"/>
            <a:ext cx="3709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AA84F"/>
                </a:solidFill>
                <a:latin typeface="Ubuntu"/>
                <a:ea typeface="Ubuntu"/>
                <a:cs typeface="Ubuntu"/>
                <a:sym typeface="Ubuntu"/>
              </a:rPr>
              <a:t>It tells you about the fertility status of a woman.</a:t>
            </a:r>
            <a:endParaRPr b="0" i="0" sz="1100" u="none" cap="none" strike="noStrike">
              <a:solidFill>
                <a:srgbClr val="6AA84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13"/>
          <p:cNvSpPr/>
          <p:nvPr/>
        </p:nvSpPr>
        <p:spPr>
          <a:xfrm>
            <a:off x="4863100" y="4208675"/>
            <a:ext cx="3116700" cy="674100"/>
          </a:xfrm>
          <a:prstGeom prst="roundRect">
            <a:avLst>
              <a:gd fmla="val 16667" name="adj"/>
            </a:avLst>
          </a:prstGeom>
          <a:solidFill>
            <a:srgbClr val="DAE7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Low</a:t>
            </a:r>
            <a:r>
              <a:rPr b="0" i="0" lang="en" sz="1300" u="none" cap="none" strike="noStrike">
                <a:solidFill>
                  <a:srgbClr val="1B197C"/>
                </a:solidFill>
                <a:latin typeface="Open Sans"/>
                <a:ea typeface="Open Sans"/>
                <a:cs typeface="Open Sans"/>
                <a:sym typeface="Open Sans"/>
              </a:rPr>
              <a:t> levels in women with </a:t>
            </a:r>
            <a:r>
              <a:rPr b="1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ovarian  dysfunction</a:t>
            </a:r>
            <a:endParaRPr b="1" i="0" sz="1300" u="none" cap="none" strike="noStrike">
              <a:solidFill>
                <a:srgbClr val="CC412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6" name="Google Shape;746;p13"/>
          <p:cNvSpPr/>
          <p:nvPr/>
        </p:nvSpPr>
        <p:spPr>
          <a:xfrm>
            <a:off x="740725" y="4208676"/>
            <a:ext cx="3116700" cy="674100"/>
          </a:xfrm>
          <a:prstGeom prst="roundRect">
            <a:avLst>
              <a:gd fmla="val 16667" name="adj"/>
            </a:avLst>
          </a:prstGeom>
          <a:solidFill>
            <a:srgbClr val="DAE7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High</a:t>
            </a:r>
            <a:r>
              <a:rPr b="0" i="0" lang="en" sz="1300" u="none" cap="none" strike="noStrike">
                <a:solidFill>
                  <a:srgbClr val="1B197C"/>
                </a:solidFill>
                <a:latin typeface="Open Sans"/>
                <a:ea typeface="Open Sans"/>
                <a:cs typeface="Open Sans"/>
                <a:sym typeface="Open Sans"/>
              </a:rPr>
              <a:t> levels in women with </a:t>
            </a:r>
            <a:r>
              <a:rPr b="1" i="0" lang="en" sz="13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Polycystic Ovarian Syndrome PCOS</a:t>
            </a:r>
            <a:endParaRPr b="1" i="0" sz="1300" u="none" cap="none" strike="noStrike">
              <a:solidFill>
                <a:srgbClr val="CC412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7" name="Google Shape;747;p13"/>
          <p:cNvSpPr/>
          <p:nvPr/>
        </p:nvSpPr>
        <p:spPr>
          <a:xfrm>
            <a:off x="2834059" y="2723750"/>
            <a:ext cx="3116700" cy="898800"/>
          </a:xfrm>
          <a:prstGeom prst="roundRect">
            <a:avLst>
              <a:gd fmla="val 16667" name="adj"/>
            </a:avLst>
          </a:prstGeom>
          <a:solidFill>
            <a:srgbClr val="DAE7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700" u="none" cap="none" strike="noStrike">
                <a:solidFill>
                  <a:srgbClr val="1B197C"/>
                </a:solidFill>
                <a:latin typeface="Open Sans"/>
                <a:ea typeface="Open Sans"/>
                <a:cs typeface="Open Sans"/>
                <a:sym typeface="Open Sans"/>
              </a:rPr>
              <a:t>Anti-Mullerian</a:t>
            </a:r>
            <a:r>
              <a:rPr b="1" lang="en" sz="1700">
                <a:solidFill>
                  <a:srgbClr val="1B19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700" u="none" cap="none" strike="noStrike">
                <a:solidFill>
                  <a:srgbClr val="1B197C"/>
                </a:solidFill>
                <a:latin typeface="Ubuntu"/>
                <a:ea typeface="Ubuntu"/>
                <a:cs typeface="Ubuntu"/>
                <a:sym typeface="Ubuntu"/>
              </a:rPr>
              <a:t>Hormone (AMH) </a:t>
            </a:r>
            <a:endParaRPr b="1" i="0" sz="1700" u="none" cap="none" strike="noStrike">
              <a:solidFill>
                <a:srgbClr val="1B197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13"/>
          <p:cNvSpPr/>
          <p:nvPr/>
        </p:nvSpPr>
        <p:spPr>
          <a:xfrm flipH="1" rot="-5400000">
            <a:off x="1963750" y="3276127"/>
            <a:ext cx="836700" cy="903900"/>
          </a:xfrm>
          <a:prstGeom prst="bentArrow">
            <a:avLst>
              <a:gd fmla="val 25000" name="adj1"/>
              <a:gd fmla="val 27421" name="adj2"/>
              <a:gd fmla="val 25000" name="adj3"/>
              <a:gd fmla="val 43750" name="adj4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3"/>
          <p:cNvSpPr/>
          <p:nvPr/>
        </p:nvSpPr>
        <p:spPr>
          <a:xfrm rot="5400000">
            <a:off x="5984350" y="3276127"/>
            <a:ext cx="836700" cy="903900"/>
          </a:xfrm>
          <a:prstGeom prst="bentArrow">
            <a:avLst>
              <a:gd fmla="val 25000" name="adj1"/>
              <a:gd fmla="val 27421" name="adj2"/>
              <a:gd fmla="val 25000" name="adj3"/>
              <a:gd fmla="val 43750" name="adj4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14"/>
          <p:cNvGrpSpPr/>
          <p:nvPr/>
        </p:nvGrpSpPr>
        <p:grpSpPr>
          <a:xfrm rot="780171">
            <a:off x="8207271" y="42249"/>
            <a:ext cx="1171952" cy="2138700"/>
            <a:chOff x="635850" y="3092705"/>
            <a:chExt cx="561159" cy="1024061"/>
          </a:xfrm>
        </p:grpSpPr>
        <p:sp>
          <p:nvSpPr>
            <p:cNvPr id="755" name="Google Shape;755;p14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14"/>
          <p:cNvGrpSpPr/>
          <p:nvPr/>
        </p:nvGrpSpPr>
        <p:grpSpPr>
          <a:xfrm rot="3741897">
            <a:off x="-930020" y="3047548"/>
            <a:ext cx="2574151" cy="1657117"/>
            <a:chOff x="-86807" y="1399617"/>
            <a:chExt cx="1571453" cy="1011627"/>
          </a:xfrm>
        </p:grpSpPr>
        <p:sp>
          <p:nvSpPr>
            <p:cNvPr id="763" name="Google Shape;763;p14"/>
            <p:cNvSpPr/>
            <p:nvPr/>
          </p:nvSpPr>
          <p:spPr>
            <a:xfrm rot="-1375587">
              <a:off x="846787" y="2083585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4"/>
            <p:cNvSpPr/>
            <p:nvPr/>
          </p:nvSpPr>
          <p:spPr>
            <a:xfrm rot="2509616">
              <a:off x="364493" y="2001765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4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4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 rot="794252">
              <a:off x="1234427" y="1902516"/>
              <a:ext cx="227294" cy="226598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 rot="794254">
              <a:off x="732608" y="2038862"/>
              <a:ext cx="340890" cy="337841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" name="Google Shape;772;p1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3600">
                <a:solidFill>
                  <a:schemeClr val="lt2"/>
                </a:solidFill>
              </a:rPr>
              <a:t>Take Home Messages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858200" y="1405375"/>
            <a:ext cx="7441500" cy="27411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Biochemical markers are essential for accurate and non-invasive laboratory tools offering the treating physician fast means for better management.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could be proteins, enzymes, or hormones.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Biomarkers are used for diagnosis, prognosis and follow up of diseases.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biomarker exhibit good diagnostic and prognostic values.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 of biomarkers used in different diseases will help understand their qualities and limitations.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Recent development in medicine provides new biomarkers.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5"/>
          <p:cNvSpPr txBox="1"/>
          <p:nvPr>
            <p:ph type="title"/>
          </p:nvPr>
        </p:nvSpPr>
        <p:spPr>
          <a:xfrm>
            <a:off x="720000" y="31625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749EE6"/>
                </a:solidFill>
              </a:rPr>
              <a:t>Quiz</a:t>
            </a:r>
            <a:endParaRPr>
              <a:solidFill>
                <a:srgbClr val="749EE6"/>
              </a:solidFill>
            </a:endParaRPr>
          </a:p>
        </p:txBody>
      </p:sp>
      <p:graphicFrame>
        <p:nvGraphicFramePr>
          <p:cNvPr id="779" name="Google Shape;779;p15"/>
          <p:cNvGraphicFramePr/>
          <p:nvPr/>
        </p:nvGraphicFramePr>
        <p:xfrm>
          <a:off x="1290668" y="635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{E0D22204-92EF-4804-8353-B760E58B0B55}</a:tableStyleId>
              </a:tblPr>
              <a:tblGrid>
                <a:gridCol w="1560750"/>
                <a:gridCol w="1560750"/>
                <a:gridCol w="1560750"/>
                <a:gridCol w="1878925"/>
              </a:tblGrid>
              <a:tr h="177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A biological molecule that can be </a:t>
                      </a:r>
                      <a:r>
                        <a:rPr b="1" lang="en" sz="1400" u="none" cap="none" strike="noStrike">
                          <a:solidFill>
                            <a:srgbClr val="1B197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measured</a:t>
                      </a:r>
                      <a:r>
                        <a:rPr b="1"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follow up a disease or a treatment.</a:t>
                      </a:r>
                      <a:endParaRPr b="1"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E7FF"/>
                    </a:solidFill>
                  </a:tcPr>
                </a:tc>
                <a:tc hMerge="1"/>
                <a:tc hMerge="1"/>
                <a:tc hMerge="1"/>
              </a:tr>
              <a:tr h="42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Biomarker</a:t>
                      </a:r>
                      <a:endParaRPr b="1" sz="1800" u="none" cap="none" strike="noStrike">
                        <a:solidFill>
                          <a:srgbClr val="749EE6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Diagnosis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Prognosis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Serum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5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1B197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A biomarker that is released in myocardial infarction:</a:t>
                      </a:r>
                      <a:endParaRPr b="1" sz="1400" u="none" cap="none" strike="noStrike">
                        <a:solidFill>
                          <a:srgbClr val="1B197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E7FF"/>
                    </a:solidFill>
                  </a:tcPr>
                </a:tc>
                <a:tc hMerge="1"/>
                <a:tc hMerge="1"/>
                <a:tc hMerge="1"/>
              </a:tr>
              <a:tr h="42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PSA</a:t>
                      </a:r>
                      <a:endParaRPr b="1" sz="1800" u="none" cap="none" strike="noStrike">
                        <a:solidFill>
                          <a:srgbClr val="749EE6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AMH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a-fetoprotein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Troponins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Which of these biomarkers can be considered as tumor markers?</a:t>
                      </a:r>
                      <a:endParaRPr b="1"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E7FF"/>
                    </a:solidFill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a-fetoprotein</a:t>
                      </a:r>
                      <a:endParaRPr sz="1400" u="none" cap="none" strike="noStrike">
                        <a:solidFill>
                          <a:schemeClr val="accent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PSA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Amylase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A and B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Which of these Biomarkers elevate only in acute pancreatitis?</a:t>
                      </a:r>
                      <a:endParaRPr b="1" sz="13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E7FF"/>
                    </a:solidFill>
                  </a:tcPr>
                </a:tc>
                <a:tc hMerge="1"/>
                <a:tc hMerge="1"/>
                <a:tc hMerge="1"/>
              </a:tr>
              <a:tr h="3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Amylase</a:t>
                      </a:r>
                      <a:endParaRPr b="1" sz="1800" u="none" cap="none" strike="noStrike">
                        <a:solidFill>
                          <a:srgbClr val="749EE6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Lipase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ALT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AST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 Which biomarker can be used to differentiate between heart failure and pulmonary diseases?</a:t>
                      </a:r>
                      <a:endParaRPr b="1"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E7FF"/>
                    </a:solidFill>
                  </a:tcPr>
                </a:tc>
                <a:tc hMerge="1"/>
                <a:tc hMerge="1"/>
                <a:tc hMerge="1"/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PSA</a:t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AMH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BNP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Cystatin C</a:t>
                      </a:r>
                      <a:endParaRPr sz="1400" u="none" cap="none" strike="noStrike"/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80" name="Google Shape;780;p15"/>
          <p:cNvGrpSpPr/>
          <p:nvPr/>
        </p:nvGrpSpPr>
        <p:grpSpPr>
          <a:xfrm>
            <a:off x="23744" y="90111"/>
            <a:ext cx="1314341" cy="1105908"/>
            <a:chOff x="1024350" y="1371350"/>
            <a:chExt cx="1468702" cy="1235651"/>
          </a:xfrm>
        </p:grpSpPr>
        <p:sp>
          <p:nvSpPr>
            <p:cNvPr id="781" name="Google Shape;781;p15"/>
            <p:cNvSpPr/>
            <p:nvPr/>
          </p:nvSpPr>
          <p:spPr>
            <a:xfrm>
              <a:off x="1529387" y="1534094"/>
              <a:ext cx="751258" cy="751374"/>
            </a:xfrm>
            <a:custGeom>
              <a:rect b="b" l="l" r="r" t="t"/>
              <a:pathLst>
                <a:path extrusionOk="0" h="6445" w="6444">
                  <a:moveTo>
                    <a:pt x="3222" y="1"/>
                  </a:moveTo>
                  <a:cubicBezTo>
                    <a:pt x="1426" y="1"/>
                    <a:pt x="0" y="1427"/>
                    <a:pt x="0" y="3223"/>
                  </a:cubicBezTo>
                  <a:cubicBezTo>
                    <a:pt x="0" y="5010"/>
                    <a:pt x="1426" y="6444"/>
                    <a:pt x="3222" y="6444"/>
                  </a:cubicBezTo>
                  <a:cubicBezTo>
                    <a:pt x="5009" y="6444"/>
                    <a:pt x="6444" y="5010"/>
                    <a:pt x="6444" y="3223"/>
                  </a:cubicBezTo>
                  <a:cubicBezTo>
                    <a:pt x="6444" y="1427"/>
                    <a:pt x="5009" y="1"/>
                    <a:pt x="3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1908977" y="2214235"/>
              <a:ext cx="217426" cy="71232"/>
            </a:xfrm>
            <a:custGeom>
              <a:rect b="b" l="l" r="r" t="t"/>
              <a:pathLst>
                <a:path extrusionOk="0" h="611" w="1865">
                  <a:moveTo>
                    <a:pt x="1865" y="0"/>
                  </a:moveTo>
                  <a:lnTo>
                    <a:pt x="1865" y="0"/>
                  </a:lnTo>
                  <a:cubicBezTo>
                    <a:pt x="1856" y="6"/>
                    <a:pt x="1847" y="13"/>
                    <a:pt x="1837" y="18"/>
                  </a:cubicBezTo>
                  <a:lnTo>
                    <a:pt x="1837" y="18"/>
                  </a:lnTo>
                  <a:cubicBezTo>
                    <a:pt x="1853" y="10"/>
                    <a:pt x="1865" y="0"/>
                    <a:pt x="1865" y="0"/>
                  </a:cubicBezTo>
                  <a:close/>
                  <a:moveTo>
                    <a:pt x="1837" y="18"/>
                  </a:moveTo>
                  <a:cubicBezTo>
                    <a:pt x="1823" y="27"/>
                    <a:pt x="1804" y="35"/>
                    <a:pt x="1787" y="35"/>
                  </a:cubicBezTo>
                  <a:cubicBezTo>
                    <a:pt x="1700" y="98"/>
                    <a:pt x="1609" y="156"/>
                    <a:pt x="1514" y="210"/>
                  </a:cubicBezTo>
                  <a:lnTo>
                    <a:pt x="1514" y="210"/>
                  </a:lnTo>
                  <a:cubicBezTo>
                    <a:pt x="1625" y="151"/>
                    <a:pt x="1733" y="87"/>
                    <a:pt x="1837" y="18"/>
                  </a:cubicBezTo>
                  <a:close/>
                  <a:moveTo>
                    <a:pt x="1514" y="210"/>
                  </a:moveTo>
                  <a:cubicBezTo>
                    <a:pt x="1054" y="454"/>
                    <a:pt x="538" y="610"/>
                    <a:pt x="0" y="610"/>
                  </a:cubicBezTo>
                  <a:cubicBezTo>
                    <a:pt x="532" y="610"/>
                    <a:pt x="1064" y="464"/>
                    <a:pt x="1514" y="21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1904896" y="2285350"/>
              <a:ext cx="4197" cy="117"/>
            </a:xfrm>
            <a:custGeom>
              <a:rect b="b" l="l" r="r" t="t"/>
              <a:pathLst>
                <a:path extrusionOk="0" h="1" w="36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5" y="0"/>
                  </a:move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1891956" y="2285350"/>
              <a:ext cx="13057" cy="117"/>
            </a:xfrm>
            <a:custGeom>
              <a:rect b="b" l="l" r="r" t="t"/>
              <a:pathLst>
                <a:path extrusionOk="0" h="1" w="112">
                  <a:moveTo>
                    <a:pt x="78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78" y="0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35" y="0"/>
                  </a:moveTo>
                  <a:lnTo>
                    <a:pt x="78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1904896" y="2219131"/>
              <a:ext cx="211247" cy="66335"/>
            </a:xfrm>
            <a:custGeom>
              <a:rect b="b" l="l" r="r" t="t"/>
              <a:pathLst>
                <a:path extrusionOk="0" h="569" w="1812">
                  <a:moveTo>
                    <a:pt x="1811" y="1"/>
                  </a:moveTo>
                  <a:cubicBezTo>
                    <a:pt x="1315" y="357"/>
                    <a:pt x="675" y="568"/>
                    <a:pt x="1" y="568"/>
                  </a:cubicBezTo>
                  <a:lnTo>
                    <a:pt x="35" y="568"/>
                  </a:lnTo>
                  <a:cubicBezTo>
                    <a:pt x="675" y="568"/>
                    <a:pt x="1315" y="357"/>
                    <a:pt x="1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1458272" y="1699058"/>
              <a:ext cx="262544" cy="181286"/>
            </a:xfrm>
            <a:custGeom>
              <a:rect b="b" l="l" r="r" t="t"/>
              <a:pathLst>
                <a:path extrusionOk="0" h="1555" w="2252">
                  <a:moveTo>
                    <a:pt x="484" y="1"/>
                  </a:moveTo>
                  <a:cubicBezTo>
                    <a:pt x="406" y="1"/>
                    <a:pt x="329" y="28"/>
                    <a:pt x="249" y="89"/>
                  </a:cubicBezTo>
                  <a:lnTo>
                    <a:pt x="215" y="124"/>
                  </a:lnTo>
                  <a:cubicBezTo>
                    <a:pt x="0" y="270"/>
                    <a:pt x="35" y="588"/>
                    <a:pt x="249" y="734"/>
                  </a:cubicBezTo>
                  <a:lnTo>
                    <a:pt x="1650" y="1516"/>
                  </a:lnTo>
                  <a:cubicBezTo>
                    <a:pt x="1706" y="1541"/>
                    <a:pt x="1768" y="1554"/>
                    <a:pt x="1828" y="1554"/>
                  </a:cubicBezTo>
                  <a:cubicBezTo>
                    <a:pt x="1952" y="1554"/>
                    <a:pt x="2073" y="1499"/>
                    <a:pt x="2148" y="1378"/>
                  </a:cubicBezTo>
                  <a:cubicBezTo>
                    <a:pt x="2251" y="1198"/>
                    <a:pt x="2217" y="983"/>
                    <a:pt x="2036" y="837"/>
                  </a:cubicBezTo>
                  <a:lnTo>
                    <a:pt x="679" y="55"/>
                  </a:lnTo>
                  <a:cubicBezTo>
                    <a:pt x="613" y="20"/>
                    <a:pt x="548" y="1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151932" y="1842104"/>
              <a:ext cx="275018" cy="135702"/>
            </a:xfrm>
            <a:custGeom>
              <a:rect b="b" l="l" r="r" t="t"/>
              <a:pathLst>
                <a:path extrusionOk="0" h="1164" w="2359">
                  <a:moveTo>
                    <a:pt x="1913" y="0"/>
                  </a:moveTo>
                  <a:cubicBezTo>
                    <a:pt x="1893" y="0"/>
                    <a:pt x="1872" y="2"/>
                    <a:pt x="1851" y="5"/>
                  </a:cubicBezTo>
                  <a:lnTo>
                    <a:pt x="313" y="400"/>
                  </a:lnTo>
                  <a:cubicBezTo>
                    <a:pt x="167" y="435"/>
                    <a:pt x="64" y="546"/>
                    <a:pt x="30" y="718"/>
                  </a:cubicBezTo>
                  <a:lnTo>
                    <a:pt x="30" y="761"/>
                  </a:lnTo>
                  <a:cubicBezTo>
                    <a:pt x="0" y="975"/>
                    <a:pt x="180" y="1164"/>
                    <a:pt x="389" y="1164"/>
                  </a:cubicBezTo>
                  <a:cubicBezTo>
                    <a:pt x="423" y="1164"/>
                    <a:pt x="459" y="1159"/>
                    <a:pt x="494" y="1148"/>
                  </a:cubicBezTo>
                  <a:lnTo>
                    <a:pt x="2032" y="761"/>
                  </a:lnTo>
                  <a:cubicBezTo>
                    <a:pt x="2212" y="684"/>
                    <a:pt x="2358" y="503"/>
                    <a:pt x="2315" y="332"/>
                  </a:cubicBezTo>
                  <a:cubicBezTo>
                    <a:pt x="2253" y="138"/>
                    <a:pt x="2100" y="0"/>
                    <a:pt x="191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833782" y="2135075"/>
              <a:ext cx="96297" cy="273503"/>
            </a:xfrm>
            <a:custGeom>
              <a:rect b="b" l="l" r="r" t="t"/>
              <a:pathLst>
                <a:path extrusionOk="0" h="2346" w="826">
                  <a:moveTo>
                    <a:pt x="499" y="1"/>
                  </a:moveTo>
                  <a:cubicBezTo>
                    <a:pt x="284" y="1"/>
                    <a:pt x="104" y="138"/>
                    <a:pt x="70" y="353"/>
                  </a:cubicBezTo>
                  <a:lnTo>
                    <a:pt x="1" y="1934"/>
                  </a:lnTo>
                  <a:cubicBezTo>
                    <a:pt x="1" y="2071"/>
                    <a:pt x="70" y="2217"/>
                    <a:pt x="216" y="2286"/>
                  </a:cubicBezTo>
                  <a:lnTo>
                    <a:pt x="284" y="2329"/>
                  </a:lnTo>
                  <a:cubicBezTo>
                    <a:pt x="326" y="2340"/>
                    <a:pt x="367" y="2346"/>
                    <a:pt x="407" y="2346"/>
                  </a:cubicBezTo>
                  <a:cubicBezTo>
                    <a:pt x="612" y="2346"/>
                    <a:pt x="791" y="2205"/>
                    <a:pt x="791" y="1968"/>
                  </a:cubicBezTo>
                  <a:lnTo>
                    <a:pt x="826" y="396"/>
                  </a:lnTo>
                  <a:cubicBezTo>
                    <a:pt x="826" y="181"/>
                    <a:pt x="680" y="35"/>
                    <a:pt x="4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1024350" y="1371350"/>
              <a:ext cx="505035" cy="508999"/>
            </a:xfrm>
            <a:custGeom>
              <a:rect b="b" l="l" r="r" t="t"/>
              <a:pathLst>
                <a:path extrusionOk="0" h="4366" w="4332">
                  <a:moveTo>
                    <a:pt x="2149" y="1"/>
                  </a:moveTo>
                  <a:cubicBezTo>
                    <a:pt x="963" y="1"/>
                    <a:pt x="1" y="997"/>
                    <a:pt x="1" y="2183"/>
                  </a:cubicBezTo>
                  <a:cubicBezTo>
                    <a:pt x="1" y="3403"/>
                    <a:pt x="963" y="4365"/>
                    <a:pt x="2149" y="4365"/>
                  </a:cubicBezTo>
                  <a:cubicBezTo>
                    <a:pt x="3360" y="4365"/>
                    <a:pt x="4331" y="3403"/>
                    <a:pt x="4331" y="2183"/>
                  </a:cubicBezTo>
                  <a:cubicBezTo>
                    <a:pt x="4331" y="997"/>
                    <a:pt x="3360" y="1"/>
                    <a:pt x="2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1683625" y="2226243"/>
              <a:ext cx="383673" cy="380758"/>
            </a:xfrm>
            <a:custGeom>
              <a:rect b="b" l="l" r="r" t="t"/>
              <a:pathLst>
                <a:path extrusionOk="0" h="3266" w="3291">
                  <a:moveTo>
                    <a:pt x="1650" y="1"/>
                  </a:moveTo>
                  <a:cubicBezTo>
                    <a:pt x="748" y="1"/>
                    <a:pt x="0" y="722"/>
                    <a:pt x="0" y="1616"/>
                  </a:cubicBezTo>
                  <a:cubicBezTo>
                    <a:pt x="0" y="2509"/>
                    <a:pt x="748" y="3265"/>
                    <a:pt x="1650" y="3265"/>
                  </a:cubicBezTo>
                  <a:cubicBezTo>
                    <a:pt x="2543" y="3265"/>
                    <a:pt x="3291" y="2509"/>
                    <a:pt x="3291" y="1616"/>
                  </a:cubicBezTo>
                  <a:cubicBezTo>
                    <a:pt x="3291" y="722"/>
                    <a:pt x="2543" y="1"/>
                    <a:pt x="16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246480" y="1750471"/>
              <a:ext cx="246572" cy="246572"/>
            </a:xfrm>
            <a:custGeom>
              <a:rect b="b" l="l" r="r" t="t"/>
              <a:pathLst>
                <a:path extrusionOk="0" h="2115" w="2115">
                  <a:moveTo>
                    <a:pt x="1075" y="1"/>
                  </a:moveTo>
                  <a:cubicBezTo>
                    <a:pt x="473" y="1"/>
                    <a:pt x="1" y="473"/>
                    <a:pt x="1" y="1075"/>
                  </a:cubicBezTo>
                  <a:cubicBezTo>
                    <a:pt x="1" y="1650"/>
                    <a:pt x="473" y="2114"/>
                    <a:pt x="1075" y="2114"/>
                  </a:cubicBezTo>
                  <a:cubicBezTo>
                    <a:pt x="1650" y="2114"/>
                    <a:pt x="2114" y="1650"/>
                    <a:pt x="2114" y="1075"/>
                  </a:cubicBezTo>
                  <a:cubicBezTo>
                    <a:pt x="2114" y="473"/>
                    <a:pt x="1650" y="1"/>
                    <a:pt x="107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15"/>
          <p:cNvSpPr/>
          <p:nvPr/>
        </p:nvSpPr>
        <p:spPr>
          <a:xfrm>
            <a:off x="8055002" y="5849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5"/>
          <p:cNvSpPr/>
          <p:nvPr/>
        </p:nvSpPr>
        <p:spPr>
          <a:xfrm>
            <a:off x="8359802" y="889724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15"/>
          <p:cNvGrpSpPr/>
          <p:nvPr/>
        </p:nvGrpSpPr>
        <p:grpSpPr>
          <a:xfrm flipH="1" rot="-3468131">
            <a:off x="7366229" y="2539173"/>
            <a:ext cx="1887801" cy="1500339"/>
            <a:chOff x="16924" y="1211013"/>
            <a:chExt cx="1218243" cy="968205"/>
          </a:xfrm>
        </p:grpSpPr>
        <p:sp>
          <p:nvSpPr>
            <p:cNvPr id="795" name="Google Shape;795;p15"/>
            <p:cNvSpPr/>
            <p:nvPr/>
          </p:nvSpPr>
          <p:spPr>
            <a:xfrm rot="1656543">
              <a:off x="721956" y="1927655"/>
              <a:ext cx="353447" cy="49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 rot="-796692">
              <a:off x="389504" y="1893302"/>
              <a:ext cx="313480" cy="545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 rot="4196995">
              <a:off x="180924" y="1305061"/>
              <a:ext cx="153185" cy="263974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 rot="6088586">
              <a:off x="-26314" y="1664245"/>
              <a:ext cx="285701" cy="8416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 rot="794220">
              <a:off x="38510" y="1451547"/>
              <a:ext cx="215138" cy="213503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 rot="794340">
              <a:off x="234332" y="1232243"/>
              <a:ext cx="209207" cy="205116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 rot="794387">
              <a:off x="1011753" y="1956367"/>
              <a:ext cx="202945" cy="202300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 rot="794286">
              <a:off x="647820" y="1760789"/>
              <a:ext cx="212666" cy="210749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15"/>
          <p:cNvSpPr/>
          <p:nvPr/>
        </p:nvSpPr>
        <p:spPr>
          <a:xfrm flipH="1" rot="-5900939">
            <a:off x="8745745" y="2884831"/>
            <a:ext cx="316413" cy="134284"/>
          </a:xfrm>
          <a:custGeom>
            <a:rect b="b" l="l" r="r" t="t"/>
            <a:pathLst>
              <a:path extrusionOk="0" h="1934" w="4614">
                <a:moveTo>
                  <a:pt x="4399" y="0"/>
                </a:moveTo>
                <a:lnTo>
                  <a:pt x="0" y="997"/>
                </a:lnTo>
                <a:lnTo>
                  <a:pt x="180" y="1933"/>
                </a:lnTo>
                <a:lnTo>
                  <a:pt x="4614" y="928"/>
                </a:lnTo>
                <a:lnTo>
                  <a:pt x="43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/>
          <p:nvPr/>
        </p:nvSpPr>
        <p:spPr>
          <a:xfrm rot="273752">
            <a:off x="8747523" y="2604969"/>
            <a:ext cx="341236" cy="33841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/>
          <p:nvPr/>
        </p:nvSpPr>
        <p:spPr>
          <a:xfrm flipH="1" rot="-4262471">
            <a:off x="8733976" y="3026822"/>
            <a:ext cx="303970" cy="301087"/>
          </a:xfrm>
          <a:custGeom>
            <a:rect b="b" l="l" r="r" t="t"/>
            <a:pathLst>
              <a:path extrusionOk="0" h="2197" w="2218">
                <a:moveTo>
                  <a:pt x="1089" y="0"/>
                </a:moveTo>
                <a:cubicBezTo>
                  <a:pt x="952" y="0"/>
                  <a:pt x="816" y="28"/>
                  <a:pt x="680" y="89"/>
                </a:cubicBezTo>
                <a:cubicBezTo>
                  <a:pt x="465" y="192"/>
                  <a:pt x="284" y="338"/>
                  <a:pt x="181" y="553"/>
                </a:cubicBezTo>
                <a:cubicBezTo>
                  <a:pt x="147" y="622"/>
                  <a:pt x="104" y="656"/>
                  <a:pt x="104" y="699"/>
                </a:cubicBezTo>
                <a:cubicBezTo>
                  <a:pt x="1" y="948"/>
                  <a:pt x="1" y="1232"/>
                  <a:pt x="70" y="1447"/>
                </a:cubicBezTo>
                <a:cubicBezTo>
                  <a:pt x="147" y="1661"/>
                  <a:pt x="284" y="1842"/>
                  <a:pt x="431" y="1945"/>
                </a:cubicBezTo>
                <a:cubicBezTo>
                  <a:pt x="499" y="1988"/>
                  <a:pt x="534" y="2022"/>
                  <a:pt x="611" y="2056"/>
                </a:cubicBezTo>
                <a:cubicBezTo>
                  <a:pt x="645" y="2091"/>
                  <a:pt x="680" y="2091"/>
                  <a:pt x="714" y="2125"/>
                </a:cubicBezTo>
                <a:cubicBezTo>
                  <a:pt x="844" y="2174"/>
                  <a:pt x="978" y="2197"/>
                  <a:pt x="1109" y="2197"/>
                </a:cubicBezTo>
                <a:cubicBezTo>
                  <a:pt x="1559" y="2197"/>
                  <a:pt x="1983" y="1926"/>
                  <a:pt x="2149" y="1481"/>
                </a:cubicBezTo>
                <a:cubicBezTo>
                  <a:pt x="2149" y="1447"/>
                  <a:pt x="2183" y="1378"/>
                  <a:pt x="2183" y="1343"/>
                </a:cubicBezTo>
                <a:cubicBezTo>
                  <a:pt x="2183" y="1300"/>
                  <a:pt x="2183" y="1266"/>
                  <a:pt x="2218" y="1197"/>
                </a:cubicBezTo>
                <a:lnTo>
                  <a:pt x="2218" y="1051"/>
                </a:lnTo>
                <a:cubicBezTo>
                  <a:pt x="2218" y="1017"/>
                  <a:pt x="2218" y="983"/>
                  <a:pt x="2183" y="983"/>
                </a:cubicBezTo>
                <a:cubicBezTo>
                  <a:pt x="2149" y="587"/>
                  <a:pt x="1900" y="227"/>
                  <a:pt x="1539" y="89"/>
                </a:cubicBezTo>
                <a:lnTo>
                  <a:pt x="1470" y="89"/>
                </a:lnTo>
                <a:lnTo>
                  <a:pt x="1470" y="55"/>
                </a:lnTo>
                <a:lnTo>
                  <a:pt x="1436" y="55"/>
                </a:lnTo>
                <a:cubicBezTo>
                  <a:pt x="1319" y="20"/>
                  <a:pt x="1203" y="0"/>
                  <a:pt x="108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5"/>
          <p:cNvSpPr/>
          <p:nvPr/>
        </p:nvSpPr>
        <p:spPr>
          <a:xfrm flipH="1" rot="-4262441">
            <a:off x="8176713" y="4552426"/>
            <a:ext cx="332046" cy="325553"/>
          </a:xfrm>
          <a:custGeom>
            <a:rect b="b" l="l" r="r" t="t"/>
            <a:pathLst>
              <a:path extrusionOk="0" h="3159" w="3222">
                <a:moveTo>
                  <a:pt x="1594" y="1"/>
                </a:moveTo>
                <a:cubicBezTo>
                  <a:pt x="1382" y="1"/>
                  <a:pt x="1179" y="48"/>
                  <a:pt x="997" y="129"/>
                </a:cubicBezTo>
                <a:cubicBezTo>
                  <a:pt x="713" y="275"/>
                  <a:pt x="430" y="490"/>
                  <a:pt x="249" y="773"/>
                </a:cubicBezTo>
                <a:lnTo>
                  <a:pt x="249" y="808"/>
                </a:lnTo>
                <a:cubicBezTo>
                  <a:pt x="215" y="885"/>
                  <a:pt x="172" y="954"/>
                  <a:pt x="138" y="1023"/>
                </a:cubicBezTo>
                <a:cubicBezTo>
                  <a:pt x="0" y="1383"/>
                  <a:pt x="34" y="1779"/>
                  <a:pt x="138" y="2096"/>
                </a:cubicBezTo>
                <a:cubicBezTo>
                  <a:pt x="249" y="2389"/>
                  <a:pt x="387" y="2638"/>
                  <a:pt x="644" y="2818"/>
                </a:cubicBezTo>
                <a:cubicBezTo>
                  <a:pt x="713" y="2887"/>
                  <a:pt x="782" y="2921"/>
                  <a:pt x="894" y="2990"/>
                </a:cubicBezTo>
                <a:cubicBezTo>
                  <a:pt x="928" y="2990"/>
                  <a:pt x="997" y="3033"/>
                  <a:pt x="1074" y="3067"/>
                </a:cubicBezTo>
                <a:cubicBezTo>
                  <a:pt x="1244" y="3129"/>
                  <a:pt x="1422" y="3159"/>
                  <a:pt x="1598" y="3159"/>
                </a:cubicBezTo>
                <a:cubicBezTo>
                  <a:pt x="2234" y="3159"/>
                  <a:pt x="2861" y="2776"/>
                  <a:pt x="3110" y="2131"/>
                </a:cubicBezTo>
                <a:cubicBezTo>
                  <a:pt x="3110" y="2062"/>
                  <a:pt x="3145" y="1993"/>
                  <a:pt x="3145" y="1916"/>
                </a:cubicBezTo>
                <a:cubicBezTo>
                  <a:pt x="3179" y="1847"/>
                  <a:pt x="3179" y="1813"/>
                  <a:pt x="3179" y="1744"/>
                </a:cubicBezTo>
                <a:cubicBezTo>
                  <a:pt x="3179" y="1667"/>
                  <a:pt x="3222" y="1598"/>
                  <a:pt x="3179" y="1529"/>
                </a:cubicBezTo>
                <a:lnTo>
                  <a:pt x="3179" y="1383"/>
                </a:lnTo>
                <a:cubicBezTo>
                  <a:pt x="3110" y="842"/>
                  <a:pt x="2749" y="344"/>
                  <a:pt x="2217" y="129"/>
                </a:cubicBezTo>
                <a:lnTo>
                  <a:pt x="2182" y="95"/>
                </a:lnTo>
                <a:lnTo>
                  <a:pt x="2105" y="95"/>
                </a:lnTo>
                <a:cubicBezTo>
                  <a:pt x="1934" y="30"/>
                  <a:pt x="1762" y="1"/>
                  <a:pt x="159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5"/>
          <p:cNvSpPr/>
          <p:nvPr/>
        </p:nvSpPr>
        <p:spPr>
          <a:xfrm>
            <a:off x="356810" y="1671064"/>
            <a:ext cx="363201" cy="354859"/>
          </a:xfrm>
          <a:custGeom>
            <a:rect b="b" l="l" r="r" t="t"/>
            <a:pathLst>
              <a:path extrusionOk="0" h="11698" w="11973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/>
        </p:nvSpPr>
        <p:spPr>
          <a:xfrm flipH="1" rot="10800000">
            <a:off x="130427" y="1881952"/>
            <a:ext cx="6549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rPr b="1" i="0" lang="en" sz="1200" u="none" cap="none" strike="noStrike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rPr>
              <a:t>1-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rPr b="1" i="0" lang="en" sz="1200" u="none" cap="none" strike="noStrike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rPr>
              <a:t>2- 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rPr b="1" i="0" lang="en" sz="1200" u="none" cap="none" strike="noStrike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rPr>
              <a:t>3- 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rPr b="1" i="0" lang="en" sz="1200" u="none" cap="none" strike="noStrike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rPr>
              <a:t>4-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rPr b="1" i="0" lang="en" sz="1200" u="none" cap="none" strike="noStrike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rPr>
              <a:t>5-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</a:pPr>
            <a:r>
              <a:t/>
            </a:r>
            <a:endParaRPr b="1" i="0" sz="1100" u="none" cap="none" strike="noStrike">
              <a:solidFill>
                <a:srgbClr val="749EE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ga7e97ed425edbdb_2"/>
          <p:cNvGrpSpPr/>
          <p:nvPr/>
        </p:nvGrpSpPr>
        <p:grpSpPr>
          <a:xfrm flipH="1" rot="236284">
            <a:off x="-230379" y="3425941"/>
            <a:ext cx="3067966" cy="1990574"/>
            <a:chOff x="-48648" y="1212955"/>
            <a:chExt cx="9241311" cy="5995997"/>
          </a:xfrm>
        </p:grpSpPr>
        <p:sp>
          <p:nvSpPr>
            <p:cNvPr id="814" name="Google Shape;814;ga7e97ed425edbdb_2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a7e97ed425edbdb_2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a7e97ed425edbdb_2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a7e97ed425edbdb_2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a7e97ed425edbdb_2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a7e97ed425edbdb_2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a7e97ed425edbdb_2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a7e97ed425edbdb_2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a7e97ed425edbdb_2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a7e97ed425edbdb_2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a7e97ed425edbdb_2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a7e97ed425edbdb_2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a7e97ed425edbdb_2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a7e97ed425edbdb_2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a7e97ed425edbdb_2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a7e97ed425edbdb_2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a7e97ed425edbdb_2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a7e97ed425edbdb_2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a7e97ed425edbdb_2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a7e97ed425edbdb_2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a7e97ed425edbdb_2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a7e97ed425edbdb_2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a7e97ed425edbdb_2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a7e97ed425edbdb_2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a7e97ed425edbdb_2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a7e97ed425edbdb_2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a7e97ed425edbdb_2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a7e97ed425edbdb_2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a7e97ed425edbdb_2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a7e97ed425edbdb_2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a7e97ed425edbdb_2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a7e97ed425edbdb_2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a7e97ed425edbdb_2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a7e97ed425edbdb_2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a7e97ed425edbdb_2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a7e97ed425edbdb_2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a7e97ed425edbdb_2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a7e97ed425edbdb_2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a7e97ed425edbdb_2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a7e97ed425edbdb_2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a7e97ed425edbdb_2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a7e97ed425edbdb_2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a7e97ed425edbdb_2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a7e97ed425edbdb_2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a7e97ed425edbdb_2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a7e97ed425edbdb_2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a7e97ed425edbdb_2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a7e97ed425edbdb_2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a7e97ed425edbdb_2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a7e97ed425edbdb_2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a7e97ed425edbdb_2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a7e97ed425edbdb_2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7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ga7e97ed425edbdb_2"/>
          <p:cNvGrpSpPr/>
          <p:nvPr/>
        </p:nvGrpSpPr>
        <p:grpSpPr>
          <a:xfrm>
            <a:off x="7180429" y="-34022"/>
            <a:ext cx="1831956" cy="870581"/>
            <a:chOff x="772286" y="3126391"/>
            <a:chExt cx="4244568" cy="2017102"/>
          </a:xfrm>
        </p:grpSpPr>
        <p:sp>
          <p:nvSpPr>
            <p:cNvPr id="867" name="Google Shape;867;ga7e97ed425edbdb_2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a7e97ed425edbdb_2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a7e97ed425edbdb_2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a7e97ed425edbdb_2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a7e97ed425edbdb_2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a7e97ed425edbdb_2"/>
            <p:cNvSpPr/>
            <p:nvPr/>
          </p:nvSpPr>
          <p:spPr>
            <a:xfrm rot="-3136827">
              <a:off x="981877" y="3762942"/>
              <a:ext cx="1051879" cy="104615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a7e97ed425edbdb_2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4" name="Google Shape;874;ga7e97ed425edbdb_2"/>
          <p:cNvSpPr txBox="1"/>
          <p:nvPr>
            <p:ph type="title"/>
          </p:nvPr>
        </p:nvSpPr>
        <p:spPr>
          <a:xfrm>
            <a:off x="720011" y="35895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3600">
                <a:solidFill>
                  <a:schemeClr val="lt2"/>
                </a:solidFill>
              </a:rPr>
              <a:t>SAQ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875" name="Google Shape;875;ga7e97ed425edbdb_2"/>
          <p:cNvSpPr txBox="1"/>
          <p:nvPr/>
        </p:nvSpPr>
        <p:spPr>
          <a:xfrm>
            <a:off x="914400" y="836555"/>
            <a:ext cx="73152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Enumerate the qualities of a good biomarker: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Side 5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List 3 cases where High concentration of A-fetoprotein is observed: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 12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/>
          <p:nvPr/>
        </p:nvSpPr>
        <p:spPr>
          <a:xfrm>
            <a:off x="4908850" y="592175"/>
            <a:ext cx="2840700" cy="29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Raneem Alwatban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Mayssam Aljaloud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Rahaf Almotairi</a:t>
            </a:r>
            <a:endParaRPr b="1" i="0" sz="1100" u="none" cap="none" strike="noStrike">
              <a:solidFill>
                <a:schemeClr val="lt1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Najla aldhbiban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Nouf Alsaigh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Raseel Alwehibi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Mashael Alasmri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Razan Almanjomi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Razan Almohanna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Mashael Alsuliman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Reema Alhussien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Moudi Alsubaie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Renad Alayidh</a:t>
            </a:r>
            <a:endParaRPr b="1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Sara Alzahrani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6"/>
          <p:cNvSpPr/>
          <p:nvPr/>
        </p:nvSpPr>
        <p:spPr>
          <a:xfrm>
            <a:off x="1277575" y="664900"/>
            <a:ext cx="2840700" cy="2838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Meshari Alshathri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Talal Alharbi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Azzam Alotaibi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 Al-Zahrani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Saleh Aldeligan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Mohammed AlGhamdi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Abdulaziz Lafy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Rayan Alahmari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Mohammed Alrobeia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Abdullah Alqarni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Osama alzahrini</a:t>
            </a:r>
            <a:endParaRPr b="1" i="0" sz="900" u="none" cap="none" strike="noStrike">
              <a:solidFill>
                <a:schemeClr val="lt1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Saif Alotaibi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Othman Abdullah 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Hazem Almalki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Abdullah alshahri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Mohammed Alshehri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16"/>
          <p:cNvGrpSpPr/>
          <p:nvPr/>
        </p:nvGrpSpPr>
        <p:grpSpPr>
          <a:xfrm rot="3741773">
            <a:off x="8001666" y="1733643"/>
            <a:ext cx="2272471" cy="1462912"/>
            <a:chOff x="-86807" y="1399617"/>
            <a:chExt cx="1571454" cy="1011629"/>
          </a:xfrm>
        </p:grpSpPr>
        <p:sp>
          <p:nvSpPr>
            <p:cNvPr id="883" name="Google Shape;883;p16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6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6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6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6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6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6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6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6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16"/>
          <p:cNvGrpSpPr/>
          <p:nvPr/>
        </p:nvGrpSpPr>
        <p:grpSpPr>
          <a:xfrm rot="1333379">
            <a:off x="-358491" y="18574"/>
            <a:ext cx="965899" cy="1762672"/>
            <a:chOff x="635850" y="3092705"/>
            <a:chExt cx="561159" cy="1024061"/>
          </a:xfrm>
        </p:grpSpPr>
        <p:sp>
          <p:nvSpPr>
            <p:cNvPr id="893" name="Google Shape;893;p16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6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6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0" name="Google Shape;9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63" y="3817800"/>
            <a:ext cx="817012" cy="11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2275" y="3817799"/>
            <a:ext cx="1169423" cy="11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6"/>
          <p:cNvSpPr/>
          <p:nvPr/>
        </p:nvSpPr>
        <p:spPr>
          <a:xfrm rot="5400000">
            <a:off x="809450" y="2566147"/>
            <a:ext cx="655874" cy="65047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6"/>
          <p:cNvSpPr/>
          <p:nvPr/>
        </p:nvSpPr>
        <p:spPr>
          <a:xfrm rot="-6432290">
            <a:off x="5149489" y="3351798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16"/>
          <p:cNvGrpSpPr/>
          <p:nvPr/>
        </p:nvGrpSpPr>
        <p:grpSpPr>
          <a:xfrm>
            <a:off x="1462662" y="302354"/>
            <a:ext cx="1487787" cy="415262"/>
            <a:chOff x="1326120" y="2018934"/>
            <a:chExt cx="1305878" cy="349842"/>
          </a:xfrm>
        </p:grpSpPr>
        <p:sp>
          <p:nvSpPr>
            <p:cNvPr id="905" name="Google Shape;905;p16"/>
            <p:cNvSpPr/>
            <p:nvPr/>
          </p:nvSpPr>
          <p:spPr>
            <a:xfrm>
              <a:off x="1627364" y="2023456"/>
              <a:ext cx="91030" cy="31005"/>
            </a:xfrm>
            <a:custGeom>
              <a:rect b="b" l="l" r="r" t="t"/>
              <a:pathLst>
                <a:path extrusionOk="0" h="328" w="963">
                  <a:moveTo>
                    <a:pt x="0" y="327"/>
                  </a:moveTo>
                  <a:lnTo>
                    <a:pt x="0" y="327"/>
                  </a:lnTo>
                  <a:lnTo>
                    <a:pt x="0" y="327"/>
                  </a:lnTo>
                  <a:close/>
                  <a:moveTo>
                    <a:pt x="962" y="1"/>
                  </a:moveTo>
                  <a:cubicBezTo>
                    <a:pt x="679" y="216"/>
                    <a:pt x="352" y="327"/>
                    <a:pt x="0" y="327"/>
                  </a:cubicBezTo>
                  <a:lnTo>
                    <a:pt x="0" y="327"/>
                  </a:lnTo>
                  <a:cubicBezTo>
                    <a:pt x="352" y="327"/>
                    <a:pt x="679" y="216"/>
                    <a:pt x="962" y="1"/>
                  </a:cubicBezTo>
                  <a:close/>
                  <a:moveTo>
                    <a:pt x="962" y="1"/>
                  </a:moveTo>
                  <a:lnTo>
                    <a:pt x="96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2391525" y="2128233"/>
              <a:ext cx="240473" cy="240543"/>
            </a:xfrm>
            <a:custGeom>
              <a:rect b="b" l="l" r="r" t="t"/>
              <a:pathLst>
                <a:path extrusionOk="0" h="3971" w="3970">
                  <a:moveTo>
                    <a:pt x="2002" y="1"/>
                  </a:moveTo>
                  <a:cubicBezTo>
                    <a:pt x="894" y="1"/>
                    <a:pt x="0" y="894"/>
                    <a:pt x="0" y="1968"/>
                  </a:cubicBezTo>
                  <a:cubicBezTo>
                    <a:pt x="0" y="3077"/>
                    <a:pt x="894" y="3970"/>
                    <a:pt x="2002" y="3970"/>
                  </a:cubicBezTo>
                  <a:cubicBezTo>
                    <a:pt x="3076" y="3970"/>
                    <a:pt x="3970" y="3077"/>
                    <a:pt x="3970" y="1968"/>
                  </a:cubicBezTo>
                  <a:cubicBezTo>
                    <a:pt x="3970" y="894"/>
                    <a:pt x="3076" y="1"/>
                    <a:pt x="200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1326120" y="2018934"/>
              <a:ext cx="240478" cy="239722"/>
            </a:xfrm>
            <a:custGeom>
              <a:rect b="b" l="l" r="r" t="t"/>
              <a:pathLst>
                <a:path extrusionOk="0" h="2536" w="2544">
                  <a:moveTo>
                    <a:pt x="1255" y="1"/>
                  </a:moveTo>
                  <a:cubicBezTo>
                    <a:pt x="576" y="1"/>
                    <a:pt x="0" y="568"/>
                    <a:pt x="0" y="1290"/>
                  </a:cubicBezTo>
                  <a:cubicBezTo>
                    <a:pt x="0" y="1968"/>
                    <a:pt x="576" y="2535"/>
                    <a:pt x="1255" y="2535"/>
                  </a:cubicBezTo>
                  <a:cubicBezTo>
                    <a:pt x="1968" y="2535"/>
                    <a:pt x="2543" y="1968"/>
                    <a:pt x="2543" y="1290"/>
                  </a:cubicBezTo>
                  <a:cubicBezTo>
                    <a:pt x="2543" y="568"/>
                    <a:pt x="1968" y="1"/>
                    <a:pt x="1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6"/>
          <p:cNvGrpSpPr/>
          <p:nvPr/>
        </p:nvGrpSpPr>
        <p:grpSpPr>
          <a:xfrm>
            <a:off x="3782949" y="89312"/>
            <a:ext cx="3450429" cy="1274129"/>
            <a:chOff x="1295095" y="1652623"/>
            <a:chExt cx="2466530" cy="910808"/>
          </a:xfrm>
        </p:grpSpPr>
        <p:sp>
          <p:nvSpPr>
            <p:cNvPr id="909" name="Google Shape;909;p16"/>
            <p:cNvSpPr/>
            <p:nvPr/>
          </p:nvSpPr>
          <p:spPr>
            <a:xfrm>
              <a:off x="1464880" y="1652623"/>
              <a:ext cx="318463" cy="318463"/>
            </a:xfrm>
            <a:custGeom>
              <a:rect b="b" l="l" r="r" t="t"/>
              <a:pathLst>
                <a:path extrusionOk="0" h="3369" w="3369">
                  <a:moveTo>
                    <a:pt x="1684" y="0"/>
                  </a:moveTo>
                  <a:cubicBezTo>
                    <a:pt x="748" y="0"/>
                    <a:pt x="0" y="757"/>
                    <a:pt x="0" y="1684"/>
                  </a:cubicBezTo>
                  <a:cubicBezTo>
                    <a:pt x="0" y="2612"/>
                    <a:pt x="748" y="3368"/>
                    <a:pt x="1684" y="3368"/>
                  </a:cubicBezTo>
                  <a:cubicBezTo>
                    <a:pt x="2612" y="3368"/>
                    <a:pt x="3368" y="2612"/>
                    <a:pt x="3368" y="1684"/>
                  </a:cubicBezTo>
                  <a:cubicBezTo>
                    <a:pt x="3368" y="757"/>
                    <a:pt x="2612" y="0"/>
                    <a:pt x="168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1627364" y="2023456"/>
              <a:ext cx="91030" cy="31005"/>
            </a:xfrm>
            <a:custGeom>
              <a:rect b="b" l="l" r="r" t="t"/>
              <a:pathLst>
                <a:path extrusionOk="0" h="328" w="963">
                  <a:moveTo>
                    <a:pt x="0" y="327"/>
                  </a:moveTo>
                  <a:lnTo>
                    <a:pt x="0" y="327"/>
                  </a:lnTo>
                  <a:lnTo>
                    <a:pt x="0" y="327"/>
                  </a:lnTo>
                  <a:close/>
                  <a:moveTo>
                    <a:pt x="962" y="1"/>
                  </a:moveTo>
                  <a:cubicBezTo>
                    <a:pt x="679" y="216"/>
                    <a:pt x="352" y="327"/>
                    <a:pt x="0" y="327"/>
                  </a:cubicBezTo>
                  <a:lnTo>
                    <a:pt x="0" y="327"/>
                  </a:lnTo>
                  <a:cubicBezTo>
                    <a:pt x="352" y="327"/>
                    <a:pt x="679" y="216"/>
                    <a:pt x="962" y="1"/>
                  </a:cubicBezTo>
                  <a:close/>
                  <a:moveTo>
                    <a:pt x="962" y="1"/>
                  </a:moveTo>
                  <a:lnTo>
                    <a:pt x="962" y="1"/>
                  </a:lnTo>
                  <a:close/>
                </a:path>
              </a:pathLst>
            </a:custGeom>
            <a:solidFill>
              <a:srgbClr val="BBD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1535578" y="2013720"/>
              <a:ext cx="196617" cy="40741"/>
            </a:xfrm>
            <a:custGeom>
              <a:rect b="b" l="l" r="r" t="t"/>
              <a:pathLst>
                <a:path extrusionOk="0" h="431" w="2080">
                  <a:moveTo>
                    <a:pt x="2079" y="1"/>
                  </a:moveTo>
                  <a:cubicBezTo>
                    <a:pt x="1615" y="104"/>
                    <a:pt x="1186" y="138"/>
                    <a:pt x="722" y="138"/>
                  </a:cubicBezTo>
                  <a:cubicBezTo>
                    <a:pt x="464" y="138"/>
                    <a:pt x="249" y="104"/>
                    <a:pt x="0" y="104"/>
                  </a:cubicBezTo>
                  <a:cubicBezTo>
                    <a:pt x="292" y="284"/>
                    <a:pt x="610" y="430"/>
                    <a:pt x="971" y="430"/>
                  </a:cubicBezTo>
                  <a:cubicBezTo>
                    <a:pt x="1323" y="430"/>
                    <a:pt x="1650" y="319"/>
                    <a:pt x="1933" y="104"/>
                  </a:cubicBezTo>
                  <a:cubicBezTo>
                    <a:pt x="1968" y="69"/>
                    <a:pt x="2045" y="35"/>
                    <a:pt x="2079" y="1"/>
                  </a:cubicBezTo>
                  <a:close/>
                </a:path>
              </a:pathLst>
            </a:custGeom>
            <a:solidFill>
              <a:srgbClr val="7EB8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1464875" y="1803388"/>
              <a:ext cx="760027" cy="760043"/>
            </a:xfrm>
            <a:custGeom>
              <a:rect b="b" l="l" r="r" t="t"/>
              <a:pathLst>
                <a:path extrusionOk="0" h="6445" w="6445">
                  <a:moveTo>
                    <a:pt x="3223" y="1"/>
                  </a:moveTo>
                  <a:cubicBezTo>
                    <a:pt x="1427" y="1"/>
                    <a:pt x="1" y="1435"/>
                    <a:pt x="1" y="3222"/>
                  </a:cubicBezTo>
                  <a:cubicBezTo>
                    <a:pt x="1" y="4984"/>
                    <a:pt x="1427" y="6444"/>
                    <a:pt x="3223" y="6444"/>
                  </a:cubicBezTo>
                  <a:cubicBezTo>
                    <a:pt x="4975" y="6444"/>
                    <a:pt x="6444" y="4984"/>
                    <a:pt x="6444" y="3222"/>
                  </a:cubicBezTo>
                  <a:cubicBezTo>
                    <a:pt x="6444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rgbClr val="60ADFF"/>
                </a:gs>
                <a:gs pos="100000">
                  <a:srgbClr val="086B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Our Team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095475" y="2223747"/>
              <a:ext cx="298140" cy="294075"/>
            </a:xfrm>
            <a:custGeom>
              <a:rect b="b" l="l" r="r" t="t"/>
              <a:pathLst>
                <a:path extrusionOk="0" h="3111" w="3154">
                  <a:moveTo>
                    <a:pt x="1573" y="1"/>
                  </a:moveTo>
                  <a:cubicBezTo>
                    <a:pt x="714" y="1"/>
                    <a:pt x="1" y="680"/>
                    <a:pt x="1" y="1539"/>
                  </a:cubicBezTo>
                  <a:cubicBezTo>
                    <a:pt x="1" y="2432"/>
                    <a:pt x="714" y="3111"/>
                    <a:pt x="1573" y="3111"/>
                  </a:cubicBezTo>
                  <a:cubicBezTo>
                    <a:pt x="2432" y="3111"/>
                    <a:pt x="3154" y="2432"/>
                    <a:pt x="3154" y="1539"/>
                  </a:cubicBezTo>
                  <a:cubicBezTo>
                    <a:pt x="3154" y="680"/>
                    <a:pt x="2432" y="1"/>
                    <a:pt x="157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1295095" y="2054459"/>
              <a:ext cx="240478" cy="239722"/>
            </a:xfrm>
            <a:custGeom>
              <a:rect b="b" l="l" r="r" t="t"/>
              <a:pathLst>
                <a:path extrusionOk="0" h="2536" w="2544">
                  <a:moveTo>
                    <a:pt x="1255" y="1"/>
                  </a:moveTo>
                  <a:cubicBezTo>
                    <a:pt x="576" y="1"/>
                    <a:pt x="0" y="568"/>
                    <a:pt x="0" y="1290"/>
                  </a:cubicBezTo>
                  <a:cubicBezTo>
                    <a:pt x="0" y="1968"/>
                    <a:pt x="576" y="2535"/>
                    <a:pt x="1255" y="2535"/>
                  </a:cubicBezTo>
                  <a:cubicBezTo>
                    <a:pt x="1968" y="2535"/>
                    <a:pt x="2543" y="1968"/>
                    <a:pt x="2543" y="1290"/>
                  </a:cubicBezTo>
                  <a:cubicBezTo>
                    <a:pt x="2543" y="568"/>
                    <a:pt x="1968" y="1"/>
                    <a:pt x="125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3521147" y="1987788"/>
              <a:ext cx="240478" cy="240478"/>
            </a:xfrm>
            <a:custGeom>
              <a:rect b="b" l="l" r="r" t="t"/>
              <a:pathLst>
                <a:path extrusionOk="0" h="2544" w="2544">
                  <a:moveTo>
                    <a:pt x="1255" y="0"/>
                  </a:moveTo>
                  <a:cubicBezTo>
                    <a:pt x="542" y="0"/>
                    <a:pt x="1" y="576"/>
                    <a:pt x="1" y="1289"/>
                  </a:cubicBezTo>
                  <a:cubicBezTo>
                    <a:pt x="1" y="1968"/>
                    <a:pt x="542" y="2543"/>
                    <a:pt x="1255" y="2543"/>
                  </a:cubicBezTo>
                  <a:cubicBezTo>
                    <a:pt x="1968" y="2543"/>
                    <a:pt x="2544" y="1968"/>
                    <a:pt x="2544" y="1289"/>
                  </a:cubicBezTo>
                  <a:cubicBezTo>
                    <a:pt x="2544" y="576"/>
                    <a:pt x="1968" y="0"/>
                    <a:pt x="1255" y="0"/>
                  </a:cubicBezTo>
                  <a:close/>
                </a:path>
              </a:pathLst>
            </a:custGeom>
            <a:gradFill>
              <a:gsLst>
                <a:gs pos="0">
                  <a:srgbClr val="60ADFF"/>
                </a:gs>
                <a:gs pos="100000">
                  <a:srgbClr val="086B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6" name="Google Shape;916;p16"/>
          <p:cNvSpPr/>
          <p:nvPr/>
        </p:nvSpPr>
        <p:spPr>
          <a:xfrm>
            <a:off x="2576100" y="3839375"/>
            <a:ext cx="4537200" cy="65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Arwa Alghamdi, Ajwan Aljohani &amp; Mohammed Al-zeer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6"/>
          <p:cNvSpPr/>
          <p:nvPr/>
        </p:nvSpPr>
        <p:spPr>
          <a:xfrm>
            <a:off x="1988787" y="3627242"/>
            <a:ext cx="893056" cy="885722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78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Leaders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6"/>
          <p:cNvSpPr/>
          <p:nvPr/>
        </p:nvSpPr>
        <p:spPr>
          <a:xfrm rot="-6432290">
            <a:off x="2630620" y="4237580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78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851250" y="1566450"/>
            <a:ext cx="7441500" cy="30558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Upon completion of this lecture, the students should be able to: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 biomarkers and its criteria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Recognize different types of biochemical markers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Demonstrate the clinical applications of biomarkers in diagnosis of various diseases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43" name="Google Shape;243;p2"/>
          <p:cNvGrpSpPr/>
          <p:nvPr/>
        </p:nvGrpSpPr>
        <p:grpSpPr>
          <a:xfrm rot="-2477353">
            <a:off x="7812196" y="3957889"/>
            <a:ext cx="1546124" cy="1410773"/>
            <a:chOff x="972627" y="2388675"/>
            <a:chExt cx="477925" cy="436067"/>
          </a:xfrm>
        </p:grpSpPr>
        <p:sp>
          <p:nvSpPr>
            <p:cNvPr id="244" name="Google Shape;244;p2"/>
            <p:cNvSpPr/>
            <p:nvPr/>
          </p:nvSpPr>
          <p:spPr>
            <a:xfrm>
              <a:off x="972627" y="2509929"/>
              <a:ext cx="183388" cy="18342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215446" y="2388675"/>
              <a:ext cx="136166" cy="136166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85267" y="2624956"/>
              <a:ext cx="161109" cy="61199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275052" y="2474850"/>
              <a:ext cx="38193" cy="159068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89292" y="2715629"/>
              <a:ext cx="109113" cy="109113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184518" y="2569397"/>
              <a:ext cx="239017" cy="239294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313210" y="2658548"/>
              <a:ext cx="137342" cy="136477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158365" y="2665985"/>
              <a:ext cx="89221" cy="89186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"/>
          <p:cNvGrpSpPr/>
          <p:nvPr/>
        </p:nvGrpSpPr>
        <p:grpSpPr>
          <a:xfrm rot="2040916">
            <a:off x="-354045" y="390821"/>
            <a:ext cx="1358028" cy="1387853"/>
            <a:chOff x="635850" y="3092705"/>
            <a:chExt cx="729428" cy="745448"/>
          </a:xfrm>
        </p:grpSpPr>
        <p:sp>
          <p:nvSpPr>
            <p:cNvPr id="253" name="Google Shape;253;p2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"/>
          <p:cNvSpPr txBox="1"/>
          <p:nvPr>
            <p:ph type="title"/>
          </p:nvPr>
        </p:nvSpPr>
        <p:spPr>
          <a:xfrm>
            <a:off x="3213600" y="506525"/>
            <a:ext cx="27168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Objectives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"/>
          <p:cNvGrpSpPr/>
          <p:nvPr/>
        </p:nvGrpSpPr>
        <p:grpSpPr>
          <a:xfrm rot="780171">
            <a:off x="8436995" y="146852"/>
            <a:ext cx="1171952" cy="2138701"/>
            <a:chOff x="635850" y="3092705"/>
            <a:chExt cx="561159" cy="1024061"/>
          </a:xfrm>
        </p:grpSpPr>
        <p:sp>
          <p:nvSpPr>
            <p:cNvPr id="266" name="Google Shape;266;p3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"/>
          <p:cNvSpPr txBox="1"/>
          <p:nvPr>
            <p:ph type="title"/>
          </p:nvPr>
        </p:nvSpPr>
        <p:spPr>
          <a:xfrm>
            <a:off x="2422156" y="269450"/>
            <a:ext cx="4276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3000">
                <a:solidFill>
                  <a:schemeClr val="lt2"/>
                </a:solidFill>
              </a:rPr>
              <a:t>What is a biomarker?</a:t>
            </a:r>
            <a:endParaRPr sz="3000">
              <a:solidFill>
                <a:schemeClr val="lt2"/>
              </a:solidFill>
            </a:endParaRPr>
          </a:p>
        </p:txBody>
      </p:sp>
      <p:sp>
        <p:nvSpPr>
          <p:cNvPr id="274" name="Google Shape;274;p3"/>
          <p:cNvSpPr txBox="1"/>
          <p:nvPr>
            <p:ph idx="4294967295" type="subTitle"/>
          </p:nvPr>
        </p:nvSpPr>
        <p:spPr>
          <a:xfrm>
            <a:off x="768450" y="896550"/>
            <a:ext cx="76071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biological molecule found in blood, other body fluids, or tissues that indicates a normal or abnormal process such as a disease or a condition.</a:t>
            </a:r>
            <a:endParaRPr b="0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5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1043401" y="1502650"/>
            <a:ext cx="705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Most common body fluids for the measurement of biomarkers are:</a:t>
            </a:r>
            <a:endParaRPr b="1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en" sz="13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Serum			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1300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Blood </a:t>
            </a:r>
            <a:r>
              <a:rPr lang="en" sz="13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(Plasma)			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r>
              <a:rPr lang="en" sz="1300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Urine</a:t>
            </a:r>
            <a:endParaRPr sz="1300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3795109" y="2451678"/>
            <a:ext cx="1530300" cy="5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Biomarkers 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1557550" y="2994900"/>
            <a:ext cx="1623000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</a:rPr>
              <a:t>Plasma-specific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6017750" y="2994903"/>
            <a:ext cx="1623000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</a:rPr>
              <a:t>Tissue-specific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79" name="Google Shape;279;p3"/>
          <p:cNvCxnSpPr>
            <a:stCxn id="277" idx="0"/>
            <a:endCxn id="276" idx="1"/>
          </p:cNvCxnSpPr>
          <p:nvPr/>
        </p:nvCxnSpPr>
        <p:spPr>
          <a:xfrm rot="-5400000">
            <a:off x="2946400" y="2146050"/>
            <a:ext cx="271500" cy="1426200"/>
          </a:xfrm>
          <a:prstGeom prst="curvedConnector2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3"/>
          <p:cNvCxnSpPr>
            <a:stCxn id="276" idx="3"/>
            <a:endCxn id="278" idx="0"/>
          </p:cNvCxnSpPr>
          <p:nvPr/>
        </p:nvCxnSpPr>
        <p:spPr>
          <a:xfrm>
            <a:off x="5325409" y="2723328"/>
            <a:ext cx="1503900" cy="271500"/>
          </a:xfrm>
          <a:prstGeom prst="curvedConnector2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3"/>
          <p:cNvSpPr txBox="1"/>
          <p:nvPr/>
        </p:nvSpPr>
        <p:spPr>
          <a:xfrm>
            <a:off x="2912396" y="2020687"/>
            <a:ext cx="33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E.g.: glucose is biomarker for diabetes.</a:t>
            </a:r>
            <a:endParaRPr b="0" i="0" sz="12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349050" y="3528350"/>
            <a:ext cx="4139400" cy="140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200" u="none" cap="none" strike="noStrike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Normally present in plasma.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-Perform their functions in blood.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-High level of activity in plasma than in tissue cells.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-Examples: blood clotting enzymes (thrombin), cholinesterase, etc.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83" name="Google Shape;283;p3"/>
          <p:cNvSpPr/>
          <p:nvPr/>
        </p:nvSpPr>
        <p:spPr>
          <a:xfrm>
            <a:off x="4759550" y="3528350"/>
            <a:ext cx="4139400" cy="140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-Present </a:t>
            </a:r>
            <a:r>
              <a:rPr b="0" i="0" lang="en" sz="1200" u="none" cap="none" strike="noStrike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inside the cell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 low concentration can be detected in plasma due to cellular turnover.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-Released into the body fluids in high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conc. due to: cell damage, and defective cell membrane.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-210900" y="4079838"/>
            <a:ext cx="580203" cy="57545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/>
          <p:nvPr/>
        </p:nvSpPr>
        <p:spPr>
          <a:xfrm rot="9767822">
            <a:off x="172927" y="3965764"/>
            <a:ext cx="259367" cy="257276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ACC5F0"/>
              </a:gs>
              <a:gs pos="100000">
                <a:srgbClr val="447AD5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"/>
          <p:cNvGrpSpPr/>
          <p:nvPr/>
        </p:nvGrpSpPr>
        <p:grpSpPr>
          <a:xfrm rot="3129895">
            <a:off x="8217897" y="-211838"/>
            <a:ext cx="1072807" cy="1170213"/>
            <a:chOff x="6596425" y="2424575"/>
            <a:chExt cx="2077178" cy="2265777"/>
          </a:xfrm>
        </p:grpSpPr>
        <p:sp>
          <p:nvSpPr>
            <p:cNvPr id="291" name="Google Shape;291;p4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652149" y="3798099"/>
              <a:ext cx="690220" cy="142348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857459" y="3947846"/>
              <a:ext cx="554688" cy="515353"/>
            </a:xfrm>
            <a:custGeom>
              <a:rect b="b" l="l" r="r" t="t"/>
              <a:pathLst>
                <a:path extrusionOk="0" h="5293" w="5697">
                  <a:moveTo>
                    <a:pt x="5018" y="0"/>
                  </a:moveTo>
                  <a:lnTo>
                    <a:pt x="0" y="4545"/>
                  </a:lnTo>
                  <a:lnTo>
                    <a:pt x="688" y="5293"/>
                  </a:lnTo>
                  <a:lnTo>
                    <a:pt x="5697" y="782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185804" y="3661789"/>
              <a:ext cx="487799" cy="481373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596425" y="4243933"/>
              <a:ext cx="446029" cy="446419"/>
            </a:xfrm>
            <a:custGeom>
              <a:rect b="b" l="l" r="r" t="t"/>
              <a:pathLst>
                <a:path extrusionOk="0" h="4585" w="4581">
                  <a:moveTo>
                    <a:pt x="2295" y="1"/>
                  </a:moveTo>
                  <a:cubicBezTo>
                    <a:pt x="1719" y="35"/>
                    <a:pt x="1178" y="250"/>
                    <a:pt x="791" y="611"/>
                  </a:cubicBezTo>
                  <a:cubicBezTo>
                    <a:pt x="431" y="894"/>
                    <a:pt x="181" y="1324"/>
                    <a:pt x="70" y="1822"/>
                  </a:cubicBezTo>
                  <a:lnTo>
                    <a:pt x="70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499" y="3686"/>
                  </a:cubicBezTo>
                  <a:cubicBezTo>
                    <a:pt x="748" y="4047"/>
                    <a:pt x="1109" y="4296"/>
                    <a:pt x="1504" y="4442"/>
                  </a:cubicBezTo>
                  <a:cubicBezTo>
                    <a:pt x="1651" y="4511"/>
                    <a:pt x="1788" y="4546"/>
                    <a:pt x="1934" y="4546"/>
                  </a:cubicBezTo>
                  <a:cubicBezTo>
                    <a:pt x="2003" y="4580"/>
                    <a:pt x="2114" y="4580"/>
                    <a:pt x="2183" y="4580"/>
                  </a:cubicBezTo>
                  <a:cubicBezTo>
                    <a:pt x="2231" y="4583"/>
                    <a:pt x="2279" y="4584"/>
                    <a:pt x="2327" y="4584"/>
                  </a:cubicBezTo>
                  <a:cubicBezTo>
                    <a:pt x="3551" y="4584"/>
                    <a:pt x="4547" y="3638"/>
                    <a:pt x="4580" y="2398"/>
                  </a:cubicBezTo>
                  <a:lnTo>
                    <a:pt x="4580" y="2080"/>
                  </a:lnTo>
                  <a:cubicBezTo>
                    <a:pt x="4580" y="1968"/>
                    <a:pt x="4546" y="1899"/>
                    <a:pt x="4546" y="1788"/>
                  </a:cubicBezTo>
                  <a:cubicBezTo>
                    <a:pt x="4511" y="1685"/>
                    <a:pt x="4477" y="1607"/>
                    <a:pt x="4443" y="1504"/>
                  </a:cubicBezTo>
                  <a:cubicBezTo>
                    <a:pt x="4443" y="1435"/>
                    <a:pt x="4400" y="1393"/>
                    <a:pt x="4365" y="1324"/>
                  </a:cubicBezTo>
                  <a:cubicBezTo>
                    <a:pt x="4048" y="611"/>
                    <a:pt x="3326" y="69"/>
                    <a:pt x="2467" y="35"/>
                  </a:cubicBezTo>
                  <a:cubicBezTo>
                    <a:pt x="2432" y="35"/>
                    <a:pt x="2432" y="35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64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 rot="1366668">
            <a:off x="8968503" y="506796"/>
            <a:ext cx="166089" cy="164730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-4" y="4345673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 rot="7062932">
            <a:off x="40406" y="48499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8464200" y="4548900"/>
            <a:ext cx="580203" cy="57545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 rot="9767822">
            <a:off x="8852397" y="4458277"/>
            <a:ext cx="259367" cy="257276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ACC5F0"/>
              </a:gs>
              <a:gs pos="100000">
                <a:srgbClr val="447AD5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4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 txBox="1"/>
          <p:nvPr>
            <p:ph type="title"/>
          </p:nvPr>
        </p:nvSpPr>
        <p:spPr>
          <a:xfrm>
            <a:off x="2510550" y="415500"/>
            <a:ext cx="41229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2"/>
                </a:solidFill>
              </a:rPr>
              <a:t>Cell Damage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8" name="Google Shape;308;p4"/>
          <p:cNvSpPr txBox="1"/>
          <p:nvPr>
            <p:ph idx="4294967295" type="subTitle"/>
          </p:nvPr>
        </p:nvSpPr>
        <p:spPr>
          <a:xfrm>
            <a:off x="684150" y="1155800"/>
            <a:ext cx="77757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b="1" i="0" lang="en" sz="15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ell damage can be due to:</a:t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b="1" i="0" lang="en" sz="15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Tissue inflammation</a:t>
            </a:r>
            <a:r>
              <a:rPr b="1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example:</a:t>
            </a:r>
            <a:endParaRPr b="1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ALT* in liver disease (e.g. acute hepatitis) </a:t>
            </a:r>
            <a:r>
              <a:rPr lang="en" sz="1000">
                <a:solidFill>
                  <a:srgbClr val="666666"/>
                </a:solidFill>
              </a:rPr>
              <a:t>ALT*: alanine aminotransferase.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Amylase in acute pancreatitis. </a:t>
            </a:r>
            <a:endParaRPr b="1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b="1" i="0" lang="en" sz="15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Ischemia</a:t>
            </a:r>
            <a:r>
              <a:rPr b="1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→ hypoxia → infarction →</a:t>
            </a:r>
            <a:r>
              <a:rPr b="0" i="0" lang="en" sz="15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↑ plasma [Troponin]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myocardial infarction.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"/>
          <p:cNvSpPr txBox="1"/>
          <p:nvPr>
            <p:ph type="title"/>
          </p:nvPr>
        </p:nvSpPr>
        <p:spPr>
          <a:xfrm>
            <a:off x="1596450" y="2852825"/>
            <a:ext cx="5951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2"/>
                </a:solidFill>
              </a:rPr>
              <a:t>Diagnosis and Prognosis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684150" y="3465350"/>
            <a:ext cx="7346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Diagnosis: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Identification of a disease 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its signs and symptoms.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sng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Prognosis: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The future outcome of a disease.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 flipH="1" rot="236284">
            <a:off x="-230379" y="3425941"/>
            <a:ext cx="3067966" cy="1990574"/>
            <a:chOff x="-48648" y="1212955"/>
            <a:chExt cx="9241311" cy="5995996"/>
          </a:xfrm>
        </p:grpSpPr>
        <p:sp>
          <p:nvSpPr>
            <p:cNvPr id="316" name="Google Shape;316;p5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5"/>
          <p:cNvGrpSpPr/>
          <p:nvPr/>
        </p:nvGrpSpPr>
        <p:grpSpPr>
          <a:xfrm rot="2180497">
            <a:off x="7663893" y="-4703"/>
            <a:ext cx="1832203" cy="870699"/>
            <a:chOff x="772286" y="3126391"/>
            <a:chExt cx="4244568" cy="2017102"/>
          </a:xfrm>
        </p:grpSpPr>
        <p:sp>
          <p:nvSpPr>
            <p:cNvPr id="369" name="Google Shape;369;p5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 rot="-3136827">
              <a:off x="981878" y="3762941"/>
              <a:ext cx="1051879" cy="104615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5"/>
          <p:cNvSpPr txBox="1"/>
          <p:nvPr>
            <p:ph type="title"/>
          </p:nvPr>
        </p:nvSpPr>
        <p:spPr>
          <a:xfrm>
            <a:off x="1106091" y="239100"/>
            <a:ext cx="6931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chemeClr val="accent2"/>
                </a:solidFill>
              </a:rPr>
              <a:t>Criteria of a good biomarker assay: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1106099" y="1425975"/>
            <a:ext cx="7264200" cy="31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good biomarker assay should be:</a:t>
            </a:r>
            <a:endParaRPr b="1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Able to accurately diagnose a disease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Able to accurately predict prognosis of a disease.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Compliant with treatment follow up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Easily obtainable from blood, urine, etc.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i="0" lang="en" sz="1500" u="sng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Sensitive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Sensitivity is the 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bility of an assay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to detect small quantities of a marker.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Even if biomarker low or in early stage, it will detect.</a:t>
            </a:r>
            <a:endParaRPr b="0"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i="0" lang="en" sz="1500" u="sng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Specific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Specificity is the ability of an assay to detect only the marker of interest.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One biomarker → one disease</a:t>
            </a:r>
            <a:endParaRPr b="0" i="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b="1" i="0" lang="en" sz="1500" u="sng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Robust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produce </a:t>
            </a:r>
            <a:r>
              <a:rPr b="0" i="0" lang="en" sz="15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fast</a:t>
            </a: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results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Able to be rapid+robust to deliver results faster. </a:t>
            </a:r>
            <a:r>
              <a:rPr b="1" i="0" lang="en" sz="13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team441</a:t>
            </a:r>
            <a:endParaRPr b="1" i="0" sz="13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7014918" y="3821141"/>
            <a:ext cx="1763700" cy="963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Assay is an analytical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test by which we can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measure biochemical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markers in the lab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6"/>
          <p:cNvGrpSpPr/>
          <p:nvPr/>
        </p:nvGrpSpPr>
        <p:grpSpPr>
          <a:xfrm flipH="1" rot="236284">
            <a:off x="-621078" y="3255548"/>
            <a:ext cx="3067966" cy="1990574"/>
            <a:chOff x="-48648" y="1212955"/>
            <a:chExt cx="9241311" cy="5995996"/>
          </a:xfrm>
        </p:grpSpPr>
        <p:sp>
          <p:nvSpPr>
            <p:cNvPr id="384" name="Google Shape;384;p6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9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6"/>
          <p:cNvGrpSpPr/>
          <p:nvPr/>
        </p:nvGrpSpPr>
        <p:grpSpPr>
          <a:xfrm>
            <a:off x="7265216" y="99132"/>
            <a:ext cx="1831955" cy="870582"/>
            <a:chOff x="772286" y="3126391"/>
            <a:chExt cx="4244568" cy="2017102"/>
          </a:xfrm>
        </p:grpSpPr>
        <p:sp>
          <p:nvSpPr>
            <p:cNvPr id="437" name="Google Shape;437;p6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 rot="-3136827">
              <a:off x="981876" y="3762941"/>
              <a:ext cx="1051879" cy="1046152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78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6"/>
          <p:cNvSpPr/>
          <p:nvPr/>
        </p:nvSpPr>
        <p:spPr>
          <a:xfrm>
            <a:off x="3083850" y="241625"/>
            <a:ext cx="2976300" cy="5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Enzymes as biomarkers: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893279" y="1104691"/>
            <a:ext cx="1429200" cy="4662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3857396" y="1104692"/>
            <a:ext cx="1429200" cy="4662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6821529" y="1104692"/>
            <a:ext cx="1429200" cy="4662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6"/>
          <p:cNvCxnSpPr>
            <a:stCxn id="444" idx="2"/>
            <a:endCxn id="446" idx="0"/>
          </p:cNvCxnSpPr>
          <p:nvPr/>
        </p:nvCxnSpPr>
        <p:spPr>
          <a:xfrm flipH="1" rot="-5400000">
            <a:off x="4433550" y="965675"/>
            <a:ext cx="277500" cy="6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6"/>
          <p:cNvCxnSpPr>
            <a:stCxn id="444" idx="2"/>
            <a:endCxn id="445" idx="0"/>
          </p:cNvCxnSpPr>
          <p:nvPr/>
        </p:nvCxnSpPr>
        <p:spPr>
          <a:xfrm rot="5400000">
            <a:off x="2951250" y="-516025"/>
            <a:ext cx="277500" cy="29640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6"/>
          <p:cNvCxnSpPr>
            <a:stCxn id="444" idx="2"/>
            <a:endCxn id="447" idx="0"/>
          </p:cNvCxnSpPr>
          <p:nvPr/>
        </p:nvCxnSpPr>
        <p:spPr>
          <a:xfrm flipH="1" rot="-5400000">
            <a:off x="5915250" y="-516025"/>
            <a:ext cx="277500" cy="29640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6"/>
          <p:cNvSpPr/>
          <p:nvPr/>
        </p:nvSpPr>
        <p:spPr>
          <a:xfrm>
            <a:off x="1207471" y="1768001"/>
            <a:ext cx="988500" cy="27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Amylase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1207480" y="2241188"/>
            <a:ext cx="988500" cy="27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1207473" y="2713689"/>
            <a:ext cx="2158500" cy="4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Alanine aminotransferase (ALT)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1207475" y="3374888"/>
            <a:ext cx="2158500" cy="4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Aspartate aminotransferase (AST)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6427630" y="1705875"/>
            <a:ext cx="1429200" cy="39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a-Fetoprotein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24725" y="2321025"/>
            <a:ext cx="1832100" cy="4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Prostate Specific Antigen (PSA)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6518225" y="3007875"/>
            <a:ext cx="1338600" cy="39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Cystatin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6024725" y="3623025"/>
            <a:ext cx="1832100" cy="4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B-type Natriuretic Peptide (BNP)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492750" y="1742353"/>
            <a:ext cx="2158500" cy="46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Anti-Mullerian hormone (AMH)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0" name="Google Shape;460;p6"/>
          <p:cNvCxnSpPr>
            <a:stCxn id="445" idx="2"/>
            <a:endCxn id="451" idx="1"/>
          </p:cNvCxnSpPr>
          <p:nvPr/>
        </p:nvCxnSpPr>
        <p:spPr>
          <a:xfrm rot="5400000">
            <a:off x="1239629" y="1538641"/>
            <a:ext cx="336000" cy="400500"/>
          </a:xfrm>
          <a:prstGeom prst="bentConnector4">
            <a:avLst>
              <a:gd fmla="val 29332" name="adj1"/>
              <a:gd fmla="val 159434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6"/>
          <p:cNvCxnSpPr>
            <a:stCxn id="445" idx="2"/>
            <a:endCxn id="452" idx="1"/>
          </p:cNvCxnSpPr>
          <p:nvPr/>
        </p:nvCxnSpPr>
        <p:spPr>
          <a:xfrm rot="5400000">
            <a:off x="1003079" y="1775191"/>
            <a:ext cx="809100" cy="400500"/>
          </a:xfrm>
          <a:prstGeom prst="bentConnector4">
            <a:avLst>
              <a:gd fmla="val 12194" name="adj1"/>
              <a:gd fmla="val 159432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6"/>
          <p:cNvCxnSpPr>
            <a:stCxn id="445" idx="2"/>
            <a:endCxn id="453" idx="1"/>
          </p:cNvCxnSpPr>
          <p:nvPr/>
        </p:nvCxnSpPr>
        <p:spPr>
          <a:xfrm rot="5400000">
            <a:off x="719729" y="2058541"/>
            <a:ext cx="1375800" cy="400500"/>
          </a:xfrm>
          <a:prstGeom prst="bentConnector4">
            <a:avLst>
              <a:gd fmla="val 7174" name="adj1"/>
              <a:gd fmla="val 159434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6"/>
          <p:cNvCxnSpPr>
            <a:stCxn id="445" idx="2"/>
            <a:endCxn id="454" idx="1"/>
          </p:cNvCxnSpPr>
          <p:nvPr/>
        </p:nvCxnSpPr>
        <p:spPr>
          <a:xfrm rot="5400000">
            <a:off x="389129" y="2389141"/>
            <a:ext cx="2037000" cy="400500"/>
          </a:xfrm>
          <a:prstGeom prst="bentConnector4">
            <a:avLst>
              <a:gd fmla="val 4816" name="adj1"/>
              <a:gd fmla="val 159433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6"/>
          <p:cNvCxnSpPr>
            <a:stCxn id="446" idx="2"/>
            <a:endCxn id="459" idx="0"/>
          </p:cNvCxnSpPr>
          <p:nvPr/>
        </p:nvCxnSpPr>
        <p:spPr>
          <a:xfrm>
            <a:off x="4571996" y="1570892"/>
            <a:ext cx="0" cy="171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6"/>
          <p:cNvCxnSpPr>
            <a:stCxn id="447" idx="2"/>
            <a:endCxn id="455" idx="3"/>
          </p:cNvCxnSpPr>
          <p:nvPr/>
        </p:nvCxnSpPr>
        <p:spPr>
          <a:xfrm flipH="1" rot="-5400000">
            <a:off x="7530429" y="1576592"/>
            <a:ext cx="332100" cy="320700"/>
          </a:xfrm>
          <a:prstGeom prst="bentConnector4">
            <a:avLst>
              <a:gd fmla="val 20323" name="adj1"/>
              <a:gd fmla="val 174252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6"/>
          <p:cNvCxnSpPr>
            <a:stCxn id="447" idx="2"/>
            <a:endCxn id="456" idx="3"/>
          </p:cNvCxnSpPr>
          <p:nvPr/>
        </p:nvCxnSpPr>
        <p:spPr>
          <a:xfrm flipH="1" rot="-5400000">
            <a:off x="7204929" y="1902092"/>
            <a:ext cx="983100" cy="320700"/>
          </a:xfrm>
          <a:prstGeom prst="bentConnector4">
            <a:avLst>
              <a:gd fmla="val 6350" name="adj1"/>
              <a:gd fmla="val 174250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6"/>
          <p:cNvCxnSpPr>
            <a:stCxn id="447" idx="2"/>
            <a:endCxn id="457" idx="3"/>
          </p:cNvCxnSpPr>
          <p:nvPr/>
        </p:nvCxnSpPr>
        <p:spPr>
          <a:xfrm flipH="1" rot="-5400000">
            <a:off x="6879429" y="2227592"/>
            <a:ext cx="1634100" cy="320700"/>
          </a:xfrm>
          <a:prstGeom prst="bentConnector4">
            <a:avLst>
              <a:gd fmla="val 3924" name="adj1"/>
              <a:gd fmla="val 174250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6"/>
          <p:cNvCxnSpPr>
            <a:stCxn id="447" idx="2"/>
            <a:endCxn id="458" idx="3"/>
          </p:cNvCxnSpPr>
          <p:nvPr/>
        </p:nvCxnSpPr>
        <p:spPr>
          <a:xfrm flipH="1" rot="-5400000">
            <a:off x="6553929" y="2553092"/>
            <a:ext cx="2285100" cy="320700"/>
          </a:xfrm>
          <a:prstGeom prst="bentConnector4">
            <a:avLst>
              <a:gd fmla="val 2844" name="adj1"/>
              <a:gd fmla="val 174250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7"/>
          <p:cNvGrpSpPr/>
          <p:nvPr/>
        </p:nvGrpSpPr>
        <p:grpSpPr>
          <a:xfrm rot="-2477353">
            <a:off x="7812213" y="3957869"/>
            <a:ext cx="1546125" cy="1410771"/>
            <a:chOff x="972627" y="2388675"/>
            <a:chExt cx="477925" cy="436067"/>
          </a:xfrm>
        </p:grpSpPr>
        <p:sp>
          <p:nvSpPr>
            <p:cNvPr id="474" name="Google Shape;474;p7"/>
            <p:cNvSpPr/>
            <p:nvPr/>
          </p:nvSpPr>
          <p:spPr>
            <a:xfrm>
              <a:off x="972627" y="2509929"/>
              <a:ext cx="183388" cy="18342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1215446" y="2388675"/>
              <a:ext cx="136166" cy="136166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085267" y="2624956"/>
              <a:ext cx="161109" cy="61199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275052" y="2474850"/>
              <a:ext cx="38193" cy="159068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189292" y="2715629"/>
              <a:ext cx="109113" cy="109113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184518" y="2569397"/>
              <a:ext cx="239017" cy="239294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313210" y="2658548"/>
              <a:ext cx="137342" cy="136477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158365" y="2665985"/>
              <a:ext cx="89221" cy="89186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7"/>
          <p:cNvGrpSpPr/>
          <p:nvPr/>
        </p:nvGrpSpPr>
        <p:grpSpPr>
          <a:xfrm rot="2040916">
            <a:off x="-354045" y="390820"/>
            <a:ext cx="1358026" cy="1387852"/>
            <a:chOff x="635850" y="3092705"/>
            <a:chExt cx="729428" cy="745448"/>
          </a:xfrm>
        </p:grpSpPr>
        <p:sp>
          <p:nvSpPr>
            <p:cNvPr id="483" name="Google Shape;483;p7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7"/>
          <p:cNvSpPr txBox="1"/>
          <p:nvPr>
            <p:ph type="title"/>
          </p:nvPr>
        </p:nvSpPr>
        <p:spPr>
          <a:xfrm>
            <a:off x="914400" y="1100013"/>
            <a:ext cx="15453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Amylase</a:t>
            </a:r>
            <a:endParaRPr sz="2400"/>
          </a:p>
        </p:txBody>
      </p:sp>
      <p:sp>
        <p:nvSpPr>
          <p:cNvPr id="491" name="Google Shape;491;p7"/>
          <p:cNvSpPr txBox="1"/>
          <p:nvPr>
            <p:ph idx="4294967295" type="subTitle"/>
          </p:nvPr>
        </p:nvSpPr>
        <p:spPr>
          <a:xfrm>
            <a:off x="990925" y="1577625"/>
            <a:ext cx="79617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Elevated serum amylase is a diagnostic indicator of 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acute pancreatit</a:t>
            </a:r>
            <a:r>
              <a:rPr b="1" lang="en">
                <a:solidFill>
                  <a:srgbClr val="CC4125"/>
                </a:solidFill>
              </a:rPr>
              <a:t>i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1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Amylase level greater than 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10 times the upper limit</a:t>
            </a:r>
            <a:r>
              <a:rPr b="1" i="0" lang="en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indicate </a:t>
            </a:r>
            <a:r>
              <a:rPr b="1" i="0" lang="en" sz="1400" u="sng" cap="none" strike="noStrike">
                <a:solidFill>
                  <a:srgbClr val="CC4125"/>
                </a:solidFill>
              </a:rPr>
              <a:t>acute </a:t>
            </a:r>
            <a:r>
              <a:rPr b="1" i="0" lang="en" sz="1400" u="sng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pancreatitis.</a:t>
            </a:r>
            <a:endParaRPr b="1" i="0" sz="1400" u="sng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Test has 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low specificity</a:t>
            </a:r>
            <a:r>
              <a:rPr b="1" i="0" lang="en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because elevated serum amylase is also present in other diseases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Amylase appear in serum within </a:t>
            </a:r>
            <a:r>
              <a:rPr b="1" i="0" lang="en" sz="14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2-12 hours 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abdominal pain and returns to normal within </a:t>
            </a:r>
            <a:r>
              <a:rPr b="1" i="0" lang="en" sz="14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3-5 days </a:t>
            </a:r>
            <a:r>
              <a:rPr b="0" i="0" lang="en" sz="1400" u="none" cap="none" strike="noStrike">
                <a:solidFill>
                  <a:srgbClr val="4B5E6E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7"/>
          <p:cNvSpPr/>
          <p:nvPr/>
        </p:nvSpPr>
        <p:spPr>
          <a:xfrm>
            <a:off x="990929" y="3261228"/>
            <a:ext cx="113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Lipase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"/>
          <p:cNvSpPr txBox="1"/>
          <p:nvPr/>
        </p:nvSpPr>
        <p:spPr>
          <a:xfrm>
            <a:off x="990925" y="3754588"/>
            <a:ext cx="8066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Serum Lipase has </a:t>
            </a:r>
            <a:r>
              <a:rPr b="1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higher specificity</a:t>
            </a: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than serum Amylase </a:t>
            </a: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(elevated only in acute pancreatitis)</a:t>
            </a:r>
            <a:endParaRPr b="0" i="0" sz="1400" u="none" cap="none" strike="noStrike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appears in plasma with </a:t>
            </a:r>
            <a:r>
              <a:rPr b="1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4-8 hours </a:t>
            </a:r>
            <a:r>
              <a:rPr b="0"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(faster)</a:t>
            </a:r>
            <a:r>
              <a:rPr b="0" i="0" lang="en" sz="1400" u="none" cap="none" strike="noStrike">
                <a:solidFill>
                  <a:srgbClr val="4B5E6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remains for </a:t>
            </a:r>
            <a:r>
              <a:rPr b="1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8-14 days </a:t>
            </a:r>
            <a:r>
              <a:rPr b="0"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(longer)</a:t>
            </a:r>
            <a:endParaRPr b="0" i="0" sz="14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7"/>
          <p:cNvSpPr/>
          <p:nvPr/>
        </p:nvSpPr>
        <p:spPr>
          <a:xfrm>
            <a:off x="2667901" y="357738"/>
            <a:ext cx="38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35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Enzymes</a:t>
            </a:r>
            <a:endParaRPr b="0" i="0" sz="3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"/>
          <p:cNvSpPr txBox="1"/>
          <p:nvPr/>
        </p:nvSpPr>
        <p:spPr>
          <a:xfrm>
            <a:off x="914398" y="81944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Enzymes are clinically used for the diagnosis and prognosis of various diseases.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8"/>
          <p:cNvGrpSpPr/>
          <p:nvPr/>
        </p:nvGrpSpPr>
        <p:grpSpPr>
          <a:xfrm rot="3129895">
            <a:off x="7945038" y="4057"/>
            <a:ext cx="1072807" cy="1170213"/>
            <a:chOff x="6596425" y="2424575"/>
            <a:chExt cx="2077178" cy="2265777"/>
          </a:xfrm>
        </p:grpSpPr>
        <p:sp>
          <p:nvSpPr>
            <p:cNvPr id="501" name="Google Shape;501;p8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652149" y="3798099"/>
              <a:ext cx="690220" cy="142348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6857459" y="3947846"/>
              <a:ext cx="554688" cy="515353"/>
            </a:xfrm>
            <a:custGeom>
              <a:rect b="b" l="l" r="r" t="t"/>
              <a:pathLst>
                <a:path extrusionOk="0" h="5293" w="5697">
                  <a:moveTo>
                    <a:pt x="5018" y="0"/>
                  </a:moveTo>
                  <a:lnTo>
                    <a:pt x="0" y="4545"/>
                  </a:lnTo>
                  <a:lnTo>
                    <a:pt x="688" y="5293"/>
                  </a:lnTo>
                  <a:lnTo>
                    <a:pt x="5697" y="782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8185804" y="3661789"/>
              <a:ext cx="487799" cy="481373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6596425" y="4243933"/>
              <a:ext cx="446029" cy="446419"/>
            </a:xfrm>
            <a:custGeom>
              <a:rect b="b" l="l" r="r" t="t"/>
              <a:pathLst>
                <a:path extrusionOk="0" h="4585" w="4581">
                  <a:moveTo>
                    <a:pt x="2295" y="1"/>
                  </a:moveTo>
                  <a:cubicBezTo>
                    <a:pt x="1719" y="35"/>
                    <a:pt x="1178" y="250"/>
                    <a:pt x="791" y="611"/>
                  </a:cubicBezTo>
                  <a:cubicBezTo>
                    <a:pt x="431" y="894"/>
                    <a:pt x="181" y="1324"/>
                    <a:pt x="70" y="1822"/>
                  </a:cubicBezTo>
                  <a:lnTo>
                    <a:pt x="70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499" y="3686"/>
                  </a:cubicBezTo>
                  <a:cubicBezTo>
                    <a:pt x="748" y="4047"/>
                    <a:pt x="1109" y="4296"/>
                    <a:pt x="1504" y="4442"/>
                  </a:cubicBezTo>
                  <a:cubicBezTo>
                    <a:pt x="1651" y="4511"/>
                    <a:pt x="1788" y="4546"/>
                    <a:pt x="1934" y="4546"/>
                  </a:cubicBezTo>
                  <a:cubicBezTo>
                    <a:pt x="2003" y="4580"/>
                    <a:pt x="2114" y="4580"/>
                    <a:pt x="2183" y="4580"/>
                  </a:cubicBezTo>
                  <a:cubicBezTo>
                    <a:pt x="2231" y="4583"/>
                    <a:pt x="2279" y="4584"/>
                    <a:pt x="2327" y="4584"/>
                  </a:cubicBezTo>
                  <a:cubicBezTo>
                    <a:pt x="3551" y="4584"/>
                    <a:pt x="4547" y="3638"/>
                    <a:pt x="4580" y="2398"/>
                  </a:cubicBezTo>
                  <a:lnTo>
                    <a:pt x="4580" y="2080"/>
                  </a:lnTo>
                  <a:cubicBezTo>
                    <a:pt x="4580" y="1968"/>
                    <a:pt x="4546" y="1899"/>
                    <a:pt x="4546" y="1788"/>
                  </a:cubicBezTo>
                  <a:cubicBezTo>
                    <a:pt x="4511" y="1685"/>
                    <a:pt x="4477" y="1607"/>
                    <a:pt x="4443" y="1504"/>
                  </a:cubicBezTo>
                  <a:cubicBezTo>
                    <a:pt x="4443" y="1435"/>
                    <a:pt x="4400" y="1393"/>
                    <a:pt x="4365" y="1324"/>
                  </a:cubicBezTo>
                  <a:cubicBezTo>
                    <a:pt x="4048" y="611"/>
                    <a:pt x="3326" y="69"/>
                    <a:pt x="2467" y="35"/>
                  </a:cubicBezTo>
                  <a:cubicBezTo>
                    <a:pt x="2432" y="35"/>
                    <a:pt x="2432" y="35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686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8"/>
          <p:cNvSpPr/>
          <p:nvPr/>
        </p:nvSpPr>
        <p:spPr>
          <a:xfrm rot="1366668">
            <a:off x="8968503" y="506796"/>
            <a:ext cx="166089" cy="164730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"/>
          <p:cNvSpPr/>
          <p:nvPr/>
        </p:nvSpPr>
        <p:spPr>
          <a:xfrm>
            <a:off x="-4" y="4345673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"/>
          <p:cNvSpPr/>
          <p:nvPr/>
        </p:nvSpPr>
        <p:spPr>
          <a:xfrm rot="7062932">
            <a:off x="40406" y="48499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"/>
          <p:cNvSpPr/>
          <p:nvPr/>
        </p:nvSpPr>
        <p:spPr>
          <a:xfrm>
            <a:off x="8464200" y="4548900"/>
            <a:ext cx="580203" cy="57545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"/>
          <p:cNvSpPr/>
          <p:nvPr/>
        </p:nvSpPr>
        <p:spPr>
          <a:xfrm rot="9767822">
            <a:off x="8852402" y="4458276"/>
            <a:ext cx="259367" cy="257276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ACC5F0"/>
              </a:gs>
              <a:gs pos="100000">
                <a:srgbClr val="447AD5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chemeClr val="accent2"/>
                </a:solidFill>
              </a:rPr>
              <a:t>Case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518" name="Google Shape;518;p8"/>
          <p:cNvSpPr txBox="1"/>
          <p:nvPr>
            <p:ph idx="4294967295" type="subTitle"/>
          </p:nvPr>
        </p:nvSpPr>
        <p:spPr>
          <a:xfrm>
            <a:off x="607150" y="1198342"/>
            <a:ext cx="83358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GP was called to see 21-year-old female student who had been complaining  a flu-like illness for two days, with symptoms of fever, vomiting and abdominal tenderness in the right upper quadrant. On examination, she was jaundiced, moreover; </a:t>
            </a: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the liver was enlarged and tender</a:t>
            </a:r>
            <a:r>
              <a:rPr b="0" i="0" lang="en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blood sample was taken for liver function tests which showed </a:t>
            </a: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elevated ALT</a:t>
            </a:r>
            <a:r>
              <a:rPr b="0" i="0" lang="en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(Alanine aminotransferase) and </a:t>
            </a: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AST</a:t>
            </a:r>
            <a:r>
              <a:rPr b="0" i="0" lang="en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(Aspartate aminotransferase)</a:t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What is the most likely diagnosis?</a:t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8"/>
          <p:cNvSpPr/>
          <p:nvPr/>
        </p:nvSpPr>
        <p:spPr>
          <a:xfrm>
            <a:off x="315205" y="2780245"/>
            <a:ext cx="557400" cy="1653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"/>
          <p:cNvSpPr txBox="1"/>
          <p:nvPr/>
        </p:nvSpPr>
        <p:spPr>
          <a:xfrm flipH="1" rot="10800000">
            <a:off x="3335627" y="3310597"/>
            <a:ext cx="18417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Acute Hepatitis</a:t>
            </a:r>
            <a:endParaRPr b="0" i="0" sz="1400" u="none" cap="none" strike="noStrike">
              <a:solidFill>
                <a:srgbClr val="CC41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1" name="Google Shape;521;p8"/>
          <p:cNvGrpSpPr/>
          <p:nvPr/>
        </p:nvGrpSpPr>
        <p:grpSpPr>
          <a:xfrm>
            <a:off x="255244" y="835707"/>
            <a:ext cx="351910" cy="351880"/>
            <a:chOff x="-25094250" y="3547050"/>
            <a:chExt cx="295400" cy="295375"/>
          </a:xfrm>
        </p:grpSpPr>
        <p:sp>
          <p:nvSpPr>
            <p:cNvPr id="522" name="Google Shape;522;p8"/>
            <p:cNvSpPr/>
            <p:nvPr/>
          </p:nvSpPr>
          <p:spPr>
            <a:xfrm>
              <a:off x="-24990275" y="35809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-25041475" y="3668350"/>
              <a:ext cx="52025" cy="52000"/>
            </a:xfrm>
            <a:custGeom>
              <a:rect b="b" l="l" r="r" t="t"/>
              <a:pathLst>
                <a:path extrusionOk="0" h="2080" w="2081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-25094250" y="3547050"/>
              <a:ext cx="224500" cy="295375"/>
            </a:xfrm>
            <a:custGeom>
              <a:rect b="b" l="l" r="r" t="t"/>
              <a:pathLst>
                <a:path extrusionOk="0" h="11815" w="898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-24851650" y="3582300"/>
              <a:ext cx="52800" cy="190825"/>
            </a:xfrm>
            <a:custGeom>
              <a:rect b="b" l="l" r="r" t="t"/>
              <a:pathLst>
                <a:path extrusionOk="0" h="7633" w="2112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-24850875" y="3788050"/>
              <a:ext cx="52025" cy="53600"/>
            </a:xfrm>
            <a:custGeom>
              <a:rect b="b" l="l" r="r" t="t"/>
              <a:pathLst>
                <a:path extrusionOk="0" h="2144" w="2081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9"/>
          <p:cNvGrpSpPr/>
          <p:nvPr/>
        </p:nvGrpSpPr>
        <p:grpSpPr>
          <a:xfrm rot="780171">
            <a:off x="8207271" y="42249"/>
            <a:ext cx="1171952" cy="2138700"/>
            <a:chOff x="635850" y="3092705"/>
            <a:chExt cx="561159" cy="1024061"/>
          </a:xfrm>
        </p:grpSpPr>
        <p:sp>
          <p:nvSpPr>
            <p:cNvPr id="532" name="Google Shape;532;p9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098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9"/>
          <p:cNvGrpSpPr/>
          <p:nvPr/>
        </p:nvGrpSpPr>
        <p:grpSpPr>
          <a:xfrm rot="3741897">
            <a:off x="-930020" y="3047548"/>
            <a:ext cx="2574151" cy="1657117"/>
            <a:chOff x="-86807" y="1399617"/>
            <a:chExt cx="1571453" cy="1011627"/>
          </a:xfrm>
        </p:grpSpPr>
        <p:sp>
          <p:nvSpPr>
            <p:cNvPr id="540" name="Google Shape;540;p9"/>
            <p:cNvSpPr/>
            <p:nvPr/>
          </p:nvSpPr>
          <p:spPr>
            <a:xfrm rot="-1375587">
              <a:off x="846787" y="2083585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rot="2509616">
              <a:off x="364493" y="2001765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 rot="794252">
              <a:off x="1234427" y="1902516"/>
              <a:ext cx="227294" cy="226598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794254">
              <a:off x="732608" y="2038862"/>
              <a:ext cx="340890" cy="337841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019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9"/>
          <p:cNvSpPr txBox="1"/>
          <p:nvPr>
            <p:ph type="title"/>
          </p:nvPr>
        </p:nvSpPr>
        <p:spPr>
          <a:xfrm>
            <a:off x="720000" y="763075"/>
            <a:ext cx="77040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2800">
                <a:solidFill>
                  <a:schemeClr val="lt2"/>
                </a:solidFill>
              </a:rPr>
              <a:t>Aspartate Aminotransferase (AST) and Alanine Aminotransfe</a:t>
            </a:r>
            <a:r>
              <a:rPr lang="en" sz="2800">
                <a:solidFill>
                  <a:srgbClr val="749EE6"/>
                </a:solidFill>
              </a:rPr>
              <a:t>ra</a:t>
            </a:r>
            <a:r>
              <a:rPr lang="en" sz="2800">
                <a:solidFill>
                  <a:schemeClr val="lt2"/>
                </a:solidFill>
              </a:rPr>
              <a:t>se (ALT) </a:t>
            </a:r>
            <a:endParaRPr sz="2800">
              <a:solidFill>
                <a:schemeClr val="lt2"/>
              </a:solidFill>
            </a:endParaRPr>
          </a:p>
        </p:txBody>
      </p:sp>
      <p:graphicFrame>
        <p:nvGraphicFramePr>
          <p:cNvPr id="550" name="Google Shape;550;p9"/>
          <p:cNvGraphicFramePr/>
          <p:nvPr/>
        </p:nvGraphicFramePr>
        <p:xfrm>
          <a:off x="5100034" y="1966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{E0D22204-92EF-4804-8353-B760E58B0B55}</a:tableStyleId>
              </a:tblPr>
              <a:tblGrid>
                <a:gridCol w="2930075"/>
              </a:tblGrid>
              <a:tr h="5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749EE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i="1" lang="en" sz="1400" u="sng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endParaRPr sz="1400" u="none" cap="none" strike="noStrike">
                        <a:solidFill>
                          <a:srgbClr val="749EE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8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i="0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iver</a:t>
                      </a:r>
                      <a:endParaRPr i="1" sz="1400" u="sng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1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i="0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iver disease</a:t>
                      </a:r>
                      <a:endParaRPr i="1" sz="1100" u="sng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1" name="Google Shape;551;p9"/>
          <p:cNvGraphicFramePr/>
          <p:nvPr/>
        </p:nvGraphicFramePr>
        <p:xfrm>
          <a:off x="742435" y="197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{E0D22204-92EF-4804-8353-B760E58B0B55}</a:tableStyleId>
              </a:tblPr>
              <a:tblGrid>
                <a:gridCol w="2930075"/>
              </a:tblGrid>
              <a:tr h="50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8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Heart, liver, skeletal muscles, kidney, erythrocytes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Liver disease, heart disease, skeletal muscle disease, hemolysis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49E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2" name="Google Shape;552;p9"/>
          <p:cNvSpPr txBox="1"/>
          <p:nvPr>
            <p:ph idx="4294967295" type="title"/>
          </p:nvPr>
        </p:nvSpPr>
        <p:spPr>
          <a:xfrm>
            <a:off x="3278557" y="3062787"/>
            <a:ext cx="2213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100">
                <a:solidFill>
                  <a:schemeClr val="accent3"/>
                </a:solidFill>
              </a:rPr>
              <a:t>Elevated in</a:t>
            </a:r>
            <a:endParaRPr sz="1100">
              <a:solidFill>
                <a:schemeClr val="accent3"/>
              </a:solidFill>
            </a:endParaRPr>
          </a:p>
        </p:txBody>
      </p:sp>
      <p:sp>
        <p:nvSpPr>
          <p:cNvPr id="553" name="Google Shape;553;p9"/>
          <p:cNvSpPr txBox="1"/>
          <p:nvPr>
            <p:ph idx="4294967295" type="title"/>
          </p:nvPr>
        </p:nvSpPr>
        <p:spPr>
          <a:xfrm>
            <a:off x="3263530" y="2510715"/>
            <a:ext cx="2213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100">
                <a:solidFill>
                  <a:schemeClr val="accent3"/>
                </a:solidFill>
              </a:rPr>
              <a:t>Produced by</a:t>
            </a:r>
            <a:endParaRPr sz="1100">
              <a:solidFill>
                <a:schemeClr val="accent3"/>
              </a:solidFill>
            </a:endParaRPr>
          </a:p>
        </p:txBody>
      </p:sp>
      <p:sp>
        <p:nvSpPr>
          <p:cNvPr id="554" name="Google Shape;554;p9"/>
          <p:cNvSpPr/>
          <p:nvPr/>
        </p:nvSpPr>
        <p:spPr>
          <a:xfrm>
            <a:off x="4845966" y="2656613"/>
            <a:ext cx="153900" cy="77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9"/>
          <p:cNvSpPr/>
          <p:nvPr/>
        </p:nvSpPr>
        <p:spPr>
          <a:xfrm>
            <a:off x="4844602" y="3199064"/>
            <a:ext cx="153900" cy="77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9"/>
          <p:cNvSpPr/>
          <p:nvPr/>
        </p:nvSpPr>
        <p:spPr>
          <a:xfrm flipH="1">
            <a:off x="3755419" y="2657053"/>
            <a:ext cx="153900" cy="77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9"/>
          <p:cNvSpPr/>
          <p:nvPr/>
        </p:nvSpPr>
        <p:spPr>
          <a:xfrm flipH="1">
            <a:off x="3755419" y="3207211"/>
            <a:ext cx="153900" cy="77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/>
          <p:nvPr/>
        </p:nvSpPr>
        <p:spPr>
          <a:xfrm>
            <a:off x="742435" y="3819149"/>
            <a:ext cx="718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Ubuntu"/>
                <a:ea typeface="Ubuntu"/>
                <a:cs typeface="Ubuntu"/>
                <a:sym typeface="Ubuntu"/>
              </a:rPr>
              <a:t>ALT is more specific than AST because it only elevates in liver diseases</a:t>
            </a:r>
            <a:endParaRPr b="0" i="0" sz="1400" u="none" cap="none" strike="noStrike">
              <a:solidFill>
                <a:srgbClr val="6AA84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9" name="Google Shape;559;p9"/>
          <p:cNvSpPr txBox="1"/>
          <p:nvPr>
            <p:ph type="title"/>
          </p:nvPr>
        </p:nvSpPr>
        <p:spPr>
          <a:xfrm>
            <a:off x="1723198" y="179227"/>
            <a:ext cx="56976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3200">
                <a:solidFill>
                  <a:schemeClr val="lt2"/>
                </a:solidFill>
              </a:rPr>
              <a:t>Enzymes</a:t>
            </a:r>
            <a:endParaRPr sz="3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Science Subject for Middle School - 6th Grade: Chemistry Science Subject for Middle School - 6th Grade: Chemistry by Slidesgo">
  <a:themeElements>
    <a:clrScheme name="Simple Light">
      <a:dk1>
        <a:srgbClr val="000000"/>
      </a:dk1>
      <a:lt1>
        <a:srgbClr val="FFFFFF"/>
      </a:lt1>
      <a:dk2>
        <a:srgbClr val="D0E0E3"/>
      </a:dk2>
      <a:lt2>
        <a:srgbClr val="749EE6"/>
      </a:lt2>
      <a:accent1>
        <a:srgbClr val="35A8E0"/>
      </a:accent1>
      <a:accent2>
        <a:srgbClr val="749EE6"/>
      </a:accent2>
      <a:accent3>
        <a:srgbClr val="312782"/>
      </a:accent3>
      <a:accent4>
        <a:srgbClr val="1E8CFF"/>
      </a:accent4>
      <a:accent5>
        <a:srgbClr val="1B197C"/>
      </a:accent5>
      <a:accent6>
        <a:srgbClr val="657E93"/>
      </a:accent6>
      <a:hlink>
        <a:srgbClr val="1B1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