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  <p:embeddedFont>
      <p:font typeface="Fira Sans SemiBold"/>
      <p:regular r:id="rId25"/>
      <p:bold r:id="rId26"/>
      <p:italic r:id="rId27"/>
      <p:boldItalic r:id="rId28"/>
    </p:embeddedFont>
    <p:embeddedFont>
      <p:font typeface="Fira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3" roundtripDataSignature="AMtx7miH/5Vnj0azTlpF1/OSgBslFjAw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9800BAE-A57B-46AA-9975-A229B87C6847}">
  <a:tblStyle styleId="{B9800BAE-A57B-46AA-9975-A229B87C68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FiraSansSemiBold-bold.fntdata"/><Relationship Id="rId25" Type="http://schemas.openxmlformats.org/officeDocument/2006/relationships/font" Target="fonts/FiraSansSemiBold-regular.fntdata"/><Relationship Id="rId28" Type="http://schemas.openxmlformats.org/officeDocument/2006/relationships/font" Target="fonts/FiraSansSemiBold-boldItalic.fntdata"/><Relationship Id="rId27" Type="http://schemas.openxmlformats.org/officeDocument/2006/relationships/font" Target="fonts/FiraSansSemiBol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Fira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FiraSans-italic.fntdata"/><Relationship Id="rId30" Type="http://schemas.openxmlformats.org/officeDocument/2006/relationships/font" Target="fonts/FiraSans-bold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Fira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" name="Google Shape;4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ecf89721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ecf89721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ecf897215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ecf897215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ecf897215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ecf897215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54bc1b3d10492d6a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54bc1b3d10492d6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54bc1b3d10492d6a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54bc1b3d10492d6a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620488754bb4af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g2620488754bb4af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f0a30646d4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f0a30646d4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5e898447af993a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65e898447af993a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 txBox="1"/>
          <p:nvPr>
            <p:ph type="ctrTitle"/>
          </p:nvPr>
        </p:nvSpPr>
        <p:spPr>
          <a:xfrm>
            <a:off x="4886700" y="916300"/>
            <a:ext cx="3800100" cy="185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1"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17"/>
          <p:cNvSpPr txBox="1"/>
          <p:nvPr>
            <p:ph idx="1" type="subTitle"/>
          </p:nvPr>
        </p:nvSpPr>
        <p:spPr>
          <a:xfrm>
            <a:off x="4886700" y="2767775"/>
            <a:ext cx="38001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2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type="title"/>
          </p:nvPr>
        </p:nvSpPr>
        <p:spPr>
          <a:xfrm>
            <a:off x="457200" y="4114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0"/>
          <p:cNvSpPr txBox="1"/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" type="body"/>
          </p:nvPr>
        </p:nvSpPr>
        <p:spPr>
          <a:xfrm>
            <a:off x="457200" y="1153454"/>
            <a:ext cx="8229600" cy="35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/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" name="Google Shape;27;p2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1" name="Google Shape;3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5" name="Google Shape;35;p2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6" name="Google Shape;36;p2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  <p:sp>
        <p:nvSpPr>
          <p:cNvPr id="40" name="Google Shape;4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i="0" sz="28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i="0" sz="28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i="0" sz="28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i="0" sz="28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i="0" sz="28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i="0" sz="28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i="0" sz="28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i="0" sz="28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i="0" sz="28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153454"/>
            <a:ext cx="8229600" cy="35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b="0" i="0" sz="1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b="0" i="0" sz="1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b="0" i="0" sz="1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b="0" i="0" sz="1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b="0" i="0" sz="1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b="0" i="0" sz="1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b="0" i="0" sz="1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b="0" i="0" sz="1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b="0" i="0" sz="12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s://docs.google.com/presentation/d/1-4XrHk0ehAoa1huxbkdu8f-g6-YBr_Q3-rzzQcLIhVs/edit" TargetMode="External"/><Relationship Id="rId7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"/>
          <p:cNvGrpSpPr/>
          <p:nvPr/>
        </p:nvGrpSpPr>
        <p:grpSpPr>
          <a:xfrm>
            <a:off x="-610021" y="-434869"/>
            <a:ext cx="5941495" cy="5943341"/>
            <a:chOff x="1190225" y="238125"/>
            <a:chExt cx="5230650" cy="5232275"/>
          </a:xfrm>
        </p:grpSpPr>
        <p:sp>
          <p:nvSpPr>
            <p:cNvPr id="52" name="Google Shape;52;p1"/>
            <p:cNvSpPr/>
            <p:nvPr/>
          </p:nvSpPr>
          <p:spPr>
            <a:xfrm>
              <a:off x="2153600" y="2157600"/>
              <a:ext cx="3283650" cy="1339075"/>
            </a:xfrm>
            <a:custGeom>
              <a:rect b="b" l="l" r="r" t="t"/>
              <a:pathLst>
                <a:path extrusionOk="0" h="53563" w="131346">
                  <a:moveTo>
                    <a:pt x="1" y="1"/>
                  </a:moveTo>
                  <a:cubicBezTo>
                    <a:pt x="10655" y="24547"/>
                    <a:pt x="35104" y="41743"/>
                    <a:pt x="63471" y="41743"/>
                  </a:cubicBezTo>
                  <a:lnTo>
                    <a:pt x="63503" y="41710"/>
                  </a:lnTo>
                  <a:lnTo>
                    <a:pt x="107188" y="41710"/>
                  </a:lnTo>
                  <a:cubicBezTo>
                    <a:pt x="116644" y="41710"/>
                    <a:pt x="125549" y="46082"/>
                    <a:pt x="131346" y="53562"/>
                  </a:cubicBezTo>
                  <a:cubicBezTo>
                    <a:pt x="120692" y="29016"/>
                    <a:pt x="96275" y="11821"/>
                    <a:pt x="67875" y="11821"/>
                  </a:cubicBezTo>
                  <a:lnTo>
                    <a:pt x="67843" y="11853"/>
                  </a:lnTo>
                  <a:lnTo>
                    <a:pt x="24158" y="11853"/>
                  </a:ln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4831675" y="3200350"/>
              <a:ext cx="747250" cy="2270050"/>
            </a:xfrm>
            <a:custGeom>
              <a:rect b="b" l="l" r="r" t="t"/>
              <a:pathLst>
                <a:path extrusionOk="0" h="90802" w="29890">
                  <a:moveTo>
                    <a:pt x="0" y="0"/>
                  </a:moveTo>
                  <a:lnTo>
                    <a:pt x="0" y="39248"/>
                  </a:lnTo>
                  <a:lnTo>
                    <a:pt x="0" y="75938"/>
                  </a:lnTo>
                  <a:cubicBezTo>
                    <a:pt x="33" y="84163"/>
                    <a:pt x="6703" y="90802"/>
                    <a:pt x="14929" y="90802"/>
                  </a:cubicBezTo>
                  <a:cubicBezTo>
                    <a:pt x="23154" y="90802"/>
                    <a:pt x="29825" y="84163"/>
                    <a:pt x="29890" y="75938"/>
                  </a:cubicBezTo>
                  <a:lnTo>
                    <a:pt x="29890" y="39248"/>
                  </a:lnTo>
                  <a:cubicBezTo>
                    <a:pt x="29890" y="29825"/>
                    <a:pt x="27947" y="20466"/>
                    <a:pt x="24190" y="11820"/>
                  </a:cubicBezTo>
                  <a:cubicBezTo>
                    <a:pt x="18426" y="4339"/>
                    <a:pt x="9488" y="0"/>
                    <a:pt x="65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4534550" y="2594775"/>
              <a:ext cx="902700" cy="901900"/>
            </a:xfrm>
            <a:custGeom>
              <a:rect b="b" l="l" r="r" t="t"/>
              <a:pathLst>
                <a:path extrusionOk="0" h="36076" w="36108">
                  <a:moveTo>
                    <a:pt x="1" y="1"/>
                  </a:moveTo>
                  <a:cubicBezTo>
                    <a:pt x="7546" y="5765"/>
                    <a:pt x="11950" y="14735"/>
                    <a:pt x="11950" y="24223"/>
                  </a:cubicBezTo>
                  <a:cubicBezTo>
                    <a:pt x="21406" y="24223"/>
                    <a:pt x="30311" y="28595"/>
                    <a:pt x="36108" y="36075"/>
                  </a:cubicBezTo>
                  <a:cubicBezTo>
                    <a:pt x="29081" y="19916"/>
                    <a:pt x="16160" y="6995"/>
                    <a:pt x="1" y="1"/>
                  </a:cubicBezTo>
                  <a:close/>
                </a:path>
              </a:pathLst>
            </a:custGeom>
            <a:solidFill>
              <a:srgbClr val="2E3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011925" y="238125"/>
              <a:ext cx="747275" cy="2215825"/>
            </a:xfrm>
            <a:custGeom>
              <a:rect b="b" l="l" r="r" t="t"/>
              <a:pathLst>
                <a:path extrusionOk="0" h="88633" w="29891">
                  <a:moveTo>
                    <a:pt x="14962" y="0"/>
                  </a:moveTo>
                  <a:cubicBezTo>
                    <a:pt x="6704" y="0"/>
                    <a:pt x="1" y="6703"/>
                    <a:pt x="1" y="14961"/>
                  </a:cubicBezTo>
                  <a:lnTo>
                    <a:pt x="1" y="49384"/>
                  </a:lnTo>
                  <a:cubicBezTo>
                    <a:pt x="1" y="58807"/>
                    <a:pt x="1944" y="68134"/>
                    <a:pt x="5700" y="76812"/>
                  </a:cubicBezTo>
                  <a:cubicBezTo>
                    <a:pt x="11464" y="84260"/>
                    <a:pt x="20402" y="88632"/>
                    <a:pt x="29825" y="88632"/>
                  </a:cubicBezTo>
                  <a:lnTo>
                    <a:pt x="29890" y="88632"/>
                  </a:lnTo>
                  <a:lnTo>
                    <a:pt x="29890" y="20434"/>
                  </a:lnTo>
                  <a:lnTo>
                    <a:pt x="29890" y="14961"/>
                  </a:lnTo>
                  <a:cubicBezTo>
                    <a:pt x="29890" y="6703"/>
                    <a:pt x="23219" y="0"/>
                    <a:pt x="14962" y="0"/>
                  </a:cubicBezTo>
                  <a:close/>
                </a:path>
              </a:pathLst>
            </a:custGeom>
            <a:solidFill>
              <a:srgbClr val="287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153600" y="2157600"/>
              <a:ext cx="902700" cy="902700"/>
            </a:xfrm>
            <a:custGeom>
              <a:rect b="b" l="l" r="r" t="t"/>
              <a:pathLst>
                <a:path extrusionOk="0" h="36108" w="36108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3109700" y="1201500"/>
              <a:ext cx="1339075" cy="3283650"/>
            </a:xfrm>
            <a:custGeom>
              <a:rect b="b" l="l" r="r" t="t"/>
              <a:pathLst>
                <a:path extrusionOk="0" h="131346" w="53563">
                  <a:moveTo>
                    <a:pt x="1" y="1"/>
                  </a:moveTo>
                  <a:cubicBezTo>
                    <a:pt x="7481" y="5797"/>
                    <a:pt x="11853" y="14703"/>
                    <a:pt x="11853" y="24158"/>
                  </a:cubicBezTo>
                  <a:cubicBezTo>
                    <a:pt x="11853" y="24191"/>
                    <a:pt x="11853" y="24223"/>
                    <a:pt x="11853" y="24223"/>
                  </a:cubicBezTo>
                  <a:lnTo>
                    <a:pt x="11853" y="67843"/>
                  </a:lnTo>
                  <a:lnTo>
                    <a:pt x="11821" y="67875"/>
                  </a:lnTo>
                  <a:cubicBezTo>
                    <a:pt x="11821" y="96275"/>
                    <a:pt x="29016" y="120724"/>
                    <a:pt x="53562" y="131346"/>
                  </a:cubicBezTo>
                  <a:cubicBezTo>
                    <a:pt x="46082" y="125549"/>
                    <a:pt x="41710" y="116644"/>
                    <a:pt x="41710" y="107188"/>
                  </a:cubicBezTo>
                  <a:lnTo>
                    <a:pt x="41710" y="107123"/>
                  </a:lnTo>
                  <a:lnTo>
                    <a:pt x="41710" y="63504"/>
                  </a:lnTo>
                  <a:lnTo>
                    <a:pt x="41742" y="63471"/>
                  </a:lnTo>
                  <a:cubicBezTo>
                    <a:pt x="41742" y="35104"/>
                    <a:pt x="24547" y="10655"/>
                    <a:pt x="1" y="1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3405200" y="2453100"/>
              <a:ext cx="748075" cy="748075"/>
            </a:xfrm>
            <a:custGeom>
              <a:rect b="b" l="l" r="r" t="t"/>
              <a:pathLst>
                <a:path extrusionOk="0" h="29923" w="29923">
                  <a:moveTo>
                    <a:pt x="17811" y="1"/>
                  </a:moveTo>
                  <a:lnTo>
                    <a:pt x="17779" y="33"/>
                  </a:lnTo>
                  <a:lnTo>
                    <a:pt x="33" y="33"/>
                  </a:lnTo>
                  <a:lnTo>
                    <a:pt x="33" y="17779"/>
                  </a:lnTo>
                  <a:lnTo>
                    <a:pt x="1" y="17811"/>
                  </a:lnTo>
                  <a:cubicBezTo>
                    <a:pt x="1" y="21471"/>
                    <a:pt x="292" y="25162"/>
                    <a:pt x="875" y="28789"/>
                  </a:cubicBezTo>
                  <a:cubicBezTo>
                    <a:pt x="5020" y="29534"/>
                    <a:pt x="9230" y="29923"/>
                    <a:pt x="13439" y="29923"/>
                  </a:cubicBezTo>
                  <a:lnTo>
                    <a:pt x="13439" y="29890"/>
                  </a:lnTo>
                  <a:lnTo>
                    <a:pt x="29890" y="29890"/>
                  </a:lnTo>
                  <a:lnTo>
                    <a:pt x="29890" y="13440"/>
                  </a:lnTo>
                  <a:lnTo>
                    <a:pt x="29922" y="13407"/>
                  </a:lnTo>
                  <a:cubicBezTo>
                    <a:pt x="29922" y="9230"/>
                    <a:pt x="29534" y="5020"/>
                    <a:pt x="28789" y="875"/>
                  </a:cubicBezTo>
                  <a:cubicBezTo>
                    <a:pt x="25162" y="292"/>
                    <a:pt x="21470" y="1"/>
                    <a:pt x="17811" y="1"/>
                  </a:cubicBezTo>
                  <a:close/>
                </a:path>
              </a:pathLst>
            </a:custGeom>
            <a:solidFill>
              <a:srgbClr val="2B3B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4150000" y="3877150"/>
              <a:ext cx="2270875" cy="747250"/>
            </a:xfrm>
            <a:custGeom>
              <a:rect b="b" l="l" r="r" t="t"/>
              <a:pathLst>
                <a:path extrusionOk="0" h="29890" w="90835">
                  <a:moveTo>
                    <a:pt x="1" y="0"/>
                  </a:moveTo>
                  <a:lnTo>
                    <a:pt x="1" y="65"/>
                  </a:lnTo>
                  <a:cubicBezTo>
                    <a:pt x="1" y="9489"/>
                    <a:pt x="4373" y="18426"/>
                    <a:pt x="11853" y="24190"/>
                  </a:cubicBezTo>
                  <a:cubicBezTo>
                    <a:pt x="20499" y="27947"/>
                    <a:pt x="29825" y="29890"/>
                    <a:pt x="39281" y="29890"/>
                  </a:cubicBezTo>
                  <a:lnTo>
                    <a:pt x="75971" y="29890"/>
                  </a:lnTo>
                  <a:cubicBezTo>
                    <a:pt x="84196" y="29857"/>
                    <a:pt x="90835" y="23154"/>
                    <a:pt x="90835" y="14929"/>
                  </a:cubicBezTo>
                  <a:cubicBezTo>
                    <a:pt x="90835" y="6704"/>
                    <a:pt x="84196" y="33"/>
                    <a:pt x="7597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4829250" y="3877150"/>
              <a:ext cx="747250" cy="747250"/>
            </a:xfrm>
            <a:custGeom>
              <a:rect b="b" l="l" r="r" t="t"/>
              <a:pathLst>
                <a:path extrusionOk="0" h="29890" w="29890">
                  <a:moveTo>
                    <a:pt x="0" y="0"/>
                  </a:moveTo>
                  <a:lnTo>
                    <a:pt x="0" y="28756"/>
                  </a:lnTo>
                  <a:cubicBezTo>
                    <a:pt x="4080" y="29501"/>
                    <a:pt x="8258" y="29890"/>
                    <a:pt x="12403" y="29890"/>
                  </a:cubicBezTo>
                  <a:lnTo>
                    <a:pt x="29889" y="29890"/>
                  </a:lnTo>
                  <a:lnTo>
                    <a:pt x="29889" y="12435"/>
                  </a:lnTo>
                  <a:cubicBezTo>
                    <a:pt x="29889" y="8258"/>
                    <a:pt x="29501" y="4081"/>
                    <a:pt x="28756" y="0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3546875" y="3582450"/>
              <a:ext cx="901900" cy="902700"/>
            </a:xfrm>
            <a:custGeom>
              <a:rect b="b" l="l" r="r" t="t"/>
              <a:pathLst>
                <a:path extrusionOk="0" h="36108" w="36076">
                  <a:moveTo>
                    <a:pt x="1" y="1"/>
                  </a:moveTo>
                  <a:cubicBezTo>
                    <a:pt x="6995" y="16160"/>
                    <a:pt x="19916" y="29081"/>
                    <a:pt x="36075" y="36108"/>
                  </a:cubicBezTo>
                  <a:cubicBezTo>
                    <a:pt x="28595" y="30311"/>
                    <a:pt x="24223" y="21406"/>
                    <a:pt x="24223" y="11950"/>
                  </a:cubicBezTo>
                  <a:cubicBezTo>
                    <a:pt x="14735" y="11950"/>
                    <a:pt x="5765" y="7546"/>
                    <a:pt x="1" y="1"/>
                  </a:cubicBezTo>
                  <a:close/>
                </a:path>
              </a:pathLst>
            </a:custGeom>
            <a:solidFill>
              <a:srgbClr val="C6210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1190225" y="1059825"/>
              <a:ext cx="2215800" cy="747275"/>
            </a:xfrm>
            <a:custGeom>
              <a:rect b="b" l="l" r="r" t="t"/>
              <a:pathLst>
                <a:path extrusionOk="0" h="29891" w="88632">
                  <a:moveTo>
                    <a:pt x="14961" y="1"/>
                  </a:moveTo>
                  <a:cubicBezTo>
                    <a:pt x="6703" y="1"/>
                    <a:pt x="0" y="6704"/>
                    <a:pt x="0" y="14962"/>
                  </a:cubicBezTo>
                  <a:cubicBezTo>
                    <a:pt x="0" y="23219"/>
                    <a:pt x="6703" y="29890"/>
                    <a:pt x="14961" y="29890"/>
                  </a:cubicBezTo>
                  <a:lnTo>
                    <a:pt x="88632" y="29890"/>
                  </a:lnTo>
                  <a:lnTo>
                    <a:pt x="88632" y="29825"/>
                  </a:lnTo>
                  <a:cubicBezTo>
                    <a:pt x="88632" y="20402"/>
                    <a:pt x="84260" y="11464"/>
                    <a:pt x="76812" y="5700"/>
                  </a:cubicBezTo>
                  <a:cubicBezTo>
                    <a:pt x="68134" y="1944"/>
                    <a:pt x="58807" y="1"/>
                    <a:pt x="49384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2011925" y="1059825"/>
              <a:ext cx="747275" cy="747275"/>
            </a:xfrm>
            <a:custGeom>
              <a:rect b="b" l="l" r="r" t="t"/>
              <a:pathLst>
                <a:path extrusionOk="0" h="29891" w="29891">
                  <a:moveTo>
                    <a:pt x="1" y="1"/>
                  </a:moveTo>
                  <a:lnTo>
                    <a:pt x="1" y="16516"/>
                  </a:lnTo>
                  <a:cubicBezTo>
                    <a:pt x="1" y="21017"/>
                    <a:pt x="454" y="25486"/>
                    <a:pt x="1328" y="29890"/>
                  </a:cubicBezTo>
                  <a:lnTo>
                    <a:pt x="29890" y="29890"/>
                  </a:lnTo>
                  <a:lnTo>
                    <a:pt x="29890" y="16516"/>
                  </a:lnTo>
                  <a:lnTo>
                    <a:pt x="29890" y="1328"/>
                  </a:lnTo>
                  <a:cubicBezTo>
                    <a:pt x="25486" y="454"/>
                    <a:pt x="20985" y="1"/>
                    <a:pt x="16516" y="1"/>
                  </a:cubicBezTo>
                  <a:close/>
                </a:path>
              </a:pathLst>
            </a:custGeom>
            <a:solidFill>
              <a:srgbClr val="295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" name="Google Shape;64;p1"/>
          <p:cNvSpPr txBox="1"/>
          <p:nvPr>
            <p:ph type="ctrTitle"/>
          </p:nvPr>
        </p:nvSpPr>
        <p:spPr>
          <a:xfrm>
            <a:off x="4267244" y="566776"/>
            <a:ext cx="4408323" cy="185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4400"/>
              <a:t>HUMAN</a:t>
            </a:r>
            <a:br>
              <a:rPr lang="en-GB" sz="4400"/>
            </a:br>
            <a:r>
              <a:rPr lang="en-GB" sz="4400"/>
              <a:t>CHROMOSOMES</a:t>
            </a:r>
            <a:endParaRPr sz="4400"/>
          </a:p>
        </p:txBody>
      </p:sp>
      <p:sp>
        <p:nvSpPr>
          <p:cNvPr id="65" name="Google Shape;65;p1"/>
          <p:cNvSpPr txBox="1"/>
          <p:nvPr>
            <p:ph idx="1" type="subTitle"/>
          </p:nvPr>
        </p:nvSpPr>
        <p:spPr>
          <a:xfrm>
            <a:off x="4282703" y="2292016"/>
            <a:ext cx="38001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700">
                <a:latin typeface="Fira Sans"/>
                <a:ea typeface="Fira Sans"/>
                <a:cs typeface="Fira Sans"/>
                <a:sym typeface="Fira Sans"/>
              </a:rPr>
              <a:t>Human genetics 442 </a:t>
            </a:r>
            <a:endParaRPr sz="1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6" name="Google Shape;66;p1"/>
          <p:cNvSpPr txBox="1"/>
          <p:nvPr>
            <p:ph type="ctrTitle"/>
          </p:nvPr>
        </p:nvSpPr>
        <p:spPr>
          <a:xfrm>
            <a:off x="3735539" y="1254911"/>
            <a:ext cx="547164" cy="128189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8000">
                <a:solidFill>
                  <a:schemeClr val="accent5"/>
                </a:solidFill>
              </a:rPr>
              <a:t>1</a:t>
            </a:r>
            <a:endParaRPr sz="8000">
              <a:solidFill>
                <a:schemeClr val="accent5"/>
              </a:solidFill>
            </a:endParaRPr>
          </a:p>
        </p:txBody>
      </p:sp>
      <p:pic>
        <p:nvPicPr>
          <p:cNvPr id="67" name="Google Shape;67;p1"/>
          <p:cNvPicPr preferRelativeResize="0"/>
          <p:nvPr/>
        </p:nvPicPr>
        <p:blipFill rotWithShape="1">
          <a:blip r:embed="rId3">
            <a:alphaModFix/>
          </a:blip>
          <a:srcRect b="17598" l="13804" r="13540" t="22932"/>
          <a:stretch/>
        </p:blipFill>
        <p:spPr>
          <a:xfrm>
            <a:off x="6551386" y="3801501"/>
            <a:ext cx="1210655" cy="991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/>
          <p:cNvPicPr preferRelativeResize="0"/>
          <p:nvPr/>
        </p:nvPicPr>
        <p:blipFill rotWithShape="1">
          <a:blip r:embed="rId4">
            <a:alphaModFix/>
          </a:blip>
          <a:srcRect b="17597" l="28907" r="8892" t="22309"/>
          <a:stretch/>
        </p:blipFill>
        <p:spPr>
          <a:xfrm>
            <a:off x="7764796" y="3598297"/>
            <a:ext cx="1235939" cy="119442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"/>
          <p:cNvSpPr txBox="1"/>
          <p:nvPr>
            <p:ph idx="1" type="subTitle"/>
          </p:nvPr>
        </p:nvSpPr>
        <p:spPr>
          <a:xfrm>
            <a:off x="295300" y="3598307"/>
            <a:ext cx="1791900" cy="1088700"/>
          </a:xfrm>
          <a:prstGeom prst="rect">
            <a:avLst/>
          </a:prstGeom>
          <a:noFill/>
          <a:ln cap="flat" cmpd="sng" w="9525">
            <a:solidFill>
              <a:srgbClr val="736F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>
                <a:solidFill>
                  <a:srgbClr val="FF0000"/>
                </a:solidFill>
              </a:rPr>
              <a:t>RED</a:t>
            </a:r>
            <a:r>
              <a:rPr lang="en-GB" sz="1200"/>
              <a:t> : Important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>
                <a:solidFill>
                  <a:srgbClr val="F6B5CD"/>
                </a:solidFill>
              </a:rPr>
              <a:t>PINK</a:t>
            </a:r>
            <a:r>
              <a:rPr lang="en-GB" sz="1200"/>
              <a:t> : F. slides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>
                <a:solidFill>
                  <a:srgbClr val="29ABF3"/>
                </a:solidFill>
              </a:rPr>
              <a:t>BLUE</a:t>
            </a:r>
            <a:r>
              <a:rPr lang="en-GB" sz="1200"/>
              <a:t> : M. slides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>
                <a:solidFill>
                  <a:srgbClr val="92D050"/>
                </a:solidFill>
              </a:rPr>
              <a:t>GREEN</a:t>
            </a:r>
            <a:r>
              <a:rPr lang="en-GB" sz="1200"/>
              <a:t> : Doctors notes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>
                <a:solidFill>
                  <a:srgbClr val="A7A392"/>
                </a:solidFill>
              </a:rPr>
              <a:t>GRAY</a:t>
            </a:r>
            <a:r>
              <a:rPr lang="en-GB" sz="1200"/>
              <a:t> : Extra </a:t>
            </a:r>
            <a:endParaRPr sz="1200"/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5">
            <a:alphaModFix/>
          </a:blip>
          <a:srcRect b="0" l="0" r="512" t="2128"/>
          <a:stretch/>
        </p:blipFill>
        <p:spPr>
          <a:xfrm>
            <a:off x="6782268" y="0"/>
            <a:ext cx="2361732" cy="90176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">
            <a:hlinkClick r:id="rId6"/>
          </p:cNvPr>
          <p:cNvSpPr txBox="1"/>
          <p:nvPr>
            <p:ph idx="1" type="subTitle"/>
          </p:nvPr>
        </p:nvSpPr>
        <p:spPr>
          <a:xfrm>
            <a:off x="295150" y="4664400"/>
            <a:ext cx="17919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700" u="sng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Editing file</a:t>
            </a:r>
            <a:endParaRPr sz="1700" u="sng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" name="Google Shape;72;p1"/>
          <p:cNvSpPr txBox="1"/>
          <p:nvPr/>
        </p:nvSpPr>
        <p:spPr>
          <a:xfrm rot="5400000">
            <a:off x="-484509" y="1860301"/>
            <a:ext cx="13269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highlight>
                  <a:schemeClr val="accent3"/>
                </a:highlight>
                <a:latin typeface="Fira Sans"/>
                <a:ea typeface="Fira Sans"/>
                <a:cs typeface="Fira Sans"/>
                <a:sym typeface="Fira Sans"/>
              </a:rPr>
              <a:t>Foundation block </a:t>
            </a:r>
            <a:endParaRPr sz="1100">
              <a:solidFill>
                <a:srgbClr val="FFFFFF"/>
              </a:solidFill>
              <a:highlight>
                <a:schemeClr val="accent3"/>
              </a:highlight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73" name="Google Shape;73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38525" y="3679150"/>
            <a:ext cx="1235925" cy="123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cf897215d_0_0"/>
          <p:cNvSpPr txBox="1"/>
          <p:nvPr/>
        </p:nvSpPr>
        <p:spPr>
          <a:xfrm>
            <a:off x="1283475" y="602250"/>
            <a:ext cx="3652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Chromosome Banding</a:t>
            </a:r>
            <a:endParaRPr sz="24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3" name="Google Shape;403;gecf897215d_0_0"/>
          <p:cNvSpPr txBox="1"/>
          <p:nvPr/>
        </p:nvSpPr>
        <p:spPr>
          <a:xfrm>
            <a:off x="148730" y="1421471"/>
            <a:ext cx="5921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Fira Sans"/>
                <a:ea typeface="Fira Sans"/>
                <a:cs typeface="Fira Sans"/>
                <a:sym typeface="Fira Sans"/>
              </a:rPr>
              <a:t>Band resolution = estimate of 						</a:t>
            </a:r>
            <a:br>
              <a:rPr b="1" lang="en-GB" sz="1200">
                <a:latin typeface="Fira Sans"/>
                <a:ea typeface="Fira Sans"/>
                <a:cs typeface="Fira Sans"/>
                <a:sym typeface="Fira Sans"/>
              </a:rPr>
            </a:br>
            <a:r>
              <a:rPr b="1" lang="en-GB" sz="1200">
                <a:latin typeface="Fira Sans"/>
                <a:ea typeface="Fira Sans"/>
                <a:cs typeface="Fira Sans"/>
                <a:sym typeface="Fira Sans"/>
              </a:rPr>
              <a:t>number of light + dark bands per haploid set of</a:t>
            </a:r>
            <a:r>
              <a:rPr b="1" lang="en-GB" sz="1200">
                <a:latin typeface="Fira Sans"/>
                <a:ea typeface="Fira Sans"/>
                <a:cs typeface="Fira Sans"/>
                <a:sym typeface="Fira Sans"/>
              </a:rPr>
              <a:t> chromosomes 400 -850+</a:t>
            </a:r>
            <a:r>
              <a:rPr b="1" lang="en-GB" sz="1200">
                <a:latin typeface="Fira Sans"/>
                <a:ea typeface="Fira Sans"/>
                <a:cs typeface="Fira Sans"/>
                <a:sym typeface="Fira Sans"/>
              </a:rPr>
              <a:t>	</a:t>
            </a:r>
            <a:endParaRPr b="1" sz="12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04" name="Google Shape;404;gecf897215d_0_0"/>
          <p:cNvPicPr preferRelativeResize="0"/>
          <p:nvPr/>
        </p:nvPicPr>
        <p:blipFill rotWithShape="1">
          <a:blip r:embed="rId3">
            <a:alphaModFix/>
          </a:blip>
          <a:srcRect b="13243" l="43534" r="13817" t="24636"/>
          <a:stretch/>
        </p:blipFill>
        <p:spPr>
          <a:xfrm>
            <a:off x="3352150" y="2062913"/>
            <a:ext cx="2506650" cy="2281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5" name="Google Shape;405;gecf897215d_0_0"/>
          <p:cNvGrpSpPr/>
          <p:nvPr/>
        </p:nvGrpSpPr>
        <p:grpSpPr>
          <a:xfrm>
            <a:off x="6850673" y="1504374"/>
            <a:ext cx="1396250" cy="2369374"/>
            <a:chOff x="3873874" y="2063299"/>
            <a:chExt cx="1396250" cy="2369374"/>
          </a:xfrm>
        </p:grpSpPr>
        <p:sp>
          <p:nvSpPr>
            <p:cNvPr id="406" name="Google Shape;406;gecf897215d_0_0"/>
            <p:cNvSpPr/>
            <p:nvPr/>
          </p:nvSpPr>
          <p:spPr>
            <a:xfrm>
              <a:off x="4136889" y="3236513"/>
              <a:ext cx="912901" cy="24180"/>
            </a:xfrm>
            <a:custGeom>
              <a:rect b="b" l="l" r="r" t="t"/>
              <a:pathLst>
                <a:path extrusionOk="0" h="98" w="3700">
                  <a:moveTo>
                    <a:pt x="60" y="0"/>
                  </a:moveTo>
                  <a:cubicBezTo>
                    <a:pt x="0" y="0"/>
                    <a:pt x="0" y="98"/>
                    <a:pt x="60" y="98"/>
                  </a:cubicBezTo>
                  <a:lnTo>
                    <a:pt x="3632" y="98"/>
                  </a:lnTo>
                  <a:cubicBezTo>
                    <a:pt x="3700" y="98"/>
                    <a:pt x="3700" y="0"/>
                    <a:pt x="3632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gecf897215d_0_0"/>
            <p:cNvSpPr/>
            <p:nvPr/>
          </p:nvSpPr>
          <p:spPr>
            <a:xfrm>
              <a:off x="4383127" y="2882699"/>
              <a:ext cx="418701" cy="24427"/>
            </a:xfrm>
            <a:custGeom>
              <a:rect b="b" l="l" r="r" t="t"/>
              <a:pathLst>
                <a:path extrusionOk="0" h="99" w="1697">
                  <a:moveTo>
                    <a:pt x="60" y="1"/>
                  </a:moveTo>
                  <a:cubicBezTo>
                    <a:pt x="0" y="1"/>
                    <a:pt x="0" y="98"/>
                    <a:pt x="60" y="98"/>
                  </a:cubicBezTo>
                  <a:lnTo>
                    <a:pt x="1636" y="98"/>
                  </a:lnTo>
                  <a:cubicBezTo>
                    <a:pt x="1696" y="98"/>
                    <a:pt x="1696" y="1"/>
                    <a:pt x="1636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ecf897215d_0_0"/>
            <p:cNvSpPr/>
            <p:nvPr/>
          </p:nvSpPr>
          <p:spPr>
            <a:xfrm>
              <a:off x="4383127" y="2175563"/>
              <a:ext cx="418701" cy="22453"/>
            </a:xfrm>
            <a:custGeom>
              <a:rect b="b" l="l" r="r" t="t"/>
              <a:pathLst>
                <a:path extrusionOk="0" h="91" w="1697">
                  <a:moveTo>
                    <a:pt x="60" y="0"/>
                  </a:moveTo>
                  <a:cubicBezTo>
                    <a:pt x="0" y="0"/>
                    <a:pt x="0" y="90"/>
                    <a:pt x="60" y="90"/>
                  </a:cubicBezTo>
                  <a:lnTo>
                    <a:pt x="1636" y="90"/>
                  </a:lnTo>
                  <a:cubicBezTo>
                    <a:pt x="1696" y="90"/>
                    <a:pt x="1696" y="0"/>
                    <a:pt x="1636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ecf897215d_0_0"/>
            <p:cNvSpPr/>
            <p:nvPr/>
          </p:nvSpPr>
          <p:spPr>
            <a:xfrm>
              <a:off x="4383127" y="3591808"/>
              <a:ext cx="422402" cy="22453"/>
            </a:xfrm>
            <a:custGeom>
              <a:rect b="b" l="l" r="r" t="t"/>
              <a:pathLst>
                <a:path extrusionOk="0" h="91" w="1712">
                  <a:moveTo>
                    <a:pt x="60" y="1"/>
                  </a:moveTo>
                  <a:cubicBezTo>
                    <a:pt x="0" y="1"/>
                    <a:pt x="0" y="91"/>
                    <a:pt x="60" y="91"/>
                  </a:cubicBezTo>
                  <a:lnTo>
                    <a:pt x="1651" y="91"/>
                  </a:lnTo>
                  <a:cubicBezTo>
                    <a:pt x="1711" y="91"/>
                    <a:pt x="1711" y="1"/>
                    <a:pt x="1651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gecf897215d_0_0"/>
            <p:cNvSpPr/>
            <p:nvPr/>
          </p:nvSpPr>
          <p:spPr>
            <a:xfrm>
              <a:off x="4383127" y="4299191"/>
              <a:ext cx="422402" cy="22453"/>
            </a:xfrm>
            <a:custGeom>
              <a:rect b="b" l="l" r="r" t="t"/>
              <a:pathLst>
                <a:path extrusionOk="0" h="91" w="1712">
                  <a:moveTo>
                    <a:pt x="60" y="0"/>
                  </a:moveTo>
                  <a:cubicBezTo>
                    <a:pt x="0" y="0"/>
                    <a:pt x="0" y="90"/>
                    <a:pt x="60" y="90"/>
                  </a:cubicBezTo>
                  <a:lnTo>
                    <a:pt x="1651" y="90"/>
                  </a:lnTo>
                  <a:cubicBezTo>
                    <a:pt x="1711" y="90"/>
                    <a:pt x="1711" y="0"/>
                    <a:pt x="1651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ecf897215d_0_0"/>
            <p:cNvSpPr/>
            <p:nvPr/>
          </p:nvSpPr>
          <p:spPr>
            <a:xfrm>
              <a:off x="4131215" y="2072428"/>
              <a:ext cx="266962" cy="227241"/>
            </a:xfrm>
            <a:custGeom>
              <a:rect b="b" l="l" r="r" t="t"/>
              <a:pathLst>
                <a:path extrusionOk="0" h="921" w="1082">
                  <a:moveTo>
                    <a:pt x="615" y="0"/>
                  </a:moveTo>
                  <a:cubicBezTo>
                    <a:pt x="503" y="0"/>
                    <a:pt x="387" y="41"/>
                    <a:pt x="293" y="133"/>
                  </a:cubicBezTo>
                  <a:cubicBezTo>
                    <a:pt x="1" y="426"/>
                    <a:pt x="211" y="921"/>
                    <a:pt x="623" y="921"/>
                  </a:cubicBezTo>
                  <a:cubicBezTo>
                    <a:pt x="879" y="921"/>
                    <a:pt x="1081" y="718"/>
                    <a:pt x="1081" y="463"/>
                  </a:cubicBezTo>
                  <a:cubicBezTo>
                    <a:pt x="1081" y="183"/>
                    <a:pt x="853" y="0"/>
                    <a:pt x="615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ecf897215d_0_0"/>
            <p:cNvSpPr/>
            <p:nvPr/>
          </p:nvSpPr>
          <p:spPr>
            <a:xfrm>
              <a:off x="4120112" y="2063299"/>
              <a:ext cx="287194" cy="245746"/>
            </a:xfrm>
            <a:custGeom>
              <a:rect b="b" l="l" r="r" t="t"/>
              <a:pathLst>
                <a:path extrusionOk="0" h="996" w="1164">
                  <a:moveTo>
                    <a:pt x="668" y="73"/>
                  </a:moveTo>
                  <a:cubicBezTo>
                    <a:pt x="901" y="73"/>
                    <a:pt x="1089" y="260"/>
                    <a:pt x="1089" y="500"/>
                  </a:cubicBezTo>
                  <a:cubicBezTo>
                    <a:pt x="1089" y="758"/>
                    <a:pt x="880" y="928"/>
                    <a:pt x="662" y="928"/>
                  </a:cubicBezTo>
                  <a:cubicBezTo>
                    <a:pt x="556" y="928"/>
                    <a:pt x="449" y="888"/>
                    <a:pt x="361" y="800"/>
                  </a:cubicBezTo>
                  <a:cubicBezTo>
                    <a:pt x="91" y="530"/>
                    <a:pt x="286" y="73"/>
                    <a:pt x="668" y="73"/>
                  </a:cubicBezTo>
                  <a:close/>
                  <a:moveTo>
                    <a:pt x="660" y="0"/>
                  </a:moveTo>
                  <a:cubicBezTo>
                    <a:pt x="539" y="0"/>
                    <a:pt x="415" y="46"/>
                    <a:pt x="316" y="148"/>
                  </a:cubicBezTo>
                  <a:cubicBezTo>
                    <a:pt x="1" y="463"/>
                    <a:pt x="218" y="996"/>
                    <a:pt x="668" y="996"/>
                  </a:cubicBezTo>
                  <a:cubicBezTo>
                    <a:pt x="939" y="996"/>
                    <a:pt x="1164" y="770"/>
                    <a:pt x="1164" y="500"/>
                  </a:cubicBezTo>
                  <a:cubicBezTo>
                    <a:pt x="1164" y="200"/>
                    <a:pt x="916" y="0"/>
                    <a:pt x="660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gecf897215d_0_0"/>
            <p:cNvSpPr/>
            <p:nvPr/>
          </p:nvSpPr>
          <p:spPr>
            <a:xfrm>
              <a:off x="4786779" y="2071688"/>
              <a:ext cx="227979" cy="227981"/>
            </a:xfrm>
            <a:custGeom>
              <a:rect b="b" l="l" r="r" t="t"/>
              <a:pathLst>
                <a:path extrusionOk="0" h="924" w="924">
                  <a:moveTo>
                    <a:pt x="465" y="1"/>
                  </a:moveTo>
                  <a:cubicBezTo>
                    <a:pt x="210" y="1"/>
                    <a:pt x="0" y="211"/>
                    <a:pt x="0" y="466"/>
                  </a:cubicBezTo>
                  <a:cubicBezTo>
                    <a:pt x="0" y="721"/>
                    <a:pt x="210" y="924"/>
                    <a:pt x="465" y="924"/>
                  </a:cubicBezTo>
                  <a:cubicBezTo>
                    <a:pt x="720" y="924"/>
                    <a:pt x="923" y="721"/>
                    <a:pt x="923" y="466"/>
                  </a:cubicBezTo>
                  <a:cubicBezTo>
                    <a:pt x="923" y="211"/>
                    <a:pt x="720" y="1"/>
                    <a:pt x="465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ecf897215d_0_0"/>
            <p:cNvSpPr/>
            <p:nvPr/>
          </p:nvSpPr>
          <p:spPr>
            <a:xfrm>
              <a:off x="4736692" y="2063299"/>
              <a:ext cx="287194" cy="245746"/>
            </a:xfrm>
            <a:custGeom>
              <a:rect b="b" l="l" r="r" t="t"/>
              <a:pathLst>
                <a:path extrusionOk="0" h="996" w="1164">
                  <a:moveTo>
                    <a:pt x="668" y="73"/>
                  </a:moveTo>
                  <a:cubicBezTo>
                    <a:pt x="901" y="73"/>
                    <a:pt x="1089" y="268"/>
                    <a:pt x="1089" y="500"/>
                  </a:cubicBezTo>
                  <a:cubicBezTo>
                    <a:pt x="1089" y="758"/>
                    <a:pt x="880" y="928"/>
                    <a:pt x="662" y="928"/>
                  </a:cubicBezTo>
                  <a:cubicBezTo>
                    <a:pt x="556" y="928"/>
                    <a:pt x="449" y="888"/>
                    <a:pt x="361" y="800"/>
                  </a:cubicBezTo>
                  <a:cubicBezTo>
                    <a:pt x="98" y="530"/>
                    <a:pt x="286" y="73"/>
                    <a:pt x="668" y="73"/>
                  </a:cubicBezTo>
                  <a:close/>
                  <a:moveTo>
                    <a:pt x="664" y="0"/>
                  </a:moveTo>
                  <a:cubicBezTo>
                    <a:pt x="542" y="0"/>
                    <a:pt x="417" y="46"/>
                    <a:pt x="316" y="148"/>
                  </a:cubicBezTo>
                  <a:cubicBezTo>
                    <a:pt x="0" y="463"/>
                    <a:pt x="226" y="996"/>
                    <a:pt x="668" y="996"/>
                  </a:cubicBezTo>
                  <a:cubicBezTo>
                    <a:pt x="938" y="996"/>
                    <a:pt x="1164" y="770"/>
                    <a:pt x="1164" y="500"/>
                  </a:cubicBezTo>
                  <a:cubicBezTo>
                    <a:pt x="1164" y="200"/>
                    <a:pt x="919" y="0"/>
                    <a:pt x="664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gecf897215d_0_0"/>
            <p:cNvSpPr/>
            <p:nvPr/>
          </p:nvSpPr>
          <p:spPr>
            <a:xfrm>
              <a:off x="4131215" y="2780058"/>
              <a:ext cx="266962" cy="228968"/>
            </a:xfrm>
            <a:custGeom>
              <a:rect b="b" l="l" r="r" t="t"/>
              <a:pathLst>
                <a:path extrusionOk="0" h="928" w="1082">
                  <a:moveTo>
                    <a:pt x="620" y="1"/>
                  </a:moveTo>
                  <a:cubicBezTo>
                    <a:pt x="506" y="1"/>
                    <a:pt x="389" y="44"/>
                    <a:pt x="293" y="139"/>
                  </a:cubicBezTo>
                  <a:cubicBezTo>
                    <a:pt x="1" y="432"/>
                    <a:pt x="211" y="927"/>
                    <a:pt x="623" y="927"/>
                  </a:cubicBezTo>
                  <a:cubicBezTo>
                    <a:pt x="879" y="927"/>
                    <a:pt x="1081" y="717"/>
                    <a:pt x="1081" y="462"/>
                  </a:cubicBezTo>
                  <a:cubicBezTo>
                    <a:pt x="1081" y="184"/>
                    <a:pt x="856" y="1"/>
                    <a:pt x="620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gecf897215d_0_0"/>
            <p:cNvSpPr/>
            <p:nvPr/>
          </p:nvSpPr>
          <p:spPr>
            <a:xfrm>
              <a:off x="4120112" y="2771916"/>
              <a:ext cx="287194" cy="246239"/>
            </a:xfrm>
            <a:custGeom>
              <a:rect b="b" l="l" r="r" t="t"/>
              <a:pathLst>
                <a:path extrusionOk="0" h="998" w="1164">
                  <a:moveTo>
                    <a:pt x="668" y="67"/>
                  </a:moveTo>
                  <a:cubicBezTo>
                    <a:pt x="901" y="67"/>
                    <a:pt x="1089" y="262"/>
                    <a:pt x="1089" y="495"/>
                  </a:cubicBezTo>
                  <a:cubicBezTo>
                    <a:pt x="1089" y="755"/>
                    <a:pt x="877" y="925"/>
                    <a:pt x="657" y="925"/>
                  </a:cubicBezTo>
                  <a:cubicBezTo>
                    <a:pt x="553" y="925"/>
                    <a:pt x="447" y="887"/>
                    <a:pt x="361" y="802"/>
                  </a:cubicBezTo>
                  <a:cubicBezTo>
                    <a:pt x="91" y="532"/>
                    <a:pt x="286" y="67"/>
                    <a:pt x="668" y="67"/>
                  </a:cubicBezTo>
                  <a:close/>
                  <a:moveTo>
                    <a:pt x="665" y="1"/>
                  </a:moveTo>
                  <a:cubicBezTo>
                    <a:pt x="541" y="1"/>
                    <a:pt x="416" y="47"/>
                    <a:pt x="316" y="150"/>
                  </a:cubicBezTo>
                  <a:cubicBezTo>
                    <a:pt x="1" y="457"/>
                    <a:pt x="218" y="998"/>
                    <a:pt x="668" y="998"/>
                  </a:cubicBezTo>
                  <a:cubicBezTo>
                    <a:pt x="939" y="998"/>
                    <a:pt x="1164" y="772"/>
                    <a:pt x="1164" y="495"/>
                  </a:cubicBezTo>
                  <a:cubicBezTo>
                    <a:pt x="1164" y="197"/>
                    <a:pt x="919" y="1"/>
                    <a:pt x="665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ecf897215d_0_0"/>
            <p:cNvSpPr/>
            <p:nvPr/>
          </p:nvSpPr>
          <p:spPr>
            <a:xfrm>
              <a:off x="4786779" y="2781045"/>
              <a:ext cx="227979" cy="227981"/>
            </a:xfrm>
            <a:custGeom>
              <a:rect b="b" l="l" r="r" t="t"/>
              <a:pathLst>
                <a:path extrusionOk="0" h="924" w="924">
                  <a:moveTo>
                    <a:pt x="465" y="0"/>
                  </a:moveTo>
                  <a:cubicBezTo>
                    <a:pt x="210" y="0"/>
                    <a:pt x="0" y="203"/>
                    <a:pt x="0" y="458"/>
                  </a:cubicBezTo>
                  <a:cubicBezTo>
                    <a:pt x="0" y="713"/>
                    <a:pt x="210" y="923"/>
                    <a:pt x="465" y="923"/>
                  </a:cubicBezTo>
                  <a:cubicBezTo>
                    <a:pt x="720" y="923"/>
                    <a:pt x="923" y="713"/>
                    <a:pt x="923" y="458"/>
                  </a:cubicBezTo>
                  <a:cubicBezTo>
                    <a:pt x="923" y="203"/>
                    <a:pt x="720" y="0"/>
                    <a:pt x="465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ecf897215d_0_0"/>
            <p:cNvSpPr/>
            <p:nvPr/>
          </p:nvSpPr>
          <p:spPr>
            <a:xfrm>
              <a:off x="4736692" y="2771916"/>
              <a:ext cx="287194" cy="246239"/>
            </a:xfrm>
            <a:custGeom>
              <a:rect b="b" l="l" r="r" t="t"/>
              <a:pathLst>
                <a:path extrusionOk="0" h="998" w="1164">
                  <a:moveTo>
                    <a:pt x="668" y="67"/>
                  </a:moveTo>
                  <a:cubicBezTo>
                    <a:pt x="901" y="67"/>
                    <a:pt x="1089" y="262"/>
                    <a:pt x="1089" y="495"/>
                  </a:cubicBezTo>
                  <a:cubicBezTo>
                    <a:pt x="1089" y="755"/>
                    <a:pt x="877" y="925"/>
                    <a:pt x="657" y="925"/>
                  </a:cubicBezTo>
                  <a:cubicBezTo>
                    <a:pt x="553" y="925"/>
                    <a:pt x="447" y="887"/>
                    <a:pt x="361" y="802"/>
                  </a:cubicBezTo>
                  <a:cubicBezTo>
                    <a:pt x="98" y="532"/>
                    <a:pt x="286" y="67"/>
                    <a:pt x="668" y="67"/>
                  </a:cubicBezTo>
                  <a:close/>
                  <a:moveTo>
                    <a:pt x="668" y="1"/>
                  </a:moveTo>
                  <a:cubicBezTo>
                    <a:pt x="545" y="1"/>
                    <a:pt x="419" y="47"/>
                    <a:pt x="316" y="150"/>
                  </a:cubicBezTo>
                  <a:cubicBezTo>
                    <a:pt x="0" y="457"/>
                    <a:pt x="226" y="998"/>
                    <a:pt x="668" y="998"/>
                  </a:cubicBezTo>
                  <a:cubicBezTo>
                    <a:pt x="938" y="998"/>
                    <a:pt x="1164" y="772"/>
                    <a:pt x="1164" y="495"/>
                  </a:cubicBezTo>
                  <a:cubicBezTo>
                    <a:pt x="1164" y="197"/>
                    <a:pt x="922" y="1"/>
                    <a:pt x="668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gecf897215d_0_0"/>
            <p:cNvSpPr/>
            <p:nvPr/>
          </p:nvSpPr>
          <p:spPr>
            <a:xfrm>
              <a:off x="4131215" y="3488674"/>
              <a:ext cx="266962" cy="227487"/>
            </a:xfrm>
            <a:custGeom>
              <a:rect b="b" l="l" r="r" t="t"/>
              <a:pathLst>
                <a:path extrusionOk="0" h="922" w="1082">
                  <a:moveTo>
                    <a:pt x="615" y="1"/>
                  </a:moveTo>
                  <a:cubicBezTo>
                    <a:pt x="503" y="1"/>
                    <a:pt x="387" y="42"/>
                    <a:pt x="293" y="134"/>
                  </a:cubicBezTo>
                  <a:cubicBezTo>
                    <a:pt x="1" y="426"/>
                    <a:pt x="211" y="922"/>
                    <a:pt x="623" y="922"/>
                  </a:cubicBezTo>
                  <a:cubicBezTo>
                    <a:pt x="879" y="922"/>
                    <a:pt x="1081" y="719"/>
                    <a:pt x="1081" y="464"/>
                  </a:cubicBezTo>
                  <a:cubicBezTo>
                    <a:pt x="1081" y="184"/>
                    <a:pt x="853" y="1"/>
                    <a:pt x="615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ecf897215d_0_0"/>
            <p:cNvSpPr/>
            <p:nvPr/>
          </p:nvSpPr>
          <p:spPr>
            <a:xfrm>
              <a:off x="4120112" y="3479792"/>
              <a:ext cx="287194" cy="245746"/>
            </a:xfrm>
            <a:custGeom>
              <a:rect b="b" l="l" r="r" t="t"/>
              <a:pathLst>
                <a:path extrusionOk="0" h="996" w="1164">
                  <a:moveTo>
                    <a:pt x="668" y="72"/>
                  </a:moveTo>
                  <a:cubicBezTo>
                    <a:pt x="901" y="72"/>
                    <a:pt x="1089" y="260"/>
                    <a:pt x="1089" y="500"/>
                  </a:cubicBezTo>
                  <a:cubicBezTo>
                    <a:pt x="1089" y="758"/>
                    <a:pt x="880" y="927"/>
                    <a:pt x="662" y="927"/>
                  </a:cubicBezTo>
                  <a:cubicBezTo>
                    <a:pt x="556" y="927"/>
                    <a:pt x="449" y="888"/>
                    <a:pt x="361" y="800"/>
                  </a:cubicBezTo>
                  <a:cubicBezTo>
                    <a:pt x="91" y="530"/>
                    <a:pt x="286" y="72"/>
                    <a:pt x="668" y="72"/>
                  </a:cubicBezTo>
                  <a:close/>
                  <a:moveTo>
                    <a:pt x="660" y="0"/>
                  </a:moveTo>
                  <a:cubicBezTo>
                    <a:pt x="539" y="0"/>
                    <a:pt x="415" y="45"/>
                    <a:pt x="316" y="147"/>
                  </a:cubicBezTo>
                  <a:cubicBezTo>
                    <a:pt x="1" y="462"/>
                    <a:pt x="218" y="995"/>
                    <a:pt x="668" y="995"/>
                  </a:cubicBezTo>
                  <a:cubicBezTo>
                    <a:pt x="939" y="995"/>
                    <a:pt x="1164" y="770"/>
                    <a:pt x="1164" y="500"/>
                  </a:cubicBezTo>
                  <a:cubicBezTo>
                    <a:pt x="1164" y="200"/>
                    <a:pt x="916" y="0"/>
                    <a:pt x="660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ecf897215d_0_0"/>
            <p:cNvSpPr/>
            <p:nvPr/>
          </p:nvSpPr>
          <p:spPr>
            <a:xfrm>
              <a:off x="4786779" y="3488181"/>
              <a:ext cx="227979" cy="227981"/>
            </a:xfrm>
            <a:custGeom>
              <a:rect b="b" l="l" r="r" t="t"/>
              <a:pathLst>
                <a:path extrusionOk="0" h="924" w="924">
                  <a:moveTo>
                    <a:pt x="465" y="1"/>
                  </a:moveTo>
                  <a:cubicBezTo>
                    <a:pt x="210" y="1"/>
                    <a:pt x="0" y="211"/>
                    <a:pt x="0" y="466"/>
                  </a:cubicBezTo>
                  <a:cubicBezTo>
                    <a:pt x="0" y="721"/>
                    <a:pt x="210" y="924"/>
                    <a:pt x="465" y="924"/>
                  </a:cubicBezTo>
                  <a:cubicBezTo>
                    <a:pt x="720" y="924"/>
                    <a:pt x="923" y="721"/>
                    <a:pt x="923" y="466"/>
                  </a:cubicBezTo>
                  <a:cubicBezTo>
                    <a:pt x="923" y="211"/>
                    <a:pt x="720" y="1"/>
                    <a:pt x="465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gecf897215d_0_0"/>
            <p:cNvSpPr/>
            <p:nvPr/>
          </p:nvSpPr>
          <p:spPr>
            <a:xfrm>
              <a:off x="4736692" y="3479792"/>
              <a:ext cx="287194" cy="245746"/>
            </a:xfrm>
            <a:custGeom>
              <a:rect b="b" l="l" r="r" t="t"/>
              <a:pathLst>
                <a:path extrusionOk="0" h="996" w="1164">
                  <a:moveTo>
                    <a:pt x="668" y="72"/>
                  </a:moveTo>
                  <a:cubicBezTo>
                    <a:pt x="901" y="72"/>
                    <a:pt x="1089" y="260"/>
                    <a:pt x="1089" y="500"/>
                  </a:cubicBezTo>
                  <a:cubicBezTo>
                    <a:pt x="1089" y="758"/>
                    <a:pt x="880" y="927"/>
                    <a:pt x="662" y="927"/>
                  </a:cubicBezTo>
                  <a:cubicBezTo>
                    <a:pt x="556" y="927"/>
                    <a:pt x="449" y="888"/>
                    <a:pt x="361" y="800"/>
                  </a:cubicBezTo>
                  <a:cubicBezTo>
                    <a:pt x="98" y="530"/>
                    <a:pt x="286" y="72"/>
                    <a:pt x="668" y="72"/>
                  </a:cubicBezTo>
                  <a:close/>
                  <a:moveTo>
                    <a:pt x="664" y="0"/>
                  </a:moveTo>
                  <a:cubicBezTo>
                    <a:pt x="542" y="0"/>
                    <a:pt x="417" y="45"/>
                    <a:pt x="316" y="147"/>
                  </a:cubicBezTo>
                  <a:cubicBezTo>
                    <a:pt x="0" y="462"/>
                    <a:pt x="226" y="995"/>
                    <a:pt x="668" y="995"/>
                  </a:cubicBezTo>
                  <a:cubicBezTo>
                    <a:pt x="938" y="995"/>
                    <a:pt x="1164" y="770"/>
                    <a:pt x="1164" y="500"/>
                  </a:cubicBezTo>
                  <a:cubicBezTo>
                    <a:pt x="1164" y="200"/>
                    <a:pt x="919" y="0"/>
                    <a:pt x="664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ecf897215d_0_0"/>
            <p:cNvSpPr/>
            <p:nvPr/>
          </p:nvSpPr>
          <p:spPr>
            <a:xfrm>
              <a:off x="3884977" y="3134366"/>
              <a:ext cx="266962" cy="228228"/>
            </a:xfrm>
            <a:custGeom>
              <a:rect b="b" l="l" r="r" t="t"/>
              <a:pathLst>
                <a:path extrusionOk="0" h="925" w="1082">
                  <a:moveTo>
                    <a:pt x="616" y="0"/>
                  </a:moveTo>
                  <a:cubicBezTo>
                    <a:pt x="503" y="0"/>
                    <a:pt x="387" y="42"/>
                    <a:pt x="293" y="136"/>
                  </a:cubicBezTo>
                  <a:cubicBezTo>
                    <a:pt x="1" y="429"/>
                    <a:pt x="203" y="924"/>
                    <a:pt x="616" y="924"/>
                  </a:cubicBezTo>
                  <a:cubicBezTo>
                    <a:pt x="871" y="924"/>
                    <a:pt x="1081" y="722"/>
                    <a:pt x="1081" y="467"/>
                  </a:cubicBezTo>
                  <a:cubicBezTo>
                    <a:pt x="1081" y="187"/>
                    <a:pt x="853" y="0"/>
                    <a:pt x="616" y="0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gecf897215d_0_0"/>
            <p:cNvSpPr/>
            <p:nvPr/>
          </p:nvSpPr>
          <p:spPr>
            <a:xfrm>
              <a:off x="3873874" y="3125977"/>
              <a:ext cx="287194" cy="245746"/>
            </a:xfrm>
            <a:custGeom>
              <a:rect b="b" l="l" r="r" t="t"/>
              <a:pathLst>
                <a:path extrusionOk="0" h="996" w="1164">
                  <a:moveTo>
                    <a:pt x="661" y="73"/>
                  </a:moveTo>
                  <a:cubicBezTo>
                    <a:pt x="901" y="73"/>
                    <a:pt x="1089" y="260"/>
                    <a:pt x="1089" y="501"/>
                  </a:cubicBezTo>
                  <a:cubicBezTo>
                    <a:pt x="1089" y="755"/>
                    <a:pt x="878" y="927"/>
                    <a:pt x="659" y="927"/>
                  </a:cubicBezTo>
                  <a:cubicBezTo>
                    <a:pt x="554" y="927"/>
                    <a:pt x="448" y="888"/>
                    <a:pt x="361" y="801"/>
                  </a:cubicBezTo>
                  <a:cubicBezTo>
                    <a:pt x="91" y="531"/>
                    <a:pt x="286" y="73"/>
                    <a:pt x="661" y="73"/>
                  </a:cubicBezTo>
                  <a:close/>
                  <a:moveTo>
                    <a:pt x="658" y="1"/>
                  </a:moveTo>
                  <a:cubicBezTo>
                    <a:pt x="535" y="1"/>
                    <a:pt x="410" y="46"/>
                    <a:pt x="308" y="148"/>
                  </a:cubicBezTo>
                  <a:cubicBezTo>
                    <a:pt x="0" y="456"/>
                    <a:pt x="218" y="996"/>
                    <a:pt x="661" y="996"/>
                  </a:cubicBezTo>
                  <a:cubicBezTo>
                    <a:pt x="939" y="996"/>
                    <a:pt x="1156" y="771"/>
                    <a:pt x="1164" y="501"/>
                  </a:cubicBezTo>
                  <a:cubicBezTo>
                    <a:pt x="1164" y="201"/>
                    <a:pt x="916" y="1"/>
                    <a:pt x="658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ecf897215d_0_0"/>
            <p:cNvSpPr/>
            <p:nvPr/>
          </p:nvSpPr>
          <p:spPr>
            <a:xfrm>
              <a:off x="5033016" y="3134613"/>
              <a:ext cx="227979" cy="227981"/>
            </a:xfrm>
            <a:custGeom>
              <a:rect b="b" l="l" r="r" t="t"/>
              <a:pathLst>
                <a:path extrusionOk="0" h="924" w="924">
                  <a:moveTo>
                    <a:pt x="465" y="0"/>
                  </a:moveTo>
                  <a:cubicBezTo>
                    <a:pt x="210" y="0"/>
                    <a:pt x="0" y="210"/>
                    <a:pt x="0" y="466"/>
                  </a:cubicBezTo>
                  <a:cubicBezTo>
                    <a:pt x="0" y="721"/>
                    <a:pt x="210" y="923"/>
                    <a:pt x="465" y="923"/>
                  </a:cubicBezTo>
                  <a:cubicBezTo>
                    <a:pt x="720" y="923"/>
                    <a:pt x="923" y="721"/>
                    <a:pt x="923" y="466"/>
                  </a:cubicBezTo>
                  <a:cubicBezTo>
                    <a:pt x="923" y="210"/>
                    <a:pt x="720" y="0"/>
                    <a:pt x="465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gecf897215d_0_0"/>
            <p:cNvSpPr/>
            <p:nvPr/>
          </p:nvSpPr>
          <p:spPr>
            <a:xfrm>
              <a:off x="4982930" y="3125977"/>
              <a:ext cx="287194" cy="245746"/>
            </a:xfrm>
            <a:custGeom>
              <a:rect b="b" l="l" r="r" t="t"/>
              <a:pathLst>
                <a:path extrusionOk="0" h="996" w="1164">
                  <a:moveTo>
                    <a:pt x="668" y="73"/>
                  </a:moveTo>
                  <a:cubicBezTo>
                    <a:pt x="901" y="73"/>
                    <a:pt x="1096" y="260"/>
                    <a:pt x="1096" y="501"/>
                  </a:cubicBezTo>
                  <a:cubicBezTo>
                    <a:pt x="1096" y="755"/>
                    <a:pt x="882" y="927"/>
                    <a:pt x="663" y="927"/>
                  </a:cubicBezTo>
                  <a:cubicBezTo>
                    <a:pt x="558" y="927"/>
                    <a:pt x="453" y="888"/>
                    <a:pt x="368" y="801"/>
                  </a:cubicBezTo>
                  <a:cubicBezTo>
                    <a:pt x="98" y="531"/>
                    <a:pt x="286" y="73"/>
                    <a:pt x="668" y="73"/>
                  </a:cubicBezTo>
                  <a:close/>
                  <a:moveTo>
                    <a:pt x="664" y="1"/>
                  </a:moveTo>
                  <a:cubicBezTo>
                    <a:pt x="542" y="1"/>
                    <a:pt x="417" y="46"/>
                    <a:pt x="316" y="148"/>
                  </a:cubicBezTo>
                  <a:cubicBezTo>
                    <a:pt x="0" y="456"/>
                    <a:pt x="226" y="996"/>
                    <a:pt x="668" y="996"/>
                  </a:cubicBezTo>
                  <a:cubicBezTo>
                    <a:pt x="938" y="996"/>
                    <a:pt x="1164" y="771"/>
                    <a:pt x="1164" y="501"/>
                  </a:cubicBezTo>
                  <a:cubicBezTo>
                    <a:pt x="1164" y="201"/>
                    <a:pt x="919" y="1"/>
                    <a:pt x="664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gecf897215d_0_0"/>
            <p:cNvSpPr/>
            <p:nvPr/>
          </p:nvSpPr>
          <p:spPr>
            <a:xfrm>
              <a:off x="4131215" y="4196550"/>
              <a:ext cx="266962" cy="228721"/>
            </a:xfrm>
            <a:custGeom>
              <a:rect b="b" l="l" r="r" t="t"/>
              <a:pathLst>
                <a:path extrusionOk="0" h="927" w="1082">
                  <a:moveTo>
                    <a:pt x="620" y="1"/>
                  </a:moveTo>
                  <a:cubicBezTo>
                    <a:pt x="506" y="1"/>
                    <a:pt x="389" y="43"/>
                    <a:pt x="293" y="139"/>
                  </a:cubicBezTo>
                  <a:cubicBezTo>
                    <a:pt x="1" y="424"/>
                    <a:pt x="211" y="927"/>
                    <a:pt x="623" y="927"/>
                  </a:cubicBezTo>
                  <a:cubicBezTo>
                    <a:pt x="879" y="927"/>
                    <a:pt x="1081" y="717"/>
                    <a:pt x="1081" y="461"/>
                  </a:cubicBezTo>
                  <a:cubicBezTo>
                    <a:pt x="1081" y="183"/>
                    <a:pt x="856" y="1"/>
                    <a:pt x="620" y="1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gecf897215d_0_0"/>
            <p:cNvSpPr/>
            <p:nvPr/>
          </p:nvSpPr>
          <p:spPr>
            <a:xfrm>
              <a:off x="4120112" y="4187668"/>
              <a:ext cx="287194" cy="245005"/>
            </a:xfrm>
            <a:custGeom>
              <a:rect b="b" l="l" r="r" t="t"/>
              <a:pathLst>
                <a:path extrusionOk="0" h="993" w="1164">
                  <a:moveTo>
                    <a:pt x="668" y="70"/>
                  </a:moveTo>
                  <a:cubicBezTo>
                    <a:pt x="901" y="70"/>
                    <a:pt x="1089" y="265"/>
                    <a:pt x="1089" y="497"/>
                  </a:cubicBezTo>
                  <a:cubicBezTo>
                    <a:pt x="1089" y="756"/>
                    <a:pt x="880" y="925"/>
                    <a:pt x="662" y="925"/>
                  </a:cubicBezTo>
                  <a:cubicBezTo>
                    <a:pt x="556" y="925"/>
                    <a:pt x="449" y="886"/>
                    <a:pt x="361" y="798"/>
                  </a:cubicBezTo>
                  <a:cubicBezTo>
                    <a:pt x="91" y="535"/>
                    <a:pt x="286" y="70"/>
                    <a:pt x="668" y="70"/>
                  </a:cubicBezTo>
                  <a:close/>
                  <a:moveTo>
                    <a:pt x="660" y="1"/>
                  </a:moveTo>
                  <a:cubicBezTo>
                    <a:pt x="538" y="1"/>
                    <a:pt x="415" y="46"/>
                    <a:pt x="316" y="145"/>
                  </a:cubicBezTo>
                  <a:cubicBezTo>
                    <a:pt x="1" y="460"/>
                    <a:pt x="218" y="993"/>
                    <a:pt x="668" y="993"/>
                  </a:cubicBezTo>
                  <a:cubicBezTo>
                    <a:pt x="939" y="993"/>
                    <a:pt x="1164" y="775"/>
                    <a:pt x="1164" y="497"/>
                  </a:cubicBezTo>
                  <a:cubicBezTo>
                    <a:pt x="1164" y="198"/>
                    <a:pt x="916" y="1"/>
                    <a:pt x="660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gecf897215d_0_0"/>
            <p:cNvSpPr/>
            <p:nvPr/>
          </p:nvSpPr>
          <p:spPr>
            <a:xfrm>
              <a:off x="4786779" y="4197291"/>
              <a:ext cx="227979" cy="227981"/>
            </a:xfrm>
            <a:custGeom>
              <a:rect b="b" l="l" r="r" t="t"/>
              <a:pathLst>
                <a:path extrusionOk="0" h="924" w="924">
                  <a:moveTo>
                    <a:pt x="465" y="1"/>
                  </a:moveTo>
                  <a:cubicBezTo>
                    <a:pt x="210" y="1"/>
                    <a:pt x="0" y="203"/>
                    <a:pt x="0" y="458"/>
                  </a:cubicBezTo>
                  <a:cubicBezTo>
                    <a:pt x="0" y="714"/>
                    <a:pt x="210" y="924"/>
                    <a:pt x="465" y="924"/>
                  </a:cubicBezTo>
                  <a:cubicBezTo>
                    <a:pt x="720" y="924"/>
                    <a:pt x="923" y="714"/>
                    <a:pt x="923" y="458"/>
                  </a:cubicBezTo>
                  <a:cubicBezTo>
                    <a:pt x="923" y="203"/>
                    <a:pt x="720" y="1"/>
                    <a:pt x="465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gecf897215d_0_0"/>
            <p:cNvSpPr/>
            <p:nvPr/>
          </p:nvSpPr>
          <p:spPr>
            <a:xfrm>
              <a:off x="4736692" y="4187668"/>
              <a:ext cx="287194" cy="245005"/>
            </a:xfrm>
            <a:custGeom>
              <a:rect b="b" l="l" r="r" t="t"/>
              <a:pathLst>
                <a:path extrusionOk="0" h="993" w="1164">
                  <a:moveTo>
                    <a:pt x="668" y="70"/>
                  </a:moveTo>
                  <a:cubicBezTo>
                    <a:pt x="901" y="70"/>
                    <a:pt x="1089" y="265"/>
                    <a:pt x="1089" y="497"/>
                  </a:cubicBezTo>
                  <a:cubicBezTo>
                    <a:pt x="1089" y="756"/>
                    <a:pt x="880" y="925"/>
                    <a:pt x="662" y="925"/>
                  </a:cubicBezTo>
                  <a:cubicBezTo>
                    <a:pt x="556" y="925"/>
                    <a:pt x="449" y="886"/>
                    <a:pt x="361" y="798"/>
                  </a:cubicBezTo>
                  <a:cubicBezTo>
                    <a:pt x="98" y="535"/>
                    <a:pt x="286" y="70"/>
                    <a:pt x="668" y="70"/>
                  </a:cubicBezTo>
                  <a:close/>
                  <a:moveTo>
                    <a:pt x="663" y="1"/>
                  </a:moveTo>
                  <a:cubicBezTo>
                    <a:pt x="542" y="1"/>
                    <a:pt x="417" y="46"/>
                    <a:pt x="316" y="145"/>
                  </a:cubicBezTo>
                  <a:cubicBezTo>
                    <a:pt x="0" y="460"/>
                    <a:pt x="226" y="993"/>
                    <a:pt x="668" y="993"/>
                  </a:cubicBezTo>
                  <a:cubicBezTo>
                    <a:pt x="938" y="993"/>
                    <a:pt x="1164" y="775"/>
                    <a:pt x="1164" y="497"/>
                  </a:cubicBezTo>
                  <a:cubicBezTo>
                    <a:pt x="1164" y="198"/>
                    <a:pt x="919" y="1"/>
                    <a:pt x="663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ecf897215d_0_0"/>
            <p:cNvSpPr/>
            <p:nvPr/>
          </p:nvSpPr>
          <p:spPr>
            <a:xfrm>
              <a:off x="4434940" y="2426490"/>
              <a:ext cx="266715" cy="228721"/>
            </a:xfrm>
            <a:custGeom>
              <a:rect b="b" l="l" r="r" t="t"/>
              <a:pathLst>
                <a:path extrusionOk="0" h="927" w="1081">
                  <a:moveTo>
                    <a:pt x="620" y="1"/>
                  </a:moveTo>
                  <a:cubicBezTo>
                    <a:pt x="505" y="1"/>
                    <a:pt x="388" y="43"/>
                    <a:pt x="293" y="139"/>
                  </a:cubicBezTo>
                  <a:cubicBezTo>
                    <a:pt x="0" y="424"/>
                    <a:pt x="210" y="927"/>
                    <a:pt x="623" y="927"/>
                  </a:cubicBezTo>
                  <a:cubicBezTo>
                    <a:pt x="878" y="927"/>
                    <a:pt x="1081" y="717"/>
                    <a:pt x="1081" y="462"/>
                  </a:cubicBezTo>
                  <a:cubicBezTo>
                    <a:pt x="1081" y="183"/>
                    <a:pt x="856" y="1"/>
                    <a:pt x="620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gecf897215d_0_0"/>
            <p:cNvSpPr/>
            <p:nvPr/>
          </p:nvSpPr>
          <p:spPr>
            <a:xfrm>
              <a:off x="4423837" y="2417607"/>
              <a:ext cx="287194" cy="245005"/>
            </a:xfrm>
            <a:custGeom>
              <a:rect b="b" l="l" r="r" t="t"/>
              <a:pathLst>
                <a:path extrusionOk="0" h="993" w="1164">
                  <a:moveTo>
                    <a:pt x="668" y="70"/>
                  </a:moveTo>
                  <a:cubicBezTo>
                    <a:pt x="901" y="70"/>
                    <a:pt x="1096" y="265"/>
                    <a:pt x="1096" y="498"/>
                  </a:cubicBezTo>
                  <a:cubicBezTo>
                    <a:pt x="1096" y="756"/>
                    <a:pt x="884" y="925"/>
                    <a:pt x="663" y="925"/>
                  </a:cubicBezTo>
                  <a:cubicBezTo>
                    <a:pt x="557" y="925"/>
                    <a:pt x="448" y="886"/>
                    <a:pt x="360" y="798"/>
                  </a:cubicBezTo>
                  <a:cubicBezTo>
                    <a:pt x="98" y="528"/>
                    <a:pt x="285" y="70"/>
                    <a:pt x="668" y="70"/>
                  </a:cubicBezTo>
                  <a:close/>
                  <a:moveTo>
                    <a:pt x="663" y="1"/>
                  </a:moveTo>
                  <a:cubicBezTo>
                    <a:pt x="541" y="1"/>
                    <a:pt x="417" y="46"/>
                    <a:pt x="315" y="145"/>
                  </a:cubicBezTo>
                  <a:cubicBezTo>
                    <a:pt x="0" y="460"/>
                    <a:pt x="225" y="993"/>
                    <a:pt x="668" y="993"/>
                  </a:cubicBezTo>
                  <a:cubicBezTo>
                    <a:pt x="938" y="993"/>
                    <a:pt x="1163" y="775"/>
                    <a:pt x="1163" y="498"/>
                  </a:cubicBezTo>
                  <a:cubicBezTo>
                    <a:pt x="1163" y="198"/>
                    <a:pt x="919" y="1"/>
                    <a:pt x="663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gecf897215d_0_0"/>
            <p:cNvSpPr/>
            <p:nvPr/>
          </p:nvSpPr>
          <p:spPr>
            <a:xfrm>
              <a:off x="4473677" y="3841749"/>
              <a:ext cx="227979" cy="229955"/>
            </a:xfrm>
            <a:custGeom>
              <a:rect b="b" l="l" r="r" t="t"/>
              <a:pathLst>
                <a:path extrusionOk="0" h="932" w="924">
                  <a:moveTo>
                    <a:pt x="466" y="1"/>
                  </a:moveTo>
                  <a:cubicBezTo>
                    <a:pt x="211" y="1"/>
                    <a:pt x="1" y="211"/>
                    <a:pt x="1" y="466"/>
                  </a:cubicBezTo>
                  <a:cubicBezTo>
                    <a:pt x="1" y="721"/>
                    <a:pt x="211" y="931"/>
                    <a:pt x="466" y="931"/>
                  </a:cubicBezTo>
                  <a:cubicBezTo>
                    <a:pt x="721" y="931"/>
                    <a:pt x="924" y="721"/>
                    <a:pt x="924" y="466"/>
                  </a:cubicBezTo>
                  <a:cubicBezTo>
                    <a:pt x="924" y="211"/>
                    <a:pt x="721" y="1"/>
                    <a:pt x="466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gecf897215d_0_0"/>
            <p:cNvSpPr/>
            <p:nvPr/>
          </p:nvSpPr>
          <p:spPr>
            <a:xfrm>
              <a:off x="4423837" y="3833360"/>
              <a:ext cx="287194" cy="245746"/>
            </a:xfrm>
            <a:custGeom>
              <a:rect b="b" l="l" r="r" t="t"/>
              <a:pathLst>
                <a:path extrusionOk="0" h="996" w="1164">
                  <a:moveTo>
                    <a:pt x="668" y="72"/>
                  </a:moveTo>
                  <a:cubicBezTo>
                    <a:pt x="901" y="72"/>
                    <a:pt x="1096" y="268"/>
                    <a:pt x="1096" y="500"/>
                  </a:cubicBezTo>
                  <a:cubicBezTo>
                    <a:pt x="1096" y="758"/>
                    <a:pt x="884" y="928"/>
                    <a:pt x="663" y="928"/>
                  </a:cubicBezTo>
                  <a:cubicBezTo>
                    <a:pt x="557" y="928"/>
                    <a:pt x="448" y="888"/>
                    <a:pt x="360" y="800"/>
                  </a:cubicBezTo>
                  <a:cubicBezTo>
                    <a:pt x="98" y="530"/>
                    <a:pt x="285" y="72"/>
                    <a:pt x="668" y="72"/>
                  </a:cubicBezTo>
                  <a:close/>
                  <a:moveTo>
                    <a:pt x="663" y="0"/>
                  </a:moveTo>
                  <a:cubicBezTo>
                    <a:pt x="542" y="0"/>
                    <a:pt x="417" y="46"/>
                    <a:pt x="315" y="147"/>
                  </a:cubicBezTo>
                  <a:cubicBezTo>
                    <a:pt x="0" y="463"/>
                    <a:pt x="225" y="995"/>
                    <a:pt x="668" y="995"/>
                  </a:cubicBezTo>
                  <a:cubicBezTo>
                    <a:pt x="938" y="995"/>
                    <a:pt x="1163" y="778"/>
                    <a:pt x="1163" y="500"/>
                  </a:cubicBezTo>
                  <a:cubicBezTo>
                    <a:pt x="1163" y="200"/>
                    <a:pt x="919" y="0"/>
                    <a:pt x="663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gecf897215d_0_0"/>
          <p:cNvGrpSpPr/>
          <p:nvPr/>
        </p:nvGrpSpPr>
        <p:grpSpPr>
          <a:xfrm>
            <a:off x="6245699" y="841050"/>
            <a:ext cx="2659275" cy="3668325"/>
            <a:chOff x="3268900" y="1166200"/>
            <a:chExt cx="2659275" cy="3668325"/>
          </a:xfrm>
        </p:grpSpPr>
        <p:sp>
          <p:nvSpPr>
            <p:cNvPr id="436" name="Google Shape;436;gecf897215d_0_0"/>
            <p:cNvSpPr/>
            <p:nvPr/>
          </p:nvSpPr>
          <p:spPr>
            <a:xfrm>
              <a:off x="4947150" y="1330175"/>
              <a:ext cx="793789" cy="541486"/>
            </a:xfrm>
            <a:custGeom>
              <a:rect b="b" l="l" r="r" t="t"/>
              <a:pathLst>
                <a:path extrusionOk="0" h="63592" w="30393">
                  <a:moveTo>
                    <a:pt x="0" y="63592"/>
                  </a:moveTo>
                  <a:lnTo>
                    <a:pt x="15898" y="0"/>
                  </a:lnTo>
                  <a:lnTo>
                    <a:pt x="30393" y="0"/>
                  </a:lnTo>
                </a:path>
              </a:pathLst>
            </a:custGeom>
            <a:noFill/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7" name="Google Shape;437;gecf897215d_0_0"/>
            <p:cNvSpPr/>
            <p:nvPr/>
          </p:nvSpPr>
          <p:spPr>
            <a:xfrm flipH="1">
              <a:off x="3456136" y="1330175"/>
              <a:ext cx="793789" cy="544665"/>
            </a:xfrm>
            <a:custGeom>
              <a:rect b="b" l="l" r="r" t="t"/>
              <a:pathLst>
                <a:path extrusionOk="0" h="63592" w="30393">
                  <a:moveTo>
                    <a:pt x="0" y="63592"/>
                  </a:moveTo>
                  <a:lnTo>
                    <a:pt x="15898" y="0"/>
                  </a:lnTo>
                  <a:lnTo>
                    <a:pt x="30393" y="0"/>
                  </a:lnTo>
                </a:path>
              </a:pathLst>
            </a:custGeom>
            <a:noFill/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8" name="Google Shape;438;gecf897215d_0_0"/>
            <p:cNvSpPr/>
            <p:nvPr/>
          </p:nvSpPr>
          <p:spPr>
            <a:xfrm flipH="1" rot="10800000">
              <a:off x="4981150" y="4147452"/>
              <a:ext cx="759825" cy="499356"/>
            </a:xfrm>
            <a:custGeom>
              <a:rect b="b" l="l" r="r" t="t"/>
              <a:pathLst>
                <a:path extrusionOk="0" h="63592" w="30393">
                  <a:moveTo>
                    <a:pt x="0" y="63592"/>
                  </a:moveTo>
                  <a:lnTo>
                    <a:pt x="15898" y="0"/>
                  </a:lnTo>
                  <a:lnTo>
                    <a:pt x="30393" y="0"/>
                  </a:lnTo>
                </a:path>
              </a:pathLst>
            </a:custGeom>
            <a:noFill/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</p:sp>
        <p:cxnSp>
          <p:nvCxnSpPr>
            <p:cNvPr id="439" name="Google Shape;439;gecf897215d_0_0"/>
            <p:cNvCxnSpPr/>
            <p:nvPr/>
          </p:nvCxnSpPr>
          <p:spPr>
            <a:xfrm>
              <a:off x="5265550" y="3015950"/>
              <a:ext cx="495000" cy="0"/>
            </a:xfrm>
            <a:prstGeom prst="straightConnector1">
              <a:avLst/>
            </a:prstGeom>
            <a:noFill/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0" name="Google Shape;440;gecf897215d_0_0"/>
            <p:cNvCxnSpPr/>
            <p:nvPr/>
          </p:nvCxnSpPr>
          <p:spPr>
            <a:xfrm>
              <a:off x="5740975" y="1175725"/>
              <a:ext cx="0" cy="3658800"/>
            </a:xfrm>
            <a:prstGeom prst="straightConnector1">
              <a:avLst/>
            </a:prstGeom>
            <a:noFill/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41" name="Google Shape;441;gecf897215d_0_0"/>
            <p:cNvSpPr/>
            <p:nvPr/>
          </p:nvSpPr>
          <p:spPr>
            <a:xfrm rot="10800000">
              <a:off x="3456113" y="4160639"/>
              <a:ext cx="749187" cy="486161"/>
            </a:xfrm>
            <a:custGeom>
              <a:rect b="b" l="l" r="r" t="t"/>
              <a:pathLst>
                <a:path extrusionOk="0" h="63592" w="30393">
                  <a:moveTo>
                    <a:pt x="0" y="63592"/>
                  </a:moveTo>
                  <a:lnTo>
                    <a:pt x="15898" y="0"/>
                  </a:lnTo>
                  <a:lnTo>
                    <a:pt x="30393" y="0"/>
                  </a:lnTo>
                </a:path>
              </a:pathLst>
            </a:custGeom>
            <a:noFill/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</p:sp>
        <p:cxnSp>
          <p:nvCxnSpPr>
            <p:cNvPr id="442" name="Google Shape;442;gecf897215d_0_0"/>
            <p:cNvCxnSpPr/>
            <p:nvPr/>
          </p:nvCxnSpPr>
          <p:spPr>
            <a:xfrm rot="10800000">
              <a:off x="3458700" y="3015950"/>
              <a:ext cx="466200" cy="0"/>
            </a:xfrm>
            <a:prstGeom prst="straightConnector1">
              <a:avLst/>
            </a:prstGeom>
            <a:noFill/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3" name="Google Shape;443;gecf897215d_0_0"/>
            <p:cNvCxnSpPr/>
            <p:nvPr/>
          </p:nvCxnSpPr>
          <p:spPr>
            <a:xfrm>
              <a:off x="3456100" y="1166200"/>
              <a:ext cx="0" cy="3658800"/>
            </a:xfrm>
            <a:prstGeom prst="straightConnector1">
              <a:avLst/>
            </a:prstGeom>
            <a:noFill/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44" name="Google Shape;444;gecf897215d_0_0"/>
            <p:cNvSpPr/>
            <p:nvPr/>
          </p:nvSpPr>
          <p:spPr>
            <a:xfrm>
              <a:off x="5740975" y="1330400"/>
              <a:ext cx="187200" cy="1684800"/>
            </a:xfrm>
            <a:prstGeom prst="rect">
              <a:avLst/>
            </a:prstGeom>
            <a:solidFill>
              <a:srgbClr val="25AC9B"/>
            </a:solidFill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gecf897215d_0_0"/>
            <p:cNvSpPr/>
            <p:nvPr/>
          </p:nvSpPr>
          <p:spPr>
            <a:xfrm>
              <a:off x="5740975" y="3015050"/>
              <a:ext cx="187200" cy="1632900"/>
            </a:xfrm>
            <a:prstGeom prst="rect">
              <a:avLst/>
            </a:prstGeom>
            <a:solidFill>
              <a:srgbClr val="FE7702"/>
            </a:solidFill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gecf897215d_0_0"/>
            <p:cNvSpPr/>
            <p:nvPr/>
          </p:nvSpPr>
          <p:spPr>
            <a:xfrm>
              <a:off x="3268900" y="1330250"/>
              <a:ext cx="187200" cy="1684800"/>
            </a:xfrm>
            <a:prstGeom prst="rect">
              <a:avLst/>
            </a:prstGeom>
            <a:solidFill>
              <a:srgbClr val="E94B86"/>
            </a:solidFill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gecf897215d_0_0"/>
            <p:cNvSpPr/>
            <p:nvPr/>
          </p:nvSpPr>
          <p:spPr>
            <a:xfrm>
              <a:off x="3268900" y="3015050"/>
              <a:ext cx="187200" cy="1632900"/>
            </a:xfrm>
            <a:prstGeom prst="rect">
              <a:avLst/>
            </a:prstGeom>
            <a:solidFill>
              <a:srgbClr val="ECB004"/>
            </a:solidFill>
            <a:ln cap="flat" cmpd="sng" w="19050">
              <a:solidFill>
                <a:srgbClr val="07568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8" name="Google Shape;448;gecf897215d_0_0"/>
          <p:cNvSpPr txBox="1"/>
          <p:nvPr/>
        </p:nvSpPr>
        <p:spPr>
          <a:xfrm>
            <a:off x="148716" y="2240700"/>
            <a:ext cx="29223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</a:pPr>
            <a:r>
              <a:rPr b="1" lang="en-GB" sz="1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G Banding:</a:t>
            </a:r>
            <a:r>
              <a:rPr lang="en-GB" sz="1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Treat with trypsin and then with Geimsa Stain. </a:t>
            </a:r>
            <a:r>
              <a:rPr lang="en-GB" sz="600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Most common in </a:t>
            </a:r>
            <a:r>
              <a:rPr lang="en-GB" sz="600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karyotyping.</a:t>
            </a:r>
            <a:endParaRPr sz="600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8761D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GB" sz="600">
                <a:solidFill>
                  <a:srgbClr val="38761D"/>
                </a:solidFill>
                <a:latin typeface="Fira Sans"/>
                <a:ea typeface="Fira Sans"/>
                <a:cs typeface="Fira Sans"/>
                <a:sym typeface="Fira Sans"/>
              </a:rPr>
              <a:t>Adenine&amp;Thymine will appear as dark regions(stained), while Cytosine&amp;Guanine will appear as light regions(not stained).</a:t>
            </a:r>
            <a:endParaRPr sz="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</a:pPr>
            <a:r>
              <a:rPr b="1" lang="en-GB" sz="1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 Banding:</a:t>
            </a:r>
            <a:r>
              <a:rPr lang="en-GB" sz="1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Heat and then treat with Geimsa Stain.</a:t>
            </a:r>
            <a:endParaRPr sz="1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38761D"/>
                </a:solidFill>
                <a:latin typeface="Fira Sans"/>
                <a:ea typeface="Fira Sans"/>
                <a:cs typeface="Fira Sans"/>
                <a:sym typeface="Fira Sans"/>
              </a:rPr>
              <a:t>Unlike G Banding, Adenine&amp;Thymine will apear as light regions(not stained), while Cytosine&amp;Guanine will appear as dark regions(stained).</a:t>
            </a:r>
            <a:endParaRPr sz="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</a:pPr>
            <a:r>
              <a:rPr b="1" lang="en-GB" sz="1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Q Banding:</a:t>
            </a:r>
            <a:r>
              <a:rPr lang="en-GB" sz="1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Treat with Quinicrine dye giving rise to fluorescent bands. It requires an ultraviolet fluorescent microscope.</a:t>
            </a:r>
            <a:endParaRPr sz="1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Fira Sans"/>
              <a:buChar char="●"/>
            </a:pPr>
            <a:r>
              <a:rPr b="1" lang="en-GB" sz="1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 Banding:</a:t>
            </a:r>
            <a:r>
              <a:rPr lang="en-GB" sz="1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Staining of the Centromere. Treat with acid followed by alkali prior to G banding</a:t>
            </a:r>
            <a:endParaRPr sz="1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49" name="Google Shape;449;gecf897215d_0_0"/>
          <p:cNvSpPr txBox="1"/>
          <p:nvPr/>
        </p:nvSpPr>
        <p:spPr>
          <a:xfrm>
            <a:off x="355936" y="4739586"/>
            <a:ext cx="28287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The difference is in the stain and how to create it depending on what you are looking for </a:t>
            </a:r>
            <a:endParaRPr sz="900">
              <a:solidFill>
                <a:srgbClr val="CC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ecf897215d_0_53"/>
          <p:cNvSpPr txBox="1"/>
          <p:nvPr/>
        </p:nvSpPr>
        <p:spPr>
          <a:xfrm>
            <a:off x="4601150" y="358375"/>
            <a:ext cx="45429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Fluorescence In-Situ Hybridization (FISH)</a:t>
            </a:r>
            <a:endParaRPr sz="15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55" name="Google Shape;455;gecf897215d_0_53"/>
          <p:cNvPicPr preferRelativeResize="0"/>
          <p:nvPr/>
        </p:nvPicPr>
        <p:blipFill rotWithShape="1">
          <a:blip r:embed="rId3">
            <a:alphaModFix/>
          </a:blip>
          <a:srcRect b="25298" l="18063" r="9039" t="25298"/>
          <a:stretch/>
        </p:blipFill>
        <p:spPr>
          <a:xfrm>
            <a:off x="5347250" y="1269745"/>
            <a:ext cx="3050701" cy="158032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ecf897215d_0_53"/>
          <p:cNvSpPr txBox="1"/>
          <p:nvPr/>
        </p:nvSpPr>
        <p:spPr>
          <a:xfrm>
            <a:off x="6914050" y="2925427"/>
            <a:ext cx="14610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FISH of metaphase with a probe for telomere showing signals at the end of each chromatid</a:t>
            </a:r>
            <a:endParaRPr sz="8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57" name="Google Shape;457;gecf897215d_0_53"/>
          <p:cNvSpPr txBox="1"/>
          <p:nvPr/>
        </p:nvSpPr>
        <p:spPr>
          <a:xfrm>
            <a:off x="5370150" y="2915977"/>
            <a:ext cx="14610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FISH of interphase nuclei with a chromosome 21 centromeric probe showing 3 signals consistent with trisomy 21</a:t>
            </a:r>
            <a:endParaRPr sz="8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58" name="Google Shape;458;gecf897215d_0_53"/>
          <p:cNvSpPr txBox="1"/>
          <p:nvPr/>
        </p:nvSpPr>
        <p:spPr>
          <a:xfrm>
            <a:off x="8550" y="452563"/>
            <a:ext cx="45429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Banded Karyotype: Normal Banded Karyotypes</a:t>
            </a:r>
            <a:endParaRPr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59" name="Google Shape;459;gecf897215d_0_53"/>
          <p:cNvPicPr preferRelativeResize="0"/>
          <p:nvPr/>
        </p:nvPicPr>
        <p:blipFill rotWithShape="1">
          <a:blip r:embed="rId4">
            <a:alphaModFix/>
          </a:blip>
          <a:srcRect b="18623" l="17101" r="9847" t="28407"/>
          <a:stretch/>
        </p:blipFill>
        <p:spPr>
          <a:xfrm>
            <a:off x="419850" y="1326737"/>
            <a:ext cx="3720300" cy="146634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gecf897215d_0_53"/>
          <p:cNvSpPr txBox="1"/>
          <p:nvPr/>
        </p:nvSpPr>
        <p:spPr>
          <a:xfrm>
            <a:off x="2279850" y="2915974"/>
            <a:ext cx="18603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 normal R-banded male Karyotype</a:t>
            </a:r>
            <a:endParaRPr sz="9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1" name="Google Shape;461;gecf897215d_0_53"/>
          <p:cNvSpPr txBox="1"/>
          <p:nvPr/>
        </p:nvSpPr>
        <p:spPr>
          <a:xfrm>
            <a:off x="419850" y="2915975"/>
            <a:ext cx="18603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 normal G-banded male Karyotype</a:t>
            </a:r>
            <a:endParaRPr sz="9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2" name="Google Shape;462;gecf897215d_0_53"/>
          <p:cNvSpPr/>
          <p:nvPr/>
        </p:nvSpPr>
        <p:spPr>
          <a:xfrm rot="5400000">
            <a:off x="2696762" y="1790841"/>
            <a:ext cx="3777788" cy="40250"/>
          </a:xfrm>
          <a:custGeom>
            <a:rect b="b" l="l" r="r" t="t"/>
            <a:pathLst>
              <a:path extrusionOk="0" h="1930" w="91284">
                <a:moveTo>
                  <a:pt x="1292" y="0"/>
                </a:moveTo>
                <a:cubicBezTo>
                  <a:pt x="0" y="0"/>
                  <a:pt x="0" y="1929"/>
                  <a:pt x="1292" y="1929"/>
                </a:cubicBezTo>
                <a:lnTo>
                  <a:pt x="90011" y="1929"/>
                </a:lnTo>
                <a:cubicBezTo>
                  <a:pt x="91284" y="1929"/>
                  <a:pt x="91284" y="0"/>
                  <a:pt x="900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ecf897215d_0_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675" y="4272183"/>
            <a:ext cx="7616657" cy="73709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ecf897215d_0_53"/>
          <p:cNvSpPr txBox="1"/>
          <p:nvPr/>
        </p:nvSpPr>
        <p:spPr>
          <a:xfrm>
            <a:off x="-1686458" y="3392228"/>
            <a:ext cx="60729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AT-rich regions stain darker than GC-rich regions</a:t>
            </a:r>
            <a:endParaRPr sz="600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65" name="Google Shape;465;gecf897215d_0_53"/>
          <p:cNvSpPr txBox="1"/>
          <p:nvPr/>
        </p:nvSpPr>
        <p:spPr>
          <a:xfrm>
            <a:off x="-284748" y="3392237"/>
            <a:ext cx="71988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GC-rich regions stain darker than AT-rich regions</a:t>
            </a:r>
            <a:endParaRPr sz="600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cf897215d_0_66"/>
          <p:cNvSpPr txBox="1"/>
          <p:nvPr/>
        </p:nvSpPr>
        <p:spPr>
          <a:xfrm>
            <a:off x="115350" y="1094696"/>
            <a:ext cx="8913300" cy="29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</a:pPr>
            <a:r>
              <a:rPr lang="en-GB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The packaging of DNA into chromosomes involves several orders of DNA coiling and </a:t>
            </a:r>
            <a:r>
              <a:rPr lang="en-GB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folding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</a:pPr>
            <a:r>
              <a:rPr lang="en-GB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The normal human karyotype is made up of 46 chromosomes consisting of 22 pairs of autosomes and a pair of sex chromosomes, XX in the female, and XY in the male.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</a:pPr>
            <a:r>
              <a:rPr lang="en-GB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Each chromosome consists of a short (p) and a long (q) arm joined at the centromere.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</a:pPr>
            <a:r>
              <a:rPr lang="en-GB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Chromosomes are analyzed using cultured cells and specific banding patterns can be identified using special staining techniques.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</a:pPr>
            <a:r>
              <a:rPr lang="en-GB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FISH is based on the ability of a single-stranded DNA probe to anneal to its complementary target sequence. It can be used to identify and study genes on chromosomes in metaphase or interphase. 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71" name="Google Shape;471;gecf897215d_0_66"/>
          <p:cNvSpPr txBox="1"/>
          <p:nvPr/>
        </p:nvSpPr>
        <p:spPr>
          <a:xfrm>
            <a:off x="1285655" y="228426"/>
            <a:ext cx="6572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Take Home </a:t>
            </a:r>
            <a:r>
              <a:rPr b="1" lang="en-GB" sz="2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Messages </a:t>
            </a:r>
            <a:r>
              <a:rPr lang="en-GB" sz="24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	</a:t>
            </a:r>
            <a:endParaRPr sz="24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g54bc1b3d10492d6a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3519715" y="2339337"/>
            <a:ext cx="7069274" cy="6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54bc1b3d10492d6a_0"/>
          <p:cNvSpPr txBox="1"/>
          <p:nvPr>
            <p:ph type="title"/>
          </p:nvPr>
        </p:nvSpPr>
        <p:spPr>
          <a:xfrm>
            <a:off x="-480400" y="138061"/>
            <a:ext cx="2172300" cy="20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MCQs:</a:t>
            </a:r>
            <a:endParaRPr sz="1900"/>
          </a:p>
        </p:txBody>
      </p:sp>
      <p:graphicFrame>
        <p:nvGraphicFramePr>
          <p:cNvPr id="478" name="Google Shape;478;g54bc1b3d10492d6a_0"/>
          <p:cNvGraphicFramePr/>
          <p:nvPr/>
        </p:nvGraphicFramePr>
        <p:xfrm>
          <a:off x="1014150" y="13805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7239000"/>
              </a:tblGrid>
              <a:tr h="65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1 .</a:t>
                      </a: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A Molecular cytogenetic technique based on the ability of a single stranded DNA probe to anneal with its complementary target sequence: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9" name="Google Shape;479;g54bc1b3d10492d6a_0"/>
          <p:cNvGraphicFramePr/>
          <p:nvPr/>
        </p:nvGraphicFramePr>
        <p:xfrm>
          <a:off x="1014150" y="7947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Fira Sans"/>
                        <a:buAutoNum type="alphaUcParenR"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(FISH)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B)   G. Binding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C)  Quinidine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D)  Karyotype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0" name="Google Shape;480;g54bc1b3d10492d6a_0"/>
          <p:cNvGraphicFramePr/>
          <p:nvPr/>
        </p:nvGraphicFramePr>
        <p:xfrm>
          <a:off x="1014150" y="11733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7239000"/>
              </a:tblGrid>
              <a:tr h="777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2. Which one of the following chemicals is used to arrest cell division during metaphase for karyotyping?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1" name="Google Shape;481;g54bc1b3d10492d6a_0"/>
          <p:cNvGraphicFramePr/>
          <p:nvPr/>
        </p:nvGraphicFramePr>
        <p:xfrm>
          <a:off x="1014150" y="19569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Fira Sans"/>
                        <a:buAutoNum type="alphaUcParenR"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Cell culture media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B)     Colchicine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C)  Phytohemagglutinin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D) Trypsin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2" name="Google Shape;482;g54bc1b3d10492d6a_0"/>
          <p:cNvGraphicFramePr/>
          <p:nvPr/>
        </p:nvGraphicFramePr>
        <p:xfrm>
          <a:off x="1014150" y="24851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7239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3. In … we treat it with trypsin and then with Geimsa stain.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3" name="Google Shape;483;g54bc1b3d10492d6a_0"/>
          <p:cNvGraphicFramePr/>
          <p:nvPr/>
        </p:nvGraphicFramePr>
        <p:xfrm>
          <a:off x="1014150" y="28649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96300">
                <a:tc>
                  <a:txBody>
                    <a:bodyPr/>
                    <a:lstStyle/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Fira Sans"/>
                        <a:buAutoNum type="alphaUcParenR"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G Banding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B) R Banding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C) C Banding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D) Q Banding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4" name="Google Shape;484;g54bc1b3d10492d6a_0"/>
          <p:cNvGraphicFramePr/>
          <p:nvPr/>
        </p:nvGraphicFramePr>
        <p:xfrm>
          <a:off x="1014150" y="32254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7239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4. The study of human chromosome in health and disease: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5" name="Google Shape;485;g54bc1b3d10492d6a_0"/>
          <p:cNvGraphicFramePr/>
          <p:nvPr/>
        </p:nvGraphicFramePr>
        <p:xfrm>
          <a:off x="1014150" y="362787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Fira Sans"/>
                        <a:buAutoNum type="alphaUcParenR"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Biochemistry 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B) Cytogenetics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C)  Molecular genetics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D)  Human cytogenetics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6" name="Google Shape;486;g54bc1b3d10492d6a_0"/>
          <p:cNvGraphicFramePr/>
          <p:nvPr/>
        </p:nvGraphicFramePr>
        <p:xfrm>
          <a:off x="1014150" y="41756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7239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5. </a:t>
                      </a: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Cytogenetics: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7" name="Google Shape;487;g54bc1b3d10492d6a_0"/>
          <p:cNvGraphicFramePr/>
          <p:nvPr/>
        </p:nvGraphicFramePr>
        <p:xfrm>
          <a:off x="1014150" y="45680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Fira Sans"/>
                        <a:buAutoNum type="alphaUcParenR"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Non-banded karyotype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B) Banded karyotype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C) High resolution karyotype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D) All of them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488" name="Google Shape;488;g54bc1b3d10492d6a_0"/>
          <p:cNvSpPr txBox="1"/>
          <p:nvPr/>
        </p:nvSpPr>
        <p:spPr>
          <a:xfrm rot="-5400000">
            <a:off x="4982443" y="2373594"/>
            <a:ext cx="7464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7DADB"/>
                </a:solidFill>
                <a:latin typeface="Fira Sans"/>
                <a:ea typeface="Fira Sans"/>
                <a:cs typeface="Fira Sans"/>
                <a:sym typeface="Fira Sans"/>
              </a:rPr>
              <a:t>Answer key: 1-A.  2-B.   3-A.  4-D.  5-D</a:t>
            </a:r>
            <a:endParaRPr>
              <a:solidFill>
                <a:srgbClr val="D7DAD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54bc1b3d10492d6a_57"/>
          <p:cNvSpPr txBox="1"/>
          <p:nvPr>
            <p:ph type="title"/>
          </p:nvPr>
        </p:nvSpPr>
        <p:spPr>
          <a:xfrm>
            <a:off x="-494039" y="152966"/>
            <a:ext cx="2172300" cy="3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MCQs:</a:t>
            </a:r>
            <a:endParaRPr sz="1900"/>
          </a:p>
        </p:txBody>
      </p:sp>
      <p:graphicFrame>
        <p:nvGraphicFramePr>
          <p:cNvPr id="494" name="Google Shape;494;g54bc1b3d10492d6a_57"/>
          <p:cNvGraphicFramePr/>
          <p:nvPr/>
        </p:nvGraphicFramePr>
        <p:xfrm>
          <a:off x="952500" y="4188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7239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6. Treat with heat and then Geimsa stain: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5" name="Google Shape;495;g54bc1b3d10492d6a_57"/>
          <p:cNvGraphicFramePr/>
          <p:nvPr/>
        </p:nvGraphicFramePr>
        <p:xfrm>
          <a:off x="952500" y="7998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Fira Sans"/>
                        <a:buAutoNum type="alphaUcParenR"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G Banding 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B)   R Banding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C)  Q Banding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D)  C Banding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6" name="Google Shape;496;g54bc1b3d10492d6a_57"/>
          <p:cNvGraphicFramePr/>
          <p:nvPr/>
        </p:nvGraphicFramePr>
        <p:xfrm>
          <a:off x="952500" y="11922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7239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7. The study of the structure and function of chromosomes and chromosome behavior during somatic and germline division: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7" name="Google Shape;497;g54bc1b3d10492d6a_57"/>
          <p:cNvGraphicFramePr/>
          <p:nvPr/>
        </p:nvGraphicFramePr>
        <p:xfrm>
          <a:off x="952500" y="17332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Fira Sans"/>
                        <a:buAutoNum type="alphaUcParenR"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Biochemistry 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B)   </a:t>
                      </a: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Cytogenetics </a:t>
                      </a: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C)  </a:t>
                      </a: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Molecular genetics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D) </a:t>
                      </a: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Histology 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8" name="Google Shape;498;g54bc1b3d10492d6a_57"/>
          <p:cNvGraphicFramePr/>
          <p:nvPr/>
        </p:nvGraphicFramePr>
        <p:xfrm>
          <a:off x="952500" y="226402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7239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8. The genotype of Turner’s syndrome is …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9" name="Google Shape;499;g54bc1b3d10492d6a_57"/>
          <p:cNvGraphicFramePr/>
          <p:nvPr/>
        </p:nvGraphicFramePr>
        <p:xfrm>
          <a:off x="952500" y="261337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Fira Sans"/>
                        <a:buAutoNum type="alphaUcParenR"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47,XY,+21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B) 45,X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C) 47,XXY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D) 46,XX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0" name="Google Shape;500;g54bc1b3d10492d6a_57"/>
          <p:cNvGraphicFramePr/>
          <p:nvPr/>
        </p:nvGraphicFramePr>
        <p:xfrm>
          <a:off x="952500" y="29831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7239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9. CEN divides the chromosome into two arms: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the short arm (p arm) and the long arm (q arm), each arm terminates in a…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1" name="Google Shape;501;g54bc1b3d10492d6a_57"/>
          <p:cNvGraphicFramePr/>
          <p:nvPr/>
        </p:nvGraphicFramePr>
        <p:xfrm>
          <a:off x="952500" y="357537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Fira Sans"/>
                        <a:buAutoNum type="alphaUcParenR"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Colchicine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B) Trypsin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C)  Telomere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D)  Centromere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2" name="Google Shape;502;g54bc1b3d10492d6a_57"/>
          <p:cNvGraphicFramePr/>
          <p:nvPr/>
        </p:nvGraphicFramePr>
        <p:xfrm>
          <a:off x="952494" y="396777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7239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10. Culture media contains Phytohemagglutinin to stimulate…to divide.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3" name="Google Shape;503;g54bc1b3d10492d6a_57"/>
          <p:cNvGraphicFramePr/>
          <p:nvPr/>
        </p:nvGraphicFramePr>
        <p:xfrm>
          <a:off x="952500" y="436017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{B9800BAE-A57B-46AA-9975-A229B87C6847}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Fira Sans"/>
                        <a:buAutoNum type="alphaUcParenR"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 lymphocyte 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B) T lymphocyte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C) Trypsin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D) Colchicine</a:t>
                      </a:r>
                      <a:endParaRPr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504" name="Google Shape;504;g54bc1b3d10492d6a_57"/>
          <p:cNvSpPr txBox="1"/>
          <p:nvPr/>
        </p:nvSpPr>
        <p:spPr>
          <a:xfrm rot="-5400870">
            <a:off x="5149755" y="2484169"/>
            <a:ext cx="7115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7DADB"/>
                </a:solidFill>
                <a:latin typeface="Fira Sans"/>
                <a:ea typeface="Fira Sans"/>
                <a:cs typeface="Fira Sans"/>
                <a:sym typeface="Fira Sans"/>
              </a:rPr>
              <a:t>Answer key: 6-B.  7-B.  8-B.  9-C.  10-B</a:t>
            </a:r>
            <a:endParaRPr>
              <a:solidFill>
                <a:srgbClr val="D7DAD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505" name="Google Shape;505;g54bc1b3d10492d6a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3519715" y="2339337"/>
            <a:ext cx="7069274" cy="68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620488754bb4af_0"/>
          <p:cNvSpPr txBox="1"/>
          <p:nvPr>
            <p:ph type="title"/>
          </p:nvPr>
        </p:nvSpPr>
        <p:spPr>
          <a:xfrm>
            <a:off x="457200" y="1219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Team members </a:t>
            </a:r>
            <a:endParaRPr/>
          </a:p>
        </p:txBody>
      </p:sp>
      <p:grpSp>
        <p:nvGrpSpPr>
          <p:cNvPr id="511" name="Google Shape;511;g2620488754bb4af_0"/>
          <p:cNvGrpSpPr/>
          <p:nvPr/>
        </p:nvGrpSpPr>
        <p:grpSpPr>
          <a:xfrm>
            <a:off x="4003756" y="594127"/>
            <a:ext cx="1047826" cy="2997834"/>
            <a:chOff x="3716345" y="1895058"/>
            <a:chExt cx="802071" cy="2841549"/>
          </a:xfrm>
        </p:grpSpPr>
        <p:sp>
          <p:nvSpPr>
            <p:cNvPr id="512" name="Google Shape;512;g2620488754bb4af_0"/>
            <p:cNvSpPr/>
            <p:nvPr/>
          </p:nvSpPr>
          <p:spPr>
            <a:xfrm>
              <a:off x="3716345" y="1895058"/>
              <a:ext cx="802071" cy="2841549"/>
            </a:xfrm>
            <a:custGeom>
              <a:rect b="b" l="l" r="r" t="t"/>
              <a:pathLst>
                <a:path extrusionOk="0" h="27173" w="7670">
                  <a:moveTo>
                    <a:pt x="6724" y="1"/>
                  </a:moveTo>
                  <a:cubicBezTo>
                    <a:pt x="6199" y="1"/>
                    <a:pt x="5779" y="428"/>
                    <a:pt x="5779" y="946"/>
                  </a:cubicBezTo>
                  <a:cubicBezTo>
                    <a:pt x="5779" y="3745"/>
                    <a:pt x="4556" y="5081"/>
                    <a:pt x="3137" y="6634"/>
                  </a:cubicBezTo>
                  <a:cubicBezTo>
                    <a:pt x="1666" y="8240"/>
                    <a:pt x="1" y="10064"/>
                    <a:pt x="1" y="13590"/>
                  </a:cubicBezTo>
                  <a:cubicBezTo>
                    <a:pt x="1" y="17117"/>
                    <a:pt x="1666" y="18941"/>
                    <a:pt x="3137" y="20547"/>
                  </a:cubicBezTo>
                  <a:cubicBezTo>
                    <a:pt x="4556" y="22100"/>
                    <a:pt x="5779" y="23436"/>
                    <a:pt x="5779" y="26235"/>
                  </a:cubicBezTo>
                  <a:cubicBezTo>
                    <a:pt x="5779" y="26753"/>
                    <a:pt x="6199" y="27173"/>
                    <a:pt x="6724" y="27173"/>
                  </a:cubicBezTo>
                  <a:cubicBezTo>
                    <a:pt x="7250" y="27173"/>
                    <a:pt x="7670" y="26753"/>
                    <a:pt x="7670" y="26227"/>
                  </a:cubicBezTo>
                  <a:cubicBezTo>
                    <a:pt x="7670" y="22700"/>
                    <a:pt x="6004" y="20884"/>
                    <a:pt x="4533" y="19271"/>
                  </a:cubicBezTo>
                  <a:cubicBezTo>
                    <a:pt x="3115" y="17725"/>
                    <a:pt x="1892" y="16382"/>
                    <a:pt x="1892" y="13590"/>
                  </a:cubicBezTo>
                  <a:cubicBezTo>
                    <a:pt x="1892" y="10799"/>
                    <a:pt x="3115" y="9456"/>
                    <a:pt x="4533" y="7910"/>
                  </a:cubicBezTo>
                  <a:cubicBezTo>
                    <a:pt x="6004" y="6296"/>
                    <a:pt x="7670" y="4473"/>
                    <a:pt x="7670" y="946"/>
                  </a:cubicBezTo>
                  <a:cubicBezTo>
                    <a:pt x="7670" y="428"/>
                    <a:pt x="7250" y="1"/>
                    <a:pt x="672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g2620488754bb4af_0"/>
            <p:cNvSpPr/>
            <p:nvPr/>
          </p:nvSpPr>
          <p:spPr>
            <a:xfrm>
              <a:off x="3756396" y="2061433"/>
              <a:ext cx="715694" cy="87945"/>
            </a:xfrm>
            <a:custGeom>
              <a:rect b="b" l="l" r="r" t="t"/>
              <a:pathLst>
                <a:path extrusionOk="0" h="841" w="6844">
                  <a:moveTo>
                    <a:pt x="563" y="0"/>
                  </a:moveTo>
                  <a:cubicBezTo>
                    <a:pt x="0" y="0"/>
                    <a:pt x="0" y="841"/>
                    <a:pt x="563" y="841"/>
                  </a:cubicBezTo>
                  <a:lnTo>
                    <a:pt x="6281" y="841"/>
                  </a:lnTo>
                  <a:cubicBezTo>
                    <a:pt x="6844" y="841"/>
                    <a:pt x="6844" y="0"/>
                    <a:pt x="628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g2620488754bb4af_0"/>
            <p:cNvSpPr/>
            <p:nvPr/>
          </p:nvSpPr>
          <p:spPr>
            <a:xfrm>
              <a:off x="3823114" y="2286682"/>
              <a:ext cx="588639" cy="87945"/>
            </a:xfrm>
            <a:custGeom>
              <a:rect b="b" l="l" r="r" t="t"/>
              <a:pathLst>
                <a:path extrusionOk="0" h="841" w="5629">
                  <a:moveTo>
                    <a:pt x="563" y="0"/>
                  </a:moveTo>
                  <a:cubicBezTo>
                    <a:pt x="0" y="0"/>
                    <a:pt x="0" y="841"/>
                    <a:pt x="563" y="841"/>
                  </a:cubicBezTo>
                  <a:lnTo>
                    <a:pt x="5065" y="841"/>
                  </a:lnTo>
                  <a:cubicBezTo>
                    <a:pt x="5628" y="841"/>
                    <a:pt x="5628" y="0"/>
                    <a:pt x="506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g2620488754bb4af_0"/>
            <p:cNvSpPr/>
            <p:nvPr/>
          </p:nvSpPr>
          <p:spPr>
            <a:xfrm>
              <a:off x="3756396" y="4476012"/>
              <a:ext cx="715694" cy="87945"/>
            </a:xfrm>
            <a:custGeom>
              <a:rect b="b" l="l" r="r" t="t"/>
              <a:pathLst>
                <a:path extrusionOk="0" h="841" w="6844">
                  <a:moveTo>
                    <a:pt x="563" y="1"/>
                  </a:moveTo>
                  <a:cubicBezTo>
                    <a:pt x="0" y="1"/>
                    <a:pt x="0" y="841"/>
                    <a:pt x="563" y="841"/>
                  </a:cubicBezTo>
                  <a:lnTo>
                    <a:pt x="6281" y="841"/>
                  </a:lnTo>
                  <a:cubicBezTo>
                    <a:pt x="6844" y="841"/>
                    <a:pt x="6844" y="1"/>
                    <a:pt x="628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g2620488754bb4af_0"/>
            <p:cNvSpPr/>
            <p:nvPr/>
          </p:nvSpPr>
          <p:spPr>
            <a:xfrm>
              <a:off x="3816839" y="4250763"/>
              <a:ext cx="588639" cy="88050"/>
            </a:xfrm>
            <a:custGeom>
              <a:rect b="b" l="l" r="r" t="t"/>
              <a:pathLst>
                <a:path extrusionOk="0" h="842" w="5629">
                  <a:moveTo>
                    <a:pt x="563" y="1"/>
                  </a:moveTo>
                  <a:cubicBezTo>
                    <a:pt x="0" y="1"/>
                    <a:pt x="0" y="841"/>
                    <a:pt x="563" y="841"/>
                  </a:cubicBezTo>
                  <a:lnTo>
                    <a:pt x="5065" y="841"/>
                  </a:lnTo>
                  <a:cubicBezTo>
                    <a:pt x="5628" y="841"/>
                    <a:pt x="5628" y="1"/>
                    <a:pt x="506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g2620488754bb4af_0"/>
            <p:cNvSpPr/>
            <p:nvPr/>
          </p:nvSpPr>
          <p:spPr>
            <a:xfrm>
              <a:off x="3812133" y="2961488"/>
              <a:ext cx="610599" cy="88050"/>
            </a:xfrm>
            <a:custGeom>
              <a:rect b="b" l="l" r="r" t="t"/>
              <a:pathLst>
                <a:path extrusionOk="0" h="842" w="5839">
                  <a:moveTo>
                    <a:pt x="563" y="1"/>
                  </a:moveTo>
                  <a:cubicBezTo>
                    <a:pt x="0" y="1"/>
                    <a:pt x="0" y="841"/>
                    <a:pt x="563" y="841"/>
                  </a:cubicBezTo>
                  <a:lnTo>
                    <a:pt x="5275" y="841"/>
                  </a:lnTo>
                  <a:cubicBezTo>
                    <a:pt x="5838" y="841"/>
                    <a:pt x="5838" y="1"/>
                    <a:pt x="527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g2620488754bb4af_0"/>
            <p:cNvSpPr/>
            <p:nvPr/>
          </p:nvSpPr>
          <p:spPr>
            <a:xfrm>
              <a:off x="3812133" y="3593211"/>
              <a:ext cx="610599" cy="87945"/>
            </a:xfrm>
            <a:custGeom>
              <a:rect b="b" l="l" r="r" t="t"/>
              <a:pathLst>
                <a:path extrusionOk="0" h="841" w="5839">
                  <a:moveTo>
                    <a:pt x="563" y="0"/>
                  </a:moveTo>
                  <a:cubicBezTo>
                    <a:pt x="0" y="0"/>
                    <a:pt x="0" y="841"/>
                    <a:pt x="563" y="841"/>
                  </a:cubicBezTo>
                  <a:lnTo>
                    <a:pt x="5275" y="841"/>
                  </a:lnTo>
                  <a:cubicBezTo>
                    <a:pt x="5838" y="841"/>
                    <a:pt x="5838" y="0"/>
                    <a:pt x="527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g2620488754bb4af_0"/>
            <p:cNvSpPr/>
            <p:nvPr/>
          </p:nvSpPr>
          <p:spPr>
            <a:xfrm>
              <a:off x="3756396" y="3299676"/>
              <a:ext cx="715694" cy="88050"/>
            </a:xfrm>
            <a:custGeom>
              <a:rect b="b" l="l" r="r" t="t"/>
              <a:pathLst>
                <a:path extrusionOk="0" h="842" w="6844">
                  <a:moveTo>
                    <a:pt x="563" y="1"/>
                  </a:moveTo>
                  <a:cubicBezTo>
                    <a:pt x="0" y="1"/>
                    <a:pt x="0" y="841"/>
                    <a:pt x="563" y="841"/>
                  </a:cubicBezTo>
                  <a:lnTo>
                    <a:pt x="6281" y="841"/>
                  </a:lnTo>
                  <a:cubicBezTo>
                    <a:pt x="6844" y="841"/>
                    <a:pt x="6844" y="1"/>
                    <a:pt x="628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g2620488754bb4af_0"/>
            <p:cNvSpPr/>
            <p:nvPr/>
          </p:nvSpPr>
          <p:spPr>
            <a:xfrm>
              <a:off x="3716345" y="1895058"/>
              <a:ext cx="802071" cy="2841549"/>
            </a:xfrm>
            <a:custGeom>
              <a:rect b="b" l="l" r="r" t="t"/>
              <a:pathLst>
                <a:path extrusionOk="0" h="27173" w="7670">
                  <a:moveTo>
                    <a:pt x="946" y="1"/>
                  </a:moveTo>
                  <a:cubicBezTo>
                    <a:pt x="421" y="1"/>
                    <a:pt x="1" y="428"/>
                    <a:pt x="1" y="946"/>
                  </a:cubicBezTo>
                  <a:cubicBezTo>
                    <a:pt x="1" y="4473"/>
                    <a:pt x="1666" y="6296"/>
                    <a:pt x="3137" y="7910"/>
                  </a:cubicBezTo>
                  <a:cubicBezTo>
                    <a:pt x="4556" y="9456"/>
                    <a:pt x="5779" y="10799"/>
                    <a:pt x="5779" y="13590"/>
                  </a:cubicBezTo>
                  <a:cubicBezTo>
                    <a:pt x="5779" y="16382"/>
                    <a:pt x="4556" y="17725"/>
                    <a:pt x="3137" y="19271"/>
                  </a:cubicBezTo>
                  <a:cubicBezTo>
                    <a:pt x="1666" y="20884"/>
                    <a:pt x="1" y="22708"/>
                    <a:pt x="1" y="26235"/>
                  </a:cubicBezTo>
                  <a:cubicBezTo>
                    <a:pt x="1" y="26753"/>
                    <a:pt x="421" y="27173"/>
                    <a:pt x="946" y="27173"/>
                  </a:cubicBezTo>
                  <a:cubicBezTo>
                    <a:pt x="1471" y="27173"/>
                    <a:pt x="1892" y="26753"/>
                    <a:pt x="1892" y="26235"/>
                  </a:cubicBezTo>
                  <a:cubicBezTo>
                    <a:pt x="1892" y="23436"/>
                    <a:pt x="3115" y="22100"/>
                    <a:pt x="4533" y="20547"/>
                  </a:cubicBezTo>
                  <a:cubicBezTo>
                    <a:pt x="6004" y="18941"/>
                    <a:pt x="7670" y="17117"/>
                    <a:pt x="7670" y="13590"/>
                  </a:cubicBezTo>
                  <a:cubicBezTo>
                    <a:pt x="7670" y="10064"/>
                    <a:pt x="6004" y="8240"/>
                    <a:pt x="4533" y="6634"/>
                  </a:cubicBezTo>
                  <a:cubicBezTo>
                    <a:pt x="3115" y="5081"/>
                    <a:pt x="1892" y="3745"/>
                    <a:pt x="1892" y="946"/>
                  </a:cubicBezTo>
                  <a:cubicBezTo>
                    <a:pt x="1892" y="428"/>
                    <a:pt x="1471" y="1"/>
                    <a:pt x="946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g2620488754bb4af_0"/>
            <p:cNvSpPr/>
            <p:nvPr/>
          </p:nvSpPr>
          <p:spPr>
            <a:xfrm>
              <a:off x="3873308" y="3724554"/>
              <a:ext cx="482707" cy="476119"/>
            </a:xfrm>
            <a:custGeom>
              <a:rect b="b" l="l" r="r" t="t"/>
              <a:pathLst>
                <a:path extrusionOk="0" h="4553" w="4616">
                  <a:moveTo>
                    <a:pt x="1069" y="1"/>
                  </a:moveTo>
                  <a:cubicBezTo>
                    <a:pt x="870" y="1"/>
                    <a:pt x="668" y="63"/>
                    <a:pt x="496" y="193"/>
                  </a:cubicBezTo>
                  <a:cubicBezTo>
                    <a:pt x="83" y="515"/>
                    <a:pt x="0" y="1108"/>
                    <a:pt x="316" y="1521"/>
                  </a:cubicBezTo>
                  <a:cubicBezTo>
                    <a:pt x="736" y="2069"/>
                    <a:pt x="1193" y="2572"/>
                    <a:pt x="1636" y="3052"/>
                  </a:cubicBezTo>
                  <a:cubicBezTo>
                    <a:pt x="1989" y="3442"/>
                    <a:pt x="2327" y="3810"/>
                    <a:pt x="2642" y="4200"/>
                  </a:cubicBezTo>
                  <a:cubicBezTo>
                    <a:pt x="2822" y="4425"/>
                    <a:pt x="3092" y="4553"/>
                    <a:pt x="3377" y="4553"/>
                  </a:cubicBezTo>
                  <a:cubicBezTo>
                    <a:pt x="4173" y="4553"/>
                    <a:pt x="4615" y="3630"/>
                    <a:pt x="4113" y="3014"/>
                  </a:cubicBezTo>
                  <a:cubicBezTo>
                    <a:pt x="3760" y="2579"/>
                    <a:pt x="3392" y="2174"/>
                    <a:pt x="3032" y="1776"/>
                  </a:cubicBezTo>
                  <a:cubicBezTo>
                    <a:pt x="2597" y="1303"/>
                    <a:pt x="2192" y="861"/>
                    <a:pt x="1824" y="373"/>
                  </a:cubicBezTo>
                  <a:cubicBezTo>
                    <a:pt x="1638" y="130"/>
                    <a:pt x="1356" y="1"/>
                    <a:pt x="1069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g2620488754bb4af_0"/>
            <p:cNvSpPr/>
            <p:nvPr/>
          </p:nvSpPr>
          <p:spPr>
            <a:xfrm>
              <a:off x="3845806" y="2383934"/>
              <a:ext cx="529764" cy="539176"/>
            </a:xfrm>
            <a:custGeom>
              <a:rect b="b" l="l" r="r" t="t"/>
              <a:pathLst>
                <a:path extrusionOk="0" h="5156" w="5066">
                  <a:moveTo>
                    <a:pt x="3997" y="0"/>
                  </a:moveTo>
                  <a:cubicBezTo>
                    <a:pt x="3707" y="0"/>
                    <a:pt x="3420" y="134"/>
                    <a:pt x="3235" y="383"/>
                  </a:cubicBezTo>
                  <a:cubicBezTo>
                    <a:pt x="2815" y="931"/>
                    <a:pt x="2372" y="1456"/>
                    <a:pt x="1899" y="1959"/>
                  </a:cubicBezTo>
                  <a:cubicBezTo>
                    <a:pt x="1389" y="2492"/>
                    <a:pt x="909" y="3055"/>
                    <a:pt x="466" y="3648"/>
                  </a:cubicBezTo>
                  <a:cubicBezTo>
                    <a:pt x="1" y="4270"/>
                    <a:pt x="451" y="5156"/>
                    <a:pt x="1224" y="5156"/>
                  </a:cubicBezTo>
                  <a:cubicBezTo>
                    <a:pt x="1524" y="5156"/>
                    <a:pt x="1809" y="5013"/>
                    <a:pt x="1989" y="4766"/>
                  </a:cubicBezTo>
                  <a:cubicBezTo>
                    <a:pt x="2395" y="4233"/>
                    <a:pt x="2830" y="3723"/>
                    <a:pt x="3295" y="3235"/>
                  </a:cubicBezTo>
                  <a:cubicBezTo>
                    <a:pt x="3813" y="2680"/>
                    <a:pt x="4308" y="2102"/>
                    <a:pt x="4758" y="1501"/>
                  </a:cubicBezTo>
                  <a:cubicBezTo>
                    <a:pt x="5066" y="1074"/>
                    <a:pt x="4968" y="488"/>
                    <a:pt x="4548" y="181"/>
                  </a:cubicBezTo>
                  <a:cubicBezTo>
                    <a:pt x="4381" y="58"/>
                    <a:pt x="4188" y="0"/>
                    <a:pt x="3997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3" name="Google Shape;523;g2620488754bb4af_0"/>
          <p:cNvSpPr txBox="1"/>
          <p:nvPr/>
        </p:nvSpPr>
        <p:spPr>
          <a:xfrm>
            <a:off x="1031972" y="4075658"/>
            <a:ext cx="29718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Nawaf Alrefaei “leader”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Ibrahim Alhezam “sub-leader”</a:t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4" name="Google Shape;524;g2620488754bb4af_0"/>
          <p:cNvSpPr txBox="1"/>
          <p:nvPr/>
        </p:nvSpPr>
        <p:spPr>
          <a:xfrm>
            <a:off x="5670563" y="797948"/>
            <a:ext cx="2971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F - team</a:t>
            </a:r>
            <a:endParaRPr b="1" i="0" sz="1700" u="none" cap="none" strike="noStrike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5" name="Google Shape;525;g2620488754bb4af_0"/>
          <p:cNvSpPr txBox="1"/>
          <p:nvPr/>
        </p:nvSpPr>
        <p:spPr>
          <a:xfrm>
            <a:off x="3033044" y="3747617"/>
            <a:ext cx="2971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Team leaders </a:t>
            </a:r>
            <a:endParaRPr b="1" i="0" sz="1700" u="none" cap="none" strike="noStrike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6" name="Google Shape;526;g2620488754bb4af_0"/>
          <p:cNvSpPr txBox="1"/>
          <p:nvPr/>
        </p:nvSpPr>
        <p:spPr>
          <a:xfrm>
            <a:off x="437754" y="887184"/>
            <a:ext cx="2971800" cy="24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highlight>
                  <a:srgbClr val="CFE2F3"/>
                </a:highlight>
                <a:latin typeface="Fira Sans"/>
                <a:ea typeface="Fira Sans"/>
                <a:cs typeface="Fira Sans"/>
                <a:sym typeface="Fira Sans"/>
              </a:rPr>
              <a:t>Ali Jabaan</a:t>
            </a:r>
            <a:endParaRPr b="0" i="0" sz="1600" u="none" cap="none" strike="noStrike">
              <a:solidFill>
                <a:schemeClr val="dk1"/>
              </a:solidFill>
              <a:highlight>
                <a:srgbClr val="CFE2F3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Mohammed Alzeer</a:t>
            </a:r>
            <a:endParaRPr b="0" i="0" sz="16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Khaled Arbeed</a:t>
            </a:r>
            <a:endParaRPr b="0" i="0" sz="16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Abdulaziz Alnasser</a:t>
            </a:r>
            <a:endParaRPr b="0" i="0" sz="16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highlight>
                  <a:srgbClr val="CFE2F3"/>
                </a:highlight>
                <a:latin typeface="Fira Sans"/>
                <a:ea typeface="Fira Sans"/>
                <a:cs typeface="Fira Sans"/>
                <a:sym typeface="Fira Sans"/>
              </a:rPr>
              <a:t>Muhannad Almuadi</a:t>
            </a:r>
            <a:endParaRPr b="0" i="0" sz="1600" u="none" cap="none" strike="noStrike">
              <a:solidFill>
                <a:schemeClr val="dk1"/>
              </a:solidFill>
              <a:highlight>
                <a:srgbClr val="CFE2F3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Saleh Alkholaifi</a:t>
            </a:r>
            <a:endParaRPr b="0" i="0" sz="16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Malik Halees</a:t>
            </a:r>
            <a:endParaRPr b="0" i="0" sz="16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Abdullah Awartani </a:t>
            </a:r>
            <a:endParaRPr sz="16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7" name="Google Shape;527;g2620488754bb4af_0"/>
          <p:cNvSpPr txBox="1"/>
          <p:nvPr/>
        </p:nvSpPr>
        <p:spPr>
          <a:xfrm>
            <a:off x="412888" y="774405"/>
            <a:ext cx="2971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M - team</a:t>
            </a:r>
            <a:endParaRPr b="1" i="0" sz="1700" u="none" cap="none" strike="noStrike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28" name="Google Shape;528;g2620488754bb4af_0"/>
          <p:cNvSpPr txBox="1"/>
          <p:nvPr/>
        </p:nvSpPr>
        <p:spPr>
          <a:xfrm>
            <a:off x="5051602" y="4062154"/>
            <a:ext cx="36795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Razan Almohanna “leader”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Maram Beyari</a:t>
            </a:r>
            <a:r>
              <a:rPr b="0" i="0" lang="en-GB" sz="14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“sub-leader”</a:t>
            </a:r>
            <a:endParaRPr/>
          </a:p>
        </p:txBody>
      </p:sp>
      <p:sp>
        <p:nvSpPr>
          <p:cNvPr id="529" name="Google Shape;529;g2620488754bb4af_0"/>
          <p:cNvSpPr txBox="1"/>
          <p:nvPr/>
        </p:nvSpPr>
        <p:spPr>
          <a:xfrm>
            <a:off x="3033044" y="4168540"/>
            <a:ext cx="29718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&amp;</a:t>
            </a:r>
            <a:endParaRPr b="1" i="0" sz="1700" u="none" cap="none" strike="noStrike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30" name="Google Shape;530;g2620488754bb4af_0"/>
          <p:cNvSpPr txBox="1"/>
          <p:nvPr/>
        </p:nvSpPr>
        <p:spPr>
          <a:xfrm>
            <a:off x="5695430" y="991305"/>
            <a:ext cx="2971800" cy="24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Walaa Almutawa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Shahad Almarshad</a:t>
            </a:r>
            <a:endParaRPr b="0" i="0" sz="1600" u="none" cap="none" strike="noStrike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Razan Alsulami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202124"/>
                </a:solidFill>
                <a:highlight>
                  <a:srgbClr val="EAD1DC"/>
                </a:highlight>
                <a:latin typeface="Roboto"/>
                <a:ea typeface="Roboto"/>
                <a:cs typeface="Roboto"/>
                <a:sym typeface="Roboto"/>
              </a:rPr>
              <a:t>Atheer Alahmari</a:t>
            </a:r>
            <a:endParaRPr b="0" i="0" sz="1600" u="none" cap="none" strike="noStrike">
              <a:solidFill>
                <a:srgbClr val="202124"/>
              </a:solidFill>
              <a:highlight>
                <a:srgbClr val="EAD1DC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Reema Aljubreen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202124"/>
                </a:solidFill>
                <a:highlight>
                  <a:srgbClr val="EAD1DC"/>
                </a:highlight>
                <a:latin typeface="Roboto"/>
                <a:ea typeface="Roboto"/>
                <a:cs typeface="Roboto"/>
                <a:sym typeface="Roboto"/>
              </a:rPr>
              <a:t>Mayssam Aljaloud</a:t>
            </a:r>
            <a:endParaRPr b="0" i="0" sz="1600" u="none" cap="none" strike="noStrike">
              <a:solidFill>
                <a:srgbClr val="202124"/>
              </a:solidFill>
              <a:highlight>
                <a:srgbClr val="EAD1DC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Jana Alhazmi</a:t>
            </a:r>
            <a:endParaRPr b="0" i="0" sz="1600" u="none" cap="none" strike="noStrike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Layan Alburikan</a:t>
            </a:r>
            <a:endParaRPr b="0" i="0" sz="1600" u="none" cap="none" strike="noStrike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31" name="Google Shape;531;g2620488754bb4af_0"/>
          <p:cNvGrpSpPr/>
          <p:nvPr/>
        </p:nvGrpSpPr>
        <p:grpSpPr>
          <a:xfrm flipH="1">
            <a:off x="3086076" y="4765809"/>
            <a:ext cx="278843" cy="184769"/>
            <a:chOff x="-1199300" y="3279250"/>
            <a:chExt cx="293025" cy="206400"/>
          </a:xfrm>
        </p:grpSpPr>
        <p:sp>
          <p:nvSpPr>
            <p:cNvPr id="532" name="Google Shape;532;g2620488754bb4af_0"/>
            <p:cNvSpPr/>
            <p:nvPr/>
          </p:nvSpPr>
          <p:spPr>
            <a:xfrm>
              <a:off x="-1183550" y="3395050"/>
              <a:ext cx="261525" cy="90600"/>
            </a:xfrm>
            <a:custGeom>
              <a:rect b="b" l="l" r="r" t="t"/>
              <a:pathLst>
                <a:path extrusionOk="0" h="3624" w="10461">
                  <a:moveTo>
                    <a:pt x="3498" y="0"/>
                  </a:moveTo>
                  <a:lnTo>
                    <a:pt x="1" y="3529"/>
                  </a:lnTo>
                  <a:cubicBezTo>
                    <a:pt x="127" y="3623"/>
                    <a:pt x="284" y="3623"/>
                    <a:pt x="442" y="3623"/>
                  </a:cubicBezTo>
                  <a:lnTo>
                    <a:pt x="10051" y="3623"/>
                  </a:lnTo>
                  <a:cubicBezTo>
                    <a:pt x="10208" y="3623"/>
                    <a:pt x="10366" y="3560"/>
                    <a:pt x="10460" y="3529"/>
                  </a:cubicBezTo>
                  <a:lnTo>
                    <a:pt x="6963" y="0"/>
                  </a:lnTo>
                  <a:lnTo>
                    <a:pt x="5986" y="977"/>
                  </a:lnTo>
                  <a:cubicBezTo>
                    <a:pt x="5797" y="1166"/>
                    <a:pt x="5522" y="1260"/>
                    <a:pt x="5242" y="1260"/>
                  </a:cubicBezTo>
                  <a:cubicBezTo>
                    <a:pt x="4963" y="1260"/>
                    <a:pt x="4679" y="1166"/>
                    <a:pt x="4474" y="977"/>
                  </a:cubicBezTo>
                  <a:lnTo>
                    <a:pt x="3498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g2620488754bb4af_0"/>
            <p:cNvSpPr/>
            <p:nvPr/>
          </p:nvSpPr>
          <p:spPr>
            <a:xfrm>
              <a:off x="-1184325" y="3279250"/>
              <a:ext cx="261500" cy="129400"/>
            </a:xfrm>
            <a:custGeom>
              <a:rect b="b" l="l" r="r" t="t"/>
              <a:pathLst>
                <a:path extrusionOk="0" h="5176" w="10460">
                  <a:moveTo>
                    <a:pt x="410" y="1"/>
                  </a:moveTo>
                  <a:cubicBezTo>
                    <a:pt x="252" y="1"/>
                    <a:pt x="95" y="64"/>
                    <a:pt x="0" y="95"/>
                  </a:cubicBezTo>
                  <a:lnTo>
                    <a:pt x="3781" y="3876"/>
                  </a:lnTo>
                  <a:lnTo>
                    <a:pt x="4978" y="5105"/>
                  </a:lnTo>
                  <a:cubicBezTo>
                    <a:pt x="5041" y="5152"/>
                    <a:pt x="5143" y="5175"/>
                    <a:pt x="5246" y="5175"/>
                  </a:cubicBezTo>
                  <a:cubicBezTo>
                    <a:pt x="5348" y="5175"/>
                    <a:pt x="5450" y="5152"/>
                    <a:pt x="5513" y="5105"/>
                  </a:cubicBezTo>
                  <a:lnTo>
                    <a:pt x="6711" y="3876"/>
                  </a:lnTo>
                  <a:lnTo>
                    <a:pt x="10460" y="95"/>
                  </a:lnTo>
                  <a:cubicBezTo>
                    <a:pt x="10334" y="1"/>
                    <a:pt x="10176" y="1"/>
                    <a:pt x="1001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g2620488754bb4af_0"/>
            <p:cNvSpPr/>
            <p:nvPr/>
          </p:nvSpPr>
          <p:spPr>
            <a:xfrm>
              <a:off x="-1199300" y="3294225"/>
              <a:ext cx="90600" cy="175650"/>
            </a:xfrm>
            <a:custGeom>
              <a:rect b="b" l="l" r="r" t="t"/>
              <a:pathLst>
                <a:path extrusionOk="0" h="7026" w="3624">
                  <a:moveTo>
                    <a:pt x="126" y="0"/>
                  </a:moveTo>
                  <a:cubicBezTo>
                    <a:pt x="32" y="126"/>
                    <a:pt x="0" y="284"/>
                    <a:pt x="0" y="441"/>
                  </a:cubicBezTo>
                  <a:lnTo>
                    <a:pt x="0" y="6585"/>
                  </a:lnTo>
                  <a:cubicBezTo>
                    <a:pt x="0" y="6742"/>
                    <a:pt x="32" y="6900"/>
                    <a:pt x="126" y="7026"/>
                  </a:cubicBezTo>
                  <a:lnTo>
                    <a:pt x="3624" y="346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g2620488754bb4af_0"/>
            <p:cNvSpPr/>
            <p:nvPr/>
          </p:nvSpPr>
          <p:spPr>
            <a:xfrm>
              <a:off x="-996875" y="3294225"/>
              <a:ext cx="90600" cy="177225"/>
            </a:xfrm>
            <a:custGeom>
              <a:rect b="b" l="l" r="r" t="t"/>
              <a:pathLst>
                <a:path extrusionOk="0" h="7089" w="3624">
                  <a:moveTo>
                    <a:pt x="3529" y="0"/>
                  </a:moveTo>
                  <a:lnTo>
                    <a:pt x="0" y="3529"/>
                  </a:lnTo>
                  <a:lnTo>
                    <a:pt x="3529" y="7089"/>
                  </a:lnTo>
                  <a:cubicBezTo>
                    <a:pt x="3592" y="6963"/>
                    <a:pt x="3623" y="6805"/>
                    <a:pt x="3623" y="6648"/>
                  </a:cubicBezTo>
                  <a:lnTo>
                    <a:pt x="3623" y="504"/>
                  </a:lnTo>
                  <a:cubicBezTo>
                    <a:pt x="3592" y="284"/>
                    <a:pt x="3560" y="126"/>
                    <a:pt x="352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6" name="Google Shape;536;g2620488754bb4af_0"/>
          <p:cNvSpPr txBox="1"/>
          <p:nvPr/>
        </p:nvSpPr>
        <p:spPr>
          <a:xfrm>
            <a:off x="3285825" y="4765900"/>
            <a:ext cx="277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GB" sz="130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humangenetics442@gmail.com</a:t>
            </a:r>
            <a:endParaRPr b="1" i="0" sz="1300" u="none" cap="none" strike="noStrike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f0a30646d4_1_66"/>
          <p:cNvSpPr txBox="1"/>
          <p:nvPr>
            <p:ph type="title"/>
          </p:nvPr>
        </p:nvSpPr>
        <p:spPr>
          <a:xfrm>
            <a:off x="136342" y="225365"/>
            <a:ext cx="8229600" cy="44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Eukaryotic cell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79" name="Google Shape;79;gf0a30646d4_1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525" y="1031653"/>
            <a:ext cx="6681249" cy="32641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f0a30646d4_1_66"/>
          <p:cNvSpPr txBox="1"/>
          <p:nvPr/>
        </p:nvSpPr>
        <p:spPr>
          <a:xfrm>
            <a:off x="3536100" y="4392200"/>
            <a:ext cx="1472100" cy="4491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999999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Not important </a:t>
            </a:r>
            <a:endParaRPr i="0" u="none" cap="none" strike="noStrike">
              <a:solidFill>
                <a:srgbClr val="999999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"/>
          <p:cNvSpPr/>
          <p:nvPr/>
        </p:nvSpPr>
        <p:spPr>
          <a:xfrm flipH="1">
            <a:off x="2233352" y="3179830"/>
            <a:ext cx="6453300" cy="1362300"/>
          </a:xfrm>
          <a:prstGeom prst="homePlate">
            <a:avLst>
              <a:gd fmla="val 27939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 flipH="1">
            <a:off x="2233352" y="1136525"/>
            <a:ext cx="6453300" cy="1362300"/>
          </a:xfrm>
          <a:prstGeom prst="homePlate">
            <a:avLst>
              <a:gd fmla="val 26468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"/>
          <p:cNvSpPr txBox="1"/>
          <p:nvPr>
            <p:ph type="title"/>
          </p:nvPr>
        </p:nvSpPr>
        <p:spPr>
          <a:xfrm>
            <a:off x="457200" y="4114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GENETICS: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88" name="Google Shape;88;p3"/>
          <p:cNvSpPr txBox="1"/>
          <p:nvPr/>
        </p:nvSpPr>
        <p:spPr>
          <a:xfrm>
            <a:off x="3239886" y="3178726"/>
            <a:ext cx="26883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latin typeface="Fira Sans"/>
                <a:ea typeface="Fira Sans"/>
                <a:cs typeface="Fira Sans"/>
                <a:sym typeface="Fira Sans"/>
              </a:rPr>
              <a:t>Molecular genetics</a:t>
            </a:r>
            <a:endParaRPr b="1"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9" name="Google Shape;89;p3"/>
          <p:cNvSpPr txBox="1"/>
          <p:nvPr/>
        </p:nvSpPr>
        <p:spPr>
          <a:xfrm>
            <a:off x="3328100" y="3527826"/>
            <a:ext cx="45537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The study of the </a:t>
            </a:r>
            <a:r>
              <a:rPr b="1" lang="en-GB" sz="11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structure</a:t>
            </a: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 and </a:t>
            </a:r>
            <a:r>
              <a:rPr b="1" lang="en-GB" sz="11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function</a:t>
            </a: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 of </a:t>
            </a:r>
            <a:r>
              <a:rPr b="1" lang="en-GB" sz="11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genes</a:t>
            </a: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 at a </a:t>
            </a:r>
            <a:r>
              <a:rPr b="1" lang="en-GB" sz="11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molecular level</a:t>
            </a: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 and how the genes are transferred from generation to generation.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F</a:t>
            </a:r>
            <a:r>
              <a:rPr b="1" lang="en-GB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luorescent </a:t>
            </a:r>
            <a:r>
              <a:rPr b="1" lang="en-GB" sz="11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i</a:t>
            </a:r>
            <a:r>
              <a:rPr b="1" lang="en-GB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n </a:t>
            </a:r>
            <a:r>
              <a:rPr b="1" lang="en-GB" sz="11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s</a:t>
            </a:r>
            <a:r>
              <a:rPr b="1" lang="en-GB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itu </a:t>
            </a:r>
            <a:r>
              <a:rPr b="1" lang="en-GB" sz="11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h</a:t>
            </a:r>
            <a:r>
              <a:rPr b="1" lang="en-GB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ybridization (</a:t>
            </a:r>
            <a:r>
              <a:rPr b="1" lang="en-GB" sz="11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FISH</a:t>
            </a:r>
            <a:r>
              <a:rPr b="1" lang="en-GB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)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1932334" y="105250"/>
            <a:ext cx="2709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B45F06"/>
              </a:solidFill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3215800" y="1136525"/>
            <a:ext cx="22443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latin typeface="Fira Sans"/>
                <a:ea typeface="Fira Sans"/>
                <a:cs typeface="Fira Sans"/>
                <a:sym typeface="Fira Sans"/>
              </a:rPr>
              <a:t>Cytogenetics </a:t>
            </a:r>
            <a:endParaRPr b="1" i="0" sz="1300" cap="none" strike="noStrike"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92" name="Google Shape;92;p3"/>
          <p:cNvGrpSpPr/>
          <p:nvPr/>
        </p:nvGrpSpPr>
        <p:grpSpPr>
          <a:xfrm flipH="1" rot="-5400000">
            <a:off x="-561077" y="2266072"/>
            <a:ext cx="3730839" cy="1146506"/>
            <a:chOff x="3073119" y="3311467"/>
            <a:chExt cx="2869876" cy="881927"/>
          </a:xfrm>
        </p:grpSpPr>
        <p:sp>
          <p:nvSpPr>
            <p:cNvPr id="93" name="Google Shape;93;p3"/>
            <p:cNvSpPr/>
            <p:nvPr/>
          </p:nvSpPr>
          <p:spPr>
            <a:xfrm>
              <a:off x="3073119" y="3311467"/>
              <a:ext cx="2869876" cy="881927"/>
            </a:xfrm>
            <a:custGeom>
              <a:rect b="b" l="l" r="r" t="t"/>
              <a:pathLst>
                <a:path extrusionOk="0" h="3123" w="10162">
                  <a:moveTo>
                    <a:pt x="5081" y="1"/>
                  </a:moveTo>
                  <a:cubicBezTo>
                    <a:pt x="3790" y="1"/>
                    <a:pt x="3145" y="744"/>
                    <a:pt x="2522" y="1464"/>
                  </a:cubicBezTo>
                  <a:cubicBezTo>
                    <a:pt x="1922" y="2162"/>
                    <a:pt x="1344" y="2830"/>
                    <a:pt x="188" y="2830"/>
                  </a:cubicBezTo>
                  <a:cubicBezTo>
                    <a:pt x="1" y="2830"/>
                    <a:pt x="1" y="3115"/>
                    <a:pt x="188" y="3123"/>
                  </a:cubicBezTo>
                  <a:cubicBezTo>
                    <a:pt x="1479" y="3123"/>
                    <a:pt x="2124" y="2372"/>
                    <a:pt x="2747" y="1652"/>
                  </a:cubicBezTo>
                  <a:cubicBezTo>
                    <a:pt x="3355" y="954"/>
                    <a:pt x="3925" y="294"/>
                    <a:pt x="5081" y="294"/>
                  </a:cubicBezTo>
                  <a:cubicBezTo>
                    <a:pt x="6237" y="294"/>
                    <a:pt x="6807" y="954"/>
                    <a:pt x="7415" y="1652"/>
                  </a:cubicBezTo>
                  <a:cubicBezTo>
                    <a:pt x="8038" y="2372"/>
                    <a:pt x="8683" y="3123"/>
                    <a:pt x="9974" y="3123"/>
                  </a:cubicBezTo>
                  <a:cubicBezTo>
                    <a:pt x="10161" y="3115"/>
                    <a:pt x="10161" y="2830"/>
                    <a:pt x="9974" y="2830"/>
                  </a:cubicBezTo>
                  <a:cubicBezTo>
                    <a:pt x="8818" y="2830"/>
                    <a:pt x="8240" y="2162"/>
                    <a:pt x="7640" y="1464"/>
                  </a:cubicBezTo>
                  <a:cubicBezTo>
                    <a:pt x="7017" y="744"/>
                    <a:pt x="6372" y="1"/>
                    <a:pt x="508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073119" y="3311467"/>
              <a:ext cx="2869876" cy="881927"/>
            </a:xfrm>
            <a:custGeom>
              <a:rect b="b" l="l" r="r" t="t"/>
              <a:pathLst>
                <a:path extrusionOk="0" h="3123" w="10162">
                  <a:moveTo>
                    <a:pt x="188" y="1"/>
                  </a:moveTo>
                  <a:cubicBezTo>
                    <a:pt x="1" y="1"/>
                    <a:pt x="1" y="286"/>
                    <a:pt x="188" y="294"/>
                  </a:cubicBezTo>
                  <a:cubicBezTo>
                    <a:pt x="1344" y="294"/>
                    <a:pt x="1922" y="954"/>
                    <a:pt x="2522" y="1652"/>
                  </a:cubicBezTo>
                  <a:cubicBezTo>
                    <a:pt x="3145" y="2372"/>
                    <a:pt x="3790" y="3123"/>
                    <a:pt x="5081" y="3123"/>
                  </a:cubicBezTo>
                  <a:cubicBezTo>
                    <a:pt x="6372" y="3123"/>
                    <a:pt x="7017" y="2372"/>
                    <a:pt x="7640" y="1652"/>
                  </a:cubicBezTo>
                  <a:cubicBezTo>
                    <a:pt x="8240" y="954"/>
                    <a:pt x="8818" y="294"/>
                    <a:pt x="9974" y="294"/>
                  </a:cubicBezTo>
                  <a:cubicBezTo>
                    <a:pt x="10161" y="286"/>
                    <a:pt x="10161" y="1"/>
                    <a:pt x="9974" y="1"/>
                  </a:cubicBezTo>
                  <a:cubicBezTo>
                    <a:pt x="8683" y="1"/>
                    <a:pt x="8038" y="744"/>
                    <a:pt x="7415" y="1464"/>
                  </a:cubicBezTo>
                  <a:cubicBezTo>
                    <a:pt x="6807" y="2162"/>
                    <a:pt x="6237" y="2830"/>
                    <a:pt x="5081" y="2830"/>
                  </a:cubicBezTo>
                  <a:cubicBezTo>
                    <a:pt x="3925" y="2830"/>
                    <a:pt x="3355" y="2162"/>
                    <a:pt x="2747" y="1464"/>
                  </a:cubicBezTo>
                  <a:cubicBezTo>
                    <a:pt x="2124" y="744"/>
                    <a:pt x="1479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199357" y="3343943"/>
              <a:ext cx="28806" cy="811328"/>
            </a:xfrm>
            <a:custGeom>
              <a:rect b="b" l="l" r="r" t="t"/>
              <a:pathLst>
                <a:path extrusionOk="0" h="2873" w="102">
                  <a:moveTo>
                    <a:pt x="50" y="0"/>
                  </a:moveTo>
                  <a:cubicBezTo>
                    <a:pt x="24" y="0"/>
                    <a:pt x="0" y="17"/>
                    <a:pt x="4" y="51"/>
                  </a:cubicBezTo>
                  <a:lnTo>
                    <a:pt x="4" y="2820"/>
                  </a:lnTo>
                  <a:cubicBezTo>
                    <a:pt x="4" y="2850"/>
                    <a:pt x="26" y="2873"/>
                    <a:pt x="49" y="2873"/>
                  </a:cubicBezTo>
                  <a:cubicBezTo>
                    <a:pt x="79" y="2873"/>
                    <a:pt x="101" y="2850"/>
                    <a:pt x="101" y="2820"/>
                  </a:cubicBezTo>
                  <a:lnTo>
                    <a:pt x="101" y="51"/>
                  </a:lnTo>
                  <a:cubicBezTo>
                    <a:pt x="101" y="17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488549" y="3445606"/>
              <a:ext cx="27676" cy="616474"/>
            </a:xfrm>
            <a:custGeom>
              <a:rect b="b" l="l" r="r" t="t"/>
              <a:pathLst>
                <a:path extrusionOk="0" h="2183" w="98">
                  <a:moveTo>
                    <a:pt x="49" y="1"/>
                  </a:moveTo>
                  <a:cubicBezTo>
                    <a:pt x="25" y="1"/>
                    <a:pt x="0" y="17"/>
                    <a:pt x="0" y="51"/>
                  </a:cubicBezTo>
                  <a:lnTo>
                    <a:pt x="0" y="2130"/>
                  </a:lnTo>
                  <a:cubicBezTo>
                    <a:pt x="0" y="2160"/>
                    <a:pt x="23" y="2182"/>
                    <a:pt x="53" y="2182"/>
                  </a:cubicBezTo>
                  <a:cubicBezTo>
                    <a:pt x="75" y="2182"/>
                    <a:pt x="98" y="2160"/>
                    <a:pt x="98" y="2130"/>
                  </a:cubicBezTo>
                  <a:lnTo>
                    <a:pt x="98" y="51"/>
                  </a:lnTo>
                  <a:cubicBezTo>
                    <a:pt x="98" y="17"/>
                    <a:pt x="74" y="1"/>
                    <a:pt x="49" y="1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066085" y="3479493"/>
              <a:ext cx="28806" cy="544462"/>
            </a:xfrm>
            <a:custGeom>
              <a:rect b="b" l="l" r="r" t="t"/>
              <a:pathLst>
                <a:path extrusionOk="0" h="1928" w="102">
                  <a:moveTo>
                    <a:pt x="50" y="1"/>
                  </a:moveTo>
                  <a:cubicBezTo>
                    <a:pt x="25" y="1"/>
                    <a:pt x="0" y="17"/>
                    <a:pt x="4" y="51"/>
                  </a:cubicBezTo>
                  <a:lnTo>
                    <a:pt x="4" y="1875"/>
                  </a:lnTo>
                  <a:cubicBezTo>
                    <a:pt x="4" y="1905"/>
                    <a:pt x="27" y="1927"/>
                    <a:pt x="49" y="1927"/>
                  </a:cubicBezTo>
                  <a:cubicBezTo>
                    <a:pt x="79" y="1927"/>
                    <a:pt x="102" y="1905"/>
                    <a:pt x="102" y="1875"/>
                  </a:cubicBezTo>
                  <a:lnTo>
                    <a:pt x="102" y="51"/>
                  </a:lnTo>
                  <a:cubicBezTo>
                    <a:pt x="102" y="17"/>
                    <a:pt x="75" y="1"/>
                    <a:pt x="50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355276" y="3354392"/>
              <a:ext cx="28806" cy="790148"/>
            </a:xfrm>
            <a:custGeom>
              <a:rect b="b" l="l" r="r" t="t"/>
              <a:pathLst>
                <a:path extrusionOk="0" h="2798" w="102">
                  <a:moveTo>
                    <a:pt x="52" y="1"/>
                  </a:moveTo>
                  <a:cubicBezTo>
                    <a:pt x="27" y="1"/>
                    <a:pt x="1" y="18"/>
                    <a:pt x="1" y="52"/>
                  </a:cubicBezTo>
                  <a:lnTo>
                    <a:pt x="1" y="2745"/>
                  </a:lnTo>
                  <a:cubicBezTo>
                    <a:pt x="1" y="2775"/>
                    <a:pt x="23" y="2798"/>
                    <a:pt x="53" y="2798"/>
                  </a:cubicBezTo>
                  <a:cubicBezTo>
                    <a:pt x="76" y="2798"/>
                    <a:pt x="98" y="2775"/>
                    <a:pt x="98" y="2745"/>
                  </a:cubicBezTo>
                  <a:lnTo>
                    <a:pt x="98" y="52"/>
                  </a:lnTo>
                  <a:cubicBezTo>
                    <a:pt x="102" y="18"/>
                    <a:pt x="78" y="1"/>
                    <a:pt x="52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644468" y="3358627"/>
              <a:ext cx="29088" cy="785912"/>
            </a:xfrm>
            <a:custGeom>
              <a:rect b="b" l="l" r="r" t="t"/>
              <a:pathLst>
                <a:path extrusionOk="0" h="2783" w="103">
                  <a:moveTo>
                    <a:pt x="51" y="1"/>
                  </a:moveTo>
                  <a:cubicBezTo>
                    <a:pt x="25" y="1"/>
                    <a:pt x="1" y="18"/>
                    <a:pt x="5" y="52"/>
                  </a:cubicBezTo>
                  <a:lnTo>
                    <a:pt x="5" y="2730"/>
                  </a:lnTo>
                  <a:cubicBezTo>
                    <a:pt x="5" y="2760"/>
                    <a:pt x="27" y="2783"/>
                    <a:pt x="50" y="2783"/>
                  </a:cubicBezTo>
                  <a:cubicBezTo>
                    <a:pt x="80" y="2783"/>
                    <a:pt x="102" y="2760"/>
                    <a:pt x="102" y="2730"/>
                  </a:cubicBezTo>
                  <a:lnTo>
                    <a:pt x="102" y="52"/>
                  </a:lnTo>
                  <a:cubicBezTo>
                    <a:pt x="102" y="18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933942" y="3485988"/>
              <a:ext cx="27676" cy="527236"/>
            </a:xfrm>
            <a:custGeom>
              <a:rect b="b" l="l" r="r" t="t"/>
              <a:pathLst>
                <a:path extrusionOk="0" h="1867" w="98">
                  <a:moveTo>
                    <a:pt x="49" y="0"/>
                  </a:moveTo>
                  <a:cubicBezTo>
                    <a:pt x="25" y="0"/>
                    <a:pt x="0" y="17"/>
                    <a:pt x="0" y="51"/>
                  </a:cubicBezTo>
                  <a:lnTo>
                    <a:pt x="0" y="1822"/>
                  </a:lnTo>
                  <a:cubicBezTo>
                    <a:pt x="0" y="1844"/>
                    <a:pt x="23" y="1867"/>
                    <a:pt x="53" y="1867"/>
                  </a:cubicBezTo>
                  <a:cubicBezTo>
                    <a:pt x="75" y="1867"/>
                    <a:pt x="98" y="1852"/>
                    <a:pt x="98" y="1822"/>
                  </a:cubicBezTo>
                  <a:lnTo>
                    <a:pt x="98" y="51"/>
                  </a:lnTo>
                  <a:cubicBezTo>
                    <a:pt x="98" y="17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11478" y="3435157"/>
              <a:ext cx="28806" cy="628899"/>
            </a:xfrm>
            <a:custGeom>
              <a:rect b="b" l="l" r="r" t="t"/>
              <a:pathLst>
                <a:path extrusionOk="0" h="2227" w="102">
                  <a:moveTo>
                    <a:pt x="50" y="0"/>
                  </a:moveTo>
                  <a:cubicBezTo>
                    <a:pt x="24" y="0"/>
                    <a:pt x="0" y="17"/>
                    <a:pt x="4" y="51"/>
                  </a:cubicBezTo>
                  <a:lnTo>
                    <a:pt x="4" y="2174"/>
                  </a:lnTo>
                  <a:cubicBezTo>
                    <a:pt x="4" y="2204"/>
                    <a:pt x="26" y="2227"/>
                    <a:pt x="49" y="2227"/>
                  </a:cubicBezTo>
                  <a:cubicBezTo>
                    <a:pt x="79" y="2227"/>
                    <a:pt x="101" y="2204"/>
                    <a:pt x="101" y="2174"/>
                  </a:cubicBezTo>
                  <a:lnTo>
                    <a:pt x="101" y="51"/>
                  </a:lnTo>
                  <a:cubicBezTo>
                    <a:pt x="101" y="17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800669" y="3343943"/>
              <a:ext cx="28806" cy="811328"/>
            </a:xfrm>
            <a:custGeom>
              <a:rect b="b" l="l" r="r" t="t"/>
              <a:pathLst>
                <a:path extrusionOk="0" h="2873" w="102">
                  <a:moveTo>
                    <a:pt x="52" y="0"/>
                  </a:moveTo>
                  <a:cubicBezTo>
                    <a:pt x="27" y="0"/>
                    <a:pt x="0" y="17"/>
                    <a:pt x="0" y="51"/>
                  </a:cubicBezTo>
                  <a:lnTo>
                    <a:pt x="0" y="2820"/>
                  </a:lnTo>
                  <a:cubicBezTo>
                    <a:pt x="0" y="2850"/>
                    <a:pt x="23" y="2873"/>
                    <a:pt x="53" y="2873"/>
                  </a:cubicBezTo>
                  <a:cubicBezTo>
                    <a:pt x="75" y="2873"/>
                    <a:pt x="98" y="2850"/>
                    <a:pt x="98" y="2820"/>
                  </a:cubicBezTo>
                  <a:lnTo>
                    <a:pt x="98" y="51"/>
                  </a:lnTo>
                  <a:cubicBezTo>
                    <a:pt x="102" y="17"/>
                    <a:pt x="77" y="0"/>
                    <a:pt x="52" y="0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3"/>
          <p:cNvSpPr/>
          <p:nvPr/>
        </p:nvSpPr>
        <p:spPr>
          <a:xfrm>
            <a:off x="2608503" y="1484498"/>
            <a:ext cx="641182" cy="666077"/>
          </a:xfrm>
          <a:custGeom>
            <a:rect b="b" l="l" r="r" t="t"/>
            <a:pathLst>
              <a:path extrusionOk="0" h="27521" w="27554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rgbClr val="ECB0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2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2608416" y="3527816"/>
            <a:ext cx="641182" cy="666053"/>
          </a:xfrm>
          <a:custGeom>
            <a:rect b="b" l="l" r="r" t="t"/>
            <a:pathLst>
              <a:path extrusionOk="0" h="27520" w="27554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1"/>
                  <a:pt x="6171" y="0"/>
                  <a:pt x="13777" y="0"/>
                </a:cubicBezTo>
                <a:cubicBezTo>
                  <a:pt x="21382" y="0"/>
                  <a:pt x="27553" y="6171"/>
                  <a:pt x="27553" y="13777"/>
                </a:cubicBezTo>
                <a:close/>
              </a:path>
            </a:pathLst>
          </a:custGeom>
          <a:solidFill>
            <a:srgbClr val="25AC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2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2530175" y="1402625"/>
            <a:ext cx="798000" cy="8301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2530088" y="3445930"/>
            <a:ext cx="798000" cy="8301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3328175" y="1402624"/>
            <a:ext cx="5025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The study of the </a:t>
            </a:r>
            <a:r>
              <a:rPr lang="en-GB" sz="1100">
                <a:solidFill>
                  <a:srgbClr val="CC0000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structure</a:t>
            </a: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 and </a:t>
            </a:r>
            <a:r>
              <a:rPr lang="en-GB" sz="1100">
                <a:solidFill>
                  <a:srgbClr val="CC0000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function</a:t>
            </a: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 of </a:t>
            </a:r>
            <a:r>
              <a:rPr lang="en-GB" sz="1100">
                <a:solidFill>
                  <a:srgbClr val="CC0000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chromosomes</a:t>
            </a: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 and chromosome behaviour during somatic and germline division.</a:t>
            </a:r>
            <a:endParaRPr sz="1100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ra Sans SemiBold"/>
              <a:buChar char="●"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Non-Banded Karyotype</a:t>
            </a:r>
            <a:endParaRPr sz="1100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ra Sans SemiBold"/>
              <a:buChar char="●"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Banded karyotype</a:t>
            </a:r>
            <a:endParaRPr sz="1100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ra Sans SemiBold"/>
              <a:buChar char="●"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High resolution karyotype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2183525" y="4534230"/>
            <a:ext cx="73152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999999"/>
                </a:solidFill>
                <a:latin typeface="Fira Sans"/>
                <a:ea typeface="Fira Sans"/>
                <a:cs typeface="Fira Sans"/>
                <a:sym typeface="Fira Sans"/>
              </a:rPr>
              <a:t>Extra note: most of cancers are genetic mutations and most of the treatments are biological </a:t>
            </a:r>
            <a:endParaRPr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2059766" y="1812402"/>
            <a:ext cx="205800" cy="103005"/>
            <a:chOff x="-40079575" y="2552600"/>
            <a:chExt cx="144950" cy="72950"/>
          </a:xfrm>
        </p:grpSpPr>
        <p:sp>
          <p:nvSpPr>
            <p:cNvPr id="114" name="Google Shape;114;p5"/>
            <p:cNvSpPr/>
            <p:nvPr/>
          </p:nvSpPr>
          <p:spPr>
            <a:xfrm>
              <a:off x="-40005525" y="2552600"/>
              <a:ext cx="70900" cy="62175"/>
            </a:xfrm>
            <a:custGeom>
              <a:rect b="b" l="l" r="r" t="t"/>
              <a:pathLst>
                <a:path extrusionOk="0" h="2487" w="2836">
                  <a:moveTo>
                    <a:pt x="1408" y="807"/>
                  </a:moveTo>
                  <a:cubicBezTo>
                    <a:pt x="1461" y="807"/>
                    <a:pt x="1518" y="817"/>
                    <a:pt x="1575" y="839"/>
                  </a:cubicBezTo>
                  <a:cubicBezTo>
                    <a:pt x="1733" y="902"/>
                    <a:pt x="1796" y="1028"/>
                    <a:pt x="1796" y="1248"/>
                  </a:cubicBezTo>
                  <a:cubicBezTo>
                    <a:pt x="1845" y="1496"/>
                    <a:pt x="1661" y="1666"/>
                    <a:pt x="1442" y="1666"/>
                  </a:cubicBezTo>
                  <a:cubicBezTo>
                    <a:pt x="1383" y="1666"/>
                    <a:pt x="1321" y="1653"/>
                    <a:pt x="1260" y="1626"/>
                  </a:cubicBezTo>
                  <a:cubicBezTo>
                    <a:pt x="1071" y="1563"/>
                    <a:pt x="945" y="1311"/>
                    <a:pt x="1008" y="1091"/>
                  </a:cubicBezTo>
                  <a:cubicBezTo>
                    <a:pt x="1081" y="921"/>
                    <a:pt x="1229" y="807"/>
                    <a:pt x="1408" y="807"/>
                  </a:cubicBezTo>
                  <a:close/>
                  <a:moveTo>
                    <a:pt x="1438" y="1"/>
                  </a:moveTo>
                  <a:cubicBezTo>
                    <a:pt x="1040" y="1"/>
                    <a:pt x="635" y="188"/>
                    <a:pt x="378" y="523"/>
                  </a:cubicBezTo>
                  <a:cubicBezTo>
                    <a:pt x="0" y="1091"/>
                    <a:pt x="158" y="1878"/>
                    <a:pt x="693" y="2256"/>
                  </a:cubicBezTo>
                  <a:cubicBezTo>
                    <a:pt x="909" y="2412"/>
                    <a:pt x="1158" y="2486"/>
                    <a:pt x="1405" y="2486"/>
                  </a:cubicBezTo>
                  <a:cubicBezTo>
                    <a:pt x="1806" y="2486"/>
                    <a:pt x="2204" y="2292"/>
                    <a:pt x="2457" y="1941"/>
                  </a:cubicBezTo>
                  <a:cubicBezTo>
                    <a:pt x="2836" y="1406"/>
                    <a:pt x="2678" y="618"/>
                    <a:pt x="2111" y="208"/>
                  </a:cubicBezTo>
                  <a:cubicBezTo>
                    <a:pt x="1911" y="67"/>
                    <a:pt x="1676" y="1"/>
                    <a:pt x="1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-40039400" y="2605050"/>
              <a:ext cx="29150" cy="20500"/>
            </a:xfrm>
            <a:custGeom>
              <a:rect b="b" l="l" r="r" t="t"/>
              <a:pathLst>
                <a:path extrusionOk="0" h="820" w="1166">
                  <a:moveTo>
                    <a:pt x="725" y="1"/>
                  </a:moveTo>
                  <a:cubicBezTo>
                    <a:pt x="473" y="1"/>
                    <a:pt x="0" y="190"/>
                    <a:pt x="0" y="410"/>
                  </a:cubicBezTo>
                  <a:cubicBezTo>
                    <a:pt x="0" y="631"/>
                    <a:pt x="473" y="820"/>
                    <a:pt x="725" y="820"/>
                  </a:cubicBezTo>
                  <a:cubicBezTo>
                    <a:pt x="945" y="820"/>
                    <a:pt x="1166" y="631"/>
                    <a:pt x="1166" y="410"/>
                  </a:cubicBezTo>
                  <a:cubicBezTo>
                    <a:pt x="1103" y="158"/>
                    <a:pt x="914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-40079575" y="2584575"/>
              <a:ext cx="19725" cy="19725"/>
            </a:xfrm>
            <a:custGeom>
              <a:rect b="b" l="l" r="r" t="t"/>
              <a:pathLst>
                <a:path extrusionOk="0" h="789" w="789">
                  <a:moveTo>
                    <a:pt x="410" y="1"/>
                  </a:moveTo>
                  <a:cubicBezTo>
                    <a:pt x="190" y="1"/>
                    <a:pt x="1" y="158"/>
                    <a:pt x="1" y="379"/>
                  </a:cubicBezTo>
                  <a:cubicBezTo>
                    <a:pt x="1" y="599"/>
                    <a:pt x="190" y="788"/>
                    <a:pt x="410" y="788"/>
                  </a:cubicBezTo>
                  <a:cubicBezTo>
                    <a:pt x="631" y="788"/>
                    <a:pt x="788" y="599"/>
                    <a:pt x="788" y="379"/>
                  </a:cubicBezTo>
                  <a:cubicBezTo>
                    <a:pt x="788" y="158"/>
                    <a:pt x="631" y="1"/>
                    <a:pt x="4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117" name="Google Shape;117;p5"/>
          <p:cNvSpPr txBox="1"/>
          <p:nvPr>
            <p:ph type="title"/>
          </p:nvPr>
        </p:nvSpPr>
        <p:spPr>
          <a:xfrm>
            <a:off x="2851800" y="152396"/>
            <a:ext cx="34404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000000"/>
                </a:solidFill>
              </a:rPr>
              <a:t>Human Cytogenetics  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188975" y="704875"/>
            <a:ext cx="6285300" cy="15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Definition :</a:t>
            </a:r>
            <a:r>
              <a:rPr b="1" lang="en-GB" sz="11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 the study of human chromosomes in health and disease.</a:t>
            </a:r>
            <a:endParaRPr b="1" sz="1100">
              <a:solidFill>
                <a:srgbClr val="CC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CC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Chromosome studies are an important laboratory diagnostic procedure in :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Fira Sans SemiBold"/>
              <a:buChar char="●"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prenatal diagnosis </a:t>
            </a:r>
            <a:r>
              <a:rPr lang="en-GB" sz="1100">
                <a:solidFill>
                  <a:srgbClr val="38761D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e.g. diagnosing Trisomy</a:t>
            </a: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 </a:t>
            </a:r>
            <a:endParaRPr sz="1100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ra Sans SemiBold"/>
              <a:buChar char="●"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certain patients with mental retardation and multiple birth defect</a:t>
            </a:r>
            <a:endParaRPr sz="1100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ra Sans SemiBold"/>
              <a:buChar char="●"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patients with abnormal sexual development</a:t>
            </a:r>
            <a:endParaRPr sz="1100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ra Sans SemiBold"/>
              <a:buChar char="●"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some cases of infertility or multiple miscarriages</a:t>
            </a:r>
            <a:endParaRPr sz="1100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Fira Sans SemiBold"/>
              <a:buChar char="●"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in the study and treatment of patients with malignancies &amp; hematologic </a:t>
            </a: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disorders</a:t>
            </a:r>
            <a:endParaRPr sz="1100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19" name="Google Shape;119;p5"/>
          <p:cNvSpPr txBox="1"/>
          <p:nvPr>
            <p:ph type="title"/>
          </p:nvPr>
        </p:nvSpPr>
        <p:spPr>
          <a:xfrm>
            <a:off x="3163983" y="2862590"/>
            <a:ext cx="2847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/>
              <a:t>CHROMOSOMES</a:t>
            </a:r>
            <a:endParaRPr sz="2400"/>
          </a:p>
        </p:txBody>
      </p:sp>
      <p:sp>
        <p:nvSpPr>
          <p:cNvPr id="120" name="Google Shape;120;p5"/>
          <p:cNvSpPr/>
          <p:nvPr/>
        </p:nvSpPr>
        <p:spPr>
          <a:xfrm flipH="1">
            <a:off x="299712" y="3425532"/>
            <a:ext cx="433800" cy="1044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8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1-</a:t>
            </a:r>
            <a:endParaRPr b="1" i="0" sz="1800" u="none" cap="none" strike="noStrike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299782" y="4255914"/>
            <a:ext cx="433800" cy="1341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800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3-</a:t>
            </a:r>
            <a:r>
              <a:rPr b="1" i="0" lang="en-GB" sz="1800" u="none" cap="none" strike="noStrike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b="1" i="0" sz="1800" u="none" cap="none" strike="noStrike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277307" y="3750799"/>
            <a:ext cx="456300" cy="2841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800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2- </a:t>
            </a:r>
            <a:r>
              <a:rPr b="1" i="0" lang="en-GB" sz="1800" u="none" cap="none" strike="noStrike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b="1" i="0" sz="1800" u="none" cap="none" strike="noStrike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557250" y="3306925"/>
            <a:ext cx="4765800" cy="10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00">
                <a:latin typeface="Fira Sans SemiBold"/>
                <a:ea typeface="Fira Sans SemiBold"/>
                <a:cs typeface="Fira Sans SemiBold"/>
                <a:sym typeface="Fira Sans SemiBold"/>
              </a:rPr>
              <a:t>carry genetic material </a:t>
            </a:r>
            <a:endParaRPr sz="1100"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100"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heredity: each pair of homologues consists of one paternal and one maternal chromosome, </a:t>
            </a:r>
            <a:r>
              <a:rPr lang="en-GB" sz="1100">
                <a:solidFill>
                  <a:srgbClr val="6AA84F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Crossing over occurs in meiosis I (prophase I).</a:t>
            </a:r>
            <a:endParaRPr sz="1100">
              <a:solidFill>
                <a:srgbClr val="6AA84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100">
              <a:solidFill>
                <a:srgbClr val="6AA84F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The intact set is passed to each daughter cell at every mitosis.</a:t>
            </a:r>
            <a:endParaRPr sz="1100"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 b="7101" l="9382" r="12296" t="9648"/>
          <a:stretch/>
        </p:blipFill>
        <p:spPr>
          <a:xfrm>
            <a:off x="6170084" y="3143073"/>
            <a:ext cx="1420875" cy="13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/>
          <p:nvPr/>
        </p:nvSpPr>
        <p:spPr>
          <a:xfrm rot="10800000">
            <a:off x="-103728" y="2523876"/>
            <a:ext cx="5139974" cy="95149"/>
          </a:xfrm>
          <a:custGeom>
            <a:rect b="b" l="l" r="r" t="t"/>
            <a:pathLst>
              <a:path extrusionOk="0" h="1930" w="91284">
                <a:moveTo>
                  <a:pt x="1292" y="0"/>
                </a:moveTo>
                <a:cubicBezTo>
                  <a:pt x="0" y="0"/>
                  <a:pt x="0" y="1929"/>
                  <a:pt x="1292" y="1929"/>
                </a:cubicBezTo>
                <a:lnTo>
                  <a:pt x="90011" y="1929"/>
                </a:lnTo>
                <a:cubicBezTo>
                  <a:pt x="91284" y="1929"/>
                  <a:pt x="91284" y="0"/>
                  <a:pt x="90011" y="0"/>
                </a:cubicBezTo>
                <a:close/>
              </a:path>
            </a:pathLst>
          </a:custGeom>
          <a:solidFill>
            <a:srgbClr val="FCD3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6170113" y="4519554"/>
            <a:ext cx="14208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Fira Sans"/>
                <a:ea typeface="Fira Sans"/>
                <a:cs typeface="Fira Sans"/>
                <a:sym typeface="Fira Sans"/>
              </a:rPr>
              <a:t>EM of human chromosomes 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27" name="Google Shape;127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857738" y="2229687"/>
            <a:ext cx="7069274" cy="68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/>
          <p:nvPr>
            <p:ph type="title"/>
          </p:nvPr>
        </p:nvSpPr>
        <p:spPr>
          <a:xfrm>
            <a:off x="2457747" y="143630"/>
            <a:ext cx="42285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Structure of  Chromosomes</a:t>
            </a:r>
            <a:endParaRPr sz="2400">
              <a:solidFill>
                <a:srgbClr val="000000"/>
              </a:solidFill>
            </a:endParaRPr>
          </a:p>
        </p:txBody>
      </p:sp>
      <p:grpSp>
        <p:nvGrpSpPr>
          <p:cNvPr id="133" name="Google Shape;133;p6"/>
          <p:cNvGrpSpPr/>
          <p:nvPr/>
        </p:nvGrpSpPr>
        <p:grpSpPr>
          <a:xfrm>
            <a:off x="5647" y="82"/>
            <a:ext cx="1489370" cy="5143345"/>
            <a:chOff x="1050825" y="751676"/>
            <a:chExt cx="1664658" cy="3984926"/>
          </a:xfrm>
        </p:grpSpPr>
        <p:sp>
          <p:nvSpPr>
            <p:cNvPr id="134" name="Google Shape;134;p6"/>
            <p:cNvSpPr/>
            <p:nvPr/>
          </p:nvSpPr>
          <p:spPr>
            <a:xfrm>
              <a:off x="1206182" y="2531916"/>
              <a:ext cx="1329110" cy="1463140"/>
            </a:xfrm>
            <a:custGeom>
              <a:rect b="b" l="l" r="r" t="t"/>
              <a:pathLst>
                <a:path extrusionOk="0" h="15436" w="14022">
                  <a:moveTo>
                    <a:pt x="11805" y="337"/>
                  </a:moveTo>
                  <a:cubicBezTo>
                    <a:pt x="12898" y="2740"/>
                    <a:pt x="9927" y="4874"/>
                    <a:pt x="6685" y="7082"/>
                  </a:cubicBezTo>
                  <a:cubicBezTo>
                    <a:pt x="3511" y="9245"/>
                    <a:pt x="1408" y="10510"/>
                    <a:pt x="704" y="11416"/>
                  </a:cubicBezTo>
                  <a:cubicBezTo>
                    <a:pt x="1" y="12322"/>
                    <a:pt x="2853" y="15436"/>
                    <a:pt x="2561" y="15077"/>
                  </a:cubicBezTo>
                  <a:cubicBezTo>
                    <a:pt x="1468" y="12988"/>
                    <a:pt x="7209" y="9650"/>
                    <a:pt x="8669" y="8744"/>
                  </a:cubicBezTo>
                  <a:cubicBezTo>
                    <a:pt x="10129" y="7830"/>
                    <a:pt x="13550" y="4956"/>
                    <a:pt x="13744" y="4170"/>
                  </a:cubicBezTo>
                  <a:cubicBezTo>
                    <a:pt x="14021" y="3077"/>
                    <a:pt x="12142" y="1"/>
                    <a:pt x="11805" y="337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1188457" y="3745220"/>
              <a:ext cx="1359537" cy="991382"/>
            </a:xfrm>
            <a:custGeom>
              <a:rect b="b" l="l" r="r" t="t"/>
              <a:pathLst>
                <a:path extrusionOk="0" h="10459" w="14343">
                  <a:moveTo>
                    <a:pt x="13774" y="3766"/>
                  </a:moveTo>
                  <a:cubicBezTo>
                    <a:pt x="13205" y="4425"/>
                    <a:pt x="11177" y="6521"/>
                    <a:pt x="9006" y="7861"/>
                  </a:cubicBezTo>
                  <a:cubicBezTo>
                    <a:pt x="6842" y="9208"/>
                    <a:pt x="4327" y="10458"/>
                    <a:pt x="4327" y="10458"/>
                  </a:cubicBezTo>
                  <a:lnTo>
                    <a:pt x="0" y="10458"/>
                  </a:lnTo>
                  <a:cubicBezTo>
                    <a:pt x="0" y="10458"/>
                    <a:pt x="4881" y="7838"/>
                    <a:pt x="6603" y="6663"/>
                  </a:cubicBezTo>
                  <a:cubicBezTo>
                    <a:pt x="8325" y="5488"/>
                    <a:pt x="13647" y="1977"/>
                    <a:pt x="12254" y="1"/>
                  </a:cubicBezTo>
                  <a:cubicBezTo>
                    <a:pt x="13946" y="1109"/>
                    <a:pt x="14343" y="3100"/>
                    <a:pt x="13774" y="3766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1192722" y="1402974"/>
              <a:ext cx="1362381" cy="1421339"/>
            </a:xfrm>
            <a:custGeom>
              <a:rect b="b" l="l" r="r" t="t"/>
              <a:pathLst>
                <a:path extrusionOk="0" h="14995" w="14373">
                  <a:moveTo>
                    <a:pt x="2456" y="14897"/>
                  </a:moveTo>
                  <a:cubicBezTo>
                    <a:pt x="1572" y="12599"/>
                    <a:pt x="7988" y="9276"/>
                    <a:pt x="9118" y="8437"/>
                  </a:cubicBezTo>
                  <a:cubicBezTo>
                    <a:pt x="10241" y="7599"/>
                    <a:pt x="14373" y="4372"/>
                    <a:pt x="14305" y="3295"/>
                  </a:cubicBezTo>
                  <a:cubicBezTo>
                    <a:pt x="14238" y="2217"/>
                    <a:pt x="11970" y="1"/>
                    <a:pt x="12015" y="532"/>
                  </a:cubicBezTo>
                  <a:cubicBezTo>
                    <a:pt x="13505" y="3721"/>
                    <a:pt x="7014" y="6648"/>
                    <a:pt x="5847" y="7486"/>
                  </a:cubicBezTo>
                  <a:cubicBezTo>
                    <a:pt x="4671" y="8325"/>
                    <a:pt x="614" y="10840"/>
                    <a:pt x="307" y="11753"/>
                  </a:cubicBezTo>
                  <a:cubicBezTo>
                    <a:pt x="0" y="12659"/>
                    <a:pt x="2680" y="14995"/>
                    <a:pt x="2456" y="14897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1154428" y="765799"/>
              <a:ext cx="1414230" cy="946643"/>
            </a:xfrm>
            <a:custGeom>
              <a:rect b="b" l="l" r="r" t="t"/>
              <a:pathLst>
                <a:path extrusionOk="0" h="9987" w="14920">
                  <a:moveTo>
                    <a:pt x="2837" y="9987"/>
                  </a:moveTo>
                  <a:cubicBezTo>
                    <a:pt x="2388" y="9762"/>
                    <a:pt x="1153" y="8557"/>
                    <a:pt x="1153" y="8557"/>
                  </a:cubicBezTo>
                  <a:cubicBezTo>
                    <a:pt x="1153" y="8557"/>
                    <a:pt x="0" y="7075"/>
                    <a:pt x="839" y="6236"/>
                  </a:cubicBezTo>
                  <a:cubicBezTo>
                    <a:pt x="1550" y="5518"/>
                    <a:pt x="2920" y="4073"/>
                    <a:pt x="5128" y="2696"/>
                  </a:cubicBezTo>
                  <a:cubicBezTo>
                    <a:pt x="7179" y="1423"/>
                    <a:pt x="11176" y="1"/>
                    <a:pt x="11176" y="1"/>
                  </a:cubicBezTo>
                  <a:lnTo>
                    <a:pt x="14919" y="143"/>
                  </a:lnTo>
                  <a:cubicBezTo>
                    <a:pt x="14919" y="143"/>
                    <a:pt x="10353" y="2516"/>
                    <a:pt x="9222" y="3309"/>
                  </a:cubicBezTo>
                  <a:cubicBezTo>
                    <a:pt x="8100" y="4103"/>
                    <a:pt x="696" y="7329"/>
                    <a:pt x="2837" y="9987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1060778" y="2491441"/>
              <a:ext cx="1582383" cy="1610819"/>
            </a:xfrm>
            <a:custGeom>
              <a:rect b="b" l="l" r="r" t="t"/>
              <a:pathLst>
                <a:path extrusionOk="0" h="16994" w="16694">
                  <a:moveTo>
                    <a:pt x="1856" y="1"/>
                  </a:moveTo>
                  <a:cubicBezTo>
                    <a:pt x="1565" y="390"/>
                    <a:pt x="0" y="3085"/>
                    <a:pt x="1542" y="4822"/>
                  </a:cubicBezTo>
                  <a:cubicBezTo>
                    <a:pt x="2568" y="5982"/>
                    <a:pt x="5509" y="7674"/>
                    <a:pt x="7037" y="8879"/>
                  </a:cubicBezTo>
                  <a:cubicBezTo>
                    <a:pt x="8564" y="10077"/>
                    <a:pt x="11161" y="11948"/>
                    <a:pt x="12688" y="13018"/>
                  </a:cubicBezTo>
                  <a:cubicBezTo>
                    <a:pt x="14635" y="14381"/>
                    <a:pt x="15173" y="16252"/>
                    <a:pt x="15121" y="16993"/>
                  </a:cubicBezTo>
                  <a:cubicBezTo>
                    <a:pt x="15256" y="16851"/>
                    <a:pt x="16693" y="14987"/>
                    <a:pt x="16311" y="13078"/>
                  </a:cubicBezTo>
                  <a:cubicBezTo>
                    <a:pt x="15870" y="10877"/>
                    <a:pt x="9919" y="8257"/>
                    <a:pt x="3908" y="3025"/>
                  </a:cubicBezTo>
                  <a:cubicBezTo>
                    <a:pt x="2934" y="2172"/>
                    <a:pt x="1976" y="1333"/>
                    <a:pt x="1856" y="1"/>
                  </a:cubicBezTo>
                  <a:close/>
                </a:path>
              </a:pathLst>
            </a:custGeom>
            <a:solidFill>
              <a:srgbClr val="D7DA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1050825" y="3611852"/>
              <a:ext cx="1454609" cy="1117639"/>
            </a:xfrm>
            <a:custGeom>
              <a:rect b="b" l="l" r="r" t="t"/>
              <a:pathLst>
                <a:path extrusionOk="0" h="11791" w="15346">
                  <a:moveTo>
                    <a:pt x="2343" y="1"/>
                  </a:moveTo>
                  <a:cubicBezTo>
                    <a:pt x="2141" y="233"/>
                    <a:pt x="0" y="3639"/>
                    <a:pt x="2141" y="5338"/>
                  </a:cubicBezTo>
                  <a:cubicBezTo>
                    <a:pt x="4282" y="7037"/>
                    <a:pt x="7486" y="9537"/>
                    <a:pt x="8175" y="10016"/>
                  </a:cubicBezTo>
                  <a:cubicBezTo>
                    <a:pt x="8856" y="10496"/>
                    <a:pt x="10705" y="11791"/>
                    <a:pt x="10705" y="11791"/>
                  </a:cubicBezTo>
                  <a:lnTo>
                    <a:pt x="15346" y="11551"/>
                  </a:lnTo>
                  <a:cubicBezTo>
                    <a:pt x="15346" y="11551"/>
                    <a:pt x="8788" y="7374"/>
                    <a:pt x="7329" y="6086"/>
                  </a:cubicBezTo>
                  <a:cubicBezTo>
                    <a:pt x="6438" y="5286"/>
                    <a:pt x="5562" y="4657"/>
                    <a:pt x="4327" y="3332"/>
                  </a:cubicBezTo>
                  <a:cubicBezTo>
                    <a:pt x="3563" y="2501"/>
                    <a:pt x="2246" y="1423"/>
                    <a:pt x="2343" y="1"/>
                  </a:cubicBezTo>
                  <a:close/>
                </a:path>
              </a:pathLst>
            </a:custGeom>
            <a:solidFill>
              <a:srgbClr val="D7DA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1052247" y="1354062"/>
              <a:ext cx="1595842" cy="1586648"/>
            </a:xfrm>
            <a:custGeom>
              <a:rect b="b" l="l" r="r" t="t"/>
              <a:pathLst>
                <a:path extrusionOk="0" h="16739" w="16836">
                  <a:moveTo>
                    <a:pt x="1939" y="0"/>
                  </a:moveTo>
                  <a:cubicBezTo>
                    <a:pt x="831" y="831"/>
                    <a:pt x="0" y="3781"/>
                    <a:pt x="1340" y="5210"/>
                  </a:cubicBezTo>
                  <a:cubicBezTo>
                    <a:pt x="2688" y="6633"/>
                    <a:pt x="4200" y="7478"/>
                    <a:pt x="7441" y="9634"/>
                  </a:cubicBezTo>
                  <a:cubicBezTo>
                    <a:pt x="9245" y="10832"/>
                    <a:pt x="11304" y="11977"/>
                    <a:pt x="13160" y="13220"/>
                  </a:cubicBezTo>
                  <a:cubicBezTo>
                    <a:pt x="15024" y="14463"/>
                    <a:pt x="15503" y="15975"/>
                    <a:pt x="15308" y="16738"/>
                  </a:cubicBezTo>
                  <a:cubicBezTo>
                    <a:pt x="15713" y="16229"/>
                    <a:pt x="16835" y="14298"/>
                    <a:pt x="16461" y="13033"/>
                  </a:cubicBezTo>
                  <a:cubicBezTo>
                    <a:pt x="16079" y="11760"/>
                    <a:pt x="14912" y="10832"/>
                    <a:pt x="13482" y="9821"/>
                  </a:cubicBezTo>
                  <a:cubicBezTo>
                    <a:pt x="11199" y="8212"/>
                    <a:pt x="5832" y="5368"/>
                    <a:pt x="4656" y="4185"/>
                  </a:cubicBezTo>
                  <a:cubicBezTo>
                    <a:pt x="3481" y="3002"/>
                    <a:pt x="2021" y="2164"/>
                    <a:pt x="1939" y="0"/>
                  </a:cubicBezTo>
                  <a:close/>
                </a:path>
              </a:pathLst>
            </a:custGeom>
            <a:solidFill>
              <a:srgbClr val="D7DA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1206182" y="751676"/>
              <a:ext cx="1509301" cy="1035269"/>
            </a:xfrm>
            <a:custGeom>
              <a:rect b="b" l="l" r="r" t="t"/>
              <a:pathLst>
                <a:path extrusionOk="0" h="10922" w="15923">
                  <a:moveTo>
                    <a:pt x="1" y="0"/>
                  </a:moveTo>
                  <a:lnTo>
                    <a:pt x="4440" y="0"/>
                  </a:lnTo>
                  <a:cubicBezTo>
                    <a:pt x="4440" y="0"/>
                    <a:pt x="11484" y="3818"/>
                    <a:pt x="13864" y="5914"/>
                  </a:cubicBezTo>
                  <a:cubicBezTo>
                    <a:pt x="15923" y="7725"/>
                    <a:pt x="14837" y="9671"/>
                    <a:pt x="13827" y="10922"/>
                  </a:cubicBezTo>
                  <a:cubicBezTo>
                    <a:pt x="14598" y="9222"/>
                    <a:pt x="9732" y="6370"/>
                    <a:pt x="8766" y="5659"/>
                  </a:cubicBezTo>
                  <a:cubicBezTo>
                    <a:pt x="6730" y="417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7DA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6"/>
          <p:cNvSpPr/>
          <p:nvPr/>
        </p:nvSpPr>
        <p:spPr>
          <a:xfrm>
            <a:off x="1524214" y="514424"/>
            <a:ext cx="5789100" cy="14001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000">
                <a:latin typeface="Fira Sans"/>
                <a:ea typeface="Fira Sans"/>
                <a:cs typeface="Fira Sans"/>
                <a:sym typeface="Fira Sans"/>
              </a:rPr>
              <a:t>Orders of DNA coiling and folding:</a:t>
            </a:r>
            <a:endParaRPr b="1" sz="1000"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Fira Sans"/>
              <a:buChar char="●"/>
            </a:pPr>
            <a:r>
              <a:rPr b="1" lang="en-GB" sz="1000" u="sng">
                <a:latin typeface="Fira Sans"/>
                <a:ea typeface="Fira Sans"/>
                <a:cs typeface="Fira Sans"/>
                <a:sym typeface="Fira Sans"/>
              </a:rPr>
              <a:t>Primary </a:t>
            </a:r>
            <a:r>
              <a:rPr b="1" lang="en-GB" sz="1000">
                <a:latin typeface="Fira Sans"/>
                <a:ea typeface="Fira Sans"/>
                <a:cs typeface="Fira Sans"/>
                <a:sym typeface="Fira Sans"/>
              </a:rPr>
              <a:t>coiling: DNA double helix</a:t>
            </a:r>
            <a:endParaRPr b="1" sz="1000"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Fira Sans"/>
              <a:buChar char="●"/>
            </a:pPr>
            <a:r>
              <a:rPr b="1" lang="en-GB" sz="1000" u="sng">
                <a:latin typeface="Fira Sans"/>
                <a:ea typeface="Fira Sans"/>
                <a:cs typeface="Fira Sans"/>
                <a:sym typeface="Fira Sans"/>
              </a:rPr>
              <a:t>Secondary </a:t>
            </a:r>
            <a:r>
              <a:rPr b="1" lang="en-GB" sz="1000">
                <a:latin typeface="Fira Sans"/>
                <a:ea typeface="Fira Sans"/>
                <a:cs typeface="Fira Sans"/>
                <a:sym typeface="Fira Sans"/>
              </a:rPr>
              <a:t>coiling: around histones (basic proteins) </a:t>
            </a:r>
            <a:r>
              <a:rPr lang="en-GB" sz="10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→ </a:t>
            </a:r>
            <a:r>
              <a:rPr b="1" lang="en-GB" sz="1000">
                <a:latin typeface="Fira Sans"/>
                <a:ea typeface="Fira Sans"/>
                <a:cs typeface="Fira Sans"/>
                <a:sym typeface="Fira Sans"/>
              </a:rPr>
              <a:t>nucleosomes, </a:t>
            </a:r>
            <a:r>
              <a:rPr lang="en-GB" sz="1000">
                <a:solidFill>
                  <a:srgbClr val="38761D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Histones are positively charged proteins. </a:t>
            </a:r>
            <a:r>
              <a:rPr lang="en-GB" sz="600">
                <a:solidFill>
                  <a:srgbClr val="666666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Remember: Nucleosomes consist of the histone octamer. </a:t>
            </a:r>
            <a:r>
              <a:rPr lang="en-GB" sz="600">
                <a:solidFill>
                  <a:srgbClr val="666666"/>
                </a:solidFill>
                <a:highlight>
                  <a:srgbClr val="B7B7B7"/>
                </a:highlight>
                <a:latin typeface="Fira Sans SemiBold"/>
                <a:ea typeface="Fira Sans SemiBold"/>
                <a:cs typeface="Fira Sans SemiBold"/>
                <a:sym typeface="Fira Sans SemiBold"/>
              </a:rPr>
              <a:t>(Biochemistry first lecture)</a:t>
            </a:r>
            <a:endParaRPr b="1" sz="600">
              <a:solidFill>
                <a:srgbClr val="666666"/>
              </a:solidFill>
              <a:highlight>
                <a:srgbClr val="B7B7B7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Fira Sans"/>
              <a:buChar char="●"/>
            </a:pPr>
            <a:r>
              <a:rPr b="1" lang="en-GB" sz="1000" u="sng">
                <a:latin typeface="Fira Sans"/>
                <a:ea typeface="Fira Sans"/>
                <a:cs typeface="Fira Sans"/>
                <a:sym typeface="Fira Sans"/>
              </a:rPr>
              <a:t>Tertiary </a:t>
            </a:r>
            <a:r>
              <a:rPr b="1" lang="en-GB" sz="1000">
                <a:latin typeface="Fira Sans"/>
                <a:ea typeface="Fira Sans"/>
                <a:cs typeface="Fira Sans"/>
                <a:sym typeface="Fira Sans"/>
              </a:rPr>
              <a:t>coiling chromatin fiber</a:t>
            </a:r>
            <a:endParaRPr b="1" sz="1000"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Fira Sans"/>
              <a:buChar char="●"/>
            </a:pPr>
            <a:r>
              <a:rPr b="1" lang="en-GB" sz="1000">
                <a:latin typeface="Fira Sans"/>
                <a:ea typeface="Fira Sans"/>
                <a:cs typeface="Fira Sans"/>
                <a:sym typeface="Fira Sans"/>
              </a:rPr>
              <a:t>Chromatin fibers form long loops on non-histone proteins </a:t>
            </a:r>
            <a:r>
              <a:rPr lang="en-GB" sz="10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→</a:t>
            </a:r>
            <a:r>
              <a:rPr b="1" lang="en-GB" sz="1000">
                <a:latin typeface="Fira Sans"/>
                <a:ea typeface="Fira Sans"/>
                <a:cs typeface="Fira Sans"/>
                <a:sym typeface="Fira Sans"/>
              </a:rPr>
              <a:t>tighter coils </a:t>
            </a:r>
            <a:r>
              <a:rPr lang="en-GB" sz="10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→</a:t>
            </a:r>
            <a:r>
              <a:rPr b="1" lang="en-GB" sz="1000" u="sng">
                <a:latin typeface="Fira Sans"/>
                <a:ea typeface="Fira Sans"/>
                <a:cs typeface="Fira Sans"/>
                <a:sym typeface="Fira Sans"/>
              </a:rPr>
              <a:t>chromosome</a:t>
            </a:r>
            <a:endParaRPr b="1" sz="1000" u="sng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43" name="Google Shape;14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517" y="281468"/>
            <a:ext cx="1619775" cy="223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8720" y="2887400"/>
            <a:ext cx="2073575" cy="182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6"/>
          <p:cNvSpPr txBox="1"/>
          <p:nvPr/>
        </p:nvSpPr>
        <p:spPr>
          <a:xfrm>
            <a:off x="2816398" y="2240584"/>
            <a:ext cx="35112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Fira Sans"/>
                <a:ea typeface="Fira Sans"/>
                <a:cs typeface="Fira Sans"/>
                <a:sym typeface="Fira Sans"/>
              </a:rPr>
              <a:t>Mitotic cell cycle </a:t>
            </a:r>
            <a:endParaRPr b="1" sz="24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1669950" y="4433838"/>
            <a:ext cx="31557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  <a:latin typeface="Fira Sans"/>
                <a:ea typeface="Fira Sans"/>
                <a:cs typeface="Fira Sans"/>
                <a:sym typeface="Fira Sans"/>
              </a:rPr>
              <a:t>Extra Note : </a:t>
            </a:r>
            <a:endParaRPr sz="900">
              <a:solidFill>
                <a:srgbClr val="99999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  <a:latin typeface="Fira Sans"/>
                <a:ea typeface="Fira Sans"/>
                <a:cs typeface="Fira Sans"/>
                <a:sym typeface="Fira Sans"/>
              </a:rPr>
              <a:t>Chromosome develop in mitotic phase (prophase)</a:t>
            </a:r>
            <a:endParaRPr sz="900">
              <a:solidFill>
                <a:srgbClr val="99999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7" name="Google Shape;147;p6"/>
          <p:cNvSpPr txBox="1"/>
          <p:nvPr/>
        </p:nvSpPr>
        <p:spPr>
          <a:xfrm>
            <a:off x="1524225" y="2710057"/>
            <a:ext cx="3884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3C78D8"/>
                </a:solidFill>
                <a:latin typeface="Fira Sans"/>
                <a:ea typeface="Fira Sans"/>
                <a:cs typeface="Fira Sans"/>
                <a:sym typeface="Fira Sans"/>
              </a:rPr>
              <a:t>Mitotic cell cycle can be divided into two major phases:</a:t>
            </a:r>
            <a:endParaRPr b="1" sz="1000">
              <a:solidFill>
                <a:srgbClr val="3C78D8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000"/>
              <a:buFont typeface="Fira Sans"/>
              <a:buAutoNum type="arabicPeriod"/>
            </a:pPr>
            <a:r>
              <a:rPr b="1" lang="en-GB" sz="1000">
                <a:solidFill>
                  <a:srgbClr val="3C78D8"/>
                </a:solidFill>
                <a:latin typeface="Fira Sans"/>
                <a:ea typeface="Fira Sans"/>
                <a:cs typeface="Fira Sans"/>
                <a:sym typeface="Fira Sans"/>
              </a:rPr>
              <a:t>Interphase</a:t>
            </a:r>
            <a:endParaRPr b="1" sz="1000">
              <a:solidFill>
                <a:srgbClr val="3C78D8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Fira Sans"/>
              <a:buChar char="-"/>
            </a:pPr>
            <a:r>
              <a:rPr lang="en-GB" sz="1000">
                <a:solidFill>
                  <a:srgbClr val="999999"/>
                </a:solidFill>
                <a:latin typeface="Fira Sans"/>
                <a:ea typeface="Fira Sans"/>
                <a:cs typeface="Fira Sans"/>
                <a:sym typeface="Fira Sans"/>
              </a:rPr>
              <a:t>G1 (cell growth)</a:t>
            </a:r>
            <a:endParaRPr sz="1000">
              <a:solidFill>
                <a:srgbClr val="99999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Fira Sans"/>
              <a:buChar char="-"/>
            </a:pPr>
            <a:r>
              <a:rPr lang="en-GB" sz="1000">
                <a:solidFill>
                  <a:srgbClr val="999999"/>
                </a:solidFill>
                <a:latin typeface="Fira Sans"/>
                <a:ea typeface="Fira Sans"/>
                <a:cs typeface="Fira Sans"/>
                <a:sym typeface="Fira Sans"/>
              </a:rPr>
              <a:t>S (DNA synthesis)</a:t>
            </a:r>
            <a:endParaRPr sz="1000">
              <a:solidFill>
                <a:srgbClr val="99999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Fira Sans"/>
              <a:buChar char="-"/>
            </a:pPr>
            <a:r>
              <a:rPr lang="en-GB" sz="1000">
                <a:solidFill>
                  <a:srgbClr val="999999"/>
                </a:solidFill>
                <a:latin typeface="Fira Sans"/>
                <a:ea typeface="Fira Sans"/>
                <a:cs typeface="Fira Sans"/>
                <a:sym typeface="Fira Sans"/>
              </a:rPr>
              <a:t>G2 (cell growth)</a:t>
            </a:r>
            <a:endParaRPr sz="1000">
              <a:solidFill>
                <a:srgbClr val="99999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000"/>
              <a:buFont typeface="Fira Sans"/>
              <a:buAutoNum type="arabicPeriod"/>
            </a:pPr>
            <a:r>
              <a:rPr b="1" lang="en-GB" sz="1000">
                <a:solidFill>
                  <a:srgbClr val="3C78D8"/>
                </a:solidFill>
                <a:latin typeface="Fira Sans"/>
                <a:ea typeface="Fira Sans"/>
                <a:cs typeface="Fira Sans"/>
                <a:sym typeface="Fira Sans"/>
              </a:rPr>
              <a:t>Mitotic phase</a:t>
            </a:r>
            <a:endParaRPr b="1" sz="1000">
              <a:solidFill>
                <a:srgbClr val="3C78D8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Fira Sans"/>
              <a:buChar char="-"/>
            </a:pPr>
            <a:r>
              <a:rPr lang="en-GB" sz="1000">
                <a:solidFill>
                  <a:srgbClr val="999999"/>
                </a:solidFill>
                <a:latin typeface="Fira Sans"/>
                <a:ea typeface="Fira Sans"/>
                <a:cs typeface="Fira Sans"/>
                <a:sym typeface="Fira Sans"/>
              </a:rPr>
              <a:t>Prophase</a:t>
            </a:r>
            <a:endParaRPr sz="1000">
              <a:solidFill>
                <a:srgbClr val="99999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Fira Sans"/>
              <a:buChar char="-"/>
            </a:pPr>
            <a:r>
              <a:rPr lang="en-GB" sz="1000">
                <a:solidFill>
                  <a:srgbClr val="999999"/>
                </a:solidFill>
                <a:latin typeface="Fira Sans"/>
                <a:ea typeface="Fira Sans"/>
                <a:cs typeface="Fira Sans"/>
                <a:sym typeface="Fira Sans"/>
              </a:rPr>
              <a:t>Metaphase أفضل مرحلة لعمل الكاريوتايبينق</a:t>
            </a:r>
            <a:endParaRPr sz="1000">
              <a:solidFill>
                <a:srgbClr val="99999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Fira Sans"/>
              <a:buChar char="-"/>
            </a:pPr>
            <a:r>
              <a:rPr lang="en-GB" sz="1000">
                <a:solidFill>
                  <a:srgbClr val="999999"/>
                </a:solidFill>
                <a:latin typeface="Fira Sans"/>
                <a:ea typeface="Fira Sans"/>
                <a:cs typeface="Fira Sans"/>
                <a:sym typeface="Fira Sans"/>
              </a:rPr>
              <a:t>Anaphase</a:t>
            </a:r>
            <a:endParaRPr sz="1000">
              <a:solidFill>
                <a:srgbClr val="999999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Fira Sans"/>
              <a:buChar char="-"/>
            </a:pPr>
            <a:r>
              <a:rPr lang="en-GB" sz="1000">
                <a:solidFill>
                  <a:srgbClr val="999999"/>
                </a:solidFill>
                <a:latin typeface="Fira Sans"/>
                <a:ea typeface="Fira Sans"/>
                <a:cs typeface="Fira Sans"/>
                <a:sym typeface="Fira Sans"/>
              </a:rPr>
              <a:t>Telophase</a:t>
            </a:r>
            <a:endParaRPr b="1" sz="1000">
              <a:solidFill>
                <a:srgbClr val="999999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8" name="Google Shape;148;p6"/>
          <p:cNvSpPr/>
          <p:nvPr/>
        </p:nvSpPr>
        <p:spPr>
          <a:xfrm rot="10800000">
            <a:off x="2683112" y="2112733"/>
            <a:ext cx="3777788" cy="40250"/>
          </a:xfrm>
          <a:custGeom>
            <a:rect b="b" l="l" r="r" t="t"/>
            <a:pathLst>
              <a:path extrusionOk="0" h="1930" w="91284">
                <a:moveTo>
                  <a:pt x="1292" y="0"/>
                </a:moveTo>
                <a:cubicBezTo>
                  <a:pt x="0" y="0"/>
                  <a:pt x="0" y="1929"/>
                  <a:pt x="1292" y="1929"/>
                </a:cubicBezTo>
                <a:lnTo>
                  <a:pt x="90011" y="1929"/>
                </a:lnTo>
                <a:cubicBezTo>
                  <a:pt x="91284" y="1929"/>
                  <a:pt x="91284" y="0"/>
                  <a:pt x="9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/>
          <p:nvPr>
            <p:ph type="title"/>
          </p:nvPr>
        </p:nvSpPr>
        <p:spPr>
          <a:xfrm>
            <a:off x="102921" y="223381"/>
            <a:ext cx="3376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400">
                <a:solidFill>
                  <a:srgbClr val="000000"/>
                </a:solidFill>
              </a:rPr>
              <a:t>Karyotype</a:t>
            </a:r>
            <a:endParaRPr sz="2400">
              <a:solidFill>
                <a:srgbClr val="000000"/>
              </a:solidFill>
            </a:endParaRPr>
          </a:p>
        </p:txBody>
      </p:sp>
      <p:grpSp>
        <p:nvGrpSpPr>
          <p:cNvPr id="154" name="Google Shape;154;p8"/>
          <p:cNvGrpSpPr/>
          <p:nvPr/>
        </p:nvGrpSpPr>
        <p:grpSpPr>
          <a:xfrm>
            <a:off x="7767075" y="734632"/>
            <a:ext cx="1279107" cy="3992796"/>
            <a:chOff x="3992694" y="1192179"/>
            <a:chExt cx="1158612" cy="3544426"/>
          </a:xfrm>
        </p:grpSpPr>
        <p:sp>
          <p:nvSpPr>
            <p:cNvPr id="155" name="Google Shape;155;p8"/>
            <p:cNvSpPr/>
            <p:nvPr/>
          </p:nvSpPr>
          <p:spPr>
            <a:xfrm>
              <a:off x="4201112" y="1248680"/>
              <a:ext cx="380782" cy="53277"/>
            </a:xfrm>
            <a:custGeom>
              <a:rect b="b" l="l" r="r" t="t"/>
              <a:pathLst>
                <a:path extrusionOk="0" h="727" w="5196">
                  <a:moveTo>
                    <a:pt x="1" y="1"/>
                  </a:moveTo>
                  <a:lnTo>
                    <a:pt x="1" y="727"/>
                  </a:lnTo>
                  <a:lnTo>
                    <a:pt x="5196" y="727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4563206" y="1248680"/>
              <a:ext cx="381295" cy="53277"/>
            </a:xfrm>
            <a:custGeom>
              <a:rect b="b" l="l" r="r" t="t"/>
              <a:pathLst>
                <a:path extrusionOk="0" h="727" w="5203">
                  <a:moveTo>
                    <a:pt x="0" y="1"/>
                  </a:moveTo>
                  <a:lnTo>
                    <a:pt x="0" y="727"/>
                  </a:lnTo>
                  <a:lnTo>
                    <a:pt x="5203" y="727"/>
                  </a:lnTo>
                  <a:lnTo>
                    <a:pt x="52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4270218" y="1505465"/>
              <a:ext cx="310576" cy="53277"/>
            </a:xfrm>
            <a:custGeom>
              <a:rect b="b" l="l" r="r" t="t"/>
              <a:pathLst>
                <a:path extrusionOk="0" h="727" w="4238">
                  <a:moveTo>
                    <a:pt x="1" y="0"/>
                  </a:moveTo>
                  <a:lnTo>
                    <a:pt x="1" y="726"/>
                  </a:lnTo>
                  <a:lnTo>
                    <a:pt x="4238" y="726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4565917" y="1505465"/>
              <a:ext cx="310576" cy="53277"/>
            </a:xfrm>
            <a:custGeom>
              <a:rect b="b" l="l" r="r" t="t"/>
              <a:pathLst>
                <a:path extrusionOk="0" h="727" w="4238">
                  <a:moveTo>
                    <a:pt x="1" y="0"/>
                  </a:moveTo>
                  <a:lnTo>
                    <a:pt x="1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4037617" y="1192179"/>
              <a:ext cx="200358" cy="171777"/>
            </a:xfrm>
            <a:custGeom>
              <a:rect b="b" l="l" r="r" t="t"/>
              <a:pathLst>
                <a:path extrusionOk="0" h="2344" w="2734">
                  <a:moveTo>
                    <a:pt x="1565" y="1"/>
                  </a:moveTo>
                  <a:cubicBezTo>
                    <a:pt x="517" y="1"/>
                    <a:pt x="1" y="1266"/>
                    <a:pt x="734" y="2000"/>
                  </a:cubicBezTo>
                  <a:cubicBezTo>
                    <a:pt x="974" y="2237"/>
                    <a:pt x="1269" y="2344"/>
                    <a:pt x="1557" y="2344"/>
                  </a:cubicBezTo>
                  <a:cubicBezTo>
                    <a:pt x="2158" y="2344"/>
                    <a:pt x="2733" y="1880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4037617" y="1192179"/>
              <a:ext cx="200358" cy="171777"/>
            </a:xfrm>
            <a:custGeom>
              <a:rect b="b" l="l" r="r" t="t"/>
              <a:pathLst>
                <a:path extrusionOk="0" h="2344" w="2734">
                  <a:moveTo>
                    <a:pt x="1565" y="1"/>
                  </a:moveTo>
                  <a:cubicBezTo>
                    <a:pt x="517" y="1"/>
                    <a:pt x="1" y="1266"/>
                    <a:pt x="734" y="2000"/>
                  </a:cubicBezTo>
                  <a:cubicBezTo>
                    <a:pt x="974" y="2237"/>
                    <a:pt x="1269" y="2344"/>
                    <a:pt x="1557" y="2344"/>
                  </a:cubicBezTo>
                  <a:cubicBezTo>
                    <a:pt x="2158" y="2344"/>
                    <a:pt x="2733" y="1880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4197301" y="1452261"/>
              <a:ext cx="200284" cy="171997"/>
            </a:xfrm>
            <a:custGeom>
              <a:rect b="b" l="l" r="r" t="t"/>
              <a:pathLst>
                <a:path extrusionOk="0" h="2347" w="2733">
                  <a:moveTo>
                    <a:pt x="1565" y="0"/>
                  </a:moveTo>
                  <a:cubicBezTo>
                    <a:pt x="517" y="0"/>
                    <a:pt x="0" y="1265"/>
                    <a:pt x="734" y="1999"/>
                  </a:cubicBezTo>
                  <a:cubicBezTo>
                    <a:pt x="974" y="2239"/>
                    <a:pt x="1268" y="2346"/>
                    <a:pt x="1556" y="2346"/>
                  </a:cubicBezTo>
                  <a:cubicBezTo>
                    <a:pt x="2158" y="2346"/>
                    <a:pt x="2732" y="1879"/>
                    <a:pt x="2732" y="1175"/>
                  </a:cubicBezTo>
                  <a:cubicBezTo>
                    <a:pt x="2732" y="524"/>
                    <a:pt x="2208" y="0"/>
                    <a:pt x="1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4920829" y="1192179"/>
              <a:ext cx="200358" cy="171777"/>
            </a:xfrm>
            <a:custGeom>
              <a:rect b="b" l="l" r="r" t="t"/>
              <a:pathLst>
                <a:path extrusionOk="0" h="2344" w="2734">
                  <a:moveTo>
                    <a:pt x="1169" y="1"/>
                  </a:moveTo>
                  <a:cubicBezTo>
                    <a:pt x="525" y="1"/>
                    <a:pt x="1" y="525"/>
                    <a:pt x="1" y="1176"/>
                  </a:cubicBezTo>
                  <a:cubicBezTo>
                    <a:pt x="1" y="1880"/>
                    <a:pt x="576" y="2344"/>
                    <a:pt x="1175" y="2344"/>
                  </a:cubicBezTo>
                  <a:cubicBezTo>
                    <a:pt x="1462" y="2344"/>
                    <a:pt x="1754" y="2237"/>
                    <a:pt x="1992" y="2000"/>
                  </a:cubicBezTo>
                  <a:cubicBezTo>
                    <a:pt x="2733" y="1266"/>
                    <a:pt x="2209" y="1"/>
                    <a:pt x="1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4920829" y="1192179"/>
              <a:ext cx="200358" cy="171777"/>
            </a:xfrm>
            <a:custGeom>
              <a:rect b="b" l="l" r="r" t="t"/>
              <a:pathLst>
                <a:path extrusionOk="0" h="2344" w="2734">
                  <a:moveTo>
                    <a:pt x="1169" y="1"/>
                  </a:moveTo>
                  <a:cubicBezTo>
                    <a:pt x="525" y="1"/>
                    <a:pt x="1" y="525"/>
                    <a:pt x="1" y="1176"/>
                  </a:cubicBezTo>
                  <a:cubicBezTo>
                    <a:pt x="1" y="1880"/>
                    <a:pt x="576" y="2344"/>
                    <a:pt x="1175" y="2344"/>
                  </a:cubicBezTo>
                  <a:cubicBezTo>
                    <a:pt x="1462" y="2344"/>
                    <a:pt x="1754" y="2237"/>
                    <a:pt x="1992" y="2000"/>
                  </a:cubicBezTo>
                  <a:cubicBezTo>
                    <a:pt x="2733" y="1266"/>
                    <a:pt x="2209" y="1"/>
                    <a:pt x="1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4761218" y="1452261"/>
              <a:ext cx="171191" cy="171777"/>
            </a:xfrm>
            <a:custGeom>
              <a:rect b="b" l="l" r="r" t="t"/>
              <a:pathLst>
                <a:path extrusionOk="0" h="2344" w="2336">
                  <a:moveTo>
                    <a:pt x="1168" y="0"/>
                  </a:moveTo>
                  <a:cubicBezTo>
                    <a:pt x="524" y="0"/>
                    <a:pt x="0" y="524"/>
                    <a:pt x="0" y="1175"/>
                  </a:cubicBezTo>
                  <a:cubicBezTo>
                    <a:pt x="0" y="1819"/>
                    <a:pt x="524" y="2343"/>
                    <a:pt x="1168" y="2343"/>
                  </a:cubicBezTo>
                  <a:cubicBezTo>
                    <a:pt x="1812" y="2343"/>
                    <a:pt x="2336" y="1819"/>
                    <a:pt x="2336" y="1175"/>
                  </a:cubicBezTo>
                  <a:cubicBezTo>
                    <a:pt x="2336" y="524"/>
                    <a:pt x="1812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4729413" y="1966784"/>
              <a:ext cx="200284" cy="171630"/>
            </a:xfrm>
            <a:custGeom>
              <a:rect b="b" l="l" r="r" t="t"/>
              <a:pathLst>
                <a:path extrusionOk="0" h="2342" w="2733">
                  <a:moveTo>
                    <a:pt x="1565" y="1"/>
                  </a:moveTo>
                  <a:cubicBezTo>
                    <a:pt x="517" y="1"/>
                    <a:pt x="0" y="1258"/>
                    <a:pt x="734" y="1999"/>
                  </a:cubicBezTo>
                  <a:cubicBezTo>
                    <a:pt x="970" y="2236"/>
                    <a:pt x="1262" y="2341"/>
                    <a:pt x="1549" y="2341"/>
                  </a:cubicBezTo>
                  <a:cubicBezTo>
                    <a:pt x="2151" y="2341"/>
                    <a:pt x="2733" y="1874"/>
                    <a:pt x="2733" y="1168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4885726" y="2224082"/>
              <a:ext cx="200284" cy="171630"/>
            </a:xfrm>
            <a:custGeom>
              <a:rect b="b" l="l" r="r" t="t"/>
              <a:pathLst>
                <a:path extrusionOk="0" h="2342" w="2733">
                  <a:moveTo>
                    <a:pt x="1565" y="0"/>
                  </a:moveTo>
                  <a:cubicBezTo>
                    <a:pt x="525" y="0"/>
                    <a:pt x="1" y="1258"/>
                    <a:pt x="742" y="1999"/>
                  </a:cubicBezTo>
                  <a:cubicBezTo>
                    <a:pt x="978" y="2235"/>
                    <a:pt x="1269" y="2341"/>
                    <a:pt x="1555" y="2341"/>
                  </a:cubicBezTo>
                  <a:cubicBezTo>
                    <a:pt x="2155" y="2341"/>
                    <a:pt x="2733" y="1873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4951022" y="2478083"/>
              <a:ext cx="200284" cy="171704"/>
            </a:xfrm>
            <a:custGeom>
              <a:rect b="b" l="l" r="r" t="t"/>
              <a:pathLst>
                <a:path extrusionOk="0" h="2343" w="2733">
                  <a:moveTo>
                    <a:pt x="1565" y="0"/>
                  </a:moveTo>
                  <a:cubicBezTo>
                    <a:pt x="517" y="0"/>
                    <a:pt x="1" y="1258"/>
                    <a:pt x="734" y="1999"/>
                  </a:cubicBezTo>
                  <a:cubicBezTo>
                    <a:pt x="974" y="2236"/>
                    <a:pt x="1268" y="2343"/>
                    <a:pt x="1555" y="2343"/>
                  </a:cubicBezTo>
                  <a:cubicBezTo>
                    <a:pt x="2157" y="2343"/>
                    <a:pt x="2733" y="1877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4932921" y="2750184"/>
              <a:ext cx="200871" cy="171557"/>
            </a:xfrm>
            <a:custGeom>
              <a:rect b="b" l="l" r="r" t="t"/>
              <a:pathLst>
                <a:path extrusionOk="0" h="2341" w="2741">
                  <a:moveTo>
                    <a:pt x="1565" y="0"/>
                  </a:moveTo>
                  <a:cubicBezTo>
                    <a:pt x="524" y="0"/>
                    <a:pt x="0" y="1258"/>
                    <a:pt x="742" y="1999"/>
                  </a:cubicBezTo>
                  <a:cubicBezTo>
                    <a:pt x="978" y="2235"/>
                    <a:pt x="1270" y="2341"/>
                    <a:pt x="1556" y="2341"/>
                  </a:cubicBezTo>
                  <a:cubicBezTo>
                    <a:pt x="2159" y="2341"/>
                    <a:pt x="2740" y="1873"/>
                    <a:pt x="2740" y="1168"/>
                  </a:cubicBezTo>
                  <a:cubicBezTo>
                    <a:pt x="2740" y="524"/>
                    <a:pt x="2216" y="0"/>
                    <a:pt x="1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4862129" y="2992605"/>
              <a:ext cx="200358" cy="171484"/>
            </a:xfrm>
            <a:custGeom>
              <a:rect b="b" l="l" r="r" t="t"/>
              <a:pathLst>
                <a:path extrusionOk="0" h="2340" w="2734">
                  <a:moveTo>
                    <a:pt x="1565" y="1"/>
                  </a:moveTo>
                  <a:cubicBezTo>
                    <a:pt x="525" y="1"/>
                    <a:pt x="1" y="1258"/>
                    <a:pt x="734" y="1992"/>
                  </a:cubicBezTo>
                  <a:cubicBezTo>
                    <a:pt x="974" y="2232"/>
                    <a:pt x="1269" y="2339"/>
                    <a:pt x="1557" y="2339"/>
                  </a:cubicBezTo>
                  <a:cubicBezTo>
                    <a:pt x="2158" y="2339"/>
                    <a:pt x="2733" y="1872"/>
                    <a:pt x="2733" y="1168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4726115" y="3258697"/>
              <a:ext cx="200284" cy="171410"/>
            </a:xfrm>
            <a:custGeom>
              <a:rect b="b" l="l" r="r" t="t"/>
              <a:pathLst>
                <a:path extrusionOk="0" h="2339" w="2733">
                  <a:moveTo>
                    <a:pt x="1565" y="0"/>
                  </a:moveTo>
                  <a:cubicBezTo>
                    <a:pt x="524" y="0"/>
                    <a:pt x="0" y="1258"/>
                    <a:pt x="741" y="1991"/>
                  </a:cubicBezTo>
                  <a:cubicBezTo>
                    <a:pt x="979" y="2232"/>
                    <a:pt x="1272" y="2339"/>
                    <a:pt x="1559" y="2339"/>
                  </a:cubicBezTo>
                  <a:cubicBezTo>
                    <a:pt x="2158" y="2339"/>
                    <a:pt x="2733" y="1871"/>
                    <a:pt x="2733" y="1168"/>
                  </a:cubicBezTo>
                  <a:cubicBezTo>
                    <a:pt x="2733" y="524"/>
                    <a:pt x="2209" y="0"/>
                    <a:pt x="1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4214303" y="1966784"/>
              <a:ext cx="200284" cy="171630"/>
            </a:xfrm>
            <a:custGeom>
              <a:rect b="b" l="l" r="r" t="t"/>
              <a:pathLst>
                <a:path extrusionOk="0" h="2342" w="2733">
                  <a:moveTo>
                    <a:pt x="1168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74"/>
                    <a:pt x="578" y="2341"/>
                    <a:pt x="1181" y="2341"/>
                  </a:cubicBezTo>
                  <a:cubicBezTo>
                    <a:pt x="1468" y="2341"/>
                    <a:pt x="1760" y="2236"/>
                    <a:pt x="1999" y="1999"/>
                  </a:cubicBezTo>
                  <a:cubicBezTo>
                    <a:pt x="2733" y="1258"/>
                    <a:pt x="2209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4057403" y="2224082"/>
              <a:ext cx="171777" cy="171191"/>
            </a:xfrm>
            <a:custGeom>
              <a:rect b="b" l="l" r="r" t="t"/>
              <a:pathLst>
                <a:path extrusionOk="0" h="2336" w="2344">
                  <a:moveTo>
                    <a:pt x="1176" y="0"/>
                  </a:moveTo>
                  <a:cubicBezTo>
                    <a:pt x="524" y="0"/>
                    <a:pt x="0" y="524"/>
                    <a:pt x="0" y="1168"/>
                  </a:cubicBezTo>
                  <a:cubicBezTo>
                    <a:pt x="0" y="1812"/>
                    <a:pt x="524" y="2336"/>
                    <a:pt x="1176" y="2336"/>
                  </a:cubicBezTo>
                  <a:cubicBezTo>
                    <a:pt x="1819" y="2336"/>
                    <a:pt x="2343" y="1812"/>
                    <a:pt x="2343" y="1168"/>
                  </a:cubicBezTo>
                  <a:cubicBezTo>
                    <a:pt x="2343" y="524"/>
                    <a:pt x="1819" y="0"/>
                    <a:pt x="1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992694" y="2478083"/>
              <a:ext cx="200284" cy="171704"/>
            </a:xfrm>
            <a:custGeom>
              <a:rect b="b" l="l" r="r" t="t"/>
              <a:pathLst>
                <a:path extrusionOk="0" h="2343" w="2733">
                  <a:moveTo>
                    <a:pt x="1168" y="0"/>
                  </a:moveTo>
                  <a:cubicBezTo>
                    <a:pt x="524" y="0"/>
                    <a:pt x="0" y="524"/>
                    <a:pt x="0" y="1168"/>
                  </a:cubicBezTo>
                  <a:cubicBezTo>
                    <a:pt x="0" y="1877"/>
                    <a:pt x="576" y="2343"/>
                    <a:pt x="1175" y="2343"/>
                  </a:cubicBezTo>
                  <a:cubicBezTo>
                    <a:pt x="1462" y="2343"/>
                    <a:pt x="1754" y="2236"/>
                    <a:pt x="1991" y="1999"/>
                  </a:cubicBezTo>
                  <a:cubicBezTo>
                    <a:pt x="2732" y="1258"/>
                    <a:pt x="2208" y="0"/>
                    <a:pt x="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4010209" y="2750184"/>
              <a:ext cx="200284" cy="171557"/>
            </a:xfrm>
            <a:custGeom>
              <a:rect b="b" l="l" r="r" t="t"/>
              <a:pathLst>
                <a:path extrusionOk="0" h="2341" w="2733">
                  <a:moveTo>
                    <a:pt x="1168" y="0"/>
                  </a:moveTo>
                  <a:cubicBezTo>
                    <a:pt x="525" y="0"/>
                    <a:pt x="1" y="524"/>
                    <a:pt x="1" y="1168"/>
                  </a:cubicBezTo>
                  <a:cubicBezTo>
                    <a:pt x="1" y="1873"/>
                    <a:pt x="578" y="2341"/>
                    <a:pt x="1181" y="2341"/>
                  </a:cubicBezTo>
                  <a:cubicBezTo>
                    <a:pt x="1468" y="2341"/>
                    <a:pt x="1760" y="2235"/>
                    <a:pt x="1999" y="1999"/>
                  </a:cubicBezTo>
                  <a:cubicBezTo>
                    <a:pt x="2733" y="1258"/>
                    <a:pt x="2216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4081000" y="2992605"/>
              <a:ext cx="200797" cy="171484"/>
            </a:xfrm>
            <a:custGeom>
              <a:rect b="b" l="l" r="r" t="t"/>
              <a:pathLst>
                <a:path extrusionOk="0" h="2340" w="2740">
                  <a:moveTo>
                    <a:pt x="1175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72"/>
                    <a:pt x="578" y="2339"/>
                    <a:pt x="1180" y="2339"/>
                  </a:cubicBezTo>
                  <a:cubicBezTo>
                    <a:pt x="1468" y="2339"/>
                    <a:pt x="1761" y="2232"/>
                    <a:pt x="1999" y="1992"/>
                  </a:cubicBezTo>
                  <a:cubicBezTo>
                    <a:pt x="2740" y="1258"/>
                    <a:pt x="2216" y="1"/>
                    <a:pt x="1175" y="1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4217015" y="3258697"/>
              <a:ext cx="200284" cy="171410"/>
            </a:xfrm>
            <a:custGeom>
              <a:rect b="b" l="l" r="r" t="t"/>
              <a:pathLst>
                <a:path extrusionOk="0" h="2339" w="2733">
                  <a:moveTo>
                    <a:pt x="1168" y="0"/>
                  </a:moveTo>
                  <a:cubicBezTo>
                    <a:pt x="525" y="0"/>
                    <a:pt x="1" y="524"/>
                    <a:pt x="1" y="1168"/>
                  </a:cubicBezTo>
                  <a:cubicBezTo>
                    <a:pt x="1" y="1871"/>
                    <a:pt x="579" y="2339"/>
                    <a:pt x="1180" y="2339"/>
                  </a:cubicBezTo>
                  <a:cubicBezTo>
                    <a:pt x="1468" y="2339"/>
                    <a:pt x="1762" y="2232"/>
                    <a:pt x="1999" y="1991"/>
                  </a:cubicBezTo>
                  <a:cubicBezTo>
                    <a:pt x="2733" y="1258"/>
                    <a:pt x="2216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4757920" y="3781501"/>
              <a:ext cx="171777" cy="171777"/>
            </a:xfrm>
            <a:custGeom>
              <a:rect b="b" l="l" r="r" t="t"/>
              <a:pathLst>
                <a:path extrusionOk="0" h="2344" w="2344">
                  <a:moveTo>
                    <a:pt x="1168" y="0"/>
                  </a:moveTo>
                  <a:cubicBezTo>
                    <a:pt x="525" y="0"/>
                    <a:pt x="1" y="524"/>
                    <a:pt x="1" y="1175"/>
                  </a:cubicBezTo>
                  <a:cubicBezTo>
                    <a:pt x="1" y="1819"/>
                    <a:pt x="525" y="2343"/>
                    <a:pt x="1168" y="2343"/>
                  </a:cubicBezTo>
                  <a:cubicBezTo>
                    <a:pt x="1820" y="2343"/>
                    <a:pt x="2344" y="1819"/>
                    <a:pt x="2344" y="1175"/>
                  </a:cubicBezTo>
                  <a:cubicBezTo>
                    <a:pt x="2344" y="524"/>
                    <a:pt x="1820" y="0"/>
                    <a:pt x="1168" y="0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4885726" y="4038726"/>
              <a:ext cx="200284" cy="171777"/>
            </a:xfrm>
            <a:custGeom>
              <a:rect b="b" l="l" r="r" t="t"/>
              <a:pathLst>
                <a:path extrusionOk="0" h="2344" w="2733">
                  <a:moveTo>
                    <a:pt x="1565" y="1"/>
                  </a:moveTo>
                  <a:cubicBezTo>
                    <a:pt x="525" y="1"/>
                    <a:pt x="1" y="1258"/>
                    <a:pt x="742" y="2000"/>
                  </a:cubicBezTo>
                  <a:cubicBezTo>
                    <a:pt x="979" y="2237"/>
                    <a:pt x="1271" y="2343"/>
                    <a:pt x="1558" y="2343"/>
                  </a:cubicBezTo>
                  <a:cubicBezTo>
                    <a:pt x="2157" y="2343"/>
                    <a:pt x="2733" y="1878"/>
                    <a:pt x="2733" y="1169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951022" y="4292726"/>
              <a:ext cx="200284" cy="171997"/>
            </a:xfrm>
            <a:custGeom>
              <a:rect b="b" l="l" r="r" t="t"/>
              <a:pathLst>
                <a:path extrusionOk="0" h="2347" w="2733">
                  <a:moveTo>
                    <a:pt x="1565" y="1"/>
                  </a:moveTo>
                  <a:cubicBezTo>
                    <a:pt x="517" y="1"/>
                    <a:pt x="1" y="1266"/>
                    <a:pt x="734" y="1999"/>
                  </a:cubicBezTo>
                  <a:cubicBezTo>
                    <a:pt x="974" y="2239"/>
                    <a:pt x="1268" y="2347"/>
                    <a:pt x="1557" y="2347"/>
                  </a:cubicBezTo>
                  <a:cubicBezTo>
                    <a:pt x="2158" y="2347"/>
                    <a:pt x="2733" y="1879"/>
                    <a:pt x="2733" y="1176"/>
                  </a:cubicBezTo>
                  <a:cubicBezTo>
                    <a:pt x="2733" y="525"/>
                    <a:pt x="2209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932921" y="4564828"/>
              <a:ext cx="200871" cy="171777"/>
            </a:xfrm>
            <a:custGeom>
              <a:rect b="b" l="l" r="r" t="t"/>
              <a:pathLst>
                <a:path extrusionOk="0" h="2344" w="2741">
                  <a:moveTo>
                    <a:pt x="1565" y="1"/>
                  </a:moveTo>
                  <a:cubicBezTo>
                    <a:pt x="524" y="1"/>
                    <a:pt x="0" y="1258"/>
                    <a:pt x="742" y="1999"/>
                  </a:cubicBezTo>
                  <a:cubicBezTo>
                    <a:pt x="979" y="2237"/>
                    <a:pt x="1272" y="2343"/>
                    <a:pt x="1560" y="2343"/>
                  </a:cubicBezTo>
                  <a:cubicBezTo>
                    <a:pt x="2161" y="2343"/>
                    <a:pt x="2740" y="1877"/>
                    <a:pt x="2740" y="1168"/>
                  </a:cubicBezTo>
                  <a:cubicBezTo>
                    <a:pt x="2740" y="525"/>
                    <a:pt x="2216" y="1"/>
                    <a:pt x="1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225809" y="3781501"/>
              <a:ext cx="200871" cy="171997"/>
            </a:xfrm>
            <a:custGeom>
              <a:rect b="b" l="l" r="r" t="t"/>
              <a:pathLst>
                <a:path extrusionOk="0" h="2347" w="2741">
                  <a:moveTo>
                    <a:pt x="1176" y="0"/>
                  </a:moveTo>
                  <a:cubicBezTo>
                    <a:pt x="524" y="0"/>
                    <a:pt x="0" y="524"/>
                    <a:pt x="0" y="1175"/>
                  </a:cubicBezTo>
                  <a:cubicBezTo>
                    <a:pt x="0" y="1879"/>
                    <a:pt x="579" y="2346"/>
                    <a:pt x="1180" y="2346"/>
                  </a:cubicBezTo>
                  <a:cubicBezTo>
                    <a:pt x="1468" y="2346"/>
                    <a:pt x="1761" y="2239"/>
                    <a:pt x="1999" y="1999"/>
                  </a:cubicBezTo>
                  <a:cubicBezTo>
                    <a:pt x="2740" y="1265"/>
                    <a:pt x="2216" y="0"/>
                    <a:pt x="1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4069495" y="4038726"/>
              <a:ext cx="200284" cy="171777"/>
            </a:xfrm>
            <a:custGeom>
              <a:rect b="b" l="l" r="r" t="t"/>
              <a:pathLst>
                <a:path extrusionOk="0" h="2344" w="2733">
                  <a:moveTo>
                    <a:pt x="1168" y="1"/>
                  </a:moveTo>
                  <a:cubicBezTo>
                    <a:pt x="524" y="1"/>
                    <a:pt x="0" y="525"/>
                    <a:pt x="0" y="1169"/>
                  </a:cubicBezTo>
                  <a:cubicBezTo>
                    <a:pt x="0" y="1878"/>
                    <a:pt x="576" y="2343"/>
                    <a:pt x="1177" y="2343"/>
                  </a:cubicBezTo>
                  <a:cubicBezTo>
                    <a:pt x="1465" y="2343"/>
                    <a:pt x="1759" y="2237"/>
                    <a:pt x="1999" y="2000"/>
                  </a:cubicBezTo>
                  <a:cubicBezTo>
                    <a:pt x="2732" y="1258"/>
                    <a:pt x="2208" y="1"/>
                    <a:pt x="1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004199" y="4292726"/>
              <a:ext cx="200284" cy="171997"/>
            </a:xfrm>
            <a:custGeom>
              <a:rect b="b" l="l" r="r" t="t"/>
              <a:pathLst>
                <a:path extrusionOk="0" h="2347" w="2733">
                  <a:moveTo>
                    <a:pt x="1176" y="1"/>
                  </a:moveTo>
                  <a:cubicBezTo>
                    <a:pt x="524" y="1"/>
                    <a:pt x="0" y="525"/>
                    <a:pt x="0" y="1176"/>
                  </a:cubicBezTo>
                  <a:cubicBezTo>
                    <a:pt x="0" y="1879"/>
                    <a:pt x="578" y="2347"/>
                    <a:pt x="1180" y="2347"/>
                  </a:cubicBezTo>
                  <a:cubicBezTo>
                    <a:pt x="1468" y="2347"/>
                    <a:pt x="1761" y="2239"/>
                    <a:pt x="1999" y="1999"/>
                  </a:cubicBezTo>
                  <a:cubicBezTo>
                    <a:pt x="2733" y="1266"/>
                    <a:pt x="2216" y="1"/>
                    <a:pt x="1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022300" y="4564828"/>
              <a:ext cx="171191" cy="171777"/>
            </a:xfrm>
            <a:custGeom>
              <a:rect b="b" l="l" r="r" t="t"/>
              <a:pathLst>
                <a:path extrusionOk="0" h="2344" w="2336">
                  <a:moveTo>
                    <a:pt x="1168" y="1"/>
                  </a:moveTo>
                  <a:cubicBezTo>
                    <a:pt x="524" y="1"/>
                    <a:pt x="0" y="525"/>
                    <a:pt x="0" y="1168"/>
                  </a:cubicBezTo>
                  <a:cubicBezTo>
                    <a:pt x="0" y="1820"/>
                    <a:pt x="524" y="2344"/>
                    <a:pt x="1168" y="2344"/>
                  </a:cubicBezTo>
                  <a:cubicBezTo>
                    <a:pt x="1812" y="2344"/>
                    <a:pt x="2336" y="1820"/>
                    <a:pt x="2336" y="1168"/>
                  </a:cubicBezTo>
                  <a:cubicBezTo>
                    <a:pt x="2336" y="525"/>
                    <a:pt x="1812" y="1"/>
                    <a:pt x="1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395313" y="1667275"/>
              <a:ext cx="313874" cy="268365"/>
            </a:xfrm>
            <a:custGeom>
              <a:rect b="b" l="l" r="r" t="t"/>
              <a:pathLst>
                <a:path extrusionOk="0" h="3662" w="4283">
                  <a:moveTo>
                    <a:pt x="2448" y="0"/>
                  </a:moveTo>
                  <a:cubicBezTo>
                    <a:pt x="816" y="0"/>
                    <a:pt x="1" y="1969"/>
                    <a:pt x="1153" y="3122"/>
                  </a:cubicBezTo>
                  <a:cubicBezTo>
                    <a:pt x="1526" y="3495"/>
                    <a:pt x="1985" y="3662"/>
                    <a:pt x="2435" y="3662"/>
                  </a:cubicBezTo>
                  <a:cubicBezTo>
                    <a:pt x="3378" y="3662"/>
                    <a:pt x="4282" y="2931"/>
                    <a:pt x="4282" y="1827"/>
                  </a:cubicBezTo>
                  <a:cubicBezTo>
                    <a:pt x="4282" y="816"/>
                    <a:pt x="3459" y="0"/>
                    <a:pt x="2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29317" y="3478694"/>
              <a:ext cx="294674" cy="268438"/>
            </a:xfrm>
            <a:custGeom>
              <a:rect b="b" l="l" r="r" t="t"/>
              <a:pathLst>
                <a:path extrusionOk="0" h="3663" w="4021">
                  <a:moveTo>
                    <a:pt x="2011" y="0"/>
                  </a:moveTo>
                  <a:cubicBezTo>
                    <a:pt x="1543" y="0"/>
                    <a:pt x="1075" y="180"/>
                    <a:pt x="719" y="539"/>
                  </a:cubicBezTo>
                  <a:cubicBezTo>
                    <a:pt x="1" y="1250"/>
                    <a:pt x="1" y="2410"/>
                    <a:pt x="719" y="3129"/>
                  </a:cubicBezTo>
                  <a:cubicBezTo>
                    <a:pt x="1075" y="3485"/>
                    <a:pt x="1543" y="3662"/>
                    <a:pt x="2011" y="3662"/>
                  </a:cubicBezTo>
                  <a:cubicBezTo>
                    <a:pt x="2480" y="3662"/>
                    <a:pt x="2950" y="3485"/>
                    <a:pt x="3309" y="3129"/>
                  </a:cubicBezTo>
                  <a:cubicBezTo>
                    <a:pt x="4020" y="2410"/>
                    <a:pt x="4020" y="1250"/>
                    <a:pt x="3309" y="539"/>
                  </a:cubicBezTo>
                  <a:cubicBezTo>
                    <a:pt x="2950" y="180"/>
                    <a:pt x="2480" y="0"/>
                    <a:pt x="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201112" y="2281683"/>
              <a:ext cx="380782" cy="53277"/>
            </a:xfrm>
            <a:custGeom>
              <a:rect b="b" l="l" r="r" t="t"/>
              <a:pathLst>
                <a:path extrusionOk="0" h="727" w="5196">
                  <a:moveTo>
                    <a:pt x="1" y="0"/>
                  </a:moveTo>
                  <a:lnTo>
                    <a:pt x="1" y="726"/>
                  </a:lnTo>
                  <a:lnTo>
                    <a:pt x="5196" y="726"/>
                  </a:lnTo>
                  <a:lnTo>
                    <a:pt x="51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563206" y="2281683"/>
              <a:ext cx="381295" cy="53277"/>
            </a:xfrm>
            <a:custGeom>
              <a:rect b="b" l="l" r="r" t="t"/>
              <a:pathLst>
                <a:path extrusionOk="0" h="727" w="5203">
                  <a:moveTo>
                    <a:pt x="0" y="0"/>
                  </a:moveTo>
                  <a:lnTo>
                    <a:pt x="0" y="726"/>
                  </a:lnTo>
                  <a:lnTo>
                    <a:pt x="5203" y="726"/>
                  </a:lnTo>
                  <a:lnTo>
                    <a:pt x="5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143511" y="2543305"/>
              <a:ext cx="444978" cy="53351"/>
            </a:xfrm>
            <a:custGeom>
              <a:rect b="b" l="l" r="r" t="t"/>
              <a:pathLst>
                <a:path extrusionOk="0" h="728" w="6072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567016" y="2543305"/>
              <a:ext cx="445491" cy="53351"/>
            </a:xfrm>
            <a:custGeom>
              <a:rect b="b" l="l" r="r" t="t"/>
              <a:pathLst>
                <a:path extrusionOk="0" h="728" w="6079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567016" y="4618031"/>
              <a:ext cx="445491" cy="53277"/>
            </a:xfrm>
            <a:custGeom>
              <a:rect b="b" l="l" r="r" t="t"/>
              <a:pathLst>
                <a:path extrusionOk="0" h="727" w="6079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143511" y="4618031"/>
              <a:ext cx="444978" cy="53277"/>
            </a:xfrm>
            <a:custGeom>
              <a:rect b="b" l="l" r="r" t="t"/>
              <a:pathLst>
                <a:path extrusionOk="0" h="727" w="6072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143511" y="3057388"/>
              <a:ext cx="444978" cy="53277"/>
            </a:xfrm>
            <a:custGeom>
              <a:rect b="b" l="l" r="r" t="t"/>
              <a:pathLst>
                <a:path extrusionOk="0" h="727" w="6072">
                  <a:moveTo>
                    <a:pt x="1" y="0"/>
                  </a:moveTo>
                  <a:lnTo>
                    <a:pt x="1" y="726"/>
                  </a:lnTo>
                  <a:lnTo>
                    <a:pt x="6071" y="726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567016" y="3057388"/>
              <a:ext cx="445491" cy="53277"/>
            </a:xfrm>
            <a:custGeom>
              <a:rect b="b" l="l" r="r" t="t"/>
              <a:pathLst>
                <a:path extrusionOk="0" h="727" w="6079">
                  <a:moveTo>
                    <a:pt x="1" y="0"/>
                  </a:moveTo>
                  <a:lnTo>
                    <a:pt x="1" y="726"/>
                  </a:lnTo>
                  <a:lnTo>
                    <a:pt x="6079" y="726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143511" y="2791296"/>
              <a:ext cx="444978" cy="53277"/>
            </a:xfrm>
            <a:custGeom>
              <a:rect b="b" l="l" r="r" t="t"/>
              <a:pathLst>
                <a:path extrusionOk="0" h="727" w="6072">
                  <a:moveTo>
                    <a:pt x="1" y="0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567016" y="2791296"/>
              <a:ext cx="445491" cy="53277"/>
            </a:xfrm>
            <a:custGeom>
              <a:rect b="b" l="l" r="r" t="t"/>
              <a:pathLst>
                <a:path extrusionOk="0" h="727" w="6079">
                  <a:moveTo>
                    <a:pt x="1" y="0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270218" y="2028782"/>
              <a:ext cx="310576" cy="53277"/>
            </a:xfrm>
            <a:custGeom>
              <a:rect b="b" l="l" r="r" t="t"/>
              <a:pathLst>
                <a:path extrusionOk="0" h="727" w="4238">
                  <a:moveTo>
                    <a:pt x="1" y="0"/>
                  </a:moveTo>
                  <a:lnTo>
                    <a:pt x="1" y="727"/>
                  </a:lnTo>
                  <a:lnTo>
                    <a:pt x="4238" y="727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4565917" y="2028782"/>
              <a:ext cx="310576" cy="53277"/>
            </a:xfrm>
            <a:custGeom>
              <a:rect b="b" l="l" r="r" t="t"/>
              <a:pathLst>
                <a:path extrusionOk="0" h="727" w="4238">
                  <a:moveTo>
                    <a:pt x="1" y="0"/>
                  </a:moveTo>
                  <a:lnTo>
                    <a:pt x="1" y="727"/>
                  </a:lnTo>
                  <a:lnTo>
                    <a:pt x="4237" y="727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4270218" y="3319010"/>
              <a:ext cx="310576" cy="53277"/>
            </a:xfrm>
            <a:custGeom>
              <a:rect b="b" l="l" r="r" t="t"/>
              <a:pathLst>
                <a:path extrusionOk="0" h="727" w="4238">
                  <a:moveTo>
                    <a:pt x="1" y="1"/>
                  </a:moveTo>
                  <a:lnTo>
                    <a:pt x="1" y="727"/>
                  </a:lnTo>
                  <a:lnTo>
                    <a:pt x="4238" y="727"/>
                  </a:lnTo>
                  <a:lnTo>
                    <a:pt x="4238" y="1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4565917" y="3319010"/>
              <a:ext cx="310576" cy="53277"/>
            </a:xfrm>
            <a:custGeom>
              <a:rect b="b" l="l" r="r" t="t"/>
              <a:pathLst>
                <a:path extrusionOk="0" h="727" w="4238">
                  <a:moveTo>
                    <a:pt x="1" y="1"/>
                  </a:moveTo>
                  <a:lnTo>
                    <a:pt x="1" y="727"/>
                  </a:lnTo>
                  <a:lnTo>
                    <a:pt x="4237" y="727"/>
                  </a:lnTo>
                  <a:lnTo>
                    <a:pt x="42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4567016" y="4099625"/>
              <a:ext cx="445491" cy="52764"/>
            </a:xfrm>
            <a:custGeom>
              <a:rect b="b" l="l" r="r" t="t"/>
              <a:pathLst>
                <a:path extrusionOk="0" h="720" w="6079">
                  <a:moveTo>
                    <a:pt x="1" y="1"/>
                  </a:moveTo>
                  <a:lnTo>
                    <a:pt x="1" y="719"/>
                  </a:lnTo>
                  <a:lnTo>
                    <a:pt x="6079" y="7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4143511" y="4099625"/>
              <a:ext cx="444978" cy="52764"/>
            </a:xfrm>
            <a:custGeom>
              <a:rect b="b" l="l" r="r" t="t"/>
              <a:pathLst>
                <a:path extrusionOk="0" h="720" w="6072">
                  <a:moveTo>
                    <a:pt x="1" y="1"/>
                  </a:moveTo>
                  <a:lnTo>
                    <a:pt x="1" y="719"/>
                  </a:lnTo>
                  <a:lnTo>
                    <a:pt x="6071" y="719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4567016" y="4365130"/>
              <a:ext cx="445491" cy="53277"/>
            </a:xfrm>
            <a:custGeom>
              <a:rect b="b" l="l" r="r" t="t"/>
              <a:pathLst>
                <a:path extrusionOk="0" h="727" w="6079">
                  <a:moveTo>
                    <a:pt x="1" y="1"/>
                  </a:moveTo>
                  <a:lnTo>
                    <a:pt x="1" y="727"/>
                  </a:lnTo>
                  <a:lnTo>
                    <a:pt x="6079" y="727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143511" y="4365130"/>
              <a:ext cx="444978" cy="53277"/>
            </a:xfrm>
            <a:custGeom>
              <a:rect b="b" l="l" r="r" t="t"/>
              <a:pathLst>
                <a:path extrusionOk="0" h="727" w="6072">
                  <a:moveTo>
                    <a:pt x="1" y="1"/>
                  </a:moveTo>
                  <a:lnTo>
                    <a:pt x="1" y="727"/>
                  </a:lnTo>
                  <a:lnTo>
                    <a:pt x="6071" y="727"/>
                  </a:lnTo>
                  <a:lnTo>
                    <a:pt x="60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4574711" y="3838003"/>
              <a:ext cx="310576" cy="53277"/>
            </a:xfrm>
            <a:custGeom>
              <a:rect b="b" l="l" r="r" t="t"/>
              <a:pathLst>
                <a:path extrusionOk="0" h="727" w="4238">
                  <a:moveTo>
                    <a:pt x="0" y="0"/>
                  </a:moveTo>
                  <a:lnTo>
                    <a:pt x="0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279012" y="3838003"/>
              <a:ext cx="310576" cy="53277"/>
            </a:xfrm>
            <a:custGeom>
              <a:rect b="b" l="l" r="r" t="t"/>
              <a:pathLst>
                <a:path extrusionOk="0" h="727" w="4238">
                  <a:moveTo>
                    <a:pt x="1" y="0"/>
                  </a:moveTo>
                  <a:lnTo>
                    <a:pt x="1" y="726"/>
                  </a:lnTo>
                  <a:lnTo>
                    <a:pt x="4237" y="726"/>
                  </a:lnTo>
                  <a:lnTo>
                    <a:pt x="42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" name="Google Shape;207;p8"/>
          <p:cNvSpPr txBox="1"/>
          <p:nvPr/>
        </p:nvSpPr>
        <p:spPr>
          <a:xfrm>
            <a:off x="2042966" y="1241634"/>
            <a:ext cx="20832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600" u="none" cap="none" strike="noStrike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295400" y="798250"/>
            <a:ext cx="3171000" cy="14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Steps involved: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"/>
              <a:buChar char="●"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CULTURING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"/>
              <a:buChar char="●"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HARVESTING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"/>
              <a:buChar char="●"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Slide-Making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"/>
              <a:buChar char="●"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Banding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"/>
              <a:buChar char="●"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Staining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"/>
              <a:buChar char="●"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Karyotyping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"/>
              <a:buChar char="●"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Chromosome Analysis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09" name="Google Shape;20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3615" y="408602"/>
            <a:ext cx="2406250" cy="18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8"/>
          <p:cNvSpPr/>
          <p:nvPr/>
        </p:nvSpPr>
        <p:spPr>
          <a:xfrm rot="10800000">
            <a:off x="-177638" y="2410350"/>
            <a:ext cx="4303812" cy="37350"/>
          </a:xfrm>
          <a:custGeom>
            <a:rect b="b" l="l" r="r" t="t"/>
            <a:pathLst>
              <a:path extrusionOk="0" h="1930" w="91284">
                <a:moveTo>
                  <a:pt x="1292" y="0"/>
                </a:moveTo>
                <a:cubicBezTo>
                  <a:pt x="0" y="0"/>
                  <a:pt x="0" y="1929"/>
                  <a:pt x="1292" y="1929"/>
                </a:cubicBezTo>
                <a:lnTo>
                  <a:pt x="90011" y="1929"/>
                </a:lnTo>
                <a:cubicBezTo>
                  <a:pt x="91284" y="1929"/>
                  <a:pt x="91284" y="0"/>
                  <a:pt x="90011" y="0"/>
                </a:cubicBezTo>
                <a:close/>
              </a:path>
            </a:pathLst>
          </a:custGeom>
          <a:solidFill>
            <a:srgbClr val="FCD3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3163" y="2828701"/>
            <a:ext cx="3457550" cy="215839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8"/>
          <p:cNvSpPr txBox="1"/>
          <p:nvPr/>
        </p:nvSpPr>
        <p:spPr>
          <a:xfrm>
            <a:off x="205825" y="2993045"/>
            <a:ext cx="3171000" cy="18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Important points </a:t>
            </a:r>
            <a:endParaRPr b="1" sz="1200">
              <a:solidFill>
                <a:srgbClr val="FF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Fira Sans"/>
              <a:buChar char="●"/>
            </a:pPr>
            <a:r>
              <a:rPr b="1" lang="en-GB" sz="120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Phytohemagglutinin: </a:t>
            </a:r>
            <a:r>
              <a:rPr b="1" lang="en-GB" sz="120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stimulate T lymphatocytes to divide </a:t>
            </a:r>
            <a:endParaRPr b="1" sz="1200">
              <a:solidFill>
                <a:srgbClr val="FF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Fira Sans"/>
              <a:buChar char="●"/>
            </a:pPr>
            <a:r>
              <a:rPr b="1" lang="en-GB" sz="120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 Colchicine and </a:t>
            </a:r>
            <a:r>
              <a:rPr b="1" lang="en-GB" sz="120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hypotonic saline: arrest cell division during metaphase </a:t>
            </a:r>
            <a:endParaRPr b="1" sz="1200">
              <a:solidFill>
                <a:srgbClr val="FF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Fira Sans"/>
              <a:buChar char="●"/>
            </a:pPr>
            <a:r>
              <a:rPr b="1" lang="en-GB" sz="120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Giemsa: stain</a:t>
            </a:r>
            <a:endParaRPr b="1" sz="1200">
              <a:solidFill>
                <a:srgbClr val="FF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3" name="Google Shape;213;p8"/>
          <p:cNvSpPr txBox="1"/>
          <p:nvPr>
            <p:ph type="title"/>
          </p:nvPr>
        </p:nvSpPr>
        <p:spPr>
          <a:xfrm>
            <a:off x="38825" y="2447700"/>
            <a:ext cx="6091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>
                <a:solidFill>
                  <a:srgbClr val="000000"/>
                </a:solidFill>
              </a:rPr>
              <a:t>Chromosome Preparation from Peripheral Blood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 txBox="1"/>
          <p:nvPr>
            <p:ph type="title"/>
          </p:nvPr>
        </p:nvSpPr>
        <p:spPr>
          <a:xfrm>
            <a:off x="457200" y="130525"/>
            <a:ext cx="82296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400"/>
              <a:t>Metaphase chromosomes</a:t>
            </a:r>
            <a:endParaRPr sz="2400"/>
          </a:p>
        </p:txBody>
      </p:sp>
      <p:grpSp>
        <p:nvGrpSpPr>
          <p:cNvPr id="219" name="Google Shape;219;p9"/>
          <p:cNvGrpSpPr/>
          <p:nvPr/>
        </p:nvGrpSpPr>
        <p:grpSpPr>
          <a:xfrm>
            <a:off x="-523559" y="1277664"/>
            <a:ext cx="1786934" cy="2801155"/>
            <a:chOff x="2481850" y="3217450"/>
            <a:chExt cx="732050" cy="1084500"/>
          </a:xfrm>
        </p:grpSpPr>
        <p:sp>
          <p:nvSpPr>
            <p:cNvPr id="220" name="Google Shape;220;p9"/>
            <p:cNvSpPr/>
            <p:nvPr/>
          </p:nvSpPr>
          <p:spPr>
            <a:xfrm>
              <a:off x="2552400" y="3235400"/>
              <a:ext cx="532050" cy="1066550"/>
            </a:xfrm>
            <a:custGeom>
              <a:rect b="b" l="l" r="r" t="t"/>
              <a:pathLst>
                <a:path extrusionOk="0" h="42662" w="21282">
                  <a:moveTo>
                    <a:pt x="1606" y="1"/>
                  </a:moveTo>
                  <a:cubicBezTo>
                    <a:pt x="758" y="2087"/>
                    <a:pt x="0" y="4908"/>
                    <a:pt x="563" y="7572"/>
                  </a:cubicBezTo>
                  <a:cubicBezTo>
                    <a:pt x="1156" y="10416"/>
                    <a:pt x="5906" y="12345"/>
                    <a:pt x="10941" y="14393"/>
                  </a:cubicBezTo>
                  <a:cubicBezTo>
                    <a:pt x="14858" y="15984"/>
                    <a:pt x="18903" y="17635"/>
                    <a:pt x="19616" y="19376"/>
                  </a:cubicBezTo>
                  <a:cubicBezTo>
                    <a:pt x="20216" y="20854"/>
                    <a:pt x="16524" y="22430"/>
                    <a:pt x="12960" y="23961"/>
                  </a:cubicBezTo>
                  <a:cubicBezTo>
                    <a:pt x="8210" y="26002"/>
                    <a:pt x="2822" y="28306"/>
                    <a:pt x="2687" y="31983"/>
                  </a:cubicBezTo>
                  <a:cubicBezTo>
                    <a:pt x="2574" y="35563"/>
                    <a:pt x="2852" y="39142"/>
                    <a:pt x="3519" y="42661"/>
                  </a:cubicBezTo>
                  <a:lnTo>
                    <a:pt x="4600" y="42661"/>
                  </a:lnTo>
                  <a:cubicBezTo>
                    <a:pt x="3917" y="39157"/>
                    <a:pt x="3632" y="35593"/>
                    <a:pt x="3737" y="32021"/>
                  </a:cubicBezTo>
                  <a:cubicBezTo>
                    <a:pt x="3850" y="29011"/>
                    <a:pt x="8907" y="26843"/>
                    <a:pt x="13372" y="24929"/>
                  </a:cubicBezTo>
                  <a:cubicBezTo>
                    <a:pt x="15444" y="24044"/>
                    <a:pt x="17395" y="23203"/>
                    <a:pt x="18753" y="22325"/>
                  </a:cubicBezTo>
                  <a:cubicBezTo>
                    <a:pt x="19383" y="21920"/>
                    <a:pt x="21282" y="20697"/>
                    <a:pt x="20591" y="18978"/>
                  </a:cubicBezTo>
                  <a:cubicBezTo>
                    <a:pt x="19713" y="16825"/>
                    <a:pt x="15646" y="15166"/>
                    <a:pt x="11339" y="13418"/>
                  </a:cubicBezTo>
                  <a:cubicBezTo>
                    <a:pt x="6994" y="11654"/>
                    <a:pt x="2071" y="9651"/>
                    <a:pt x="1591" y="7362"/>
                  </a:cubicBezTo>
                  <a:cubicBezTo>
                    <a:pt x="1051" y="4796"/>
                    <a:pt x="1899" y="1989"/>
                    <a:pt x="2754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2481850" y="3235400"/>
              <a:ext cx="732050" cy="1066550"/>
            </a:xfrm>
            <a:custGeom>
              <a:rect b="b" l="l" r="r" t="t"/>
              <a:pathLst>
                <a:path extrusionOk="0" h="42662" w="29282">
                  <a:moveTo>
                    <a:pt x="21462" y="1"/>
                  </a:moveTo>
                  <a:cubicBezTo>
                    <a:pt x="21883" y="1179"/>
                    <a:pt x="23316" y="5494"/>
                    <a:pt x="22528" y="8503"/>
                  </a:cubicBezTo>
                  <a:cubicBezTo>
                    <a:pt x="22213" y="9681"/>
                    <a:pt x="18108" y="10881"/>
                    <a:pt x="14491" y="11940"/>
                  </a:cubicBezTo>
                  <a:cubicBezTo>
                    <a:pt x="11249" y="12885"/>
                    <a:pt x="7572" y="13966"/>
                    <a:pt x="4818" y="15376"/>
                  </a:cubicBezTo>
                  <a:cubicBezTo>
                    <a:pt x="1479" y="17087"/>
                    <a:pt x="0" y="19038"/>
                    <a:pt x="301" y="21342"/>
                  </a:cubicBezTo>
                  <a:cubicBezTo>
                    <a:pt x="571" y="23503"/>
                    <a:pt x="2334" y="24982"/>
                    <a:pt x="5689" y="25860"/>
                  </a:cubicBezTo>
                  <a:cubicBezTo>
                    <a:pt x="8495" y="26595"/>
                    <a:pt x="12037" y="26835"/>
                    <a:pt x="15459" y="27068"/>
                  </a:cubicBezTo>
                  <a:cubicBezTo>
                    <a:pt x="20299" y="27398"/>
                    <a:pt x="25304" y="27736"/>
                    <a:pt x="26250" y="29544"/>
                  </a:cubicBezTo>
                  <a:cubicBezTo>
                    <a:pt x="28239" y="33349"/>
                    <a:pt x="24794" y="40635"/>
                    <a:pt x="23759" y="42661"/>
                  </a:cubicBezTo>
                  <a:lnTo>
                    <a:pt x="24944" y="42661"/>
                  </a:lnTo>
                  <a:cubicBezTo>
                    <a:pt x="26250" y="40020"/>
                    <a:pt x="29282" y="33071"/>
                    <a:pt x="27180" y="29056"/>
                  </a:cubicBezTo>
                  <a:cubicBezTo>
                    <a:pt x="25965" y="26730"/>
                    <a:pt x="21125" y="26400"/>
                    <a:pt x="15527" y="26017"/>
                  </a:cubicBezTo>
                  <a:cubicBezTo>
                    <a:pt x="9110" y="25582"/>
                    <a:pt x="1839" y="25087"/>
                    <a:pt x="1344" y="21207"/>
                  </a:cubicBezTo>
                  <a:cubicBezTo>
                    <a:pt x="811" y="17035"/>
                    <a:pt x="8555" y="14769"/>
                    <a:pt x="14784" y="12953"/>
                  </a:cubicBezTo>
                  <a:cubicBezTo>
                    <a:pt x="19421" y="11594"/>
                    <a:pt x="23083" y="10529"/>
                    <a:pt x="23541" y="8773"/>
                  </a:cubicBezTo>
                  <a:cubicBezTo>
                    <a:pt x="24351" y="5704"/>
                    <a:pt x="23136" y="1621"/>
                    <a:pt x="2258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639250" y="4193300"/>
              <a:ext cx="490425" cy="13350"/>
            </a:xfrm>
            <a:custGeom>
              <a:rect b="b" l="l" r="r" t="t"/>
              <a:pathLst>
                <a:path extrusionOk="0" h="534" w="19617">
                  <a:moveTo>
                    <a:pt x="0" y="1"/>
                  </a:moveTo>
                  <a:lnTo>
                    <a:pt x="0" y="533"/>
                  </a:lnTo>
                  <a:lnTo>
                    <a:pt x="19616" y="533"/>
                  </a:lnTo>
                  <a:lnTo>
                    <a:pt x="19616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2633050" y="4098375"/>
              <a:ext cx="531700" cy="13150"/>
            </a:xfrm>
            <a:custGeom>
              <a:rect b="b" l="l" r="r" t="t"/>
              <a:pathLst>
                <a:path extrusionOk="0" h="526" w="21268">
                  <a:moveTo>
                    <a:pt x="1" y="0"/>
                  </a:moveTo>
                  <a:lnTo>
                    <a:pt x="1" y="526"/>
                  </a:lnTo>
                  <a:lnTo>
                    <a:pt x="21268" y="526"/>
                  </a:lnTo>
                  <a:lnTo>
                    <a:pt x="21268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2639250" y="3994450"/>
              <a:ext cx="519125" cy="13150"/>
            </a:xfrm>
            <a:custGeom>
              <a:rect b="b" l="l" r="r" t="t"/>
              <a:pathLst>
                <a:path extrusionOk="0" h="526" w="20765">
                  <a:moveTo>
                    <a:pt x="0" y="0"/>
                  </a:moveTo>
                  <a:lnTo>
                    <a:pt x="0" y="525"/>
                  </a:lnTo>
                  <a:lnTo>
                    <a:pt x="20764" y="525"/>
                  </a:lnTo>
                  <a:lnTo>
                    <a:pt x="20764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519175" y="3800450"/>
              <a:ext cx="460400" cy="13175"/>
            </a:xfrm>
            <a:custGeom>
              <a:rect b="b" l="l" r="r" t="t"/>
              <a:pathLst>
                <a:path extrusionOk="0" h="527" w="18416">
                  <a:moveTo>
                    <a:pt x="1" y="1"/>
                  </a:moveTo>
                  <a:lnTo>
                    <a:pt x="1" y="526"/>
                  </a:lnTo>
                  <a:lnTo>
                    <a:pt x="18416" y="526"/>
                  </a:lnTo>
                  <a:lnTo>
                    <a:pt x="18416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504175" y="3724100"/>
              <a:ext cx="551775" cy="13175"/>
            </a:xfrm>
            <a:custGeom>
              <a:rect b="b" l="l" r="r" t="t"/>
              <a:pathLst>
                <a:path extrusionOk="0" h="527" w="22071">
                  <a:moveTo>
                    <a:pt x="0" y="1"/>
                  </a:moveTo>
                  <a:lnTo>
                    <a:pt x="0" y="526"/>
                  </a:lnTo>
                  <a:lnTo>
                    <a:pt x="22070" y="526"/>
                  </a:lnTo>
                  <a:lnTo>
                    <a:pt x="22070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582975" y="3643050"/>
              <a:ext cx="390425" cy="13175"/>
            </a:xfrm>
            <a:custGeom>
              <a:rect b="b" l="l" r="r" t="t"/>
              <a:pathLst>
                <a:path extrusionOk="0" h="527" w="15617">
                  <a:moveTo>
                    <a:pt x="0" y="1"/>
                  </a:moveTo>
                  <a:lnTo>
                    <a:pt x="0" y="526"/>
                  </a:lnTo>
                  <a:lnTo>
                    <a:pt x="15616" y="526"/>
                  </a:lnTo>
                  <a:lnTo>
                    <a:pt x="15616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2631750" y="3471975"/>
              <a:ext cx="385350" cy="13325"/>
            </a:xfrm>
            <a:custGeom>
              <a:rect b="b" l="l" r="r" t="t"/>
              <a:pathLst>
                <a:path extrusionOk="0" h="533" w="15414">
                  <a:moveTo>
                    <a:pt x="0" y="0"/>
                  </a:moveTo>
                  <a:lnTo>
                    <a:pt x="0" y="533"/>
                  </a:lnTo>
                  <a:lnTo>
                    <a:pt x="15414" y="533"/>
                  </a:lnTo>
                  <a:lnTo>
                    <a:pt x="15414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2582975" y="3374050"/>
              <a:ext cx="472975" cy="13150"/>
            </a:xfrm>
            <a:custGeom>
              <a:rect b="b" l="l" r="r" t="t"/>
              <a:pathLst>
                <a:path extrusionOk="0" h="526" w="18919">
                  <a:moveTo>
                    <a:pt x="0" y="0"/>
                  </a:moveTo>
                  <a:lnTo>
                    <a:pt x="0" y="525"/>
                  </a:lnTo>
                  <a:lnTo>
                    <a:pt x="18918" y="525"/>
                  </a:lnTo>
                  <a:lnTo>
                    <a:pt x="18918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2589350" y="3282675"/>
              <a:ext cx="454025" cy="13150"/>
            </a:xfrm>
            <a:custGeom>
              <a:rect b="b" l="l" r="r" t="t"/>
              <a:pathLst>
                <a:path extrusionOk="0" h="526" w="18161">
                  <a:moveTo>
                    <a:pt x="0" y="1"/>
                  </a:moveTo>
                  <a:lnTo>
                    <a:pt x="0" y="526"/>
                  </a:lnTo>
                  <a:lnTo>
                    <a:pt x="18160" y="526"/>
                  </a:lnTo>
                  <a:lnTo>
                    <a:pt x="18160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2545825" y="3217450"/>
              <a:ext cx="106575" cy="97075"/>
            </a:xfrm>
            <a:custGeom>
              <a:rect b="b" l="l" r="r" t="t"/>
              <a:pathLst>
                <a:path extrusionOk="0" h="3883" w="4263">
                  <a:moveTo>
                    <a:pt x="2135" y="1"/>
                  </a:moveTo>
                  <a:cubicBezTo>
                    <a:pt x="1253" y="1"/>
                    <a:pt x="453" y="603"/>
                    <a:pt x="241" y="1499"/>
                  </a:cubicBezTo>
                  <a:cubicBezTo>
                    <a:pt x="0" y="2542"/>
                    <a:pt x="646" y="3585"/>
                    <a:pt x="1689" y="3833"/>
                  </a:cubicBezTo>
                  <a:cubicBezTo>
                    <a:pt x="1836" y="3867"/>
                    <a:pt x="1983" y="3883"/>
                    <a:pt x="2128" y="3883"/>
                  </a:cubicBezTo>
                  <a:cubicBezTo>
                    <a:pt x="3010" y="3883"/>
                    <a:pt x="3810" y="3280"/>
                    <a:pt x="4023" y="2384"/>
                  </a:cubicBezTo>
                  <a:cubicBezTo>
                    <a:pt x="4263" y="1341"/>
                    <a:pt x="3617" y="298"/>
                    <a:pt x="2574" y="51"/>
                  </a:cubicBezTo>
                  <a:cubicBezTo>
                    <a:pt x="2427" y="17"/>
                    <a:pt x="2280" y="1"/>
                    <a:pt x="2135" y="1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007325" y="3337825"/>
              <a:ext cx="97025" cy="97025"/>
            </a:xfrm>
            <a:custGeom>
              <a:rect b="b" l="l" r="r" t="t"/>
              <a:pathLst>
                <a:path extrusionOk="0" h="3881" w="3881">
                  <a:moveTo>
                    <a:pt x="1944" y="1"/>
                  </a:moveTo>
                  <a:cubicBezTo>
                    <a:pt x="871" y="1"/>
                    <a:pt x="1" y="871"/>
                    <a:pt x="1" y="1937"/>
                  </a:cubicBezTo>
                  <a:cubicBezTo>
                    <a:pt x="1" y="3010"/>
                    <a:pt x="871" y="3880"/>
                    <a:pt x="1944" y="3880"/>
                  </a:cubicBezTo>
                  <a:cubicBezTo>
                    <a:pt x="3010" y="3880"/>
                    <a:pt x="3880" y="3010"/>
                    <a:pt x="3880" y="1937"/>
                  </a:cubicBezTo>
                  <a:cubicBezTo>
                    <a:pt x="3880" y="871"/>
                    <a:pt x="3010" y="1"/>
                    <a:pt x="1944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2968675" y="3443650"/>
              <a:ext cx="96825" cy="97000"/>
            </a:xfrm>
            <a:custGeom>
              <a:rect b="b" l="l" r="r" t="t"/>
              <a:pathLst>
                <a:path extrusionOk="0" h="3880" w="3873">
                  <a:moveTo>
                    <a:pt x="1937" y="0"/>
                  </a:moveTo>
                  <a:cubicBezTo>
                    <a:pt x="864" y="0"/>
                    <a:pt x="1" y="871"/>
                    <a:pt x="1" y="1936"/>
                  </a:cubicBezTo>
                  <a:cubicBezTo>
                    <a:pt x="1" y="3009"/>
                    <a:pt x="864" y="3880"/>
                    <a:pt x="1937" y="3880"/>
                  </a:cubicBezTo>
                  <a:cubicBezTo>
                    <a:pt x="3010" y="3880"/>
                    <a:pt x="3873" y="3009"/>
                    <a:pt x="3873" y="1936"/>
                  </a:cubicBezTo>
                  <a:cubicBezTo>
                    <a:pt x="3873" y="871"/>
                    <a:pt x="3010" y="0"/>
                    <a:pt x="1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2905275" y="3594575"/>
              <a:ext cx="107325" cy="97000"/>
            </a:xfrm>
            <a:custGeom>
              <a:rect b="b" l="l" r="r" t="t"/>
              <a:pathLst>
                <a:path extrusionOk="0" h="3880" w="4293">
                  <a:moveTo>
                    <a:pt x="2141" y="0"/>
                  </a:moveTo>
                  <a:cubicBezTo>
                    <a:pt x="1282" y="0"/>
                    <a:pt x="498" y="574"/>
                    <a:pt x="270" y="1445"/>
                  </a:cubicBezTo>
                  <a:cubicBezTo>
                    <a:pt x="0" y="2488"/>
                    <a:pt x="623" y="3546"/>
                    <a:pt x="1659" y="3816"/>
                  </a:cubicBezTo>
                  <a:cubicBezTo>
                    <a:pt x="1822" y="3859"/>
                    <a:pt x="1986" y="3879"/>
                    <a:pt x="2148" y="3879"/>
                  </a:cubicBezTo>
                  <a:cubicBezTo>
                    <a:pt x="3009" y="3879"/>
                    <a:pt x="3795" y="3300"/>
                    <a:pt x="4023" y="2428"/>
                  </a:cubicBezTo>
                  <a:cubicBezTo>
                    <a:pt x="4293" y="1392"/>
                    <a:pt x="3670" y="334"/>
                    <a:pt x="2634" y="64"/>
                  </a:cubicBezTo>
                  <a:cubicBezTo>
                    <a:pt x="2469" y="21"/>
                    <a:pt x="2304" y="0"/>
                    <a:pt x="2141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492350" y="3764625"/>
              <a:ext cx="97025" cy="97025"/>
            </a:xfrm>
            <a:custGeom>
              <a:rect b="b" l="l" r="r" t="t"/>
              <a:pathLst>
                <a:path extrusionOk="0" h="3881" w="3881">
                  <a:moveTo>
                    <a:pt x="1937" y="1"/>
                  </a:moveTo>
                  <a:cubicBezTo>
                    <a:pt x="864" y="1"/>
                    <a:pt x="1" y="871"/>
                    <a:pt x="1" y="1944"/>
                  </a:cubicBezTo>
                  <a:cubicBezTo>
                    <a:pt x="1" y="3010"/>
                    <a:pt x="864" y="3880"/>
                    <a:pt x="1937" y="3880"/>
                  </a:cubicBezTo>
                  <a:cubicBezTo>
                    <a:pt x="3010" y="3880"/>
                    <a:pt x="3880" y="3010"/>
                    <a:pt x="3880" y="1944"/>
                  </a:cubicBezTo>
                  <a:cubicBezTo>
                    <a:pt x="3880" y="871"/>
                    <a:pt x="3010" y="1"/>
                    <a:pt x="19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017075" y="3675700"/>
              <a:ext cx="97025" cy="97025"/>
            </a:xfrm>
            <a:custGeom>
              <a:rect b="b" l="l" r="r" t="t"/>
              <a:pathLst>
                <a:path extrusionOk="0" h="3881" w="3881">
                  <a:moveTo>
                    <a:pt x="1937" y="1"/>
                  </a:moveTo>
                  <a:cubicBezTo>
                    <a:pt x="871" y="1"/>
                    <a:pt x="1" y="864"/>
                    <a:pt x="1" y="1937"/>
                  </a:cubicBezTo>
                  <a:cubicBezTo>
                    <a:pt x="1" y="3010"/>
                    <a:pt x="871" y="3880"/>
                    <a:pt x="1937" y="3880"/>
                  </a:cubicBezTo>
                  <a:cubicBezTo>
                    <a:pt x="3010" y="3880"/>
                    <a:pt x="3880" y="3010"/>
                    <a:pt x="3880" y="1937"/>
                  </a:cubicBezTo>
                  <a:cubicBezTo>
                    <a:pt x="3880" y="864"/>
                    <a:pt x="3010" y="1"/>
                    <a:pt x="1937" y="1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2593650" y="4062925"/>
              <a:ext cx="97025" cy="97000"/>
            </a:xfrm>
            <a:custGeom>
              <a:rect b="b" l="l" r="r" t="t"/>
              <a:pathLst>
                <a:path extrusionOk="0" h="3880" w="3881">
                  <a:moveTo>
                    <a:pt x="1945" y="0"/>
                  </a:moveTo>
                  <a:cubicBezTo>
                    <a:pt x="871" y="0"/>
                    <a:pt x="1" y="871"/>
                    <a:pt x="1" y="1944"/>
                  </a:cubicBezTo>
                  <a:cubicBezTo>
                    <a:pt x="1" y="3017"/>
                    <a:pt x="871" y="3880"/>
                    <a:pt x="1945" y="3880"/>
                  </a:cubicBezTo>
                  <a:cubicBezTo>
                    <a:pt x="3010" y="3880"/>
                    <a:pt x="3881" y="3017"/>
                    <a:pt x="3881" y="1944"/>
                  </a:cubicBezTo>
                  <a:cubicBezTo>
                    <a:pt x="3881" y="871"/>
                    <a:pt x="3010" y="0"/>
                    <a:pt x="1945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3070925" y="4169475"/>
              <a:ext cx="97025" cy="97025"/>
            </a:xfrm>
            <a:custGeom>
              <a:rect b="b" l="l" r="r" t="t"/>
              <a:pathLst>
                <a:path extrusionOk="0" h="3881" w="3881">
                  <a:moveTo>
                    <a:pt x="1937" y="0"/>
                  </a:moveTo>
                  <a:cubicBezTo>
                    <a:pt x="863" y="0"/>
                    <a:pt x="0" y="871"/>
                    <a:pt x="0" y="1944"/>
                  </a:cubicBezTo>
                  <a:cubicBezTo>
                    <a:pt x="0" y="3010"/>
                    <a:pt x="863" y="3880"/>
                    <a:pt x="1937" y="3880"/>
                  </a:cubicBezTo>
                  <a:cubicBezTo>
                    <a:pt x="3010" y="3880"/>
                    <a:pt x="3880" y="3010"/>
                    <a:pt x="3880" y="1944"/>
                  </a:cubicBezTo>
                  <a:cubicBezTo>
                    <a:pt x="3880" y="871"/>
                    <a:pt x="3010" y="0"/>
                    <a:pt x="1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2898900" y="3764625"/>
              <a:ext cx="97000" cy="97025"/>
            </a:xfrm>
            <a:custGeom>
              <a:rect b="b" l="l" r="r" t="t"/>
              <a:pathLst>
                <a:path extrusionOk="0" h="3881" w="3880">
                  <a:moveTo>
                    <a:pt x="1936" y="1"/>
                  </a:moveTo>
                  <a:cubicBezTo>
                    <a:pt x="871" y="1"/>
                    <a:pt x="0" y="871"/>
                    <a:pt x="0" y="1944"/>
                  </a:cubicBezTo>
                  <a:cubicBezTo>
                    <a:pt x="0" y="3010"/>
                    <a:pt x="871" y="3880"/>
                    <a:pt x="1936" y="3880"/>
                  </a:cubicBezTo>
                  <a:cubicBezTo>
                    <a:pt x="3009" y="3880"/>
                    <a:pt x="3880" y="3010"/>
                    <a:pt x="3880" y="1944"/>
                  </a:cubicBezTo>
                  <a:cubicBezTo>
                    <a:pt x="3880" y="871"/>
                    <a:pt x="3009" y="1"/>
                    <a:pt x="1936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092675" y="4049775"/>
              <a:ext cx="97025" cy="97025"/>
            </a:xfrm>
            <a:custGeom>
              <a:rect b="b" l="l" r="r" t="t"/>
              <a:pathLst>
                <a:path extrusionOk="0" h="3881" w="3881">
                  <a:moveTo>
                    <a:pt x="1945" y="1"/>
                  </a:moveTo>
                  <a:cubicBezTo>
                    <a:pt x="871" y="1"/>
                    <a:pt x="1" y="871"/>
                    <a:pt x="1" y="1944"/>
                  </a:cubicBezTo>
                  <a:cubicBezTo>
                    <a:pt x="1" y="3010"/>
                    <a:pt x="871" y="3880"/>
                    <a:pt x="1945" y="3880"/>
                  </a:cubicBezTo>
                  <a:cubicBezTo>
                    <a:pt x="3018" y="3880"/>
                    <a:pt x="3881" y="3010"/>
                    <a:pt x="3881" y="1944"/>
                  </a:cubicBezTo>
                  <a:cubicBezTo>
                    <a:pt x="3881" y="871"/>
                    <a:pt x="3018" y="1"/>
                    <a:pt x="1945" y="1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2537200" y="3582400"/>
              <a:ext cx="104325" cy="96975"/>
            </a:xfrm>
            <a:custGeom>
              <a:rect b="b" l="l" r="r" t="t"/>
              <a:pathLst>
                <a:path extrusionOk="0" h="3879" w="4173">
                  <a:moveTo>
                    <a:pt x="2080" y="0"/>
                  </a:moveTo>
                  <a:cubicBezTo>
                    <a:pt x="1145" y="0"/>
                    <a:pt x="321" y="679"/>
                    <a:pt x="173" y="1632"/>
                  </a:cubicBezTo>
                  <a:cubicBezTo>
                    <a:pt x="0" y="2690"/>
                    <a:pt x="713" y="3680"/>
                    <a:pt x="1771" y="3853"/>
                  </a:cubicBezTo>
                  <a:cubicBezTo>
                    <a:pt x="1878" y="3870"/>
                    <a:pt x="1983" y="3878"/>
                    <a:pt x="2088" y="3878"/>
                  </a:cubicBezTo>
                  <a:cubicBezTo>
                    <a:pt x="3022" y="3878"/>
                    <a:pt x="3845" y="3206"/>
                    <a:pt x="4000" y="2254"/>
                  </a:cubicBezTo>
                  <a:cubicBezTo>
                    <a:pt x="4172" y="1196"/>
                    <a:pt x="3452" y="198"/>
                    <a:pt x="2394" y="26"/>
                  </a:cubicBezTo>
                  <a:cubicBezTo>
                    <a:pt x="2288" y="8"/>
                    <a:pt x="2184" y="0"/>
                    <a:pt x="2080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2597975" y="3952550"/>
              <a:ext cx="110325" cy="96975"/>
            </a:xfrm>
            <a:custGeom>
              <a:rect b="b" l="l" r="r" t="t"/>
              <a:pathLst>
                <a:path extrusionOk="0" h="3879" w="4413">
                  <a:moveTo>
                    <a:pt x="2200" y="0"/>
                  </a:moveTo>
                  <a:cubicBezTo>
                    <a:pt x="1936" y="0"/>
                    <a:pt x="1668" y="54"/>
                    <a:pt x="1411" y="168"/>
                  </a:cubicBezTo>
                  <a:cubicBezTo>
                    <a:pt x="436" y="603"/>
                    <a:pt x="1" y="1751"/>
                    <a:pt x="436" y="2727"/>
                  </a:cubicBezTo>
                  <a:cubicBezTo>
                    <a:pt x="757" y="3451"/>
                    <a:pt x="1465" y="3878"/>
                    <a:pt x="2206" y="3878"/>
                  </a:cubicBezTo>
                  <a:cubicBezTo>
                    <a:pt x="2470" y="3878"/>
                    <a:pt x="2738" y="3824"/>
                    <a:pt x="2995" y="3710"/>
                  </a:cubicBezTo>
                  <a:cubicBezTo>
                    <a:pt x="3970" y="3275"/>
                    <a:pt x="4413" y="2126"/>
                    <a:pt x="3978" y="1151"/>
                  </a:cubicBezTo>
                  <a:cubicBezTo>
                    <a:pt x="3656" y="430"/>
                    <a:pt x="2946" y="0"/>
                    <a:pt x="2200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>
            <a:off x="1433505" y="716643"/>
            <a:ext cx="505200" cy="2757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9"/>
          <p:cNvSpPr/>
          <p:nvPr/>
        </p:nvSpPr>
        <p:spPr>
          <a:xfrm>
            <a:off x="1433505" y="1238420"/>
            <a:ext cx="505200" cy="2757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9"/>
          <p:cNvSpPr/>
          <p:nvPr/>
        </p:nvSpPr>
        <p:spPr>
          <a:xfrm>
            <a:off x="1433505" y="1760197"/>
            <a:ext cx="505200" cy="2757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9"/>
          <p:cNvSpPr/>
          <p:nvPr/>
        </p:nvSpPr>
        <p:spPr>
          <a:xfrm>
            <a:off x="1433505" y="2281975"/>
            <a:ext cx="505200" cy="2757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9"/>
          <p:cNvSpPr txBox="1"/>
          <p:nvPr/>
        </p:nvSpPr>
        <p:spPr>
          <a:xfrm>
            <a:off x="1448257" y="1794915"/>
            <a:ext cx="4758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GB" sz="18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b="1" i="0" lang="en-GB" sz="18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b="1" i="0" sz="1800" u="none" cap="none" strike="noStrik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48" name="Google Shape;248;p9"/>
          <p:cNvSpPr txBox="1"/>
          <p:nvPr/>
        </p:nvSpPr>
        <p:spPr>
          <a:xfrm>
            <a:off x="1448256" y="2316708"/>
            <a:ext cx="4758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GB" sz="18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4</a:t>
            </a:r>
            <a:endParaRPr b="1" i="0" sz="1800" u="none" cap="none" strike="noStrik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49" name="Google Shape;249;p9"/>
          <p:cNvSpPr txBox="1"/>
          <p:nvPr/>
        </p:nvSpPr>
        <p:spPr>
          <a:xfrm>
            <a:off x="1448257" y="751376"/>
            <a:ext cx="4758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GB" sz="18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1</a:t>
            </a:r>
            <a:endParaRPr b="1" i="0" sz="1800" u="none" cap="none" strike="noStrik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50" name="Google Shape;250;p9"/>
          <p:cNvSpPr txBox="1"/>
          <p:nvPr/>
        </p:nvSpPr>
        <p:spPr>
          <a:xfrm>
            <a:off x="1448258" y="1273143"/>
            <a:ext cx="4758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GB" sz="18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endParaRPr b="1" i="0" sz="1800" u="none" cap="none" strike="noStrik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51" name="Google Shape;251;p9"/>
          <p:cNvSpPr txBox="1"/>
          <p:nvPr/>
        </p:nvSpPr>
        <p:spPr>
          <a:xfrm>
            <a:off x="1938703" y="2217605"/>
            <a:ext cx="34242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Each arm terminates in a telomere.</a:t>
            </a:r>
            <a:endParaRPr i="0" sz="1100" u="none" cap="none" strike="noStrike">
              <a:solidFill>
                <a:srgbClr val="000000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252" name="Google Shape;252;p9"/>
          <p:cNvSpPr txBox="1"/>
          <p:nvPr/>
        </p:nvSpPr>
        <p:spPr>
          <a:xfrm>
            <a:off x="1938705" y="1677543"/>
            <a:ext cx="33447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CEN divides the chromosome into two arms:</a:t>
            </a:r>
            <a:endParaRPr sz="1100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● short arm (P arm) </a:t>
            </a:r>
            <a:endParaRPr sz="900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● long arm (Q arm)</a:t>
            </a:r>
            <a:endParaRPr i="0" sz="900" u="none" cap="none" strike="noStrike">
              <a:solidFill>
                <a:srgbClr val="000000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253" name="Google Shape;253;p9"/>
          <p:cNvSpPr txBox="1"/>
          <p:nvPr/>
        </p:nvSpPr>
        <p:spPr>
          <a:xfrm>
            <a:off x="1938705" y="1174068"/>
            <a:ext cx="62262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00">
                <a:solidFill>
                  <a:srgbClr val="CC0000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Each chromosome has a centromere (CEN) region contains the kinetochore.</a:t>
            </a:r>
            <a:endParaRPr i="0" sz="1100" u="none" cap="none" strike="noStrike">
              <a:solidFill>
                <a:srgbClr val="CC0000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254" name="Google Shape;254;p9"/>
          <p:cNvSpPr txBox="1"/>
          <p:nvPr/>
        </p:nvSpPr>
        <p:spPr>
          <a:xfrm>
            <a:off x="1938705" y="652293"/>
            <a:ext cx="62262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The 2 sister-chromatids are principally held together at the centromeric region.</a:t>
            </a:r>
            <a:endParaRPr i="0" sz="1100" u="none" cap="none" strike="noStrike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255" name="Google Shape;255;p9"/>
          <p:cNvSpPr txBox="1"/>
          <p:nvPr/>
        </p:nvSpPr>
        <p:spPr>
          <a:xfrm>
            <a:off x="7393250" y="130525"/>
            <a:ext cx="1440900" cy="5577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C62101"/>
                </a:solidFill>
                <a:latin typeface="Fira Sans"/>
                <a:ea typeface="Fira Sans"/>
                <a:cs typeface="Fira Sans"/>
                <a:sym typeface="Fira Sans"/>
              </a:rPr>
              <a:t>Don’t forget</a:t>
            </a:r>
            <a:r>
              <a:rPr lang="en-GB" sz="900">
                <a:latin typeface="Fira Sans"/>
                <a:ea typeface="Fira Sans"/>
                <a:cs typeface="Fira Sans"/>
                <a:sym typeface="Fira Sans"/>
              </a:rPr>
              <a:t> single complete set of chromosomes. (</a:t>
            </a:r>
            <a:r>
              <a:rPr lang="en-GB" sz="900">
                <a:solidFill>
                  <a:srgbClr val="CA2300"/>
                </a:solidFill>
                <a:latin typeface="Fira Sans"/>
                <a:ea typeface="Fira Sans"/>
                <a:cs typeface="Fira Sans"/>
                <a:sym typeface="Fira Sans"/>
              </a:rPr>
              <a:t>N=23 for humans</a:t>
            </a:r>
            <a:r>
              <a:rPr lang="en-GB" sz="900">
                <a:latin typeface="Fira Sans"/>
                <a:ea typeface="Fira Sans"/>
                <a:cs typeface="Fira Sans"/>
                <a:sym typeface="Fira Sans"/>
              </a:rPr>
              <a:t>)</a:t>
            </a:r>
            <a:endParaRPr sz="9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56" name="Google Shape;256;p9"/>
          <p:cNvPicPr preferRelativeResize="0"/>
          <p:nvPr/>
        </p:nvPicPr>
        <p:blipFill rotWithShape="1">
          <a:blip r:embed="rId3">
            <a:alphaModFix/>
          </a:blip>
          <a:srcRect b="4992" l="12609" r="17839" t="4403"/>
          <a:stretch/>
        </p:blipFill>
        <p:spPr>
          <a:xfrm>
            <a:off x="7591501" y="716638"/>
            <a:ext cx="1044434" cy="200258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9"/>
          <p:cNvSpPr/>
          <p:nvPr/>
        </p:nvSpPr>
        <p:spPr>
          <a:xfrm>
            <a:off x="1448256" y="3610908"/>
            <a:ext cx="505200" cy="2757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9"/>
          <p:cNvSpPr/>
          <p:nvPr/>
        </p:nvSpPr>
        <p:spPr>
          <a:xfrm>
            <a:off x="1448256" y="4132685"/>
            <a:ext cx="505200" cy="2757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9"/>
          <p:cNvSpPr/>
          <p:nvPr/>
        </p:nvSpPr>
        <p:spPr>
          <a:xfrm>
            <a:off x="1448256" y="4654462"/>
            <a:ext cx="505200" cy="2757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9"/>
          <p:cNvSpPr txBox="1"/>
          <p:nvPr/>
        </p:nvSpPr>
        <p:spPr>
          <a:xfrm>
            <a:off x="1463008" y="4689180"/>
            <a:ext cx="4758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GB" sz="18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3</a:t>
            </a:r>
            <a:r>
              <a:rPr b="1" i="0" lang="en-GB" sz="18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b="1" i="0" sz="1800" u="none" cap="none" strike="noStrik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1" name="Google Shape;261;p9"/>
          <p:cNvSpPr txBox="1"/>
          <p:nvPr/>
        </p:nvSpPr>
        <p:spPr>
          <a:xfrm>
            <a:off x="1463009" y="3645641"/>
            <a:ext cx="4758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GB" sz="18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1</a:t>
            </a:r>
            <a:endParaRPr b="1" i="0" sz="1800" u="none" cap="none" strike="noStrik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2" name="Google Shape;262;p9"/>
          <p:cNvSpPr txBox="1"/>
          <p:nvPr/>
        </p:nvSpPr>
        <p:spPr>
          <a:xfrm>
            <a:off x="1463009" y="4167408"/>
            <a:ext cx="4758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GB" sz="18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endParaRPr b="1" i="0" sz="1800" u="none" cap="none" strike="noStrik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3" name="Google Shape;263;p9"/>
          <p:cNvSpPr txBox="1"/>
          <p:nvPr>
            <p:ph type="title"/>
          </p:nvPr>
        </p:nvSpPr>
        <p:spPr>
          <a:xfrm>
            <a:off x="1923739" y="2988705"/>
            <a:ext cx="52965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400"/>
              <a:t>Centromeric position arm length </a:t>
            </a:r>
            <a:endParaRPr sz="2400"/>
          </a:p>
        </p:txBody>
      </p:sp>
      <p:sp>
        <p:nvSpPr>
          <p:cNvPr id="264" name="Google Shape;264;p9"/>
          <p:cNvSpPr txBox="1"/>
          <p:nvPr/>
        </p:nvSpPr>
        <p:spPr>
          <a:xfrm>
            <a:off x="1938755" y="4654466"/>
            <a:ext cx="55752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00">
                <a:latin typeface="Fira Sans"/>
                <a:ea typeface="Fira Sans"/>
                <a:cs typeface="Fira Sans"/>
                <a:sym typeface="Fira Sans"/>
              </a:rPr>
              <a:t>In the human karyotype chromosome pairs 13, 14, 15, 21, 22, </a:t>
            </a:r>
            <a:r>
              <a:rPr lang="en-GB" sz="1100">
                <a:solidFill>
                  <a:srgbClr val="38761D"/>
                </a:solidFill>
                <a:latin typeface="Fira Sans"/>
                <a:ea typeface="Fira Sans"/>
                <a:cs typeface="Fira Sans"/>
                <a:sym typeface="Fira Sans"/>
              </a:rPr>
              <a:t>Y chromosome</a:t>
            </a:r>
            <a:r>
              <a:rPr lang="en-GB" sz="1100">
                <a:latin typeface="Fira Sans"/>
                <a:ea typeface="Fira Sans"/>
                <a:cs typeface="Fira Sans"/>
                <a:sym typeface="Fira Sans"/>
              </a:rPr>
              <a:t> are acrocentric. </a:t>
            </a:r>
            <a:endParaRPr sz="600">
              <a:solidFill>
                <a:srgbClr val="38761D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600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Chromosome pairs 1,3,16,19 are metacentric.</a:t>
            </a:r>
            <a:endParaRPr sz="600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600">
                <a:solidFill>
                  <a:srgbClr val="666666"/>
                </a:solidFill>
                <a:latin typeface="Fira Sans"/>
                <a:ea typeface="Fira Sans"/>
                <a:cs typeface="Fira Sans"/>
                <a:sym typeface="Fira Sans"/>
              </a:rPr>
              <a:t>Rest chromosome pairs are sub-metacentric, including X chromosome.</a:t>
            </a:r>
            <a:endParaRPr sz="600">
              <a:solidFill>
                <a:srgbClr val="6666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5" name="Google Shape;265;p9"/>
          <p:cNvSpPr txBox="1"/>
          <p:nvPr/>
        </p:nvSpPr>
        <p:spPr>
          <a:xfrm>
            <a:off x="1938755" y="4012089"/>
            <a:ext cx="61011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900">
                <a:latin typeface="Fira Sans"/>
                <a:ea typeface="Fira Sans"/>
                <a:cs typeface="Fira Sans"/>
                <a:sym typeface="Fira Sans"/>
              </a:rPr>
              <a:t>This ratio is an important parameter for chromosome identification and allows classification of chromosomes into several basic </a:t>
            </a:r>
            <a:r>
              <a:rPr lang="en-GB" sz="900">
                <a:latin typeface="Fira Sans"/>
                <a:ea typeface="Fira Sans"/>
                <a:cs typeface="Fira Sans"/>
                <a:sym typeface="Fira Sans"/>
              </a:rPr>
              <a:t>morphological</a:t>
            </a:r>
            <a:r>
              <a:rPr lang="en-GB" sz="9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GB" sz="900" u="sng">
                <a:latin typeface="Fira Sans"/>
                <a:ea typeface="Fira Sans"/>
                <a:cs typeface="Fira Sans"/>
                <a:sym typeface="Fira Sans"/>
              </a:rPr>
              <a:t>types:</a:t>
            </a:r>
            <a:endParaRPr sz="900" u="sng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900">
                <a:latin typeface="Fira Sans"/>
                <a:ea typeface="Fira Sans"/>
                <a:cs typeface="Fira Sans"/>
                <a:sym typeface="Fira Sans"/>
              </a:rPr>
              <a:t>i-metacentric ii-sub-metacentric iii-acrocentric</a:t>
            </a:r>
            <a:endParaRPr sz="9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6" name="Google Shape;266;p9"/>
          <p:cNvSpPr txBox="1"/>
          <p:nvPr/>
        </p:nvSpPr>
        <p:spPr>
          <a:xfrm>
            <a:off x="1953455" y="3645639"/>
            <a:ext cx="50808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00">
                <a:latin typeface="Fira Sans"/>
                <a:ea typeface="Fira Sans"/>
                <a:cs typeface="Fira Sans"/>
                <a:sym typeface="Fira Sans"/>
              </a:rPr>
              <a:t>The ratio of the lengths of the two arms is constant for each chromosome.</a:t>
            </a:r>
            <a:endParaRPr b="0" i="0" sz="1100" u="none" cap="none" strike="noStrike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7" name="Google Shape;267;p9"/>
          <p:cNvSpPr/>
          <p:nvPr/>
        </p:nvSpPr>
        <p:spPr>
          <a:xfrm rot="10800000">
            <a:off x="1920180" y="2846055"/>
            <a:ext cx="4303812" cy="37350"/>
          </a:xfrm>
          <a:custGeom>
            <a:rect b="b" l="l" r="r" t="t"/>
            <a:pathLst>
              <a:path extrusionOk="0" h="1930" w="91284">
                <a:moveTo>
                  <a:pt x="1292" y="0"/>
                </a:moveTo>
                <a:cubicBezTo>
                  <a:pt x="0" y="0"/>
                  <a:pt x="0" y="1929"/>
                  <a:pt x="1292" y="1929"/>
                </a:cubicBezTo>
                <a:lnTo>
                  <a:pt x="90011" y="1929"/>
                </a:lnTo>
                <a:cubicBezTo>
                  <a:pt x="91284" y="1929"/>
                  <a:pt x="91284" y="0"/>
                  <a:pt x="90011" y="0"/>
                </a:cubicBezTo>
                <a:close/>
              </a:path>
            </a:pathLst>
          </a:custGeom>
          <a:solidFill>
            <a:srgbClr val="FCD3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b="0" l="12224" r="10358" t="0"/>
          <a:stretch/>
        </p:blipFill>
        <p:spPr>
          <a:xfrm>
            <a:off x="7220256" y="3201080"/>
            <a:ext cx="1786924" cy="74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"/>
          <p:cNvSpPr txBox="1"/>
          <p:nvPr>
            <p:ph type="title"/>
          </p:nvPr>
        </p:nvSpPr>
        <p:spPr>
          <a:xfrm>
            <a:off x="2674678" y="285117"/>
            <a:ext cx="482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400"/>
              <a:t>Chromosomal classification</a:t>
            </a:r>
            <a:endParaRPr sz="2400"/>
          </a:p>
        </p:txBody>
      </p:sp>
      <p:sp>
        <p:nvSpPr>
          <p:cNvPr id="274" name="Google Shape;274;p12"/>
          <p:cNvSpPr txBox="1"/>
          <p:nvPr/>
        </p:nvSpPr>
        <p:spPr>
          <a:xfrm>
            <a:off x="1515128" y="2847908"/>
            <a:ext cx="1126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b="1" i="0" sz="1600" u="none" cap="none" strike="noStrike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75" name="Google Shape;275;p12"/>
          <p:cNvSpPr/>
          <p:nvPr/>
        </p:nvSpPr>
        <p:spPr>
          <a:xfrm>
            <a:off x="1929791" y="962651"/>
            <a:ext cx="2538600" cy="674100"/>
          </a:xfrm>
          <a:prstGeom prst="flowChartAlternateProcess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22 pairs of autosomes, numbered from 1 to 22 by order of decreasing length 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5709178" y="962652"/>
            <a:ext cx="2538600" cy="674100"/>
          </a:xfrm>
          <a:prstGeom prst="flowChartAlternateProcess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1 pair of sex chromosomes: 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XX in </a:t>
            </a: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the female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Fira Sans"/>
                <a:ea typeface="Fira Sans"/>
                <a:cs typeface="Fira Sans"/>
                <a:sym typeface="Fira Sans"/>
              </a:rPr>
              <a:t>XY in the male.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277" name="Google Shape;277;p12"/>
          <p:cNvGrpSpPr/>
          <p:nvPr/>
        </p:nvGrpSpPr>
        <p:grpSpPr>
          <a:xfrm flipH="1" rot="-5400000">
            <a:off x="-1513290" y="2112457"/>
            <a:ext cx="4556215" cy="1041115"/>
            <a:chOff x="3073119" y="3311467"/>
            <a:chExt cx="2869876" cy="881927"/>
          </a:xfrm>
        </p:grpSpPr>
        <p:sp>
          <p:nvSpPr>
            <p:cNvPr id="278" name="Google Shape;278;p12"/>
            <p:cNvSpPr/>
            <p:nvPr/>
          </p:nvSpPr>
          <p:spPr>
            <a:xfrm>
              <a:off x="3073119" y="3311467"/>
              <a:ext cx="2869876" cy="881927"/>
            </a:xfrm>
            <a:custGeom>
              <a:rect b="b" l="l" r="r" t="t"/>
              <a:pathLst>
                <a:path extrusionOk="0" h="3123" w="10162">
                  <a:moveTo>
                    <a:pt x="5081" y="1"/>
                  </a:moveTo>
                  <a:cubicBezTo>
                    <a:pt x="3790" y="1"/>
                    <a:pt x="3145" y="744"/>
                    <a:pt x="2522" y="1464"/>
                  </a:cubicBezTo>
                  <a:cubicBezTo>
                    <a:pt x="1922" y="2162"/>
                    <a:pt x="1344" y="2830"/>
                    <a:pt x="188" y="2830"/>
                  </a:cubicBezTo>
                  <a:cubicBezTo>
                    <a:pt x="1" y="2830"/>
                    <a:pt x="1" y="3115"/>
                    <a:pt x="188" y="3123"/>
                  </a:cubicBezTo>
                  <a:cubicBezTo>
                    <a:pt x="1479" y="3123"/>
                    <a:pt x="2124" y="2372"/>
                    <a:pt x="2747" y="1652"/>
                  </a:cubicBezTo>
                  <a:cubicBezTo>
                    <a:pt x="3355" y="954"/>
                    <a:pt x="3925" y="294"/>
                    <a:pt x="5081" y="294"/>
                  </a:cubicBezTo>
                  <a:cubicBezTo>
                    <a:pt x="6237" y="294"/>
                    <a:pt x="6807" y="954"/>
                    <a:pt x="7415" y="1652"/>
                  </a:cubicBezTo>
                  <a:cubicBezTo>
                    <a:pt x="8038" y="2372"/>
                    <a:pt x="8683" y="3123"/>
                    <a:pt x="9974" y="3123"/>
                  </a:cubicBezTo>
                  <a:cubicBezTo>
                    <a:pt x="10161" y="3115"/>
                    <a:pt x="10161" y="2830"/>
                    <a:pt x="9974" y="2830"/>
                  </a:cubicBezTo>
                  <a:cubicBezTo>
                    <a:pt x="8818" y="2830"/>
                    <a:pt x="8240" y="2162"/>
                    <a:pt x="7640" y="1464"/>
                  </a:cubicBezTo>
                  <a:cubicBezTo>
                    <a:pt x="7017" y="744"/>
                    <a:pt x="6372" y="1"/>
                    <a:pt x="5081" y="1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2"/>
            <p:cNvSpPr/>
            <p:nvPr/>
          </p:nvSpPr>
          <p:spPr>
            <a:xfrm>
              <a:off x="3073119" y="3311467"/>
              <a:ext cx="2869876" cy="881927"/>
            </a:xfrm>
            <a:custGeom>
              <a:rect b="b" l="l" r="r" t="t"/>
              <a:pathLst>
                <a:path extrusionOk="0" h="3123" w="10162">
                  <a:moveTo>
                    <a:pt x="188" y="1"/>
                  </a:moveTo>
                  <a:cubicBezTo>
                    <a:pt x="1" y="1"/>
                    <a:pt x="1" y="286"/>
                    <a:pt x="188" y="294"/>
                  </a:cubicBezTo>
                  <a:cubicBezTo>
                    <a:pt x="1344" y="294"/>
                    <a:pt x="1922" y="954"/>
                    <a:pt x="2522" y="1652"/>
                  </a:cubicBezTo>
                  <a:cubicBezTo>
                    <a:pt x="3145" y="2372"/>
                    <a:pt x="3790" y="3123"/>
                    <a:pt x="5081" y="3123"/>
                  </a:cubicBezTo>
                  <a:cubicBezTo>
                    <a:pt x="6372" y="3123"/>
                    <a:pt x="7017" y="2372"/>
                    <a:pt x="7640" y="1652"/>
                  </a:cubicBezTo>
                  <a:cubicBezTo>
                    <a:pt x="8240" y="954"/>
                    <a:pt x="8818" y="294"/>
                    <a:pt x="9974" y="294"/>
                  </a:cubicBezTo>
                  <a:cubicBezTo>
                    <a:pt x="10161" y="286"/>
                    <a:pt x="10161" y="1"/>
                    <a:pt x="9974" y="1"/>
                  </a:cubicBezTo>
                  <a:cubicBezTo>
                    <a:pt x="8683" y="1"/>
                    <a:pt x="8038" y="744"/>
                    <a:pt x="7415" y="1464"/>
                  </a:cubicBezTo>
                  <a:cubicBezTo>
                    <a:pt x="6807" y="2162"/>
                    <a:pt x="6237" y="2830"/>
                    <a:pt x="5081" y="2830"/>
                  </a:cubicBezTo>
                  <a:cubicBezTo>
                    <a:pt x="3925" y="2830"/>
                    <a:pt x="3355" y="2162"/>
                    <a:pt x="2747" y="1464"/>
                  </a:cubicBezTo>
                  <a:cubicBezTo>
                    <a:pt x="2124" y="744"/>
                    <a:pt x="1479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2"/>
            <p:cNvSpPr/>
            <p:nvPr/>
          </p:nvSpPr>
          <p:spPr>
            <a:xfrm>
              <a:off x="3199357" y="3343943"/>
              <a:ext cx="28806" cy="811328"/>
            </a:xfrm>
            <a:custGeom>
              <a:rect b="b" l="l" r="r" t="t"/>
              <a:pathLst>
                <a:path extrusionOk="0" h="2873" w="102">
                  <a:moveTo>
                    <a:pt x="50" y="0"/>
                  </a:moveTo>
                  <a:cubicBezTo>
                    <a:pt x="24" y="0"/>
                    <a:pt x="0" y="17"/>
                    <a:pt x="4" y="51"/>
                  </a:cubicBezTo>
                  <a:lnTo>
                    <a:pt x="4" y="2820"/>
                  </a:lnTo>
                  <a:cubicBezTo>
                    <a:pt x="4" y="2850"/>
                    <a:pt x="26" y="2873"/>
                    <a:pt x="49" y="2873"/>
                  </a:cubicBezTo>
                  <a:cubicBezTo>
                    <a:pt x="79" y="2873"/>
                    <a:pt x="101" y="2850"/>
                    <a:pt x="101" y="2820"/>
                  </a:cubicBezTo>
                  <a:lnTo>
                    <a:pt x="101" y="51"/>
                  </a:lnTo>
                  <a:cubicBezTo>
                    <a:pt x="101" y="17"/>
                    <a:pt x="75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2"/>
            <p:cNvSpPr/>
            <p:nvPr/>
          </p:nvSpPr>
          <p:spPr>
            <a:xfrm>
              <a:off x="3488549" y="3445606"/>
              <a:ext cx="27676" cy="616474"/>
            </a:xfrm>
            <a:custGeom>
              <a:rect b="b" l="l" r="r" t="t"/>
              <a:pathLst>
                <a:path extrusionOk="0" h="2183" w="98">
                  <a:moveTo>
                    <a:pt x="49" y="1"/>
                  </a:moveTo>
                  <a:cubicBezTo>
                    <a:pt x="25" y="1"/>
                    <a:pt x="0" y="17"/>
                    <a:pt x="0" y="51"/>
                  </a:cubicBezTo>
                  <a:lnTo>
                    <a:pt x="0" y="2130"/>
                  </a:lnTo>
                  <a:cubicBezTo>
                    <a:pt x="0" y="2160"/>
                    <a:pt x="23" y="2182"/>
                    <a:pt x="53" y="2182"/>
                  </a:cubicBezTo>
                  <a:cubicBezTo>
                    <a:pt x="75" y="2182"/>
                    <a:pt x="98" y="2160"/>
                    <a:pt x="98" y="2130"/>
                  </a:cubicBezTo>
                  <a:lnTo>
                    <a:pt x="98" y="51"/>
                  </a:lnTo>
                  <a:cubicBezTo>
                    <a:pt x="98" y="17"/>
                    <a:pt x="74" y="1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2"/>
            <p:cNvSpPr/>
            <p:nvPr/>
          </p:nvSpPr>
          <p:spPr>
            <a:xfrm>
              <a:off x="4066085" y="3479493"/>
              <a:ext cx="28806" cy="544462"/>
            </a:xfrm>
            <a:custGeom>
              <a:rect b="b" l="l" r="r" t="t"/>
              <a:pathLst>
                <a:path extrusionOk="0" h="1928" w="102">
                  <a:moveTo>
                    <a:pt x="50" y="1"/>
                  </a:moveTo>
                  <a:cubicBezTo>
                    <a:pt x="25" y="1"/>
                    <a:pt x="0" y="17"/>
                    <a:pt x="4" y="51"/>
                  </a:cubicBezTo>
                  <a:lnTo>
                    <a:pt x="4" y="1875"/>
                  </a:lnTo>
                  <a:cubicBezTo>
                    <a:pt x="4" y="1905"/>
                    <a:pt x="27" y="1927"/>
                    <a:pt x="49" y="1927"/>
                  </a:cubicBezTo>
                  <a:cubicBezTo>
                    <a:pt x="79" y="1927"/>
                    <a:pt x="102" y="1905"/>
                    <a:pt x="102" y="1875"/>
                  </a:cubicBezTo>
                  <a:lnTo>
                    <a:pt x="102" y="51"/>
                  </a:lnTo>
                  <a:cubicBezTo>
                    <a:pt x="102" y="17"/>
                    <a:pt x="75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4355276" y="3354392"/>
              <a:ext cx="28806" cy="790148"/>
            </a:xfrm>
            <a:custGeom>
              <a:rect b="b" l="l" r="r" t="t"/>
              <a:pathLst>
                <a:path extrusionOk="0" h="2798" w="102">
                  <a:moveTo>
                    <a:pt x="52" y="1"/>
                  </a:moveTo>
                  <a:cubicBezTo>
                    <a:pt x="27" y="1"/>
                    <a:pt x="1" y="18"/>
                    <a:pt x="1" y="52"/>
                  </a:cubicBezTo>
                  <a:lnTo>
                    <a:pt x="1" y="2745"/>
                  </a:lnTo>
                  <a:cubicBezTo>
                    <a:pt x="1" y="2775"/>
                    <a:pt x="23" y="2798"/>
                    <a:pt x="53" y="2798"/>
                  </a:cubicBezTo>
                  <a:cubicBezTo>
                    <a:pt x="76" y="2798"/>
                    <a:pt x="98" y="2775"/>
                    <a:pt x="98" y="2745"/>
                  </a:cubicBezTo>
                  <a:lnTo>
                    <a:pt x="98" y="52"/>
                  </a:lnTo>
                  <a:cubicBezTo>
                    <a:pt x="102" y="18"/>
                    <a:pt x="78" y="1"/>
                    <a:pt x="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2"/>
            <p:cNvSpPr/>
            <p:nvPr/>
          </p:nvSpPr>
          <p:spPr>
            <a:xfrm>
              <a:off x="4644468" y="3358627"/>
              <a:ext cx="29088" cy="785912"/>
            </a:xfrm>
            <a:custGeom>
              <a:rect b="b" l="l" r="r" t="t"/>
              <a:pathLst>
                <a:path extrusionOk="0" h="2783" w="103">
                  <a:moveTo>
                    <a:pt x="51" y="1"/>
                  </a:moveTo>
                  <a:cubicBezTo>
                    <a:pt x="25" y="1"/>
                    <a:pt x="1" y="18"/>
                    <a:pt x="5" y="52"/>
                  </a:cubicBezTo>
                  <a:lnTo>
                    <a:pt x="5" y="2730"/>
                  </a:lnTo>
                  <a:cubicBezTo>
                    <a:pt x="5" y="2760"/>
                    <a:pt x="27" y="2783"/>
                    <a:pt x="50" y="2783"/>
                  </a:cubicBezTo>
                  <a:cubicBezTo>
                    <a:pt x="80" y="2783"/>
                    <a:pt x="102" y="2760"/>
                    <a:pt x="102" y="2730"/>
                  </a:cubicBezTo>
                  <a:lnTo>
                    <a:pt x="102" y="52"/>
                  </a:lnTo>
                  <a:cubicBezTo>
                    <a:pt x="102" y="18"/>
                    <a:pt x="76" y="1"/>
                    <a:pt x="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4933942" y="3485988"/>
              <a:ext cx="27676" cy="527236"/>
            </a:xfrm>
            <a:custGeom>
              <a:rect b="b" l="l" r="r" t="t"/>
              <a:pathLst>
                <a:path extrusionOk="0" h="1867" w="98">
                  <a:moveTo>
                    <a:pt x="49" y="0"/>
                  </a:moveTo>
                  <a:cubicBezTo>
                    <a:pt x="25" y="0"/>
                    <a:pt x="0" y="17"/>
                    <a:pt x="0" y="51"/>
                  </a:cubicBezTo>
                  <a:lnTo>
                    <a:pt x="0" y="1822"/>
                  </a:lnTo>
                  <a:cubicBezTo>
                    <a:pt x="0" y="1844"/>
                    <a:pt x="23" y="1867"/>
                    <a:pt x="53" y="1867"/>
                  </a:cubicBezTo>
                  <a:cubicBezTo>
                    <a:pt x="75" y="1867"/>
                    <a:pt x="98" y="1852"/>
                    <a:pt x="98" y="1822"/>
                  </a:cubicBezTo>
                  <a:lnTo>
                    <a:pt x="98" y="51"/>
                  </a:lnTo>
                  <a:cubicBezTo>
                    <a:pt x="98" y="17"/>
                    <a:pt x="73" y="0"/>
                    <a:pt x="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2"/>
            <p:cNvSpPr/>
            <p:nvPr/>
          </p:nvSpPr>
          <p:spPr>
            <a:xfrm>
              <a:off x="5511478" y="3435157"/>
              <a:ext cx="28806" cy="628899"/>
            </a:xfrm>
            <a:custGeom>
              <a:rect b="b" l="l" r="r" t="t"/>
              <a:pathLst>
                <a:path extrusionOk="0" h="2227" w="102">
                  <a:moveTo>
                    <a:pt x="50" y="0"/>
                  </a:moveTo>
                  <a:cubicBezTo>
                    <a:pt x="24" y="0"/>
                    <a:pt x="0" y="17"/>
                    <a:pt x="4" y="51"/>
                  </a:cubicBezTo>
                  <a:lnTo>
                    <a:pt x="4" y="2174"/>
                  </a:lnTo>
                  <a:cubicBezTo>
                    <a:pt x="4" y="2204"/>
                    <a:pt x="26" y="2227"/>
                    <a:pt x="49" y="2227"/>
                  </a:cubicBezTo>
                  <a:cubicBezTo>
                    <a:pt x="79" y="2227"/>
                    <a:pt x="101" y="2204"/>
                    <a:pt x="101" y="2174"/>
                  </a:cubicBezTo>
                  <a:lnTo>
                    <a:pt x="101" y="51"/>
                  </a:lnTo>
                  <a:cubicBezTo>
                    <a:pt x="101" y="17"/>
                    <a:pt x="75" y="0"/>
                    <a:pt x="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2"/>
            <p:cNvSpPr/>
            <p:nvPr/>
          </p:nvSpPr>
          <p:spPr>
            <a:xfrm>
              <a:off x="5800669" y="3343943"/>
              <a:ext cx="28806" cy="811328"/>
            </a:xfrm>
            <a:custGeom>
              <a:rect b="b" l="l" r="r" t="t"/>
              <a:pathLst>
                <a:path extrusionOk="0" h="2873" w="102">
                  <a:moveTo>
                    <a:pt x="52" y="0"/>
                  </a:moveTo>
                  <a:cubicBezTo>
                    <a:pt x="27" y="0"/>
                    <a:pt x="0" y="17"/>
                    <a:pt x="0" y="51"/>
                  </a:cubicBezTo>
                  <a:lnTo>
                    <a:pt x="0" y="2820"/>
                  </a:lnTo>
                  <a:cubicBezTo>
                    <a:pt x="0" y="2850"/>
                    <a:pt x="23" y="2873"/>
                    <a:pt x="53" y="2873"/>
                  </a:cubicBezTo>
                  <a:cubicBezTo>
                    <a:pt x="75" y="2873"/>
                    <a:pt x="98" y="2850"/>
                    <a:pt x="98" y="2820"/>
                  </a:cubicBezTo>
                  <a:lnTo>
                    <a:pt x="98" y="51"/>
                  </a:lnTo>
                  <a:cubicBezTo>
                    <a:pt x="102" y="17"/>
                    <a:pt x="77" y="0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288;p12"/>
          <p:cNvSpPr txBox="1"/>
          <p:nvPr>
            <p:ph type="title"/>
          </p:nvPr>
        </p:nvSpPr>
        <p:spPr>
          <a:xfrm>
            <a:off x="2359975" y="2595449"/>
            <a:ext cx="5457600" cy="4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  Karyotyping</a:t>
            </a:r>
            <a:endParaRPr sz="2400"/>
          </a:p>
        </p:txBody>
      </p:sp>
      <p:sp>
        <p:nvSpPr>
          <p:cNvPr id="289" name="Google Shape;289;p12"/>
          <p:cNvSpPr txBox="1"/>
          <p:nvPr>
            <p:ph idx="4294967295" type="body"/>
          </p:nvPr>
        </p:nvSpPr>
        <p:spPr>
          <a:xfrm>
            <a:off x="2095513" y="3142398"/>
            <a:ext cx="3860400" cy="10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/>
              <a:t>Based on:</a:t>
            </a:r>
            <a:endParaRPr b="1"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2"/>
                </a:solidFill>
              </a:rPr>
              <a:t>1-</a:t>
            </a:r>
            <a:r>
              <a:rPr b="1" lang="en-GB"/>
              <a:t>the length. </a:t>
            </a:r>
            <a:r>
              <a:rPr b="1" lang="en-GB">
                <a:solidFill>
                  <a:srgbClr val="CC0000"/>
                </a:solidFill>
              </a:rPr>
              <a:t>(Each chromosome is unique in length)</a:t>
            </a:r>
            <a:endParaRPr b="1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3"/>
                </a:solidFill>
              </a:rPr>
              <a:t>2-</a:t>
            </a:r>
            <a:r>
              <a:rPr b="1" lang="en-GB"/>
              <a:t>the position of the centromere.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3-</a:t>
            </a:r>
            <a:r>
              <a:rPr b="1" lang="en-GB"/>
              <a:t>the presence or absence of</a:t>
            </a:r>
            <a:r>
              <a:rPr b="1" lang="en-GB"/>
              <a:t> </a:t>
            </a:r>
            <a:r>
              <a:rPr b="1" lang="en-GB" u="sng"/>
              <a:t>satellites</a:t>
            </a:r>
            <a:r>
              <a:rPr b="1" lang="en-GB"/>
              <a:t>.</a:t>
            </a:r>
            <a:endParaRPr b="1" sz="800">
              <a:solidFill>
                <a:srgbClr val="38761D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666666"/>
                </a:solidFill>
              </a:rPr>
              <a:t>Chromosomal satellite is the term given to that part of the end of a chromosome that is separated from</a:t>
            </a:r>
            <a:r>
              <a:rPr b="1" lang="en-GB" sz="600">
                <a:solidFill>
                  <a:srgbClr val="38761D"/>
                </a:solidFill>
              </a:rPr>
              <a:t> </a:t>
            </a:r>
            <a:r>
              <a:rPr b="1" lang="en-GB" sz="600">
                <a:solidFill>
                  <a:srgbClr val="666666"/>
                </a:solidFill>
              </a:rPr>
              <a:t>the rest of the chromosome by a secondary constriction.</a:t>
            </a:r>
            <a:endParaRPr b="1" sz="600">
              <a:solidFill>
                <a:srgbClr val="666666"/>
              </a:solidFill>
            </a:endParaRPr>
          </a:p>
        </p:txBody>
      </p:sp>
      <p:pic>
        <p:nvPicPr>
          <p:cNvPr id="290" name="Google Shape;29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4487" y="3088050"/>
            <a:ext cx="1967875" cy="182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2"/>
          <p:cNvSpPr/>
          <p:nvPr/>
        </p:nvSpPr>
        <p:spPr>
          <a:xfrm rot="10800000">
            <a:off x="2936867" y="2370905"/>
            <a:ext cx="4303812" cy="37350"/>
          </a:xfrm>
          <a:custGeom>
            <a:rect b="b" l="l" r="r" t="t"/>
            <a:pathLst>
              <a:path extrusionOk="0" h="1930" w="91284">
                <a:moveTo>
                  <a:pt x="1292" y="0"/>
                </a:moveTo>
                <a:cubicBezTo>
                  <a:pt x="0" y="0"/>
                  <a:pt x="0" y="1929"/>
                  <a:pt x="1292" y="1929"/>
                </a:cubicBezTo>
                <a:lnTo>
                  <a:pt x="90011" y="1929"/>
                </a:lnTo>
                <a:cubicBezTo>
                  <a:pt x="91284" y="1929"/>
                  <a:pt x="91284" y="0"/>
                  <a:pt x="9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5e898447af993a_13"/>
          <p:cNvSpPr txBox="1"/>
          <p:nvPr/>
        </p:nvSpPr>
        <p:spPr>
          <a:xfrm flipH="1" rot="-934">
            <a:off x="2931325" y="888075"/>
            <a:ext cx="110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46, XY (mal</a:t>
            </a:r>
            <a:r>
              <a:rPr lang="en-GB" sz="9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e)</a:t>
            </a:r>
            <a:endParaRPr sz="900">
              <a:solidFill>
                <a:srgbClr val="CC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46, XX (female)</a:t>
            </a:r>
            <a:endParaRPr sz="900">
              <a:solidFill>
                <a:srgbClr val="CC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97" name="Google Shape;297;g65e898447af993a_13"/>
          <p:cNvSpPr txBox="1"/>
          <p:nvPr/>
        </p:nvSpPr>
        <p:spPr>
          <a:xfrm>
            <a:off x="2098788" y="43850"/>
            <a:ext cx="49464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Fira Sans"/>
                <a:ea typeface="Fira Sans"/>
                <a:cs typeface="Fira Sans"/>
                <a:sym typeface="Fira Sans"/>
              </a:rPr>
              <a:t>Items in the Description Of Karyotype</a:t>
            </a:r>
            <a:endParaRPr sz="19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98" name="Google Shape;298;g65e898447af993a_13"/>
          <p:cNvSpPr/>
          <p:nvPr/>
        </p:nvSpPr>
        <p:spPr>
          <a:xfrm>
            <a:off x="2785589" y="539840"/>
            <a:ext cx="1397682" cy="428976"/>
          </a:xfrm>
          <a:prstGeom prst="flowChartTerminator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Fira Sans"/>
                <a:ea typeface="Fira Sans"/>
                <a:cs typeface="Fira Sans"/>
                <a:sym typeface="Fira Sans"/>
              </a:rPr>
              <a:t>Normal</a:t>
            </a:r>
            <a:r>
              <a:rPr lang="en-GB" sz="1100"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GB" sz="1100">
                <a:latin typeface="Fira Sans"/>
                <a:ea typeface="Fira Sans"/>
                <a:cs typeface="Fira Sans"/>
                <a:sym typeface="Fira Sans"/>
              </a:rPr>
              <a:t>Karyotypes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99" name="Google Shape;299;g65e898447af993a_13"/>
          <p:cNvSpPr/>
          <p:nvPr/>
        </p:nvSpPr>
        <p:spPr>
          <a:xfrm>
            <a:off x="4863960" y="539840"/>
            <a:ext cx="1397682" cy="428976"/>
          </a:xfrm>
          <a:prstGeom prst="flowChartTerminator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Fira Sans"/>
                <a:ea typeface="Fira Sans"/>
                <a:cs typeface="Fira Sans"/>
                <a:sym typeface="Fira Sans"/>
              </a:rPr>
              <a:t>Abnormal Karyotypes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0" name="Google Shape;300;g65e898447af993a_13"/>
          <p:cNvSpPr txBox="1"/>
          <p:nvPr/>
        </p:nvSpPr>
        <p:spPr>
          <a:xfrm>
            <a:off x="4751700" y="947178"/>
            <a:ext cx="16197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Down Syndrome (</a:t>
            </a:r>
            <a:r>
              <a:rPr lang="en-GB" sz="9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47,XY,+ 21) </a:t>
            </a:r>
            <a:endParaRPr sz="900">
              <a:solidFill>
                <a:srgbClr val="CC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Turner Syndrome (</a:t>
            </a:r>
            <a:r>
              <a:rPr lang="en-GB" sz="900">
                <a:solidFill>
                  <a:srgbClr val="CC0000"/>
                </a:solidFill>
                <a:latin typeface="Fira Sans"/>
                <a:ea typeface="Fira Sans"/>
                <a:cs typeface="Fira Sans"/>
                <a:sym typeface="Fira Sans"/>
              </a:rPr>
              <a:t>45,X)</a:t>
            </a:r>
            <a:endParaRPr sz="900">
              <a:solidFill>
                <a:srgbClr val="CC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301" name="Google Shape;301;g65e898447af993a_13"/>
          <p:cNvGrpSpPr/>
          <p:nvPr/>
        </p:nvGrpSpPr>
        <p:grpSpPr>
          <a:xfrm>
            <a:off x="-1324292" y="1712802"/>
            <a:ext cx="4264462" cy="3402567"/>
            <a:chOff x="-1183875" y="667688"/>
            <a:chExt cx="5349300" cy="4176979"/>
          </a:xfrm>
        </p:grpSpPr>
        <p:grpSp>
          <p:nvGrpSpPr>
            <p:cNvPr id="302" name="Google Shape;302;g65e898447af993a_13"/>
            <p:cNvGrpSpPr/>
            <p:nvPr/>
          </p:nvGrpSpPr>
          <p:grpSpPr>
            <a:xfrm>
              <a:off x="2176085" y="1500200"/>
              <a:ext cx="1989340" cy="2716600"/>
              <a:chOff x="2176085" y="1500200"/>
              <a:chExt cx="1989340" cy="2716600"/>
            </a:xfrm>
          </p:grpSpPr>
          <p:sp>
            <p:nvSpPr>
              <p:cNvPr id="303" name="Google Shape;303;g65e898447af993a_13"/>
              <p:cNvSpPr/>
              <p:nvPr/>
            </p:nvSpPr>
            <p:spPr>
              <a:xfrm>
                <a:off x="2323173" y="1500200"/>
                <a:ext cx="1526769" cy="22"/>
              </a:xfrm>
              <a:custGeom>
                <a:rect b="b" l="l" r="r" t="t"/>
                <a:pathLst>
                  <a:path extrusionOk="0" fill="none" h="1" w="10308">
                    <a:moveTo>
                      <a:pt x="1" y="0"/>
                    </a:moveTo>
                    <a:lnTo>
                      <a:pt x="10308" y="0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335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4" name="Google Shape;304;g65e898447af993a_13"/>
              <p:cNvGrpSpPr/>
              <p:nvPr/>
            </p:nvGrpSpPr>
            <p:grpSpPr>
              <a:xfrm>
                <a:off x="2644055" y="2172575"/>
                <a:ext cx="1335958" cy="22"/>
                <a:chOff x="2644055" y="2172575"/>
                <a:chExt cx="1335958" cy="22"/>
              </a:xfrm>
            </p:grpSpPr>
            <p:sp>
              <p:nvSpPr>
                <p:cNvPr id="305" name="Google Shape;305;g65e898447af993a_13"/>
                <p:cNvSpPr/>
                <p:nvPr/>
              </p:nvSpPr>
              <p:spPr>
                <a:xfrm>
                  <a:off x="2644055" y="2172575"/>
                  <a:ext cx="1226424" cy="22"/>
                </a:xfrm>
                <a:custGeom>
                  <a:rect b="b" l="l" r="r" t="t"/>
                  <a:pathLst>
                    <a:path extrusionOk="0" fill="none" h="1" w="10275">
                      <a:moveTo>
                        <a:pt x="1" y="1"/>
                      </a:moveTo>
                      <a:lnTo>
                        <a:pt x="10275" y="1"/>
                      </a:lnTo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3357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06" name="Google Shape;306;g65e898447af993a_13"/>
                <p:cNvCxnSpPr/>
                <p:nvPr/>
              </p:nvCxnSpPr>
              <p:spPr>
                <a:xfrm>
                  <a:off x="3721713" y="2172588"/>
                  <a:ext cx="2583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07" name="Google Shape;307;g65e898447af993a_13"/>
              <p:cNvGrpSpPr/>
              <p:nvPr/>
            </p:nvGrpSpPr>
            <p:grpSpPr>
              <a:xfrm>
                <a:off x="2771882" y="2847000"/>
                <a:ext cx="1393543" cy="274"/>
                <a:chOff x="2771882" y="2847000"/>
                <a:chExt cx="1393543" cy="274"/>
              </a:xfrm>
            </p:grpSpPr>
            <p:sp>
              <p:nvSpPr>
                <p:cNvPr id="308" name="Google Shape;308;g65e898447af993a_13"/>
                <p:cNvSpPr/>
                <p:nvPr/>
              </p:nvSpPr>
              <p:spPr>
                <a:xfrm>
                  <a:off x="2771882" y="2847252"/>
                  <a:ext cx="1083706" cy="22"/>
                </a:xfrm>
                <a:custGeom>
                  <a:rect b="b" l="l" r="r" t="t"/>
                  <a:pathLst>
                    <a:path extrusionOk="0" fill="none" h="1" w="10308">
                      <a:moveTo>
                        <a:pt x="0" y="0"/>
                      </a:moveTo>
                      <a:lnTo>
                        <a:pt x="10307" y="0"/>
                      </a:lnTo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3357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09" name="Google Shape;309;g65e898447af993a_13"/>
                <p:cNvCxnSpPr/>
                <p:nvPr/>
              </p:nvCxnSpPr>
              <p:spPr>
                <a:xfrm>
                  <a:off x="3769725" y="2847000"/>
                  <a:ext cx="395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310" name="Google Shape;310;g65e898447af993a_13"/>
              <p:cNvGrpSpPr/>
              <p:nvPr/>
            </p:nvGrpSpPr>
            <p:grpSpPr>
              <a:xfrm>
                <a:off x="2640334" y="3531878"/>
                <a:ext cx="1420491" cy="22"/>
                <a:chOff x="2640334" y="3531878"/>
                <a:chExt cx="1420491" cy="22"/>
              </a:xfrm>
            </p:grpSpPr>
            <p:sp>
              <p:nvSpPr>
                <p:cNvPr id="311" name="Google Shape;311;g65e898447af993a_13"/>
                <p:cNvSpPr/>
                <p:nvPr/>
              </p:nvSpPr>
              <p:spPr>
                <a:xfrm>
                  <a:off x="2640334" y="3531878"/>
                  <a:ext cx="1226446" cy="22"/>
                </a:xfrm>
                <a:custGeom>
                  <a:rect b="b" l="l" r="r" t="t"/>
                  <a:pathLst>
                    <a:path extrusionOk="0" fill="none" h="1" w="10308">
                      <a:moveTo>
                        <a:pt x="0" y="0"/>
                      </a:moveTo>
                      <a:lnTo>
                        <a:pt x="10307" y="0"/>
                      </a:lnTo>
                    </a:path>
                  </a:pathLst>
                </a:custGeom>
                <a:noFill/>
                <a:ln cap="flat" cmpd="sng" w="28575">
                  <a:solidFill>
                    <a:schemeClr val="dk1"/>
                  </a:solidFill>
                  <a:prstDash val="solid"/>
                  <a:miter lim="33357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12" name="Google Shape;312;g65e898447af993a_13"/>
                <p:cNvCxnSpPr/>
                <p:nvPr/>
              </p:nvCxnSpPr>
              <p:spPr>
                <a:xfrm>
                  <a:off x="3804025" y="3531888"/>
                  <a:ext cx="2568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sp>
            <p:nvSpPr>
              <p:cNvPr id="313" name="Google Shape;313;g65e898447af993a_13"/>
              <p:cNvSpPr/>
              <p:nvPr/>
            </p:nvSpPr>
            <p:spPr>
              <a:xfrm>
                <a:off x="2176085" y="4216778"/>
                <a:ext cx="1696413" cy="22"/>
              </a:xfrm>
              <a:custGeom>
                <a:rect b="b" l="l" r="r" t="t"/>
                <a:pathLst>
                  <a:path extrusionOk="0" fill="none" h="1" w="10308">
                    <a:moveTo>
                      <a:pt x="1" y="1"/>
                    </a:moveTo>
                    <a:lnTo>
                      <a:pt x="10308" y="1"/>
                    </a:lnTo>
                  </a:path>
                </a:pathLst>
              </a:custGeom>
              <a:noFill/>
              <a:ln cap="flat" cmpd="sng" w="28575">
                <a:solidFill>
                  <a:schemeClr val="dk1"/>
                </a:solidFill>
                <a:prstDash val="solid"/>
                <a:miter lim="3335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oogle Shape;314;g65e898447af993a_13"/>
            <p:cNvGrpSpPr/>
            <p:nvPr/>
          </p:nvGrpSpPr>
          <p:grpSpPr>
            <a:xfrm rot="659139">
              <a:off x="479664" y="781382"/>
              <a:ext cx="1573045" cy="3949591"/>
              <a:chOff x="2519176" y="1406379"/>
              <a:chExt cx="1488404" cy="3737074"/>
            </a:xfrm>
          </p:grpSpPr>
          <p:sp>
            <p:nvSpPr>
              <p:cNvPr id="315" name="Google Shape;315;g65e898447af993a_13"/>
              <p:cNvSpPr/>
              <p:nvPr/>
            </p:nvSpPr>
            <p:spPr>
              <a:xfrm>
                <a:off x="2525078" y="1752471"/>
                <a:ext cx="1392303" cy="3383522"/>
              </a:xfrm>
              <a:custGeom>
                <a:rect b="b" l="l" r="r" t="t"/>
                <a:pathLst>
                  <a:path extrusionOk="0" h="30385" w="12503">
                    <a:moveTo>
                      <a:pt x="458" y="0"/>
                    </a:moveTo>
                    <a:cubicBezTo>
                      <a:pt x="308" y="113"/>
                      <a:pt x="150" y="225"/>
                      <a:pt x="0" y="338"/>
                    </a:cubicBezTo>
                    <a:cubicBezTo>
                      <a:pt x="1434" y="1306"/>
                      <a:pt x="2987" y="1771"/>
                      <a:pt x="4495" y="2154"/>
                    </a:cubicBezTo>
                    <a:cubicBezTo>
                      <a:pt x="6146" y="2589"/>
                      <a:pt x="7977" y="3197"/>
                      <a:pt x="9230" y="5621"/>
                    </a:cubicBezTo>
                    <a:cubicBezTo>
                      <a:pt x="10138" y="7414"/>
                      <a:pt x="9936" y="9395"/>
                      <a:pt x="9523" y="11331"/>
                    </a:cubicBezTo>
                    <a:cubicBezTo>
                      <a:pt x="9103" y="13305"/>
                      <a:pt x="8533" y="15474"/>
                      <a:pt x="8593" y="17635"/>
                    </a:cubicBezTo>
                    <a:cubicBezTo>
                      <a:pt x="8660" y="19376"/>
                      <a:pt x="9313" y="21394"/>
                      <a:pt x="10026" y="22745"/>
                    </a:cubicBezTo>
                    <a:cubicBezTo>
                      <a:pt x="10844" y="24336"/>
                      <a:pt x="11894" y="26310"/>
                      <a:pt x="10664" y="30384"/>
                    </a:cubicBezTo>
                    <a:cubicBezTo>
                      <a:pt x="10844" y="30369"/>
                      <a:pt x="11024" y="30362"/>
                      <a:pt x="11212" y="30347"/>
                    </a:cubicBezTo>
                    <a:cubicBezTo>
                      <a:pt x="12502" y="25964"/>
                      <a:pt x="11302" y="23818"/>
                      <a:pt x="10461" y="22250"/>
                    </a:cubicBezTo>
                    <a:cubicBezTo>
                      <a:pt x="9748" y="20959"/>
                      <a:pt x="9140" y="19068"/>
                      <a:pt x="9080" y="17545"/>
                    </a:cubicBezTo>
                    <a:cubicBezTo>
                      <a:pt x="9013" y="15541"/>
                      <a:pt x="9553" y="13508"/>
                      <a:pt x="9981" y="11519"/>
                    </a:cubicBezTo>
                    <a:cubicBezTo>
                      <a:pt x="10424" y="9553"/>
                      <a:pt x="10656" y="7324"/>
                      <a:pt x="9628" y="5313"/>
                    </a:cubicBezTo>
                    <a:cubicBezTo>
                      <a:pt x="8232" y="2642"/>
                      <a:pt x="6199" y="2004"/>
                      <a:pt x="4525" y="1591"/>
                    </a:cubicBezTo>
                    <a:cubicBezTo>
                      <a:pt x="3092" y="1253"/>
                      <a:pt x="1666" y="1133"/>
                      <a:pt x="4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g65e898447af993a_13"/>
              <p:cNvSpPr/>
              <p:nvPr/>
            </p:nvSpPr>
            <p:spPr>
              <a:xfrm>
                <a:off x="2519176" y="1746903"/>
                <a:ext cx="1350544" cy="3396550"/>
              </a:xfrm>
              <a:custGeom>
                <a:rect b="b" l="l" r="r" t="t"/>
                <a:pathLst>
                  <a:path extrusionOk="0" h="30502" w="12128">
                    <a:moveTo>
                      <a:pt x="528" y="135"/>
                    </a:moveTo>
                    <a:cubicBezTo>
                      <a:pt x="565" y="135"/>
                      <a:pt x="594" y="180"/>
                      <a:pt x="721" y="290"/>
                    </a:cubicBezTo>
                    <a:cubicBezTo>
                      <a:pt x="879" y="418"/>
                      <a:pt x="1044" y="538"/>
                      <a:pt x="1217" y="643"/>
                    </a:cubicBezTo>
                    <a:cubicBezTo>
                      <a:pt x="1607" y="876"/>
                      <a:pt x="2019" y="1063"/>
                      <a:pt x="2447" y="1191"/>
                    </a:cubicBezTo>
                    <a:cubicBezTo>
                      <a:pt x="3310" y="1461"/>
                      <a:pt x="4196" y="1581"/>
                      <a:pt x="5066" y="1821"/>
                    </a:cubicBezTo>
                    <a:cubicBezTo>
                      <a:pt x="7190" y="2376"/>
                      <a:pt x="9546" y="3922"/>
                      <a:pt x="10199" y="6969"/>
                    </a:cubicBezTo>
                    <a:cubicBezTo>
                      <a:pt x="10867" y="10271"/>
                      <a:pt x="9366" y="13152"/>
                      <a:pt x="9126" y="16244"/>
                    </a:cubicBezTo>
                    <a:cubicBezTo>
                      <a:pt x="9013" y="17565"/>
                      <a:pt x="9163" y="18893"/>
                      <a:pt x="9569" y="20161"/>
                    </a:cubicBezTo>
                    <a:cubicBezTo>
                      <a:pt x="9921" y="21332"/>
                      <a:pt x="10462" y="22232"/>
                      <a:pt x="10949" y="23268"/>
                    </a:cubicBezTo>
                    <a:cubicBezTo>
                      <a:pt x="11452" y="24303"/>
                      <a:pt x="11730" y="25429"/>
                      <a:pt x="11775" y="26577"/>
                    </a:cubicBezTo>
                    <a:cubicBezTo>
                      <a:pt x="11805" y="27448"/>
                      <a:pt x="11722" y="28318"/>
                      <a:pt x="11535" y="29166"/>
                    </a:cubicBezTo>
                    <a:cubicBezTo>
                      <a:pt x="11490" y="29406"/>
                      <a:pt x="11325" y="30247"/>
                      <a:pt x="11205" y="30337"/>
                    </a:cubicBezTo>
                    <a:cubicBezTo>
                      <a:pt x="11156" y="30369"/>
                      <a:pt x="11084" y="30378"/>
                      <a:pt x="11009" y="30378"/>
                    </a:cubicBezTo>
                    <a:cubicBezTo>
                      <a:pt x="10929" y="30378"/>
                      <a:pt x="10846" y="30368"/>
                      <a:pt x="10786" y="30366"/>
                    </a:cubicBezTo>
                    <a:lnTo>
                      <a:pt x="10786" y="30366"/>
                    </a:lnTo>
                    <a:cubicBezTo>
                      <a:pt x="11600" y="27703"/>
                      <a:pt x="11402" y="25424"/>
                      <a:pt x="10552" y="23606"/>
                    </a:cubicBezTo>
                    <a:cubicBezTo>
                      <a:pt x="10064" y="22562"/>
                      <a:pt x="9539" y="21624"/>
                      <a:pt x="9186" y="20446"/>
                    </a:cubicBezTo>
                    <a:cubicBezTo>
                      <a:pt x="8736" y="18976"/>
                      <a:pt x="8593" y="17430"/>
                      <a:pt x="8766" y="15906"/>
                    </a:cubicBezTo>
                    <a:cubicBezTo>
                      <a:pt x="8938" y="14293"/>
                      <a:pt x="9344" y="12740"/>
                      <a:pt x="9666" y="11156"/>
                    </a:cubicBezTo>
                    <a:cubicBezTo>
                      <a:pt x="9951" y="9768"/>
                      <a:pt x="10139" y="8230"/>
                      <a:pt x="9749" y="6759"/>
                    </a:cubicBezTo>
                    <a:cubicBezTo>
                      <a:pt x="9096" y="4335"/>
                      <a:pt x="7220" y="2969"/>
                      <a:pt x="5456" y="2414"/>
                    </a:cubicBezTo>
                    <a:cubicBezTo>
                      <a:pt x="4436" y="2084"/>
                      <a:pt x="3430" y="1889"/>
                      <a:pt x="2432" y="1521"/>
                    </a:cubicBezTo>
                    <a:cubicBezTo>
                      <a:pt x="1914" y="1341"/>
                      <a:pt x="1404" y="1116"/>
                      <a:pt x="924" y="861"/>
                    </a:cubicBezTo>
                    <a:cubicBezTo>
                      <a:pt x="706" y="741"/>
                      <a:pt x="391" y="620"/>
                      <a:pt x="211" y="440"/>
                    </a:cubicBezTo>
                    <a:cubicBezTo>
                      <a:pt x="187" y="416"/>
                      <a:pt x="168" y="402"/>
                      <a:pt x="152" y="395"/>
                    </a:cubicBezTo>
                    <a:lnTo>
                      <a:pt x="152" y="395"/>
                    </a:lnTo>
                    <a:cubicBezTo>
                      <a:pt x="161" y="386"/>
                      <a:pt x="170" y="374"/>
                      <a:pt x="181" y="358"/>
                    </a:cubicBezTo>
                    <a:cubicBezTo>
                      <a:pt x="233" y="298"/>
                      <a:pt x="301" y="245"/>
                      <a:pt x="376" y="208"/>
                    </a:cubicBezTo>
                    <a:cubicBezTo>
                      <a:pt x="464" y="162"/>
                      <a:pt x="499" y="135"/>
                      <a:pt x="528" y="135"/>
                    </a:cubicBezTo>
                    <a:close/>
                    <a:moveTo>
                      <a:pt x="510" y="0"/>
                    </a:moveTo>
                    <a:cubicBezTo>
                      <a:pt x="502" y="0"/>
                      <a:pt x="495" y="2"/>
                      <a:pt x="489" y="5"/>
                    </a:cubicBezTo>
                    <a:cubicBezTo>
                      <a:pt x="331" y="125"/>
                      <a:pt x="181" y="238"/>
                      <a:pt x="31" y="350"/>
                    </a:cubicBezTo>
                    <a:cubicBezTo>
                      <a:pt x="1" y="373"/>
                      <a:pt x="1" y="418"/>
                      <a:pt x="38" y="433"/>
                    </a:cubicBezTo>
                    <a:cubicBezTo>
                      <a:pt x="1689" y="1528"/>
                      <a:pt x="3453" y="1896"/>
                      <a:pt x="5321" y="2474"/>
                    </a:cubicBezTo>
                    <a:cubicBezTo>
                      <a:pt x="7400" y="3097"/>
                      <a:pt x="9576" y="4875"/>
                      <a:pt x="9854" y="7907"/>
                    </a:cubicBezTo>
                    <a:cubicBezTo>
                      <a:pt x="9996" y="9513"/>
                      <a:pt x="9606" y="11029"/>
                      <a:pt x="9283" y="12507"/>
                    </a:cubicBezTo>
                    <a:cubicBezTo>
                      <a:pt x="8991" y="13835"/>
                      <a:pt x="8706" y="15186"/>
                      <a:pt x="8623" y="16559"/>
                    </a:cubicBezTo>
                    <a:cubicBezTo>
                      <a:pt x="8473" y="18923"/>
                      <a:pt x="9148" y="21129"/>
                      <a:pt x="10094" y="22945"/>
                    </a:cubicBezTo>
                    <a:cubicBezTo>
                      <a:pt x="10544" y="23793"/>
                      <a:pt x="10949" y="24701"/>
                      <a:pt x="11130" y="25789"/>
                    </a:cubicBezTo>
                    <a:cubicBezTo>
                      <a:pt x="11355" y="27185"/>
                      <a:pt x="11190" y="28791"/>
                      <a:pt x="10664" y="30449"/>
                    </a:cubicBezTo>
                    <a:cubicBezTo>
                      <a:pt x="10664" y="30451"/>
                      <a:pt x="10663" y="30453"/>
                      <a:pt x="10663" y="30455"/>
                    </a:cubicBezTo>
                    <a:lnTo>
                      <a:pt x="10663" y="30455"/>
                    </a:lnTo>
                    <a:cubicBezTo>
                      <a:pt x="10657" y="30481"/>
                      <a:pt x="10662" y="30502"/>
                      <a:pt x="10687" y="30502"/>
                    </a:cubicBezTo>
                    <a:cubicBezTo>
                      <a:pt x="10874" y="30487"/>
                      <a:pt x="11054" y="30479"/>
                      <a:pt x="11235" y="30464"/>
                    </a:cubicBezTo>
                    <a:cubicBezTo>
                      <a:pt x="11272" y="30457"/>
                      <a:pt x="11302" y="30427"/>
                      <a:pt x="11317" y="30382"/>
                    </a:cubicBezTo>
                    <a:cubicBezTo>
                      <a:pt x="12128" y="27733"/>
                      <a:pt x="11992" y="25369"/>
                      <a:pt x="11190" y="23508"/>
                    </a:cubicBezTo>
                    <a:cubicBezTo>
                      <a:pt x="10792" y="22608"/>
                      <a:pt x="10282" y="21850"/>
                      <a:pt x="9929" y="20897"/>
                    </a:cubicBezTo>
                    <a:cubicBezTo>
                      <a:pt x="9471" y="19681"/>
                      <a:pt x="9133" y="18353"/>
                      <a:pt x="9178" y="16912"/>
                    </a:cubicBezTo>
                    <a:cubicBezTo>
                      <a:pt x="9246" y="13745"/>
                      <a:pt x="10754" y="10969"/>
                      <a:pt x="10402" y="7659"/>
                    </a:cubicBezTo>
                    <a:cubicBezTo>
                      <a:pt x="10109" y="5085"/>
                      <a:pt x="8428" y="3097"/>
                      <a:pt x="6605" y="2264"/>
                    </a:cubicBezTo>
                    <a:cubicBezTo>
                      <a:pt x="4601" y="1341"/>
                      <a:pt x="2230" y="1566"/>
                      <a:pt x="541" y="13"/>
                    </a:cubicBezTo>
                    <a:cubicBezTo>
                      <a:pt x="532" y="4"/>
                      <a:pt x="521" y="0"/>
                      <a:pt x="5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g65e898447af993a_13"/>
              <p:cNvSpPr/>
              <p:nvPr/>
            </p:nvSpPr>
            <p:spPr>
              <a:xfrm>
                <a:off x="3026409" y="1993109"/>
                <a:ext cx="566698" cy="1053864"/>
              </a:xfrm>
              <a:custGeom>
                <a:rect b="b" l="l" r="r" t="t"/>
                <a:pathLst>
                  <a:path extrusionOk="0" h="9464" w="5089">
                    <a:moveTo>
                      <a:pt x="1" y="0"/>
                    </a:moveTo>
                    <a:lnTo>
                      <a:pt x="1" y="0"/>
                    </a:lnTo>
                    <a:cubicBezTo>
                      <a:pt x="264" y="1839"/>
                      <a:pt x="421" y="3730"/>
                      <a:pt x="1509" y="5824"/>
                    </a:cubicBezTo>
                    <a:cubicBezTo>
                      <a:pt x="2357" y="7482"/>
                      <a:pt x="3670" y="8435"/>
                      <a:pt x="4954" y="9463"/>
                    </a:cubicBezTo>
                    <a:cubicBezTo>
                      <a:pt x="4976" y="9365"/>
                      <a:pt x="4999" y="9268"/>
                      <a:pt x="5021" y="9170"/>
                    </a:cubicBezTo>
                    <a:cubicBezTo>
                      <a:pt x="5044" y="9058"/>
                      <a:pt x="5066" y="8945"/>
                      <a:pt x="5089" y="8833"/>
                    </a:cubicBezTo>
                    <a:cubicBezTo>
                      <a:pt x="3843" y="7865"/>
                      <a:pt x="2680" y="7024"/>
                      <a:pt x="1914" y="5546"/>
                    </a:cubicBezTo>
                    <a:cubicBezTo>
                      <a:pt x="916" y="3632"/>
                      <a:pt x="751" y="1929"/>
                      <a:pt x="511" y="135"/>
                    </a:cubicBezTo>
                    <a:cubicBezTo>
                      <a:pt x="339" y="90"/>
                      <a:pt x="166" y="38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g65e898447af993a_13"/>
              <p:cNvSpPr/>
              <p:nvPr/>
            </p:nvSpPr>
            <p:spPr>
              <a:xfrm>
                <a:off x="3020730" y="1987096"/>
                <a:ext cx="577389" cy="1066892"/>
              </a:xfrm>
              <a:custGeom>
                <a:rect b="b" l="l" r="r" t="t"/>
                <a:pathLst>
                  <a:path extrusionOk="0" h="9581" w="5185">
                    <a:moveTo>
                      <a:pt x="300" y="125"/>
                    </a:moveTo>
                    <a:cubicBezTo>
                      <a:pt x="516" y="125"/>
                      <a:pt x="572" y="568"/>
                      <a:pt x="592" y="722"/>
                    </a:cubicBezTo>
                    <a:cubicBezTo>
                      <a:pt x="840" y="2568"/>
                      <a:pt x="1162" y="4332"/>
                      <a:pt x="2101" y="5930"/>
                    </a:cubicBezTo>
                    <a:cubicBezTo>
                      <a:pt x="2513" y="6605"/>
                      <a:pt x="3024" y="7221"/>
                      <a:pt x="3631" y="7739"/>
                    </a:cubicBezTo>
                    <a:cubicBezTo>
                      <a:pt x="3909" y="7986"/>
                      <a:pt x="4194" y="8211"/>
                      <a:pt x="4487" y="8444"/>
                    </a:cubicBezTo>
                    <a:cubicBezTo>
                      <a:pt x="4607" y="8541"/>
                      <a:pt x="4915" y="8684"/>
                      <a:pt x="4990" y="8834"/>
                    </a:cubicBezTo>
                    <a:cubicBezTo>
                      <a:pt x="5097" y="9042"/>
                      <a:pt x="5031" y="9225"/>
                      <a:pt x="4978" y="9433"/>
                    </a:cubicBezTo>
                    <a:lnTo>
                      <a:pt x="4978" y="9433"/>
                    </a:lnTo>
                    <a:cubicBezTo>
                      <a:pt x="3518" y="8262"/>
                      <a:pt x="2159" y="7170"/>
                      <a:pt x="1328" y="5285"/>
                    </a:cubicBezTo>
                    <a:cubicBezTo>
                      <a:pt x="877" y="4264"/>
                      <a:pt x="562" y="3191"/>
                      <a:pt x="390" y="2088"/>
                    </a:cubicBezTo>
                    <a:cubicBezTo>
                      <a:pt x="307" y="1638"/>
                      <a:pt x="247" y="1180"/>
                      <a:pt x="187" y="715"/>
                    </a:cubicBezTo>
                    <a:cubicBezTo>
                      <a:pt x="157" y="520"/>
                      <a:pt x="44" y="227"/>
                      <a:pt x="217" y="144"/>
                    </a:cubicBezTo>
                    <a:cubicBezTo>
                      <a:pt x="247" y="131"/>
                      <a:pt x="275" y="125"/>
                      <a:pt x="300" y="125"/>
                    </a:cubicBezTo>
                    <a:close/>
                    <a:moveTo>
                      <a:pt x="43" y="1"/>
                    </a:moveTo>
                    <a:cubicBezTo>
                      <a:pt x="17" y="1"/>
                      <a:pt x="0" y="27"/>
                      <a:pt x="7" y="54"/>
                    </a:cubicBezTo>
                    <a:cubicBezTo>
                      <a:pt x="307" y="2133"/>
                      <a:pt x="555" y="4054"/>
                      <a:pt x="1523" y="5900"/>
                    </a:cubicBezTo>
                    <a:cubicBezTo>
                      <a:pt x="2354" y="7510"/>
                      <a:pt x="3678" y="8514"/>
                      <a:pt x="4973" y="9563"/>
                    </a:cubicBezTo>
                    <a:lnTo>
                      <a:pt x="4973" y="9563"/>
                    </a:lnTo>
                    <a:cubicBezTo>
                      <a:pt x="4976" y="9565"/>
                      <a:pt x="4978" y="9567"/>
                      <a:pt x="4980" y="9568"/>
                    </a:cubicBezTo>
                    <a:lnTo>
                      <a:pt x="4980" y="9568"/>
                    </a:lnTo>
                    <a:cubicBezTo>
                      <a:pt x="4981" y="9569"/>
                      <a:pt x="4982" y="9569"/>
                      <a:pt x="4982" y="9570"/>
                    </a:cubicBezTo>
                    <a:cubicBezTo>
                      <a:pt x="4991" y="9577"/>
                      <a:pt x="5000" y="9581"/>
                      <a:pt x="5007" y="9581"/>
                    </a:cubicBezTo>
                    <a:cubicBezTo>
                      <a:pt x="5019" y="9581"/>
                      <a:pt x="5029" y="9573"/>
                      <a:pt x="5036" y="9562"/>
                    </a:cubicBezTo>
                    <a:lnTo>
                      <a:pt x="5036" y="9562"/>
                    </a:lnTo>
                    <a:cubicBezTo>
                      <a:pt x="5042" y="9555"/>
                      <a:pt x="5047" y="9545"/>
                      <a:pt x="5050" y="9532"/>
                    </a:cubicBezTo>
                    <a:cubicBezTo>
                      <a:pt x="5095" y="9322"/>
                      <a:pt x="5140" y="9112"/>
                      <a:pt x="5185" y="8894"/>
                    </a:cubicBezTo>
                    <a:cubicBezTo>
                      <a:pt x="5185" y="8872"/>
                      <a:pt x="5177" y="8849"/>
                      <a:pt x="5162" y="8834"/>
                    </a:cubicBezTo>
                    <a:cubicBezTo>
                      <a:pt x="3917" y="7866"/>
                      <a:pt x="2678" y="6951"/>
                      <a:pt x="1913" y="5382"/>
                    </a:cubicBezTo>
                    <a:cubicBezTo>
                      <a:pt x="1087" y="3731"/>
                      <a:pt x="862" y="2028"/>
                      <a:pt x="607" y="189"/>
                    </a:cubicBezTo>
                    <a:cubicBezTo>
                      <a:pt x="600" y="167"/>
                      <a:pt x="585" y="144"/>
                      <a:pt x="562" y="137"/>
                    </a:cubicBezTo>
                    <a:cubicBezTo>
                      <a:pt x="397" y="92"/>
                      <a:pt x="224" y="47"/>
                      <a:pt x="52" y="2"/>
                    </a:cubicBezTo>
                    <a:cubicBezTo>
                      <a:pt x="49" y="1"/>
                      <a:pt x="46" y="1"/>
                      <a:pt x="4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g65e898447af993a_13"/>
              <p:cNvSpPr/>
              <p:nvPr/>
            </p:nvSpPr>
            <p:spPr>
              <a:xfrm>
                <a:off x="2800799" y="1412281"/>
                <a:ext cx="272603" cy="529159"/>
              </a:xfrm>
              <a:custGeom>
                <a:rect b="b" l="l" r="r" t="t"/>
                <a:pathLst>
                  <a:path extrusionOk="0" h="4752" w="2448">
                    <a:moveTo>
                      <a:pt x="263" y="1"/>
                    </a:moveTo>
                    <a:cubicBezTo>
                      <a:pt x="173" y="144"/>
                      <a:pt x="83" y="286"/>
                      <a:pt x="1" y="421"/>
                    </a:cubicBezTo>
                    <a:cubicBezTo>
                      <a:pt x="1081" y="886"/>
                      <a:pt x="1704" y="3048"/>
                      <a:pt x="1929" y="4624"/>
                    </a:cubicBezTo>
                    <a:cubicBezTo>
                      <a:pt x="1974" y="4631"/>
                      <a:pt x="2012" y="4639"/>
                      <a:pt x="2049" y="4646"/>
                    </a:cubicBezTo>
                    <a:cubicBezTo>
                      <a:pt x="2184" y="4684"/>
                      <a:pt x="2312" y="4714"/>
                      <a:pt x="2447" y="4751"/>
                    </a:cubicBezTo>
                    <a:lnTo>
                      <a:pt x="2447" y="4744"/>
                    </a:lnTo>
                    <a:cubicBezTo>
                      <a:pt x="2199" y="3003"/>
                      <a:pt x="1689" y="75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g65e898447af993a_13"/>
              <p:cNvSpPr/>
              <p:nvPr/>
            </p:nvSpPr>
            <p:spPr>
              <a:xfrm>
                <a:off x="2794117" y="1406379"/>
                <a:ext cx="284964" cy="540963"/>
              </a:xfrm>
              <a:custGeom>
                <a:rect b="b" l="l" r="r" t="t"/>
                <a:pathLst>
                  <a:path extrusionOk="0" h="4858" w="2559">
                    <a:moveTo>
                      <a:pt x="355" y="135"/>
                    </a:moveTo>
                    <a:cubicBezTo>
                      <a:pt x="480" y="135"/>
                      <a:pt x="793" y="434"/>
                      <a:pt x="894" y="542"/>
                    </a:cubicBezTo>
                    <a:cubicBezTo>
                      <a:pt x="1336" y="977"/>
                      <a:pt x="1637" y="1577"/>
                      <a:pt x="1854" y="2155"/>
                    </a:cubicBezTo>
                    <a:cubicBezTo>
                      <a:pt x="2027" y="2643"/>
                      <a:pt x="2169" y="3153"/>
                      <a:pt x="2267" y="3671"/>
                    </a:cubicBezTo>
                    <a:cubicBezTo>
                      <a:pt x="2327" y="3956"/>
                      <a:pt x="2372" y="4241"/>
                      <a:pt x="2417" y="4526"/>
                    </a:cubicBezTo>
                    <a:cubicBezTo>
                      <a:pt x="2432" y="4586"/>
                      <a:pt x="2440" y="4646"/>
                      <a:pt x="2447" y="4707"/>
                    </a:cubicBezTo>
                    <a:cubicBezTo>
                      <a:pt x="2470" y="4769"/>
                      <a:pt x="2476" y="4800"/>
                      <a:pt x="2464" y="4800"/>
                    </a:cubicBezTo>
                    <a:cubicBezTo>
                      <a:pt x="2457" y="4800"/>
                      <a:pt x="2441" y="4786"/>
                      <a:pt x="2417" y="4759"/>
                    </a:cubicBezTo>
                    <a:cubicBezTo>
                      <a:pt x="2430" y="4753"/>
                      <a:pt x="2205" y="4678"/>
                      <a:pt x="2132" y="4658"/>
                    </a:cubicBezTo>
                    <a:lnTo>
                      <a:pt x="2132" y="4658"/>
                    </a:lnTo>
                    <a:cubicBezTo>
                      <a:pt x="2126" y="4653"/>
                      <a:pt x="2118" y="4649"/>
                      <a:pt x="2109" y="4646"/>
                    </a:cubicBezTo>
                    <a:cubicBezTo>
                      <a:pt x="1952" y="4609"/>
                      <a:pt x="1787" y="3356"/>
                      <a:pt x="1727" y="3191"/>
                    </a:cubicBezTo>
                    <a:cubicBezTo>
                      <a:pt x="1614" y="2748"/>
                      <a:pt x="1472" y="2320"/>
                      <a:pt x="1284" y="1900"/>
                    </a:cubicBezTo>
                    <a:cubicBezTo>
                      <a:pt x="1134" y="1547"/>
                      <a:pt x="931" y="1225"/>
                      <a:pt x="691" y="924"/>
                    </a:cubicBezTo>
                    <a:cubicBezTo>
                      <a:pt x="601" y="819"/>
                      <a:pt x="496" y="714"/>
                      <a:pt x="391" y="624"/>
                    </a:cubicBezTo>
                    <a:cubicBezTo>
                      <a:pt x="316" y="587"/>
                      <a:pt x="248" y="534"/>
                      <a:pt x="181" y="482"/>
                    </a:cubicBezTo>
                    <a:cubicBezTo>
                      <a:pt x="167" y="467"/>
                      <a:pt x="158" y="462"/>
                      <a:pt x="151" y="462"/>
                    </a:cubicBezTo>
                    <a:cubicBezTo>
                      <a:pt x="150" y="462"/>
                      <a:pt x="150" y="462"/>
                      <a:pt x="150" y="462"/>
                    </a:cubicBezTo>
                    <a:lnTo>
                      <a:pt x="150" y="462"/>
                    </a:lnTo>
                    <a:cubicBezTo>
                      <a:pt x="153" y="450"/>
                      <a:pt x="155" y="435"/>
                      <a:pt x="158" y="414"/>
                    </a:cubicBezTo>
                    <a:cubicBezTo>
                      <a:pt x="166" y="369"/>
                      <a:pt x="293" y="144"/>
                      <a:pt x="338" y="137"/>
                    </a:cubicBezTo>
                    <a:cubicBezTo>
                      <a:pt x="343" y="135"/>
                      <a:pt x="349" y="135"/>
                      <a:pt x="355" y="135"/>
                    </a:cubicBezTo>
                    <a:close/>
                    <a:moveTo>
                      <a:pt x="313" y="1"/>
                    </a:moveTo>
                    <a:cubicBezTo>
                      <a:pt x="300" y="1"/>
                      <a:pt x="288" y="7"/>
                      <a:pt x="278" y="16"/>
                    </a:cubicBezTo>
                    <a:cubicBezTo>
                      <a:pt x="196" y="159"/>
                      <a:pt x="106" y="294"/>
                      <a:pt x="16" y="437"/>
                    </a:cubicBezTo>
                    <a:cubicBezTo>
                      <a:pt x="1" y="467"/>
                      <a:pt x="16" y="504"/>
                      <a:pt x="46" y="519"/>
                    </a:cubicBezTo>
                    <a:cubicBezTo>
                      <a:pt x="1366" y="1172"/>
                      <a:pt x="1772" y="3431"/>
                      <a:pt x="1944" y="4677"/>
                    </a:cubicBezTo>
                    <a:cubicBezTo>
                      <a:pt x="1952" y="4699"/>
                      <a:pt x="1967" y="4722"/>
                      <a:pt x="1989" y="4722"/>
                    </a:cubicBezTo>
                    <a:cubicBezTo>
                      <a:pt x="2027" y="4737"/>
                      <a:pt x="2072" y="4744"/>
                      <a:pt x="2109" y="4752"/>
                    </a:cubicBezTo>
                    <a:cubicBezTo>
                      <a:pt x="2244" y="4789"/>
                      <a:pt x="2372" y="4819"/>
                      <a:pt x="2507" y="4857"/>
                    </a:cubicBezTo>
                    <a:cubicBezTo>
                      <a:pt x="2510" y="4857"/>
                      <a:pt x="2513" y="4858"/>
                      <a:pt x="2516" y="4858"/>
                    </a:cubicBezTo>
                    <a:cubicBezTo>
                      <a:pt x="2542" y="4858"/>
                      <a:pt x="2559" y="4830"/>
                      <a:pt x="2552" y="4797"/>
                    </a:cubicBezTo>
                    <a:cubicBezTo>
                      <a:pt x="2335" y="3221"/>
                      <a:pt x="1944" y="924"/>
                      <a:pt x="338" y="9"/>
                    </a:cubicBezTo>
                    <a:cubicBezTo>
                      <a:pt x="330" y="3"/>
                      <a:pt x="321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g65e898447af993a_13"/>
              <p:cNvSpPr/>
              <p:nvPr/>
            </p:nvSpPr>
            <p:spPr>
              <a:xfrm>
                <a:off x="3267164" y="4350383"/>
                <a:ext cx="435408" cy="767236"/>
              </a:xfrm>
              <a:custGeom>
                <a:rect b="b" l="l" r="r" t="t"/>
                <a:pathLst>
                  <a:path extrusionOk="0" h="6890" w="3910">
                    <a:moveTo>
                      <a:pt x="3662" y="0"/>
                    </a:moveTo>
                    <a:cubicBezTo>
                      <a:pt x="2244" y="2154"/>
                      <a:pt x="1013" y="4435"/>
                      <a:pt x="0" y="6807"/>
                    </a:cubicBezTo>
                    <a:cubicBezTo>
                      <a:pt x="165" y="6837"/>
                      <a:pt x="330" y="6867"/>
                      <a:pt x="503" y="6889"/>
                    </a:cubicBezTo>
                    <a:cubicBezTo>
                      <a:pt x="1441" y="4668"/>
                      <a:pt x="2581" y="2544"/>
                      <a:pt x="3910" y="533"/>
                    </a:cubicBezTo>
                    <a:cubicBezTo>
                      <a:pt x="3835" y="353"/>
                      <a:pt x="3752" y="173"/>
                      <a:pt x="3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g65e898447af993a_13"/>
              <p:cNvSpPr/>
              <p:nvPr/>
            </p:nvSpPr>
            <p:spPr>
              <a:xfrm>
                <a:off x="3260483" y="4343590"/>
                <a:ext cx="447991" cy="780710"/>
              </a:xfrm>
              <a:custGeom>
                <a:rect b="b" l="l" r="r" t="t"/>
                <a:pathLst>
                  <a:path extrusionOk="0" h="7011" w="4023">
                    <a:moveTo>
                      <a:pt x="3715" y="169"/>
                    </a:moveTo>
                    <a:lnTo>
                      <a:pt x="3715" y="169"/>
                    </a:lnTo>
                    <a:cubicBezTo>
                      <a:pt x="3857" y="470"/>
                      <a:pt x="3900" y="614"/>
                      <a:pt x="3647" y="1014"/>
                    </a:cubicBezTo>
                    <a:cubicBezTo>
                      <a:pt x="3482" y="1277"/>
                      <a:pt x="3317" y="1540"/>
                      <a:pt x="3152" y="1810"/>
                    </a:cubicBezTo>
                    <a:cubicBezTo>
                      <a:pt x="2852" y="2298"/>
                      <a:pt x="2559" y="2793"/>
                      <a:pt x="2281" y="3296"/>
                    </a:cubicBezTo>
                    <a:cubicBezTo>
                      <a:pt x="1966" y="3866"/>
                      <a:pt x="1673" y="4444"/>
                      <a:pt x="1388" y="5029"/>
                    </a:cubicBezTo>
                    <a:cubicBezTo>
                      <a:pt x="1208" y="5412"/>
                      <a:pt x="1028" y="5802"/>
                      <a:pt x="848" y="6185"/>
                    </a:cubicBezTo>
                    <a:cubicBezTo>
                      <a:pt x="780" y="6335"/>
                      <a:pt x="690" y="6688"/>
                      <a:pt x="600" y="6785"/>
                    </a:cubicBezTo>
                    <a:cubicBezTo>
                      <a:pt x="553" y="6837"/>
                      <a:pt x="539" y="6861"/>
                      <a:pt x="536" y="6870"/>
                    </a:cubicBezTo>
                    <a:lnTo>
                      <a:pt x="536" y="6870"/>
                    </a:lnTo>
                    <a:cubicBezTo>
                      <a:pt x="534" y="6866"/>
                      <a:pt x="525" y="6860"/>
                      <a:pt x="498" y="6860"/>
                    </a:cubicBezTo>
                    <a:cubicBezTo>
                      <a:pt x="482" y="6860"/>
                      <a:pt x="460" y="6862"/>
                      <a:pt x="428" y="6868"/>
                    </a:cubicBezTo>
                    <a:cubicBezTo>
                      <a:pt x="368" y="6868"/>
                      <a:pt x="300" y="6860"/>
                      <a:pt x="248" y="6838"/>
                    </a:cubicBezTo>
                    <a:cubicBezTo>
                      <a:pt x="205" y="6812"/>
                      <a:pt x="179" y="6806"/>
                      <a:pt x="164" y="6806"/>
                    </a:cubicBezTo>
                    <a:cubicBezTo>
                      <a:pt x="148" y="6806"/>
                      <a:pt x="143" y="6812"/>
                      <a:pt x="143" y="6812"/>
                    </a:cubicBezTo>
                    <a:cubicBezTo>
                      <a:pt x="142" y="6812"/>
                      <a:pt x="154" y="6797"/>
                      <a:pt x="158" y="6718"/>
                    </a:cubicBezTo>
                    <a:cubicBezTo>
                      <a:pt x="173" y="6515"/>
                      <a:pt x="593" y="5795"/>
                      <a:pt x="698" y="5569"/>
                    </a:cubicBezTo>
                    <a:cubicBezTo>
                      <a:pt x="1036" y="4849"/>
                      <a:pt x="1388" y="4136"/>
                      <a:pt x="1764" y="3431"/>
                    </a:cubicBezTo>
                    <a:cubicBezTo>
                      <a:pt x="2373" y="2293"/>
                      <a:pt x="3040" y="1227"/>
                      <a:pt x="3715" y="169"/>
                    </a:cubicBezTo>
                    <a:close/>
                    <a:moveTo>
                      <a:pt x="3742" y="1"/>
                    </a:moveTo>
                    <a:cubicBezTo>
                      <a:pt x="3739" y="1"/>
                      <a:pt x="3735" y="1"/>
                      <a:pt x="3732" y="2"/>
                    </a:cubicBezTo>
                    <a:lnTo>
                      <a:pt x="3732" y="2"/>
                    </a:lnTo>
                    <a:cubicBezTo>
                      <a:pt x="3719" y="4"/>
                      <a:pt x="3705" y="13"/>
                      <a:pt x="3692" y="31"/>
                    </a:cubicBezTo>
                    <a:cubicBezTo>
                      <a:pt x="2296" y="2215"/>
                      <a:pt x="1066" y="4496"/>
                      <a:pt x="15" y="6860"/>
                    </a:cubicBezTo>
                    <a:cubicBezTo>
                      <a:pt x="0" y="6890"/>
                      <a:pt x="8" y="6928"/>
                      <a:pt x="30" y="6928"/>
                    </a:cubicBezTo>
                    <a:cubicBezTo>
                      <a:pt x="195" y="6958"/>
                      <a:pt x="368" y="6988"/>
                      <a:pt x="533" y="7010"/>
                    </a:cubicBezTo>
                    <a:cubicBezTo>
                      <a:pt x="563" y="7010"/>
                      <a:pt x="593" y="6995"/>
                      <a:pt x="608" y="6958"/>
                    </a:cubicBezTo>
                    <a:cubicBezTo>
                      <a:pt x="1568" y="4759"/>
                      <a:pt x="2702" y="2643"/>
                      <a:pt x="4007" y="624"/>
                    </a:cubicBezTo>
                    <a:cubicBezTo>
                      <a:pt x="4022" y="602"/>
                      <a:pt x="4022" y="572"/>
                      <a:pt x="4015" y="549"/>
                    </a:cubicBezTo>
                    <a:cubicBezTo>
                      <a:pt x="3932" y="369"/>
                      <a:pt x="3850" y="189"/>
                      <a:pt x="3767" y="16"/>
                    </a:cubicBezTo>
                    <a:cubicBezTo>
                      <a:pt x="3761" y="5"/>
                      <a:pt x="3752" y="1"/>
                      <a:pt x="37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g65e898447af993a_13"/>
              <p:cNvSpPr/>
              <p:nvPr/>
            </p:nvSpPr>
            <p:spPr>
              <a:xfrm>
                <a:off x="3625624" y="3014234"/>
                <a:ext cx="374495" cy="1326238"/>
              </a:xfrm>
              <a:custGeom>
                <a:rect b="b" l="l" r="r" t="t"/>
                <a:pathLst>
                  <a:path extrusionOk="0" h="11910" w="3363">
                    <a:moveTo>
                      <a:pt x="135" y="0"/>
                    </a:moveTo>
                    <a:cubicBezTo>
                      <a:pt x="128" y="68"/>
                      <a:pt x="113" y="128"/>
                      <a:pt x="98" y="188"/>
                    </a:cubicBezTo>
                    <a:cubicBezTo>
                      <a:pt x="68" y="346"/>
                      <a:pt x="30" y="496"/>
                      <a:pt x="0" y="653"/>
                    </a:cubicBezTo>
                    <a:cubicBezTo>
                      <a:pt x="1186" y="1689"/>
                      <a:pt x="2304" y="3115"/>
                      <a:pt x="2582" y="5118"/>
                    </a:cubicBezTo>
                    <a:cubicBezTo>
                      <a:pt x="2829" y="6777"/>
                      <a:pt x="2192" y="9230"/>
                      <a:pt x="1194" y="10814"/>
                    </a:cubicBezTo>
                    <a:cubicBezTo>
                      <a:pt x="1081" y="11009"/>
                      <a:pt x="961" y="11196"/>
                      <a:pt x="833" y="11392"/>
                    </a:cubicBezTo>
                    <a:cubicBezTo>
                      <a:pt x="923" y="11557"/>
                      <a:pt x="1006" y="11729"/>
                      <a:pt x="1088" y="11909"/>
                    </a:cubicBezTo>
                    <a:cubicBezTo>
                      <a:pt x="1246" y="11669"/>
                      <a:pt x="1404" y="11429"/>
                      <a:pt x="1546" y="11189"/>
                    </a:cubicBezTo>
                    <a:cubicBezTo>
                      <a:pt x="2604" y="9531"/>
                      <a:pt x="3362" y="6844"/>
                      <a:pt x="3062" y="4901"/>
                    </a:cubicBezTo>
                    <a:cubicBezTo>
                      <a:pt x="2724" y="2604"/>
                      <a:pt x="1404" y="1043"/>
                      <a:pt x="1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g65e898447af993a_13"/>
              <p:cNvSpPr/>
              <p:nvPr/>
            </p:nvSpPr>
            <p:spPr>
              <a:xfrm>
                <a:off x="3619722" y="3007441"/>
                <a:ext cx="387858" cy="1340491"/>
              </a:xfrm>
              <a:custGeom>
                <a:rect b="b" l="l" r="r" t="t"/>
                <a:pathLst>
                  <a:path extrusionOk="0" h="12038" w="3483">
                    <a:moveTo>
                      <a:pt x="218" y="152"/>
                    </a:moveTo>
                    <a:cubicBezTo>
                      <a:pt x="1298" y="1070"/>
                      <a:pt x="2342" y="2261"/>
                      <a:pt x="2845" y="3971"/>
                    </a:cubicBezTo>
                    <a:cubicBezTo>
                      <a:pt x="3400" y="5802"/>
                      <a:pt x="3070" y="8031"/>
                      <a:pt x="2245" y="9914"/>
                    </a:cubicBezTo>
                    <a:cubicBezTo>
                      <a:pt x="2079" y="10304"/>
                      <a:pt x="1884" y="10687"/>
                      <a:pt x="1667" y="11055"/>
                    </a:cubicBezTo>
                    <a:cubicBezTo>
                      <a:pt x="1569" y="11235"/>
                      <a:pt x="1464" y="11408"/>
                      <a:pt x="1344" y="11580"/>
                    </a:cubicBezTo>
                    <a:cubicBezTo>
                      <a:pt x="1254" y="11693"/>
                      <a:pt x="1277" y="11745"/>
                      <a:pt x="1164" y="11753"/>
                    </a:cubicBezTo>
                    <a:cubicBezTo>
                      <a:pt x="1159" y="11753"/>
                      <a:pt x="1154" y="11754"/>
                      <a:pt x="1150" y="11754"/>
                    </a:cubicBezTo>
                    <a:cubicBezTo>
                      <a:pt x="1035" y="11754"/>
                      <a:pt x="1014" y="11574"/>
                      <a:pt x="1029" y="11430"/>
                    </a:cubicBezTo>
                    <a:cubicBezTo>
                      <a:pt x="1066" y="11092"/>
                      <a:pt x="1524" y="10515"/>
                      <a:pt x="1682" y="10177"/>
                    </a:cubicBezTo>
                    <a:cubicBezTo>
                      <a:pt x="1862" y="9809"/>
                      <a:pt x="2027" y="9426"/>
                      <a:pt x="2162" y="9036"/>
                    </a:cubicBezTo>
                    <a:cubicBezTo>
                      <a:pt x="2717" y="7468"/>
                      <a:pt x="2912" y="5742"/>
                      <a:pt x="2492" y="4264"/>
                    </a:cubicBezTo>
                    <a:cubicBezTo>
                      <a:pt x="2267" y="3483"/>
                      <a:pt x="1899" y="2748"/>
                      <a:pt x="1412" y="2102"/>
                    </a:cubicBezTo>
                    <a:cubicBezTo>
                      <a:pt x="1209" y="1817"/>
                      <a:pt x="976" y="1547"/>
                      <a:pt x="736" y="1292"/>
                    </a:cubicBezTo>
                    <a:cubicBezTo>
                      <a:pt x="601" y="1157"/>
                      <a:pt x="444" y="1037"/>
                      <a:pt x="316" y="879"/>
                    </a:cubicBezTo>
                    <a:cubicBezTo>
                      <a:pt x="121" y="642"/>
                      <a:pt x="152" y="470"/>
                      <a:pt x="218" y="152"/>
                    </a:cubicBezTo>
                    <a:close/>
                    <a:moveTo>
                      <a:pt x="191" y="1"/>
                    </a:moveTo>
                    <a:cubicBezTo>
                      <a:pt x="178" y="1"/>
                      <a:pt x="166" y="12"/>
                      <a:pt x="158" y="27"/>
                    </a:cubicBezTo>
                    <a:lnTo>
                      <a:pt x="158" y="27"/>
                    </a:lnTo>
                    <a:cubicBezTo>
                      <a:pt x="155" y="33"/>
                      <a:pt x="153" y="39"/>
                      <a:pt x="151" y="46"/>
                    </a:cubicBezTo>
                    <a:cubicBezTo>
                      <a:pt x="106" y="264"/>
                      <a:pt x="53" y="482"/>
                      <a:pt x="8" y="699"/>
                    </a:cubicBezTo>
                    <a:cubicBezTo>
                      <a:pt x="1" y="722"/>
                      <a:pt x="8" y="744"/>
                      <a:pt x="31" y="767"/>
                    </a:cubicBezTo>
                    <a:cubicBezTo>
                      <a:pt x="1224" y="1810"/>
                      <a:pt x="2432" y="3311"/>
                      <a:pt x="2620" y="5464"/>
                    </a:cubicBezTo>
                    <a:cubicBezTo>
                      <a:pt x="2800" y="7565"/>
                      <a:pt x="1944" y="9727"/>
                      <a:pt x="856" y="11423"/>
                    </a:cubicBezTo>
                    <a:cubicBezTo>
                      <a:pt x="841" y="11445"/>
                      <a:pt x="841" y="11475"/>
                      <a:pt x="849" y="11498"/>
                    </a:cubicBezTo>
                    <a:cubicBezTo>
                      <a:pt x="939" y="11670"/>
                      <a:pt x="1021" y="11843"/>
                      <a:pt x="1104" y="12015"/>
                    </a:cubicBezTo>
                    <a:cubicBezTo>
                      <a:pt x="1110" y="12031"/>
                      <a:pt x="1120" y="12037"/>
                      <a:pt x="1131" y="12037"/>
                    </a:cubicBezTo>
                    <a:cubicBezTo>
                      <a:pt x="1147" y="12037"/>
                      <a:pt x="1166" y="12023"/>
                      <a:pt x="1179" y="12000"/>
                    </a:cubicBezTo>
                    <a:cubicBezTo>
                      <a:pt x="2477" y="10027"/>
                      <a:pt x="3483" y="7490"/>
                      <a:pt x="3168" y="5052"/>
                    </a:cubicBezTo>
                    <a:cubicBezTo>
                      <a:pt x="2875" y="2710"/>
                      <a:pt x="1547" y="1119"/>
                      <a:pt x="211" y="9"/>
                    </a:cubicBezTo>
                    <a:cubicBezTo>
                      <a:pt x="204" y="3"/>
                      <a:pt x="198" y="1"/>
                      <a:pt x="1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g65e898447af993a_13"/>
              <p:cNvSpPr/>
              <p:nvPr/>
            </p:nvSpPr>
            <p:spPr>
              <a:xfrm>
                <a:off x="2647905" y="1505708"/>
                <a:ext cx="238528" cy="315914"/>
              </a:xfrm>
              <a:custGeom>
                <a:rect b="b" l="l" r="r" t="t"/>
                <a:pathLst>
                  <a:path extrusionOk="0" h="2837" w="2142">
                    <a:moveTo>
                      <a:pt x="1914" y="117"/>
                    </a:moveTo>
                    <a:cubicBezTo>
                      <a:pt x="1953" y="117"/>
                      <a:pt x="1965" y="154"/>
                      <a:pt x="2023" y="217"/>
                    </a:cubicBezTo>
                    <a:lnTo>
                      <a:pt x="2023" y="217"/>
                    </a:lnTo>
                    <a:cubicBezTo>
                      <a:pt x="1723" y="690"/>
                      <a:pt x="1409" y="1156"/>
                      <a:pt x="1089" y="1608"/>
                    </a:cubicBezTo>
                    <a:cubicBezTo>
                      <a:pt x="878" y="1908"/>
                      <a:pt x="668" y="2201"/>
                      <a:pt x="451" y="2486"/>
                    </a:cubicBezTo>
                    <a:cubicBezTo>
                      <a:pt x="413" y="2531"/>
                      <a:pt x="331" y="2696"/>
                      <a:pt x="271" y="2719"/>
                    </a:cubicBezTo>
                    <a:cubicBezTo>
                      <a:pt x="271" y="2719"/>
                      <a:pt x="167" y="2671"/>
                      <a:pt x="117" y="2671"/>
                    </a:cubicBezTo>
                    <a:cubicBezTo>
                      <a:pt x="103" y="2671"/>
                      <a:pt x="93" y="2675"/>
                      <a:pt x="90" y="2684"/>
                    </a:cubicBezTo>
                    <a:lnTo>
                      <a:pt x="90" y="2684"/>
                    </a:lnTo>
                    <a:cubicBezTo>
                      <a:pt x="102" y="2580"/>
                      <a:pt x="408" y="2273"/>
                      <a:pt x="451" y="2209"/>
                    </a:cubicBezTo>
                    <a:cubicBezTo>
                      <a:pt x="683" y="1901"/>
                      <a:pt x="916" y="1578"/>
                      <a:pt x="1134" y="1256"/>
                    </a:cubicBezTo>
                    <a:cubicBezTo>
                      <a:pt x="1336" y="963"/>
                      <a:pt x="1539" y="663"/>
                      <a:pt x="1734" y="355"/>
                    </a:cubicBezTo>
                    <a:cubicBezTo>
                      <a:pt x="1771" y="303"/>
                      <a:pt x="1824" y="138"/>
                      <a:pt x="1884" y="123"/>
                    </a:cubicBezTo>
                    <a:cubicBezTo>
                      <a:pt x="1896" y="119"/>
                      <a:pt x="1905" y="117"/>
                      <a:pt x="1914" y="117"/>
                    </a:cubicBezTo>
                    <a:close/>
                    <a:moveTo>
                      <a:pt x="1903" y="0"/>
                    </a:moveTo>
                    <a:cubicBezTo>
                      <a:pt x="1874" y="0"/>
                      <a:pt x="1842" y="23"/>
                      <a:pt x="1786" y="70"/>
                    </a:cubicBezTo>
                    <a:cubicBezTo>
                      <a:pt x="1561" y="265"/>
                      <a:pt x="1396" y="693"/>
                      <a:pt x="1224" y="948"/>
                    </a:cubicBezTo>
                    <a:cubicBezTo>
                      <a:pt x="833" y="1526"/>
                      <a:pt x="436" y="2081"/>
                      <a:pt x="16" y="2629"/>
                    </a:cubicBezTo>
                    <a:cubicBezTo>
                      <a:pt x="1" y="2651"/>
                      <a:pt x="8" y="2681"/>
                      <a:pt x="31" y="2704"/>
                    </a:cubicBezTo>
                    <a:cubicBezTo>
                      <a:pt x="106" y="2741"/>
                      <a:pt x="181" y="2786"/>
                      <a:pt x="256" y="2831"/>
                    </a:cubicBezTo>
                    <a:cubicBezTo>
                      <a:pt x="265" y="2835"/>
                      <a:pt x="274" y="2836"/>
                      <a:pt x="283" y="2836"/>
                    </a:cubicBezTo>
                    <a:cubicBezTo>
                      <a:pt x="296" y="2836"/>
                      <a:pt x="307" y="2833"/>
                      <a:pt x="316" y="2824"/>
                    </a:cubicBezTo>
                    <a:cubicBezTo>
                      <a:pt x="954" y="2006"/>
                      <a:pt x="1554" y="1151"/>
                      <a:pt x="2124" y="258"/>
                    </a:cubicBezTo>
                    <a:cubicBezTo>
                      <a:pt x="2126" y="254"/>
                      <a:pt x="2128" y="250"/>
                      <a:pt x="2129" y="247"/>
                    </a:cubicBezTo>
                    <a:lnTo>
                      <a:pt x="2129" y="247"/>
                    </a:lnTo>
                    <a:cubicBezTo>
                      <a:pt x="2141" y="229"/>
                      <a:pt x="2141" y="204"/>
                      <a:pt x="2117" y="183"/>
                    </a:cubicBezTo>
                    <a:cubicBezTo>
                      <a:pt x="1989" y="65"/>
                      <a:pt x="1951" y="0"/>
                      <a:pt x="19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g65e898447af993a_13"/>
              <p:cNvSpPr/>
              <p:nvPr/>
            </p:nvSpPr>
            <p:spPr>
              <a:xfrm>
                <a:off x="2700577" y="1550918"/>
                <a:ext cx="222715" cy="299768"/>
              </a:xfrm>
              <a:custGeom>
                <a:rect b="b" l="l" r="r" t="t"/>
                <a:pathLst>
                  <a:path extrusionOk="0" h="2692" w="2000">
                    <a:moveTo>
                      <a:pt x="1799" y="141"/>
                    </a:moveTo>
                    <a:lnTo>
                      <a:pt x="1799" y="141"/>
                    </a:lnTo>
                    <a:cubicBezTo>
                      <a:pt x="1800" y="142"/>
                      <a:pt x="1800" y="143"/>
                      <a:pt x="1801" y="144"/>
                    </a:cubicBezTo>
                    <a:cubicBezTo>
                      <a:pt x="1839" y="208"/>
                      <a:pt x="1872" y="271"/>
                      <a:pt x="1899" y="339"/>
                    </a:cubicBezTo>
                    <a:lnTo>
                      <a:pt x="1899" y="339"/>
                    </a:lnTo>
                    <a:cubicBezTo>
                      <a:pt x="1596" y="804"/>
                      <a:pt x="1278" y="1262"/>
                      <a:pt x="946" y="1713"/>
                    </a:cubicBezTo>
                    <a:cubicBezTo>
                      <a:pt x="766" y="1968"/>
                      <a:pt x="578" y="2208"/>
                      <a:pt x="390" y="2456"/>
                    </a:cubicBezTo>
                    <a:cubicBezTo>
                      <a:pt x="375" y="2478"/>
                      <a:pt x="308" y="2591"/>
                      <a:pt x="278" y="2598"/>
                    </a:cubicBezTo>
                    <a:cubicBezTo>
                      <a:pt x="275" y="2599"/>
                      <a:pt x="273" y="2599"/>
                      <a:pt x="270" y="2599"/>
                    </a:cubicBezTo>
                    <a:cubicBezTo>
                      <a:pt x="226" y="2599"/>
                      <a:pt x="165" y="2512"/>
                      <a:pt x="127" y="2512"/>
                    </a:cubicBezTo>
                    <a:cubicBezTo>
                      <a:pt x="115" y="2512"/>
                      <a:pt x="106" y="2520"/>
                      <a:pt x="100" y="2544"/>
                    </a:cubicBezTo>
                    <a:lnTo>
                      <a:pt x="100" y="2544"/>
                    </a:lnTo>
                    <a:cubicBezTo>
                      <a:pt x="139" y="2385"/>
                      <a:pt x="422" y="2131"/>
                      <a:pt x="511" y="2020"/>
                    </a:cubicBezTo>
                    <a:cubicBezTo>
                      <a:pt x="728" y="1728"/>
                      <a:pt x="946" y="1427"/>
                      <a:pt x="1156" y="1127"/>
                    </a:cubicBezTo>
                    <a:cubicBezTo>
                      <a:pt x="1336" y="865"/>
                      <a:pt x="1516" y="602"/>
                      <a:pt x="1689" y="332"/>
                    </a:cubicBezTo>
                    <a:cubicBezTo>
                      <a:pt x="1707" y="301"/>
                      <a:pt x="1757" y="188"/>
                      <a:pt x="1799" y="141"/>
                    </a:cubicBezTo>
                    <a:close/>
                    <a:moveTo>
                      <a:pt x="1791" y="0"/>
                    </a:moveTo>
                    <a:cubicBezTo>
                      <a:pt x="1780" y="0"/>
                      <a:pt x="1769" y="5"/>
                      <a:pt x="1764" y="17"/>
                    </a:cubicBezTo>
                    <a:cubicBezTo>
                      <a:pt x="1216" y="880"/>
                      <a:pt x="638" y="1705"/>
                      <a:pt x="23" y="2501"/>
                    </a:cubicBezTo>
                    <a:cubicBezTo>
                      <a:pt x="0" y="2531"/>
                      <a:pt x="8" y="2568"/>
                      <a:pt x="45" y="2583"/>
                    </a:cubicBezTo>
                    <a:cubicBezTo>
                      <a:pt x="128" y="2613"/>
                      <a:pt x="210" y="2651"/>
                      <a:pt x="293" y="2688"/>
                    </a:cubicBezTo>
                    <a:cubicBezTo>
                      <a:pt x="297" y="2690"/>
                      <a:pt x="302" y="2691"/>
                      <a:pt x="307" y="2691"/>
                    </a:cubicBezTo>
                    <a:cubicBezTo>
                      <a:pt x="320" y="2691"/>
                      <a:pt x="333" y="2686"/>
                      <a:pt x="338" y="2681"/>
                    </a:cubicBezTo>
                    <a:cubicBezTo>
                      <a:pt x="914" y="1947"/>
                      <a:pt x="1468" y="1191"/>
                      <a:pt x="1985" y="398"/>
                    </a:cubicBezTo>
                    <a:lnTo>
                      <a:pt x="1985" y="398"/>
                    </a:lnTo>
                    <a:cubicBezTo>
                      <a:pt x="1994" y="390"/>
                      <a:pt x="1999" y="378"/>
                      <a:pt x="1999" y="364"/>
                    </a:cubicBezTo>
                    <a:lnTo>
                      <a:pt x="1999" y="364"/>
                    </a:lnTo>
                    <a:cubicBezTo>
                      <a:pt x="1999" y="351"/>
                      <a:pt x="1994" y="337"/>
                      <a:pt x="1986" y="326"/>
                    </a:cubicBezTo>
                    <a:lnTo>
                      <a:pt x="1986" y="326"/>
                    </a:lnTo>
                    <a:cubicBezTo>
                      <a:pt x="1942" y="223"/>
                      <a:pt x="1890" y="128"/>
                      <a:pt x="1839" y="32"/>
                    </a:cubicBezTo>
                    <a:cubicBezTo>
                      <a:pt x="1830" y="13"/>
                      <a:pt x="1809" y="0"/>
                      <a:pt x="17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g65e898447af993a_13"/>
              <p:cNvSpPr/>
              <p:nvPr/>
            </p:nvSpPr>
            <p:spPr>
              <a:xfrm>
                <a:off x="2753249" y="1609825"/>
                <a:ext cx="199107" cy="264245"/>
              </a:xfrm>
              <a:custGeom>
                <a:rect b="b" l="l" r="r" t="t"/>
                <a:pathLst>
                  <a:path extrusionOk="0" h="2373" w="1788">
                    <a:moveTo>
                      <a:pt x="97" y="2239"/>
                    </a:moveTo>
                    <a:cubicBezTo>
                      <a:pt x="97" y="2240"/>
                      <a:pt x="98" y="2241"/>
                      <a:pt x="98" y="2242"/>
                    </a:cubicBezTo>
                    <a:cubicBezTo>
                      <a:pt x="98" y="2241"/>
                      <a:pt x="97" y="2240"/>
                      <a:pt x="97" y="2239"/>
                    </a:cubicBezTo>
                    <a:close/>
                    <a:moveTo>
                      <a:pt x="1601" y="141"/>
                    </a:moveTo>
                    <a:cubicBezTo>
                      <a:pt x="1634" y="193"/>
                      <a:pt x="1662" y="253"/>
                      <a:pt x="1683" y="318"/>
                    </a:cubicBezTo>
                    <a:lnTo>
                      <a:pt x="1683" y="318"/>
                    </a:lnTo>
                    <a:cubicBezTo>
                      <a:pt x="1417" y="724"/>
                      <a:pt x="1143" y="1115"/>
                      <a:pt x="863" y="1506"/>
                    </a:cubicBezTo>
                    <a:cubicBezTo>
                      <a:pt x="713" y="1716"/>
                      <a:pt x="563" y="1987"/>
                      <a:pt x="375" y="2159"/>
                    </a:cubicBezTo>
                    <a:cubicBezTo>
                      <a:pt x="345" y="2197"/>
                      <a:pt x="315" y="2234"/>
                      <a:pt x="285" y="2272"/>
                    </a:cubicBezTo>
                    <a:cubicBezTo>
                      <a:pt x="282" y="2272"/>
                      <a:pt x="280" y="2273"/>
                      <a:pt x="277" y="2273"/>
                    </a:cubicBezTo>
                    <a:cubicBezTo>
                      <a:pt x="227" y="2273"/>
                      <a:pt x="154" y="2191"/>
                      <a:pt x="118" y="2191"/>
                    </a:cubicBezTo>
                    <a:cubicBezTo>
                      <a:pt x="114" y="2191"/>
                      <a:pt x="111" y="2192"/>
                      <a:pt x="108" y="2194"/>
                    </a:cubicBezTo>
                    <a:lnTo>
                      <a:pt x="108" y="2194"/>
                    </a:lnTo>
                    <a:cubicBezTo>
                      <a:pt x="160" y="2074"/>
                      <a:pt x="382" y="1872"/>
                      <a:pt x="428" y="1806"/>
                    </a:cubicBezTo>
                    <a:cubicBezTo>
                      <a:pt x="623" y="1559"/>
                      <a:pt x="810" y="1304"/>
                      <a:pt x="991" y="1041"/>
                    </a:cubicBezTo>
                    <a:cubicBezTo>
                      <a:pt x="1163" y="801"/>
                      <a:pt x="1336" y="553"/>
                      <a:pt x="1501" y="306"/>
                    </a:cubicBezTo>
                    <a:cubicBezTo>
                      <a:pt x="1526" y="274"/>
                      <a:pt x="1563" y="182"/>
                      <a:pt x="1601" y="141"/>
                    </a:cubicBezTo>
                    <a:close/>
                    <a:moveTo>
                      <a:pt x="1595" y="0"/>
                    </a:moveTo>
                    <a:cubicBezTo>
                      <a:pt x="1584" y="0"/>
                      <a:pt x="1574" y="5"/>
                      <a:pt x="1568" y="13"/>
                    </a:cubicBezTo>
                    <a:cubicBezTo>
                      <a:pt x="1081" y="763"/>
                      <a:pt x="563" y="1484"/>
                      <a:pt x="23" y="2182"/>
                    </a:cubicBezTo>
                    <a:cubicBezTo>
                      <a:pt x="0" y="2212"/>
                      <a:pt x="8" y="2249"/>
                      <a:pt x="45" y="2264"/>
                    </a:cubicBezTo>
                    <a:cubicBezTo>
                      <a:pt x="128" y="2302"/>
                      <a:pt x="218" y="2332"/>
                      <a:pt x="300" y="2369"/>
                    </a:cubicBezTo>
                    <a:cubicBezTo>
                      <a:pt x="305" y="2371"/>
                      <a:pt x="309" y="2372"/>
                      <a:pt x="313" y="2372"/>
                    </a:cubicBezTo>
                    <a:cubicBezTo>
                      <a:pt x="324" y="2372"/>
                      <a:pt x="335" y="2367"/>
                      <a:pt x="345" y="2362"/>
                    </a:cubicBezTo>
                    <a:cubicBezTo>
                      <a:pt x="840" y="1724"/>
                      <a:pt x="1321" y="1064"/>
                      <a:pt x="1771" y="381"/>
                    </a:cubicBezTo>
                    <a:cubicBezTo>
                      <a:pt x="1787" y="361"/>
                      <a:pt x="1782" y="335"/>
                      <a:pt x="1769" y="315"/>
                    </a:cubicBezTo>
                    <a:lnTo>
                      <a:pt x="1769" y="315"/>
                    </a:lnTo>
                    <a:cubicBezTo>
                      <a:pt x="1732" y="219"/>
                      <a:pt x="1688" y="124"/>
                      <a:pt x="1643" y="35"/>
                    </a:cubicBezTo>
                    <a:cubicBezTo>
                      <a:pt x="1634" y="12"/>
                      <a:pt x="1613" y="0"/>
                      <a:pt x="15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g65e898447af993a_13"/>
              <p:cNvSpPr/>
              <p:nvPr/>
            </p:nvSpPr>
            <p:spPr>
              <a:xfrm>
                <a:off x="2811712" y="1680090"/>
                <a:ext cx="163696" cy="211129"/>
              </a:xfrm>
              <a:custGeom>
                <a:rect b="b" l="l" r="r" t="t"/>
                <a:pathLst>
                  <a:path extrusionOk="0" h="1896" w="1470">
                    <a:moveTo>
                      <a:pt x="1322" y="159"/>
                    </a:moveTo>
                    <a:cubicBezTo>
                      <a:pt x="1336" y="218"/>
                      <a:pt x="1355" y="266"/>
                      <a:pt x="1369" y="319"/>
                    </a:cubicBezTo>
                    <a:lnTo>
                      <a:pt x="1369" y="319"/>
                    </a:lnTo>
                    <a:cubicBezTo>
                      <a:pt x="1150" y="646"/>
                      <a:pt x="924" y="967"/>
                      <a:pt x="691" y="1281"/>
                    </a:cubicBezTo>
                    <a:cubicBezTo>
                      <a:pt x="593" y="1423"/>
                      <a:pt x="481" y="1671"/>
                      <a:pt x="338" y="1761"/>
                    </a:cubicBezTo>
                    <a:cubicBezTo>
                      <a:pt x="314" y="1776"/>
                      <a:pt x="306" y="1781"/>
                      <a:pt x="305" y="1781"/>
                    </a:cubicBezTo>
                    <a:cubicBezTo>
                      <a:pt x="302" y="1781"/>
                      <a:pt x="319" y="1764"/>
                      <a:pt x="283" y="1764"/>
                    </a:cubicBezTo>
                    <a:cubicBezTo>
                      <a:pt x="274" y="1764"/>
                      <a:pt x="260" y="1765"/>
                      <a:pt x="240" y="1768"/>
                    </a:cubicBezTo>
                    <a:cubicBezTo>
                      <a:pt x="203" y="1763"/>
                      <a:pt x="165" y="1754"/>
                      <a:pt x="130" y="1738"/>
                    </a:cubicBezTo>
                    <a:lnTo>
                      <a:pt x="130" y="1738"/>
                    </a:lnTo>
                    <a:cubicBezTo>
                      <a:pt x="194" y="1617"/>
                      <a:pt x="331" y="1503"/>
                      <a:pt x="406" y="1401"/>
                    </a:cubicBezTo>
                    <a:cubicBezTo>
                      <a:pt x="571" y="1198"/>
                      <a:pt x="728" y="988"/>
                      <a:pt x="886" y="778"/>
                    </a:cubicBezTo>
                    <a:cubicBezTo>
                      <a:pt x="1021" y="598"/>
                      <a:pt x="1148" y="418"/>
                      <a:pt x="1276" y="230"/>
                    </a:cubicBezTo>
                    <a:cubicBezTo>
                      <a:pt x="1289" y="204"/>
                      <a:pt x="1304" y="181"/>
                      <a:pt x="1322" y="159"/>
                    </a:cubicBezTo>
                    <a:close/>
                    <a:moveTo>
                      <a:pt x="1323" y="0"/>
                    </a:moveTo>
                    <a:cubicBezTo>
                      <a:pt x="1314" y="0"/>
                      <a:pt x="1305" y="4"/>
                      <a:pt x="1299" y="12"/>
                    </a:cubicBezTo>
                    <a:cubicBezTo>
                      <a:pt x="893" y="598"/>
                      <a:pt x="466" y="1168"/>
                      <a:pt x="23" y="1723"/>
                    </a:cubicBezTo>
                    <a:cubicBezTo>
                      <a:pt x="0" y="1746"/>
                      <a:pt x="15" y="1791"/>
                      <a:pt x="45" y="1806"/>
                    </a:cubicBezTo>
                    <a:cubicBezTo>
                      <a:pt x="143" y="1836"/>
                      <a:pt x="233" y="1866"/>
                      <a:pt x="323" y="1896"/>
                    </a:cubicBezTo>
                    <a:cubicBezTo>
                      <a:pt x="338" y="1896"/>
                      <a:pt x="361" y="1896"/>
                      <a:pt x="368" y="1888"/>
                    </a:cubicBezTo>
                    <a:cubicBezTo>
                      <a:pt x="743" y="1393"/>
                      <a:pt x="1103" y="890"/>
                      <a:pt x="1456" y="373"/>
                    </a:cubicBezTo>
                    <a:cubicBezTo>
                      <a:pt x="1458" y="370"/>
                      <a:pt x="1459" y="366"/>
                      <a:pt x="1460" y="363"/>
                    </a:cubicBezTo>
                    <a:lnTo>
                      <a:pt x="1460" y="363"/>
                    </a:lnTo>
                    <a:cubicBezTo>
                      <a:pt x="1467" y="353"/>
                      <a:pt x="1470" y="339"/>
                      <a:pt x="1464" y="320"/>
                    </a:cubicBezTo>
                    <a:cubicBezTo>
                      <a:pt x="1441" y="230"/>
                      <a:pt x="1411" y="140"/>
                      <a:pt x="1381" y="50"/>
                    </a:cubicBezTo>
                    <a:cubicBezTo>
                      <a:pt x="1376" y="23"/>
                      <a:pt x="1347" y="0"/>
                      <a:pt x="1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g65e898447af993a_13"/>
              <p:cNvSpPr/>
              <p:nvPr/>
            </p:nvSpPr>
            <p:spPr>
              <a:xfrm>
                <a:off x="2873515" y="1764386"/>
                <a:ext cx="124386" cy="145096"/>
              </a:xfrm>
              <a:custGeom>
                <a:rect b="b" l="l" r="r" t="t"/>
                <a:pathLst>
                  <a:path extrusionOk="0" h="1303" w="1117">
                    <a:moveTo>
                      <a:pt x="952" y="156"/>
                    </a:moveTo>
                    <a:lnTo>
                      <a:pt x="952" y="156"/>
                    </a:lnTo>
                    <a:cubicBezTo>
                      <a:pt x="972" y="224"/>
                      <a:pt x="994" y="289"/>
                      <a:pt x="1014" y="355"/>
                    </a:cubicBezTo>
                    <a:lnTo>
                      <a:pt x="1014" y="355"/>
                    </a:lnTo>
                    <a:cubicBezTo>
                      <a:pt x="861" y="544"/>
                      <a:pt x="708" y="732"/>
                      <a:pt x="556" y="914"/>
                    </a:cubicBezTo>
                    <a:cubicBezTo>
                      <a:pt x="489" y="1019"/>
                      <a:pt x="414" y="1108"/>
                      <a:pt x="324" y="1191"/>
                    </a:cubicBezTo>
                    <a:lnTo>
                      <a:pt x="324" y="1191"/>
                    </a:lnTo>
                    <a:cubicBezTo>
                      <a:pt x="307" y="1182"/>
                      <a:pt x="268" y="1176"/>
                      <a:pt x="263" y="1176"/>
                    </a:cubicBezTo>
                    <a:cubicBezTo>
                      <a:pt x="222" y="1163"/>
                      <a:pt x="183" y="1149"/>
                      <a:pt x="144" y="1137"/>
                    </a:cubicBezTo>
                    <a:lnTo>
                      <a:pt x="144" y="1137"/>
                    </a:lnTo>
                    <a:cubicBezTo>
                      <a:pt x="417" y="816"/>
                      <a:pt x="690" y="489"/>
                      <a:pt x="952" y="156"/>
                    </a:cubicBezTo>
                    <a:close/>
                    <a:moveTo>
                      <a:pt x="955" y="1"/>
                    </a:moveTo>
                    <a:cubicBezTo>
                      <a:pt x="946" y="1"/>
                      <a:pt x="938" y="5"/>
                      <a:pt x="931" y="13"/>
                    </a:cubicBezTo>
                    <a:cubicBezTo>
                      <a:pt x="638" y="388"/>
                      <a:pt x="331" y="756"/>
                      <a:pt x="23" y="1124"/>
                    </a:cubicBezTo>
                    <a:cubicBezTo>
                      <a:pt x="1" y="1146"/>
                      <a:pt x="8" y="1191"/>
                      <a:pt x="46" y="1206"/>
                    </a:cubicBezTo>
                    <a:cubicBezTo>
                      <a:pt x="117" y="1232"/>
                      <a:pt x="238" y="1302"/>
                      <a:pt x="323" y="1302"/>
                    </a:cubicBezTo>
                    <a:cubicBezTo>
                      <a:pt x="336" y="1302"/>
                      <a:pt x="349" y="1301"/>
                      <a:pt x="361" y="1296"/>
                    </a:cubicBezTo>
                    <a:cubicBezTo>
                      <a:pt x="428" y="1281"/>
                      <a:pt x="496" y="1146"/>
                      <a:pt x="541" y="1094"/>
                    </a:cubicBezTo>
                    <a:cubicBezTo>
                      <a:pt x="729" y="869"/>
                      <a:pt x="916" y="644"/>
                      <a:pt x="1096" y="418"/>
                    </a:cubicBezTo>
                    <a:cubicBezTo>
                      <a:pt x="1097" y="418"/>
                      <a:pt x="1097" y="417"/>
                      <a:pt x="1098" y="416"/>
                    </a:cubicBezTo>
                    <a:lnTo>
                      <a:pt x="1098" y="416"/>
                    </a:lnTo>
                    <a:cubicBezTo>
                      <a:pt x="1110" y="407"/>
                      <a:pt x="1116" y="389"/>
                      <a:pt x="1111" y="366"/>
                    </a:cubicBezTo>
                    <a:cubicBezTo>
                      <a:pt x="1074" y="261"/>
                      <a:pt x="1044" y="156"/>
                      <a:pt x="1014" y="51"/>
                    </a:cubicBezTo>
                    <a:cubicBezTo>
                      <a:pt x="1003" y="24"/>
                      <a:pt x="977" y="1"/>
                      <a:pt x="9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g65e898447af993a_13"/>
              <p:cNvSpPr/>
              <p:nvPr/>
            </p:nvSpPr>
            <p:spPr>
              <a:xfrm>
                <a:off x="2940330" y="1842000"/>
                <a:ext cx="72271" cy="81623"/>
              </a:xfrm>
              <a:custGeom>
                <a:rect b="b" l="l" r="r" t="t"/>
                <a:pathLst>
                  <a:path extrusionOk="0" h="733" w="649">
                    <a:moveTo>
                      <a:pt x="509" y="161"/>
                    </a:moveTo>
                    <a:cubicBezTo>
                      <a:pt x="523" y="233"/>
                      <a:pt x="538" y="304"/>
                      <a:pt x="552" y="375"/>
                    </a:cubicBezTo>
                    <a:lnTo>
                      <a:pt x="552" y="375"/>
                    </a:lnTo>
                    <a:cubicBezTo>
                      <a:pt x="485" y="457"/>
                      <a:pt x="417" y="544"/>
                      <a:pt x="343" y="625"/>
                    </a:cubicBezTo>
                    <a:lnTo>
                      <a:pt x="343" y="625"/>
                    </a:lnTo>
                    <a:cubicBezTo>
                      <a:pt x="342" y="624"/>
                      <a:pt x="340" y="623"/>
                      <a:pt x="339" y="622"/>
                    </a:cubicBezTo>
                    <a:cubicBezTo>
                      <a:pt x="301" y="614"/>
                      <a:pt x="271" y="607"/>
                      <a:pt x="234" y="599"/>
                    </a:cubicBezTo>
                    <a:cubicBezTo>
                      <a:pt x="207" y="592"/>
                      <a:pt x="179" y="584"/>
                      <a:pt x="150" y="577"/>
                    </a:cubicBezTo>
                    <a:lnTo>
                      <a:pt x="150" y="577"/>
                    </a:lnTo>
                    <a:cubicBezTo>
                      <a:pt x="270" y="440"/>
                      <a:pt x="389" y="303"/>
                      <a:pt x="509" y="161"/>
                    </a:cubicBezTo>
                    <a:close/>
                    <a:moveTo>
                      <a:pt x="525" y="0"/>
                    </a:moveTo>
                    <a:cubicBezTo>
                      <a:pt x="514" y="0"/>
                      <a:pt x="503" y="4"/>
                      <a:pt x="496" y="14"/>
                    </a:cubicBezTo>
                    <a:cubicBezTo>
                      <a:pt x="346" y="194"/>
                      <a:pt x="189" y="382"/>
                      <a:pt x="23" y="562"/>
                    </a:cubicBezTo>
                    <a:cubicBezTo>
                      <a:pt x="1" y="599"/>
                      <a:pt x="16" y="644"/>
                      <a:pt x="61" y="659"/>
                    </a:cubicBezTo>
                    <a:cubicBezTo>
                      <a:pt x="126" y="677"/>
                      <a:pt x="248" y="733"/>
                      <a:pt x="333" y="733"/>
                    </a:cubicBezTo>
                    <a:cubicBezTo>
                      <a:pt x="356" y="733"/>
                      <a:pt x="376" y="729"/>
                      <a:pt x="391" y="719"/>
                    </a:cubicBezTo>
                    <a:cubicBezTo>
                      <a:pt x="436" y="697"/>
                      <a:pt x="481" y="622"/>
                      <a:pt x="511" y="584"/>
                    </a:cubicBezTo>
                    <a:cubicBezTo>
                      <a:pt x="556" y="532"/>
                      <a:pt x="594" y="487"/>
                      <a:pt x="639" y="434"/>
                    </a:cubicBezTo>
                    <a:cubicBezTo>
                      <a:pt x="643" y="429"/>
                      <a:pt x="645" y="423"/>
                      <a:pt x="646" y="416"/>
                    </a:cubicBezTo>
                    <a:lnTo>
                      <a:pt x="646" y="416"/>
                    </a:lnTo>
                    <a:cubicBezTo>
                      <a:pt x="648" y="409"/>
                      <a:pt x="649" y="400"/>
                      <a:pt x="646" y="389"/>
                    </a:cubicBezTo>
                    <a:cubicBezTo>
                      <a:pt x="624" y="277"/>
                      <a:pt x="601" y="164"/>
                      <a:pt x="579" y="44"/>
                    </a:cubicBezTo>
                    <a:cubicBezTo>
                      <a:pt x="574" y="19"/>
                      <a:pt x="548" y="0"/>
                      <a:pt x="5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g65e898447af993a_13"/>
              <p:cNvSpPr/>
              <p:nvPr/>
            </p:nvSpPr>
            <p:spPr>
              <a:xfrm>
                <a:off x="3345671" y="4997133"/>
                <a:ext cx="411689" cy="68261"/>
              </a:xfrm>
              <a:custGeom>
                <a:rect b="b" l="l" r="r" t="t"/>
                <a:pathLst>
                  <a:path extrusionOk="0" h="613" w="3697">
                    <a:moveTo>
                      <a:pt x="302" y="113"/>
                    </a:moveTo>
                    <a:cubicBezTo>
                      <a:pt x="374" y="113"/>
                      <a:pt x="471" y="138"/>
                      <a:pt x="503" y="143"/>
                    </a:cubicBezTo>
                    <a:cubicBezTo>
                      <a:pt x="886" y="158"/>
                      <a:pt x="1269" y="181"/>
                      <a:pt x="1651" y="188"/>
                    </a:cubicBezTo>
                    <a:cubicBezTo>
                      <a:pt x="1978" y="196"/>
                      <a:pt x="2304" y="199"/>
                      <a:pt x="2632" y="199"/>
                    </a:cubicBezTo>
                    <a:cubicBezTo>
                      <a:pt x="2946" y="199"/>
                      <a:pt x="3260" y="196"/>
                      <a:pt x="3577" y="189"/>
                    </a:cubicBezTo>
                    <a:lnTo>
                      <a:pt x="3577" y="189"/>
                    </a:lnTo>
                    <a:cubicBezTo>
                      <a:pt x="3545" y="348"/>
                      <a:pt x="3513" y="475"/>
                      <a:pt x="3536" y="475"/>
                    </a:cubicBezTo>
                    <a:cubicBezTo>
                      <a:pt x="3538" y="475"/>
                      <a:pt x="3540" y="475"/>
                      <a:pt x="3542" y="473"/>
                    </a:cubicBezTo>
                    <a:lnTo>
                      <a:pt x="3542" y="473"/>
                    </a:lnTo>
                    <a:cubicBezTo>
                      <a:pt x="3518" y="493"/>
                      <a:pt x="3476" y="499"/>
                      <a:pt x="3432" y="499"/>
                    </a:cubicBezTo>
                    <a:cubicBezTo>
                      <a:pt x="3355" y="499"/>
                      <a:pt x="3268" y="481"/>
                      <a:pt x="3235" y="481"/>
                    </a:cubicBezTo>
                    <a:cubicBezTo>
                      <a:pt x="2860" y="481"/>
                      <a:pt x="2492" y="481"/>
                      <a:pt x="2124" y="473"/>
                    </a:cubicBezTo>
                    <a:cubicBezTo>
                      <a:pt x="1674" y="466"/>
                      <a:pt x="1224" y="451"/>
                      <a:pt x="781" y="428"/>
                    </a:cubicBezTo>
                    <a:cubicBezTo>
                      <a:pt x="775" y="428"/>
                      <a:pt x="767" y="428"/>
                      <a:pt x="759" y="428"/>
                    </a:cubicBezTo>
                    <a:cubicBezTo>
                      <a:pt x="682" y="428"/>
                      <a:pt x="515" y="443"/>
                      <a:pt x="368" y="443"/>
                    </a:cubicBezTo>
                    <a:cubicBezTo>
                      <a:pt x="235" y="443"/>
                      <a:pt x="118" y="430"/>
                      <a:pt x="98" y="383"/>
                    </a:cubicBezTo>
                    <a:lnTo>
                      <a:pt x="98" y="383"/>
                    </a:lnTo>
                    <a:cubicBezTo>
                      <a:pt x="102" y="391"/>
                      <a:pt x="106" y="395"/>
                      <a:pt x="112" y="395"/>
                    </a:cubicBezTo>
                    <a:cubicBezTo>
                      <a:pt x="163" y="395"/>
                      <a:pt x="282" y="123"/>
                      <a:pt x="244" y="123"/>
                    </a:cubicBezTo>
                    <a:cubicBezTo>
                      <a:pt x="242" y="123"/>
                      <a:pt x="238" y="125"/>
                      <a:pt x="233" y="128"/>
                    </a:cubicBezTo>
                    <a:cubicBezTo>
                      <a:pt x="248" y="117"/>
                      <a:pt x="273" y="113"/>
                      <a:pt x="302" y="113"/>
                    </a:cubicBezTo>
                    <a:close/>
                    <a:moveTo>
                      <a:pt x="271" y="1"/>
                    </a:moveTo>
                    <a:cubicBezTo>
                      <a:pt x="233" y="1"/>
                      <a:pt x="211" y="23"/>
                      <a:pt x="196" y="53"/>
                    </a:cubicBezTo>
                    <a:cubicBezTo>
                      <a:pt x="136" y="181"/>
                      <a:pt x="76" y="308"/>
                      <a:pt x="15" y="436"/>
                    </a:cubicBezTo>
                    <a:cubicBezTo>
                      <a:pt x="0" y="466"/>
                      <a:pt x="8" y="503"/>
                      <a:pt x="30" y="503"/>
                    </a:cubicBezTo>
                    <a:cubicBezTo>
                      <a:pt x="992" y="579"/>
                      <a:pt x="1965" y="612"/>
                      <a:pt x="2948" y="612"/>
                    </a:cubicBezTo>
                    <a:cubicBezTo>
                      <a:pt x="3138" y="612"/>
                      <a:pt x="3329" y="611"/>
                      <a:pt x="3520" y="608"/>
                    </a:cubicBezTo>
                    <a:cubicBezTo>
                      <a:pt x="3565" y="601"/>
                      <a:pt x="3595" y="571"/>
                      <a:pt x="3602" y="533"/>
                    </a:cubicBezTo>
                    <a:cubicBezTo>
                      <a:pt x="3632" y="391"/>
                      <a:pt x="3662" y="248"/>
                      <a:pt x="3692" y="106"/>
                    </a:cubicBezTo>
                    <a:cubicBezTo>
                      <a:pt x="3693" y="102"/>
                      <a:pt x="3694" y="98"/>
                      <a:pt x="3694" y="95"/>
                    </a:cubicBezTo>
                    <a:lnTo>
                      <a:pt x="3694" y="95"/>
                    </a:lnTo>
                    <a:cubicBezTo>
                      <a:pt x="3696" y="72"/>
                      <a:pt x="3688" y="53"/>
                      <a:pt x="3662" y="53"/>
                    </a:cubicBezTo>
                    <a:cubicBezTo>
                      <a:pt x="3292" y="63"/>
                      <a:pt x="2923" y="68"/>
                      <a:pt x="2555" y="68"/>
                    </a:cubicBezTo>
                    <a:cubicBezTo>
                      <a:pt x="1788" y="68"/>
                      <a:pt x="1026" y="46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g65e898447af993a_13"/>
              <p:cNvSpPr/>
              <p:nvPr/>
            </p:nvSpPr>
            <p:spPr>
              <a:xfrm>
                <a:off x="3386651" y="4898472"/>
                <a:ext cx="388749" cy="64363"/>
              </a:xfrm>
              <a:custGeom>
                <a:rect b="b" l="l" r="r" t="t"/>
                <a:pathLst>
                  <a:path extrusionOk="0" h="578" w="3491">
                    <a:moveTo>
                      <a:pt x="304" y="132"/>
                    </a:moveTo>
                    <a:cubicBezTo>
                      <a:pt x="363" y="132"/>
                      <a:pt x="441" y="151"/>
                      <a:pt x="473" y="151"/>
                    </a:cubicBezTo>
                    <a:cubicBezTo>
                      <a:pt x="833" y="166"/>
                      <a:pt x="1201" y="174"/>
                      <a:pt x="1561" y="174"/>
                    </a:cubicBezTo>
                    <a:cubicBezTo>
                      <a:pt x="2164" y="174"/>
                      <a:pt x="2768" y="159"/>
                      <a:pt x="3378" y="138"/>
                    </a:cubicBezTo>
                    <a:lnTo>
                      <a:pt x="3378" y="138"/>
                    </a:lnTo>
                    <a:cubicBezTo>
                      <a:pt x="3358" y="299"/>
                      <a:pt x="3333" y="425"/>
                      <a:pt x="3360" y="425"/>
                    </a:cubicBezTo>
                    <a:cubicBezTo>
                      <a:pt x="3363" y="425"/>
                      <a:pt x="3366" y="424"/>
                      <a:pt x="3370" y="421"/>
                    </a:cubicBezTo>
                    <a:lnTo>
                      <a:pt x="3370" y="421"/>
                    </a:lnTo>
                    <a:cubicBezTo>
                      <a:pt x="3349" y="436"/>
                      <a:pt x="3314" y="440"/>
                      <a:pt x="3274" y="440"/>
                    </a:cubicBezTo>
                    <a:cubicBezTo>
                      <a:pt x="3211" y="440"/>
                      <a:pt x="3139" y="429"/>
                      <a:pt x="3107" y="429"/>
                    </a:cubicBezTo>
                    <a:cubicBezTo>
                      <a:pt x="2732" y="436"/>
                      <a:pt x="2364" y="444"/>
                      <a:pt x="1989" y="444"/>
                    </a:cubicBezTo>
                    <a:cubicBezTo>
                      <a:pt x="1876" y="446"/>
                      <a:pt x="1764" y="447"/>
                      <a:pt x="1652" y="447"/>
                    </a:cubicBezTo>
                    <a:cubicBezTo>
                      <a:pt x="1347" y="447"/>
                      <a:pt x="1043" y="440"/>
                      <a:pt x="736" y="429"/>
                    </a:cubicBezTo>
                    <a:cubicBezTo>
                      <a:pt x="686" y="429"/>
                      <a:pt x="480" y="453"/>
                      <a:pt x="315" y="453"/>
                    </a:cubicBezTo>
                    <a:cubicBezTo>
                      <a:pt x="210" y="453"/>
                      <a:pt x="121" y="443"/>
                      <a:pt x="100" y="411"/>
                    </a:cubicBezTo>
                    <a:lnTo>
                      <a:pt x="100" y="411"/>
                    </a:lnTo>
                    <a:cubicBezTo>
                      <a:pt x="103" y="415"/>
                      <a:pt x="106" y="416"/>
                      <a:pt x="109" y="416"/>
                    </a:cubicBezTo>
                    <a:cubicBezTo>
                      <a:pt x="156" y="416"/>
                      <a:pt x="291" y="140"/>
                      <a:pt x="257" y="140"/>
                    </a:cubicBezTo>
                    <a:cubicBezTo>
                      <a:pt x="255" y="140"/>
                      <a:pt x="252" y="141"/>
                      <a:pt x="249" y="143"/>
                    </a:cubicBezTo>
                    <a:lnTo>
                      <a:pt x="249" y="143"/>
                    </a:lnTo>
                    <a:cubicBezTo>
                      <a:pt x="262" y="135"/>
                      <a:pt x="282" y="132"/>
                      <a:pt x="304" y="132"/>
                    </a:cubicBezTo>
                    <a:close/>
                    <a:moveTo>
                      <a:pt x="3464" y="1"/>
                    </a:moveTo>
                    <a:cubicBezTo>
                      <a:pt x="3463" y="1"/>
                      <a:pt x="3461" y="1"/>
                      <a:pt x="3460" y="1"/>
                    </a:cubicBezTo>
                    <a:cubicBezTo>
                      <a:pt x="2834" y="32"/>
                      <a:pt x="2213" y="47"/>
                      <a:pt x="1595" y="47"/>
                    </a:cubicBezTo>
                    <a:cubicBezTo>
                      <a:pt x="1155" y="47"/>
                      <a:pt x="716" y="39"/>
                      <a:pt x="278" y="24"/>
                    </a:cubicBezTo>
                    <a:cubicBezTo>
                      <a:pt x="248" y="24"/>
                      <a:pt x="225" y="46"/>
                      <a:pt x="203" y="76"/>
                    </a:cubicBezTo>
                    <a:cubicBezTo>
                      <a:pt x="143" y="204"/>
                      <a:pt x="83" y="331"/>
                      <a:pt x="15" y="459"/>
                    </a:cubicBezTo>
                    <a:cubicBezTo>
                      <a:pt x="0" y="489"/>
                      <a:pt x="15" y="526"/>
                      <a:pt x="38" y="526"/>
                    </a:cubicBezTo>
                    <a:cubicBezTo>
                      <a:pt x="664" y="561"/>
                      <a:pt x="1292" y="578"/>
                      <a:pt x="1925" y="578"/>
                    </a:cubicBezTo>
                    <a:cubicBezTo>
                      <a:pt x="2399" y="578"/>
                      <a:pt x="2875" y="568"/>
                      <a:pt x="3355" y="549"/>
                    </a:cubicBezTo>
                    <a:cubicBezTo>
                      <a:pt x="3400" y="541"/>
                      <a:pt x="3430" y="511"/>
                      <a:pt x="3430" y="466"/>
                    </a:cubicBezTo>
                    <a:cubicBezTo>
                      <a:pt x="3452" y="331"/>
                      <a:pt x="3467" y="189"/>
                      <a:pt x="3490" y="54"/>
                    </a:cubicBezTo>
                    <a:cubicBezTo>
                      <a:pt x="3491" y="43"/>
                      <a:pt x="3490" y="35"/>
                      <a:pt x="3488" y="27"/>
                    </a:cubicBezTo>
                    <a:lnTo>
                      <a:pt x="3488" y="27"/>
                    </a:lnTo>
                    <a:cubicBezTo>
                      <a:pt x="3487" y="12"/>
                      <a:pt x="3480" y="1"/>
                      <a:pt x="34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g65e898447af993a_13"/>
              <p:cNvSpPr/>
              <p:nvPr/>
            </p:nvSpPr>
            <p:spPr>
              <a:xfrm>
                <a:off x="3430080" y="4799923"/>
                <a:ext cx="352781" cy="68149"/>
              </a:xfrm>
              <a:custGeom>
                <a:rect b="b" l="l" r="r" t="t"/>
                <a:pathLst>
                  <a:path extrusionOk="0" h="612" w="3168">
                    <a:moveTo>
                      <a:pt x="3115" y="421"/>
                    </a:moveTo>
                    <a:cubicBezTo>
                      <a:pt x="3114" y="422"/>
                      <a:pt x="3113" y="423"/>
                      <a:pt x="3112" y="424"/>
                    </a:cubicBezTo>
                    <a:lnTo>
                      <a:pt x="3112" y="424"/>
                    </a:lnTo>
                    <a:cubicBezTo>
                      <a:pt x="3113" y="423"/>
                      <a:pt x="3114" y="422"/>
                      <a:pt x="3115" y="421"/>
                    </a:cubicBezTo>
                    <a:close/>
                    <a:moveTo>
                      <a:pt x="3069" y="138"/>
                    </a:moveTo>
                    <a:lnTo>
                      <a:pt x="3069" y="138"/>
                    </a:lnTo>
                    <a:cubicBezTo>
                      <a:pt x="3064" y="258"/>
                      <a:pt x="3042" y="424"/>
                      <a:pt x="3081" y="436"/>
                    </a:cubicBezTo>
                    <a:lnTo>
                      <a:pt x="3081" y="436"/>
                    </a:lnTo>
                    <a:cubicBezTo>
                      <a:pt x="3066" y="439"/>
                      <a:pt x="3048" y="440"/>
                      <a:pt x="3028" y="440"/>
                    </a:cubicBezTo>
                    <a:cubicBezTo>
                      <a:pt x="2985" y="440"/>
                      <a:pt x="2937" y="435"/>
                      <a:pt x="2907" y="435"/>
                    </a:cubicBezTo>
                    <a:cubicBezTo>
                      <a:pt x="2900" y="435"/>
                      <a:pt x="2894" y="435"/>
                      <a:pt x="2889" y="436"/>
                    </a:cubicBezTo>
                    <a:cubicBezTo>
                      <a:pt x="2559" y="451"/>
                      <a:pt x="2229" y="466"/>
                      <a:pt x="1899" y="473"/>
                    </a:cubicBezTo>
                    <a:cubicBezTo>
                      <a:pt x="1531" y="481"/>
                      <a:pt x="1164" y="488"/>
                      <a:pt x="796" y="488"/>
                    </a:cubicBezTo>
                    <a:cubicBezTo>
                      <a:pt x="703" y="488"/>
                      <a:pt x="478" y="526"/>
                      <a:pt x="307" y="526"/>
                    </a:cubicBezTo>
                    <a:cubicBezTo>
                      <a:pt x="228" y="526"/>
                      <a:pt x="161" y="518"/>
                      <a:pt x="123" y="495"/>
                    </a:cubicBezTo>
                    <a:lnTo>
                      <a:pt x="123" y="495"/>
                    </a:lnTo>
                    <a:cubicBezTo>
                      <a:pt x="165" y="397"/>
                      <a:pt x="218" y="309"/>
                      <a:pt x="284" y="223"/>
                    </a:cubicBezTo>
                    <a:lnTo>
                      <a:pt x="284" y="223"/>
                    </a:lnTo>
                    <a:cubicBezTo>
                      <a:pt x="285" y="225"/>
                      <a:pt x="289" y="226"/>
                      <a:pt x="295" y="226"/>
                    </a:cubicBezTo>
                    <a:cubicBezTo>
                      <a:pt x="317" y="226"/>
                      <a:pt x="366" y="215"/>
                      <a:pt x="413" y="211"/>
                    </a:cubicBezTo>
                    <a:cubicBezTo>
                      <a:pt x="524" y="195"/>
                      <a:pt x="635" y="190"/>
                      <a:pt x="745" y="190"/>
                    </a:cubicBezTo>
                    <a:cubicBezTo>
                      <a:pt x="930" y="190"/>
                      <a:pt x="1113" y="204"/>
                      <a:pt x="1292" y="204"/>
                    </a:cubicBezTo>
                    <a:cubicBezTo>
                      <a:pt x="1317" y="204"/>
                      <a:pt x="1341" y="204"/>
                      <a:pt x="1366" y="203"/>
                    </a:cubicBezTo>
                    <a:cubicBezTo>
                      <a:pt x="1934" y="196"/>
                      <a:pt x="2494" y="174"/>
                      <a:pt x="3069" y="138"/>
                    </a:cubicBezTo>
                    <a:close/>
                    <a:moveTo>
                      <a:pt x="3143" y="0"/>
                    </a:moveTo>
                    <a:cubicBezTo>
                      <a:pt x="3141" y="0"/>
                      <a:pt x="3140" y="0"/>
                      <a:pt x="3139" y="1"/>
                    </a:cubicBezTo>
                    <a:lnTo>
                      <a:pt x="3139" y="1"/>
                    </a:lnTo>
                    <a:cubicBezTo>
                      <a:pt x="3138" y="1"/>
                      <a:pt x="3138" y="1"/>
                      <a:pt x="3137" y="1"/>
                    </a:cubicBezTo>
                    <a:cubicBezTo>
                      <a:pt x="2300" y="60"/>
                      <a:pt x="1468" y="85"/>
                      <a:pt x="642" y="85"/>
                    </a:cubicBezTo>
                    <a:cubicBezTo>
                      <a:pt x="528" y="85"/>
                      <a:pt x="414" y="84"/>
                      <a:pt x="301" y="83"/>
                    </a:cubicBezTo>
                    <a:cubicBezTo>
                      <a:pt x="271" y="91"/>
                      <a:pt x="248" y="106"/>
                      <a:pt x="241" y="128"/>
                    </a:cubicBezTo>
                    <a:cubicBezTo>
                      <a:pt x="165" y="256"/>
                      <a:pt x="90" y="383"/>
                      <a:pt x="15" y="518"/>
                    </a:cubicBezTo>
                    <a:cubicBezTo>
                      <a:pt x="0" y="548"/>
                      <a:pt x="0" y="601"/>
                      <a:pt x="30" y="601"/>
                    </a:cubicBezTo>
                    <a:cubicBezTo>
                      <a:pt x="334" y="608"/>
                      <a:pt x="639" y="611"/>
                      <a:pt x="944" y="611"/>
                    </a:cubicBezTo>
                    <a:cubicBezTo>
                      <a:pt x="1656" y="611"/>
                      <a:pt x="2372" y="593"/>
                      <a:pt x="3092" y="556"/>
                    </a:cubicBezTo>
                    <a:cubicBezTo>
                      <a:pt x="3130" y="548"/>
                      <a:pt x="3167" y="503"/>
                      <a:pt x="3167" y="458"/>
                    </a:cubicBezTo>
                    <a:cubicBezTo>
                      <a:pt x="3167" y="319"/>
                      <a:pt x="3167" y="179"/>
                      <a:pt x="3167" y="46"/>
                    </a:cubicBezTo>
                    <a:lnTo>
                      <a:pt x="3167" y="46"/>
                    </a:lnTo>
                    <a:cubicBezTo>
                      <a:pt x="3168" y="38"/>
                      <a:pt x="3168" y="30"/>
                      <a:pt x="3166" y="24"/>
                    </a:cubicBezTo>
                    <a:lnTo>
                      <a:pt x="3166" y="24"/>
                    </a:lnTo>
                    <a:cubicBezTo>
                      <a:pt x="3163" y="7"/>
                      <a:pt x="3154" y="0"/>
                      <a:pt x="31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g65e898447af993a_13"/>
              <p:cNvSpPr/>
              <p:nvPr/>
            </p:nvSpPr>
            <p:spPr>
              <a:xfrm>
                <a:off x="3474400" y="4713845"/>
                <a:ext cx="310131" cy="70376"/>
              </a:xfrm>
              <a:custGeom>
                <a:rect b="b" l="l" r="r" t="t"/>
                <a:pathLst>
                  <a:path extrusionOk="0" h="632" w="2785">
                    <a:moveTo>
                      <a:pt x="2658" y="138"/>
                    </a:moveTo>
                    <a:cubicBezTo>
                      <a:pt x="2659" y="245"/>
                      <a:pt x="2651" y="385"/>
                      <a:pt x="2685" y="418"/>
                    </a:cubicBezTo>
                    <a:lnTo>
                      <a:pt x="2685" y="418"/>
                    </a:lnTo>
                    <a:cubicBezTo>
                      <a:pt x="2678" y="418"/>
                      <a:pt x="2670" y="418"/>
                      <a:pt x="2663" y="418"/>
                    </a:cubicBezTo>
                    <a:cubicBezTo>
                      <a:pt x="2619" y="418"/>
                      <a:pt x="2572" y="413"/>
                      <a:pt x="2559" y="413"/>
                    </a:cubicBezTo>
                    <a:cubicBezTo>
                      <a:pt x="2526" y="412"/>
                      <a:pt x="2492" y="411"/>
                      <a:pt x="2458" y="411"/>
                    </a:cubicBezTo>
                    <a:cubicBezTo>
                      <a:pt x="2215" y="411"/>
                      <a:pt x="1955" y="453"/>
                      <a:pt x="1711" y="466"/>
                    </a:cubicBezTo>
                    <a:cubicBezTo>
                      <a:pt x="1373" y="481"/>
                      <a:pt x="1036" y="488"/>
                      <a:pt x="698" y="496"/>
                    </a:cubicBezTo>
                    <a:cubicBezTo>
                      <a:pt x="622" y="501"/>
                      <a:pt x="405" y="543"/>
                      <a:pt x="252" y="543"/>
                    </a:cubicBezTo>
                    <a:cubicBezTo>
                      <a:pt x="195" y="543"/>
                      <a:pt x="147" y="537"/>
                      <a:pt x="119" y="522"/>
                    </a:cubicBezTo>
                    <a:lnTo>
                      <a:pt x="119" y="522"/>
                    </a:lnTo>
                    <a:cubicBezTo>
                      <a:pt x="120" y="522"/>
                      <a:pt x="121" y="522"/>
                      <a:pt x="122" y="522"/>
                    </a:cubicBezTo>
                    <a:cubicBezTo>
                      <a:pt x="168" y="522"/>
                      <a:pt x="203" y="317"/>
                      <a:pt x="293" y="233"/>
                    </a:cubicBezTo>
                    <a:lnTo>
                      <a:pt x="293" y="233"/>
                    </a:lnTo>
                    <a:cubicBezTo>
                      <a:pt x="280" y="246"/>
                      <a:pt x="281" y="251"/>
                      <a:pt x="291" y="251"/>
                    </a:cubicBezTo>
                    <a:cubicBezTo>
                      <a:pt x="305" y="251"/>
                      <a:pt x="336" y="242"/>
                      <a:pt x="375" y="233"/>
                    </a:cubicBezTo>
                    <a:cubicBezTo>
                      <a:pt x="472" y="208"/>
                      <a:pt x="572" y="201"/>
                      <a:pt x="672" y="201"/>
                    </a:cubicBezTo>
                    <a:cubicBezTo>
                      <a:pt x="828" y="201"/>
                      <a:pt x="984" y="219"/>
                      <a:pt x="1131" y="219"/>
                    </a:cubicBezTo>
                    <a:cubicBezTo>
                      <a:pt x="1147" y="219"/>
                      <a:pt x="1163" y="219"/>
                      <a:pt x="1178" y="218"/>
                    </a:cubicBezTo>
                    <a:cubicBezTo>
                      <a:pt x="1671" y="196"/>
                      <a:pt x="2165" y="174"/>
                      <a:pt x="2658" y="138"/>
                    </a:cubicBezTo>
                    <a:close/>
                    <a:moveTo>
                      <a:pt x="2728" y="0"/>
                    </a:moveTo>
                    <a:cubicBezTo>
                      <a:pt x="2727" y="0"/>
                      <a:pt x="2725" y="1"/>
                      <a:pt x="2724" y="1"/>
                    </a:cubicBezTo>
                    <a:lnTo>
                      <a:pt x="2724" y="1"/>
                    </a:lnTo>
                    <a:cubicBezTo>
                      <a:pt x="1913" y="61"/>
                      <a:pt x="1103" y="98"/>
                      <a:pt x="293" y="113"/>
                    </a:cubicBezTo>
                    <a:cubicBezTo>
                      <a:pt x="270" y="113"/>
                      <a:pt x="248" y="128"/>
                      <a:pt x="240" y="151"/>
                    </a:cubicBezTo>
                    <a:cubicBezTo>
                      <a:pt x="165" y="286"/>
                      <a:pt x="90" y="413"/>
                      <a:pt x="23" y="549"/>
                    </a:cubicBezTo>
                    <a:cubicBezTo>
                      <a:pt x="0" y="586"/>
                      <a:pt x="8" y="631"/>
                      <a:pt x="38" y="631"/>
                    </a:cubicBezTo>
                    <a:cubicBezTo>
                      <a:pt x="923" y="631"/>
                      <a:pt x="1816" y="601"/>
                      <a:pt x="2709" y="534"/>
                    </a:cubicBezTo>
                    <a:cubicBezTo>
                      <a:pt x="2754" y="526"/>
                      <a:pt x="2784" y="481"/>
                      <a:pt x="2777" y="436"/>
                    </a:cubicBezTo>
                    <a:cubicBezTo>
                      <a:pt x="2777" y="302"/>
                      <a:pt x="2762" y="169"/>
                      <a:pt x="2754" y="43"/>
                    </a:cubicBezTo>
                    <a:lnTo>
                      <a:pt x="2754" y="43"/>
                    </a:lnTo>
                    <a:cubicBezTo>
                      <a:pt x="2755" y="35"/>
                      <a:pt x="2754" y="28"/>
                      <a:pt x="2752" y="22"/>
                    </a:cubicBezTo>
                    <a:lnTo>
                      <a:pt x="2752" y="22"/>
                    </a:lnTo>
                    <a:cubicBezTo>
                      <a:pt x="2749" y="7"/>
                      <a:pt x="2740" y="0"/>
                      <a:pt x="27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g65e898447af993a_13"/>
              <p:cNvSpPr/>
              <p:nvPr/>
            </p:nvSpPr>
            <p:spPr>
              <a:xfrm>
                <a:off x="3526182" y="4626098"/>
                <a:ext cx="248327" cy="72047"/>
              </a:xfrm>
              <a:custGeom>
                <a:rect b="b" l="l" r="r" t="t"/>
                <a:pathLst>
                  <a:path extrusionOk="0" h="647" w="2230">
                    <a:moveTo>
                      <a:pt x="2124" y="442"/>
                    </a:moveTo>
                    <a:cubicBezTo>
                      <a:pt x="2124" y="442"/>
                      <a:pt x="2124" y="443"/>
                      <a:pt x="2124" y="444"/>
                    </a:cubicBezTo>
                    <a:cubicBezTo>
                      <a:pt x="2124" y="443"/>
                      <a:pt x="2124" y="442"/>
                      <a:pt x="2124" y="442"/>
                    </a:cubicBezTo>
                    <a:close/>
                    <a:moveTo>
                      <a:pt x="2072" y="138"/>
                    </a:moveTo>
                    <a:cubicBezTo>
                      <a:pt x="2094" y="228"/>
                      <a:pt x="2107" y="318"/>
                      <a:pt x="2119" y="408"/>
                    </a:cubicBezTo>
                    <a:lnTo>
                      <a:pt x="2119" y="408"/>
                    </a:lnTo>
                    <a:cubicBezTo>
                      <a:pt x="2114" y="407"/>
                      <a:pt x="2108" y="407"/>
                      <a:pt x="2102" y="406"/>
                    </a:cubicBezTo>
                    <a:cubicBezTo>
                      <a:pt x="2069" y="402"/>
                      <a:pt x="2036" y="400"/>
                      <a:pt x="2002" y="400"/>
                    </a:cubicBezTo>
                    <a:cubicBezTo>
                      <a:pt x="1837" y="400"/>
                      <a:pt x="1654" y="439"/>
                      <a:pt x="1486" y="451"/>
                    </a:cubicBezTo>
                    <a:cubicBezTo>
                      <a:pt x="1216" y="474"/>
                      <a:pt x="946" y="489"/>
                      <a:pt x="676" y="504"/>
                    </a:cubicBezTo>
                    <a:cubicBezTo>
                      <a:pt x="549" y="509"/>
                      <a:pt x="391" y="543"/>
                      <a:pt x="253" y="543"/>
                    </a:cubicBezTo>
                    <a:cubicBezTo>
                      <a:pt x="217" y="543"/>
                      <a:pt x="181" y="540"/>
                      <a:pt x="149" y="534"/>
                    </a:cubicBezTo>
                    <a:lnTo>
                      <a:pt x="149" y="534"/>
                    </a:lnTo>
                    <a:cubicBezTo>
                      <a:pt x="165" y="503"/>
                      <a:pt x="182" y="465"/>
                      <a:pt x="195" y="451"/>
                    </a:cubicBezTo>
                    <a:cubicBezTo>
                      <a:pt x="248" y="391"/>
                      <a:pt x="286" y="323"/>
                      <a:pt x="308" y="248"/>
                    </a:cubicBezTo>
                    <a:cubicBezTo>
                      <a:pt x="367" y="219"/>
                      <a:pt x="442" y="210"/>
                      <a:pt x="519" y="210"/>
                    </a:cubicBezTo>
                    <a:cubicBezTo>
                      <a:pt x="625" y="210"/>
                      <a:pt x="737" y="227"/>
                      <a:pt x="821" y="227"/>
                    </a:cubicBezTo>
                    <a:cubicBezTo>
                      <a:pt x="830" y="227"/>
                      <a:pt x="840" y="226"/>
                      <a:pt x="848" y="226"/>
                    </a:cubicBezTo>
                    <a:cubicBezTo>
                      <a:pt x="1254" y="204"/>
                      <a:pt x="1659" y="174"/>
                      <a:pt x="2072" y="138"/>
                    </a:cubicBezTo>
                    <a:close/>
                    <a:moveTo>
                      <a:pt x="2132" y="1"/>
                    </a:moveTo>
                    <a:cubicBezTo>
                      <a:pt x="1524" y="61"/>
                      <a:pt x="923" y="98"/>
                      <a:pt x="323" y="121"/>
                    </a:cubicBezTo>
                    <a:cubicBezTo>
                      <a:pt x="293" y="128"/>
                      <a:pt x="271" y="143"/>
                      <a:pt x="263" y="166"/>
                    </a:cubicBezTo>
                    <a:cubicBezTo>
                      <a:pt x="180" y="301"/>
                      <a:pt x="105" y="436"/>
                      <a:pt x="23" y="564"/>
                    </a:cubicBezTo>
                    <a:cubicBezTo>
                      <a:pt x="0" y="601"/>
                      <a:pt x="15" y="646"/>
                      <a:pt x="45" y="646"/>
                    </a:cubicBezTo>
                    <a:cubicBezTo>
                      <a:pt x="743" y="631"/>
                      <a:pt x="1449" y="586"/>
                      <a:pt x="2162" y="526"/>
                    </a:cubicBezTo>
                    <a:cubicBezTo>
                      <a:pt x="2207" y="519"/>
                      <a:pt x="2229" y="474"/>
                      <a:pt x="2229" y="429"/>
                    </a:cubicBezTo>
                    <a:cubicBezTo>
                      <a:pt x="2207" y="302"/>
                      <a:pt x="2184" y="167"/>
                      <a:pt x="2162" y="40"/>
                    </a:cubicBezTo>
                    <a:lnTo>
                      <a:pt x="2162" y="40"/>
                    </a:lnTo>
                    <a:cubicBezTo>
                      <a:pt x="2163" y="18"/>
                      <a:pt x="2154" y="1"/>
                      <a:pt x="21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g65e898447af993a_13"/>
              <p:cNvSpPr/>
              <p:nvPr/>
            </p:nvSpPr>
            <p:spPr>
              <a:xfrm>
                <a:off x="3579633" y="4540911"/>
                <a:ext cx="179731" cy="70265"/>
              </a:xfrm>
              <a:custGeom>
                <a:rect b="b" l="l" r="r" t="t"/>
                <a:pathLst>
                  <a:path extrusionOk="0" h="631" w="1614">
                    <a:moveTo>
                      <a:pt x="1440" y="130"/>
                    </a:moveTo>
                    <a:cubicBezTo>
                      <a:pt x="1456" y="217"/>
                      <a:pt x="1475" y="304"/>
                      <a:pt x="1492" y="392"/>
                    </a:cubicBezTo>
                    <a:lnTo>
                      <a:pt x="1492" y="392"/>
                    </a:lnTo>
                    <a:cubicBezTo>
                      <a:pt x="1044" y="437"/>
                      <a:pt x="601" y="471"/>
                      <a:pt x="152" y="498"/>
                    </a:cubicBezTo>
                    <a:lnTo>
                      <a:pt x="152" y="498"/>
                    </a:lnTo>
                    <a:cubicBezTo>
                      <a:pt x="183" y="448"/>
                      <a:pt x="212" y="398"/>
                      <a:pt x="241" y="346"/>
                    </a:cubicBezTo>
                    <a:cubicBezTo>
                      <a:pt x="263" y="301"/>
                      <a:pt x="286" y="256"/>
                      <a:pt x="316" y="210"/>
                    </a:cubicBezTo>
                    <a:cubicBezTo>
                      <a:pt x="316" y="210"/>
                      <a:pt x="316" y="210"/>
                      <a:pt x="317" y="209"/>
                    </a:cubicBezTo>
                    <a:lnTo>
                      <a:pt x="317" y="209"/>
                    </a:lnTo>
                    <a:cubicBezTo>
                      <a:pt x="359" y="196"/>
                      <a:pt x="408" y="193"/>
                      <a:pt x="456" y="193"/>
                    </a:cubicBezTo>
                    <a:cubicBezTo>
                      <a:pt x="510" y="193"/>
                      <a:pt x="565" y="197"/>
                      <a:pt x="613" y="197"/>
                    </a:cubicBezTo>
                    <a:cubicBezTo>
                      <a:pt x="627" y="197"/>
                      <a:pt x="641" y="196"/>
                      <a:pt x="653" y="195"/>
                    </a:cubicBezTo>
                    <a:cubicBezTo>
                      <a:pt x="916" y="174"/>
                      <a:pt x="1178" y="152"/>
                      <a:pt x="1440" y="130"/>
                    </a:cubicBezTo>
                    <a:close/>
                    <a:moveTo>
                      <a:pt x="1499" y="0"/>
                    </a:moveTo>
                    <a:cubicBezTo>
                      <a:pt x="1497" y="0"/>
                      <a:pt x="1496" y="0"/>
                      <a:pt x="1494" y="0"/>
                    </a:cubicBezTo>
                    <a:cubicBezTo>
                      <a:pt x="1096" y="38"/>
                      <a:pt x="706" y="68"/>
                      <a:pt x="308" y="98"/>
                    </a:cubicBezTo>
                    <a:cubicBezTo>
                      <a:pt x="286" y="98"/>
                      <a:pt x="271" y="113"/>
                      <a:pt x="256" y="143"/>
                    </a:cubicBezTo>
                    <a:cubicBezTo>
                      <a:pt x="181" y="278"/>
                      <a:pt x="98" y="413"/>
                      <a:pt x="23" y="548"/>
                    </a:cubicBezTo>
                    <a:cubicBezTo>
                      <a:pt x="1" y="586"/>
                      <a:pt x="16" y="631"/>
                      <a:pt x="46" y="631"/>
                    </a:cubicBezTo>
                    <a:cubicBezTo>
                      <a:pt x="541" y="601"/>
                      <a:pt x="1044" y="563"/>
                      <a:pt x="1539" y="511"/>
                    </a:cubicBezTo>
                    <a:cubicBezTo>
                      <a:pt x="1584" y="503"/>
                      <a:pt x="1614" y="458"/>
                      <a:pt x="1607" y="413"/>
                    </a:cubicBezTo>
                    <a:cubicBezTo>
                      <a:pt x="1577" y="289"/>
                      <a:pt x="1555" y="165"/>
                      <a:pt x="1527" y="41"/>
                    </a:cubicBezTo>
                    <a:lnTo>
                      <a:pt x="1527" y="41"/>
                    </a:lnTo>
                    <a:cubicBezTo>
                      <a:pt x="1528" y="18"/>
                      <a:pt x="1520" y="0"/>
                      <a:pt x="14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g65e898447af993a_13"/>
              <p:cNvSpPr/>
              <p:nvPr/>
            </p:nvSpPr>
            <p:spPr>
              <a:xfrm>
                <a:off x="3638096" y="4453943"/>
                <a:ext cx="97104" cy="65365"/>
              </a:xfrm>
              <a:custGeom>
                <a:rect b="b" l="l" r="r" t="t"/>
                <a:pathLst>
                  <a:path extrusionOk="0" h="587" w="872">
                    <a:moveTo>
                      <a:pt x="333" y="152"/>
                    </a:moveTo>
                    <a:cubicBezTo>
                      <a:pt x="334" y="152"/>
                      <a:pt x="332" y="156"/>
                      <a:pt x="327" y="159"/>
                    </a:cubicBezTo>
                    <a:lnTo>
                      <a:pt x="327" y="159"/>
                    </a:lnTo>
                    <a:cubicBezTo>
                      <a:pt x="331" y="154"/>
                      <a:pt x="333" y="152"/>
                      <a:pt x="333" y="152"/>
                    </a:cubicBezTo>
                    <a:close/>
                    <a:moveTo>
                      <a:pt x="301" y="166"/>
                    </a:moveTo>
                    <a:lnTo>
                      <a:pt x="301" y="166"/>
                    </a:lnTo>
                    <a:cubicBezTo>
                      <a:pt x="304" y="166"/>
                      <a:pt x="307" y="166"/>
                      <a:pt x="311" y="167"/>
                    </a:cubicBezTo>
                    <a:lnTo>
                      <a:pt x="311" y="167"/>
                    </a:lnTo>
                    <a:cubicBezTo>
                      <a:pt x="310" y="167"/>
                      <a:pt x="309" y="167"/>
                      <a:pt x="308" y="167"/>
                    </a:cubicBezTo>
                    <a:cubicBezTo>
                      <a:pt x="306" y="167"/>
                      <a:pt x="303" y="166"/>
                      <a:pt x="301" y="166"/>
                    </a:cubicBezTo>
                    <a:close/>
                    <a:moveTo>
                      <a:pt x="661" y="140"/>
                    </a:moveTo>
                    <a:cubicBezTo>
                      <a:pt x="690" y="225"/>
                      <a:pt x="716" y="310"/>
                      <a:pt x="741" y="392"/>
                    </a:cubicBezTo>
                    <a:lnTo>
                      <a:pt x="741" y="392"/>
                    </a:lnTo>
                    <a:cubicBezTo>
                      <a:pt x="546" y="410"/>
                      <a:pt x="348" y="433"/>
                      <a:pt x="154" y="451"/>
                    </a:cubicBezTo>
                    <a:lnTo>
                      <a:pt x="154" y="451"/>
                    </a:lnTo>
                    <a:cubicBezTo>
                      <a:pt x="178" y="411"/>
                      <a:pt x="202" y="371"/>
                      <a:pt x="226" y="331"/>
                    </a:cubicBezTo>
                    <a:cubicBezTo>
                      <a:pt x="249" y="286"/>
                      <a:pt x="279" y="241"/>
                      <a:pt x="309" y="196"/>
                    </a:cubicBezTo>
                    <a:cubicBezTo>
                      <a:pt x="314" y="183"/>
                      <a:pt x="319" y="174"/>
                      <a:pt x="323" y="167"/>
                    </a:cubicBezTo>
                    <a:lnTo>
                      <a:pt x="323" y="167"/>
                    </a:lnTo>
                    <a:cubicBezTo>
                      <a:pt x="338" y="168"/>
                      <a:pt x="354" y="168"/>
                      <a:pt x="369" y="168"/>
                    </a:cubicBezTo>
                    <a:cubicBezTo>
                      <a:pt x="466" y="168"/>
                      <a:pt x="563" y="156"/>
                      <a:pt x="661" y="140"/>
                    </a:cubicBezTo>
                    <a:close/>
                    <a:moveTo>
                      <a:pt x="714" y="1"/>
                    </a:moveTo>
                    <a:cubicBezTo>
                      <a:pt x="639" y="8"/>
                      <a:pt x="571" y="16"/>
                      <a:pt x="504" y="23"/>
                    </a:cubicBezTo>
                    <a:cubicBezTo>
                      <a:pt x="495" y="25"/>
                      <a:pt x="486" y="25"/>
                      <a:pt x="476" y="25"/>
                    </a:cubicBezTo>
                    <a:cubicBezTo>
                      <a:pt x="450" y="25"/>
                      <a:pt x="421" y="22"/>
                      <a:pt x="392" y="22"/>
                    </a:cubicBezTo>
                    <a:cubicBezTo>
                      <a:pt x="361" y="22"/>
                      <a:pt x="331" y="25"/>
                      <a:pt x="309" y="38"/>
                    </a:cubicBezTo>
                    <a:cubicBezTo>
                      <a:pt x="256" y="68"/>
                      <a:pt x="219" y="174"/>
                      <a:pt x="181" y="234"/>
                    </a:cubicBezTo>
                    <a:cubicBezTo>
                      <a:pt x="128" y="316"/>
                      <a:pt x="76" y="406"/>
                      <a:pt x="23" y="489"/>
                    </a:cubicBezTo>
                    <a:cubicBezTo>
                      <a:pt x="1" y="526"/>
                      <a:pt x="8" y="586"/>
                      <a:pt x="46" y="586"/>
                    </a:cubicBezTo>
                    <a:cubicBezTo>
                      <a:pt x="294" y="564"/>
                      <a:pt x="549" y="534"/>
                      <a:pt x="804" y="511"/>
                    </a:cubicBezTo>
                    <a:cubicBezTo>
                      <a:pt x="841" y="496"/>
                      <a:pt x="871" y="459"/>
                      <a:pt x="864" y="414"/>
                    </a:cubicBezTo>
                    <a:cubicBezTo>
                      <a:pt x="827" y="289"/>
                      <a:pt x="783" y="164"/>
                      <a:pt x="746" y="47"/>
                    </a:cubicBezTo>
                    <a:lnTo>
                      <a:pt x="746" y="47"/>
                    </a:lnTo>
                    <a:cubicBezTo>
                      <a:pt x="748" y="22"/>
                      <a:pt x="738" y="1"/>
                      <a:pt x="71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g65e898447af993a_13"/>
              <p:cNvSpPr/>
              <p:nvPr/>
            </p:nvSpPr>
            <p:spPr>
              <a:xfrm>
                <a:off x="3175183" y="2231186"/>
                <a:ext cx="311021" cy="269590"/>
              </a:xfrm>
              <a:custGeom>
                <a:rect b="b" l="l" r="r" t="t"/>
                <a:pathLst>
                  <a:path extrusionOk="0" h="2421" w="2793">
                    <a:moveTo>
                      <a:pt x="2556" y="137"/>
                    </a:moveTo>
                    <a:cubicBezTo>
                      <a:pt x="2588" y="184"/>
                      <a:pt x="2636" y="256"/>
                      <a:pt x="2672" y="278"/>
                    </a:cubicBezTo>
                    <a:lnTo>
                      <a:pt x="2672" y="278"/>
                    </a:lnTo>
                    <a:cubicBezTo>
                      <a:pt x="2672" y="278"/>
                      <a:pt x="2672" y="279"/>
                      <a:pt x="2672" y="279"/>
                    </a:cubicBezTo>
                    <a:cubicBezTo>
                      <a:pt x="2635" y="369"/>
                      <a:pt x="2484" y="444"/>
                      <a:pt x="2424" y="496"/>
                    </a:cubicBezTo>
                    <a:cubicBezTo>
                      <a:pt x="2147" y="736"/>
                      <a:pt x="1869" y="969"/>
                      <a:pt x="1591" y="1194"/>
                    </a:cubicBezTo>
                    <a:cubicBezTo>
                      <a:pt x="1284" y="1442"/>
                      <a:pt x="976" y="1689"/>
                      <a:pt x="661" y="1922"/>
                    </a:cubicBezTo>
                    <a:cubicBezTo>
                      <a:pt x="582" y="1980"/>
                      <a:pt x="260" y="2314"/>
                      <a:pt x="149" y="2314"/>
                    </a:cubicBezTo>
                    <a:cubicBezTo>
                      <a:pt x="144" y="2314"/>
                      <a:pt x="140" y="2313"/>
                      <a:pt x="136" y="2312"/>
                    </a:cubicBezTo>
                    <a:lnTo>
                      <a:pt x="136" y="2312"/>
                    </a:lnTo>
                    <a:cubicBezTo>
                      <a:pt x="137" y="2313"/>
                      <a:pt x="139" y="2313"/>
                      <a:pt x="141" y="2313"/>
                    </a:cubicBezTo>
                    <a:cubicBezTo>
                      <a:pt x="181" y="2313"/>
                      <a:pt x="113" y="2131"/>
                      <a:pt x="100" y="2131"/>
                    </a:cubicBezTo>
                    <a:cubicBezTo>
                      <a:pt x="99" y="2131"/>
                      <a:pt x="99" y="2131"/>
                      <a:pt x="98" y="2132"/>
                    </a:cubicBezTo>
                    <a:lnTo>
                      <a:pt x="98" y="2132"/>
                    </a:lnTo>
                    <a:cubicBezTo>
                      <a:pt x="121" y="2065"/>
                      <a:pt x="293" y="1982"/>
                      <a:pt x="338" y="1952"/>
                    </a:cubicBezTo>
                    <a:cubicBezTo>
                      <a:pt x="623" y="1734"/>
                      <a:pt x="909" y="1509"/>
                      <a:pt x="1194" y="1284"/>
                    </a:cubicBezTo>
                    <a:cubicBezTo>
                      <a:pt x="1658" y="916"/>
                      <a:pt x="2107" y="534"/>
                      <a:pt x="2556" y="137"/>
                    </a:cubicBezTo>
                    <a:close/>
                    <a:moveTo>
                      <a:pt x="2551" y="0"/>
                    </a:moveTo>
                    <a:cubicBezTo>
                      <a:pt x="2544" y="0"/>
                      <a:pt x="2537" y="3"/>
                      <a:pt x="2530" y="9"/>
                    </a:cubicBezTo>
                    <a:cubicBezTo>
                      <a:pt x="1719" y="736"/>
                      <a:pt x="886" y="1419"/>
                      <a:pt x="23" y="2057"/>
                    </a:cubicBezTo>
                    <a:cubicBezTo>
                      <a:pt x="8" y="2072"/>
                      <a:pt x="1" y="2102"/>
                      <a:pt x="8" y="2125"/>
                    </a:cubicBezTo>
                    <a:cubicBezTo>
                      <a:pt x="46" y="2215"/>
                      <a:pt x="76" y="2305"/>
                      <a:pt x="113" y="2387"/>
                    </a:cubicBezTo>
                    <a:cubicBezTo>
                      <a:pt x="119" y="2410"/>
                      <a:pt x="138" y="2420"/>
                      <a:pt x="156" y="2420"/>
                    </a:cubicBezTo>
                    <a:cubicBezTo>
                      <a:pt x="162" y="2420"/>
                      <a:pt x="168" y="2419"/>
                      <a:pt x="173" y="2417"/>
                    </a:cubicBezTo>
                    <a:cubicBezTo>
                      <a:pt x="1059" y="1772"/>
                      <a:pt x="1929" y="1082"/>
                      <a:pt x="2770" y="346"/>
                    </a:cubicBezTo>
                    <a:cubicBezTo>
                      <a:pt x="2792" y="316"/>
                      <a:pt x="2792" y="279"/>
                      <a:pt x="2770" y="256"/>
                    </a:cubicBezTo>
                    <a:cubicBezTo>
                      <a:pt x="2712" y="177"/>
                      <a:pt x="2655" y="106"/>
                      <a:pt x="2591" y="34"/>
                    </a:cubicBezTo>
                    <a:lnTo>
                      <a:pt x="2591" y="34"/>
                    </a:lnTo>
                    <a:cubicBezTo>
                      <a:pt x="2583" y="15"/>
                      <a:pt x="2567" y="0"/>
                      <a:pt x="25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g65e898447af993a_13"/>
              <p:cNvSpPr/>
              <p:nvPr/>
            </p:nvSpPr>
            <p:spPr>
              <a:xfrm>
                <a:off x="3196898" y="2285527"/>
                <a:ext cx="327725" cy="276606"/>
              </a:xfrm>
              <a:custGeom>
                <a:rect b="b" l="l" r="r" t="t"/>
                <a:pathLst>
                  <a:path extrusionOk="0" h="2484" w="2943">
                    <a:moveTo>
                      <a:pt x="2867" y="271"/>
                    </a:moveTo>
                    <a:cubicBezTo>
                      <a:pt x="2867" y="272"/>
                      <a:pt x="2867" y="272"/>
                      <a:pt x="2867" y="273"/>
                    </a:cubicBezTo>
                    <a:lnTo>
                      <a:pt x="2867" y="273"/>
                    </a:lnTo>
                    <a:cubicBezTo>
                      <a:pt x="2867" y="272"/>
                      <a:pt x="2867" y="272"/>
                      <a:pt x="2867" y="271"/>
                    </a:cubicBezTo>
                    <a:close/>
                    <a:moveTo>
                      <a:pt x="2725" y="138"/>
                    </a:moveTo>
                    <a:cubicBezTo>
                      <a:pt x="2754" y="191"/>
                      <a:pt x="2799" y="272"/>
                      <a:pt x="2830" y="298"/>
                    </a:cubicBezTo>
                    <a:lnTo>
                      <a:pt x="2830" y="298"/>
                    </a:lnTo>
                    <a:cubicBezTo>
                      <a:pt x="2830" y="299"/>
                      <a:pt x="2830" y="300"/>
                      <a:pt x="2830" y="301"/>
                    </a:cubicBezTo>
                    <a:cubicBezTo>
                      <a:pt x="2792" y="383"/>
                      <a:pt x="2650" y="451"/>
                      <a:pt x="2582" y="511"/>
                    </a:cubicBezTo>
                    <a:cubicBezTo>
                      <a:pt x="2282" y="759"/>
                      <a:pt x="1974" y="1006"/>
                      <a:pt x="1674" y="1246"/>
                    </a:cubicBezTo>
                    <a:cubicBezTo>
                      <a:pt x="1336" y="1509"/>
                      <a:pt x="999" y="1764"/>
                      <a:pt x="661" y="2012"/>
                    </a:cubicBezTo>
                    <a:cubicBezTo>
                      <a:pt x="590" y="2062"/>
                      <a:pt x="261" y="2382"/>
                      <a:pt x="151" y="2382"/>
                    </a:cubicBezTo>
                    <a:cubicBezTo>
                      <a:pt x="146" y="2382"/>
                      <a:pt x="140" y="2381"/>
                      <a:pt x="136" y="2380"/>
                    </a:cubicBezTo>
                    <a:cubicBezTo>
                      <a:pt x="136" y="2312"/>
                      <a:pt x="128" y="2245"/>
                      <a:pt x="121" y="2177"/>
                    </a:cubicBezTo>
                    <a:cubicBezTo>
                      <a:pt x="158" y="2102"/>
                      <a:pt x="316" y="2034"/>
                      <a:pt x="376" y="1989"/>
                    </a:cubicBezTo>
                    <a:cubicBezTo>
                      <a:pt x="699" y="1764"/>
                      <a:pt x="1006" y="1532"/>
                      <a:pt x="1321" y="1291"/>
                    </a:cubicBezTo>
                    <a:cubicBezTo>
                      <a:pt x="1799" y="917"/>
                      <a:pt x="2262" y="535"/>
                      <a:pt x="2725" y="138"/>
                    </a:cubicBezTo>
                    <a:close/>
                    <a:moveTo>
                      <a:pt x="2722" y="0"/>
                    </a:moveTo>
                    <a:cubicBezTo>
                      <a:pt x="2716" y="0"/>
                      <a:pt x="2709" y="3"/>
                      <a:pt x="2702" y="8"/>
                    </a:cubicBezTo>
                    <a:cubicBezTo>
                      <a:pt x="1839" y="759"/>
                      <a:pt x="946" y="1464"/>
                      <a:pt x="31" y="2117"/>
                    </a:cubicBezTo>
                    <a:cubicBezTo>
                      <a:pt x="8" y="2132"/>
                      <a:pt x="1" y="2162"/>
                      <a:pt x="16" y="2184"/>
                    </a:cubicBezTo>
                    <a:cubicBezTo>
                      <a:pt x="46" y="2275"/>
                      <a:pt x="83" y="2365"/>
                      <a:pt x="113" y="2455"/>
                    </a:cubicBezTo>
                    <a:cubicBezTo>
                      <a:pt x="119" y="2471"/>
                      <a:pt x="136" y="2483"/>
                      <a:pt x="153" y="2483"/>
                    </a:cubicBezTo>
                    <a:cubicBezTo>
                      <a:pt x="160" y="2483"/>
                      <a:pt x="167" y="2481"/>
                      <a:pt x="173" y="2477"/>
                    </a:cubicBezTo>
                    <a:cubicBezTo>
                      <a:pt x="1111" y="1832"/>
                      <a:pt x="2027" y="1126"/>
                      <a:pt x="2920" y="368"/>
                    </a:cubicBezTo>
                    <a:cubicBezTo>
                      <a:pt x="2942" y="346"/>
                      <a:pt x="2942" y="308"/>
                      <a:pt x="2927" y="278"/>
                    </a:cubicBezTo>
                    <a:cubicBezTo>
                      <a:pt x="2867" y="196"/>
                      <a:pt x="2815" y="106"/>
                      <a:pt x="2762" y="23"/>
                    </a:cubicBezTo>
                    <a:cubicBezTo>
                      <a:pt x="2751" y="9"/>
                      <a:pt x="2740" y="2"/>
                      <a:pt x="2730" y="1"/>
                    </a:cubicBezTo>
                    <a:lnTo>
                      <a:pt x="2730" y="1"/>
                    </a:lnTo>
                    <a:cubicBezTo>
                      <a:pt x="2727" y="1"/>
                      <a:pt x="2725" y="0"/>
                      <a:pt x="27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g65e898447af993a_13"/>
              <p:cNvSpPr/>
              <p:nvPr/>
            </p:nvSpPr>
            <p:spPr>
              <a:xfrm>
                <a:off x="3224514" y="2346772"/>
                <a:ext cx="338081" cy="274490"/>
              </a:xfrm>
              <a:custGeom>
                <a:rect b="b" l="l" r="r" t="t"/>
                <a:pathLst>
                  <a:path extrusionOk="0" h="2465" w="3036">
                    <a:moveTo>
                      <a:pt x="2840" y="135"/>
                    </a:moveTo>
                    <a:cubicBezTo>
                      <a:pt x="2844" y="178"/>
                      <a:pt x="2895" y="267"/>
                      <a:pt x="2926" y="322"/>
                    </a:cubicBezTo>
                    <a:lnTo>
                      <a:pt x="2926" y="322"/>
                    </a:lnTo>
                    <a:cubicBezTo>
                      <a:pt x="2458" y="702"/>
                      <a:pt x="1983" y="1074"/>
                      <a:pt x="1501" y="1424"/>
                    </a:cubicBezTo>
                    <a:cubicBezTo>
                      <a:pt x="1179" y="1664"/>
                      <a:pt x="856" y="1897"/>
                      <a:pt x="526" y="2122"/>
                    </a:cubicBezTo>
                    <a:cubicBezTo>
                      <a:pt x="443" y="2175"/>
                      <a:pt x="331" y="2295"/>
                      <a:pt x="233" y="2317"/>
                    </a:cubicBezTo>
                    <a:cubicBezTo>
                      <a:pt x="229" y="2318"/>
                      <a:pt x="225" y="2318"/>
                      <a:pt x="221" y="2318"/>
                    </a:cubicBezTo>
                    <a:cubicBezTo>
                      <a:pt x="164" y="2318"/>
                      <a:pt x="63" y="2273"/>
                      <a:pt x="90" y="2190"/>
                    </a:cubicBezTo>
                    <a:cubicBezTo>
                      <a:pt x="113" y="2137"/>
                      <a:pt x="481" y="1927"/>
                      <a:pt x="578" y="1860"/>
                    </a:cubicBezTo>
                    <a:cubicBezTo>
                      <a:pt x="923" y="1612"/>
                      <a:pt x="1269" y="1364"/>
                      <a:pt x="1606" y="1109"/>
                    </a:cubicBezTo>
                    <a:cubicBezTo>
                      <a:pt x="1921" y="869"/>
                      <a:pt x="2237" y="621"/>
                      <a:pt x="2552" y="374"/>
                    </a:cubicBezTo>
                    <a:cubicBezTo>
                      <a:pt x="2619" y="321"/>
                      <a:pt x="2739" y="164"/>
                      <a:pt x="2814" y="156"/>
                    </a:cubicBezTo>
                    <a:cubicBezTo>
                      <a:pt x="2822" y="156"/>
                      <a:pt x="2831" y="146"/>
                      <a:pt x="2840" y="135"/>
                    </a:cubicBezTo>
                    <a:close/>
                    <a:moveTo>
                      <a:pt x="2841" y="0"/>
                    </a:moveTo>
                    <a:cubicBezTo>
                      <a:pt x="2834" y="0"/>
                      <a:pt x="2828" y="2"/>
                      <a:pt x="2822" y="6"/>
                    </a:cubicBezTo>
                    <a:cubicBezTo>
                      <a:pt x="1914" y="756"/>
                      <a:pt x="983" y="1462"/>
                      <a:pt x="30" y="2107"/>
                    </a:cubicBezTo>
                    <a:cubicBezTo>
                      <a:pt x="8" y="2122"/>
                      <a:pt x="0" y="2152"/>
                      <a:pt x="15" y="2182"/>
                    </a:cubicBezTo>
                    <a:cubicBezTo>
                      <a:pt x="60" y="2265"/>
                      <a:pt x="98" y="2347"/>
                      <a:pt x="143" y="2430"/>
                    </a:cubicBezTo>
                    <a:cubicBezTo>
                      <a:pt x="155" y="2447"/>
                      <a:pt x="171" y="2465"/>
                      <a:pt x="188" y="2465"/>
                    </a:cubicBezTo>
                    <a:cubicBezTo>
                      <a:pt x="193" y="2465"/>
                      <a:pt x="198" y="2463"/>
                      <a:pt x="203" y="2460"/>
                    </a:cubicBezTo>
                    <a:cubicBezTo>
                      <a:pt x="1164" y="1830"/>
                      <a:pt x="2102" y="1139"/>
                      <a:pt x="3017" y="396"/>
                    </a:cubicBezTo>
                    <a:cubicBezTo>
                      <a:pt x="3023" y="391"/>
                      <a:pt x="3028" y="384"/>
                      <a:pt x="3031" y="377"/>
                    </a:cubicBezTo>
                    <a:lnTo>
                      <a:pt x="3031" y="377"/>
                    </a:lnTo>
                    <a:cubicBezTo>
                      <a:pt x="3035" y="368"/>
                      <a:pt x="3036" y="357"/>
                      <a:pt x="3034" y="345"/>
                    </a:cubicBezTo>
                    <a:lnTo>
                      <a:pt x="3034" y="345"/>
                    </a:lnTo>
                    <a:cubicBezTo>
                      <a:pt x="3031" y="329"/>
                      <a:pt x="3025" y="313"/>
                      <a:pt x="3015" y="301"/>
                    </a:cubicBezTo>
                    <a:lnTo>
                      <a:pt x="3015" y="301"/>
                    </a:lnTo>
                    <a:cubicBezTo>
                      <a:pt x="2973" y="210"/>
                      <a:pt x="2931" y="119"/>
                      <a:pt x="2882" y="29"/>
                    </a:cubicBezTo>
                    <a:cubicBezTo>
                      <a:pt x="2871" y="12"/>
                      <a:pt x="2856" y="0"/>
                      <a:pt x="28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g65e898447af993a_13"/>
              <p:cNvSpPr/>
              <p:nvPr/>
            </p:nvSpPr>
            <p:spPr>
              <a:xfrm>
                <a:off x="3149237" y="2176065"/>
                <a:ext cx="288416" cy="259680"/>
              </a:xfrm>
              <a:custGeom>
                <a:rect b="b" l="l" r="r" t="t"/>
                <a:pathLst>
                  <a:path extrusionOk="0" h="2332" w="2590">
                    <a:moveTo>
                      <a:pt x="2340" y="136"/>
                    </a:moveTo>
                    <a:cubicBezTo>
                      <a:pt x="2381" y="179"/>
                      <a:pt x="2444" y="245"/>
                      <a:pt x="2475" y="264"/>
                    </a:cubicBezTo>
                    <a:lnTo>
                      <a:pt x="2475" y="264"/>
                    </a:lnTo>
                    <a:cubicBezTo>
                      <a:pt x="2450" y="331"/>
                      <a:pt x="2303" y="415"/>
                      <a:pt x="2260" y="458"/>
                    </a:cubicBezTo>
                    <a:cubicBezTo>
                      <a:pt x="2012" y="676"/>
                      <a:pt x="1764" y="894"/>
                      <a:pt x="1517" y="1104"/>
                    </a:cubicBezTo>
                    <a:cubicBezTo>
                      <a:pt x="1217" y="1359"/>
                      <a:pt x="909" y="1614"/>
                      <a:pt x="601" y="1854"/>
                    </a:cubicBezTo>
                    <a:cubicBezTo>
                      <a:pt x="529" y="1912"/>
                      <a:pt x="238" y="2231"/>
                      <a:pt x="131" y="2231"/>
                    </a:cubicBezTo>
                    <a:cubicBezTo>
                      <a:pt x="128" y="2231"/>
                      <a:pt x="124" y="2230"/>
                      <a:pt x="121" y="2229"/>
                    </a:cubicBezTo>
                    <a:lnTo>
                      <a:pt x="121" y="2229"/>
                    </a:lnTo>
                    <a:cubicBezTo>
                      <a:pt x="124" y="2230"/>
                      <a:pt x="127" y="2230"/>
                      <a:pt x="129" y="2230"/>
                    </a:cubicBezTo>
                    <a:cubicBezTo>
                      <a:pt x="196" y="2230"/>
                      <a:pt x="99" y="2034"/>
                      <a:pt x="99" y="2034"/>
                    </a:cubicBezTo>
                    <a:cubicBezTo>
                      <a:pt x="121" y="1982"/>
                      <a:pt x="256" y="1907"/>
                      <a:pt x="294" y="1877"/>
                    </a:cubicBezTo>
                    <a:cubicBezTo>
                      <a:pt x="564" y="1667"/>
                      <a:pt x="826" y="1457"/>
                      <a:pt x="1089" y="1239"/>
                    </a:cubicBezTo>
                    <a:cubicBezTo>
                      <a:pt x="1508" y="878"/>
                      <a:pt x="1928" y="511"/>
                      <a:pt x="2340" y="136"/>
                    </a:cubicBezTo>
                    <a:close/>
                    <a:moveTo>
                      <a:pt x="2330" y="0"/>
                    </a:moveTo>
                    <a:cubicBezTo>
                      <a:pt x="2324" y="0"/>
                      <a:pt x="2318" y="3"/>
                      <a:pt x="2312" y="8"/>
                    </a:cubicBezTo>
                    <a:cubicBezTo>
                      <a:pt x="1569" y="699"/>
                      <a:pt x="811" y="1351"/>
                      <a:pt x="24" y="1959"/>
                    </a:cubicBezTo>
                    <a:cubicBezTo>
                      <a:pt x="8" y="1974"/>
                      <a:pt x="1" y="1997"/>
                      <a:pt x="8" y="2019"/>
                    </a:cubicBezTo>
                    <a:cubicBezTo>
                      <a:pt x="39" y="2109"/>
                      <a:pt x="69" y="2199"/>
                      <a:pt x="99" y="2289"/>
                    </a:cubicBezTo>
                    <a:cubicBezTo>
                      <a:pt x="104" y="2313"/>
                      <a:pt x="124" y="2332"/>
                      <a:pt x="147" y="2332"/>
                    </a:cubicBezTo>
                    <a:cubicBezTo>
                      <a:pt x="153" y="2332"/>
                      <a:pt x="160" y="2330"/>
                      <a:pt x="166" y="2327"/>
                    </a:cubicBezTo>
                    <a:cubicBezTo>
                      <a:pt x="984" y="1704"/>
                      <a:pt x="1787" y="1036"/>
                      <a:pt x="2567" y="331"/>
                    </a:cubicBezTo>
                    <a:cubicBezTo>
                      <a:pt x="2590" y="301"/>
                      <a:pt x="2590" y="263"/>
                      <a:pt x="2567" y="241"/>
                    </a:cubicBezTo>
                    <a:cubicBezTo>
                      <a:pt x="2500" y="166"/>
                      <a:pt x="2432" y="91"/>
                      <a:pt x="2365" y="23"/>
                    </a:cubicBezTo>
                    <a:cubicBezTo>
                      <a:pt x="2364" y="22"/>
                      <a:pt x="2363" y="21"/>
                      <a:pt x="2361" y="20"/>
                    </a:cubicBezTo>
                    <a:lnTo>
                      <a:pt x="2361" y="20"/>
                    </a:lnTo>
                    <a:cubicBezTo>
                      <a:pt x="2352" y="8"/>
                      <a:pt x="2341" y="0"/>
                      <a:pt x="23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g65e898447af993a_13"/>
              <p:cNvSpPr/>
              <p:nvPr/>
            </p:nvSpPr>
            <p:spPr>
              <a:xfrm>
                <a:off x="3130083" y="2130521"/>
                <a:ext cx="258349" cy="240861"/>
              </a:xfrm>
              <a:custGeom>
                <a:rect b="b" l="l" r="r" t="t"/>
                <a:pathLst>
                  <a:path extrusionOk="0" h="2163" w="2320">
                    <a:moveTo>
                      <a:pt x="2229" y="207"/>
                    </a:moveTo>
                    <a:lnTo>
                      <a:pt x="2229" y="207"/>
                    </a:lnTo>
                    <a:cubicBezTo>
                      <a:pt x="2229" y="210"/>
                      <a:pt x="2228" y="213"/>
                      <a:pt x="2227" y="215"/>
                    </a:cubicBezTo>
                    <a:lnTo>
                      <a:pt x="2227" y="215"/>
                    </a:lnTo>
                    <a:cubicBezTo>
                      <a:pt x="2228" y="213"/>
                      <a:pt x="2228" y="210"/>
                      <a:pt x="2229" y="207"/>
                    </a:cubicBezTo>
                    <a:close/>
                    <a:moveTo>
                      <a:pt x="2037" y="129"/>
                    </a:moveTo>
                    <a:cubicBezTo>
                      <a:pt x="2107" y="184"/>
                      <a:pt x="2163" y="242"/>
                      <a:pt x="2198" y="242"/>
                    </a:cubicBezTo>
                    <a:cubicBezTo>
                      <a:pt x="2204" y="242"/>
                      <a:pt x="2209" y="240"/>
                      <a:pt x="2213" y="237"/>
                    </a:cubicBezTo>
                    <a:lnTo>
                      <a:pt x="2213" y="237"/>
                    </a:lnTo>
                    <a:cubicBezTo>
                      <a:pt x="2179" y="278"/>
                      <a:pt x="2103" y="324"/>
                      <a:pt x="2079" y="342"/>
                    </a:cubicBezTo>
                    <a:cubicBezTo>
                      <a:pt x="1854" y="552"/>
                      <a:pt x="1629" y="762"/>
                      <a:pt x="1404" y="965"/>
                    </a:cubicBezTo>
                    <a:cubicBezTo>
                      <a:pt x="1134" y="1198"/>
                      <a:pt x="863" y="1430"/>
                      <a:pt x="586" y="1663"/>
                    </a:cubicBezTo>
                    <a:cubicBezTo>
                      <a:pt x="518" y="1717"/>
                      <a:pt x="269" y="2001"/>
                      <a:pt x="149" y="2047"/>
                    </a:cubicBezTo>
                    <a:lnTo>
                      <a:pt x="149" y="2047"/>
                    </a:lnTo>
                    <a:cubicBezTo>
                      <a:pt x="182" y="2016"/>
                      <a:pt x="78" y="1887"/>
                      <a:pt x="90" y="1843"/>
                    </a:cubicBezTo>
                    <a:lnTo>
                      <a:pt x="90" y="1843"/>
                    </a:lnTo>
                    <a:cubicBezTo>
                      <a:pt x="90" y="1844"/>
                      <a:pt x="91" y="1845"/>
                      <a:pt x="92" y="1845"/>
                    </a:cubicBezTo>
                    <a:cubicBezTo>
                      <a:pt x="105" y="1845"/>
                      <a:pt x="168" y="1788"/>
                      <a:pt x="196" y="1760"/>
                    </a:cubicBezTo>
                    <a:cubicBezTo>
                      <a:pt x="398" y="1535"/>
                      <a:pt x="676" y="1363"/>
                      <a:pt x="901" y="1168"/>
                    </a:cubicBezTo>
                    <a:cubicBezTo>
                      <a:pt x="1284" y="829"/>
                      <a:pt x="1668" y="482"/>
                      <a:pt x="2037" y="129"/>
                    </a:cubicBezTo>
                    <a:close/>
                    <a:moveTo>
                      <a:pt x="113" y="2053"/>
                    </a:moveTo>
                    <a:cubicBezTo>
                      <a:pt x="114" y="2053"/>
                      <a:pt x="114" y="2053"/>
                      <a:pt x="115" y="2053"/>
                    </a:cubicBezTo>
                    <a:lnTo>
                      <a:pt x="115" y="2053"/>
                    </a:lnTo>
                    <a:cubicBezTo>
                      <a:pt x="114" y="2053"/>
                      <a:pt x="114" y="2053"/>
                      <a:pt x="113" y="2053"/>
                    </a:cubicBezTo>
                    <a:close/>
                    <a:moveTo>
                      <a:pt x="2023" y="0"/>
                    </a:moveTo>
                    <a:cubicBezTo>
                      <a:pt x="2010" y="0"/>
                      <a:pt x="1999" y="9"/>
                      <a:pt x="1993" y="23"/>
                    </a:cubicBezTo>
                    <a:lnTo>
                      <a:pt x="1993" y="23"/>
                    </a:lnTo>
                    <a:cubicBezTo>
                      <a:pt x="1351" y="634"/>
                      <a:pt x="694" y="1216"/>
                      <a:pt x="23" y="1768"/>
                    </a:cubicBezTo>
                    <a:cubicBezTo>
                      <a:pt x="8" y="1783"/>
                      <a:pt x="0" y="1806"/>
                      <a:pt x="8" y="1821"/>
                    </a:cubicBezTo>
                    <a:cubicBezTo>
                      <a:pt x="30" y="1926"/>
                      <a:pt x="53" y="2023"/>
                      <a:pt x="75" y="2121"/>
                    </a:cubicBezTo>
                    <a:cubicBezTo>
                      <a:pt x="81" y="2144"/>
                      <a:pt x="105" y="2163"/>
                      <a:pt x="126" y="2163"/>
                    </a:cubicBezTo>
                    <a:cubicBezTo>
                      <a:pt x="132" y="2163"/>
                      <a:pt x="138" y="2161"/>
                      <a:pt x="143" y="2158"/>
                    </a:cubicBezTo>
                    <a:cubicBezTo>
                      <a:pt x="878" y="1565"/>
                      <a:pt x="1599" y="950"/>
                      <a:pt x="2297" y="290"/>
                    </a:cubicBezTo>
                    <a:cubicBezTo>
                      <a:pt x="2319" y="260"/>
                      <a:pt x="2319" y="215"/>
                      <a:pt x="2289" y="192"/>
                    </a:cubicBezTo>
                    <a:cubicBezTo>
                      <a:pt x="2207" y="132"/>
                      <a:pt x="2124" y="72"/>
                      <a:pt x="2049" y="12"/>
                    </a:cubicBezTo>
                    <a:cubicBezTo>
                      <a:pt x="2040" y="4"/>
                      <a:pt x="2031" y="0"/>
                      <a:pt x="20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g65e898447af993a_13"/>
              <p:cNvSpPr/>
              <p:nvPr/>
            </p:nvSpPr>
            <p:spPr>
              <a:xfrm>
                <a:off x="3115829" y="2095444"/>
                <a:ext cx="221601" cy="212131"/>
              </a:xfrm>
              <a:custGeom>
                <a:rect b="b" l="l" r="r" t="t"/>
                <a:pathLst>
                  <a:path extrusionOk="0" h="1905" w="1990">
                    <a:moveTo>
                      <a:pt x="1700" y="127"/>
                    </a:moveTo>
                    <a:cubicBezTo>
                      <a:pt x="1765" y="173"/>
                      <a:pt x="1824" y="231"/>
                      <a:pt x="1862" y="231"/>
                    </a:cubicBezTo>
                    <a:cubicBezTo>
                      <a:pt x="1862" y="231"/>
                      <a:pt x="1862" y="231"/>
                      <a:pt x="1863" y="231"/>
                    </a:cubicBezTo>
                    <a:lnTo>
                      <a:pt x="1863" y="231"/>
                    </a:lnTo>
                    <a:cubicBezTo>
                      <a:pt x="1833" y="259"/>
                      <a:pt x="1793" y="288"/>
                      <a:pt x="1779" y="297"/>
                    </a:cubicBezTo>
                    <a:cubicBezTo>
                      <a:pt x="1577" y="447"/>
                      <a:pt x="1397" y="657"/>
                      <a:pt x="1216" y="822"/>
                    </a:cubicBezTo>
                    <a:cubicBezTo>
                      <a:pt x="984" y="1032"/>
                      <a:pt x="759" y="1243"/>
                      <a:pt x="526" y="1438"/>
                    </a:cubicBezTo>
                    <a:cubicBezTo>
                      <a:pt x="459" y="1498"/>
                      <a:pt x="260" y="1739"/>
                      <a:pt x="148" y="1789"/>
                    </a:cubicBezTo>
                    <a:lnTo>
                      <a:pt x="148" y="1789"/>
                    </a:lnTo>
                    <a:cubicBezTo>
                      <a:pt x="175" y="1762"/>
                      <a:pt x="92" y="1678"/>
                      <a:pt x="97" y="1583"/>
                    </a:cubicBezTo>
                    <a:lnTo>
                      <a:pt x="97" y="1583"/>
                    </a:lnTo>
                    <a:cubicBezTo>
                      <a:pt x="98" y="1589"/>
                      <a:pt x="99" y="1591"/>
                      <a:pt x="102" y="1591"/>
                    </a:cubicBezTo>
                    <a:cubicBezTo>
                      <a:pt x="112" y="1591"/>
                      <a:pt x="137" y="1560"/>
                      <a:pt x="158" y="1528"/>
                    </a:cubicBezTo>
                    <a:cubicBezTo>
                      <a:pt x="308" y="1340"/>
                      <a:pt x="534" y="1197"/>
                      <a:pt x="706" y="1047"/>
                    </a:cubicBezTo>
                    <a:cubicBezTo>
                      <a:pt x="1045" y="746"/>
                      <a:pt x="1376" y="437"/>
                      <a:pt x="1700" y="127"/>
                    </a:cubicBezTo>
                    <a:close/>
                    <a:moveTo>
                      <a:pt x="1684" y="0"/>
                    </a:moveTo>
                    <a:cubicBezTo>
                      <a:pt x="1676" y="0"/>
                      <a:pt x="1667" y="4"/>
                      <a:pt x="1659" y="12"/>
                    </a:cubicBezTo>
                    <a:cubicBezTo>
                      <a:pt x="1126" y="530"/>
                      <a:pt x="586" y="1025"/>
                      <a:pt x="23" y="1505"/>
                    </a:cubicBezTo>
                    <a:cubicBezTo>
                      <a:pt x="8" y="1520"/>
                      <a:pt x="1" y="1543"/>
                      <a:pt x="8" y="1565"/>
                    </a:cubicBezTo>
                    <a:cubicBezTo>
                      <a:pt x="38" y="1663"/>
                      <a:pt x="61" y="1768"/>
                      <a:pt x="83" y="1865"/>
                    </a:cubicBezTo>
                    <a:cubicBezTo>
                      <a:pt x="89" y="1887"/>
                      <a:pt x="110" y="1905"/>
                      <a:pt x="129" y="1905"/>
                    </a:cubicBezTo>
                    <a:cubicBezTo>
                      <a:pt x="137" y="1905"/>
                      <a:pt x="145" y="1902"/>
                      <a:pt x="151" y="1895"/>
                    </a:cubicBezTo>
                    <a:cubicBezTo>
                      <a:pt x="766" y="1378"/>
                      <a:pt x="1374" y="837"/>
                      <a:pt x="1959" y="274"/>
                    </a:cubicBezTo>
                    <a:cubicBezTo>
                      <a:pt x="1989" y="244"/>
                      <a:pt x="1982" y="199"/>
                      <a:pt x="1952" y="177"/>
                    </a:cubicBezTo>
                    <a:cubicBezTo>
                      <a:pt x="1874" y="121"/>
                      <a:pt x="1797" y="71"/>
                      <a:pt x="1719" y="21"/>
                    </a:cubicBezTo>
                    <a:lnTo>
                      <a:pt x="1719" y="21"/>
                    </a:lnTo>
                    <a:cubicBezTo>
                      <a:pt x="1710" y="9"/>
                      <a:pt x="1697" y="0"/>
                      <a:pt x="16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g65e898447af993a_13"/>
              <p:cNvSpPr/>
              <p:nvPr/>
            </p:nvSpPr>
            <p:spPr>
              <a:xfrm>
                <a:off x="3104137" y="2063151"/>
                <a:ext cx="178172" cy="178279"/>
              </a:xfrm>
              <a:custGeom>
                <a:rect b="b" l="l" r="r" t="t"/>
                <a:pathLst>
                  <a:path extrusionOk="0" h="1601" w="1600">
                    <a:moveTo>
                      <a:pt x="1292" y="121"/>
                    </a:moveTo>
                    <a:cubicBezTo>
                      <a:pt x="1339" y="144"/>
                      <a:pt x="1421" y="180"/>
                      <a:pt x="1473" y="196"/>
                    </a:cubicBezTo>
                    <a:lnTo>
                      <a:pt x="1473" y="196"/>
                    </a:lnTo>
                    <a:cubicBezTo>
                      <a:pt x="1465" y="203"/>
                      <a:pt x="1455" y="211"/>
                      <a:pt x="1442" y="219"/>
                    </a:cubicBezTo>
                    <a:cubicBezTo>
                      <a:pt x="1291" y="309"/>
                      <a:pt x="1149" y="504"/>
                      <a:pt x="1014" y="632"/>
                    </a:cubicBezTo>
                    <a:cubicBezTo>
                      <a:pt x="739" y="900"/>
                      <a:pt x="449" y="1252"/>
                      <a:pt x="133" y="1458"/>
                    </a:cubicBezTo>
                    <a:lnTo>
                      <a:pt x="133" y="1458"/>
                    </a:lnTo>
                    <a:cubicBezTo>
                      <a:pt x="126" y="1430"/>
                      <a:pt x="116" y="1402"/>
                      <a:pt x="113" y="1390"/>
                    </a:cubicBezTo>
                    <a:cubicBezTo>
                      <a:pt x="106" y="1255"/>
                      <a:pt x="83" y="1285"/>
                      <a:pt x="98" y="1247"/>
                    </a:cubicBezTo>
                    <a:cubicBezTo>
                      <a:pt x="151" y="1112"/>
                      <a:pt x="391" y="985"/>
                      <a:pt x="489" y="895"/>
                    </a:cubicBezTo>
                    <a:cubicBezTo>
                      <a:pt x="761" y="637"/>
                      <a:pt x="1027" y="386"/>
                      <a:pt x="1292" y="121"/>
                    </a:cubicBezTo>
                    <a:close/>
                    <a:moveTo>
                      <a:pt x="1270" y="0"/>
                    </a:moveTo>
                    <a:cubicBezTo>
                      <a:pt x="1262" y="0"/>
                      <a:pt x="1254" y="3"/>
                      <a:pt x="1246" y="9"/>
                    </a:cubicBezTo>
                    <a:cubicBezTo>
                      <a:pt x="849" y="414"/>
                      <a:pt x="436" y="805"/>
                      <a:pt x="16" y="1180"/>
                    </a:cubicBezTo>
                    <a:cubicBezTo>
                      <a:pt x="1" y="1195"/>
                      <a:pt x="1" y="1210"/>
                      <a:pt x="1" y="1225"/>
                    </a:cubicBezTo>
                    <a:cubicBezTo>
                      <a:pt x="16" y="1330"/>
                      <a:pt x="38" y="1442"/>
                      <a:pt x="53" y="1548"/>
                    </a:cubicBezTo>
                    <a:cubicBezTo>
                      <a:pt x="59" y="1576"/>
                      <a:pt x="82" y="1600"/>
                      <a:pt x="106" y="1600"/>
                    </a:cubicBezTo>
                    <a:cubicBezTo>
                      <a:pt x="114" y="1600"/>
                      <a:pt x="121" y="1598"/>
                      <a:pt x="128" y="1593"/>
                    </a:cubicBezTo>
                    <a:cubicBezTo>
                      <a:pt x="616" y="1157"/>
                      <a:pt x="1104" y="707"/>
                      <a:pt x="1577" y="242"/>
                    </a:cubicBezTo>
                    <a:cubicBezTo>
                      <a:pt x="1599" y="212"/>
                      <a:pt x="1599" y="167"/>
                      <a:pt x="1562" y="144"/>
                    </a:cubicBezTo>
                    <a:cubicBezTo>
                      <a:pt x="1474" y="100"/>
                      <a:pt x="1386" y="56"/>
                      <a:pt x="1298" y="12"/>
                    </a:cubicBezTo>
                    <a:lnTo>
                      <a:pt x="1298" y="12"/>
                    </a:lnTo>
                    <a:cubicBezTo>
                      <a:pt x="1289" y="5"/>
                      <a:pt x="1280" y="0"/>
                      <a:pt x="1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g65e898447af993a_13"/>
              <p:cNvSpPr/>
              <p:nvPr/>
            </p:nvSpPr>
            <p:spPr>
              <a:xfrm>
                <a:off x="3089104" y="2034421"/>
                <a:ext cx="134631" cy="137635"/>
              </a:xfrm>
              <a:custGeom>
                <a:rect b="b" l="l" r="r" t="t"/>
                <a:pathLst>
                  <a:path extrusionOk="0" h="1236" w="1209">
                    <a:moveTo>
                      <a:pt x="895" y="116"/>
                    </a:moveTo>
                    <a:cubicBezTo>
                      <a:pt x="954" y="143"/>
                      <a:pt x="1010" y="168"/>
                      <a:pt x="1066" y="194"/>
                    </a:cubicBezTo>
                    <a:lnTo>
                      <a:pt x="1066" y="194"/>
                    </a:lnTo>
                    <a:cubicBezTo>
                      <a:pt x="765" y="499"/>
                      <a:pt x="459" y="792"/>
                      <a:pt x="153" y="1086"/>
                    </a:cubicBezTo>
                    <a:lnTo>
                      <a:pt x="153" y="1086"/>
                    </a:lnTo>
                    <a:cubicBezTo>
                      <a:pt x="145" y="1043"/>
                      <a:pt x="137" y="1000"/>
                      <a:pt x="128" y="958"/>
                    </a:cubicBezTo>
                    <a:cubicBezTo>
                      <a:pt x="128" y="947"/>
                      <a:pt x="121" y="890"/>
                      <a:pt x="113" y="875"/>
                    </a:cubicBezTo>
                    <a:lnTo>
                      <a:pt x="113" y="875"/>
                    </a:lnTo>
                    <a:cubicBezTo>
                      <a:pt x="166" y="785"/>
                      <a:pt x="301" y="702"/>
                      <a:pt x="376" y="635"/>
                    </a:cubicBezTo>
                    <a:cubicBezTo>
                      <a:pt x="551" y="460"/>
                      <a:pt x="727" y="291"/>
                      <a:pt x="895" y="116"/>
                    </a:cubicBezTo>
                    <a:close/>
                    <a:moveTo>
                      <a:pt x="874" y="0"/>
                    </a:moveTo>
                    <a:cubicBezTo>
                      <a:pt x="865" y="0"/>
                      <a:pt x="857" y="4"/>
                      <a:pt x="849" y="12"/>
                    </a:cubicBezTo>
                    <a:cubicBezTo>
                      <a:pt x="646" y="222"/>
                      <a:pt x="436" y="425"/>
                      <a:pt x="226" y="627"/>
                    </a:cubicBezTo>
                    <a:cubicBezTo>
                      <a:pt x="181" y="672"/>
                      <a:pt x="53" y="747"/>
                      <a:pt x="31" y="815"/>
                    </a:cubicBezTo>
                    <a:cubicBezTo>
                      <a:pt x="1" y="905"/>
                      <a:pt x="61" y="1085"/>
                      <a:pt x="76" y="1183"/>
                    </a:cubicBezTo>
                    <a:cubicBezTo>
                      <a:pt x="81" y="1211"/>
                      <a:pt x="109" y="1235"/>
                      <a:pt x="132" y="1235"/>
                    </a:cubicBezTo>
                    <a:cubicBezTo>
                      <a:pt x="139" y="1235"/>
                      <a:pt x="145" y="1233"/>
                      <a:pt x="151" y="1228"/>
                    </a:cubicBezTo>
                    <a:cubicBezTo>
                      <a:pt x="503" y="898"/>
                      <a:pt x="849" y="567"/>
                      <a:pt x="1186" y="222"/>
                    </a:cubicBezTo>
                    <a:cubicBezTo>
                      <a:pt x="1209" y="192"/>
                      <a:pt x="1201" y="147"/>
                      <a:pt x="1171" y="132"/>
                    </a:cubicBezTo>
                    <a:cubicBezTo>
                      <a:pt x="1081" y="87"/>
                      <a:pt x="984" y="50"/>
                      <a:pt x="894" y="5"/>
                    </a:cubicBezTo>
                    <a:cubicBezTo>
                      <a:pt x="889" y="3"/>
                      <a:pt x="885" y="2"/>
                      <a:pt x="882" y="1"/>
                    </a:cubicBezTo>
                    <a:lnTo>
                      <a:pt x="882" y="1"/>
                    </a:lnTo>
                    <a:cubicBezTo>
                      <a:pt x="879" y="1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g65e898447af993a_13"/>
              <p:cNvSpPr/>
              <p:nvPr/>
            </p:nvSpPr>
            <p:spPr>
              <a:xfrm>
                <a:off x="3083313" y="2017161"/>
                <a:ext cx="76948" cy="80510"/>
              </a:xfrm>
              <a:custGeom>
                <a:rect b="b" l="l" r="r" t="t"/>
                <a:pathLst>
                  <a:path extrusionOk="0" h="723" w="691">
                    <a:moveTo>
                      <a:pt x="355" y="112"/>
                    </a:moveTo>
                    <a:cubicBezTo>
                      <a:pt x="415" y="131"/>
                      <a:pt x="476" y="153"/>
                      <a:pt x="536" y="174"/>
                    </a:cubicBezTo>
                    <a:lnTo>
                      <a:pt x="536" y="174"/>
                    </a:lnTo>
                    <a:cubicBezTo>
                      <a:pt x="411" y="303"/>
                      <a:pt x="282" y="433"/>
                      <a:pt x="153" y="562"/>
                    </a:cubicBezTo>
                    <a:lnTo>
                      <a:pt x="153" y="562"/>
                    </a:lnTo>
                    <a:cubicBezTo>
                      <a:pt x="149" y="534"/>
                      <a:pt x="146" y="505"/>
                      <a:pt x="143" y="475"/>
                    </a:cubicBezTo>
                    <a:cubicBezTo>
                      <a:pt x="143" y="438"/>
                      <a:pt x="136" y="395"/>
                      <a:pt x="122" y="351"/>
                    </a:cubicBezTo>
                    <a:lnTo>
                      <a:pt x="122" y="351"/>
                    </a:lnTo>
                    <a:cubicBezTo>
                      <a:pt x="171" y="330"/>
                      <a:pt x="220" y="247"/>
                      <a:pt x="255" y="212"/>
                    </a:cubicBezTo>
                    <a:cubicBezTo>
                      <a:pt x="289" y="179"/>
                      <a:pt x="322" y="146"/>
                      <a:pt x="355" y="112"/>
                    </a:cubicBezTo>
                    <a:close/>
                    <a:moveTo>
                      <a:pt x="334" y="0"/>
                    </a:moveTo>
                    <a:cubicBezTo>
                      <a:pt x="334" y="0"/>
                      <a:pt x="333" y="1"/>
                      <a:pt x="332" y="1"/>
                    </a:cubicBezTo>
                    <a:lnTo>
                      <a:pt x="332" y="1"/>
                    </a:lnTo>
                    <a:cubicBezTo>
                      <a:pt x="332" y="1"/>
                      <a:pt x="332" y="0"/>
                      <a:pt x="331" y="0"/>
                    </a:cubicBezTo>
                    <a:cubicBezTo>
                      <a:pt x="323" y="0"/>
                      <a:pt x="315" y="3"/>
                      <a:pt x="308" y="9"/>
                    </a:cubicBezTo>
                    <a:cubicBezTo>
                      <a:pt x="263" y="54"/>
                      <a:pt x="218" y="100"/>
                      <a:pt x="180" y="145"/>
                    </a:cubicBezTo>
                    <a:cubicBezTo>
                      <a:pt x="135" y="182"/>
                      <a:pt x="68" y="227"/>
                      <a:pt x="45" y="280"/>
                    </a:cubicBezTo>
                    <a:cubicBezTo>
                      <a:pt x="0" y="362"/>
                      <a:pt x="60" y="565"/>
                      <a:pt x="75" y="670"/>
                    </a:cubicBezTo>
                    <a:cubicBezTo>
                      <a:pt x="81" y="698"/>
                      <a:pt x="108" y="723"/>
                      <a:pt x="131" y="723"/>
                    </a:cubicBezTo>
                    <a:cubicBezTo>
                      <a:pt x="138" y="723"/>
                      <a:pt x="145" y="720"/>
                      <a:pt x="150" y="715"/>
                    </a:cubicBezTo>
                    <a:cubicBezTo>
                      <a:pt x="323" y="542"/>
                      <a:pt x="495" y="370"/>
                      <a:pt x="668" y="197"/>
                    </a:cubicBezTo>
                    <a:cubicBezTo>
                      <a:pt x="691" y="167"/>
                      <a:pt x="676" y="115"/>
                      <a:pt x="638" y="100"/>
                    </a:cubicBezTo>
                    <a:cubicBezTo>
                      <a:pt x="540" y="69"/>
                      <a:pt x="443" y="32"/>
                      <a:pt x="345" y="2"/>
                    </a:cubicBezTo>
                    <a:cubicBezTo>
                      <a:pt x="341" y="1"/>
                      <a:pt x="338" y="0"/>
                      <a:pt x="3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g65e898447af993a_13"/>
              <p:cNvSpPr/>
              <p:nvPr/>
            </p:nvSpPr>
            <p:spPr>
              <a:xfrm>
                <a:off x="3257921" y="2413140"/>
                <a:ext cx="331623" cy="261127"/>
              </a:xfrm>
              <a:custGeom>
                <a:rect b="b" l="l" r="r" t="t"/>
                <a:pathLst>
                  <a:path extrusionOk="0" h="2345" w="2978">
                    <a:moveTo>
                      <a:pt x="2812" y="150"/>
                    </a:moveTo>
                    <a:cubicBezTo>
                      <a:pt x="2815" y="199"/>
                      <a:pt x="2848" y="283"/>
                      <a:pt x="2870" y="338"/>
                    </a:cubicBezTo>
                    <a:lnTo>
                      <a:pt x="2870" y="338"/>
                    </a:lnTo>
                    <a:cubicBezTo>
                      <a:pt x="2393" y="711"/>
                      <a:pt x="1902" y="1077"/>
                      <a:pt x="1404" y="1421"/>
                    </a:cubicBezTo>
                    <a:cubicBezTo>
                      <a:pt x="1111" y="1631"/>
                      <a:pt x="811" y="1834"/>
                      <a:pt x="503" y="2037"/>
                    </a:cubicBezTo>
                    <a:cubicBezTo>
                      <a:pt x="443" y="2074"/>
                      <a:pt x="316" y="2209"/>
                      <a:pt x="233" y="2209"/>
                    </a:cubicBezTo>
                    <a:cubicBezTo>
                      <a:pt x="208" y="2209"/>
                      <a:pt x="117" y="2100"/>
                      <a:pt x="86" y="2100"/>
                    </a:cubicBezTo>
                    <a:cubicBezTo>
                      <a:pt x="82" y="2100"/>
                      <a:pt x="79" y="2102"/>
                      <a:pt x="78" y="2105"/>
                    </a:cubicBezTo>
                    <a:lnTo>
                      <a:pt x="78" y="2105"/>
                    </a:lnTo>
                    <a:cubicBezTo>
                      <a:pt x="117" y="2005"/>
                      <a:pt x="527" y="1810"/>
                      <a:pt x="593" y="1766"/>
                    </a:cubicBezTo>
                    <a:cubicBezTo>
                      <a:pt x="931" y="1541"/>
                      <a:pt x="1261" y="1309"/>
                      <a:pt x="1591" y="1068"/>
                    </a:cubicBezTo>
                    <a:cubicBezTo>
                      <a:pt x="1914" y="836"/>
                      <a:pt x="2229" y="596"/>
                      <a:pt x="2544" y="356"/>
                    </a:cubicBezTo>
                    <a:cubicBezTo>
                      <a:pt x="2612" y="303"/>
                      <a:pt x="2725" y="153"/>
                      <a:pt x="2807" y="153"/>
                    </a:cubicBezTo>
                    <a:cubicBezTo>
                      <a:pt x="2809" y="152"/>
                      <a:pt x="2810" y="151"/>
                      <a:pt x="2812" y="150"/>
                    </a:cubicBezTo>
                    <a:close/>
                    <a:moveTo>
                      <a:pt x="2812" y="1"/>
                    </a:moveTo>
                    <a:cubicBezTo>
                      <a:pt x="2808" y="1"/>
                      <a:pt x="2804" y="2"/>
                      <a:pt x="2800" y="3"/>
                    </a:cubicBezTo>
                    <a:cubicBezTo>
                      <a:pt x="1899" y="723"/>
                      <a:pt x="976" y="1399"/>
                      <a:pt x="31" y="2014"/>
                    </a:cubicBezTo>
                    <a:cubicBezTo>
                      <a:pt x="8" y="2037"/>
                      <a:pt x="1" y="2067"/>
                      <a:pt x="16" y="2097"/>
                    </a:cubicBezTo>
                    <a:cubicBezTo>
                      <a:pt x="68" y="2172"/>
                      <a:pt x="121" y="2247"/>
                      <a:pt x="173" y="2322"/>
                    </a:cubicBezTo>
                    <a:cubicBezTo>
                      <a:pt x="178" y="2336"/>
                      <a:pt x="189" y="2344"/>
                      <a:pt x="202" y="2344"/>
                    </a:cubicBezTo>
                    <a:cubicBezTo>
                      <a:pt x="210" y="2344"/>
                      <a:pt x="218" y="2342"/>
                      <a:pt x="226" y="2337"/>
                    </a:cubicBezTo>
                    <a:cubicBezTo>
                      <a:pt x="1153" y="1754"/>
                      <a:pt x="2057" y="1111"/>
                      <a:pt x="2940" y="423"/>
                    </a:cubicBezTo>
                    <a:lnTo>
                      <a:pt x="2940" y="423"/>
                    </a:lnTo>
                    <a:cubicBezTo>
                      <a:pt x="2953" y="420"/>
                      <a:pt x="2964" y="409"/>
                      <a:pt x="2969" y="393"/>
                    </a:cubicBezTo>
                    <a:lnTo>
                      <a:pt x="2969" y="393"/>
                    </a:lnTo>
                    <a:cubicBezTo>
                      <a:pt x="2977" y="372"/>
                      <a:pt x="2972" y="345"/>
                      <a:pt x="2960" y="326"/>
                    </a:cubicBezTo>
                    <a:lnTo>
                      <a:pt x="2960" y="326"/>
                    </a:lnTo>
                    <a:cubicBezTo>
                      <a:pt x="2931" y="226"/>
                      <a:pt x="2896" y="133"/>
                      <a:pt x="2867" y="33"/>
                    </a:cubicBezTo>
                    <a:cubicBezTo>
                      <a:pt x="2855" y="14"/>
                      <a:pt x="2832" y="1"/>
                      <a:pt x="28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g65e898447af993a_13"/>
              <p:cNvSpPr/>
              <p:nvPr/>
            </p:nvSpPr>
            <p:spPr>
              <a:xfrm>
                <a:off x="3292220" y="2483182"/>
                <a:ext cx="317369" cy="243199"/>
              </a:xfrm>
              <a:custGeom>
                <a:rect b="b" l="l" r="r" t="t"/>
                <a:pathLst>
                  <a:path extrusionOk="0" h="2184" w="2850">
                    <a:moveTo>
                      <a:pt x="2693" y="154"/>
                    </a:moveTo>
                    <a:lnTo>
                      <a:pt x="2693" y="154"/>
                    </a:lnTo>
                    <a:cubicBezTo>
                      <a:pt x="2694" y="207"/>
                      <a:pt x="2725" y="297"/>
                      <a:pt x="2743" y="352"/>
                    </a:cubicBezTo>
                    <a:lnTo>
                      <a:pt x="2743" y="352"/>
                    </a:lnTo>
                    <a:cubicBezTo>
                      <a:pt x="2281" y="695"/>
                      <a:pt x="1812" y="1025"/>
                      <a:pt x="1343" y="1347"/>
                    </a:cubicBezTo>
                    <a:cubicBezTo>
                      <a:pt x="1043" y="1550"/>
                      <a:pt x="743" y="1745"/>
                      <a:pt x="443" y="1933"/>
                    </a:cubicBezTo>
                    <a:cubicBezTo>
                      <a:pt x="390" y="1963"/>
                      <a:pt x="293" y="2068"/>
                      <a:pt x="233" y="2068"/>
                    </a:cubicBezTo>
                    <a:cubicBezTo>
                      <a:pt x="221" y="2062"/>
                      <a:pt x="145" y="1929"/>
                      <a:pt x="101" y="1929"/>
                    </a:cubicBezTo>
                    <a:cubicBezTo>
                      <a:pt x="90" y="1929"/>
                      <a:pt x="81" y="1936"/>
                      <a:pt x="75" y="1955"/>
                    </a:cubicBezTo>
                    <a:cubicBezTo>
                      <a:pt x="105" y="1843"/>
                      <a:pt x="510" y="1678"/>
                      <a:pt x="593" y="1625"/>
                    </a:cubicBezTo>
                    <a:cubicBezTo>
                      <a:pt x="923" y="1415"/>
                      <a:pt x="1253" y="1190"/>
                      <a:pt x="1576" y="965"/>
                    </a:cubicBezTo>
                    <a:cubicBezTo>
                      <a:pt x="1876" y="755"/>
                      <a:pt x="2176" y="545"/>
                      <a:pt x="2469" y="319"/>
                    </a:cubicBezTo>
                    <a:cubicBezTo>
                      <a:pt x="2529" y="275"/>
                      <a:pt x="2618" y="163"/>
                      <a:pt x="2693" y="154"/>
                    </a:cubicBezTo>
                    <a:close/>
                    <a:moveTo>
                      <a:pt x="2710" y="0"/>
                    </a:moveTo>
                    <a:cubicBezTo>
                      <a:pt x="2705" y="0"/>
                      <a:pt x="2700" y="2"/>
                      <a:pt x="2694" y="4"/>
                    </a:cubicBezTo>
                    <a:cubicBezTo>
                      <a:pt x="1831" y="672"/>
                      <a:pt x="938" y="1287"/>
                      <a:pt x="30" y="1858"/>
                    </a:cubicBezTo>
                    <a:cubicBezTo>
                      <a:pt x="8" y="1880"/>
                      <a:pt x="0" y="1910"/>
                      <a:pt x="15" y="1940"/>
                    </a:cubicBezTo>
                    <a:cubicBezTo>
                      <a:pt x="75" y="2015"/>
                      <a:pt x="128" y="2090"/>
                      <a:pt x="188" y="2165"/>
                    </a:cubicBezTo>
                    <a:cubicBezTo>
                      <a:pt x="193" y="2176"/>
                      <a:pt x="207" y="2183"/>
                      <a:pt x="223" y="2183"/>
                    </a:cubicBezTo>
                    <a:cubicBezTo>
                      <a:pt x="228" y="2183"/>
                      <a:pt x="234" y="2182"/>
                      <a:pt x="240" y="2180"/>
                    </a:cubicBezTo>
                    <a:cubicBezTo>
                      <a:pt x="1118" y="1648"/>
                      <a:pt x="1974" y="1062"/>
                      <a:pt x="2822" y="439"/>
                    </a:cubicBezTo>
                    <a:cubicBezTo>
                      <a:pt x="2827" y="435"/>
                      <a:pt x="2831" y="430"/>
                      <a:pt x="2834" y="425"/>
                    </a:cubicBezTo>
                    <a:lnTo>
                      <a:pt x="2834" y="425"/>
                    </a:lnTo>
                    <a:cubicBezTo>
                      <a:pt x="2844" y="414"/>
                      <a:pt x="2849" y="396"/>
                      <a:pt x="2844" y="372"/>
                    </a:cubicBezTo>
                    <a:cubicBezTo>
                      <a:pt x="2814" y="267"/>
                      <a:pt x="2792" y="162"/>
                      <a:pt x="2762" y="57"/>
                    </a:cubicBezTo>
                    <a:cubicBezTo>
                      <a:pt x="2756" y="26"/>
                      <a:pt x="2734" y="0"/>
                      <a:pt x="2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g65e898447af993a_13"/>
              <p:cNvSpPr/>
              <p:nvPr/>
            </p:nvSpPr>
            <p:spPr>
              <a:xfrm>
                <a:off x="3331417" y="2559572"/>
                <a:ext cx="287859" cy="217142"/>
              </a:xfrm>
              <a:custGeom>
                <a:rect b="b" l="l" r="r" t="t"/>
                <a:pathLst>
                  <a:path extrusionOk="0" h="1950" w="2585">
                    <a:moveTo>
                      <a:pt x="2492" y="130"/>
                    </a:moveTo>
                    <a:lnTo>
                      <a:pt x="2492" y="130"/>
                    </a:lnTo>
                    <a:cubicBezTo>
                      <a:pt x="2453" y="139"/>
                      <a:pt x="2474" y="223"/>
                      <a:pt x="2489" y="377"/>
                    </a:cubicBezTo>
                    <a:lnTo>
                      <a:pt x="2489" y="377"/>
                    </a:lnTo>
                    <a:cubicBezTo>
                      <a:pt x="2042" y="691"/>
                      <a:pt x="1596" y="991"/>
                      <a:pt x="1142" y="1277"/>
                    </a:cubicBezTo>
                    <a:cubicBezTo>
                      <a:pt x="894" y="1442"/>
                      <a:pt x="646" y="1637"/>
                      <a:pt x="384" y="1750"/>
                    </a:cubicBezTo>
                    <a:cubicBezTo>
                      <a:pt x="346" y="1772"/>
                      <a:pt x="249" y="1840"/>
                      <a:pt x="241" y="1840"/>
                    </a:cubicBezTo>
                    <a:cubicBezTo>
                      <a:pt x="158" y="1816"/>
                      <a:pt x="150" y="1689"/>
                      <a:pt x="121" y="1689"/>
                    </a:cubicBezTo>
                    <a:cubicBezTo>
                      <a:pt x="113" y="1689"/>
                      <a:pt x="103" y="1698"/>
                      <a:pt x="91" y="1720"/>
                    </a:cubicBezTo>
                    <a:cubicBezTo>
                      <a:pt x="166" y="1584"/>
                      <a:pt x="504" y="1472"/>
                      <a:pt x="616" y="1397"/>
                    </a:cubicBezTo>
                    <a:cubicBezTo>
                      <a:pt x="931" y="1202"/>
                      <a:pt x="1239" y="999"/>
                      <a:pt x="1539" y="797"/>
                    </a:cubicBezTo>
                    <a:cubicBezTo>
                      <a:pt x="1802" y="616"/>
                      <a:pt x="2065" y="436"/>
                      <a:pt x="2327" y="256"/>
                    </a:cubicBezTo>
                    <a:cubicBezTo>
                      <a:pt x="2363" y="228"/>
                      <a:pt x="2445" y="139"/>
                      <a:pt x="2492" y="130"/>
                    </a:cubicBezTo>
                    <a:close/>
                    <a:moveTo>
                      <a:pt x="2495" y="1"/>
                    </a:moveTo>
                    <a:cubicBezTo>
                      <a:pt x="2489" y="1"/>
                      <a:pt x="2483" y="3"/>
                      <a:pt x="2477" y="9"/>
                    </a:cubicBezTo>
                    <a:cubicBezTo>
                      <a:pt x="1674" y="586"/>
                      <a:pt x="864" y="1127"/>
                      <a:pt x="31" y="1637"/>
                    </a:cubicBezTo>
                    <a:cubicBezTo>
                      <a:pt x="1" y="1652"/>
                      <a:pt x="1" y="1697"/>
                      <a:pt x="23" y="1727"/>
                    </a:cubicBezTo>
                    <a:cubicBezTo>
                      <a:pt x="91" y="1795"/>
                      <a:pt x="158" y="1870"/>
                      <a:pt x="219" y="1937"/>
                    </a:cubicBezTo>
                    <a:cubicBezTo>
                      <a:pt x="227" y="1946"/>
                      <a:pt x="236" y="1950"/>
                      <a:pt x="245" y="1950"/>
                    </a:cubicBezTo>
                    <a:cubicBezTo>
                      <a:pt x="251" y="1950"/>
                      <a:pt x="257" y="1948"/>
                      <a:pt x="264" y="1945"/>
                    </a:cubicBezTo>
                    <a:cubicBezTo>
                      <a:pt x="1044" y="1487"/>
                      <a:pt x="1809" y="992"/>
                      <a:pt x="2560" y="459"/>
                    </a:cubicBezTo>
                    <a:cubicBezTo>
                      <a:pt x="2565" y="455"/>
                      <a:pt x="2570" y="450"/>
                      <a:pt x="2573" y="444"/>
                    </a:cubicBezTo>
                    <a:lnTo>
                      <a:pt x="2573" y="444"/>
                    </a:lnTo>
                    <a:cubicBezTo>
                      <a:pt x="2580" y="434"/>
                      <a:pt x="2584" y="418"/>
                      <a:pt x="2582" y="399"/>
                    </a:cubicBezTo>
                    <a:cubicBezTo>
                      <a:pt x="2567" y="286"/>
                      <a:pt x="2552" y="166"/>
                      <a:pt x="2537" y="54"/>
                    </a:cubicBezTo>
                    <a:cubicBezTo>
                      <a:pt x="2537" y="25"/>
                      <a:pt x="2516" y="1"/>
                      <a:pt x="249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g65e898447af993a_13"/>
              <p:cNvSpPr/>
              <p:nvPr/>
            </p:nvSpPr>
            <p:spPr>
              <a:xfrm>
                <a:off x="3374958" y="2634291"/>
                <a:ext cx="248439" cy="186520"/>
              </a:xfrm>
              <a:custGeom>
                <a:rect b="b" l="l" r="r" t="t"/>
                <a:pathLst>
                  <a:path extrusionOk="0" h="1675" w="2231">
                    <a:moveTo>
                      <a:pt x="91" y="1443"/>
                    </a:moveTo>
                    <a:cubicBezTo>
                      <a:pt x="91" y="1444"/>
                      <a:pt x="91" y="1445"/>
                      <a:pt x="90" y="1446"/>
                    </a:cubicBezTo>
                    <a:cubicBezTo>
                      <a:pt x="90" y="1445"/>
                      <a:pt x="91" y="1444"/>
                      <a:pt x="91" y="1443"/>
                    </a:cubicBezTo>
                    <a:close/>
                    <a:moveTo>
                      <a:pt x="2144" y="130"/>
                    </a:moveTo>
                    <a:cubicBezTo>
                      <a:pt x="2115" y="155"/>
                      <a:pt x="2129" y="254"/>
                      <a:pt x="2141" y="362"/>
                    </a:cubicBezTo>
                    <a:lnTo>
                      <a:pt x="2141" y="362"/>
                    </a:lnTo>
                    <a:cubicBezTo>
                      <a:pt x="1768" y="618"/>
                      <a:pt x="1394" y="859"/>
                      <a:pt x="1013" y="1094"/>
                    </a:cubicBezTo>
                    <a:cubicBezTo>
                      <a:pt x="803" y="1229"/>
                      <a:pt x="585" y="1416"/>
                      <a:pt x="353" y="1499"/>
                    </a:cubicBezTo>
                    <a:cubicBezTo>
                      <a:pt x="323" y="1514"/>
                      <a:pt x="285" y="1536"/>
                      <a:pt x="255" y="1559"/>
                    </a:cubicBezTo>
                    <a:cubicBezTo>
                      <a:pt x="197" y="1547"/>
                      <a:pt x="157" y="1404"/>
                      <a:pt x="121" y="1404"/>
                    </a:cubicBezTo>
                    <a:cubicBezTo>
                      <a:pt x="120" y="1404"/>
                      <a:pt x="120" y="1404"/>
                      <a:pt x="119" y="1404"/>
                    </a:cubicBezTo>
                    <a:lnTo>
                      <a:pt x="119" y="1404"/>
                    </a:lnTo>
                    <a:cubicBezTo>
                      <a:pt x="209" y="1317"/>
                      <a:pt x="468" y="1221"/>
                      <a:pt x="533" y="1176"/>
                    </a:cubicBezTo>
                    <a:cubicBezTo>
                      <a:pt x="803" y="1019"/>
                      <a:pt x="1066" y="853"/>
                      <a:pt x="1328" y="681"/>
                    </a:cubicBezTo>
                    <a:cubicBezTo>
                      <a:pt x="1561" y="531"/>
                      <a:pt x="1786" y="381"/>
                      <a:pt x="2011" y="231"/>
                    </a:cubicBezTo>
                    <a:cubicBezTo>
                      <a:pt x="2036" y="212"/>
                      <a:pt x="2100" y="149"/>
                      <a:pt x="2144" y="130"/>
                    </a:cubicBezTo>
                    <a:close/>
                    <a:moveTo>
                      <a:pt x="2162" y="1"/>
                    </a:moveTo>
                    <a:cubicBezTo>
                      <a:pt x="2157" y="1"/>
                      <a:pt x="2151" y="2"/>
                      <a:pt x="2146" y="5"/>
                    </a:cubicBezTo>
                    <a:cubicBezTo>
                      <a:pt x="1456" y="478"/>
                      <a:pt x="751" y="928"/>
                      <a:pt x="38" y="1349"/>
                    </a:cubicBezTo>
                    <a:cubicBezTo>
                      <a:pt x="8" y="1371"/>
                      <a:pt x="0" y="1416"/>
                      <a:pt x="30" y="1446"/>
                    </a:cubicBezTo>
                    <a:cubicBezTo>
                      <a:pt x="98" y="1514"/>
                      <a:pt x="165" y="1589"/>
                      <a:pt x="225" y="1664"/>
                    </a:cubicBezTo>
                    <a:cubicBezTo>
                      <a:pt x="236" y="1669"/>
                      <a:pt x="246" y="1675"/>
                      <a:pt x="257" y="1675"/>
                    </a:cubicBezTo>
                    <a:cubicBezTo>
                      <a:pt x="261" y="1675"/>
                      <a:pt x="266" y="1674"/>
                      <a:pt x="270" y="1671"/>
                    </a:cubicBezTo>
                    <a:cubicBezTo>
                      <a:pt x="923" y="1289"/>
                      <a:pt x="1568" y="883"/>
                      <a:pt x="2206" y="456"/>
                    </a:cubicBezTo>
                    <a:cubicBezTo>
                      <a:pt x="2214" y="451"/>
                      <a:pt x="2219" y="444"/>
                      <a:pt x="2222" y="435"/>
                    </a:cubicBezTo>
                    <a:lnTo>
                      <a:pt x="2222" y="435"/>
                    </a:lnTo>
                    <a:cubicBezTo>
                      <a:pt x="2228" y="425"/>
                      <a:pt x="2230" y="412"/>
                      <a:pt x="2229" y="396"/>
                    </a:cubicBezTo>
                    <a:cubicBezTo>
                      <a:pt x="2221" y="283"/>
                      <a:pt x="2214" y="171"/>
                      <a:pt x="2206" y="51"/>
                    </a:cubicBezTo>
                    <a:cubicBezTo>
                      <a:pt x="2206" y="21"/>
                      <a:pt x="2183" y="1"/>
                      <a:pt x="21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g65e898447af993a_13"/>
              <p:cNvSpPr/>
              <p:nvPr/>
            </p:nvSpPr>
            <p:spPr>
              <a:xfrm>
                <a:off x="3420837" y="2713576"/>
                <a:ext cx="205677" cy="153670"/>
              </a:xfrm>
              <a:custGeom>
                <a:rect b="b" l="l" r="r" t="t"/>
                <a:pathLst>
                  <a:path extrusionOk="0" h="1380" w="1847">
                    <a:moveTo>
                      <a:pt x="1758" y="148"/>
                    </a:moveTo>
                    <a:cubicBezTo>
                      <a:pt x="1758" y="167"/>
                      <a:pt x="1756" y="194"/>
                      <a:pt x="1749" y="232"/>
                    </a:cubicBezTo>
                    <a:cubicBezTo>
                      <a:pt x="1743" y="281"/>
                      <a:pt x="1742" y="331"/>
                      <a:pt x="1742" y="381"/>
                    </a:cubicBezTo>
                    <a:lnTo>
                      <a:pt x="1742" y="381"/>
                    </a:lnTo>
                    <a:cubicBezTo>
                      <a:pt x="1433" y="579"/>
                      <a:pt x="1111" y="776"/>
                      <a:pt x="796" y="967"/>
                    </a:cubicBezTo>
                    <a:cubicBezTo>
                      <a:pt x="654" y="1049"/>
                      <a:pt x="466" y="1230"/>
                      <a:pt x="309" y="1252"/>
                    </a:cubicBezTo>
                    <a:cubicBezTo>
                      <a:pt x="280" y="1258"/>
                      <a:pt x="275" y="1264"/>
                      <a:pt x="275" y="1266"/>
                    </a:cubicBezTo>
                    <a:lnTo>
                      <a:pt x="275" y="1266"/>
                    </a:lnTo>
                    <a:cubicBezTo>
                      <a:pt x="275" y="1263"/>
                      <a:pt x="271" y="1249"/>
                      <a:pt x="218" y="1207"/>
                    </a:cubicBezTo>
                    <a:cubicBezTo>
                      <a:pt x="186" y="1185"/>
                      <a:pt x="157" y="1160"/>
                      <a:pt x="130" y="1133"/>
                    </a:cubicBezTo>
                    <a:lnTo>
                      <a:pt x="130" y="1133"/>
                    </a:lnTo>
                    <a:cubicBezTo>
                      <a:pt x="423" y="873"/>
                      <a:pt x="853" y="720"/>
                      <a:pt x="1179" y="524"/>
                    </a:cubicBezTo>
                    <a:cubicBezTo>
                      <a:pt x="1344" y="419"/>
                      <a:pt x="1569" y="337"/>
                      <a:pt x="1712" y="179"/>
                    </a:cubicBezTo>
                    <a:cubicBezTo>
                      <a:pt x="1726" y="168"/>
                      <a:pt x="1741" y="158"/>
                      <a:pt x="1758" y="148"/>
                    </a:cubicBezTo>
                    <a:close/>
                    <a:moveTo>
                      <a:pt x="1799" y="0"/>
                    </a:moveTo>
                    <a:cubicBezTo>
                      <a:pt x="1793" y="0"/>
                      <a:pt x="1786" y="2"/>
                      <a:pt x="1779" y="6"/>
                    </a:cubicBezTo>
                    <a:cubicBezTo>
                      <a:pt x="1209" y="382"/>
                      <a:pt x="624" y="734"/>
                      <a:pt x="38" y="1072"/>
                    </a:cubicBezTo>
                    <a:cubicBezTo>
                      <a:pt x="8" y="1094"/>
                      <a:pt x="1" y="1140"/>
                      <a:pt x="23" y="1170"/>
                    </a:cubicBezTo>
                    <a:cubicBezTo>
                      <a:pt x="106" y="1237"/>
                      <a:pt x="203" y="1380"/>
                      <a:pt x="301" y="1380"/>
                    </a:cubicBezTo>
                    <a:cubicBezTo>
                      <a:pt x="303" y="1380"/>
                      <a:pt x="306" y="1380"/>
                      <a:pt x="308" y="1380"/>
                    </a:cubicBezTo>
                    <a:cubicBezTo>
                      <a:pt x="429" y="1380"/>
                      <a:pt x="641" y="1191"/>
                      <a:pt x="736" y="1132"/>
                    </a:cubicBezTo>
                    <a:cubicBezTo>
                      <a:pt x="1096" y="922"/>
                      <a:pt x="1449" y="704"/>
                      <a:pt x="1801" y="479"/>
                    </a:cubicBezTo>
                    <a:lnTo>
                      <a:pt x="1801" y="479"/>
                    </a:lnTo>
                    <a:cubicBezTo>
                      <a:pt x="1816" y="476"/>
                      <a:pt x="1829" y="462"/>
                      <a:pt x="1832" y="434"/>
                    </a:cubicBezTo>
                    <a:cubicBezTo>
                      <a:pt x="1832" y="314"/>
                      <a:pt x="1839" y="194"/>
                      <a:pt x="1847" y="66"/>
                    </a:cubicBezTo>
                    <a:cubicBezTo>
                      <a:pt x="1847" y="36"/>
                      <a:pt x="1827" y="0"/>
                      <a:pt x="17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g65e898447af993a_13"/>
              <p:cNvSpPr/>
              <p:nvPr/>
            </p:nvSpPr>
            <p:spPr>
              <a:xfrm>
                <a:off x="3473510" y="2794085"/>
                <a:ext cx="145544" cy="115141"/>
              </a:xfrm>
              <a:custGeom>
                <a:rect b="b" l="l" r="r" t="t"/>
                <a:pathLst>
                  <a:path extrusionOk="0" h="1034" w="1307">
                    <a:moveTo>
                      <a:pt x="1209" y="158"/>
                    </a:moveTo>
                    <a:cubicBezTo>
                      <a:pt x="1205" y="232"/>
                      <a:pt x="1200" y="306"/>
                      <a:pt x="1196" y="381"/>
                    </a:cubicBezTo>
                    <a:lnTo>
                      <a:pt x="1196" y="381"/>
                    </a:lnTo>
                    <a:cubicBezTo>
                      <a:pt x="987" y="503"/>
                      <a:pt x="779" y="632"/>
                      <a:pt x="571" y="754"/>
                    </a:cubicBezTo>
                    <a:cubicBezTo>
                      <a:pt x="481" y="799"/>
                      <a:pt x="376" y="897"/>
                      <a:pt x="278" y="912"/>
                    </a:cubicBezTo>
                    <a:cubicBezTo>
                      <a:pt x="278" y="912"/>
                      <a:pt x="277" y="912"/>
                      <a:pt x="277" y="912"/>
                    </a:cubicBezTo>
                    <a:lnTo>
                      <a:pt x="277" y="912"/>
                    </a:lnTo>
                    <a:cubicBezTo>
                      <a:pt x="258" y="899"/>
                      <a:pt x="244" y="883"/>
                      <a:pt x="233" y="867"/>
                    </a:cubicBezTo>
                    <a:cubicBezTo>
                      <a:pt x="206" y="835"/>
                      <a:pt x="176" y="806"/>
                      <a:pt x="146" y="779"/>
                    </a:cubicBezTo>
                    <a:lnTo>
                      <a:pt x="146" y="779"/>
                    </a:lnTo>
                    <a:cubicBezTo>
                      <a:pt x="502" y="580"/>
                      <a:pt x="859" y="374"/>
                      <a:pt x="1209" y="158"/>
                    </a:cubicBezTo>
                    <a:close/>
                    <a:moveTo>
                      <a:pt x="1258" y="1"/>
                    </a:moveTo>
                    <a:cubicBezTo>
                      <a:pt x="1254" y="1"/>
                      <a:pt x="1250" y="2"/>
                      <a:pt x="1246" y="4"/>
                    </a:cubicBezTo>
                    <a:cubicBezTo>
                      <a:pt x="849" y="251"/>
                      <a:pt x="443" y="484"/>
                      <a:pt x="38" y="717"/>
                    </a:cubicBezTo>
                    <a:cubicBezTo>
                      <a:pt x="8" y="739"/>
                      <a:pt x="1" y="784"/>
                      <a:pt x="31" y="814"/>
                    </a:cubicBezTo>
                    <a:cubicBezTo>
                      <a:pt x="91" y="867"/>
                      <a:pt x="196" y="1024"/>
                      <a:pt x="271" y="1032"/>
                    </a:cubicBezTo>
                    <a:cubicBezTo>
                      <a:pt x="276" y="1033"/>
                      <a:pt x="280" y="1033"/>
                      <a:pt x="286" y="1033"/>
                    </a:cubicBezTo>
                    <a:cubicBezTo>
                      <a:pt x="353" y="1033"/>
                      <a:pt x="447" y="947"/>
                      <a:pt x="496" y="919"/>
                    </a:cubicBezTo>
                    <a:cubicBezTo>
                      <a:pt x="751" y="777"/>
                      <a:pt x="1006" y="627"/>
                      <a:pt x="1253" y="477"/>
                    </a:cubicBezTo>
                    <a:lnTo>
                      <a:pt x="1253" y="477"/>
                    </a:lnTo>
                    <a:cubicBezTo>
                      <a:pt x="1268" y="473"/>
                      <a:pt x="1281" y="459"/>
                      <a:pt x="1284" y="432"/>
                    </a:cubicBezTo>
                    <a:cubicBezTo>
                      <a:pt x="1291" y="311"/>
                      <a:pt x="1299" y="191"/>
                      <a:pt x="1306" y="71"/>
                    </a:cubicBezTo>
                    <a:cubicBezTo>
                      <a:pt x="1306" y="39"/>
                      <a:pt x="1284" y="1"/>
                      <a:pt x="12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g65e898447af993a_13"/>
              <p:cNvSpPr/>
              <p:nvPr/>
            </p:nvSpPr>
            <p:spPr>
              <a:xfrm>
                <a:off x="3526182" y="2877379"/>
                <a:ext cx="85300" cy="75944"/>
              </a:xfrm>
              <a:custGeom>
                <a:rect b="b" l="l" r="r" t="t"/>
                <a:pathLst>
                  <a:path extrusionOk="0" h="682" w="766">
                    <a:moveTo>
                      <a:pt x="655" y="164"/>
                    </a:moveTo>
                    <a:cubicBezTo>
                      <a:pt x="641" y="242"/>
                      <a:pt x="627" y="319"/>
                      <a:pt x="613" y="393"/>
                    </a:cubicBezTo>
                    <a:lnTo>
                      <a:pt x="613" y="393"/>
                    </a:lnTo>
                    <a:cubicBezTo>
                      <a:pt x="510" y="443"/>
                      <a:pt x="413" y="499"/>
                      <a:pt x="316" y="561"/>
                    </a:cubicBezTo>
                    <a:cubicBezTo>
                      <a:pt x="315" y="562"/>
                      <a:pt x="315" y="562"/>
                      <a:pt x="314" y="562"/>
                    </a:cubicBezTo>
                    <a:lnTo>
                      <a:pt x="314" y="562"/>
                    </a:lnTo>
                    <a:cubicBezTo>
                      <a:pt x="289" y="542"/>
                      <a:pt x="268" y="522"/>
                      <a:pt x="240" y="509"/>
                    </a:cubicBezTo>
                    <a:cubicBezTo>
                      <a:pt x="214" y="486"/>
                      <a:pt x="185" y="463"/>
                      <a:pt x="157" y="441"/>
                    </a:cubicBezTo>
                    <a:lnTo>
                      <a:pt x="157" y="441"/>
                    </a:lnTo>
                    <a:cubicBezTo>
                      <a:pt x="322" y="350"/>
                      <a:pt x="490" y="255"/>
                      <a:pt x="655" y="164"/>
                    </a:cubicBezTo>
                    <a:close/>
                    <a:moveTo>
                      <a:pt x="722" y="0"/>
                    </a:moveTo>
                    <a:cubicBezTo>
                      <a:pt x="717" y="0"/>
                      <a:pt x="711" y="2"/>
                      <a:pt x="706" y="6"/>
                    </a:cubicBezTo>
                    <a:cubicBezTo>
                      <a:pt x="481" y="134"/>
                      <a:pt x="263" y="254"/>
                      <a:pt x="45" y="374"/>
                    </a:cubicBezTo>
                    <a:cubicBezTo>
                      <a:pt x="8" y="404"/>
                      <a:pt x="0" y="456"/>
                      <a:pt x="38" y="486"/>
                    </a:cubicBezTo>
                    <a:cubicBezTo>
                      <a:pt x="111" y="538"/>
                      <a:pt x="234" y="682"/>
                      <a:pt x="324" y="682"/>
                    </a:cubicBezTo>
                    <a:cubicBezTo>
                      <a:pt x="326" y="682"/>
                      <a:pt x="328" y="682"/>
                      <a:pt x="331" y="682"/>
                    </a:cubicBezTo>
                    <a:cubicBezTo>
                      <a:pt x="383" y="682"/>
                      <a:pt x="451" y="614"/>
                      <a:pt x="496" y="592"/>
                    </a:cubicBezTo>
                    <a:cubicBezTo>
                      <a:pt x="556" y="554"/>
                      <a:pt x="608" y="524"/>
                      <a:pt x="668" y="494"/>
                    </a:cubicBezTo>
                    <a:cubicBezTo>
                      <a:pt x="674" y="491"/>
                      <a:pt x="678" y="487"/>
                      <a:pt x="682" y="482"/>
                    </a:cubicBezTo>
                    <a:lnTo>
                      <a:pt x="682" y="482"/>
                    </a:lnTo>
                    <a:cubicBezTo>
                      <a:pt x="689" y="475"/>
                      <a:pt x="695" y="464"/>
                      <a:pt x="698" y="449"/>
                    </a:cubicBezTo>
                    <a:cubicBezTo>
                      <a:pt x="721" y="321"/>
                      <a:pt x="743" y="201"/>
                      <a:pt x="766" y="74"/>
                    </a:cubicBezTo>
                    <a:cubicBezTo>
                      <a:pt x="766" y="37"/>
                      <a:pt x="746" y="0"/>
                      <a:pt x="7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g65e898447af993a_13"/>
              <p:cNvSpPr/>
              <p:nvPr/>
            </p:nvSpPr>
            <p:spPr>
              <a:xfrm>
                <a:off x="3535313" y="3466001"/>
                <a:ext cx="367814" cy="171041"/>
              </a:xfrm>
              <a:custGeom>
                <a:rect b="b" l="l" r="r" t="t"/>
                <a:pathLst>
                  <a:path extrusionOk="0" h="1536" w="3303">
                    <a:moveTo>
                      <a:pt x="3235" y="318"/>
                    </a:moveTo>
                    <a:cubicBezTo>
                      <a:pt x="3235" y="321"/>
                      <a:pt x="3234" y="323"/>
                      <a:pt x="3233" y="324"/>
                    </a:cubicBezTo>
                    <a:lnTo>
                      <a:pt x="3233" y="324"/>
                    </a:lnTo>
                    <a:cubicBezTo>
                      <a:pt x="3233" y="322"/>
                      <a:pt x="3234" y="320"/>
                      <a:pt x="3235" y="318"/>
                    </a:cubicBezTo>
                    <a:close/>
                    <a:moveTo>
                      <a:pt x="3133" y="145"/>
                    </a:moveTo>
                    <a:cubicBezTo>
                      <a:pt x="3145" y="211"/>
                      <a:pt x="3164" y="310"/>
                      <a:pt x="3189" y="342"/>
                    </a:cubicBezTo>
                    <a:lnTo>
                      <a:pt x="3189" y="342"/>
                    </a:lnTo>
                    <a:cubicBezTo>
                      <a:pt x="3120" y="416"/>
                      <a:pt x="2949" y="431"/>
                      <a:pt x="2875" y="461"/>
                    </a:cubicBezTo>
                    <a:cubicBezTo>
                      <a:pt x="2530" y="596"/>
                      <a:pt x="2177" y="723"/>
                      <a:pt x="1832" y="844"/>
                    </a:cubicBezTo>
                    <a:cubicBezTo>
                      <a:pt x="1457" y="979"/>
                      <a:pt x="1074" y="1106"/>
                      <a:pt x="691" y="1226"/>
                    </a:cubicBezTo>
                    <a:cubicBezTo>
                      <a:pt x="606" y="1252"/>
                      <a:pt x="245" y="1434"/>
                      <a:pt x="101" y="1434"/>
                    </a:cubicBezTo>
                    <a:cubicBezTo>
                      <a:pt x="81" y="1434"/>
                      <a:pt x="65" y="1430"/>
                      <a:pt x="54" y="1422"/>
                    </a:cubicBezTo>
                    <a:lnTo>
                      <a:pt x="54" y="1422"/>
                    </a:lnTo>
                    <a:cubicBezTo>
                      <a:pt x="57" y="1424"/>
                      <a:pt x="60" y="1425"/>
                      <a:pt x="62" y="1425"/>
                    </a:cubicBezTo>
                    <a:cubicBezTo>
                      <a:pt x="98" y="1425"/>
                      <a:pt x="105" y="1211"/>
                      <a:pt x="92" y="1211"/>
                    </a:cubicBezTo>
                    <a:lnTo>
                      <a:pt x="92" y="1211"/>
                    </a:lnTo>
                    <a:cubicBezTo>
                      <a:pt x="92" y="1211"/>
                      <a:pt x="91" y="1211"/>
                      <a:pt x="91" y="1211"/>
                    </a:cubicBezTo>
                    <a:cubicBezTo>
                      <a:pt x="143" y="1159"/>
                      <a:pt x="331" y="1144"/>
                      <a:pt x="384" y="1121"/>
                    </a:cubicBezTo>
                    <a:cubicBezTo>
                      <a:pt x="736" y="1016"/>
                      <a:pt x="1081" y="904"/>
                      <a:pt x="1434" y="776"/>
                    </a:cubicBezTo>
                    <a:cubicBezTo>
                      <a:pt x="2000" y="585"/>
                      <a:pt x="2567" y="372"/>
                      <a:pt x="3133" y="145"/>
                    </a:cubicBezTo>
                    <a:close/>
                    <a:moveTo>
                      <a:pt x="3172" y="0"/>
                    </a:moveTo>
                    <a:cubicBezTo>
                      <a:pt x="3168" y="0"/>
                      <a:pt x="3164" y="1"/>
                      <a:pt x="3160" y="3"/>
                    </a:cubicBezTo>
                    <a:cubicBezTo>
                      <a:pt x="2132" y="423"/>
                      <a:pt x="1097" y="791"/>
                      <a:pt x="53" y="1106"/>
                    </a:cubicBezTo>
                    <a:cubicBezTo>
                      <a:pt x="31" y="1121"/>
                      <a:pt x="8" y="1144"/>
                      <a:pt x="16" y="1174"/>
                    </a:cubicBezTo>
                    <a:cubicBezTo>
                      <a:pt x="8" y="1279"/>
                      <a:pt x="8" y="1384"/>
                      <a:pt x="1" y="1489"/>
                    </a:cubicBezTo>
                    <a:cubicBezTo>
                      <a:pt x="1" y="1515"/>
                      <a:pt x="24" y="1535"/>
                      <a:pt x="44" y="1535"/>
                    </a:cubicBezTo>
                    <a:cubicBezTo>
                      <a:pt x="47" y="1535"/>
                      <a:pt x="50" y="1535"/>
                      <a:pt x="53" y="1534"/>
                    </a:cubicBezTo>
                    <a:cubicBezTo>
                      <a:pt x="1119" y="1226"/>
                      <a:pt x="2192" y="859"/>
                      <a:pt x="3250" y="446"/>
                    </a:cubicBezTo>
                    <a:cubicBezTo>
                      <a:pt x="3280" y="423"/>
                      <a:pt x="3303" y="386"/>
                      <a:pt x="3288" y="348"/>
                    </a:cubicBezTo>
                    <a:cubicBezTo>
                      <a:pt x="3258" y="243"/>
                      <a:pt x="3235" y="146"/>
                      <a:pt x="3205" y="41"/>
                    </a:cubicBezTo>
                    <a:cubicBezTo>
                      <a:pt x="3203" y="34"/>
                      <a:pt x="3201" y="29"/>
                      <a:pt x="3198" y="24"/>
                    </a:cubicBezTo>
                    <a:lnTo>
                      <a:pt x="3198" y="24"/>
                    </a:lnTo>
                    <a:cubicBezTo>
                      <a:pt x="3193" y="10"/>
                      <a:pt x="3184" y="0"/>
                      <a:pt x="31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g65e898447af993a_13"/>
              <p:cNvSpPr/>
              <p:nvPr/>
            </p:nvSpPr>
            <p:spPr>
              <a:xfrm>
                <a:off x="3531972" y="3538048"/>
                <a:ext cx="384517" cy="171709"/>
              </a:xfrm>
              <a:custGeom>
                <a:rect b="b" l="l" r="r" t="t"/>
                <a:pathLst>
                  <a:path extrusionOk="0" h="1542" w="3453">
                    <a:moveTo>
                      <a:pt x="3393" y="332"/>
                    </a:moveTo>
                    <a:cubicBezTo>
                      <a:pt x="3393" y="332"/>
                      <a:pt x="3393" y="332"/>
                      <a:pt x="3392" y="332"/>
                    </a:cubicBezTo>
                    <a:lnTo>
                      <a:pt x="3392" y="332"/>
                    </a:lnTo>
                    <a:cubicBezTo>
                      <a:pt x="3393" y="332"/>
                      <a:pt x="3393" y="332"/>
                      <a:pt x="3393" y="332"/>
                    </a:cubicBezTo>
                    <a:close/>
                    <a:moveTo>
                      <a:pt x="3311" y="153"/>
                    </a:moveTo>
                    <a:cubicBezTo>
                      <a:pt x="3319" y="217"/>
                      <a:pt x="3327" y="312"/>
                      <a:pt x="3347" y="348"/>
                    </a:cubicBezTo>
                    <a:lnTo>
                      <a:pt x="3347" y="348"/>
                    </a:lnTo>
                    <a:cubicBezTo>
                      <a:pt x="3271" y="422"/>
                      <a:pt x="3122" y="437"/>
                      <a:pt x="3040" y="467"/>
                    </a:cubicBezTo>
                    <a:cubicBezTo>
                      <a:pt x="2665" y="602"/>
                      <a:pt x="2290" y="737"/>
                      <a:pt x="1907" y="857"/>
                    </a:cubicBezTo>
                    <a:cubicBezTo>
                      <a:pt x="1502" y="999"/>
                      <a:pt x="1089" y="1127"/>
                      <a:pt x="676" y="1247"/>
                    </a:cubicBezTo>
                    <a:cubicBezTo>
                      <a:pt x="598" y="1273"/>
                      <a:pt x="238" y="1440"/>
                      <a:pt x="95" y="1440"/>
                    </a:cubicBezTo>
                    <a:cubicBezTo>
                      <a:pt x="73" y="1440"/>
                      <a:pt x="56" y="1436"/>
                      <a:pt x="46" y="1427"/>
                    </a:cubicBezTo>
                    <a:cubicBezTo>
                      <a:pt x="76" y="1352"/>
                      <a:pt x="98" y="1285"/>
                      <a:pt x="113" y="1210"/>
                    </a:cubicBezTo>
                    <a:cubicBezTo>
                      <a:pt x="181" y="1142"/>
                      <a:pt x="354" y="1142"/>
                      <a:pt x="429" y="1120"/>
                    </a:cubicBezTo>
                    <a:cubicBezTo>
                      <a:pt x="811" y="1007"/>
                      <a:pt x="1187" y="887"/>
                      <a:pt x="1569" y="767"/>
                    </a:cubicBezTo>
                    <a:cubicBezTo>
                      <a:pt x="2147" y="577"/>
                      <a:pt x="2733" y="372"/>
                      <a:pt x="3311" y="153"/>
                    </a:cubicBezTo>
                    <a:close/>
                    <a:moveTo>
                      <a:pt x="3356" y="0"/>
                    </a:moveTo>
                    <a:cubicBezTo>
                      <a:pt x="3353" y="0"/>
                      <a:pt x="3351" y="1"/>
                      <a:pt x="3348" y="1"/>
                    </a:cubicBezTo>
                    <a:cubicBezTo>
                      <a:pt x="2252" y="429"/>
                      <a:pt x="1157" y="797"/>
                      <a:pt x="53" y="1105"/>
                    </a:cubicBezTo>
                    <a:cubicBezTo>
                      <a:pt x="31" y="1112"/>
                      <a:pt x="8" y="1142"/>
                      <a:pt x="16" y="1172"/>
                    </a:cubicBezTo>
                    <a:cubicBezTo>
                      <a:pt x="8" y="1277"/>
                      <a:pt x="8" y="1382"/>
                      <a:pt x="1" y="1495"/>
                    </a:cubicBezTo>
                    <a:cubicBezTo>
                      <a:pt x="1" y="1521"/>
                      <a:pt x="18" y="1541"/>
                      <a:pt x="37" y="1541"/>
                    </a:cubicBezTo>
                    <a:cubicBezTo>
                      <a:pt x="40" y="1541"/>
                      <a:pt x="43" y="1541"/>
                      <a:pt x="46" y="1540"/>
                    </a:cubicBezTo>
                    <a:cubicBezTo>
                      <a:pt x="1172" y="1240"/>
                      <a:pt x="2290" y="879"/>
                      <a:pt x="3400" y="459"/>
                    </a:cubicBezTo>
                    <a:cubicBezTo>
                      <a:pt x="3438" y="437"/>
                      <a:pt x="3453" y="399"/>
                      <a:pt x="3445" y="369"/>
                    </a:cubicBezTo>
                    <a:cubicBezTo>
                      <a:pt x="3423" y="257"/>
                      <a:pt x="3408" y="152"/>
                      <a:pt x="3393" y="39"/>
                    </a:cubicBezTo>
                    <a:cubicBezTo>
                      <a:pt x="3389" y="19"/>
                      <a:pt x="3380" y="8"/>
                      <a:pt x="3370" y="5"/>
                    </a:cubicBezTo>
                    <a:lnTo>
                      <a:pt x="3370" y="5"/>
                    </a:lnTo>
                    <a:cubicBezTo>
                      <a:pt x="3366" y="2"/>
                      <a:pt x="3361" y="0"/>
                      <a:pt x="33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g65e898447af993a_13"/>
              <p:cNvSpPr/>
              <p:nvPr/>
            </p:nvSpPr>
            <p:spPr>
              <a:xfrm>
                <a:off x="3534534" y="3616553"/>
                <a:ext cx="391978" cy="166698"/>
              </a:xfrm>
              <a:custGeom>
                <a:rect b="b" l="l" r="r" t="t"/>
                <a:pathLst>
                  <a:path extrusionOk="0" h="1497" w="3520">
                    <a:moveTo>
                      <a:pt x="3417" y="142"/>
                    </a:moveTo>
                    <a:lnTo>
                      <a:pt x="3417" y="142"/>
                    </a:lnTo>
                    <a:cubicBezTo>
                      <a:pt x="3402" y="186"/>
                      <a:pt x="3413" y="294"/>
                      <a:pt x="3421" y="364"/>
                    </a:cubicBezTo>
                    <a:lnTo>
                      <a:pt x="3421" y="364"/>
                    </a:lnTo>
                    <a:cubicBezTo>
                      <a:pt x="2844" y="575"/>
                      <a:pt x="2266" y="764"/>
                      <a:pt x="1681" y="940"/>
                    </a:cubicBezTo>
                    <a:cubicBezTo>
                      <a:pt x="1284" y="1052"/>
                      <a:pt x="893" y="1165"/>
                      <a:pt x="503" y="1270"/>
                    </a:cubicBezTo>
                    <a:cubicBezTo>
                      <a:pt x="414" y="1291"/>
                      <a:pt x="274" y="1362"/>
                      <a:pt x="176" y="1362"/>
                    </a:cubicBezTo>
                    <a:cubicBezTo>
                      <a:pt x="167" y="1362"/>
                      <a:pt x="159" y="1361"/>
                      <a:pt x="150" y="1360"/>
                    </a:cubicBezTo>
                    <a:cubicBezTo>
                      <a:pt x="98" y="1353"/>
                      <a:pt x="15" y="1255"/>
                      <a:pt x="75" y="1172"/>
                    </a:cubicBezTo>
                    <a:cubicBezTo>
                      <a:pt x="113" y="1127"/>
                      <a:pt x="541" y="1052"/>
                      <a:pt x="653" y="1022"/>
                    </a:cubicBezTo>
                    <a:cubicBezTo>
                      <a:pt x="1066" y="902"/>
                      <a:pt x="1486" y="782"/>
                      <a:pt x="1899" y="655"/>
                    </a:cubicBezTo>
                    <a:cubicBezTo>
                      <a:pt x="2282" y="535"/>
                      <a:pt x="2672" y="407"/>
                      <a:pt x="3055" y="272"/>
                    </a:cubicBezTo>
                    <a:cubicBezTo>
                      <a:pt x="3130" y="245"/>
                      <a:pt x="3279" y="149"/>
                      <a:pt x="3362" y="149"/>
                    </a:cubicBezTo>
                    <a:cubicBezTo>
                      <a:pt x="3370" y="149"/>
                      <a:pt x="3378" y="150"/>
                      <a:pt x="3385" y="152"/>
                    </a:cubicBezTo>
                    <a:cubicBezTo>
                      <a:pt x="3386" y="153"/>
                      <a:pt x="3388" y="153"/>
                      <a:pt x="3389" y="153"/>
                    </a:cubicBezTo>
                    <a:cubicBezTo>
                      <a:pt x="3397" y="153"/>
                      <a:pt x="3407" y="147"/>
                      <a:pt x="3417" y="142"/>
                    </a:cubicBezTo>
                    <a:close/>
                    <a:moveTo>
                      <a:pt x="3456" y="0"/>
                    </a:moveTo>
                    <a:cubicBezTo>
                      <a:pt x="3452" y="0"/>
                      <a:pt x="3449" y="1"/>
                      <a:pt x="3445" y="2"/>
                    </a:cubicBezTo>
                    <a:cubicBezTo>
                      <a:pt x="2319" y="415"/>
                      <a:pt x="1186" y="767"/>
                      <a:pt x="45" y="1067"/>
                    </a:cubicBezTo>
                    <a:cubicBezTo>
                      <a:pt x="23" y="1075"/>
                      <a:pt x="0" y="1105"/>
                      <a:pt x="0" y="1127"/>
                    </a:cubicBezTo>
                    <a:cubicBezTo>
                      <a:pt x="15" y="1232"/>
                      <a:pt x="23" y="1338"/>
                      <a:pt x="23" y="1443"/>
                    </a:cubicBezTo>
                    <a:cubicBezTo>
                      <a:pt x="30" y="1469"/>
                      <a:pt x="42" y="1496"/>
                      <a:pt x="61" y="1496"/>
                    </a:cubicBezTo>
                    <a:cubicBezTo>
                      <a:pt x="63" y="1496"/>
                      <a:pt x="66" y="1496"/>
                      <a:pt x="68" y="1495"/>
                    </a:cubicBezTo>
                    <a:cubicBezTo>
                      <a:pt x="1209" y="1217"/>
                      <a:pt x="2342" y="880"/>
                      <a:pt x="3475" y="482"/>
                    </a:cubicBezTo>
                    <a:cubicBezTo>
                      <a:pt x="3481" y="479"/>
                      <a:pt x="3487" y="475"/>
                      <a:pt x="3492" y="470"/>
                    </a:cubicBezTo>
                    <a:lnTo>
                      <a:pt x="3492" y="470"/>
                    </a:lnTo>
                    <a:cubicBezTo>
                      <a:pt x="3507" y="459"/>
                      <a:pt x="3520" y="438"/>
                      <a:pt x="3520" y="407"/>
                    </a:cubicBezTo>
                    <a:cubicBezTo>
                      <a:pt x="3512" y="287"/>
                      <a:pt x="3505" y="167"/>
                      <a:pt x="3497" y="54"/>
                    </a:cubicBezTo>
                    <a:cubicBezTo>
                      <a:pt x="3491" y="22"/>
                      <a:pt x="3479" y="0"/>
                      <a:pt x="34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g65e898447af993a_13"/>
              <p:cNvSpPr/>
              <p:nvPr/>
            </p:nvSpPr>
            <p:spPr>
              <a:xfrm>
                <a:off x="3536204" y="3389946"/>
                <a:ext cx="343538" cy="169594"/>
              </a:xfrm>
              <a:custGeom>
                <a:rect b="b" l="l" r="r" t="t"/>
                <a:pathLst>
                  <a:path extrusionOk="0" h="1523" w="3085">
                    <a:moveTo>
                      <a:pt x="53" y="1399"/>
                    </a:moveTo>
                    <a:lnTo>
                      <a:pt x="53" y="1399"/>
                    </a:lnTo>
                    <a:cubicBezTo>
                      <a:pt x="54" y="1400"/>
                      <a:pt x="56" y="1401"/>
                      <a:pt x="57" y="1402"/>
                    </a:cubicBezTo>
                    <a:lnTo>
                      <a:pt x="57" y="1402"/>
                    </a:lnTo>
                    <a:cubicBezTo>
                      <a:pt x="55" y="1401"/>
                      <a:pt x="54" y="1400"/>
                      <a:pt x="53" y="1399"/>
                    </a:cubicBezTo>
                    <a:close/>
                    <a:moveTo>
                      <a:pt x="2900" y="145"/>
                    </a:moveTo>
                    <a:cubicBezTo>
                      <a:pt x="2922" y="203"/>
                      <a:pt x="2957" y="298"/>
                      <a:pt x="2977" y="329"/>
                    </a:cubicBezTo>
                    <a:lnTo>
                      <a:pt x="2977" y="329"/>
                    </a:lnTo>
                    <a:cubicBezTo>
                      <a:pt x="2936" y="387"/>
                      <a:pt x="2761" y="416"/>
                      <a:pt x="2702" y="438"/>
                    </a:cubicBezTo>
                    <a:cubicBezTo>
                      <a:pt x="2394" y="566"/>
                      <a:pt x="2079" y="686"/>
                      <a:pt x="1764" y="806"/>
                    </a:cubicBezTo>
                    <a:cubicBezTo>
                      <a:pt x="1389" y="949"/>
                      <a:pt x="1013" y="1084"/>
                      <a:pt x="638" y="1211"/>
                    </a:cubicBezTo>
                    <a:cubicBezTo>
                      <a:pt x="553" y="1238"/>
                      <a:pt x="229" y="1412"/>
                      <a:pt x="98" y="1412"/>
                    </a:cubicBezTo>
                    <a:cubicBezTo>
                      <a:pt x="81" y="1412"/>
                      <a:pt x="68" y="1409"/>
                      <a:pt x="58" y="1403"/>
                    </a:cubicBezTo>
                    <a:lnTo>
                      <a:pt x="58" y="1403"/>
                    </a:lnTo>
                    <a:cubicBezTo>
                      <a:pt x="61" y="1405"/>
                      <a:pt x="65" y="1406"/>
                      <a:pt x="68" y="1406"/>
                    </a:cubicBezTo>
                    <a:cubicBezTo>
                      <a:pt x="110" y="1406"/>
                      <a:pt x="98" y="1189"/>
                      <a:pt x="98" y="1189"/>
                    </a:cubicBezTo>
                    <a:cubicBezTo>
                      <a:pt x="143" y="1144"/>
                      <a:pt x="293" y="1129"/>
                      <a:pt x="346" y="1114"/>
                    </a:cubicBezTo>
                    <a:cubicBezTo>
                      <a:pt x="668" y="1001"/>
                      <a:pt x="998" y="889"/>
                      <a:pt x="1321" y="769"/>
                    </a:cubicBezTo>
                    <a:cubicBezTo>
                      <a:pt x="1850" y="570"/>
                      <a:pt x="2371" y="365"/>
                      <a:pt x="2900" y="145"/>
                    </a:cubicBezTo>
                    <a:close/>
                    <a:moveTo>
                      <a:pt x="2931" y="1"/>
                    </a:moveTo>
                    <a:cubicBezTo>
                      <a:pt x="2928" y="1"/>
                      <a:pt x="2924" y="1"/>
                      <a:pt x="2920" y="3"/>
                    </a:cubicBezTo>
                    <a:cubicBezTo>
                      <a:pt x="1974" y="408"/>
                      <a:pt x="1021" y="769"/>
                      <a:pt x="60" y="1091"/>
                    </a:cubicBezTo>
                    <a:cubicBezTo>
                      <a:pt x="38" y="1099"/>
                      <a:pt x="23" y="1114"/>
                      <a:pt x="23" y="1144"/>
                    </a:cubicBezTo>
                    <a:cubicBezTo>
                      <a:pt x="15" y="1249"/>
                      <a:pt x="8" y="1354"/>
                      <a:pt x="0" y="1459"/>
                    </a:cubicBezTo>
                    <a:cubicBezTo>
                      <a:pt x="0" y="1485"/>
                      <a:pt x="12" y="1522"/>
                      <a:pt x="34" y="1522"/>
                    </a:cubicBezTo>
                    <a:cubicBezTo>
                      <a:pt x="38" y="1522"/>
                      <a:pt x="41" y="1521"/>
                      <a:pt x="45" y="1519"/>
                    </a:cubicBezTo>
                    <a:cubicBezTo>
                      <a:pt x="1051" y="1204"/>
                      <a:pt x="2049" y="844"/>
                      <a:pt x="3040" y="431"/>
                    </a:cubicBezTo>
                    <a:cubicBezTo>
                      <a:pt x="3070" y="416"/>
                      <a:pt x="3085" y="378"/>
                      <a:pt x="3070" y="341"/>
                    </a:cubicBezTo>
                    <a:cubicBezTo>
                      <a:pt x="3040" y="244"/>
                      <a:pt x="3003" y="140"/>
                      <a:pt x="2965" y="43"/>
                    </a:cubicBezTo>
                    <a:lnTo>
                      <a:pt x="2965" y="43"/>
                    </a:lnTo>
                    <a:cubicBezTo>
                      <a:pt x="2961" y="19"/>
                      <a:pt x="2949" y="1"/>
                      <a:pt x="293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g65e898447af993a_13"/>
              <p:cNvSpPr/>
              <p:nvPr/>
            </p:nvSpPr>
            <p:spPr>
              <a:xfrm>
                <a:off x="3540547" y="3322242"/>
                <a:ext cx="312469" cy="162133"/>
              </a:xfrm>
              <a:custGeom>
                <a:rect b="b" l="l" r="r" t="t"/>
                <a:pathLst>
                  <a:path extrusionOk="0" h="1456" w="2806">
                    <a:moveTo>
                      <a:pt x="66" y="1332"/>
                    </a:moveTo>
                    <a:lnTo>
                      <a:pt x="66" y="1332"/>
                    </a:lnTo>
                    <a:cubicBezTo>
                      <a:pt x="67" y="1332"/>
                      <a:pt x="68" y="1333"/>
                      <a:pt x="68" y="1333"/>
                    </a:cubicBezTo>
                    <a:lnTo>
                      <a:pt x="68" y="1333"/>
                    </a:lnTo>
                    <a:cubicBezTo>
                      <a:pt x="68" y="1333"/>
                      <a:pt x="67" y="1332"/>
                      <a:pt x="66" y="1332"/>
                    </a:cubicBezTo>
                    <a:close/>
                    <a:moveTo>
                      <a:pt x="2583" y="143"/>
                    </a:moveTo>
                    <a:lnTo>
                      <a:pt x="2583" y="143"/>
                    </a:lnTo>
                    <a:cubicBezTo>
                      <a:pt x="2627" y="232"/>
                      <a:pt x="2662" y="318"/>
                      <a:pt x="2697" y="320"/>
                    </a:cubicBezTo>
                    <a:lnTo>
                      <a:pt x="2697" y="320"/>
                    </a:lnTo>
                    <a:cubicBezTo>
                      <a:pt x="2647" y="346"/>
                      <a:pt x="2564" y="367"/>
                      <a:pt x="2535" y="379"/>
                    </a:cubicBezTo>
                    <a:cubicBezTo>
                      <a:pt x="2250" y="499"/>
                      <a:pt x="1965" y="619"/>
                      <a:pt x="1672" y="731"/>
                    </a:cubicBezTo>
                    <a:cubicBezTo>
                      <a:pt x="1335" y="866"/>
                      <a:pt x="997" y="1001"/>
                      <a:pt x="659" y="1121"/>
                    </a:cubicBezTo>
                    <a:cubicBezTo>
                      <a:pt x="573" y="1155"/>
                      <a:pt x="238" y="1341"/>
                      <a:pt x="106" y="1341"/>
                    </a:cubicBezTo>
                    <a:cubicBezTo>
                      <a:pt x="105" y="1341"/>
                      <a:pt x="105" y="1341"/>
                      <a:pt x="104" y="1341"/>
                    </a:cubicBezTo>
                    <a:lnTo>
                      <a:pt x="104" y="1341"/>
                    </a:lnTo>
                    <a:cubicBezTo>
                      <a:pt x="143" y="1321"/>
                      <a:pt x="102" y="1150"/>
                      <a:pt x="126" y="1106"/>
                    </a:cubicBezTo>
                    <a:lnTo>
                      <a:pt x="126" y="1106"/>
                    </a:lnTo>
                    <a:cubicBezTo>
                      <a:pt x="125" y="1109"/>
                      <a:pt x="127" y="1110"/>
                      <a:pt x="130" y="1110"/>
                    </a:cubicBezTo>
                    <a:cubicBezTo>
                      <a:pt x="149" y="1110"/>
                      <a:pt x="223" y="1082"/>
                      <a:pt x="254" y="1069"/>
                    </a:cubicBezTo>
                    <a:cubicBezTo>
                      <a:pt x="524" y="911"/>
                      <a:pt x="847" y="851"/>
                      <a:pt x="1132" y="739"/>
                    </a:cubicBezTo>
                    <a:cubicBezTo>
                      <a:pt x="1618" y="547"/>
                      <a:pt x="2097" y="349"/>
                      <a:pt x="2583" y="143"/>
                    </a:cubicBezTo>
                    <a:close/>
                    <a:moveTo>
                      <a:pt x="2608" y="1"/>
                    </a:moveTo>
                    <a:cubicBezTo>
                      <a:pt x="2604" y="1"/>
                      <a:pt x="2600" y="1"/>
                      <a:pt x="2595" y="3"/>
                    </a:cubicBezTo>
                    <a:cubicBezTo>
                      <a:pt x="1762" y="371"/>
                      <a:pt x="929" y="701"/>
                      <a:pt x="96" y="1001"/>
                    </a:cubicBezTo>
                    <a:cubicBezTo>
                      <a:pt x="74" y="1016"/>
                      <a:pt x="59" y="1031"/>
                      <a:pt x="59" y="1061"/>
                    </a:cubicBezTo>
                    <a:cubicBezTo>
                      <a:pt x="44" y="1167"/>
                      <a:pt x="21" y="1279"/>
                      <a:pt x="6" y="1392"/>
                    </a:cubicBezTo>
                    <a:cubicBezTo>
                      <a:pt x="0" y="1423"/>
                      <a:pt x="21" y="1455"/>
                      <a:pt x="45" y="1455"/>
                    </a:cubicBezTo>
                    <a:cubicBezTo>
                      <a:pt x="50" y="1455"/>
                      <a:pt x="54" y="1454"/>
                      <a:pt x="59" y="1452"/>
                    </a:cubicBezTo>
                    <a:cubicBezTo>
                      <a:pt x="959" y="1144"/>
                      <a:pt x="1860" y="799"/>
                      <a:pt x="2760" y="409"/>
                    </a:cubicBezTo>
                    <a:cubicBezTo>
                      <a:pt x="2790" y="386"/>
                      <a:pt x="2805" y="341"/>
                      <a:pt x="2783" y="304"/>
                    </a:cubicBezTo>
                    <a:cubicBezTo>
                      <a:pt x="2740" y="218"/>
                      <a:pt x="2691" y="126"/>
                      <a:pt x="2641" y="40"/>
                    </a:cubicBezTo>
                    <a:lnTo>
                      <a:pt x="2641" y="40"/>
                    </a:lnTo>
                    <a:cubicBezTo>
                      <a:pt x="2637" y="18"/>
                      <a:pt x="2625" y="1"/>
                      <a:pt x="26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g65e898447af993a_13"/>
              <p:cNvSpPr/>
              <p:nvPr/>
            </p:nvSpPr>
            <p:spPr>
              <a:xfrm>
                <a:off x="3552128" y="3265451"/>
                <a:ext cx="267481" cy="147545"/>
              </a:xfrm>
              <a:custGeom>
                <a:rect b="b" l="l" r="r" t="t"/>
                <a:pathLst>
                  <a:path extrusionOk="0" h="1325" w="2402">
                    <a:moveTo>
                      <a:pt x="2167" y="141"/>
                    </a:moveTo>
                    <a:cubicBezTo>
                      <a:pt x="2209" y="215"/>
                      <a:pt x="2240" y="294"/>
                      <a:pt x="2274" y="306"/>
                    </a:cubicBezTo>
                    <a:lnTo>
                      <a:pt x="2274" y="306"/>
                    </a:lnTo>
                    <a:cubicBezTo>
                      <a:pt x="2236" y="323"/>
                      <a:pt x="2190" y="336"/>
                      <a:pt x="2176" y="341"/>
                    </a:cubicBezTo>
                    <a:cubicBezTo>
                      <a:pt x="1929" y="416"/>
                      <a:pt x="1688" y="558"/>
                      <a:pt x="1448" y="656"/>
                    </a:cubicBezTo>
                    <a:cubicBezTo>
                      <a:pt x="1163" y="776"/>
                      <a:pt x="870" y="896"/>
                      <a:pt x="578" y="1009"/>
                    </a:cubicBezTo>
                    <a:cubicBezTo>
                      <a:pt x="492" y="1042"/>
                      <a:pt x="223" y="1204"/>
                      <a:pt x="100" y="1210"/>
                    </a:cubicBezTo>
                    <a:lnTo>
                      <a:pt x="100" y="1210"/>
                    </a:lnTo>
                    <a:cubicBezTo>
                      <a:pt x="130" y="1188"/>
                      <a:pt x="87" y="1061"/>
                      <a:pt x="135" y="971"/>
                    </a:cubicBezTo>
                    <a:lnTo>
                      <a:pt x="135" y="971"/>
                    </a:lnTo>
                    <a:cubicBezTo>
                      <a:pt x="128" y="986"/>
                      <a:pt x="128" y="992"/>
                      <a:pt x="133" y="992"/>
                    </a:cubicBezTo>
                    <a:cubicBezTo>
                      <a:pt x="143" y="992"/>
                      <a:pt x="175" y="969"/>
                      <a:pt x="210" y="949"/>
                    </a:cubicBezTo>
                    <a:cubicBezTo>
                      <a:pt x="420" y="821"/>
                      <a:pt x="683" y="769"/>
                      <a:pt x="900" y="678"/>
                    </a:cubicBezTo>
                    <a:cubicBezTo>
                      <a:pt x="1320" y="509"/>
                      <a:pt x="1747" y="325"/>
                      <a:pt x="2167" y="141"/>
                    </a:cubicBezTo>
                    <a:close/>
                    <a:moveTo>
                      <a:pt x="2183" y="0"/>
                    </a:moveTo>
                    <a:cubicBezTo>
                      <a:pt x="2179" y="0"/>
                      <a:pt x="2174" y="1"/>
                      <a:pt x="2169" y="3"/>
                    </a:cubicBezTo>
                    <a:cubicBezTo>
                      <a:pt x="1486" y="318"/>
                      <a:pt x="788" y="603"/>
                      <a:pt x="90" y="874"/>
                    </a:cubicBezTo>
                    <a:cubicBezTo>
                      <a:pt x="68" y="881"/>
                      <a:pt x="53" y="904"/>
                      <a:pt x="53" y="926"/>
                    </a:cubicBezTo>
                    <a:cubicBezTo>
                      <a:pt x="38" y="1039"/>
                      <a:pt x="22" y="1151"/>
                      <a:pt x="7" y="1264"/>
                    </a:cubicBezTo>
                    <a:cubicBezTo>
                      <a:pt x="1" y="1297"/>
                      <a:pt x="24" y="1325"/>
                      <a:pt x="51" y="1325"/>
                    </a:cubicBezTo>
                    <a:cubicBezTo>
                      <a:pt x="54" y="1325"/>
                      <a:pt x="57" y="1325"/>
                      <a:pt x="60" y="1324"/>
                    </a:cubicBezTo>
                    <a:cubicBezTo>
                      <a:pt x="825" y="1039"/>
                      <a:pt x="1591" y="731"/>
                      <a:pt x="2349" y="393"/>
                    </a:cubicBezTo>
                    <a:cubicBezTo>
                      <a:pt x="2386" y="371"/>
                      <a:pt x="2401" y="326"/>
                      <a:pt x="2379" y="288"/>
                    </a:cubicBezTo>
                    <a:cubicBezTo>
                      <a:pt x="2328" y="201"/>
                      <a:pt x="2270" y="114"/>
                      <a:pt x="2219" y="34"/>
                    </a:cubicBezTo>
                    <a:lnTo>
                      <a:pt x="2219" y="34"/>
                    </a:lnTo>
                    <a:cubicBezTo>
                      <a:pt x="2213" y="15"/>
                      <a:pt x="2201" y="0"/>
                      <a:pt x="21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g65e898447af993a_13"/>
              <p:cNvSpPr/>
              <p:nvPr/>
            </p:nvSpPr>
            <p:spPr>
              <a:xfrm>
                <a:off x="3563821" y="3210108"/>
                <a:ext cx="218149" cy="129617"/>
              </a:xfrm>
              <a:custGeom>
                <a:rect b="b" l="l" r="r" t="t"/>
                <a:pathLst>
                  <a:path extrusionOk="0" h="1164" w="1959">
                    <a:moveTo>
                      <a:pt x="1699" y="134"/>
                    </a:moveTo>
                    <a:cubicBezTo>
                      <a:pt x="1735" y="176"/>
                      <a:pt x="1794" y="245"/>
                      <a:pt x="1834" y="280"/>
                    </a:cubicBezTo>
                    <a:lnTo>
                      <a:pt x="1834" y="280"/>
                    </a:lnTo>
                    <a:cubicBezTo>
                      <a:pt x="1825" y="284"/>
                      <a:pt x="1815" y="288"/>
                      <a:pt x="1801" y="290"/>
                    </a:cubicBezTo>
                    <a:cubicBezTo>
                      <a:pt x="1621" y="320"/>
                      <a:pt x="1418" y="463"/>
                      <a:pt x="1246" y="538"/>
                    </a:cubicBezTo>
                    <a:cubicBezTo>
                      <a:pt x="884" y="697"/>
                      <a:pt x="494" y="940"/>
                      <a:pt x="117" y="1024"/>
                    </a:cubicBezTo>
                    <a:lnTo>
                      <a:pt x="117" y="1024"/>
                    </a:lnTo>
                    <a:cubicBezTo>
                      <a:pt x="122" y="992"/>
                      <a:pt x="125" y="958"/>
                      <a:pt x="128" y="943"/>
                    </a:cubicBezTo>
                    <a:cubicBezTo>
                      <a:pt x="165" y="808"/>
                      <a:pt x="135" y="830"/>
                      <a:pt x="165" y="793"/>
                    </a:cubicBezTo>
                    <a:cubicBezTo>
                      <a:pt x="263" y="680"/>
                      <a:pt x="533" y="643"/>
                      <a:pt x="660" y="590"/>
                    </a:cubicBezTo>
                    <a:cubicBezTo>
                      <a:pt x="1007" y="443"/>
                      <a:pt x="1353" y="288"/>
                      <a:pt x="1699" y="134"/>
                    </a:cubicBezTo>
                    <a:close/>
                    <a:moveTo>
                      <a:pt x="1712" y="0"/>
                    </a:moveTo>
                    <a:cubicBezTo>
                      <a:pt x="1707" y="0"/>
                      <a:pt x="1702" y="2"/>
                      <a:pt x="1696" y="5"/>
                    </a:cubicBezTo>
                    <a:cubicBezTo>
                      <a:pt x="1171" y="245"/>
                      <a:pt x="645" y="478"/>
                      <a:pt x="113" y="695"/>
                    </a:cubicBezTo>
                    <a:cubicBezTo>
                      <a:pt x="98" y="703"/>
                      <a:pt x="83" y="718"/>
                      <a:pt x="83" y="733"/>
                    </a:cubicBezTo>
                    <a:cubicBezTo>
                      <a:pt x="60" y="853"/>
                      <a:pt x="38" y="965"/>
                      <a:pt x="8" y="1085"/>
                    </a:cubicBezTo>
                    <a:cubicBezTo>
                      <a:pt x="1" y="1118"/>
                      <a:pt x="18" y="1163"/>
                      <a:pt x="47" y="1163"/>
                    </a:cubicBezTo>
                    <a:cubicBezTo>
                      <a:pt x="51" y="1163"/>
                      <a:pt x="56" y="1162"/>
                      <a:pt x="60" y="1160"/>
                    </a:cubicBezTo>
                    <a:cubicBezTo>
                      <a:pt x="683" y="913"/>
                      <a:pt x="1298" y="650"/>
                      <a:pt x="1914" y="365"/>
                    </a:cubicBezTo>
                    <a:cubicBezTo>
                      <a:pt x="1951" y="343"/>
                      <a:pt x="1959" y="297"/>
                      <a:pt x="1936" y="260"/>
                    </a:cubicBezTo>
                    <a:cubicBezTo>
                      <a:pt x="1876" y="177"/>
                      <a:pt x="1809" y="102"/>
                      <a:pt x="1741" y="20"/>
                    </a:cubicBezTo>
                    <a:cubicBezTo>
                      <a:pt x="1739" y="18"/>
                      <a:pt x="1738" y="16"/>
                      <a:pt x="1736" y="14"/>
                    </a:cubicBezTo>
                    <a:lnTo>
                      <a:pt x="1736" y="14"/>
                    </a:lnTo>
                    <a:cubicBezTo>
                      <a:pt x="1730" y="6"/>
                      <a:pt x="1722" y="0"/>
                      <a:pt x="17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g65e898447af993a_13"/>
              <p:cNvSpPr/>
              <p:nvPr/>
            </p:nvSpPr>
            <p:spPr>
              <a:xfrm>
                <a:off x="3578854" y="3156546"/>
                <a:ext cx="160466" cy="106901"/>
              </a:xfrm>
              <a:custGeom>
                <a:rect b="b" l="l" r="r" t="t"/>
                <a:pathLst>
                  <a:path extrusionOk="0" h="960" w="1441">
                    <a:moveTo>
                      <a:pt x="1169" y="126"/>
                    </a:moveTo>
                    <a:cubicBezTo>
                      <a:pt x="1212" y="175"/>
                      <a:pt x="1254" y="225"/>
                      <a:pt x="1297" y="274"/>
                    </a:cubicBezTo>
                    <a:lnTo>
                      <a:pt x="1297" y="274"/>
                    </a:lnTo>
                    <a:cubicBezTo>
                      <a:pt x="903" y="460"/>
                      <a:pt x="510" y="640"/>
                      <a:pt x="117" y="808"/>
                    </a:cubicBezTo>
                    <a:lnTo>
                      <a:pt x="117" y="808"/>
                    </a:lnTo>
                    <a:cubicBezTo>
                      <a:pt x="126" y="764"/>
                      <a:pt x="134" y="719"/>
                      <a:pt x="143" y="673"/>
                    </a:cubicBezTo>
                    <a:cubicBezTo>
                      <a:pt x="143" y="663"/>
                      <a:pt x="156" y="606"/>
                      <a:pt x="158" y="583"/>
                    </a:cubicBezTo>
                    <a:lnTo>
                      <a:pt x="158" y="583"/>
                    </a:lnTo>
                    <a:cubicBezTo>
                      <a:pt x="241" y="508"/>
                      <a:pt x="391" y="486"/>
                      <a:pt x="488" y="441"/>
                    </a:cubicBezTo>
                    <a:cubicBezTo>
                      <a:pt x="715" y="338"/>
                      <a:pt x="942" y="236"/>
                      <a:pt x="1169" y="126"/>
                    </a:cubicBezTo>
                    <a:close/>
                    <a:moveTo>
                      <a:pt x="1181" y="1"/>
                    </a:moveTo>
                    <a:cubicBezTo>
                      <a:pt x="1176" y="1"/>
                      <a:pt x="1170" y="2"/>
                      <a:pt x="1163" y="6"/>
                    </a:cubicBezTo>
                    <a:cubicBezTo>
                      <a:pt x="901" y="133"/>
                      <a:pt x="630" y="253"/>
                      <a:pt x="360" y="373"/>
                    </a:cubicBezTo>
                    <a:cubicBezTo>
                      <a:pt x="293" y="403"/>
                      <a:pt x="150" y="426"/>
                      <a:pt x="98" y="486"/>
                    </a:cubicBezTo>
                    <a:cubicBezTo>
                      <a:pt x="38" y="568"/>
                      <a:pt x="30" y="771"/>
                      <a:pt x="8" y="884"/>
                    </a:cubicBezTo>
                    <a:cubicBezTo>
                      <a:pt x="1" y="918"/>
                      <a:pt x="19" y="959"/>
                      <a:pt x="52" y="959"/>
                    </a:cubicBezTo>
                    <a:cubicBezTo>
                      <a:pt x="55" y="959"/>
                      <a:pt x="57" y="959"/>
                      <a:pt x="60" y="959"/>
                    </a:cubicBezTo>
                    <a:cubicBezTo>
                      <a:pt x="510" y="763"/>
                      <a:pt x="953" y="568"/>
                      <a:pt x="1396" y="358"/>
                    </a:cubicBezTo>
                    <a:cubicBezTo>
                      <a:pt x="1426" y="336"/>
                      <a:pt x="1441" y="291"/>
                      <a:pt x="1418" y="253"/>
                    </a:cubicBezTo>
                    <a:cubicBezTo>
                      <a:pt x="1352" y="179"/>
                      <a:pt x="1278" y="98"/>
                      <a:pt x="1212" y="24"/>
                    </a:cubicBezTo>
                    <a:lnTo>
                      <a:pt x="1212" y="24"/>
                    </a:lnTo>
                    <a:cubicBezTo>
                      <a:pt x="1206" y="10"/>
                      <a:pt x="1195" y="1"/>
                      <a:pt x="11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g65e898447af993a_13"/>
              <p:cNvSpPr/>
              <p:nvPr/>
            </p:nvSpPr>
            <p:spPr>
              <a:xfrm>
                <a:off x="3601459" y="3111892"/>
                <a:ext cx="86079" cy="73272"/>
              </a:xfrm>
              <a:custGeom>
                <a:rect b="b" l="l" r="r" t="t"/>
                <a:pathLst>
                  <a:path extrusionOk="0" h="658" w="773">
                    <a:moveTo>
                      <a:pt x="475" y="130"/>
                    </a:moveTo>
                    <a:lnTo>
                      <a:pt x="475" y="130"/>
                    </a:lnTo>
                    <a:cubicBezTo>
                      <a:pt x="525" y="175"/>
                      <a:pt x="572" y="218"/>
                      <a:pt x="621" y="262"/>
                    </a:cubicBezTo>
                    <a:lnTo>
                      <a:pt x="621" y="262"/>
                    </a:lnTo>
                    <a:cubicBezTo>
                      <a:pt x="454" y="346"/>
                      <a:pt x="284" y="427"/>
                      <a:pt x="113" y="506"/>
                    </a:cubicBezTo>
                    <a:lnTo>
                      <a:pt x="113" y="506"/>
                    </a:lnTo>
                    <a:cubicBezTo>
                      <a:pt x="120" y="473"/>
                      <a:pt x="127" y="440"/>
                      <a:pt x="135" y="407"/>
                    </a:cubicBezTo>
                    <a:cubicBezTo>
                      <a:pt x="157" y="362"/>
                      <a:pt x="165" y="317"/>
                      <a:pt x="172" y="272"/>
                    </a:cubicBezTo>
                    <a:lnTo>
                      <a:pt x="172" y="272"/>
                    </a:lnTo>
                    <a:cubicBezTo>
                      <a:pt x="225" y="267"/>
                      <a:pt x="297" y="209"/>
                      <a:pt x="345" y="189"/>
                    </a:cubicBezTo>
                    <a:cubicBezTo>
                      <a:pt x="384" y="169"/>
                      <a:pt x="429" y="150"/>
                      <a:pt x="475" y="130"/>
                    </a:cubicBezTo>
                    <a:close/>
                    <a:moveTo>
                      <a:pt x="483" y="1"/>
                    </a:moveTo>
                    <a:cubicBezTo>
                      <a:pt x="473" y="1"/>
                      <a:pt x="465" y="6"/>
                      <a:pt x="458" y="15"/>
                    </a:cubicBezTo>
                    <a:lnTo>
                      <a:pt x="458" y="15"/>
                    </a:lnTo>
                    <a:cubicBezTo>
                      <a:pt x="403" y="36"/>
                      <a:pt x="348" y="63"/>
                      <a:pt x="300" y="84"/>
                    </a:cubicBezTo>
                    <a:cubicBezTo>
                      <a:pt x="232" y="106"/>
                      <a:pt x="180" y="129"/>
                      <a:pt x="127" y="166"/>
                    </a:cubicBezTo>
                    <a:cubicBezTo>
                      <a:pt x="52" y="234"/>
                      <a:pt x="37" y="467"/>
                      <a:pt x="7" y="579"/>
                    </a:cubicBezTo>
                    <a:cubicBezTo>
                      <a:pt x="1" y="618"/>
                      <a:pt x="22" y="657"/>
                      <a:pt x="48" y="657"/>
                    </a:cubicBezTo>
                    <a:cubicBezTo>
                      <a:pt x="52" y="657"/>
                      <a:pt x="56" y="656"/>
                      <a:pt x="60" y="654"/>
                    </a:cubicBezTo>
                    <a:cubicBezTo>
                      <a:pt x="285" y="549"/>
                      <a:pt x="510" y="444"/>
                      <a:pt x="728" y="339"/>
                    </a:cubicBezTo>
                    <a:cubicBezTo>
                      <a:pt x="765" y="317"/>
                      <a:pt x="773" y="264"/>
                      <a:pt x="743" y="226"/>
                    </a:cubicBezTo>
                    <a:cubicBezTo>
                      <a:pt x="663" y="161"/>
                      <a:pt x="591" y="89"/>
                      <a:pt x="512" y="17"/>
                    </a:cubicBezTo>
                    <a:lnTo>
                      <a:pt x="512" y="17"/>
                    </a:lnTo>
                    <a:cubicBezTo>
                      <a:pt x="508" y="13"/>
                      <a:pt x="504" y="9"/>
                      <a:pt x="500" y="7"/>
                    </a:cubicBezTo>
                    <a:lnTo>
                      <a:pt x="500" y="7"/>
                    </a:lnTo>
                    <a:cubicBezTo>
                      <a:pt x="494" y="3"/>
                      <a:pt x="488" y="1"/>
                      <a:pt x="4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g65e898447af993a_13"/>
              <p:cNvSpPr/>
              <p:nvPr/>
            </p:nvSpPr>
            <p:spPr>
              <a:xfrm>
                <a:off x="3542885" y="3696840"/>
                <a:ext cx="384406" cy="155563"/>
              </a:xfrm>
              <a:custGeom>
                <a:rect b="b" l="l" r="r" t="t"/>
                <a:pathLst>
                  <a:path extrusionOk="0" h="1397" w="3452">
                    <a:moveTo>
                      <a:pt x="3316" y="146"/>
                    </a:moveTo>
                    <a:cubicBezTo>
                      <a:pt x="3328" y="146"/>
                      <a:pt x="3338" y="148"/>
                      <a:pt x="3347" y="151"/>
                    </a:cubicBezTo>
                    <a:cubicBezTo>
                      <a:pt x="3350" y="151"/>
                      <a:pt x="3354" y="150"/>
                      <a:pt x="3358" y="148"/>
                    </a:cubicBezTo>
                    <a:lnTo>
                      <a:pt x="3358" y="148"/>
                    </a:lnTo>
                    <a:cubicBezTo>
                      <a:pt x="3342" y="198"/>
                      <a:pt x="3340" y="298"/>
                      <a:pt x="3340" y="366"/>
                    </a:cubicBezTo>
                    <a:lnTo>
                      <a:pt x="3340" y="366"/>
                    </a:lnTo>
                    <a:cubicBezTo>
                      <a:pt x="2751" y="557"/>
                      <a:pt x="2156" y="740"/>
                      <a:pt x="1554" y="909"/>
                    </a:cubicBezTo>
                    <a:cubicBezTo>
                      <a:pt x="1201" y="1007"/>
                      <a:pt x="841" y="1097"/>
                      <a:pt x="488" y="1187"/>
                    </a:cubicBezTo>
                    <a:cubicBezTo>
                      <a:pt x="418" y="1206"/>
                      <a:pt x="283" y="1268"/>
                      <a:pt x="198" y="1268"/>
                    </a:cubicBezTo>
                    <a:cubicBezTo>
                      <a:pt x="183" y="1268"/>
                      <a:pt x="169" y="1266"/>
                      <a:pt x="158" y="1262"/>
                    </a:cubicBezTo>
                    <a:cubicBezTo>
                      <a:pt x="138" y="1255"/>
                      <a:pt x="94" y="1088"/>
                      <a:pt x="64" y="1088"/>
                    </a:cubicBezTo>
                    <a:cubicBezTo>
                      <a:pt x="62" y="1088"/>
                      <a:pt x="60" y="1089"/>
                      <a:pt x="58" y="1091"/>
                    </a:cubicBezTo>
                    <a:lnTo>
                      <a:pt x="58" y="1091"/>
                    </a:lnTo>
                    <a:cubicBezTo>
                      <a:pt x="134" y="1005"/>
                      <a:pt x="588" y="969"/>
                      <a:pt x="668" y="947"/>
                    </a:cubicBezTo>
                    <a:cubicBezTo>
                      <a:pt x="1066" y="842"/>
                      <a:pt x="1471" y="729"/>
                      <a:pt x="1869" y="617"/>
                    </a:cubicBezTo>
                    <a:cubicBezTo>
                      <a:pt x="2259" y="504"/>
                      <a:pt x="2642" y="384"/>
                      <a:pt x="3032" y="256"/>
                    </a:cubicBezTo>
                    <a:cubicBezTo>
                      <a:pt x="3105" y="230"/>
                      <a:pt x="3235" y="146"/>
                      <a:pt x="3316" y="146"/>
                    </a:cubicBezTo>
                    <a:close/>
                    <a:moveTo>
                      <a:pt x="3407" y="0"/>
                    </a:moveTo>
                    <a:cubicBezTo>
                      <a:pt x="3405" y="0"/>
                      <a:pt x="3402" y="0"/>
                      <a:pt x="3400" y="1"/>
                    </a:cubicBezTo>
                    <a:cubicBezTo>
                      <a:pt x="2289" y="384"/>
                      <a:pt x="1171" y="707"/>
                      <a:pt x="53" y="984"/>
                    </a:cubicBezTo>
                    <a:cubicBezTo>
                      <a:pt x="23" y="992"/>
                      <a:pt x="0" y="1029"/>
                      <a:pt x="8" y="1059"/>
                    </a:cubicBezTo>
                    <a:cubicBezTo>
                      <a:pt x="23" y="1157"/>
                      <a:pt x="45" y="1262"/>
                      <a:pt x="60" y="1359"/>
                    </a:cubicBezTo>
                    <a:cubicBezTo>
                      <a:pt x="68" y="1382"/>
                      <a:pt x="83" y="1397"/>
                      <a:pt x="105" y="1397"/>
                    </a:cubicBezTo>
                    <a:cubicBezTo>
                      <a:pt x="1194" y="1142"/>
                      <a:pt x="2289" y="842"/>
                      <a:pt x="3385" y="481"/>
                    </a:cubicBezTo>
                    <a:cubicBezTo>
                      <a:pt x="3411" y="470"/>
                      <a:pt x="3425" y="432"/>
                      <a:pt x="3423" y="399"/>
                    </a:cubicBezTo>
                    <a:lnTo>
                      <a:pt x="3423" y="399"/>
                    </a:lnTo>
                    <a:cubicBezTo>
                      <a:pt x="3438" y="282"/>
                      <a:pt x="3445" y="171"/>
                      <a:pt x="3445" y="54"/>
                    </a:cubicBezTo>
                    <a:cubicBezTo>
                      <a:pt x="3452" y="27"/>
                      <a:pt x="3428" y="0"/>
                      <a:pt x="34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g65e898447af993a_13"/>
              <p:cNvSpPr/>
              <p:nvPr/>
            </p:nvSpPr>
            <p:spPr>
              <a:xfrm>
                <a:off x="3553687" y="3777016"/>
                <a:ext cx="366923" cy="144093"/>
              </a:xfrm>
              <a:custGeom>
                <a:rect b="b" l="l" r="r" t="t"/>
                <a:pathLst>
                  <a:path extrusionOk="0" h="1294" w="3295">
                    <a:moveTo>
                      <a:pt x="3165" y="150"/>
                    </a:moveTo>
                    <a:cubicBezTo>
                      <a:pt x="3171" y="150"/>
                      <a:pt x="3177" y="150"/>
                      <a:pt x="3183" y="152"/>
                    </a:cubicBezTo>
                    <a:cubicBezTo>
                      <a:pt x="3183" y="152"/>
                      <a:pt x="3184" y="153"/>
                      <a:pt x="3185" y="153"/>
                    </a:cubicBezTo>
                    <a:lnTo>
                      <a:pt x="3185" y="153"/>
                    </a:lnTo>
                    <a:cubicBezTo>
                      <a:pt x="3165" y="205"/>
                      <a:pt x="3160" y="308"/>
                      <a:pt x="3156" y="375"/>
                    </a:cubicBezTo>
                    <a:lnTo>
                      <a:pt x="3156" y="375"/>
                    </a:lnTo>
                    <a:cubicBezTo>
                      <a:pt x="2592" y="550"/>
                      <a:pt x="2028" y="710"/>
                      <a:pt x="1464" y="850"/>
                    </a:cubicBezTo>
                    <a:cubicBezTo>
                      <a:pt x="1112" y="947"/>
                      <a:pt x="759" y="1030"/>
                      <a:pt x="406" y="1112"/>
                    </a:cubicBezTo>
                    <a:cubicBezTo>
                      <a:pt x="351" y="1125"/>
                      <a:pt x="255" y="1172"/>
                      <a:pt x="189" y="1172"/>
                    </a:cubicBezTo>
                    <a:cubicBezTo>
                      <a:pt x="175" y="1172"/>
                      <a:pt x="162" y="1170"/>
                      <a:pt x="151" y="1165"/>
                    </a:cubicBezTo>
                    <a:cubicBezTo>
                      <a:pt x="145" y="1165"/>
                      <a:pt x="127" y="973"/>
                      <a:pt x="85" y="973"/>
                    </a:cubicBezTo>
                    <a:cubicBezTo>
                      <a:pt x="78" y="973"/>
                      <a:pt x="70" y="979"/>
                      <a:pt x="61" y="992"/>
                    </a:cubicBezTo>
                    <a:cubicBezTo>
                      <a:pt x="129" y="887"/>
                      <a:pt x="564" y="872"/>
                      <a:pt x="661" y="850"/>
                    </a:cubicBezTo>
                    <a:cubicBezTo>
                      <a:pt x="1052" y="760"/>
                      <a:pt x="1449" y="654"/>
                      <a:pt x="1840" y="549"/>
                    </a:cubicBezTo>
                    <a:cubicBezTo>
                      <a:pt x="2200" y="452"/>
                      <a:pt x="2552" y="347"/>
                      <a:pt x="2913" y="242"/>
                    </a:cubicBezTo>
                    <a:cubicBezTo>
                      <a:pt x="2981" y="221"/>
                      <a:pt x="3095" y="150"/>
                      <a:pt x="3165" y="150"/>
                    </a:cubicBezTo>
                    <a:close/>
                    <a:moveTo>
                      <a:pt x="3249" y="1"/>
                    </a:moveTo>
                    <a:cubicBezTo>
                      <a:pt x="3247" y="1"/>
                      <a:pt x="3245" y="1"/>
                      <a:pt x="3243" y="2"/>
                    </a:cubicBezTo>
                    <a:cubicBezTo>
                      <a:pt x="2185" y="347"/>
                      <a:pt x="1119" y="632"/>
                      <a:pt x="54" y="872"/>
                    </a:cubicBezTo>
                    <a:cubicBezTo>
                      <a:pt x="24" y="887"/>
                      <a:pt x="1" y="917"/>
                      <a:pt x="8" y="955"/>
                    </a:cubicBezTo>
                    <a:cubicBezTo>
                      <a:pt x="31" y="1052"/>
                      <a:pt x="54" y="1150"/>
                      <a:pt x="69" y="1255"/>
                    </a:cubicBezTo>
                    <a:cubicBezTo>
                      <a:pt x="75" y="1274"/>
                      <a:pt x="87" y="1294"/>
                      <a:pt x="105" y="1294"/>
                    </a:cubicBezTo>
                    <a:cubicBezTo>
                      <a:pt x="108" y="1294"/>
                      <a:pt x="111" y="1293"/>
                      <a:pt x="114" y="1292"/>
                    </a:cubicBezTo>
                    <a:cubicBezTo>
                      <a:pt x="1142" y="1075"/>
                      <a:pt x="2170" y="805"/>
                      <a:pt x="3190" y="497"/>
                    </a:cubicBezTo>
                    <a:cubicBezTo>
                      <a:pt x="3195" y="495"/>
                      <a:pt x="3200" y="493"/>
                      <a:pt x="3204" y="489"/>
                    </a:cubicBezTo>
                    <a:lnTo>
                      <a:pt x="3204" y="489"/>
                    </a:lnTo>
                    <a:cubicBezTo>
                      <a:pt x="3219" y="484"/>
                      <a:pt x="3232" y="468"/>
                      <a:pt x="3235" y="440"/>
                    </a:cubicBezTo>
                    <a:lnTo>
                      <a:pt x="3235" y="440"/>
                    </a:lnTo>
                    <a:cubicBezTo>
                      <a:pt x="3237" y="432"/>
                      <a:pt x="3238" y="425"/>
                      <a:pt x="3239" y="417"/>
                    </a:cubicBezTo>
                    <a:lnTo>
                      <a:pt x="3239" y="417"/>
                    </a:lnTo>
                    <a:cubicBezTo>
                      <a:pt x="3259" y="304"/>
                      <a:pt x="3274" y="190"/>
                      <a:pt x="3288" y="77"/>
                    </a:cubicBezTo>
                    <a:cubicBezTo>
                      <a:pt x="3295" y="42"/>
                      <a:pt x="3276" y="1"/>
                      <a:pt x="32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g65e898447af993a_13"/>
              <p:cNvSpPr/>
              <p:nvPr/>
            </p:nvSpPr>
            <p:spPr>
              <a:xfrm>
                <a:off x="3568832" y="3861423"/>
                <a:ext cx="335966" cy="128058"/>
              </a:xfrm>
              <a:custGeom>
                <a:rect b="b" l="l" r="r" t="t"/>
                <a:pathLst>
                  <a:path extrusionOk="0" h="1150" w="3017">
                    <a:moveTo>
                      <a:pt x="83" y="843"/>
                    </a:moveTo>
                    <a:lnTo>
                      <a:pt x="83" y="843"/>
                    </a:lnTo>
                    <a:cubicBezTo>
                      <a:pt x="80" y="845"/>
                      <a:pt x="78" y="847"/>
                      <a:pt x="75" y="849"/>
                    </a:cubicBezTo>
                    <a:cubicBezTo>
                      <a:pt x="78" y="847"/>
                      <a:pt x="80" y="845"/>
                      <a:pt x="83" y="843"/>
                    </a:cubicBezTo>
                    <a:close/>
                    <a:moveTo>
                      <a:pt x="2914" y="132"/>
                    </a:moveTo>
                    <a:cubicBezTo>
                      <a:pt x="2922" y="132"/>
                      <a:pt x="2929" y="133"/>
                      <a:pt x="2934" y="137"/>
                    </a:cubicBezTo>
                    <a:cubicBezTo>
                      <a:pt x="2930" y="135"/>
                      <a:pt x="2927" y="134"/>
                      <a:pt x="2923" y="134"/>
                    </a:cubicBezTo>
                    <a:cubicBezTo>
                      <a:pt x="2890" y="134"/>
                      <a:pt x="2873" y="224"/>
                      <a:pt x="2835" y="378"/>
                    </a:cubicBezTo>
                    <a:lnTo>
                      <a:pt x="2835" y="378"/>
                    </a:lnTo>
                    <a:cubicBezTo>
                      <a:pt x="2297" y="532"/>
                      <a:pt x="1760" y="672"/>
                      <a:pt x="1223" y="797"/>
                    </a:cubicBezTo>
                    <a:cubicBezTo>
                      <a:pt x="931" y="864"/>
                      <a:pt x="623" y="970"/>
                      <a:pt x="330" y="992"/>
                    </a:cubicBezTo>
                    <a:cubicBezTo>
                      <a:pt x="296" y="992"/>
                      <a:pt x="194" y="1023"/>
                      <a:pt x="175" y="1023"/>
                    </a:cubicBezTo>
                    <a:cubicBezTo>
                      <a:pt x="174" y="1023"/>
                      <a:pt x="173" y="1023"/>
                      <a:pt x="173" y="1022"/>
                    </a:cubicBezTo>
                    <a:cubicBezTo>
                      <a:pt x="99" y="967"/>
                      <a:pt x="146" y="826"/>
                      <a:pt x="112" y="826"/>
                    </a:cubicBezTo>
                    <a:cubicBezTo>
                      <a:pt x="107" y="826"/>
                      <a:pt x="101" y="829"/>
                      <a:pt x="93" y="835"/>
                    </a:cubicBezTo>
                    <a:lnTo>
                      <a:pt x="93" y="835"/>
                    </a:lnTo>
                    <a:cubicBezTo>
                      <a:pt x="233" y="731"/>
                      <a:pt x="569" y="743"/>
                      <a:pt x="698" y="714"/>
                    </a:cubicBezTo>
                    <a:cubicBezTo>
                      <a:pt x="1058" y="632"/>
                      <a:pt x="1426" y="542"/>
                      <a:pt x="1786" y="452"/>
                    </a:cubicBezTo>
                    <a:cubicBezTo>
                      <a:pt x="2101" y="369"/>
                      <a:pt x="2416" y="287"/>
                      <a:pt x="2724" y="197"/>
                    </a:cubicBezTo>
                    <a:cubicBezTo>
                      <a:pt x="2769" y="184"/>
                      <a:pt x="2864" y="132"/>
                      <a:pt x="2914" y="132"/>
                    </a:cubicBezTo>
                    <a:close/>
                    <a:moveTo>
                      <a:pt x="2972" y="1"/>
                    </a:moveTo>
                    <a:cubicBezTo>
                      <a:pt x="2969" y="1"/>
                      <a:pt x="2967" y="1"/>
                      <a:pt x="2964" y="2"/>
                    </a:cubicBezTo>
                    <a:cubicBezTo>
                      <a:pt x="1996" y="287"/>
                      <a:pt x="1028" y="527"/>
                      <a:pt x="60" y="729"/>
                    </a:cubicBezTo>
                    <a:cubicBezTo>
                      <a:pt x="23" y="744"/>
                      <a:pt x="0" y="789"/>
                      <a:pt x="15" y="827"/>
                    </a:cubicBezTo>
                    <a:cubicBezTo>
                      <a:pt x="45" y="925"/>
                      <a:pt x="83" y="1022"/>
                      <a:pt x="113" y="1120"/>
                    </a:cubicBezTo>
                    <a:cubicBezTo>
                      <a:pt x="113" y="1142"/>
                      <a:pt x="135" y="1150"/>
                      <a:pt x="150" y="1150"/>
                    </a:cubicBezTo>
                    <a:cubicBezTo>
                      <a:pt x="1051" y="970"/>
                      <a:pt x="1959" y="752"/>
                      <a:pt x="2859" y="504"/>
                    </a:cubicBezTo>
                    <a:cubicBezTo>
                      <a:pt x="2869" y="501"/>
                      <a:pt x="2877" y="494"/>
                      <a:pt x="2884" y="486"/>
                    </a:cubicBezTo>
                    <a:lnTo>
                      <a:pt x="2884" y="486"/>
                    </a:lnTo>
                    <a:cubicBezTo>
                      <a:pt x="2892" y="478"/>
                      <a:pt x="2899" y="467"/>
                      <a:pt x="2903" y="452"/>
                    </a:cubicBezTo>
                    <a:lnTo>
                      <a:pt x="2903" y="452"/>
                    </a:lnTo>
                    <a:cubicBezTo>
                      <a:pt x="2904" y="447"/>
                      <a:pt x="2905" y="443"/>
                      <a:pt x="2906" y="439"/>
                    </a:cubicBezTo>
                    <a:lnTo>
                      <a:pt x="2906" y="439"/>
                    </a:lnTo>
                    <a:cubicBezTo>
                      <a:pt x="2943" y="320"/>
                      <a:pt x="2972" y="195"/>
                      <a:pt x="3009" y="77"/>
                    </a:cubicBezTo>
                    <a:cubicBezTo>
                      <a:pt x="3016" y="35"/>
                      <a:pt x="2998" y="1"/>
                      <a:pt x="29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g65e898447af993a_13"/>
              <p:cNvSpPr/>
              <p:nvPr/>
            </p:nvSpPr>
            <p:spPr>
              <a:xfrm>
                <a:off x="3592217" y="3940040"/>
                <a:ext cx="288305" cy="112134"/>
              </a:xfrm>
              <a:custGeom>
                <a:rect b="b" l="l" r="r" t="t"/>
                <a:pathLst>
                  <a:path extrusionOk="0" h="1007" w="2589">
                    <a:moveTo>
                      <a:pt x="2512" y="134"/>
                    </a:moveTo>
                    <a:lnTo>
                      <a:pt x="2512" y="134"/>
                    </a:lnTo>
                    <a:cubicBezTo>
                      <a:pt x="2513" y="135"/>
                      <a:pt x="2514" y="135"/>
                      <a:pt x="2514" y="136"/>
                    </a:cubicBezTo>
                    <a:cubicBezTo>
                      <a:pt x="2513" y="135"/>
                      <a:pt x="2513" y="135"/>
                      <a:pt x="2512" y="134"/>
                    </a:cubicBezTo>
                    <a:close/>
                    <a:moveTo>
                      <a:pt x="2486" y="133"/>
                    </a:moveTo>
                    <a:cubicBezTo>
                      <a:pt x="2453" y="155"/>
                      <a:pt x="2428" y="265"/>
                      <a:pt x="2393" y="378"/>
                    </a:cubicBezTo>
                    <a:lnTo>
                      <a:pt x="2393" y="378"/>
                    </a:lnTo>
                    <a:cubicBezTo>
                      <a:pt x="1948" y="488"/>
                      <a:pt x="1503" y="596"/>
                      <a:pt x="1066" y="691"/>
                    </a:cubicBezTo>
                    <a:cubicBezTo>
                      <a:pt x="818" y="751"/>
                      <a:pt x="533" y="856"/>
                      <a:pt x="293" y="856"/>
                    </a:cubicBezTo>
                    <a:cubicBezTo>
                      <a:pt x="255" y="864"/>
                      <a:pt x="210" y="871"/>
                      <a:pt x="173" y="879"/>
                    </a:cubicBezTo>
                    <a:cubicBezTo>
                      <a:pt x="126" y="844"/>
                      <a:pt x="147" y="682"/>
                      <a:pt x="113" y="668"/>
                    </a:cubicBezTo>
                    <a:lnTo>
                      <a:pt x="113" y="668"/>
                    </a:lnTo>
                    <a:cubicBezTo>
                      <a:pt x="233" y="616"/>
                      <a:pt x="508" y="613"/>
                      <a:pt x="586" y="594"/>
                    </a:cubicBezTo>
                    <a:cubicBezTo>
                      <a:pt x="901" y="534"/>
                      <a:pt x="1208" y="459"/>
                      <a:pt x="1524" y="391"/>
                    </a:cubicBezTo>
                    <a:cubicBezTo>
                      <a:pt x="1794" y="324"/>
                      <a:pt x="2064" y="256"/>
                      <a:pt x="2334" y="189"/>
                    </a:cubicBezTo>
                    <a:cubicBezTo>
                      <a:pt x="2357" y="183"/>
                      <a:pt x="2440" y="141"/>
                      <a:pt x="2486" y="133"/>
                    </a:cubicBezTo>
                    <a:close/>
                    <a:moveTo>
                      <a:pt x="2549" y="0"/>
                    </a:moveTo>
                    <a:cubicBezTo>
                      <a:pt x="2547" y="0"/>
                      <a:pt x="2546" y="0"/>
                      <a:pt x="2544" y="1"/>
                    </a:cubicBezTo>
                    <a:cubicBezTo>
                      <a:pt x="1711" y="226"/>
                      <a:pt x="886" y="421"/>
                      <a:pt x="60" y="586"/>
                    </a:cubicBezTo>
                    <a:cubicBezTo>
                      <a:pt x="15" y="601"/>
                      <a:pt x="0" y="639"/>
                      <a:pt x="8" y="676"/>
                    </a:cubicBezTo>
                    <a:cubicBezTo>
                      <a:pt x="45" y="781"/>
                      <a:pt x="75" y="879"/>
                      <a:pt x="105" y="976"/>
                    </a:cubicBezTo>
                    <a:cubicBezTo>
                      <a:pt x="113" y="999"/>
                      <a:pt x="128" y="1006"/>
                      <a:pt x="143" y="1006"/>
                    </a:cubicBezTo>
                    <a:cubicBezTo>
                      <a:pt x="901" y="864"/>
                      <a:pt x="1659" y="691"/>
                      <a:pt x="2417" y="496"/>
                    </a:cubicBezTo>
                    <a:cubicBezTo>
                      <a:pt x="2425" y="494"/>
                      <a:pt x="2433" y="489"/>
                      <a:pt x="2439" y="483"/>
                    </a:cubicBezTo>
                    <a:lnTo>
                      <a:pt x="2439" y="483"/>
                    </a:lnTo>
                    <a:cubicBezTo>
                      <a:pt x="2451" y="475"/>
                      <a:pt x="2462" y="462"/>
                      <a:pt x="2469" y="444"/>
                    </a:cubicBezTo>
                    <a:cubicBezTo>
                      <a:pt x="2507" y="324"/>
                      <a:pt x="2544" y="204"/>
                      <a:pt x="2582" y="76"/>
                    </a:cubicBezTo>
                    <a:cubicBezTo>
                      <a:pt x="2589" y="41"/>
                      <a:pt x="2570" y="0"/>
                      <a:pt x="25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g65e898447af993a_13"/>
              <p:cNvSpPr/>
              <p:nvPr/>
            </p:nvSpPr>
            <p:spPr>
              <a:xfrm>
                <a:off x="3614711" y="4024224"/>
                <a:ext cx="239753" cy="96990"/>
              </a:xfrm>
              <a:custGeom>
                <a:rect b="b" l="l" r="r" t="t"/>
                <a:pathLst>
                  <a:path extrusionOk="0" h="871" w="2153">
                    <a:moveTo>
                      <a:pt x="2023" y="138"/>
                    </a:moveTo>
                    <a:cubicBezTo>
                      <a:pt x="2016" y="157"/>
                      <a:pt x="2004" y="184"/>
                      <a:pt x="1982" y="220"/>
                    </a:cubicBezTo>
                    <a:cubicBezTo>
                      <a:pt x="1956" y="273"/>
                      <a:pt x="1935" y="325"/>
                      <a:pt x="1916" y="377"/>
                    </a:cubicBezTo>
                    <a:lnTo>
                      <a:pt x="1916" y="377"/>
                    </a:lnTo>
                    <a:cubicBezTo>
                      <a:pt x="1550" y="457"/>
                      <a:pt x="1177" y="538"/>
                      <a:pt x="804" y="618"/>
                    </a:cubicBezTo>
                    <a:cubicBezTo>
                      <a:pt x="662" y="644"/>
                      <a:pt x="459" y="731"/>
                      <a:pt x="305" y="731"/>
                    </a:cubicBezTo>
                    <a:cubicBezTo>
                      <a:pt x="279" y="731"/>
                      <a:pt x="256" y="728"/>
                      <a:pt x="233" y="723"/>
                    </a:cubicBezTo>
                    <a:cubicBezTo>
                      <a:pt x="225" y="721"/>
                      <a:pt x="218" y="721"/>
                      <a:pt x="214" y="721"/>
                    </a:cubicBezTo>
                    <a:cubicBezTo>
                      <a:pt x="209" y="721"/>
                      <a:pt x="206" y="721"/>
                      <a:pt x="204" y="722"/>
                    </a:cubicBezTo>
                    <a:lnTo>
                      <a:pt x="204" y="722"/>
                    </a:lnTo>
                    <a:cubicBezTo>
                      <a:pt x="205" y="716"/>
                      <a:pt x="201" y="697"/>
                      <a:pt x="173" y="648"/>
                    </a:cubicBezTo>
                    <a:cubicBezTo>
                      <a:pt x="151" y="610"/>
                      <a:pt x="133" y="571"/>
                      <a:pt x="119" y="532"/>
                    </a:cubicBezTo>
                    <a:lnTo>
                      <a:pt x="119" y="532"/>
                    </a:lnTo>
                    <a:cubicBezTo>
                      <a:pt x="501" y="378"/>
                      <a:pt x="961" y="382"/>
                      <a:pt x="1337" y="303"/>
                    </a:cubicBezTo>
                    <a:cubicBezTo>
                      <a:pt x="1532" y="258"/>
                      <a:pt x="1779" y="258"/>
                      <a:pt x="1967" y="160"/>
                    </a:cubicBezTo>
                    <a:cubicBezTo>
                      <a:pt x="1985" y="150"/>
                      <a:pt x="2004" y="143"/>
                      <a:pt x="2023" y="138"/>
                    </a:cubicBezTo>
                    <a:close/>
                    <a:moveTo>
                      <a:pt x="2113" y="0"/>
                    </a:moveTo>
                    <a:cubicBezTo>
                      <a:pt x="2110" y="0"/>
                      <a:pt x="2106" y="1"/>
                      <a:pt x="2102" y="3"/>
                    </a:cubicBezTo>
                    <a:cubicBezTo>
                      <a:pt x="1427" y="168"/>
                      <a:pt x="744" y="310"/>
                      <a:pt x="61" y="438"/>
                    </a:cubicBezTo>
                    <a:cubicBezTo>
                      <a:pt x="23" y="453"/>
                      <a:pt x="1" y="491"/>
                      <a:pt x="8" y="536"/>
                    </a:cubicBezTo>
                    <a:cubicBezTo>
                      <a:pt x="53" y="633"/>
                      <a:pt x="91" y="821"/>
                      <a:pt x="181" y="858"/>
                    </a:cubicBezTo>
                    <a:cubicBezTo>
                      <a:pt x="199" y="867"/>
                      <a:pt x="221" y="871"/>
                      <a:pt x="247" y="871"/>
                    </a:cubicBezTo>
                    <a:cubicBezTo>
                      <a:pt x="375" y="871"/>
                      <a:pt x="584" y="779"/>
                      <a:pt x="684" y="761"/>
                    </a:cubicBezTo>
                    <a:cubicBezTo>
                      <a:pt x="1104" y="678"/>
                      <a:pt x="1517" y="596"/>
                      <a:pt x="1937" y="498"/>
                    </a:cubicBezTo>
                    <a:cubicBezTo>
                      <a:pt x="1940" y="497"/>
                      <a:pt x="1942" y="496"/>
                      <a:pt x="1945" y="495"/>
                    </a:cubicBezTo>
                    <a:lnTo>
                      <a:pt x="1945" y="495"/>
                    </a:lnTo>
                    <a:cubicBezTo>
                      <a:pt x="1956" y="491"/>
                      <a:pt x="1967" y="480"/>
                      <a:pt x="1974" y="461"/>
                    </a:cubicBezTo>
                    <a:cubicBezTo>
                      <a:pt x="2027" y="341"/>
                      <a:pt x="2087" y="213"/>
                      <a:pt x="2139" y="93"/>
                    </a:cubicBezTo>
                    <a:cubicBezTo>
                      <a:pt x="2153" y="53"/>
                      <a:pt x="2142" y="0"/>
                      <a:pt x="21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g65e898447af993a_13"/>
              <p:cNvSpPr/>
              <p:nvPr/>
            </p:nvSpPr>
            <p:spPr>
              <a:xfrm>
                <a:off x="3647339" y="4104622"/>
                <a:ext cx="167927" cy="78839"/>
              </a:xfrm>
              <a:custGeom>
                <a:rect b="b" l="l" r="r" t="t"/>
                <a:pathLst>
                  <a:path extrusionOk="0" h="708" w="1508">
                    <a:moveTo>
                      <a:pt x="1371" y="145"/>
                    </a:moveTo>
                    <a:cubicBezTo>
                      <a:pt x="1336" y="219"/>
                      <a:pt x="1301" y="294"/>
                      <a:pt x="1267" y="368"/>
                    </a:cubicBezTo>
                    <a:lnTo>
                      <a:pt x="1267" y="368"/>
                    </a:lnTo>
                    <a:cubicBezTo>
                      <a:pt x="1023" y="418"/>
                      <a:pt x="778" y="468"/>
                      <a:pt x="533" y="511"/>
                    </a:cubicBezTo>
                    <a:cubicBezTo>
                      <a:pt x="446" y="532"/>
                      <a:pt x="324" y="581"/>
                      <a:pt x="234" y="581"/>
                    </a:cubicBezTo>
                    <a:cubicBezTo>
                      <a:pt x="223" y="581"/>
                      <a:pt x="213" y="581"/>
                      <a:pt x="203" y="579"/>
                    </a:cubicBezTo>
                    <a:cubicBezTo>
                      <a:pt x="203" y="579"/>
                      <a:pt x="202" y="579"/>
                      <a:pt x="202" y="579"/>
                    </a:cubicBezTo>
                    <a:lnTo>
                      <a:pt x="202" y="579"/>
                    </a:lnTo>
                    <a:cubicBezTo>
                      <a:pt x="190" y="557"/>
                      <a:pt x="179" y="528"/>
                      <a:pt x="173" y="504"/>
                    </a:cubicBezTo>
                    <a:cubicBezTo>
                      <a:pt x="160" y="464"/>
                      <a:pt x="144" y="424"/>
                      <a:pt x="128" y="384"/>
                    </a:cubicBezTo>
                    <a:lnTo>
                      <a:pt x="128" y="384"/>
                    </a:lnTo>
                    <a:cubicBezTo>
                      <a:pt x="540" y="310"/>
                      <a:pt x="953" y="230"/>
                      <a:pt x="1371" y="145"/>
                    </a:cubicBezTo>
                    <a:close/>
                    <a:moveTo>
                      <a:pt x="1463" y="1"/>
                    </a:moveTo>
                    <a:cubicBezTo>
                      <a:pt x="1461" y="1"/>
                      <a:pt x="1458" y="1"/>
                      <a:pt x="1456" y="1"/>
                    </a:cubicBezTo>
                    <a:cubicBezTo>
                      <a:pt x="991" y="99"/>
                      <a:pt x="526" y="189"/>
                      <a:pt x="60" y="271"/>
                    </a:cubicBezTo>
                    <a:cubicBezTo>
                      <a:pt x="23" y="286"/>
                      <a:pt x="0" y="331"/>
                      <a:pt x="8" y="369"/>
                    </a:cubicBezTo>
                    <a:cubicBezTo>
                      <a:pt x="38" y="451"/>
                      <a:pt x="75" y="654"/>
                      <a:pt x="143" y="699"/>
                    </a:cubicBezTo>
                    <a:cubicBezTo>
                      <a:pt x="153" y="705"/>
                      <a:pt x="167" y="707"/>
                      <a:pt x="183" y="707"/>
                    </a:cubicBezTo>
                    <a:cubicBezTo>
                      <a:pt x="249" y="707"/>
                      <a:pt x="350" y="668"/>
                      <a:pt x="398" y="662"/>
                    </a:cubicBezTo>
                    <a:cubicBezTo>
                      <a:pt x="686" y="610"/>
                      <a:pt x="975" y="551"/>
                      <a:pt x="1270" y="492"/>
                    </a:cubicBezTo>
                    <a:lnTo>
                      <a:pt x="1270" y="492"/>
                    </a:lnTo>
                    <a:cubicBezTo>
                      <a:pt x="1273" y="493"/>
                      <a:pt x="1276" y="493"/>
                      <a:pt x="1280" y="493"/>
                    </a:cubicBezTo>
                    <a:cubicBezTo>
                      <a:pt x="1294" y="493"/>
                      <a:pt x="1309" y="483"/>
                      <a:pt x="1321" y="459"/>
                    </a:cubicBezTo>
                    <a:cubicBezTo>
                      <a:pt x="1381" y="339"/>
                      <a:pt x="1434" y="211"/>
                      <a:pt x="1486" y="91"/>
                    </a:cubicBezTo>
                    <a:cubicBezTo>
                      <a:pt x="1507" y="56"/>
                      <a:pt x="1495" y="1"/>
                      <a:pt x="14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g65e898447af993a_13"/>
              <p:cNvSpPr/>
              <p:nvPr/>
            </p:nvSpPr>
            <p:spPr>
              <a:xfrm>
                <a:off x="3676626" y="4187359"/>
                <a:ext cx="98440" cy="64029"/>
              </a:xfrm>
              <a:custGeom>
                <a:rect b="b" l="l" r="r" t="t"/>
                <a:pathLst>
                  <a:path extrusionOk="0" h="575" w="884">
                    <a:moveTo>
                      <a:pt x="725" y="147"/>
                    </a:moveTo>
                    <a:cubicBezTo>
                      <a:pt x="681" y="222"/>
                      <a:pt x="636" y="297"/>
                      <a:pt x="593" y="372"/>
                    </a:cubicBezTo>
                    <a:lnTo>
                      <a:pt x="593" y="372"/>
                    </a:lnTo>
                    <a:cubicBezTo>
                      <a:pt x="480" y="387"/>
                      <a:pt x="360" y="408"/>
                      <a:pt x="248" y="436"/>
                    </a:cubicBezTo>
                    <a:cubicBezTo>
                      <a:pt x="247" y="437"/>
                      <a:pt x="246" y="437"/>
                      <a:pt x="245" y="438"/>
                    </a:cubicBezTo>
                    <a:lnTo>
                      <a:pt x="245" y="438"/>
                    </a:lnTo>
                    <a:cubicBezTo>
                      <a:pt x="230" y="410"/>
                      <a:pt x="209" y="381"/>
                      <a:pt x="195" y="346"/>
                    </a:cubicBezTo>
                    <a:cubicBezTo>
                      <a:pt x="180" y="315"/>
                      <a:pt x="162" y="283"/>
                      <a:pt x="145" y="250"/>
                    </a:cubicBezTo>
                    <a:lnTo>
                      <a:pt x="145" y="250"/>
                    </a:lnTo>
                    <a:cubicBezTo>
                      <a:pt x="338" y="220"/>
                      <a:pt x="532" y="186"/>
                      <a:pt x="725" y="147"/>
                    </a:cubicBezTo>
                    <a:close/>
                    <a:moveTo>
                      <a:pt x="839" y="0"/>
                    </a:moveTo>
                    <a:cubicBezTo>
                      <a:pt x="837" y="0"/>
                      <a:pt x="835" y="1"/>
                      <a:pt x="833" y="1"/>
                    </a:cubicBezTo>
                    <a:cubicBezTo>
                      <a:pt x="578" y="54"/>
                      <a:pt x="323" y="99"/>
                      <a:pt x="68" y="136"/>
                    </a:cubicBezTo>
                    <a:cubicBezTo>
                      <a:pt x="23" y="151"/>
                      <a:pt x="0" y="204"/>
                      <a:pt x="23" y="249"/>
                    </a:cubicBezTo>
                    <a:cubicBezTo>
                      <a:pt x="68" y="339"/>
                      <a:pt x="120" y="541"/>
                      <a:pt x="210" y="571"/>
                    </a:cubicBezTo>
                    <a:cubicBezTo>
                      <a:pt x="217" y="574"/>
                      <a:pt x="224" y="574"/>
                      <a:pt x="232" y="574"/>
                    </a:cubicBezTo>
                    <a:cubicBezTo>
                      <a:pt x="282" y="574"/>
                      <a:pt x="360" y="540"/>
                      <a:pt x="405" y="534"/>
                    </a:cubicBezTo>
                    <a:cubicBezTo>
                      <a:pt x="465" y="519"/>
                      <a:pt x="533" y="511"/>
                      <a:pt x="600" y="496"/>
                    </a:cubicBezTo>
                    <a:cubicBezTo>
                      <a:pt x="607" y="495"/>
                      <a:pt x="613" y="492"/>
                      <a:pt x="619" y="488"/>
                    </a:cubicBezTo>
                    <a:lnTo>
                      <a:pt x="619" y="488"/>
                    </a:lnTo>
                    <a:cubicBezTo>
                      <a:pt x="628" y="482"/>
                      <a:pt x="637" y="473"/>
                      <a:pt x="645" y="459"/>
                    </a:cubicBezTo>
                    <a:cubicBezTo>
                      <a:pt x="720" y="339"/>
                      <a:pt x="788" y="219"/>
                      <a:pt x="856" y="99"/>
                    </a:cubicBezTo>
                    <a:cubicBezTo>
                      <a:pt x="884" y="56"/>
                      <a:pt x="872" y="0"/>
                      <a:pt x="8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g65e898447af993a_13"/>
            <p:cNvSpPr/>
            <p:nvPr/>
          </p:nvSpPr>
          <p:spPr>
            <a:xfrm>
              <a:off x="-1183875" y="864113"/>
              <a:ext cx="3966300" cy="3966300"/>
            </a:xfrm>
            <a:prstGeom prst="blockArc">
              <a:avLst>
                <a:gd fmla="val 18293058" name="adj1"/>
                <a:gd fmla="val 3257922" name="adj2"/>
                <a:gd fmla="val 1572" name="adj3"/>
              </a:avLst>
            </a:prstGeom>
            <a:solidFill>
              <a:srgbClr val="EFEFE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1" name="Google Shape;371;g65e898447af993a_13"/>
            <p:cNvGrpSpPr/>
            <p:nvPr/>
          </p:nvGrpSpPr>
          <p:grpSpPr>
            <a:xfrm flipH="1">
              <a:off x="2106559" y="1388371"/>
              <a:ext cx="216923" cy="216923"/>
              <a:chOff x="7644677" y="1166271"/>
              <a:chExt cx="216923" cy="216923"/>
            </a:xfrm>
          </p:grpSpPr>
          <p:sp>
            <p:nvSpPr>
              <p:cNvPr id="372" name="Google Shape;372;g65e898447af993a_13"/>
              <p:cNvSpPr/>
              <p:nvPr/>
            </p:nvSpPr>
            <p:spPr>
              <a:xfrm flipH="1">
                <a:off x="7644677" y="1166271"/>
                <a:ext cx="216923" cy="216923"/>
              </a:xfrm>
              <a:custGeom>
                <a:rect b="b" l="l" r="r" t="t"/>
                <a:pathLst>
                  <a:path extrusionOk="0" h="10008" w="10008">
                    <a:moveTo>
                      <a:pt x="5004" y="0"/>
                    </a:moveTo>
                    <a:cubicBezTo>
                      <a:pt x="2269" y="0"/>
                      <a:pt x="1" y="2235"/>
                      <a:pt x="1" y="5004"/>
                    </a:cubicBezTo>
                    <a:cubicBezTo>
                      <a:pt x="1" y="7773"/>
                      <a:pt x="2269" y="10008"/>
                      <a:pt x="5004" y="10008"/>
                    </a:cubicBezTo>
                    <a:cubicBezTo>
                      <a:pt x="7773" y="10008"/>
                      <a:pt x="10008" y="7773"/>
                      <a:pt x="10008" y="5004"/>
                    </a:cubicBezTo>
                    <a:cubicBezTo>
                      <a:pt x="10008" y="2235"/>
                      <a:pt x="7773" y="0"/>
                      <a:pt x="5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g65e898447af993a_13"/>
              <p:cNvSpPr/>
              <p:nvPr/>
            </p:nvSpPr>
            <p:spPr>
              <a:xfrm flipH="1">
                <a:off x="7707578" y="1229172"/>
                <a:ext cx="90406" cy="90406"/>
              </a:xfrm>
              <a:custGeom>
                <a:rect b="b" l="l" r="r" t="t"/>
                <a:pathLst>
                  <a:path extrusionOk="0" h="4171" w="4171">
                    <a:moveTo>
                      <a:pt x="2069" y="0"/>
                    </a:moveTo>
                    <a:cubicBezTo>
                      <a:pt x="935" y="0"/>
                      <a:pt x="1" y="934"/>
                      <a:pt x="1" y="2102"/>
                    </a:cubicBezTo>
                    <a:cubicBezTo>
                      <a:pt x="1" y="3236"/>
                      <a:pt x="935" y="4170"/>
                      <a:pt x="2069" y="4170"/>
                    </a:cubicBezTo>
                    <a:cubicBezTo>
                      <a:pt x="3237" y="4170"/>
                      <a:pt x="4171" y="3236"/>
                      <a:pt x="4171" y="2102"/>
                    </a:cubicBezTo>
                    <a:cubicBezTo>
                      <a:pt x="4171" y="934"/>
                      <a:pt x="3237" y="0"/>
                      <a:pt x="20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4" name="Google Shape;374;g65e898447af993a_13"/>
            <p:cNvGrpSpPr/>
            <p:nvPr/>
          </p:nvGrpSpPr>
          <p:grpSpPr>
            <a:xfrm flipH="1">
              <a:off x="2515874" y="2063586"/>
              <a:ext cx="218675" cy="216923"/>
              <a:chOff x="7233610" y="1841486"/>
              <a:chExt cx="218675" cy="216923"/>
            </a:xfrm>
          </p:grpSpPr>
          <p:sp>
            <p:nvSpPr>
              <p:cNvPr id="375" name="Google Shape;375;g65e898447af993a_13"/>
              <p:cNvSpPr/>
              <p:nvPr/>
            </p:nvSpPr>
            <p:spPr>
              <a:xfrm flipH="1">
                <a:off x="7233610" y="1841486"/>
                <a:ext cx="218675" cy="216923"/>
              </a:xfrm>
              <a:custGeom>
                <a:rect b="b" l="l" r="r" t="t"/>
                <a:pathLst>
                  <a:path extrusionOk="0" h="10008" w="10008">
                    <a:moveTo>
                      <a:pt x="5004" y="0"/>
                    </a:moveTo>
                    <a:cubicBezTo>
                      <a:pt x="2269" y="0"/>
                      <a:pt x="0" y="2235"/>
                      <a:pt x="0" y="5004"/>
                    </a:cubicBezTo>
                    <a:cubicBezTo>
                      <a:pt x="0" y="7772"/>
                      <a:pt x="2269" y="10007"/>
                      <a:pt x="5004" y="10007"/>
                    </a:cubicBezTo>
                    <a:cubicBezTo>
                      <a:pt x="7773" y="10007"/>
                      <a:pt x="10008" y="7772"/>
                      <a:pt x="10008" y="5004"/>
                    </a:cubicBezTo>
                    <a:cubicBezTo>
                      <a:pt x="10008" y="2235"/>
                      <a:pt x="7773" y="0"/>
                      <a:pt x="50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g65e898447af993a_13"/>
              <p:cNvSpPr/>
              <p:nvPr/>
            </p:nvSpPr>
            <p:spPr>
              <a:xfrm flipH="1">
                <a:off x="7294473" y="1901483"/>
                <a:ext cx="96948" cy="96909"/>
              </a:xfrm>
              <a:custGeom>
                <a:rect b="b" l="l" r="r" t="t"/>
                <a:pathLst>
                  <a:path extrusionOk="0" h="4471" w="4437">
                    <a:moveTo>
                      <a:pt x="2202" y="1"/>
                    </a:moveTo>
                    <a:cubicBezTo>
                      <a:pt x="1001" y="1"/>
                      <a:pt x="0" y="1002"/>
                      <a:pt x="0" y="2236"/>
                    </a:cubicBezTo>
                    <a:cubicBezTo>
                      <a:pt x="0" y="3470"/>
                      <a:pt x="1001" y="4471"/>
                      <a:pt x="2202" y="4471"/>
                    </a:cubicBezTo>
                    <a:cubicBezTo>
                      <a:pt x="3436" y="4471"/>
                      <a:pt x="4437" y="3470"/>
                      <a:pt x="4437" y="2236"/>
                    </a:cubicBezTo>
                    <a:cubicBezTo>
                      <a:pt x="4437" y="1002"/>
                      <a:pt x="3436" y="1"/>
                      <a:pt x="22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" name="Google Shape;377;g65e898447af993a_13"/>
            <p:cNvGrpSpPr/>
            <p:nvPr/>
          </p:nvGrpSpPr>
          <p:grpSpPr>
            <a:xfrm>
              <a:off x="2641261" y="2738811"/>
              <a:ext cx="216923" cy="216923"/>
              <a:chOff x="1446347" y="2466895"/>
              <a:chExt cx="216923" cy="216923"/>
            </a:xfrm>
          </p:grpSpPr>
          <p:sp>
            <p:nvSpPr>
              <p:cNvPr id="378" name="Google Shape;378;g65e898447af993a_13"/>
              <p:cNvSpPr/>
              <p:nvPr/>
            </p:nvSpPr>
            <p:spPr>
              <a:xfrm>
                <a:off x="1446347" y="2466895"/>
                <a:ext cx="216923" cy="216923"/>
              </a:xfrm>
              <a:custGeom>
                <a:rect b="b" l="l" r="r" t="t"/>
                <a:pathLst>
                  <a:path extrusionOk="0" h="10008" w="10008">
                    <a:moveTo>
                      <a:pt x="5004" y="1"/>
                    </a:moveTo>
                    <a:cubicBezTo>
                      <a:pt x="2235" y="1"/>
                      <a:pt x="0" y="2236"/>
                      <a:pt x="0" y="5004"/>
                    </a:cubicBezTo>
                    <a:cubicBezTo>
                      <a:pt x="0" y="7773"/>
                      <a:pt x="2235" y="10008"/>
                      <a:pt x="5004" y="10008"/>
                    </a:cubicBezTo>
                    <a:cubicBezTo>
                      <a:pt x="7772" y="10008"/>
                      <a:pt x="10007" y="7773"/>
                      <a:pt x="10007" y="5004"/>
                    </a:cubicBezTo>
                    <a:cubicBezTo>
                      <a:pt x="10007" y="2236"/>
                      <a:pt x="7772" y="1"/>
                      <a:pt x="50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g65e898447af993a_13"/>
              <p:cNvSpPr/>
              <p:nvPr/>
            </p:nvSpPr>
            <p:spPr>
              <a:xfrm>
                <a:off x="1506356" y="2526914"/>
                <a:ext cx="96909" cy="96909"/>
              </a:xfrm>
              <a:custGeom>
                <a:rect b="b" l="l" r="r" t="t"/>
                <a:pathLst>
                  <a:path extrusionOk="0" h="4471" w="4471">
                    <a:moveTo>
                      <a:pt x="2236" y="1"/>
                    </a:moveTo>
                    <a:cubicBezTo>
                      <a:pt x="1002" y="1"/>
                      <a:pt x="1" y="1001"/>
                      <a:pt x="1" y="2235"/>
                    </a:cubicBezTo>
                    <a:cubicBezTo>
                      <a:pt x="1" y="3470"/>
                      <a:pt x="1002" y="4470"/>
                      <a:pt x="2236" y="4470"/>
                    </a:cubicBezTo>
                    <a:cubicBezTo>
                      <a:pt x="3470" y="4470"/>
                      <a:pt x="4471" y="3470"/>
                      <a:pt x="4471" y="2235"/>
                    </a:cubicBezTo>
                    <a:cubicBezTo>
                      <a:pt x="4471" y="1001"/>
                      <a:pt x="3470" y="1"/>
                      <a:pt x="22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0" name="Google Shape;380;g65e898447af993a_13"/>
            <p:cNvGrpSpPr/>
            <p:nvPr/>
          </p:nvGrpSpPr>
          <p:grpSpPr>
            <a:xfrm flipH="1">
              <a:off x="2515515" y="3414025"/>
              <a:ext cx="216898" cy="216923"/>
              <a:chOff x="7235745" y="3191925"/>
              <a:chExt cx="216898" cy="216923"/>
            </a:xfrm>
          </p:grpSpPr>
          <p:sp>
            <p:nvSpPr>
              <p:cNvPr id="381" name="Google Shape;381;g65e898447af993a_13"/>
              <p:cNvSpPr/>
              <p:nvPr/>
            </p:nvSpPr>
            <p:spPr>
              <a:xfrm flipH="1">
                <a:off x="7235745" y="3191925"/>
                <a:ext cx="216898" cy="216923"/>
              </a:xfrm>
              <a:custGeom>
                <a:rect b="b" l="l" r="r" t="t"/>
                <a:pathLst>
                  <a:path extrusionOk="0" h="10008" w="10008">
                    <a:moveTo>
                      <a:pt x="5004" y="0"/>
                    </a:moveTo>
                    <a:cubicBezTo>
                      <a:pt x="2236" y="0"/>
                      <a:pt x="1" y="2235"/>
                      <a:pt x="1" y="5004"/>
                    </a:cubicBezTo>
                    <a:cubicBezTo>
                      <a:pt x="1" y="7772"/>
                      <a:pt x="2236" y="10007"/>
                      <a:pt x="5004" y="10007"/>
                    </a:cubicBezTo>
                    <a:cubicBezTo>
                      <a:pt x="7773" y="10007"/>
                      <a:pt x="10008" y="7772"/>
                      <a:pt x="10008" y="5004"/>
                    </a:cubicBezTo>
                    <a:cubicBezTo>
                      <a:pt x="10008" y="2235"/>
                      <a:pt x="7773" y="0"/>
                      <a:pt x="5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g65e898447af993a_13"/>
              <p:cNvSpPr/>
              <p:nvPr/>
            </p:nvSpPr>
            <p:spPr>
              <a:xfrm flipH="1">
                <a:off x="7295734" y="3252659"/>
                <a:ext cx="96898" cy="96172"/>
              </a:xfrm>
              <a:custGeom>
                <a:rect b="b" l="l" r="r" t="t"/>
                <a:pathLst>
                  <a:path extrusionOk="0" h="4437" w="4471">
                    <a:moveTo>
                      <a:pt x="2235" y="0"/>
                    </a:moveTo>
                    <a:cubicBezTo>
                      <a:pt x="1001" y="0"/>
                      <a:pt x="0" y="1001"/>
                      <a:pt x="0" y="2202"/>
                    </a:cubicBezTo>
                    <a:cubicBezTo>
                      <a:pt x="0" y="3436"/>
                      <a:pt x="1001" y="4437"/>
                      <a:pt x="2235" y="4437"/>
                    </a:cubicBezTo>
                    <a:cubicBezTo>
                      <a:pt x="3469" y="4437"/>
                      <a:pt x="4470" y="3436"/>
                      <a:pt x="4470" y="2202"/>
                    </a:cubicBezTo>
                    <a:cubicBezTo>
                      <a:pt x="4470" y="967"/>
                      <a:pt x="3469" y="0"/>
                      <a:pt x="22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3" name="Google Shape;383;g65e898447af993a_13"/>
            <p:cNvGrpSpPr/>
            <p:nvPr/>
          </p:nvGrpSpPr>
          <p:grpSpPr>
            <a:xfrm flipH="1">
              <a:off x="2106927" y="4089251"/>
              <a:ext cx="216923" cy="216923"/>
              <a:chOff x="7644308" y="3867151"/>
              <a:chExt cx="216923" cy="216923"/>
            </a:xfrm>
          </p:grpSpPr>
          <p:sp>
            <p:nvSpPr>
              <p:cNvPr id="384" name="Google Shape;384;g65e898447af993a_13"/>
              <p:cNvSpPr/>
              <p:nvPr/>
            </p:nvSpPr>
            <p:spPr>
              <a:xfrm flipH="1">
                <a:off x="7644308" y="3867151"/>
                <a:ext cx="216923" cy="216923"/>
              </a:xfrm>
              <a:custGeom>
                <a:rect b="b" l="l" r="r" t="t"/>
                <a:pathLst>
                  <a:path extrusionOk="0" h="10008" w="10008">
                    <a:moveTo>
                      <a:pt x="5004" y="0"/>
                    </a:moveTo>
                    <a:cubicBezTo>
                      <a:pt x="2235" y="0"/>
                      <a:pt x="0" y="2235"/>
                      <a:pt x="0" y="5004"/>
                    </a:cubicBezTo>
                    <a:cubicBezTo>
                      <a:pt x="0" y="7772"/>
                      <a:pt x="2235" y="10007"/>
                      <a:pt x="5004" y="10007"/>
                    </a:cubicBezTo>
                    <a:cubicBezTo>
                      <a:pt x="7772" y="10007"/>
                      <a:pt x="10007" y="7772"/>
                      <a:pt x="10007" y="5004"/>
                    </a:cubicBezTo>
                    <a:cubicBezTo>
                      <a:pt x="10007" y="2235"/>
                      <a:pt x="7772" y="0"/>
                      <a:pt x="50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g65e898447af993a_13"/>
              <p:cNvSpPr/>
              <p:nvPr/>
            </p:nvSpPr>
            <p:spPr>
              <a:xfrm flipH="1">
                <a:off x="7707570" y="3930053"/>
                <a:ext cx="90385" cy="90385"/>
              </a:xfrm>
              <a:custGeom>
                <a:rect b="b" l="l" r="r" t="t"/>
                <a:pathLst>
                  <a:path extrusionOk="0" h="4170" w="4170">
                    <a:moveTo>
                      <a:pt x="2102" y="0"/>
                    </a:moveTo>
                    <a:cubicBezTo>
                      <a:pt x="934" y="0"/>
                      <a:pt x="0" y="934"/>
                      <a:pt x="0" y="2102"/>
                    </a:cubicBezTo>
                    <a:cubicBezTo>
                      <a:pt x="0" y="3236"/>
                      <a:pt x="934" y="4170"/>
                      <a:pt x="2102" y="4170"/>
                    </a:cubicBezTo>
                    <a:cubicBezTo>
                      <a:pt x="3236" y="4170"/>
                      <a:pt x="4170" y="3236"/>
                      <a:pt x="4170" y="2102"/>
                    </a:cubicBezTo>
                    <a:cubicBezTo>
                      <a:pt x="4170" y="934"/>
                      <a:pt x="3236" y="0"/>
                      <a:pt x="21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6" name="Google Shape;386;g65e898447af993a_13"/>
          <p:cNvSpPr txBox="1"/>
          <p:nvPr/>
        </p:nvSpPr>
        <p:spPr>
          <a:xfrm>
            <a:off x="2931324" y="2280420"/>
            <a:ext cx="4468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000">
                <a:latin typeface="Fira Sans"/>
                <a:ea typeface="Fira Sans"/>
                <a:cs typeface="Fira Sans"/>
                <a:sym typeface="Fira Sans"/>
              </a:rPr>
              <a:t>Certain staining techniques cause the chromosomes to take on a banded appearance,</a:t>
            </a:r>
            <a:endParaRPr b="0" i="0" sz="10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87" name="Google Shape;387;g65e898447af993a_13"/>
          <p:cNvSpPr txBox="1"/>
          <p:nvPr/>
        </p:nvSpPr>
        <p:spPr>
          <a:xfrm>
            <a:off x="3146625" y="3867825"/>
            <a:ext cx="52632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000">
                <a:latin typeface="Fira Sans"/>
                <a:ea typeface="Fira Sans"/>
                <a:cs typeface="Fira Sans"/>
                <a:sym typeface="Fira Sans"/>
              </a:rPr>
              <a:t>Allowing accurate identification and longitudinal mapping for locating gene positions and characterising structural changes.</a:t>
            </a:r>
            <a:endParaRPr sz="10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88" name="Google Shape;388;g65e898447af993a_13"/>
          <p:cNvSpPr txBox="1"/>
          <p:nvPr/>
        </p:nvSpPr>
        <p:spPr>
          <a:xfrm>
            <a:off x="2980975" y="4407100"/>
            <a:ext cx="54288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000">
                <a:latin typeface="Fira Sans"/>
                <a:ea typeface="Fira Sans"/>
                <a:cs typeface="Fira Sans"/>
                <a:sym typeface="Fira Sans"/>
              </a:rPr>
              <a:t>Patterns, and the nomenclature for defining positional mapping have been standardised</a:t>
            </a:r>
            <a:endParaRPr b="0" i="0" sz="10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89" name="Google Shape;389;g65e898447af993a_13"/>
          <p:cNvSpPr txBox="1"/>
          <p:nvPr/>
        </p:nvSpPr>
        <p:spPr>
          <a:xfrm>
            <a:off x="3182200" y="3298475"/>
            <a:ext cx="36132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000">
                <a:latin typeface="Fira Sans"/>
                <a:ea typeface="Fira Sans"/>
                <a:cs typeface="Fira Sans"/>
                <a:sym typeface="Fira Sans"/>
              </a:rPr>
              <a:t>Patterns are specific and repeatable for each chromosome</a:t>
            </a:r>
            <a:endParaRPr sz="10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0" name="Google Shape;390;g65e898447af993a_13"/>
          <p:cNvSpPr txBox="1"/>
          <p:nvPr/>
        </p:nvSpPr>
        <p:spPr>
          <a:xfrm>
            <a:off x="2694605" y="2198477"/>
            <a:ext cx="3966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GB" sz="2400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rPr>
              <a:t>1</a:t>
            </a:r>
            <a:endParaRPr b="1" i="0" sz="2400" u="none" cap="none" strike="noStrike">
              <a:solidFill>
                <a:schemeClr val="l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1" name="Google Shape;391;g65e898447af993a_13"/>
          <p:cNvSpPr txBox="1"/>
          <p:nvPr/>
        </p:nvSpPr>
        <p:spPr>
          <a:xfrm>
            <a:off x="2852350" y="3832113"/>
            <a:ext cx="396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GB" sz="240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4</a:t>
            </a:r>
            <a:endParaRPr b="1" i="0" sz="2400" u="none" cap="none" strike="noStrike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2" name="Google Shape;392;g65e898447af993a_13"/>
          <p:cNvSpPr txBox="1"/>
          <p:nvPr/>
        </p:nvSpPr>
        <p:spPr>
          <a:xfrm>
            <a:off x="2940032" y="3300058"/>
            <a:ext cx="5301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GB" sz="2400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 b="1" i="0" sz="2400" u="none" cap="none" strike="noStrike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3" name="Google Shape;393;g65e898447af993a_13"/>
          <p:cNvSpPr txBox="1"/>
          <p:nvPr/>
        </p:nvSpPr>
        <p:spPr>
          <a:xfrm>
            <a:off x="3049646" y="2779512"/>
            <a:ext cx="37458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000">
                <a:latin typeface="Fira Sans"/>
                <a:ea typeface="Fira Sans"/>
                <a:cs typeface="Fira Sans"/>
                <a:sym typeface="Fira Sans"/>
              </a:rPr>
              <a:t>Each arm presenting a sequence of dark and light bands</a:t>
            </a:r>
            <a:endParaRPr b="0" i="0" sz="10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4" name="Google Shape;394;g65e898447af993a_13"/>
          <p:cNvSpPr txBox="1"/>
          <p:nvPr/>
        </p:nvSpPr>
        <p:spPr>
          <a:xfrm>
            <a:off x="2785599" y="2747550"/>
            <a:ext cx="3966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GB" sz="24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endParaRPr b="1" i="0" sz="2400" u="none" cap="none" strike="noStrike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5" name="Google Shape;395;g65e898447af993a_13"/>
          <p:cNvSpPr txBox="1"/>
          <p:nvPr>
            <p:ph type="title"/>
          </p:nvPr>
        </p:nvSpPr>
        <p:spPr>
          <a:xfrm>
            <a:off x="3614700" y="1824413"/>
            <a:ext cx="1914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300"/>
              <a:t>Banding</a:t>
            </a:r>
            <a:endParaRPr sz="2300"/>
          </a:p>
        </p:txBody>
      </p:sp>
      <p:sp>
        <p:nvSpPr>
          <p:cNvPr id="396" name="Google Shape;396;g65e898447af993a_13"/>
          <p:cNvSpPr txBox="1"/>
          <p:nvPr/>
        </p:nvSpPr>
        <p:spPr>
          <a:xfrm>
            <a:off x="2718848" y="4435593"/>
            <a:ext cx="530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GB" sz="2400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5</a:t>
            </a:r>
            <a:endParaRPr b="1" i="0" sz="2400" u="none" cap="none" strike="noStrike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7" name="Google Shape;397;g65e898447af993a_13"/>
          <p:cNvSpPr/>
          <p:nvPr/>
        </p:nvSpPr>
        <p:spPr>
          <a:xfrm rot="10800000">
            <a:off x="1224623" y="1627000"/>
            <a:ext cx="6694769" cy="42750"/>
          </a:xfrm>
          <a:custGeom>
            <a:rect b="b" l="l" r="r" t="t"/>
            <a:pathLst>
              <a:path extrusionOk="0" h="1930" w="91284">
                <a:moveTo>
                  <a:pt x="1292" y="0"/>
                </a:moveTo>
                <a:cubicBezTo>
                  <a:pt x="0" y="0"/>
                  <a:pt x="0" y="1929"/>
                  <a:pt x="1292" y="1929"/>
                </a:cubicBezTo>
                <a:lnTo>
                  <a:pt x="90011" y="1929"/>
                </a:lnTo>
                <a:cubicBezTo>
                  <a:pt x="91284" y="1929"/>
                  <a:pt x="91284" y="0"/>
                  <a:pt x="900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NA Infographics by Slidesgo">
  <a:themeElements>
    <a:clrScheme name="Simple Light">
      <a:dk1>
        <a:srgbClr val="000000"/>
      </a:dk1>
      <a:lt1>
        <a:srgbClr val="D6D4CC"/>
      </a:lt1>
      <a:dk2>
        <a:srgbClr val="2B3B5C"/>
      </a:dk2>
      <a:lt2>
        <a:srgbClr val="075681"/>
      </a:lt2>
      <a:accent1>
        <a:srgbClr val="287CBC"/>
      </a:accent1>
      <a:accent2>
        <a:srgbClr val="FE7702"/>
      </a:accent2>
      <a:accent3>
        <a:srgbClr val="E94B86"/>
      </a:accent3>
      <a:accent4>
        <a:srgbClr val="25AC9B"/>
      </a:accent4>
      <a:accent5>
        <a:srgbClr val="ECB004"/>
      </a:accent5>
      <a:accent6>
        <a:srgbClr val="B52A8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