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Titillium Web"/>
      <p:regular r:id="rId29"/>
      <p:bold r:id="rId30"/>
      <p:italic r:id="rId31"/>
      <p:boldItalic r:id="rId32"/>
    </p:embeddedFont>
    <p:embeddedFont>
      <p:font typeface="Fira Sans"/>
      <p:regular r:id="rId33"/>
      <p:bold r:id="rId34"/>
      <p:italic r:id="rId35"/>
      <p:boldItalic r:id="rId36"/>
    </p:embeddedFont>
    <p:embeddedFont>
      <p:font typeface="Ex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2294">
          <p15:clr>
            <a:srgbClr val="9AA0A6"/>
          </p15:clr>
        </p15:guide>
        <p15:guide id="4" pos="2350">
          <p15:clr>
            <a:srgbClr val="9AA0A6"/>
          </p15:clr>
        </p15:guide>
        <p15:guide id="5" pos="70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41" roundtripDataSignature="AMtx7mgtlxxmC6W6lgl7o0HENt9IBdb1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296F03-AA98-4887-B846-952CA9473AF1}">
  <a:tblStyle styleId="{59296F03-AA98-4887-B846-952CA9473A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294"/>
        <p:guide pos="2350"/>
        <p:guide pos="7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xo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TitilliumWeb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itilliumWeb-italic.fntdata"/><Relationship Id="rId30" Type="http://schemas.openxmlformats.org/officeDocument/2006/relationships/font" Target="fonts/TitilliumWeb-bold.fntdata"/><Relationship Id="rId11" Type="http://schemas.openxmlformats.org/officeDocument/2006/relationships/slide" Target="slides/slide5.xml"/><Relationship Id="rId33" Type="http://schemas.openxmlformats.org/officeDocument/2006/relationships/font" Target="fonts/FiraSans-regular.fntdata"/><Relationship Id="rId10" Type="http://schemas.openxmlformats.org/officeDocument/2006/relationships/slide" Target="slides/slide4.xml"/><Relationship Id="rId32" Type="http://schemas.openxmlformats.org/officeDocument/2006/relationships/font" Target="fonts/TitilliumWeb-boldItalic.fntdata"/><Relationship Id="rId13" Type="http://schemas.openxmlformats.org/officeDocument/2006/relationships/slide" Target="slides/slide7.xml"/><Relationship Id="rId35" Type="http://schemas.openxmlformats.org/officeDocument/2006/relationships/font" Target="fonts/FiraSans-italic.fntdata"/><Relationship Id="rId12" Type="http://schemas.openxmlformats.org/officeDocument/2006/relationships/slide" Target="slides/slide6.xml"/><Relationship Id="rId34" Type="http://schemas.openxmlformats.org/officeDocument/2006/relationships/font" Target="fonts/FiraSans-bold.fntdata"/><Relationship Id="rId15" Type="http://schemas.openxmlformats.org/officeDocument/2006/relationships/slide" Target="slides/slide9.xml"/><Relationship Id="rId37" Type="http://schemas.openxmlformats.org/officeDocument/2006/relationships/font" Target="fonts/Exo-regular.fntdata"/><Relationship Id="rId14" Type="http://schemas.openxmlformats.org/officeDocument/2006/relationships/slide" Target="slides/slide8.xml"/><Relationship Id="rId36" Type="http://schemas.openxmlformats.org/officeDocument/2006/relationships/font" Target="fonts/FiraSans-boldItalic.fntdata"/><Relationship Id="rId17" Type="http://schemas.openxmlformats.org/officeDocument/2006/relationships/slide" Target="slides/slide11.xml"/><Relationship Id="rId39" Type="http://schemas.openxmlformats.org/officeDocument/2006/relationships/font" Target="fonts/Exo-italic.fntdata"/><Relationship Id="rId16" Type="http://schemas.openxmlformats.org/officeDocument/2006/relationships/slide" Target="slides/slide10.xml"/><Relationship Id="rId38" Type="http://schemas.openxmlformats.org/officeDocument/2006/relationships/font" Target="fonts/Ex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cf1cacfe6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cf1cacfe6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cf1cacfe6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ecf1cacfe6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03cb059f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f03cb059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03cb059fd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f03cb059fd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f90b66900_1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ef90b66900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0b8c5f203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gf0b8c5f20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ef90b66900_1_8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gef90b66900_1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f0c1ded1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f0c1ded1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a358174175dacf9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g3a358174175dacf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50dd64c73ff49c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50dd64c73ff49c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cf1cacfe6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ecf1cacfe6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 txBox="1"/>
          <p:nvPr>
            <p:ph type="ctrTitle"/>
          </p:nvPr>
        </p:nvSpPr>
        <p:spPr>
          <a:xfrm>
            <a:off x="4886700" y="916300"/>
            <a:ext cx="38001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17"/>
          <p:cNvSpPr txBox="1"/>
          <p:nvPr>
            <p:ph idx="1" type="subTitle"/>
          </p:nvPr>
        </p:nvSpPr>
        <p:spPr>
          <a:xfrm>
            <a:off x="4886700" y="2767775"/>
            <a:ext cx="3800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5.png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6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hyperlink" Target="https://youtu.be/ItVllkkcrOQ" TargetMode="External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Relationship Id="rId4" Type="http://schemas.openxmlformats.org/officeDocument/2006/relationships/image" Target="../media/image28.jpg"/><Relationship Id="rId5" Type="http://schemas.openxmlformats.org/officeDocument/2006/relationships/hyperlink" Target="https://youtu.be/MLDCJ2gUC84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youtu.be/pG0n7INP-E4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hyperlink" Target="https://youtu.be/f-ldPgEfAH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hyperlink" Target="https://youtu.be/sg7xe8C9DmQ" TargetMode="External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"/>
          <p:cNvGrpSpPr/>
          <p:nvPr/>
        </p:nvGrpSpPr>
        <p:grpSpPr>
          <a:xfrm>
            <a:off x="-610021" y="-434869"/>
            <a:ext cx="5941495" cy="5943341"/>
            <a:chOff x="1190225" y="238125"/>
            <a:chExt cx="5230650" cy="5232275"/>
          </a:xfrm>
        </p:grpSpPr>
        <p:sp>
          <p:nvSpPr>
            <p:cNvPr id="52" name="Google Shape;52;p1"/>
            <p:cNvSpPr/>
            <p:nvPr/>
          </p:nvSpPr>
          <p:spPr>
            <a:xfrm>
              <a:off x="2153600" y="2157600"/>
              <a:ext cx="3283650" cy="1339075"/>
            </a:xfrm>
            <a:custGeom>
              <a:rect b="b" l="l" r="r" t="t"/>
              <a:pathLst>
                <a:path extrusionOk="0" h="53563" w="131346">
                  <a:moveTo>
                    <a:pt x="1" y="1"/>
                  </a:moveTo>
                  <a:cubicBezTo>
                    <a:pt x="10655" y="24547"/>
                    <a:pt x="35104" y="41743"/>
                    <a:pt x="63471" y="41743"/>
                  </a:cubicBezTo>
                  <a:lnTo>
                    <a:pt x="63503" y="41710"/>
                  </a:lnTo>
                  <a:lnTo>
                    <a:pt x="107188" y="41710"/>
                  </a:lnTo>
                  <a:cubicBezTo>
                    <a:pt x="116644" y="41710"/>
                    <a:pt x="125549" y="46082"/>
                    <a:pt x="131346" y="53562"/>
                  </a:cubicBezTo>
                  <a:cubicBezTo>
                    <a:pt x="120692" y="29016"/>
                    <a:pt x="96275" y="11821"/>
                    <a:pt x="67875" y="11821"/>
                  </a:cubicBezTo>
                  <a:lnTo>
                    <a:pt x="67843" y="11853"/>
                  </a:lnTo>
                  <a:lnTo>
                    <a:pt x="24158" y="11853"/>
                  </a:ln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831675" y="3200350"/>
              <a:ext cx="747250" cy="2270050"/>
            </a:xfrm>
            <a:custGeom>
              <a:rect b="b" l="l" r="r" t="t"/>
              <a:pathLst>
                <a:path extrusionOk="0" h="90802" w="29890">
                  <a:moveTo>
                    <a:pt x="0" y="0"/>
                  </a:moveTo>
                  <a:lnTo>
                    <a:pt x="0" y="39248"/>
                  </a:lnTo>
                  <a:lnTo>
                    <a:pt x="0" y="75938"/>
                  </a:lnTo>
                  <a:cubicBezTo>
                    <a:pt x="33" y="84163"/>
                    <a:pt x="6703" y="90802"/>
                    <a:pt x="14929" y="90802"/>
                  </a:cubicBezTo>
                  <a:cubicBezTo>
                    <a:pt x="23154" y="90802"/>
                    <a:pt x="29825" y="84163"/>
                    <a:pt x="29890" y="75938"/>
                  </a:cubicBezTo>
                  <a:lnTo>
                    <a:pt x="29890" y="39248"/>
                  </a:lnTo>
                  <a:cubicBezTo>
                    <a:pt x="29890" y="29825"/>
                    <a:pt x="27947" y="20466"/>
                    <a:pt x="24190" y="11820"/>
                  </a:cubicBezTo>
                  <a:cubicBezTo>
                    <a:pt x="18426" y="4339"/>
                    <a:pt x="9488" y="0"/>
                    <a:pt x="65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534550" y="2594775"/>
              <a:ext cx="902700" cy="901900"/>
            </a:xfrm>
            <a:custGeom>
              <a:rect b="b" l="l" r="r" t="t"/>
              <a:pathLst>
                <a:path extrusionOk="0" h="36076" w="36108">
                  <a:moveTo>
                    <a:pt x="1" y="1"/>
                  </a:moveTo>
                  <a:cubicBezTo>
                    <a:pt x="7546" y="5765"/>
                    <a:pt x="11950" y="14735"/>
                    <a:pt x="11950" y="24223"/>
                  </a:cubicBezTo>
                  <a:cubicBezTo>
                    <a:pt x="21406" y="24223"/>
                    <a:pt x="30311" y="28595"/>
                    <a:pt x="36108" y="36075"/>
                  </a:cubicBezTo>
                  <a:cubicBezTo>
                    <a:pt x="29081" y="19916"/>
                    <a:pt x="16160" y="6995"/>
                    <a:pt x="1" y="1"/>
                  </a:cubicBezTo>
                  <a:close/>
                </a:path>
              </a:pathLst>
            </a:custGeom>
            <a:solidFill>
              <a:srgbClr val="2E3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011925" y="238125"/>
              <a:ext cx="747275" cy="2215825"/>
            </a:xfrm>
            <a:custGeom>
              <a:rect b="b" l="l" r="r" t="t"/>
              <a:pathLst>
                <a:path extrusionOk="0" h="88633" w="29891">
                  <a:moveTo>
                    <a:pt x="14962" y="0"/>
                  </a:moveTo>
                  <a:cubicBezTo>
                    <a:pt x="6704" y="0"/>
                    <a:pt x="1" y="6703"/>
                    <a:pt x="1" y="14961"/>
                  </a:cubicBezTo>
                  <a:lnTo>
                    <a:pt x="1" y="49384"/>
                  </a:lnTo>
                  <a:cubicBezTo>
                    <a:pt x="1" y="58807"/>
                    <a:pt x="1944" y="68134"/>
                    <a:pt x="5700" y="76812"/>
                  </a:cubicBezTo>
                  <a:cubicBezTo>
                    <a:pt x="11464" y="84260"/>
                    <a:pt x="20402" y="88632"/>
                    <a:pt x="29825" y="88632"/>
                  </a:cubicBezTo>
                  <a:lnTo>
                    <a:pt x="29890" y="88632"/>
                  </a:lnTo>
                  <a:lnTo>
                    <a:pt x="29890" y="20434"/>
                  </a:lnTo>
                  <a:lnTo>
                    <a:pt x="29890" y="14961"/>
                  </a:lnTo>
                  <a:cubicBezTo>
                    <a:pt x="29890" y="6703"/>
                    <a:pt x="23219" y="0"/>
                    <a:pt x="14962" y="0"/>
                  </a:cubicBezTo>
                  <a:close/>
                </a:path>
              </a:pathLst>
            </a:custGeom>
            <a:solidFill>
              <a:srgbClr val="287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153600" y="2157600"/>
              <a:ext cx="902700" cy="902700"/>
            </a:xfrm>
            <a:custGeom>
              <a:rect b="b" l="l" r="r" t="t"/>
              <a:pathLst>
                <a:path extrusionOk="0" h="36108" w="36108">
                  <a:moveTo>
                    <a:pt x="1" y="1"/>
                  </a:moveTo>
                  <a:lnTo>
                    <a:pt x="1" y="1"/>
                  </a:lnTo>
                  <a:cubicBezTo>
                    <a:pt x="7028" y="16160"/>
                    <a:pt x="19948" y="29081"/>
                    <a:pt x="36108" y="36108"/>
                  </a:cubicBezTo>
                  <a:cubicBezTo>
                    <a:pt x="28595" y="30311"/>
                    <a:pt x="24158" y="21341"/>
                    <a:pt x="24158" y="11853"/>
                  </a:cubicBez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3109700" y="1201500"/>
              <a:ext cx="1339075" cy="3283650"/>
            </a:xfrm>
            <a:custGeom>
              <a:rect b="b" l="l" r="r" t="t"/>
              <a:pathLst>
                <a:path extrusionOk="0" h="131346" w="53563">
                  <a:moveTo>
                    <a:pt x="1" y="1"/>
                  </a:moveTo>
                  <a:cubicBezTo>
                    <a:pt x="7481" y="5797"/>
                    <a:pt x="11853" y="14703"/>
                    <a:pt x="11853" y="24158"/>
                  </a:cubicBezTo>
                  <a:cubicBezTo>
                    <a:pt x="11853" y="24191"/>
                    <a:pt x="11853" y="24223"/>
                    <a:pt x="11853" y="24223"/>
                  </a:cubicBezTo>
                  <a:lnTo>
                    <a:pt x="11853" y="67843"/>
                  </a:lnTo>
                  <a:lnTo>
                    <a:pt x="11821" y="67875"/>
                  </a:lnTo>
                  <a:cubicBezTo>
                    <a:pt x="11821" y="96275"/>
                    <a:pt x="29016" y="120724"/>
                    <a:pt x="53562" y="131346"/>
                  </a:cubicBezTo>
                  <a:cubicBezTo>
                    <a:pt x="46082" y="125549"/>
                    <a:pt x="41710" y="116644"/>
                    <a:pt x="41710" y="107188"/>
                  </a:cubicBezTo>
                  <a:lnTo>
                    <a:pt x="41710" y="107123"/>
                  </a:lnTo>
                  <a:lnTo>
                    <a:pt x="41710" y="63504"/>
                  </a:lnTo>
                  <a:lnTo>
                    <a:pt x="41742" y="63471"/>
                  </a:lnTo>
                  <a:cubicBezTo>
                    <a:pt x="41742" y="35104"/>
                    <a:pt x="24547" y="10655"/>
                    <a:pt x="1" y="1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3405200" y="2453100"/>
              <a:ext cx="748075" cy="748075"/>
            </a:xfrm>
            <a:custGeom>
              <a:rect b="b" l="l" r="r" t="t"/>
              <a:pathLst>
                <a:path extrusionOk="0" h="29923" w="29923">
                  <a:moveTo>
                    <a:pt x="17811" y="1"/>
                  </a:moveTo>
                  <a:lnTo>
                    <a:pt x="17779" y="33"/>
                  </a:lnTo>
                  <a:lnTo>
                    <a:pt x="33" y="33"/>
                  </a:lnTo>
                  <a:lnTo>
                    <a:pt x="33" y="17779"/>
                  </a:lnTo>
                  <a:lnTo>
                    <a:pt x="1" y="17811"/>
                  </a:lnTo>
                  <a:cubicBezTo>
                    <a:pt x="1" y="21471"/>
                    <a:pt x="292" y="25162"/>
                    <a:pt x="875" y="28789"/>
                  </a:cubicBezTo>
                  <a:cubicBezTo>
                    <a:pt x="5020" y="29534"/>
                    <a:pt x="9230" y="29923"/>
                    <a:pt x="13439" y="29923"/>
                  </a:cubicBezTo>
                  <a:lnTo>
                    <a:pt x="13439" y="29890"/>
                  </a:lnTo>
                  <a:lnTo>
                    <a:pt x="29890" y="29890"/>
                  </a:lnTo>
                  <a:lnTo>
                    <a:pt x="29890" y="13440"/>
                  </a:lnTo>
                  <a:lnTo>
                    <a:pt x="29922" y="13407"/>
                  </a:lnTo>
                  <a:cubicBezTo>
                    <a:pt x="29922" y="9230"/>
                    <a:pt x="29534" y="5020"/>
                    <a:pt x="28789" y="875"/>
                  </a:cubicBezTo>
                  <a:cubicBezTo>
                    <a:pt x="25162" y="292"/>
                    <a:pt x="21470" y="1"/>
                    <a:pt x="17811" y="1"/>
                  </a:cubicBezTo>
                  <a:close/>
                </a:path>
              </a:pathLst>
            </a:custGeom>
            <a:solidFill>
              <a:srgbClr val="2B3B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150000" y="3877150"/>
              <a:ext cx="2270875" cy="747250"/>
            </a:xfrm>
            <a:custGeom>
              <a:rect b="b" l="l" r="r" t="t"/>
              <a:pathLst>
                <a:path extrusionOk="0" h="29890" w="90835">
                  <a:moveTo>
                    <a:pt x="1" y="0"/>
                  </a:moveTo>
                  <a:lnTo>
                    <a:pt x="1" y="65"/>
                  </a:lnTo>
                  <a:cubicBezTo>
                    <a:pt x="1" y="9489"/>
                    <a:pt x="4373" y="18426"/>
                    <a:pt x="11853" y="24190"/>
                  </a:cubicBezTo>
                  <a:cubicBezTo>
                    <a:pt x="20499" y="27947"/>
                    <a:pt x="29825" y="29890"/>
                    <a:pt x="39281" y="29890"/>
                  </a:cubicBezTo>
                  <a:lnTo>
                    <a:pt x="75971" y="29890"/>
                  </a:lnTo>
                  <a:cubicBezTo>
                    <a:pt x="84196" y="29857"/>
                    <a:pt x="90835" y="23154"/>
                    <a:pt x="90835" y="14929"/>
                  </a:cubicBezTo>
                  <a:cubicBezTo>
                    <a:pt x="90835" y="6704"/>
                    <a:pt x="84196" y="33"/>
                    <a:pt x="75971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4829250" y="3877150"/>
              <a:ext cx="747250" cy="747250"/>
            </a:xfrm>
            <a:custGeom>
              <a:rect b="b" l="l" r="r" t="t"/>
              <a:pathLst>
                <a:path extrusionOk="0" h="29890" w="29890">
                  <a:moveTo>
                    <a:pt x="0" y="0"/>
                  </a:moveTo>
                  <a:lnTo>
                    <a:pt x="0" y="28756"/>
                  </a:lnTo>
                  <a:cubicBezTo>
                    <a:pt x="4080" y="29501"/>
                    <a:pt x="8258" y="29890"/>
                    <a:pt x="12403" y="29890"/>
                  </a:cubicBezTo>
                  <a:lnTo>
                    <a:pt x="29889" y="29890"/>
                  </a:lnTo>
                  <a:lnTo>
                    <a:pt x="29889" y="12435"/>
                  </a:lnTo>
                  <a:cubicBezTo>
                    <a:pt x="29889" y="8258"/>
                    <a:pt x="29501" y="4081"/>
                    <a:pt x="28756" y="0"/>
                  </a:cubicBezTo>
                  <a:close/>
                </a:path>
              </a:pathLst>
            </a:custGeom>
            <a:solidFill>
              <a:srgbClr val="CA2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3546875" y="3582450"/>
              <a:ext cx="901900" cy="902700"/>
            </a:xfrm>
            <a:custGeom>
              <a:rect b="b" l="l" r="r" t="t"/>
              <a:pathLst>
                <a:path extrusionOk="0" h="36108" w="36076">
                  <a:moveTo>
                    <a:pt x="1" y="1"/>
                  </a:moveTo>
                  <a:cubicBezTo>
                    <a:pt x="6995" y="16160"/>
                    <a:pt x="19916" y="29081"/>
                    <a:pt x="36075" y="36108"/>
                  </a:cubicBezTo>
                  <a:cubicBezTo>
                    <a:pt x="28595" y="30311"/>
                    <a:pt x="24223" y="21406"/>
                    <a:pt x="24223" y="11950"/>
                  </a:cubicBezTo>
                  <a:cubicBezTo>
                    <a:pt x="14735" y="11950"/>
                    <a:pt x="5765" y="7546"/>
                    <a:pt x="1" y="1"/>
                  </a:cubicBezTo>
                  <a:close/>
                </a:path>
              </a:pathLst>
            </a:custGeom>
            <a:solidFill>
              <a:srgbClr val="C62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190225" y="1059825"/>
              <a:ext cx="2215800" cy="747275"/>
            </a:xfrm>
            <a:custGeom>
              <a:rect b="b" l="l" r="r" t="t"/>
              <a:pathLst>
                <a:path extrusionOk="0" h="29891" w="88632">
                  <a:moveTo>
                    <a:pt x="14961" y="1"/>
                  </a:moveTo>
                  <a:cubicBezTo>
                    <a:pt x="6703" y="1"/>
                    <a:pt x="0" y="6704"/>
                    <a:pt x="0" y="14962"/>
                  </a:cubicBezTo>
                  <a:cubicBezTo>
                    <a:pt x="0" y="23219"/>
                    <a:pt x="6703" y="29890"/>
                    <a:pt x="14961" y="29890"/>
                  </a:cubicBezTo>
                  <a:lnTo>
                    <a:pt x="88632" y="29890"/>
                  </a:lnTo>
                  <a:lnTo>
                    <a:pt x="88632" y="29825"/>
                  </a:lnTo>
                  <a:cubicBezTo>
                    <a:pt x="88632" y="20402"/>
                    <a:pt x="84260" y="11464"/>
                    <a:pt x="76812" y="5700"/>
                  </a:cubicBezTo>
                  <a:cubicBezTo>
                    <a:pt x="68134" y="1944"/>
                    <a:pt x="58807" y="1"/>
                    <a:pt x="4938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2011925" y="1059825"/>
              <a:ext cx="747275" cy="747275"/>
            </a:xfrm>
            <a:custGeom>
              <a:rect b="b" l="l" r="r" t="t"/>
              <a:pathLst>
                <a:path extrusionOk="0" h="29891" w="29891">
                  <a:moveTo>
                    <a:pt x="1" y="1"/>
                  </a:moveTo>
                  <a:lnTo>
                    <a:pt x="1" y="16516"/>
                  </a:lnTo>
                  <a:cubicBezTo>
                    <a:pt x="1" y="21017"/>
                    <a:pt x="454" y="25486"/>
                    <a:pt x="1328" y="29890"/>
                  </a:cubicBezTo>
                  <a:lnTo>
                    <a:pt x="29890" y="29890"/>
                  </a:lnTo>
                  <a:lnTo>
                    <a:pt x="29890" y="16516"/>
                  </a:lnTo>
                  <a:lnTo>
                    <a:pt x="29890" y="1328"/>
                  </a:lnTo>
                  <a:cubicBezTo>
                    <a:pt x="25486" y="454"/>
                    <a:pt x="20985" y="1"/>
                    <a:pt x="16516" y="1"/>
                  </a:cubicBezTo>
                  <a:close/>
                </a:path>
              </a:pathLst>
            </a:custGeom>
            <a:solidFill>
              <a:srgbClr val="295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1"/>
          <p:cNvSpPr txBox="1"/>
          <p:nvPr>
            <p:ph type="ctrTitle"/>
          </p:nvPr>
        </p:nvSpPr>
        <p:spPr>
          <a:xfrm>
            <a:off x="4311607" y="545934"/>
            <a:ext cx="4408323" cy="18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900"/>
              <a:t>CHROMOSOMAL</a:t>
            </a:r>
            <a:br>
              <a:rPr lang="en-GB" sz="3900"/>
            </a:br>
            <a:r>
              <a:rPr lang="en-GB" sz="3900"/>
              <a:t>ANOMALIES</a:t>
            </a:r>
            <a:endParaRPr sz="3900"/>
          </a:p>
        </p:txBody>
      </p:sp>
      <p:sp>
        <p:nvSpPr>
          <p:cNvPr id="65" name="Google Shape;65;p1"/>
          <p:cNvSpPr txBox="1"/>
          <p:nvPr>
            <p:ph idx="1" type="subTitle"/>
          </p:nvPr>
        </p:nvSpPr>
        <p:spPr>
          <a:xfrm>
            <a:off x="4329850" y="2346436"/>
            <a:ext cx="3800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700"/>
              <a:t>Human genetics 442 </a:t>
            </a:r>
            <a:endParaRPr sz="1700"/>
          </a:p>
        </p:txBody>
      </p:sp>
      <p:sp>
        <p:nvSpPr>
          <p:cNvPr id="66" name="Google Shape;66;p1"/>
          <p:cNvSpPr txBox="1"/>
          <p:nvPr>
            <p:ph type="ctrTitle"/>
          </p:nvPr>
        </p:nvSpPr>
        <p:spPr>
          <a:xfrm>
            <a:off x="3735539" y="1254911"/>
            <a:ext cx="547164" cy="128189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8000">
                <a:solidFill>
                  <a:schemeClr val="accent5"/>
                </a:solidFill>
              </a:rPr>
              <a:t>2</a:t>
            </a:r>
            <a:endParaRPr sz="8000">
              <a:solidFill>
                <a:schemeClr val="accent5"/>
              </a:solidFill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b="17598" l="13804" r="13540" t="22932"/>
          <a:stretch/>
        </p:blipFill>
        <p:spPr>
          <a:xfrm>
            <a:off x="6610136" y="3801514"/>
            <a:ext cx="1210656" cy="99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 b="17597" l="28907" r="8892" t="22309"/>
          <a:stretch/>
        </p:blipFill>
        <p:spPr>
          <a:xfrm>
            <a:off x="7764796" y="3598297"/>
            <a:ext cx="1235939" cy="11944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>
            <p:ph idx="1" type="subTitle"/>
          </p:nvPr>
        </p:nvSpPr>
        <p:spPr>
          <a:xfrm>
            <a:off x="289367" y="3598295"/>
            <a:ext cx="1791900" cy="1088700"/>
          </a:xfrm>
          <a:prstGeom prst="rect">
            <a:avLst/>
          </a:prstGeom>
          <a:noFill/>
          <a:ln cap="flat" cmpd="sng" w="9525">
            <a:solidFill>
              <a:srgbClr val="736F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FF0000"/>
                </a:solidFill>
              </a:rPr>
              <a:t>RED</a:t>
            </a:r>
            <a:r>
              <a:rPr lang="en-GB" sz="1200"/>
              <a:t> : Important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F6B5CD"/>
                </a:solidFill>
              </a:rPr>
              <a:t>PINK</a:t>
            </a:r>
            <a:r>
              <a:rPr lang="en-GB" sz="1200"/>
              <a:t> : F. slides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29ABF3"/>
                </a:solidFill>
              </a:rPr>
              <a:t>BLUE</a:t>
            </a:r>
            <a:r>
              <a:rPr lang="en-GB" sz="1200"/>
              <a:t> : M. slides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92D050"/>
                </a:solidFill>
              </a:rPr>
              <a:t>GREEN</a:t>
            </a:r>
            <a:r>
              <a:rPr lang="en-GB" sz="1200"/>
              <a:t> : Doctors notes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A7A392"/>
                </a:solidFill>
              </a:rPr>
              <a:t>GRAY</a:t>
            </a:r>
            <a:r>
              <a:rPr lang="en-GB" sz="1200"/>
              <a:t> : Extra </a:t>
            </a:r>
            <a:endParaRPr sz="1200"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5">
            <a:alphaModFix/>
          </a:blip>
          <a:srcRect b="0" l="0" r="512" t="2128"/>
          <a:stretch/>
        </p:blipFill>
        <p:spPr>
          <a:xfrm>
            <a:off x="6782268" y="0"/>
            <a:ext cx="2361732" cy="90176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>
            <a:hlinkClick r:id="rId6"/>
          </p:cNvPr>
          <p:cNvSpPr txBox="1"/>
          <p:nvPr>
            <p:ph idx="1" type="subTitle"/>
          </p:nvPr>
        </p:nvSpPr>
        <p:spPr>
          <a:xfrm>
            <a:off x="289350" y="4664400"/>
            <a:ext cx="1791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700" u="sng">
                <a:solidFill>
                  <a:schemeClr val="accent5"/>
                </a:solidFill>
              </a:rPr>
              <a:t>Editing file </a:t>
            </a:r>
            <a:endParaRPr sz="1700" u="sng">
              <a:solidFill>
                <a:schemeClr val="accent5"/>
              </a:solidFill>
            </a:endParaRPr>
          </a:p>
        </p:txBody>
      </p:sp>
      <p:sp>
        <p:nvSpPr>
          <p:cNvPr id="72" name="Google Shape;72;p1"/>
          <p:cNvSpPr txBox="1"/>
          <p:nvPr/>
        </p:nvSpPr>
        <p:spPr>
          <a:xfrm rot="5400000">
            <a:off x="-488709" y="1856101"/>
            <a:ext cx="1326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highlight>
                  <a:srgbClr val="E94B86"/>
                </a:highlight>
                <a:latin typeface="Fira Sans"/>
                <a:ea typeface="Fira Sans"/>
                <a:cs typeface="Fira Sans"/>
                <a:sym typeface="Fira Sans"/>
              </a:rPr>
              <a:t>Foundation block </a:t>
            </a:r>
            <a:endParaRPr sz="1100">
              <a:solidFill>
                <a:srgbClr val="FFFFFF"/>
              </a:solidFill>
              <a:highlight>
                <a:srgbClr val="E94B86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1475" y="3657788"/>
            <a:ext cx="1278651" cy="127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cf1cacfe6_0_270"/>
          <p:cNvSpPr txBox="1"/>
          <p:nvPr>
            <p:ph type="title"/>
          </p:nvPr>
        </p:nvSpPr>
        <p:spPr>
          <a:xfrm>
            <a:off x="803950" y="315150"/>
            <a:ext cx="8229600" cy="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CC0000"/>
                </a:solidFill>
              </a:rPr>
              <a:t>Edward's syndrome, Trisomy 18 </a:t>
            </a:r>
            <a:r>
              <a:rPr lang="en-GB" sz="2200">
                <a:solidFill>
                  <a:srgbClr val="CC0000"/>
                </a:solidFill>
              </a:rPr>
              <a:t>(in autosomes)</a:t>
            </a:r>
            <a:endParaRPr sz="2200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16" name="Google Shape;316;gecf1cacfe6_0_270"/>
          <p:cNvSpPr/>
          <p:nvPr/>
        </p:nvSpPr>
        <p:spPr>
          <a:xfrm>
            <a:off x="3483813" y="864000"/>
            <a:ext cx="2891100" cy="44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Karyotype: 47, XY, +18</a:t>
            </a:r>
            <a:endParaRPr b="1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7" name="Google Shape;317;gecf1cacfe6_0_270"/>
          <p:cNvSpPr txBox="1"/>
          <p:nvPr/>
        </p:nvSpPr>
        <p:spPr>
          <a:xfrm>
            <a:off x="1258250" y="1548075"/>
            <a:ext cx="36042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T</a:t>
            </a: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he second most common autosomal trisomy, after Down syndrome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8" name="Google Shape;318;gecf1cacfe6_0_270"/>
          <p:cNvSpPr txBox="1"/>
          <p:nvPr/>
        </p:nvSpPr>
        <p:spPr>
          <a:xfrm>
            <a:off x="1258263" y="2283625"/>
            <a:ext cx="399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It occurs in around one in 6,000 live births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9" name="Google Shape;319;gecf1cacfe6_0_270"/>
          <p:cNvSpPr txBox="1"/>
          <p:nvPr/>
        </p:nvSpPr>
        <p:spPr>
          <a:xfrm>
            <a:off x="1258275" y="2775825"/>
            <a:ext cx="391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Most babies die in the first year and many within the first month &amp; has a very low rate of survival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0" name="Google Shape;320;gecf1cacfe6_0_270"/>
          <p:cNvSpPr txBox="1"/>
          <p:nvPr/>
        </p:nvSpPr>
        <p:spPr>
          <a:xfrm>
            <a:off x="1363431" y="3692250"/>
            <a:ext cx="713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Common anomalies are</a:t>
            </a:r>
            <a:r>
              <a:rPr b="1" lang="en-GB" sz="16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b="1" lang="en-GB" sz="1600">
                <a:solidFill>
                  <a:srgbClr val="B4A7D6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1" sz="1600">
              <a:solidFill>
                <a:srgbClr val="B4A7D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heart abnormalities, kidney malformations, and other Internal organ disorders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21" name="Google Shape;321;gecf1cacfe6_0_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302" y="1842650"/>
            <a:ext cx="1483224" cy="14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ecf1cacfe6_0_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6613" y="1891563"/>
            <a:ext cx="1816175" cy="1360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gecf1cacfe6_0_270"/>
          <p:cNvGrpSpPr/>
          <p:nvPr/>
        </p:nvGrpSpPr>
        <p:grpSpPr>
          <a:xfrm>
            <a:off x="287643" y="-7"/>
            <a:ext cx="831663" cy="5143345"/>
            <a:chOff x="1050825" y="751676"/>
            <a:chExt cx="1664658" cy="3984926"/>
          </a:xfrm>
        </p:grpSpPr>
        <p:sp>
          <p:nvSpPr>
            <p:cNvPr id="324" name="Google Shape;324;gecf1cacfe6_0_270"/>
            <p:cNvSpPr/>
            <p:nvPr/>
          </p:nvSpPr>
          <p:spPr>
            <a:xfrm>
              <a:off x="1206182" y="2531916"/>
              <a:ext cx="1329110" cy="1463140"/>
            </a:xfrm>
            <a:custGeom>
              <a:rect b="b" l="l" r="r" t="t"/>
              <a:pathLst>
                <a:path extrusionOk="0" h="15436" w="14022">
                  <a:moveTo>
                    <a:pt x="11805" y="337"/>
                  </a:moveTo>
                  <a:cubicBezTo>
                    <a:pt x="12898" y="2740"/>
                    <a:pt x="9927" y="4874"/>
                    <a:pt x="6685" y="7082"/>
                  </a:cubicBezTo>
                  <a:cubicBezTo>
                    <a:pt x="3511" y="9245"/>
                    <a:pt x="1408" y="10510"/>
                    <a:pt x="704" y="11416"/>
                  </a:cubicBezTo>
                  <a:cubicBezTo>
                    <a:pt x="1" y="12322"/>
                    <a:pt x="2853" y="15436"/>
                    <a:pt x="2561" y="15077"/>
                  </a:cubicBezTo>
                  <a:cubicBezTo>
                    <a:pt x="1468" y="12988"/>
                    <a:pt x="7209" y="9650"/>
                    <a:pt x="8669" y="8744"/>
                  </a:cubicBezTo>
                  <a:cubicBezTo>
                    <a:pt x="10129" y="7830"/>
                    <a:pt x="13550" y="4956"/>
                    <a:pt x="13744" y="4170"/>
                  </a:cubicBezTo>
                  <a:cubicBezTo>
                    <a:pt x="14021" y="3077"/>
                    <a:pt x="12142" y="1"/>
                    <a:pt x="11805" y="337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ecf1cacfe6_0_270"/>
            <p:cNvSpPr/>
            <p:nvPr/>
          </p:nvSpPr>
          <p:spPr>
            <a:xfrm>
              <a:off x="1188457" y="3745220"/>
              <a:ext cx="1359537" cy="991382"/>
            </a:xfrm>
            <a:custGeom>
              <a:rect b="b" l="l" r="r" t="t"/>
              <a:pathLst>
                <a:path extrusionOk="0" h="10459" w="14343">
                  <a:moveTo>
                    <a:pt x="13774" y="3766"/>
                  </a:moveTo>
                  <a:cubicBezTo>
                    <a:pt x="13205" y="4425"/>
                    <a:pt x="11177" y="6521"/>
                    <a:pt x="9006" y="7861"/>
                  </a:cubicBezTo>
                  <a:cubicBezTo>
                    <a:pt x="6842" y="9208"/>
                    <a:pt x="4327" y="10458"/>
                    <a:pt x="4327" y="10458"/>
                  </a:cubicBezTo>
                  <a:lnTo>
                    <a:pt x="0" y="10458"/>
                  </a:lnTo>
                  <a:cubicBezTo>
                    <a:pt x="0" y="10458"/>
                    <a:pt x="4881" y="7838"/>
                    <a:pt x="6603" y="6663"/>
                  </a:cubicBezTo>
                  <a:cubicBezTo>
                    <a:pt x="8325" y="5488"/>
                    <a:pt x="13647" y="1977"/>
                    <a:pt x="12254" y="1"/>
                  </a:cubicBezTo>
                  <a:cubicBezTo>
                    <a:pt x="13946" y="1109"/>
                    <a:pt x="14343" y="3100"/>
                    <a:pt x="13774" y="3766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gecf1cacfe6_0_270"/>
            <p:cNvSpPr/>
            <p:nvPr/>
          </p:nvSpPr>
          <p:spPr>
            <a:xfrm>
              <a:off x="1192722" y="1402974"/>
              <a:ext cx="1362381" cy="1421339"/>
            </a:xfrm>
            <a:custGeom>
              <a:rect b="b" l="l" r="r" t="t"/>
              <a:pathLst>
                <a:path extrusionOk="0" h="14995" w="14373">
                  <a:moveTo>
                    <a:pt x="2456" y="14897"/>
                  </a:moveTo>
                  <a:cubicBezTo>
                    <a:pt x="1572" y="12599"/>
                    <a:pt x="7988" y="9276"/>
                    <a:pt x="9118" y="8437"/>
                  </a:cubicBezTo>
                  <a:cubicBezTo>
                    <a:pt x="10241" y="7599"/>
                    <a:pt x="14373" y="4372"/>
                    <a:pt x="14305" y="3295"/>
                  </a:cubicBezTo>
                  <a:cubicBezTo>
                    <a:pt x="14238" y="2217"/>
                    <a:pt x="11970" y="1"/>
                    <a:pt x="12015" y="532"/>
                  </a:cubicBezTo>
                  <a:cubicBezTo>
                    <a:pt x="13505" y="3721"/>
                    <a:pt x="7014" y="6648"/>
                    <a:pt x="5847" y="7486"/>
                  </a:cubicBezTo>
                  <a:cubicBezTo>
                    <a:pt x="4671" y="8325"/>
                    <a:pt x="614" y="10840"/>
                    <a:pt x="307" y="11753"/>
                  </a:cubicBezTo>
                  <a:cubicBezTo>
                    <a:pt x="0" y="12659"/>
                    <a:pt x="2680" y="14995"/>
                    <a:pt x="2456" y="14897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ecf1cacfe6_0_270"/>
            <p:cNvSpPr/>
            <p:nvPr/>
          </p:nvSpPr>
          <p:spPr>
            <a:xfrm>
              <a:off x="1154428" y="765799"/>
              <a:ext cx="1414230" cy="946643"/>
            </a:xfrm>
            <a:custGeom>
              <a:rect b="b" l="l" r="r" t="t"/>
              <a:pathLst>
                <a:path extrusionOk="0" h="9987" w="14920">
                  <a:moveTo>
                    <a:pt x="2837" y="9987"/>
                  </a:moveTo>
                  <a:cubicBezTo>
                    <a:pt x="2388" y="9762"/>
                    <a:pt x="1153" y="8557"/>
                    <a:pt x="1153" y="8557"/>
                  </a:cubicBezTo>
                  <a:cubicBezTo>
                    <a:pt x="1153" y="8557"/>
                    <a:pt x="0" y="7075"/>
                    <a:pt x="839" y="6236"/>
                  </a:cubicBezTo>
                  <a:cubicBezTo>
                    <a:pt x="1550" y="5518"/>
                    <a:pt x="2920" y="4073"/>
                    <a:pt x="5128" y="2696"/>
                  </a:cubicBezTo>
                  <a:cubicBezTo>
                    <a:pt x="7179" y="1423"/>
                    <a:pt x="11176" y="1"/>
                    <a:pt x="11176" y="1"/>
                  </a:cubicBezTo>
                  <a:lnTo>
                    <a:pt x="14919" y="143"/>
                  </a:lnTo>
                  <a:cubicBezTo>
                    <a:pt x="14919" y="143"/>
                    <a:pt x="10353" y="2516"/>
                    <a:pt x="9222" y="3309"/>
                  </a:cubicBezTo>
                  <a:cubicBezTo>
                    <a:pt x="8100" y="4103"/>
                    <a:pt x="696" y="7329"/>
                    <a:pt x="2837" y="9987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ecf1cacfe6_0_270"/>
            <p:cNvSpPr/>
            <p:nvPr/>
          </p:nvSpPr>
          <p:spPr>
            <a:xfrm>
              <a:off x="1060778" y="2491441"/>
              <a:ext cx="1582383" cy="1610819"/>
            </a:xfrm>
            <a:custGeom>
              <a:rect b="b" l="l" r="r" t="t"/>
              <a:pathLst>
                <a:path extrusionOk="0" h="16994" w="16694">
                  <a:moveTo>
                    <a:pt x="1856" y="1"/>
                  </a:moveTo>
                  <a:cubicBezTo>
                    <a:pt x="1565" y="390"/>
                    <a:pt x="0" y="3085"/>
                    <a:pt x="1542" y="4822"/>
                  </a:cubicBezTo>
                  <a:cubicBezTo>
                    <a:pt x="2568" y="5982"/>
                    <a:pt x="5509" y="7674"/>
                    <a:pt x="7037" y="8879"/>
                  </a:cubicBezTo>
                  <a:cubicBezTo>
                    <a:pt x="8564" y="10077"/>
                    <a:pt x="11161" y="11948"/>
                    <a:pt x="12688" y="13018"/>
                  </a:cubicBezTo>
                  <a:cubicBezTo>
                    <a:pt x="14635" y="14381"/>
                    <a:pt x="15173" y="16252"/>
                    <a:pt x="15121" y="16993"/>
                  </a:cubicBezTo>
                  <a:cubicBezTo>
                    <a:pt x="15256" y="16851"/>
                    <a:pt x="16693" y="14987"/>
                    <a:pt x="16311" y="13078"/>
                  </a:cubicBezTo>
                  <a:cubicBezTo>
                    <a:pt x="15870" y="10877"/>
                    <a:pt x="9919" y="8257"/>
                    <a:pt x="3908" y="3025"/>
                  </a:cubicBezTo>
                  <a:cubicBezTo>
                    <a:pt x="2934" y="2172"/>
                    <a:pt x="1976" y="1333"/>
                    <a:pt x="1856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ecf1cacfe6_0_270"/>
            <p:cNvSpPr/>
            <p:nvPr/>
          </p:nvSpPr>
          <p:spPr>
            <a:xfrm>
              <a:off x="1050825" y="3611852"/>
              <a:ext cx="1454609" cy="1117639"/>
            </a:xfrm>
            <a:custGeom>
              <a:rect b="b" l="l" r="r" t="t"/>
              <a:pathLst>
                <a:path extrusionOk="0" h="11791" w="15346">
                  <a:moveTo>
                    <a:pt x="2343" y="1"/>
                  </a:moveTo>
                  <a:cubicBezTo>
                    <a:pt x="2141" y="233"/>
                    <a:pt x="0" y="3639"/>
                    <a:pt x="2141" y="5338"/>
                  </a:cubicBezTo>
                  <a:cubicBezTo>
                    <a:pt x="4282" y="7037"/>
                    <a:pt x="7486" y="9537"/>
                    <a:pt x="8175" y="10016"/>
                  </a:cubicBezTo>
                  <a:cubicBezTo>
                    <a:pt x="8856" y="10496"/>
                    <a:pt x="10705" y="11791"/>
                    <a:pt x="10705" y="11791"/>
                  </a:cubicBezTo>
                  <a:lnTo>
                    <a:pt x="15346" y="11551"/>
                  </a:lnTo>
                  <a:cubicBezTo>
                    <a:pt x="15346" y="11551"/>
                    <a:pt x="8788" y="7374"/>
                    <a:pt x="7329" y="6086"/>
                  </a:cubicBezTo>
                  <a:cubicBezTo>
                    <a:pt x="6438" y="5286"/>
                    <a:pt x="5562" y="4657"/>
                    <a:pt x="4327" y="3332"/>
                  </a:cubicBezTo>
                  <a:cubicBezTo>
                    <a:pt x="3563" y="2501"/>
                    <a:pt x="2246" y="1423"/>
                    <a:pt x="2343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ecf1cacfe6_0_270"/>
            <p:cNvSpPr/>
            <p:nvPr/>
          </p:nvSpPr>
          <p:spPr>
            <a:xfrm>
              <a:off x="1052247" y="1354062"/>
              <a:ext cx="1595842" cy="1586648"/>
            </a:xfrm>
            <a:custGeom>
              <a:rect b="b" l="l" r="r" t="t"/>
              <a:pathLst>
                <a:path extrusionOk="0" h="16739" w="16836">
                  <a:moveTo>
                    <a:pt x="1939" y="0"/>
                  </a:moveTo>
                  <a:cubicBezTo>
                    <a:pt x="831" y="831"/>
                    <a:pt x="0" y="3781"/>
                    <a:pt x="1340" y="5210"/>
                  </a:cubicBezTo>
                  <a:cubicBezTo>
                    <a:pt x="2688" y="6633"/>
                    <a:pt x="4200" y="7478"/>
                    <a:pt x="7441" y="9634"/>
                  </a:cubicBezTo>
                  <a:cubicBezTo>
                    <a:pt x="9245" y="10832"/>
                    <a:pt x="11304" y="11977"/>
                    <a:pt x="13160" y="13220"/>
                  </a:cubicBezTo>
                  <a:cubicBezTo>
                    <a:pt x="15024" y="14463"/>
                    <a:pt x="15503" y="15975"/>
                    <a:pt x="15308" y="16738"/>
                  </a:cubicBezTo>
                  <a:cubicBezTo>
                    <a:pt x="15713" y="16229"/>
                    <a:pt x="16835" y="14298"/>
                    <a:pt x="16461" y="13033"/>
                  </a:cubicBezTo>
                  <a:cubicBezTo>
                    <a:pt x="16079" y="11760"/>
                    <a:pt x="14912" y="10832"/>
                    <a:pt x="13482" y="9821"/>
                  </a:cubicBezTo>
                  <a:cubicBezTo>
                    <a:pt x="11199" y="8212"/>
                    <a:pt x="5832" y="5368"/>
                    <a:pt x="4656" y="4185"/>
                  </a:cubicBezTo>
                  <a:cubicBezTo>
                    <a:pt x="3481" y="3002"/>
                    <a:pt x="2021" y="2164"/>
                    <a:pt x="1939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ecf1cacfe6_0_270"/>
            <p:cNvSpPr/>
            <p:nvPr/>
          </p:nvSpPr>
          <p:spPr>
            <a:xfrm>
              <a:off x="1206182" y="751676"/>
              <a:ext cx="1509301" cy="1035269"/>
            </a:xfrm>
            <a:custGeom>
              <a:rect b="b" l="l" r="r" t="t"/>
              <a:pathLst>
                <a:path extrusionOk="0" h="10922" w="15923">
                  <a:moveTo>
                    <a:pt x="1" y="0"/>
                  </a:moveTo>
                  <a:lnTo>
                    <a:pt x="4440" y="0"/>
                  </a:lnTo>
                  <a:cubicBezTo>
                    <a:pt x="4440" y="0"/>
                    <a:pt x="11484" y="3818"/>
                    <a:pt x="13864" y="5914"/>
                  </a:cubicBezTo>
                  <a:cubicBezTo>
                    <a:pt x="15923" y="7725"/>
                    <a:pt x="14837" y="9671"/>
                    <a:pt x="13827" y="10922"/>
                  </a:cubicBezTo>
                  <a:cubicBezTo>
                    <a:pt x="14598" y="9222"/>
                    <a:pt x="9732" y="6370"/>
                    <a:pt x="8766" y="5659"/>
                  </a:cubicBezTo>
                  <a:cubicBezTo>
                    <a:pt x="6730" y="4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gecf1cacfe6_0_270"/>
          <p:cNvSpPr txBox="1"/>
          <p:nvPr/>
        </p:nvSpPr>
        <p:spPr>
          <a:xfrm>
            <a:off x="2738800" y="4423875"/>
            <a:ext cx="4359900" cy="6156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  <a:latin typeface="Fira Sans"/>
                <a:ea typeface="Fira Sans"/>
                <a:cs typeface="Fira Sans"/>
                <a:sym typeface="Fira Sans"/>
              </a:rPr>
              <a:t>“The name of each syndrome, classification &amp; </a:t>
            </a:r>
            <a:endParaRPr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  <a:latin typeface="Fira Sans"/>
                <a:ea typeface="Fira Sans"/>
                <a:cs typeface="Fira Sans"/>
                <a:sym typeface="Fira Sans"/>
              </a:rPr>
              <a:t>its karyotype” are the most important to know </a:t>
            </a:r>
            <a:endParaRPr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ecf1cacfe6_0_265"/>
          <p:cNvSpPr txBox="1"/>
          <p:nvPr>
            <p:ph type="title"/>
          </p:nvPr>
        </p:nvSpPr>
        <p:spPr>
          <a:xfrm>
            <a:off x="914400" y="236971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CC0000"/>
                </a:solidFill>
              </a:rPr>
              <a:t>Patau Syndrome, Trisomy 13 </a:t>
            </a:r>
            <a:r>
              <a:rPr lang="en-GB" sz="2200">
                <a:solidFill>
                  <a:srgbClr val="CC0000"/>
                </a:solidFill>
              </a:rPr>
              <a:t>(in autosomes)</a:t>
            </a:r>
            <a:endParaRPr sz="2200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38" name="Google Shape;338;gecf1cacfe6_0_265"/>
          <p:cNvSpPr/>
          <p:nvPr/>
        </p:nvSpPr>
        <p:spPr>
          <a:xfrm>
            <a:off x="3583659" y="787752"/>
            <a:ext cx="2891100" cy="44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Karyotype: 47, XY, </a:t>
            </a:r>
            <a:r>
              <a:rPr b="1" lang="en-GB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+13</a:t>
            </a:r>
            <a:endParaRPr b="1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9" name="Google Shape;339;gecf1cacfe6_0_265"/>
          <p:cNvSpPr txBox="1"/>
          <p:nvPr/>
        </p:nvSpPr>
        <p:spPr>
          <a:xfrm>
            <a:off x="1229525" y="1563750"/>
            <a:ext cx="405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50 % of these babies die within the first month and very few survive beyond the first year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0" name="Google Shape;340;gecf1cacfe6_0_265"/>
          <p:cNvSpPr txBox="1"/>
          <p:nvPr/>
        </p:nvSpPr>
        <p:spPr>
          <a:xfrm>
            <a:off x="1229525" y="2291238"/>
            <a:ext cx="389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Most cases, as in Patau syndrome, involve maternal ( mother) non-disjunction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1" name="Google Shape;341;gecf1cacfe6_0_265"/>
          <p:cNvSpPr txBox="1"/>
          <p:nvPr/>
        </p:nvSpPr>
        <p:spPr>
          <a:xfrm>
            <a:off x="1371605" y="3313947"/>
            <a:ext cx="731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symptoms include :  </a:t>
            </a:r>
            <a:endParaRPr b="1"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multiple dysmorphic features</a:t>
            </a:r>
            <a:r>
              <a:rPr b="1" lang="en-GB" sz="1600">
                <a:solidFill>
                  <a:srgbClr val="B4A7D6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1" sz="1600">
              <a:solidFill>
                <a:srgbClr val="B4A7D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2" name="Google Shape;342;gecf1cacfe6_0_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322" y="1840074"/>
            <a:ext cx="1860200" cy="146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ecf1cacfe6_0_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220" y="1874175"/>
            <a:ext cx="1639767" cy="13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ecf1cacfe6_0_265"/>
          <p:cNvSpPr txBox="1"/>
          <p:nvPr/>
        </p:nvSpPr>
        <p:spPr>
          <a:xfrm>
            <a:off x="2882996" y="4245475"/>
            <a:ext cx="4292400" cy="6156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  <a:latin typeface="Fira Sans"/>
                <a:ea typeface="Fira Sans"/>
                <a:cs typeface="Fira Sans"/>
                <a:sym typeface="Fira Sans"/>
              </a:rPr>
              <a:t>“The name of each syndrome, classification &amp; </a:t>
            </a:r>
            <a:endParaRPr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  <a:latin typeface="Fira Sans"/>
                <a:ea typeface="Fira Sans"/>
                <a:cs typeface="Fira Sans"/>
                <a:sym typeface="Fira Sans"/>
              </a:rPr>
              <a:t>its karyotype” are the most important to know </a:t>
            </a:r>
            <a:endParaRPr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45" name="Google Shape;345;gecf1cacfe6_0_265"/>
          <p:cNvGrpSpPr/>
          <p:nvPr/>
        </p:nvGrpSpPr>
        <p:grpSpPr>
          <a:xfrm>
            <a:off x="287643" y="-7"/>
            <a:ext cx="831663" cy="5143345"/>
            <a:chOff x="1050825" y="751676"/>
            <a:chExt cx="1664658" cy="3984926"/>
          </a:xfrm>
        </p:grpSpPr>
        <p:sp>
          <p:nvSpPr>
            <p:cNvPr id="346" name="Google Shape;346;gecf1cacfe6_0_265"/>
            <p:cNvSpPr/>
            <p:nvPr/>
          </p:nvSpPr>
          <p:spPr>
            <a:xfrm>
              <a:off x="1206182" y="2531916"/>
              <a:ext cx="1329110" cy="1463140"/>
            </a:xfrm>
            <a:custGeom>
              <a:rect b="b" l="l" r="r" t="t"/>
              <a:pathLst>
                <a:path extrusionOk="0" h="15436" w="14022">
                  <a:moveTo>
                    <a:pt x="11805" y="337"/>
                  </a:moveTo>
                  <a:cubicBezTo>
                    <a:pt x="12898" y="2740"/>
                    <a:pt x="9927" y="4874"/>
                    <a:pt x="6685" y="7082"/>
                  </a:cubicBezTo>
                  <a:cubicBezTo>
                    <a:pt x="3511" y="9245"/>
                    <a:pt x="1408" y="10510"/>
                    <a:pt x="704" y="11416"/>
                  </a:cubicBezTo>
                  <a:cubicBezTo>
                    <a:pt x="1" y="12322"/>
                    <a:pt x="2853" y="15436"/>
                    <a:pt x="2561" y="15077"/>
                  </a:cubicBezTo>
                  <a:cubicBezTo>
                    <a:pt x="1468" y="12988"/>
                    <a:pt x="7209" y="9650"/>
                    <a:pt x="8669" y="8744"/>
                  </a:cubicBezTo>
                  <a:cubicBezTo>
                    <a:pt x="10129" y="7830"/>
                    <a:pt x="13550" y="4956"/>
                    <a:pt x="13744" y="4170"/>
                  </a:cubicBezTo>
                  <a:cubicBezTo>
                    <a:pt x="14021" y="3077"/>
                    <a:pt x="12142" y="1"/>
                    <a:pt x="11805" y="337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ecf1cacfe6_0_265"/>
            <p:cNvSpPr/>
            <p:nvPr/>
          </p:nvSpPr>
          <p:spPr>
            <a:xfrm>
              <a:off x="1188457" y="3745220"/>
              <a:ext cx="1359537" cy="991382"/>
            </a:xfrm>
            <a:custGeom>
              <a:rect b="b" l="l" r="r" t="t"/>
              <a:pathLst>
                <a:path extrusionOk="0" h="10459" w="14343">
                  <a:moveTo>
                    <a:pt x="13774" y="3766"/>
                  </a:moveTo>
                  <a:cubicBezTo>
                    <a:pt x="13205" y="4425"/>
                    <a:pt x="11177" y="6521"/>
                    <a:pt x="9006" y="7861"/>
                  </a:cubicBezTo>
                  <a:cubicBezTo>
                    <a:pt x="6842" y="9208"/>
                    <a:pt x="4327" y="10458"/>
                    <a:pt x="4327" y="10458"/>
                  </a:cubicBezTo>
                  <a:lnTo>
                    <a:pt x="0" y="10458"/>
                  </a:lnTo>
                  <a:cubicBezTo>
                    <a:pt x="0" y="10458"/>
                    <a:pt x="4881" y="7838"/>
                    <a:pt x="6603" y="6663"/>
                  </a:cubicBezTo>
                  <a:cubicBezTo>
                    <a:pt x="8325" y="5488"/>
                    <a:pt x="13647" y="1977"/>
                    <a:pt x="12254" y="1"/>
                  </a:cubicBezTo>
                  <a:cubicBezTo>
                    <a:pt x="13946" y="1109"/>
                    <a:pt x="14343" y="3100"/>
                    <a:pt x="13774" y="3766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ecf1cacfe6_0_265"/>
            <p:cNvSpPr/>
            <p:nvPr/>
          </p:nvSpPr>
          <p:spPr>
            <a:xfrm>
              <a:off x="1192722" y="1402974"/>
              <a:ext cx="1362381" cy="1421339"/>
            </a:xfrm>
            <a:custGeom>
              <a:rect b="b" l="l" r="r" t="t"/>
              <a:pathLst>
                <a:path extrusionOk="0" h="14995" w="14373">
                  <a:moveTo>
                    <a:pt x="2456" y="14897"/>
                  </a:moveTo>
                  <a:cubicBezTo>
                    <a:pt x="1572" y="12599"/>
                    <a:pt x="7988" y="9276"/>
                    <a:pt x="9118" y="8437"/>
                  </a:cubicBezTo>
                  <a:cubicBezTo>
                    <a:pt x="10241" y="7599"/>
                    <a:pt x="14373" y="4372"/>
                    <a:pt x="14305" y="3295"/>
                  </a:cubicBezTo>
                  <a:cubicBezTo>
                    <a:pt x="14238" y="2217"/>
                    <a:pt x="11970" y="1"/>
                    <a:pt x="12015" y="532"/>
                  </a:cubicBezTo>
                  <a:cubicBezTo>
                    <a:pt x="13505" y="3721"/>
                    <a:pt x="7014" y="6648"/>
                    <a:pt x="5847" y="7486"/>
                  </a:cubicBezTo>
                  <a:cubicBezTo>
                    <a:pt x="4671" y="8325"/>
                    <a:pt x="614" y="10840"/>
                    <a:pt x="307" y="11753"/>
                  </a:cubicBezTo>
                  <a:cubicBezTo>
                    <a:pt x="0" y="12659"/>
                    <a:pt x="2680" y="14995"/>
                    <a:pt x="2456" y="14897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ecf1cacfe6_0_265"/>
            <p:cNvSpPr/>
            <p:nvPr/>
          </p:nvSpPr>
          <p:spPr>
            <a:xfrm>
              <a:off x="1154428" y="765799"/>
              <a:ext cx="1414230" cy="946643"/>
            </a:xfrm>
            <a:custGeom>
              <a:rect b="b" l="l" r="r" t="t"/>
              <a:pathLst>
                <a:path extrusionOk="0" h="9987" w="14920">
                  <a:moveTo>
                    <a:pt x="2837" y="9987"/>
                  </a:moveTo>
                  <a:cubicBezTo>
                    <a:pt x="2388" y="9762"/>
                    <a:pt x="1153" y="8557"/>
                    <a:pt x="1153" y="8557"/>
                  </a:cubicBezTo>
                  <a:cubicBezTo>
                    <a:pt x="1153" y="8557"/>
                    <a:pt x="0" y="7075"/>
                    <a:pt x="839" y="6236"/>
                  </a:cubicBezTo>
                  <a:cubicBezTo>
                    <a:pt x="1550" y="5518"/>
                    <a:pt x="2920" y="4073"/>
                    <a:pt x="5128" y="2696"/>
                  </a:cubicBezTo>
                  <a:cubicBezTo>
                    <a:pt x="7179" y="1423"/>
                    <a:pt x="11176" y="1"/>
                    <a:pt x="11176" y="1"/>
                  </a:cubicBezTo>
                  <a:lnTo>
                    <a:pt x="14919" y="143"/>
                  </a:lnTo>
                  <a:cubicBezTo>
                    <a:pt x="14919" y="143"/>
                    <a:pt x="10353" y="2516"/>
                    <a:pt x="9222" y="3309"/>
                  </a:cubicBezTo>
                  <a:cubicBezTo>
                    <a:pt x="8100" y="4103"/>
                    <a:pt x="696" y="7329"/>
                    <a:pt x="2837" y="9987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ecf1cacfe6_0_265"/>
            <p:cNvSpPr/>
            <p:nvPr/>
          </p:nvSpPr>
          <p:spPr>
            <a:xfrm>
              <a:off x="1060778" y="2491441"/>
              <a:ext cx="1582383" cy="1610819"/>
            </a:xfrm>
            <a:custGeom>
              <a:rect b="b" l="l" r="r" t="t"/>
              <a:pathLst>
                <a:path extrusionOk="0" h="16994" w="16694">
                  <a:moveTo>
                    <a:pt x="1856" y="1"/>
                  </a:moveTo>
                  <a:cubicBezTo>
                    <a:pt x="1565" y="390"/>
                    <a:pt x="0" y="3085"/>
                    <a:pt x="1542" y="4822"/>
                  </a:cubicBezTo>
                  <a:cubicBezTo>
                    <a:pt x="2568" y="5982"/>
                    <a:pt x="5509" y="7674"/>
                    <a:pt x="7037" y="8879"/>
                  </a:cubicBezTo>
                  <a:cubicBezTo>
                    <a:pt x="8564" y="10077"/>
                    <a:pt x="11161" y="11948"/>
                    <a:pt x="12688" y="13018"/>
                  </a:cubicBezTo>
                  <a:cubicBezTo>
                    <a:pt x="14635" y="14381"/>
                    <a:pt x="15173" y="16252"/>
                    <a:pt x="15121" y="16993"/>
                  </a:cubicBezTo>
                  <a:cubicBezTo>
                    <a:pt x="15256" y="16851"/>
                    <a:pt x="16693" y="14987"/>
                    <a:pt x="16311" y="13078"/>
                  </a:cubicBezTo>
                  <a:cubicBezTo>
                    <a:pt x="15870" y="10877"/>
                    <a:pt x="9919" y="8257"/>
                    <a:pt x="3908" y="3025"/>
                  </a:cubicBezTo>
                  <a:cubicBezTo>
                    <a:pt x="2934" y="2172"/>
                    <a:pt x="1976" y="1333"/>
                    <a:pt x="1856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ecf1cacfe6_0_265"/>
            <p:cNvSpPr/>
            <p:nvPr/>
          </p:nvSpPr>
          <p:spPr>
            <a:xfrm>
              <a:off x="1050825" y="3611852"/>
              <a:ext cx="1454609" cy="1117639"/>
            </a:xfrm>
            <a:custGeom>
              <a:rect b="b" l="l" r="r" t="t"/>
              <a:pathLst>
                <a:path extrusionOk="0" h="11791" w="15346">
                  <a:moveTo>
                    <a:pt x="2343" y="1"/>
                  </a:moveTo>
                  <a:cubicBezTo>
                    <a:pt x="2141" y="233"/>
                    <a:pt x="0" y="3639"/>
                    <a:pt x="2141" y="5338"/>
                  </a:cubicBezTo>
                  <a:cubicBezTo>
                    <a:pt x="4282" y="7037"/>
                    <a:pt x="7486" y="9537"/>
                    <a:pt x="8175" y="10016"/>
                  </a:cubicBezTo>
                  <a:cubicBezTo>
                    <a:pt x="8856" y="10496"/>
                    <a:pt x="10705" y="11791"/>
                    <a:pt x="10705" y="11791"/>
                  </a:cubicBezTo>
                  <a:lnTo>
                    <a:pt x="15346" y="11551"/>
                  </a:lnTo>
                  <a:cubicBezTo>
                    <a:pt x="15346" y="11551"/>
                    <a:pt x="8788" y="7374"/>
                    <a:pt x="7329" y="6086"/>
                  </a:cubicBezTo>
                  <a:cubicBezTo>
                    <a:pt x="6438" y="5286"/>
                    <a:pt x="5562" y="4657"/>
                    <a:pt x="4327" y="3332"/>
                  </a:cubicBezTo>
                  <a:cubicBezTo>
                    <a:pt x="3563" y="2501"/>
                    <a:pt x="2246" y="1423"/>
                    <a:pt x="2343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ecf1cacfe6_0_265"/>
            <p:cNvSpPr/>
            <p:nvPr/>
          </p:nvSpPr>
          <p:spPr>
            <a:xfrm>
              <a:off x="1052247" y="1354062"/>
              <a:ext cx="1595842" cy="1586648"/>
            </a:xfrm>
            <a:custGeom>
              <a:rect b="b" l="l" r="r" t="t"/>
              <a:pathLst>
                <a:path extrusionOk="0" h="16739" w="16836">
                  <a:moveTo>
                    <a:pt x="1939" y="0"/>
                  </a:moveTo>
                  <a:cubicBezTo>
                    <a:pt x="831" y="831"/>
                    <a:pt x="0" y="3781"/>
                    <a:pt x="1340" y="5210"/>
                  </a:cubicBezTo>
                  <a:cubicBezTo>
                    <a:pt x="2688" y="6633"/>
                    <a:pt x="4200" y="7478"/>
                    <a:pt x="7441" y="9634"/>
                  </a:cubicBezTo>
                  <a:cubicBezTo>
                    <a:pt x="9245" y="10832"/>
                    <a:pt x="11304" y="11977"/>
                    <a:pt x="13160" y="13220"/>
                  </a:cubicBezTo>
                  <a:cubicBezTo>
                    <a:pt x="15024" y="14463"/>
                    <a:pt x="15503" y="15975"/>
                    <a:pt x="15308" y="16738"/>
                  </a:cubicBezTo>
                  <a:cubicBezTo>
                    <a:pt x="15713" y="16229"/>
                    <a:pt x="16835" y="14298"/>
                    <a:pt x="16461" y="13033"/>
                  </a:cubicBezTo>
                  <a:cubicBezTo>
                    <a:pt x="16079" y="11760"/>
                    <a:pt x="14912" y="10832"/>
                    <a:pt x="13482" y="9821"/>
                  </a:cubicBezTo>
                  <a:cubicBezTo>
                    <a:pt x="11199" y="8212"/>
                    <a:pt x="5832" y="5368"/>
                    <a:pt x="4656" y="4185"/>
                  </a:cubicBezTo>
                  <a:cubicBezTo>
                    <a:pt x="3481" y="3002"/>
                    <a:pt x="2021" y="2164"/>
                    <a:pt x="1939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ecf1cacfe6_0_265"/>
            <p:cNvSpPr/>
            <p:nvPr/>
          </p:nvSpPr>
          <p:spPr>
            <a:xfrm>
              <a:off x="1206182" y="751676"/>
              <a:ext cx="1509301" cy="1035269"/>
            </a:xfrm>
            <a:custGeom>
              <a:rect b="b" l="l" r="r" t="t"/>
              <a:pathLst>
                <a:path extrusionOk="0" h="10922" w="15923">
                  <a:moveTo>
                    <a:pt x="1" y="0"/>
                  </a:moveTo>
                  <a:lnTo>
                    <a:pt x="4440" y="0"/>
                  </a:lnTo>
                  <a:cubicBezTo>
                    <a:pt x="4440" y="0"/>
                    <a:pt x="11484" y="3818"/>
                    <a:pt x="13864" y="5914"/>
                  </a:cubicBezTo>
                  <a:cubicBezTo>
                    <a:pt x="15923" y="7725"/>
                    <a:pt x="14837" y="9671"/>
                    <a:pt x="13827" y="10922"/>
                  </a:cubicBezTo>
                  <a:cubicBezTo>
                    <a:pt x="14598" y="9222"/>
                    <a:pt x="9732" y="6370"/>
                    <a:pt x="8766" y="5659"/>
                  </a:cubicBezTo>
                  <a:cubicBezTo>
                    <a:pt x="6730" y="4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03cb059fd_0_0"/>
          <p:cNvSpPr/>
          <p:nvPr/>
        </p:nvSpPr>
        <p:spPr>
          <a:xfrm>
            <a:off x="4394264" y="1738766"/>
            <a:ext cx="350052" cy="450146"/>
          </a:xfrm>
          <a:custGeom>
            <a:rect b="b" l="l" r="r" t="t"/>
            <a:pathLst>
              <a:path extrusionOk="0" h="12752" w="9862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f03cb059fd_0_0"/>
          <p:cNvSpPr/>
          <p:nvPr/>
        </p:nvSpPr>
        <p:spPr>
          <a:xfrm>
            <a:off x="6758438" y="1807419"/>
            <a:ext cx="458524" cy="381487"/>
          </a:xfrm>
          <a:custGeom>
            <a:rect b="b" l="l" r="r" t="t"/>
            <a:pathLst>
              <a:path extrusionOk="0" h="10807" w="12918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gf03cb059fd_0_0"/>
          <p:cNvGrpSpPr/>
          <p:nvPr/>
        </p:nvGrpSpPr>
        <p:grpSpPr>
          <a:xfrm>
            <a:off x="1944601" y="1740280"/>
            <a:ext cx="412665" cy="447110"/>
            <a:chOff x="-40160700" y="2339625"/>
            <a:chExt cx="290650" cy="316650"/>
          </a:xfrm>
        </p:grpSpPr>
        <p:sp>
          <p:nvSpPr>
            <p:cNvPr id="361" name="Google Shape;361;gf03cb059fd_0_0"/>
            <p:cNvSpPr/>
            <p:nvPr/>
          </p:nvSpPr>
          <p:spPr>
            <a:xfrm>
              <a:off x="-40005525" y="2552600"/>
              <a:ext cx="70900" cy="62175"/>
            </a:xfrm>
            <a:custGeom>
              <a:rect b="b" l="l" r="r" t="t"/>
              <a:pathLst>
                <a:path extrusionOk="0" h="2487" w="2836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f03cb059fd_0_0"/>
            <p:cNvSpPr/>
            <p:nvPr/>
          </p:nvSpPr>
          <p:spPr>
            <a:xfrm>
              <a:off x="-40039400" y="2605050"/>
              <a:ext cx="29150" cy="20500"/>
            </a:xfrm>
            <a:custGeom>
              <a:rect b="b" l="l" r="r" t="t"/>
              <a:pathLst>
                <a:path extrusionOk="0" h="820" w="1166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f03cb059fd_0_0"/>
            <p:cNvSpPr/>
            <p:nvPr/>
          </p:nvSpPr>
          <p:spPr>
            <a:xfrm>
              <a:off x="-40079575" y="2584575"/>
              <a:ext cx="19725" cy="19725"/>
            </a:xfrm>
            <a:custGeom>
              <a:rect b="b" l="l" r="r" t="t"/>
              <a:pathLst>
                <a:path extrusionOk="0" h="789" w="789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f03cb059fd_0_0"/>
            <p:cNvSpPr/>
            <p:nvPr/>
          </p:nvSpPr>
          <p:spPr>
            <a:xfrm>
              <a:off x="-40160700" y="2339625"/>
              <a:ext cx="290650" cy="316650"/>
            </a:xfrm>
            <a:custGeom>
              <a:rect b="b" l="l" r="r" t="t"/>
              <a:pathLst>
                <a:path extrusionOk="0" h="12666" w="11626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gf03cb059fd_0_0"/>
          <p:cNvSpPr txBox="1"/>
          <p:nvPr>
            <p:ph type="title"/>
          </p:nvPr>
        </p:nvSpPr>
        <p:spPr>
          <a:xfrm>
            <a:off x="457200" y="221525"/>
            <a:ext cx="82296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Numerical Anomalies in Sex chromosomes</a:t>
            </a:r>
            <a:endParaRPr/>
          </a:p>
        </p:txBody>
      </p:sp>
      <p:sp>
        <p:nvSpPr>
          <p:cNvPr id="366" name="Google Shape;366;gf03cb059fd_0_0"/>
          <p:cNvSpPr txBox="1"/>
          <p:nvPr/>
        </p:nvSpPr>
        <p:spPr>
          <a:xfrm>
            <a:off x="159925" y="836150"/>
            <a:ext cx="30957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b="1" lang="en-GB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Turner’s Syndrome(females) </a:t>
            </a:r>
            <a:r>
              <a:rPr b="1" lang="en-GB" sz="10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also called “Monosomy X”</a:t>
            </a: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 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Karyotype 45, XO</a:t>
            </a:r>
            <a:endParaRPr b="1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7" name="Google Shape;367;gf03cb059fd_0_0"/>
          <p:cNvSpPr txBox="1"/>
          <p:nvPr/>
        </p:nvSpPr>
        <p:spPr>
          <a:xfrm>
            <a:off x="3390475" y="1409738"/>
            <a:ext cx="5839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-GB" sz="1000">
                <a:solidFill>
                  <a:srgbClr val="736F5D"/>
                </a:solidFill>
                <a:latin typeface="Fira Sans"/>
                <a:ea typeface="Fira Sans"/>
                <a:cs typeface="Fira Sans"/>
                <a:sym typeface="Fira Sans"/>
              </a:rPr>
              <a:t>Occurring in 1 in 4000 phenotypic females.</a:t>
            </a: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As a result of paternal meiotic non-disjunction. 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The only viable monosomy in humans</a:t>
            </a: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Characteristics: Webbed neck, Individuals are genetically female, not mature sexually, Sterile, Short stature, Broad chest, Low hairline, Streak ovaries, Normal intelligence, Normal life span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8" name="Google Shape;368;gf03cb059fd_0_0"/>
          <p:cNvSpPr txBox="1"/>
          <p:nvPr/>
        </p:nvSpPr>
        <p:spPr>
          <a:xfrm>
            <a:off x="159925" y="2866975"/>
            <a:ext cx="309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Fira Sans"/>
              <a:buChar char="●"/>
            </a:pPr>
            <a:r>
              <a:rPr b="1" lang="en-GB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Klinefelter Syndrome (males)  </a:t>
            </a:r>
            <a:endParaRPr b="1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Karyotype  47,XXY   </a:t>
            </a:r>
            <a:r>
              <a:rPr b="1" lang="en-GB">
                <a:solidFill>
                  <a:srgbClr val="29ABF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1">
              <a:solidFill>
                <a:srgbClr val="29ABF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Klinefelter&amp;#39;s syndrome karyotype 47,XXY | Europeana" id="369" name="Google Shape;369;gf03cb059f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750" y="3495763"/>
            <a:ext cx="2043175" cy="968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urner&amp;#39;s syndrome karyotype 45,XO. This female lacks the second X  chromosome present in the normal karyotype. Symptoms include short stature,  neck wbbing, elbow deformity, widely spaced nipples with shield chest,  primary amenorrhea," id="370" name="Google Shape;370;gf03cb059f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50" y="1663613"/>
            <a:ext cx="2043176" cy="968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1" name="Google Shape;371;gf03cb059fd_0_0"/>
          <p:cNvSpPr txBox="1"/>
          <p:nvPr/>
        </p:nvSpPr>
        <p:spPr>
          <a:xfrm>
            <a:off x="3390475" y="2992475"/>
            <a:ext cx="5839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-GB" sz="1000">
                <a:solidFill>
                  <a:srgbClr val="736F5D"/>
                </a:solidFill>
                <a:latin typeface="Fira Sans"/>
                <a:ea typeface="Fira Sans"/>
                <a:cs typeface="Fira Sans"/>
                <a:sym typeface="Fira Sans"/>
              </a:rPr>
              <a:t>1/600 males</a:t>
            </a: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,</a:t>
            </a:r>
            <a:r>
              <a:rPr lang="en-GB" sz="10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due to non-disjunction of X chromosomes during meiosis I in females. 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Characteristics: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Male sex organs : unusually small testes which fail to produce normal levels of testosterone -&gt; breast enlargement (gynaecomastia) and other feminine body characteristics.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Patients are taller and thinner than average and may have a slight reduction in IQ but generally they have normal intelligence 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No spermatogenesis = sterile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72" name="Google Shape;372;gf03cb059fd_0_0"/>
          <p:cNvGrpSpPr/>
          <p:nvPr/>
        </p:nvGrpSpPr>
        <p:grpSpPr>
          <a:xfrm>
            <a:off x="-190876" y="4693798"/>
            <a:ext cx="9525775" cy="425934"/>
            <a:chOff x="1191856" y="3094586"/>
            <a:chExt cx="7928236" cy="1225710"/>
          </a:xfrm>
        </p:grpSpPr>
        <p:grpSp>
          <p:nvGrpSpPr>
            <p:cNvPr id="373" name="Google Shape;373;gf03cb059fd_0_0"/>
            <p:cNvGrpSpPr/>
            <p:nvPr/>
          </p:nvGrpSpPr>
          <p:grpSpPr>
            <a:xfrm rot="5400000">
              <a:off x="2584719" y="1701723"/>
              <a:ext cx="1225709" cy="4011436"/>
              <a:chOff x="2747450" y="237700"/>
              <a:chExt cx="2100975" cy="5215075"/>
            </a:xfrm>
          </p:grpSpPr>
          <p:sp>
            <p:nvSpPr>
              <p:cNvPr id="374" name="Google Shape;374;gf03cb059fd_0_0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gf03cb059fd_0_0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gf03cb059fd_0_0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gf03cb059fd_0_0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gf03cb059fd_0_0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gf03cb059fd_0_0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gf03cb059fd_0_0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gf03cb059fd_0_0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gf03cb059fd_0_0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gf03cb059fd_0_0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gf03cb059fd_0_0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gf03cb059fd_0_0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gf03cb059fd_0_0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gf03cb059fd_0_0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gf03cb059fd_0_0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gf03cb059fd_0_0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gf03cb059fd_0_0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gf03cb059fd_0_0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gf03cb059fd_0_0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gf03cb059fd_0_0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gf03cb059fd_0_0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gf03cb059fd_0_0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gf03cb059fd_0_0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gf03cb059fd_0_0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gf03cb059fd_0_0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gf03cb059fd_0_0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gf03cb059fd_0_0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gf03cb059fd_0_0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gf03cb059fd_0_0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gf03cb059fd_0_0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gf03cb059fd_0_0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gf03cb059fd_0_0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gf03cb059fd_0_0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gf03cb059fd_0_0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gf03cb059fd_0_0"/>
            <p:cNvGrpSpPr/>
            <p:nvPr/>
          </p:nvGrpSpPr>
          <p:grpSpPr>
            <a:xfrm flipH="1" rot="5400000">
              <a:off x="6501519" y="1701724"/>
              <a:ext cx="1225709" cy="4011436"/>
              <a:chOff x="2747450" y="237700"/>
              <a:chExt cx="2100975" cy="5215075"/>
            </a:xfrm>
          </p:grpSpPr>
          <p:sp>
            <p:nvSpPr>
              <p:cNvPr id="409" name="Google Shape;409;gf03cb059fd_0_0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gf03cb059fd_0_0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gf03cb059fd_0_0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gf03cb059fd_0_0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gf03cb059fd_0_0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gf03cb059fd_0_0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gf03cb059fd_0_0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gf03cb059fd_0_0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gf03cb059fd_0_0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gf03cb059fd_0_0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gf03cb059fd_0_0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gf03cb059fd_0_0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gf03cb059fd_0_0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gf03cb059fd_0_0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gf03cb059fd_0_0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gf03cb059fd_0_0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gf03cb059fd_0_0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gf03cb059fd_0_0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gf03cb059fd_0_0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gf03cb059fd_0_0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gf03cb059fd_0_0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gf03cb059fd_0_0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gf03cb059fd_0_0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gf03cb059fd_0_0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gf03cb059fd_0_0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gf03cb059fd_0_0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gf03cb059fd_0_0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gf03cb059fd_0_0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gf03cb059fd_0_0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gf03cb059fd_0_0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gf03cb059fd_0_0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gf03cb059fd_0_0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f03cb059fd_0_162"/>
          <p:cNvSpPr/>
          <p:nvPr/>
        </p:nvSpPr>
        <p:spPr>
          <a:xfrm>
            <a:off x="4394264" y="1662566"/>
            <a:ext cx="350052" cy="450146"/>
          </a:xfrm>
          <a:custGeom>
            <a:rect b="b" l="l" r="r" t="t"/>
            <a:pathLst>
              <a:path extrusionOk="0" h="12752" w="9862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6" name="Google Shape;446;gf03cb059fd_0_162"/>
          <p:cNvSpPr/>
          <p:nvPr/>
        </p:nvSpPr>
        <p:spPr>
          <a:xfrm>
            <a:off x="6758438" y="1731219"/>
            <a:ext cx="458524" cy="381487"/>
          </a:xfrm>
          <a:custGeom>
            <a:rect b="b" l="l" r="r" t="t"/>
            <a:pathLst>
              <a:path extrusionOk="0" h="10807" w="12918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gf03cb059fd_0_162"/>
          <p:cNvGrpSpPr/>
          <p:nvPr/>
        </p:nvGrpSpPr>
        <p:grpSpPr>
          <a:xfrm>
            <a:off x="1944601" y="1664080"/>
            <a:ext cx="412665" cy="447110"/>
            <a:chOff x="-40160700" y="2339625"/>
            <a:chExt cx="290650" cy="316650"/>
          </a:xfrm>
        </p:grpSpPr>
        <p:sp>
          <p:nvSpPr>
            <p:cNvPr id="448" name="Google Shape;448;gf03cb059fd_0_162"/>
            <p:cNvSpPr/>
            <p:nvPr/>
          </p:nvSpPr>
          <p:spPr>
            <a:xfrm>
              <a:off x="-40005525" y="2552600"/>
              <a:ext cx="70900" cy="62175"/>
            </a:xfrm>
            <a:custGeom>
              <a:rect b="b" l="l" r="r" t="t"/>
              <a:pathLst>
                <a:path extrusionOk="0" h="2487" w="2836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49" name="Google Shape;449;gf03cb059fd_0_162"/>
            <p:cNvSpPr/>
            <p:nvPr/>
          </p:nvSpPr>
          <p:spPr>
            <a:xfrm>
              <a:off x="-40039400" y="2605050"/>
              <a:ext cx="29150" cy="20500"/>
            </a:xfrm>
            <a:custGeom>
              <a:rect b="b" l="l" r="r" t="t"/>
              <a:pathLst>
                <a:path extrusionOk="0" h="820" w="1166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50" name="Google Shape;450;gf03cb059fd_0_162"/>
            <p:cNvSpPr/>
            <p:nvPr/>
          </p:nvSpPr>
          <p:spPr>
            <a:xfrm>
              <a:off x="-40079575" y="2584575"/>
              <a:ext cx="19725" cy="19725"/>
            </a:xfrm>
            <a:custGeom>
              <a:rect b="b" l="l" r="r" t="t"/>
              <a:pathLst>
                <a:path extrusionOk="0" h="789" w="789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51" name="Google Shape;451;gf03cb059fd_0_162"/>
            <p:cNvSpPr/>
            <p:nvPr/>
          </p:nvSpPr>
          <p:spPr>
            <a:xfrm>
              <a:off x="-40160700" y="2339625"/>
              <a:ext cx="290650" cy="316650"/>
            </a:xfrm>
            <a:custGeom>
              <a:rect b="b" l="l" r="r" t="t"/>
              <a:pathLst>
                <a:path extrusionOk="0" h="12666" w="11626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52" name="Google Shape;452;gf03cb059fd_0_162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Mosaicism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3" name="Google Shape;453;gf03cb059fd_0_162"/>
          <p:cNvSpPr txBox="1"/>
          <p:nvPr/>
        </p:nvSpPr>
        <p:spPr>
          <a:xfrm>
            <a:off x="457200" y="1022975"/>
            <a:ext cx="6507300" cy="3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/>
              <a:buChar char="●"/>
            </a:pP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is the presence of more than one genetically distinct cell line in the body. (</a:t>
            </a:r>
            <a:r>
              <a:rPr b="1" lang="en-GB" sz="1200">
                <a:solidFill>
                  <a:srgbClr val="736F5D"/>
                </a:solidFill>
                <a:latin typeface="Fira Sans"/>
                <a:ea typeface="Fira Sans"/>
                <a:cs typeface="Fira Sans"/>
                <a:sym typeface="Fira Sans"/>
              </a:rPr>
              <a:t>may be inactive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b="1"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/>
              <a:buChar char="●"/>
            </a:pP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● A mosaic individual is made of </a:t>
            </a:r>
            <a:r>
              <a:rPr b="1" lang="en-GB" sz="1200" u="sng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2 (or more) cell populations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coming from only         </a:t>
            </a:r>
            <a:r>
              <a:rPr b="1" lang="en-GB" sz="1200" u="sng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1 zygote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 b="1"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/>
              <a:buChar char="●"/>
            </a:pP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● It is denoted by a slash between the various clones observed                                        E.g. 46, XY/ 47, XY, +21. </a:t>
            </a:r>
            <a:endParaRPr b="1"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/>
              <a:buChar char="●"/>
            </a:pP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● </a:t>
            </a:r>
            <a:r>
              <a:rPr b="1" lang="en-GB" sz="12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Numerical mosaic anomaly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is usually 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due to a mitotic non-disjunction. </a:t>
            </a:r>
            <a:endParaRPr b="1" sz="12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/>
              <a:buChar char="●"/>
            </a:pP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● A mosaic </a:t>
            </a:r>
            <a:r>
              <a:rPr b="1" lang="en-GB" sz="1200" u="sng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must not be confused with a chimeras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 b="1" sz="12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/>
              <a:buChar char="●"/>
            </a:pPr>
            <a:r>
              <a:rPr b="1" lang="en-GB" sz="1200" u="sng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Chimerism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is the presence in an individual of two or more genetically distinct cell lines 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derived from more than one zygote.      </a:t>
            </a: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                                                                      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 E.g. 2 sperms fertilize 2 ova then the 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2 zygotes fuse</a:t>
            </a:r>
            <a:r>
              <a:rPr b="1"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form 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1 embryo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b="1"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54" name="Google Shape;454;gf03cb059fd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613" y="987575"/>
            <a:ext cx="2238375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gf03cb059fd_0_162"/>
          <p:cNvSpPr txBox="1"/>
          <p:nvPr/>
        </p:nvSpPr>
        <p:spPr>
          <a:xfrm>
            <a:off x="1598925" y="1914675"/>
            <a:ext cx="245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3C47D"/>
                </a:solidFill>
                <a:latin typeface="Fira Sans"/>
                <a:ea typeface="Fira Sans"/>
                <a:cs typeface="Fira Sans"/>
                <a:sym typeface="Fira Sans"/>
              </a:rPr>
              <a:t>Females Dr note : this is very important </a:t>
            </a:r>
            <a:endParaRPr sz="1000"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56" name="Google Shape;456;gf03cb059fd_0_162"/>
          <p:cNvSpPr txBox="1"/>
          <p:nvPr/>
        </p:nvSpPr>
        <p:spPr>
          <a:xfrm>
            <a:off x="914901" y="4014875"/>
            <a:ext cx="2668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3C47D"/>
                </a:solidFill>
                <a:latin typeface="Fira Sans"/>
                <a:ea typeface="Fira Sans"/>
                <a:cs typeface="Fira Sans"/>
                <a:sym typeface="Fira Sans"/>
              </a:rPr>
              <a:t>Females </a:t>
            </a:r>
            <a:r>
              <a:rPr lang="en-GB" sz="1000">
                <a:solidFill>
                  <a:srgbClr val="93C47D"/>
                </a:solidFill>
                <a:latin typeface="Fira Sans"/>
                <a:ea typeface="Fira Sans"/>
                <a:cs typeface="Fira Sans"/>
                <a:sym typeface="Fira Sans"/>
              </a:rPr>
              <a:t>Dr note : this is very important </a:t>
            </a:r>
            <a:endParaRPr sz="1000"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57" name="Google Shape;457;gf03cb059fd_0_16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8698" y="0"/>
            <a:ext cx="505300" cy="51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gf03cb059fd_0_162"/>
          <p:cNvGrpSpPr/>
          <p:nvPr/>
        </p:nvGrpSpPr>
        <p:grpSpPr>
          <a:xfrm flipH="1" rot="-5400000">
            <a:off x="4183991" y="308639"/>
            <a:ext cx="512049" cy="9435907"/>
            <a:chOff x="1050825" y="751676"/>
            <a:chExt cx="1664658" cy="3984926"/>
          </a:xfrm>
        </p:grpSpPr>
        <p:sp>
          <p:nvSpPr>
            <p:cNvPr id="459" name="Google Shape;459;gf03cb059fd_0_162"/>
            <p:cNvSpPr/>
            <p:nvPr/>
          </p:nvSpPr>
          <p:spPr>
            <a:xfrm>
              <a:off x="1206182" y="2531916"/>
              <a:ext cx="1329110" cy="1463140"/>
            </a:xfrm>
            <a:custGeom>
              <a:rect b="b" l="l" r="r" t="t"/>
              <a:pathLst>
                <a:path extrusionOk="0" h="15436" w="14022">
                  <a:moveTo>
                    <a:pt x="11805" y="337"/>
                  </a:moveTo>
                  <a:cubicBezTo>
                    <a:pt x="12898" y="2740"/>
                    <a:pt x="9927" y="4874"/>
                    <a:pt x="6685" y="7082"/>
                  </a:cubicBezTo>
                  <a:cubicBezTo>
                    <a:pt x="3511" y="9245"/>
                    <a:pt x="1408" y="10510"/>
                    <a:pt x="704" y="11416"/>
                  </a:cubicBezTo>
                  <a:cubicBezTo>
                    <a:pt x="1" y="12322"/>
                    <a:pt x="2853" y="15436"/>
                    <a:pt x="2561" y="15077"/>
                  </a:cubicBezTo>
                  <a:cubicBezTo>
                    <a:pt x="1468" y="12988"/>
                    <a:pt x="7209" y="9650"/>
                    <a:pt x="8669" y="8744"/>
                  </a:cubicBezTo>
                  <a:cubicBezTo>
                    <a:pt x="10129" y="7830"/>
                    <a:pt x="13550" y="4956"/>
                    <a:pt x="13744" y="4170"/>
                  </a:cubicBezTo>
                  <a:cubicBezTo>
                    <a:pt x="14021" y="3077"/>
                    <a:pt x="12142" y="1"/>
                    <a:pt x="11805" y="337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f03cb059fd_0_162"/>
            <p:cNvSpPr/>
            <p:nvPr/>
          </p:nvSpPr>
          <p:spPr>
            <a:xfrm>
              <a:off x="1188457" y="3745220"/>
              <a:ext cx="1359537" cy="991382"/>
            </a:xfrm>
            <a:custGeom>
              <a:rect b="b" l="l" r="r" t="t"/>
              <a:pathLst>
                <a:path extrusionOk="0" h="10459" w="14343">
                  <a:moveTo>
                    <a:pt x="13774" y="3766"/>
                  </a:moveTo>
                  <a:cubicBezTo>
                    <a:pt x="13205" y="4425"/>
                    <a:pt x="11177" y="6521"/>
                    <a:pt x="9006" y="7861"/>
                  </a:cubicBezTo>
                  <a:cubicBezTo>
                    <a:pt x="6842" y="9208"/>
                    <a:pt x="4327" y="10458"/>
                    <a:pt x="4327" y="10458"/>
                  </a:cubicBezTo>
                  <a:lnTo>
                    <a:pt x="0" y="10458"/>
                  </a:lnTo>
                  <a:cubicBezTo>
                    <a:pt x="0" y="10458"/>
                    <a:pt x="4881" y="7838"/>
                    <a:pt x="6603" y="6663"/>
                  </a:cubicBezTo>
                  <a:cubicBezTo>
                    <a:pt x="8325" y="5488"/>
                    <a:pt x="13647" y="1977"/>
                    <a:pt x="12254" y="1"/>
                  </a:cubicBezTo>
                  <a:cubicBezTo>
                    <a:pt x="13946" y="1109"/>
                    <a:pt x="14343" y="3100"/>
                    <a:pt x="13774" y="3766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f03cb059fd_0_162"/>
            <p:cNvSpPr/>
            <p:nvPr/>
          </p:nvSpPr>
          <p:spPr>
            <a:xfrm>
              <a:off x="1192722" y="1402974"/>
              <a:ext cx="1362381" cy="1421339"/>
            </a:xfrm>
            <a:custGeom>
              <a:rect b="b" l="l" r="r" t="t"/>
              <a:pathLst>
                <a:path extrusionOk="0" h="14995" w="14373">
                  <a:moveTo>
                    <a:pt x="2456" y="14897"/>
                  </a:moveTo>
                  <a:cubicBezTo>
                    <a:pt x="1572" y="12599"/>
                    <a:pt x="7988" y="9276"/>
                    <a:pt x="9118" y="8437"/>
                  </a:cubicBezTo>
                  <a:cubicBezTo>
                    <a:pt x="10241" y="7599"/>
                    <a:pt x="14373" y="4372"/>
                    <a:pt x="14305" y="3295"/>
                  </a:cubicBezTo>
                  <a:cubicBezTo>
                    <a:pt x="14238" y="2217"/>
                    <a:pt x="11970" y="1"/>
                    <a:pt x="12015" y="532"/>
                  </a:cubicBezTo>
                  <a:cubicBezTo>
                    <a:pt x="13505" y="3721"/>
                    <a:pt x="7014" y="6648"/>
                    <a:pt x="5847" y="7486"/>
                  </a:cubicBezTo>
                  <a:cubicBezTo>
                    <a:pt x="4671" y="8325"/>
                    <a:pt x="614" y="10840"/>
                    <a:pt x="307" y="11753"/>
                  </a:cubicBezTo>
                  <a:cubicBezTo>
                    <a:pt x="0" y="12659"/>
                    <a:pt x="2680" y="14995"/>
                    <a:pt x="2456" y="14897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f03cb059fd_0_162"/>
            <p:cNvSpPr/>
            <p:nvPr/>
          </p:nvSpPr>
          <p:spPr>
            <a:xfrm>
              <a:off x="1154428" y="765799"/>
              <a:ext cx="1414230" cy="946643"/>
            </a:xfrm>
            <a:custGeom>
              <a:rect b="b" l="l" r="r" t="t"/>
              <a:pathLst>
                <a:path extrusionOk="0" h="9987" w="14920">
                  <a:moveTo>
                    <a:pt x="2837" y="9987"/>
                  </a:moveTo>
                  <a:cubicBezTo>
                    <a:pt x="2388" y="9762"/>
                    <a:pt x="1153" y="8557"/>
                    <a:pt x="1153" y="8557"/>
                  </a:cubicBezTo>
                  <a:cubicBezTo>
                    <a:pt x="1153" y="8557"/>
                    <a:pt x="0" y="7075"/>
                    <a:pt x="839" y="6236"/>
                  </a:cubicBezTo>
                  <a:cubicBezTo>
                    <a:pt x="1550" y="5518"/>
                    <a:pt x="2920" y="4073"/>
                    <a:pt x="5128" y="2696"/>
                  </a:cubicBezTo>
                  <a:cubicBezTo>
                    <a:pt x="7179" y="1423"/>
                    <a:pt x="11176" y="1"/>
                    <a:pt x="11176" y="1"/>
                  </a:cubicBezTo>
                  <a:lnTo>
                    <a:pt x="14919" y="143"/>
                  </a:lnTo>
                  <a:cubicBezTo>
                    <a:pt x="14919" y="143"/>
                    <a:pt x="10353" y="2516"/>
                    <a:pt x="9222" y="3309"/>
                  </a:cubicBezTo>
                  <a:cubicBezTo>
                    <a:pt x="8100" y="4103"/>
                    <a:pt x="696" y="7329"/>
                    <a:pt x="2837" y="9987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f03cb059fd_0_162"/>
            <p:cNvSpPr/>
            <p:nvPr/>
          </p:nvSpPr>
          <p:spPr>
            <a:xfrm>
              <a:off x="1060778" y="2491441"/>
              <a:ext cx="1582383" cy="1610819"/>
            </a:xfrm>
            <a:custGeom>
              <a:rect b="b" l="l" r="r" t="t"/>
              <a:pathLst>
                <a:path extrusionOk="0" h="16994" w="16694">
                  <a:moveTo>
                    <a:pt x="1856" y="1"/>
                  </a:moveTo>
                  <a:cubicBezTo>
                    <a:pt x="1565" y="390"/>
                    <a:pt x="0" y="3085"/>
                    <a:pt x="1542" y="4822"/>
                  </a:cubicBezTo>
                  <a:cubicBezTo>
                    <a:pt x="2568" y="5982"/>
                    <a:pt x="5509" y="7674"/>
                    <a:pt x="7037" y="8879"/>
                  </a:cubicBezTo>
                  <a:cubicBezTo>
                    <a:pt x="8564" y="10077"/>
                    <a:pt x="11161" y="11948"/>
                    <a:pt x="12688" y="13018"/>
                  </a:cubicBezTo>
                  <a:cubicBezTo>
                    <a:pt x="14635" y="14381"/>
                    <a:pt x="15173" y="16252"/>
                    <a:pt x="15121" y="16993"/>
                  </a:cubicBezTo>
                  <a:cubicBezTo>
                    <a:pt x="15256" y="16851"/>
                    <a:pt x="16693" y="14987"/>
                    <a:pt x="16311" y="13078"/>
                  </a:cubicBezTo>
                  <a:cubicBezTo>
                    <a:pt x="15870" y="10877"/>
                    <a:pt x="9919" y="8257"/>
                    <a:pt x="3908" y="3025"/>
                  </a:cubicBezTo>
                  <a:cubicBezTo>
                    <a:pt x="2934" y="2172"/>
                    <a:pt x="1976" y="1333"/>
                    <a:pt x="1856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f03cb059fd_0_162"/>
            <p:cNvSpPr/>
            <p:nvPr/>
          </p:nvSpPr>
          <p:spPr>
            <a:xfrm>
              <a:off x="1050825" y="3611852"/>
              <a:ext cx="1454609" cy="1117639"/>
            </a:xfrm>
            <a:custGeom>
              <a:rect b="b" l="l" r="r" t="t"/>
              <a:pathLst>
                <a:path extrusionOk="0" h="11791" w="15346">
                  <a:moveTo>
                    <a:pt x="2343" y="1"/>
                  </a:moveTo>
                  <a:cubicBezTo>
                    <a:pt x="2141" y="233"/>
                    <a:pt x="0" y="3639"/>
                    <a:pt x="2141" y="5338"/>
                  </a:cubicBezTo>
                  <a:cubicBezTo>
                    <a:pt x="4282" y="7037"/>
                    <a:pt x="7486" y="9537"/>
                    <a:pt x="8175" y="10016"/>
                  </a:cubicBezTo>
                  <a:cubicBezTo>
                    <a:pt x="8856" y="10496"/>
                    <a:pt x="10705" y="11791"/>
                    <a:pt x="10705" y="11791"/>
                  </a:cubicBezTo>
                  <a:lnTo>
                    <a:pt x="15346" y="11551"/>
                  </a:lnTo>
                  <a:cubicBezTo>
                    <a:pt x="15346" y="11551"/>
                    <a:pt x="8788" y="7374"/>
                    <a:pt x="7329" y="6086"/>
                  </a:cubicBezTo>
                  <a:cubicBezTo>
                    <a:pt x="6438" y="5286"/>
                    <a:pt x="5562" y="4657"/>
                    <a:pt x="4327" y="3332"/>
                  </a:cubicBezTo>
                  <a:cubicBezTo>
                    <a:pt x="3563" y="2501"/>
                    <a:pt x="2246" y="1423"/>
                    <a:pt x="2343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f03cb059fd_0_162"/>
            <p:cNvSpPr/>
            <p:nvPr/>
          </p:nvSpPr>
          <p:spPr>
            <a:xfrm>
              <a:off x="1052247" y="1354062"/>
              <a:ext cx="1595842" cy="1586648"/>
            </a:xfrm>
            <a:custGeom>
              <a:rect b="b" l="l" r="r" t="t"/>
              <a:pathLst>
                <a:path extrusionOk="0" h="16739" w="16836">
                  <a:moveTo>
                    <a:pt x="1939" y="0"/>
                  </a:moveTo>
                  <a:cubicBezTo>
                    <a:pt x="831" y="831"/>
                    <a:pt x="0" y="3781"/>
                    <a:pt x="1340" y="5210"/>
                  </a:cubicBezTo>
                  <a:cubicBezTo>
                    <a:pt x="2688" y="6633"/>
                    <a:pt x="4200" y="7478"/>
                    <a:pt x="7441" y="9634"/>
                  </a:cubicBezTo>
                  <a:cubicBezTo>
                    <a:pt x="9245" y="10832"/>
                    <a:pt x="11304" y="11977"/>
                    <a:pt x="13160" y="13220"/>
                  </a:cubicBezTo>
                  <a:cubicBezTo>
                    <a:pt x="15024" y="14463"/>
                    <a:pt x="15503" y="15975"/>
                    <a:pt x="15308" y="16738"/>
                  </a:cubicBezTo>
                  <a:cubicBezTo>
                    <a:pt x="15713" y="16229"/>
                    <a:pt x="16835" y="14298"/>
                    <a:pt x="16461" y="13033"/>
                  </a:cubicBezTo>
                  <a:cubicBezTo>
                    <a:pt x="16079" y="11760"/>
                    <a:pt x="14912" y="10832"/>
                    <a:pt x="13482" y="9821"/>
                  </a:cubicBezTo>
                  <a:cubicBezTo>
                    <a:pt x="11199" y="8212"/>
                    <a:pt x="5832" y="5368"/>
                    <a:pt x="4656" y="4185"/>
                  </a:cubicBezTo>
                  <a:cubicBezTo>
                    <a:pt x="3481" y="3002"/>
                    <a:pt x="2021" y="2164"/>
                    <a:pt x="1939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f03cb059fd_0_162"/>
            <p:cNvSpPr/>
            <p:nvPr/>
          </p:nvSpPr>
          <p:spPr>
            <a:xfrm>
              <a:off x="1206182" y="751676"/>
              <a:ext cx="1509301" cy="1035269"/>
            </a:xfrm>
            <a:custGeom>
              <a:rect b="b" l="l" r="r" t="t"/>
              <a:pathLst>
                <a:path extrusionOk="0" h="10922" w="15923">
                  <a:moveTo>
                    <a:pt x="1" y="0"/>
                  </a:moveTo>
                  <a:lnTo>
                    <a:pt x="4440" y="0"/>
                  </a:lnTo>
                  <a:cubicBezTo>
                    <a:pt x="4440" y="0"/>
                    <a:pt x="11484" y="3818"/>
                    <a:pt x="13864" y="5914"/>
                  </a:cubicBezTo>
                  <a:cubicBezTo>
                    <a:pt x="15923" y="7725"/>
                    <a:pt x="14837" y="9671"/>
                    <a:pt x="13827" y="10922"/>
                  </a:cubicBezTo>
                  <a:cubicBezTo>
                    <a:pt x="14598" y="9222"/>
                    <a:pt x="9732" y="6370"/>
                    <a:pt x="8766" y="5659"/>
                  </a:cubicBezTo>
                  <a:cubicBezTo>
                    <a:pt x="6730" y="4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f90b66900_1_198"/>
          <p:cNvSpPr/>
          <p:nvPr/>
        </p:nvSpPr>
        <p:spPr>
          <a:xfrm>
            <a:off x="4394264" y="1510166"/>
            <a:ext cx="350052" cy="450146"/>
          </a:xfrm>
          <a:custGeom>
            <a:rect b="b" l="l" r="r" t="t"/>
            <a:pathLst>
              <a:path extrusionOk="0" h="12752" w="9862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ef90b66900_1_198"/>
          <p:cNvSpPr/>
          <p:nvPr/>
        </p:nvSpPr>
        <p:spPr>
          <a:xfrm>
            <a:off x="6758438" y="1578819"/>
            <a:ext cx="458524" cy="381487"/>
          </a:xfrm>
          <a:custGeom>
            <a:rect b="b" l="l" r="r" t="t"/>
            <a:pathLst>
              <a:path extrusionOk="0" h="10807" w="12918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gef90b66900_1_198"/>
          <p:cNvGrpSpPr/>
          <p:nvPr/>
        </p:nvGrpSpPr>
        <p:grpSpPr>
          <a:xfrm>
            <a:off x="1944601" y="1511680"/>
            <a:ext cx="412665" cy="447110"/>
            <a:chOff x="-40160700" y="2339625"/>
            <a:chExt cx="290650" cy="316650"/>
          </a:xfrm>
        </p:grpSpPr>
        <p:sp>
          <p:nvSpPr>
            <p:cNvPr id="474" name="Google Shape;474;gef90b66900_1_198"/>
            <p:cNvSpPr/>
            <p:nvPr/>
          </p:nvSpPr>
          <p:spPr>
            <a:xfrm>
              <a:off x="-40005525" y="2552600"/>
              <a:ext cx="70900" cy="62175"/>
            </a:xfrm>
            <a:custGeom>
              <a:rect b="b" l="l" r="r" t="t"/>
              <a:pathLst>
                <a:path extrusionOk="0" h="2487" w="2836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75" name="Google Shape;475;gef90b66900_1_198"/>
            <p:cNvSpPr/>
            <p:nvPr/>
          </p:nvSpPr>
          <p:spPr>
            <a:xfrm>
              <a:off x="-40039400" y="2605050"/>
              <a:ext cx="29150" cy="20500"/>
            </a:xfrm>
            <a:custGeom>
              <a:rect b="b" l="l" r="r" t="t"/>
              <a:pathLst>
                <a:path extrusionOk="0" h="820" w="1166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76" name="Google Shape;476;gef90b66900_1_198"/>
            <p:cNvSpPr/>
            <p:nvPr/>
          </p:nvSpPr>
          <p:spPr>
            <a:xfrm>
              <a:off x="-40079575" y="2584575"/>
              <a:ext cx="19725" cy="19725"/>
            </a:xfrm>
            <a:custGeom>
              <a:rect b="b" l="l" r="r" t="t"/>
              <a:pathLst>
                <a:path extrusionOk="0" h="789" w="789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77" name="Google Shape;477;gef90b66900_1_198"/>
            <p:cNvSpPr/>
            <p:nvPr/>
          </p:nvSpPr>
          <p:spPr>
            <a:xfrm>
              <a:off x="-40160700" y="2339625"/>
              <a:ext cx="290650" cy="316650"/>
            </a:xfrm>
            <a:custGeom>
              <a:rect b="b" l="l" r="r" t="t"/>
              <a:pathLst>
                <a:path extrusionOk="0" h="12666" w="11626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78" name="Google Shape;478;gef90b66900_1_198"/>
          <p:cNvSpPr txBox="1"/>
          <p:nvPr>
            <p:ph type="title"/>
          </p:nvPr>
        </p:nvSpPr>
        <p:spPr>
          <a:xfrm>
            <a:off x="394375" y="399073"/>
            <a:ext cx="39999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u="sng">
                <a:solidFill>
                  <a:srgbClr val="000000"/>
                </a:solidFill>
              </a:rPr>
              <a:t>Reciprocal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translocation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79" name="Google Shape;479;gef90b66900_1_198"/>
          <p:cNvGrpSpPr/>
          <p:nvPr/>
        </p:nvGrpSpPr>
        <p:grpSpPr>
          <a:xfrm>
            <a:off x="-896415" y="4728646"/>
            <a:ext cx="5742421" cy="425934"/>
            <a:chOff x="1191856" y="3094586"/>
            <a:chExt cx="7928236" cy="1225710"/>
          </a:xfrm>
        </p:grpSpPr>
        <p:grpSp>
          <p:nvGrpSpPr>
            <p:cNvPr id="480" name="Google Shape;480;gef90b66900_1_198"/>
            <p:cNvGrpSpPr/>
            <p:nvPr/>
          </p:nvGrpSpPr>
          <p:grpSpPr>
            <a:xfrm rot="5400000">
              <a:off x="2584719" y="1701723"/>
              <a:ext cx="1225709" cy="4011436"/>
              <a:chOff x="2747450" y="237700"/>
              <a:chExt cx="2100975" cy="5215075"/>
            </a:xfrm>
          </p:grpSpPr>
          <p:sp>
            <p:nvSpPr>
              <p:cNvPr id="481" name="Google Shape;481;gef90b66900_1_198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gef90b66900_1_198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gef90b66900_1_198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gef90b66900_1_198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gef90b66900_1_198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gef90b66900_1_198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gef90b66900_1_198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gef90b66900_1_198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gef90b66900_1_198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gef90b66900_1_198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gef90b66900_1_198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gef90b66900_1_198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gef90b66900_1_198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gef90b66900_1_198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gef90b66900_1_198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gef90b66900_1_198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gef90b66900_1_198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gef90b66900_1_198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gef90b66900_1_198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gef90b66900_1_198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gef90b66900_1_198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gef90b66900_1_198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gef90b66900_1_198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gef90b66900_1_198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gef90b66900_1_198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gef90b66900_1_198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gef90b66900_1_198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gef90b66900_1_198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gef90b66900_1_198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gef90b66900_1_198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gef90b66900_1_198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gef90b66900_1_198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gef90b66900_1_198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gef90b66900_1_198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gef90b66900_1_198"/>
            <p:cNvGrpSpPr/>
            <p:nvPr/>
          </p:nvGrpSpPr>
          <p:grpSpPr>
            <a:xfrm flipH="1" rot="5400000">
              <a:off x="6501519" y="1701724"/>
              <a:ext cx="1225709" cy="4011436"/>
              <a:chOff x="2747450" y="237700"/>
              <a:chExt cx="2100975" cy="5215075"/>
            </a:xfrm>
          </p:grpSpPr>
          <p:sp>
            <p:nvSpPr>
              <p:cNvPr id="516" name="Google Shape;516;gef90b66900_1_198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gef90b66900_1_198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gef90b66900_1_198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gef90b66900_1_198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gef90b66900_1_198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gef90b66900_1_198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gef90b66900_1_198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gef90b66900_1_198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gef90b66900_1_198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gef90b66900_1_198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gef90b66900_1_198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gef90b66900_1_198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gef90b66900_1_198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gef90b66900_1_198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gef90b66900_1_198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gef90b66900_1_198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gef90b66900_1_198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gef90b66900_1_198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gef90b66900_1_198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gef90b66900_1_198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gef90b66900_1_198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gef90b66900_1_198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gef90b66900_1_198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gef90b66900_1_198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gef90b66900_1_198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gef90b66900_1_198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gef90b66900_1_198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gef90b66900_1_198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gef90b66900_1_198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gef90b66900_1_198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gef90b66900_1_198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gef90b66900_1_198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8" name="Google Shape;548;gef90b66900_1_198"/>
          <p:cNvGrpSpPr/>
          <p:nvPr/>
        </p:nvGrpSpPr>
        <p:grpSpPr>
          <a:xfrm>
            <a:off x="4778403" y="4727998"/>
            <a:ext cx="5742421" cy="425934"/>
            <a:chOff x="1191858" y="3094590"/>
            <a:chExt cx="7928236" cy="1225709"/>
          </a:xfrm>
        </p:grpSpPr>
        <p:grpSp>
          <p:nvGrpSpPr>
            <p:cNvPr id="549" name="Google Shape;549;gef90b66900_1_198"/>
            <p:cNvGrpSpPr/>
            <p:nvPr/>
          </p:nvGrpSpPr>
          <p:grpSpPr>
            <a:xfrm rot="5400000">
              <a:off x="2584722" y="1701727"/>
              <a:ext cx="1225709" cy="4011436"/>
              <a:chOff x="2747450" y="237700"/>
              <a:chExt cx="2100975" cy="5215075"/>
            </a:xfrm>
          </p:grpSpPr>
          <p:sp>
            <p:nvSpPr>
              <p:cNvPr id="550" name="Google Shape;550;gef90b66900_1_198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gef90b66900_1_198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gef90b66900_1_198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gef90b66900_1_198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gef90b66900_1_198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gef90b66900_1_198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gef90b66900_1_198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gef90b66900_1_198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gef90b66900_1_198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gef90b66900_1_198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gef90b66900_1_198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gef90b66900_1_198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gef90b66900_1_198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gef90b66900_1_198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gef90b66900_1_198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gef90b66900_1_198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gef90b66900_1_198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gef90b66900_1_198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gef90b66900_1_198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gef90b66900_1_198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gef90b66900_1_198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gef90b66900_1_198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gef90b66900_1_198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gef90b66900_1_198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gef90b66900_1_198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gef90b66900_1_198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gef90b66900_1_198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gef90b66900_1_198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gef90b66900_1_198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gef90b66900_1_198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gef90b66900_1_198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gef90b66900_1_198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gef90b66900_1_198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gef90b66900_1_198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gef90b66900_1_198"/>
            <p:cNvGrpSpPr/>
            <p:nvPr/>
          </p:nvGrpSpPr>
          <p:grpSpPr>
            <a:xfrm flipH="1" rot="5400000">
              <a:off x="6501522" y="1701727"/>
              <a:ext cx="1225709" cy="4011436"/>
              <a:chOff x="2747450" y="237700"/>
              <a:chExt cx="2100975" cy="5215075"/>
            </a:xfrm>
          </p:grpSpPr>
          <p:sp>
            <p:nvSpPr>
              <p:cNvPr id="585" name="Google Shape;585;gef90b66900_1_198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gef90b66900_1_198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gef90b66900_1_198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gef90b66900_1_198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gef90b66900_1_198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gef90b66900_1_198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gef90b66900_1_198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gef90b66900_1_198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gef90b66900_1_198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gef90b66900_1_198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gef90b66900_1_198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gef90b66900_1_198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gef90b66900_1_198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gef90b66900_1_198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gef90b66900_1_198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gef90b66900_1_198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gef90b66900_1_198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gef90b66900_1_198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gef90b66900_1_198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gef90b66900_1_198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gef90b66900_1_198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gef90b66900_1_198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gef90b66900_1_198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gef90b66900_1_198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gef90b66900_1_198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gef90b66900_1_198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gef90b66900_1_198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gef90b66900_1_198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gef90b66900_1_198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gef90b66900_1_198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gef90b66900_1_198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gef90b66900_1_198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7" name="Google Shape;617;gef90b66900_1_198"/>
          <p:cNvSpPr txBox="1"/>
          <p:nvPr/>
        </p:nvSpPr>
        <p:spPr>
          <a:xfrm>
            <a:off x="307150" y="853675"/>
            <a:ext cx="3900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 sz="1100">
                <a:solidFill>
                  <a:srgbClr val="A7A392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Is a form of gene rearrangement where portions of </a:t>
            </a:r>
            <a:r>
              <a:rPr b="1" lang="en-GB" sz="1100" u="sng">
                <a:solidFill>
                  <a:srgbClr val="A7A392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two chromosomes </a:t>
            </a:r>
            <a:r>
              <a:rPr b="1" lang="en-GB" sz="1100">
                <a:solidFill>
                  <a:srgbClr val="A7A392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( </a:t>
            </a:r>
            <a:r>
              <a:rPr b="1" lang="en-GB" sz="1100" u="sng">
                <a:solidFill>
                  <a:srgbClr val="A7A392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Different chromosome</a:t>
            </a:r>
            <a:r>
              <a:rPr b="1" lang="en-GB" sz="1100">
                <a:solidFill>
                  <a:srgbClr val="A7A392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)</a:t>
            </a:r>
            <a:r>
              <a:rPr b="1" lang="en-GB" sz="1100">
                <a:solidFill>
                  <a:srgbClr val="A7A392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are simply exchanged with no net loss of genetic information</a:t>
            </a:r>
            <a:r>
              <a:rPr lang="en-GB" sz="1100">
                <a:solidFill>
                  <a:srgbClr val="A7A392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100">
              <a:solidFill>
                <a:srgbClr val="A7A392"/>
              </a:solidFill>
              <a:highlight>
                <a:srgbClr val="FFFFFF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E.g. </a:t>
            </a:r>
            <a:r>
              <a:rPr lang="en-GB" sz="1100">
                <a:solidFill>
                  <a:srgbClr val="CC0000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Philadelphia chromosome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(Reciprocal translocation between </a:t>
            </a:r>
            <a:r>
              <a:rPr lang="en-GB" sz="1100">
                <a:solidFill>
                  <a:srgbClr val="CC0000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chromosome 22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and the</a:t>
            </a:r>
            <a:r>
              <a:rPr lang="en-GB" sz="1100">
                <a:solidFill>
                  <a:srgbClr val="FF0000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long arm of</a:t>
            </a:r>
            <a:r>
              <a:rPr lang="en-GB" sz="1100">
                <a:solidFill>
                  <a:srgbClr val="FF0000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100">
                <a:solidFill>
                  <a:srgbClr val="CC0000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chromosome 9</a:t>
            </a:r>
            <a:r>
              <a:rPr lang="en-GB" sz="1100"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).</a:t>
            </a:r>
            <a:endParaRPr sz="1100">
              <a:highlight>
                <a:srgbClr val="FFFFFF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The occurrence of the </a:t>
            </a:r>
            <a:r>
              <a:rPr lang="en-GB" sz="1100">
                <a:solidFill>
                  <a:srgbClr val="CC0000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Philadelphia chromosome</a:t>
            </a:r>
            <a:r>
              <a:rPr lang="en-GB" sz="1100">
                <a:solidFill>
                  <a:srgbClr val="FF0000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100"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in hematopoietic cells can produce </a:t>
            </a:r>
            <a:r>
              <a:rPr lang="en-GB" sz="1100">
                <a:solidFill>
                  <a:srgbClr val="CC0000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chronic myelogenous leukemia</a:t>
            </a:r>
            <a:r>
              <a:rPr lang="en-GB" sz="1100"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(</a:t>
            </a:r>
            <a:r>
              <a:rPr lang="en-GB" sz="1100">
                <a:solidFill>
                  <a:srgbClr val="CC0000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CML</a:t>
            </a:r>
            <a:r>
              <a:rPr lang="en-GB" sz="1100"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).</a:t>
            </a:r>
            <a:endParaRPr sz="1100">
              <a:solidFill>
                <a:srgbClr val="A7A392"/>
              </a:solidFill>
              <a:highlight>
                <a:srgbClr val="FFFFFF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18" name="Google Shape;618;gef90b66900_1_198"/>
          <p:cNvPicPr preferRelativeResize="0"/>
          <p:nvPr/>
        </p:nvPicPr>
        <p:blipFill rotWithShape="1">
          <a:blip r:embed="rId3">
            <a:alphaModFix/>
          </a:blip>
          <a:srcRect b="3028" l="3910" r="0" t="12845"/>
          <a:stretch/>
        </p:blipFill>
        <p:spPr>
          <a:xfrm>
            <a:off x="1028456" y="3173850"/>
            <a:ext cx="2457704" cy="122227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gef90b66900_1_198"/>
          <p:cNvSpPr/>
          <p:nvPr/>
        </p:nvSpPr>
        <p:spPr>
          <a:xfrm>
            <a:off x="4322700" y="1426425"/>
            <a:ext cx="4632900" cy="411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ef90b66900_1_198"/>
          <p:cNvSpPr/>
          <p:nvPr/>
        </p:nvSpPr>
        <p:spPr>
          <a:xfrm>
            <a:off x="7574968" y="2540600"/>
            <a:ext cx="339600" cy="204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ef90b66900_1_198"/>
          <p:cNvSpPr/>
          <p:nvPr/>
        </p:nvSpPr>
        <p:spPr>
          <a:xfrm>
            <a:off x="3236007" y="2986075"/>
            <a:ext cx="186000" cy="169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ef90b66900_1_198"/>
          <p:cNvSpPr/>
          <p:nvPr/>
        </p:nvSpPr>
        <p:spPr>
          <a:xfrm>
            <a:off x="3303443" y="4641801"/>
            <a:ext cx="4103700" cy="44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ef90b66900_1_198"/>
          <p:cNvSpPr txBox="1"/>
          <p:nvPr>
            <p:ph type="title"/>
          </p:nvPr>
        </p:nvSpPr>
        <p:spPr>
          <a:xfrm>
            <a:off x="5039450" y="399075"/>
            <a:ext cx="3592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u="sng">
                <a:solidFill>
                  <a:srgbClr val="000000"/>
                </a:solidFill>
              </a:rPr>
              <a:t>Robertsonian </a:t>
            </a:r>
            <a:r>
              <a:rPr lang="en-GB">
                <a:solidFill>
                  <a:srgbClr val="000000"/>
                </a:solidFill>
              </a:rPr>
              <a:t>translocation</a:t>
            </a:r>
            <a:endParaRPr/>
          </a:p>
        </p:txBody>
      </p:sp>
      <p:sp>
        <p:nvSpPr>
          <p:cNvPr id="624" name="Google Shape;624;gef90b66900_1_198"/>
          <p:cNvSpPr txBox="1"/>
          <p:nvPr/>
        </p:nvSpPr>
        <p:spPr>
          <a:xfrm>
            <a:off x="5073050" y="930575"/>
            <a:ext cx="35250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 u="sng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Short arms</a:t>
            </a:r>
            <a:r>
              <a:rPr lang="en-GB" sz="11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 of two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non homologous </a:t>
            </a:r>
            <a:r>
              <a:rPr lang="en-GB" sz="11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chromosomes are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lost </a:t>
            </a:r>
            <a:r>
              <a:rPr lang="en-GB" sz="11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and the </a:t>
            </a:r>
            <a:r>
              <a:rPr lang="en-GB" sz="1100" u="sng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long arms</a:t>
            </a:r>
            <a:r>
              <a:rPr lang="en-GB" sz="11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fuse </a:t>
            </a:r>
            <a:r>
              <a:rPr lang="en-GB" sz="11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at the centromere to form a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single chromosome.</a:t>
            </a:r>
            <a:endParaRPr sz="11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Confined to the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acrocentric 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Chromosomes (</a:t>
            </a:r>
            <a:r>
              <a:rPr lang="en-GB" sz="1100">
                <a:solidFill>
                  <a:srgbClr val="736F5D"/>
                </a:solidFill>
                <a:latin typeface="Fira Sans"/>
                <a:ea typeface="Fira Sans"/>
                <a:cs typeface="Fira Sans"/>
                <a:sym typeface="Fira Sans"/>
              </a:rPr>
              <a:t>no p arm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) (13, 14, 15, 21, 22, </a:t>
            </a:r>
            <a:r>
              <a:rPr lang="en-GB" sz="1100">
                <a:solidFill>
                  <a:srgbClr val="92D050"/>
                </a:solidFill>
                <a:latin typeface="Fira Sans"/>
                <a:ea typeface="Fira Sans"/>
                <a:cs typeface="Fira Sans"/>
                <a:sym typeface="Fira Sans"/>
              </a:rPr>
              <a:t>and Y chromosome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).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Carriers have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only 45 chromosomes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 in each cell, But they are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phenotypically unaffected.</a:t>
            </a:r>
            <a:endParaRPr sz="11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Robertsonian Translocation" id="625" name="Google Shape;625;gef90b66900_1_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150" y="3062275"/>
            <a:ext cx="2420800" cy="14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gef90b66900_1_198"/>
          <p:cNvSpPr txBox="1"/>
          <p:nvPr/>
        </p:nvSpPr>
        <p:spPr>
          <a:xfrm>
            <a:off x="5304050" y="668775"/>
            <a:ext cx="30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2D050"/>
                </a:solidFill>
                <a:latin typeface="Fira Sans"/>
                <a:ea typeface="Fira Sans"/>
                <a:cs typeface="Fira Sans"/>
                <a:sym typeface="Fira Sans"/>
              </a:rPr>
              <a:t>Females dr, notes: this is not </a:t>
            </a:r>
            <a:r>
              <a:rPr lang="en-GB" sz="1000">
                <a:solidFill>
                  <a:srgbClr val="92D050"/>
                </a:solidFill>
                <a:latin typeface="Fira Sans"/>
                <a:ea typeface="Fira Sans"/>
                <a:cs typeface="Fira Sans"/>
                <a:sym typeface="Fira Sans"/>
              </a:rPr>
              <a:t>important</a:t>
            </a:r>
            <a:endParaRPr sz="1000">
              <a:solidFill>
                <a:srgbClr val="92D05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27" name="Google Shape;627;gef90b66900_1_198"/>
          <p:cNvCxnSpPr/>
          <p:nvPr/>
        </p:nvCxnSpPr>
        <p:spPr>
          <a:xfrm>
            <a:off x="4572000" y="873005"/>
            <a:ext cx="0" cy="3397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8" name="Google Shape;628;gef90b66900_1_19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798" y="37900"/>
            <a:ext cx="505300" cy="5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ef90b66900_1_198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0273" y="37900"/>
            <a:ext cx="505300" cy="5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ef90b66900_1_198"/>
          <p:cNvSpPr txBox="1"/>
          <p:nvPr/>
        </p:nvSpPr>
        <p:spPr>
          <a:xfrm>
            <a:off x="978426" y="2149072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1" name="Google Shape;631;gef90b66900_1_198"/>
          <p:cNvSpPr txBox="1"/>
          <p:nvPr/>
        </p:nvSpPr>
        <p:spPr>
          <a:xfrm>
            <a:off x="972601" y="37903"/>
            <a:ext cx="71988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Fira Sans"/>
                <a:ea typeface="Fira Sans"/>
                <a:cs typeface="Fira Sans"/>
                <a:sym typeface="Fira Sans"/>
              </a:rPr>
              <a:t>Structural anomalies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gf0b8c5f203_0_19"/>
          <p:cNvGrpSpPr/>
          <p:nvPr/>
        </p:nvGrpSpPr>
        <p:grpSpPr>
          <a:xfrm>
            <a:off x="-896415" y="4717571"/>
            <a:ext cx="5742421" cy="425934"/>
            <a:chOff x="1191856" y="3094586"/>
            <a:chExt cx="7928236" cy="1225710"/>
          </a:xfrm>
        </p:grpSpPr>
        <p:grpSp>
          <p:nvGrpSpPr>
            <p:cNvPr id="637" name="Google Shape;637;gf0b8c5f203_0_19"/>
            <p:cNvGrpSpPr/>
            <p:nvPr/>
          </p:nvGrpSpPr>
          <p:grpSpPr>
            <a:xfrm rot="5400000">
              <a:off x="2584719" y="1701723"/>
              <a:ext cx="1225709" cy="4011436"/>
              <a:chOff x="2747450" y="237700"/>
              <a:chExt cx="2100975" cy="5215075"/>
            </a:xfrm>
          </p:grpSpPr>
          <p:sp>
            <p:nvSpPr>
              <p:cNvPr id="638" name="Google Shape;638;gf0b8c5f203_0_19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gf0b8c5f203_0_19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gf0b8c5f203_0_19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gf0b8c5f203_0_19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gf0b8c5f203_0_19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gf0b8c5f203_0_19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gf0b8c5f203_0_19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gf0b8c5f203_0_19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gf0b8c5f203_0_19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gf0b8c5f203_0_19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gf0b8c5f203_0_19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gf0b8c5f203_0_19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gf0b8c5f203_0_19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gf0b8c5f203_0_19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gf0b8c5f203_0_19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gf0b8c5f203_0_19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gf0b8c5f203_0_19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gf0b8c5f203_0_19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gf0b8c5f203_0_19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gf0b8c5f203_0_19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gf0b8c5f203_0_19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gf0b8c5f203_0_19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gf0b8c5f203_0_19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gf0b8c5f203_0_19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gf0b8c5f203_0_19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gf0b8c5f203_0_19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gf0b8c5f203_0_19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gf0b8c5f203_0_19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gf0b8c5f203_0_19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gf0b8c5f203_0_19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gf0b8c5f203_0_19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gf0b8c5f203_0_19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gf0b8c5f203_0_19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gf0b8c5f203_0_19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gf0b8c5f203_0_19"/>
            <p:cNvGrpSpPr/>
            <p:nvPr/>
          </p:nvGrpSpPr>
          <p:grpSpPr>
            <a:xfrm flipH="1" rot="5400000">
              <a:off x="6501519" y="1701724"/>
              <a:ext cx="1225709" cy="4011436"/>
              <a:chOff x="2747450" y="237700"/>
              <a:chExt cx="2100975" cy="5215075"/>
            </a:xfrm>
          </p:grpSpPr>
          <p:sp>
            <p:nvSpPr>
              <p:cNvPr id="673" name="Google Shape;673;gf0b8c5f203_0_19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gf0b8c5f203_0_19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gf0b8c5f203_0_19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gf0b8c5f203_0_19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gf0b8c5f203_0_19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gf0b8c5f203_0_19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gf0b8c5f203_0_19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gf0b8c5f203_0_19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gf0b8c5f203_0_19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gf0b8c5f203_0_19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gf0b8c5f203_0_19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gf0b8c5f203_0_19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gf0b8c5f203_0_19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gf0b8c5f203_0_19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gf0b8c5f203_0_19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gf0b8c5f203_0_19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gf0b8c5f203_0_19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gf0b8c5f203_0_19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gf0b8c5f203_0_19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gf0b8c5f203_0_19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gf0b8c5f203_0_19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gf0b8c5f203_0_19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gf0b8c5f203_0_19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gf0b8c5f203_0_19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gf0b8c5f203_0_19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gf0b8c5f203_0_19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gf0b8c5f203_0_19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gf0b8c5f203_0_19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gf0b8c5f203_0_19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gf0b8c5f203_0_19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gf0b8c5f203_0_19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gf0b8c5f203_0_19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5" name="Google Shape;705;gf0b8c5f203_0_19"/>
          <p:cNvGrpSpPr/>
          <p:nvPr/>
        </p:nvGrpSpPr>
        <p:grpSpPr>
          <a:xfrm>
            <a:off x="4778403" y="4716923"/>
            <a:ext cx="5742421" cy="425934"/>
            <a:chOff x="1191858" y="3094590"/>
            <a:chExt cx="7928236" cy="1225709"/>
          </a:xfrm>
        </p:grpSpPr>
        <p:grpSp>
          <p:nvGrpSpPr>
            <p:cNvPr id="706" name="Google Shape;706;gf0b8c5f203_0_19"/>
            <p:cNvGrpSpPr/>
            <p:nvPr/>
          </p:nvGrpSpPr>
          <p:grpSpPr>
            <a:xfrm rot="5400000">
              <a:off x="2584722" y="1701727"/>
              <a:ext cx="1225709" cy="4011436"/>
              <a:chOff x="2747450" y="237700"/>
              <a:chExt cx="2100975" cy="5215075"/>
            </a:xfrm>
          </p:grpSpPr>
          <p:sp>
            <p:nvSpPr>
              <p:cNvPr id="707" name="Google Shape;707;gf0b8c5f203_0_19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gf0b8c5f203_0_19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gf0b8c5f203_0_19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gf0b8c5f203_0_19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gf0b8c5f203_0_19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gf0b8c5f203_0_19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gf0b8c5f203_0_19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gf0b8c5f203_0_19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gf0b8c5f203_0_19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gf0b8c5f203_0_19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gf0b8c5f203_0_19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gf0b8c5f203_0_19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gf0b8c5f203_0_19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gf0b8c5f203_0_19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gf0b8c5f203_0_19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gf0b8c5f203_0_19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gf0b8c5f203_0_19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gf0b8c5f203_0_19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gf0b8c5f203_0_19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gf0b8c5f203_0_19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gf0b8c5f203_0_19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gf0b8c5f203_0_19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gf0b8c5f203_0_19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gf0b8c5f203_0_19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gf0b8c5f203_0_19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gf0b8c5f203_0_19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gf0b8c5f203_0_19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gf0b8c5f203_0_19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gf0b8c5f203_0_19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gf0b8c5f203_0_19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gf0b8c5f203_0_19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gf0b8c5f203_0_19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gf0b8c5f203_0_19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gf0b8c5f203_0_19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1" name="Google Shape;741;gf0b8c5f203_0_19"/>
            <p:cNvGrpSpPr/>
            <p:nvPr/>
          </p:nvGrpSpPr>
          <p:grpSpPr>
            <a:xfrm flipH="1" rot="5400000">
              <a:off x="6501522" y="1701727"/>
              <a:ext cx="1225709" cy="4011436"/>
              <a:chOff x="2747450" y="237700"/>
              <a:chExt cx="2100975" cy="5215075"/>
            </a:xfrm>
          </p:grpSpPr>
          <p:sp>
            <p:nvSpPr>
              <p:cNvPr id="742" name="Google Shape;742;gf0b8c5f203_0_19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gf0b8c5f203_0_19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gf0b8c5f203_0_19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gf0b8c5f203_0_19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gf0b8c5f203_0_19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gf0b8c5f203_0_19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gf0b8c5f203_0_19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gf0b8c5f203_0_19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gf0b8c5f203_0_19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gf0b8c5f203_0_19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gf0b8c5f203_0_19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gf0b8c5f203_0_19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gf0b8c5f203_0_19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gf0b8c5f203_0_19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gf0b8c5f203_0_19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gf0b8c5f203_0_19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gf0b8c5f203_0_19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gf0b8c5f203_0_19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gf0b8c5f203_0_19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gf0b8c5f203_0_19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gf0b8c5f203_0_19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gf0b8c5f203_0_19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gf0b8c5f203_0_19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gf0b8c5f203_0_19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gf0b8c5f203_0_19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gf0b8c5f203_0_19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gf0b8c5f203_0_19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gf0b8c5f203_0_19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gf0b8c5f203_0_19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gf0b8c5f203_0_19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gf0b8c5f203_0_19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gf0b8c5f203_0_19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74" name="Google Shape;774;gf0b8c5f203_0_19"/>
          <p:cNvSpPr/>
          <p:nvPr/>
        </p:nvSpPr>
        <p:spPr>
          <a:xfrm>
            <a:off x="4394264" y="1662566"/>
            <a:ext cx="350052" cy="450146"/>
          </a:xfrm>
          <a:custGeom>
            <a:rect b="b" l="l" r="r" t="t"/>
            <a:pathLst>
              <a:path extrusionOk="0" h="12752" w="9862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5" name="Google Shape;775;gf0b8c5f203_0_19"/>
          <p:cNvSpPr/>
          <p:nvPr/>
        </p:nvSpPr>
        <p:spPr>
          <a:xfrm>
            <a:off x="6758438" y="1731219"/>
            <a:ext cx="458524" cy="381487"/>
          </a:xfrm>
          <a:custGeom>
            <a:rect b="b" l="l" r="r" t="t"/>
            <a:pathLst>
              <a:path extrusionOk="0" h="10807" w="12918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f0b8c5f203_0_19"/>
          <p:cNvSpPr txBox="1"/>
          <p:nvPr>
            <p:ph type="title"/>
          </p:nvPr>
        </p:nvSpPr>
        <p:spPr>
          <a:xfrm>
            <a:off x="457200" y="445500"/>
            <a:ext cx="36942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GB" sz="1700" u="sng">
                <a:solidFill>
                  <a:srgbClr val="000000"/>
                </a:solidFill>
              </a:rPr>
              <a:t>Deletion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77" name="Google Shape;777;gf0b8c5f203_0_19"/>
          <p:cNvSpPr txBox="1"/>
          <p:nvPr/>
        </p:nvSpPr>
        <p:spPr>
          <a:xfrm>
            <a:off x="350300" y="1055475"/>
            <a:ext cx="42468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Loss of a segment from a chromosome, either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terminal 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or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interstitial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Invariably,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but not always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, results in the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loss 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of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important genetic material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Deletion is therefore an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unbalanced Rearrangement.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 (</a:t>
            </a:r>
            <a:r>
              <a:rPr lang="en-GB" sz="1100">
                <a:solidFill>
                  <a:srgbClr val="92D050"/>
                </a:solidFill>
                <a:latin typeface="Fira Sans"/>
                <a:ea typeface="Fira Sans"/>
                <a:cs typeface="Fira Sans"/>
                <a:sym typeface="Fira Sans"/>
              </a:rPr>
              <a:t>common in cancer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) 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b="1"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Indicated in nomenclature del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8" name="Google Shape;778;gf0b8c5f203_0_19"/>
          <p:cNvSpPr/>
          <p:nvPr/>
        </p:nvSpPr>
        <p:spPr>
          <a:xfrm>
            <a:off x="6031000" y="1295700"/>
            <a:ext cx="1264500" cy="40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hat Is A Terminal Deletion Definition" id="779" name="Google Shape;779;gf0b8c5f203_0_19"/>
          <p:cNvPicPr preferRelativeResize="0"/>
          <p:nvPr/>
        </p:nvPicPr>
        <p:blipFill rotWithShape="1">
          <a:blip r:embed="rId3">
            <a:alphaModFix/>
          </a:blip>
          <a:srcRect b="6791" l="10154" r="12685" t="24883"/>
          <a:stretch/>
        </p:blipFill>
        <p:spPr>
          <a:xfrm>
            <a:off x="3108537" y="2734938"/>
            <a:ext cx="1463472" cy="1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gf0b8c5f203_0_19"/>
          <p:cNvSpPr/>
          <p:nvPr/>
        </p:nvSpPr>
        <p:spPr>
          <a:xfrm>
            <a:off x="6390400" y="1004000"/>
            <a:ext cx="1990500" cy="35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gf0b8c5f203_0_19"/>
          <p:cNvSpPr/>
          <p:nvPr/>
        </p:nvSpPr>
        <p:spPr>
          <a:xfrm>
            <a:off x="217950" y="2899738"/>
            <a:ext cx="2771700" cy="1096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Fira Sans"/>
                <a:ea typeface="Fira Sans"/>
                <a:cs typeface="Fira Sans"/>
                <a:sym typeface="Fira Sans"/>
              </a:rPr>
              <a:t>karyotype description is as follows:</a:t>
            </a:r>
            <a:endParaRPr b="1" sz="1000"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E94B86"/>
              </a:buClr>
              <a:buSzPts val="900"/>
              <a:buFont typeface="Fira Sans"/>
              <a:buChar char="●"/>
            </a:pPr>
            <a:r>
              <a:rPr lang="en-GB" sz="900">
                <a:latin typeface="Fira Sans"/>
                <a:ea typeface="Fira Sans"/>
                <a:cs typeface="Fira Sans"/>
                <a:sym typeface="Fira Sans"/>
              </a:rPr>
              <a:t>46: the total number of chromosomes.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E94B86"/>
              </a:buClr>
              <a:buSzPts val="900"/>
              <a:buFont typeface="Fira Sans"/>
              <a:buChar char="●"/>
            </a:pPr>
            <a:r>
              <a:rPr lang="en-GB" sz="900">
                <a:latin typeface="Fira Sans"/>
                <a:ea typeface="Fira Sans"/>
                <a:cs typeface="Fira Sans"/>
                <a:sym typeface="Fira Sans"/>
              </a:rPr>
              <a:t>XY: the sex chromosomes (male).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E94B86"/>
              </a:buClr>
              <a:buSzPts val="900"/>
              <a:buFont typeface="Fira Sans"/>
              <a:buChar char="●"/>
            </a:pPr>
            <a:r>
              <a:rPr lang="en-GB" sz="900">
                <a:latin typeface="Fira Sans"/>
                <a:ea typeface="Fira Sans"/>
                <a:cs typeface="Fira Sans"/>
                <a:sym typeface="Fira Sans"/>
              </a:rPr>
              <a:t>del(7): deletion in chromosome 7. 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E94B86"/>
              </a:buClr>
              <a:buSzPts val="900"/>
              <a:buFont typeface="Fira Sans"/>
              <a:buChar char="●"/>
            </a:pPr>
            <a:r>
              <a:rPr lang="en-GB" sz="900">
                <a:latin typeface="Fira Sans"/>
                <a:ea typeface="Fira Sans"/>
                <a:cs typeface="Fira Sans"/>
                <a:sym typeface="Fira Sans"/>
              </a:rPr>
              <a:t>(q11.23q21.2): breakpoints of the deleted segment.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2" name="Google Shape;782;gf0b8c5f203_0_19"/>
          <p:cNvSpPr/>
          <p:nvPr/>
        </p:nvSpPr>
        <p:spPr>
          <a:xfrm>
            <a:off x="6758438" y="1731219"/>
            <a:ext cx="458524" cy="381487"/>
          </a:xfrm>
          <a:custGeom>
            <a:rect b="b" l="l" r="r" t="t"/>
            <a:pathLst>
              <a:path extrusionOk="0" h="10807" w="12918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f0b8c5f203_0_19"/>
          <p:cNvSpPr txBox="1"/>
          <p:nvPr>
            <p:ph type="title"/>
          </p:nvPr>
        </p:nvSpPr>
        <p:spPr>
          <a:xfrm>
            <a:off x="5095350" y="337125"/>
            <a:ext cx="3910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GB" sz="1700" u="sng">
                <a:solidFill>
                  <a:srgbClr val="000000"/>
                </a:solidFill>
              </a:rPr>
              <a:t>Inversion</a:t>
            </a:r>
            <a:r>
              <a:rPr lang="en-GB" sz="17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84" name="Google Shape;784;gf0b8c5f203_0_19"/>
          <p:cNvSpPr txBox="1"/>
          <p:nvPr/>
        </p:nvSpPr>
        <p:spPr>
          <a:xfrm>
            <a:off x="4991975" y="1055475"/>
            <a:ext cx="41340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Occurs when a segment of chromosome breaks, and rejoining (بطريقة خاطئة)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within 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(</a:t>
            </a:r>
            <a:r>
              <a:rPr lang="en-GB" sz="1100" u="sng">
                <a:solidFill>
                  <a:srgbClr val="736F5D"/>
                </a:solidFill>
                <a:latin typeface="Fira Sans"/>
                <a:ea typeface="Fira Sans"/>
                <a:cs typeface="Fira Sans"/>
                <a:sym typeface="Fira Sans"/>
              </a:rPr>
              <a:t>same chromosome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) the chromosome effectively. 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 Written in nomenclature as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inv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Only large inversions are normally detected.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They are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balanced rearrangements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 that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rarely 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cause problems in carriers. (</a:t>
            </a:r>
            <a:r>
              <a:rPr lang="en-GB" sz="1100">
                <a:solidFill>
                  <a:srgbClr val="92D050"/>
                </a:solidFill>
                <a:latin typeface="Fira Sans"/>
                <a:ea typeface="Fira Sans"/>
                <a:cs typeface="Fira Sans"/>
                <a:sym typeface="Fira Sans"/>
              </a:rPr>
              <a:t>but it is also seen in cancer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Pericentric High Res Stock Images | Shutterstock" id="785" name="Google Shape;785;gf0b8c5f203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075" y="2647075"/>
            <a:ext cx="2115938" cy="16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gf0b8c5f203_0_19"/>
          <p:cNvSpPr/>
          <p:nvPr/>
        </p:nvSpPr>
        <p:spPr>
          <a:xfrm>
            <a:off x="6146350" y="4193375"/>
            <a:ext cx="1501500" cy="13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gf0b8c5f203_0_19"/>
          <p:cNvSpPr/>
          <p:nvPr/>
        </p:nvSpPr>
        <p:spPr>
          <a:xfrm>
            <a:off x="4421375" y="4277125"/>
            <a:ext cx="570600" cy="22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gf0b8c5f203_0_19"/>
          <p:cNvSpPr txBox="1"/>
          <p:nvPr/>
        </p:nvSpPr>
        <p:spPr>
          <a:xfrm>
            <a:off x="5540250" y="3194038"/>
            <a:ext cx="1050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2D05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9" name="Google Shape;789;gf0b8c5f203_0_19"/>
          <p:cNvSpPr txBox="1"/>
          <p:nvPr/>
        </p:nvSpPr>
        <p:spPr>
          <a:xfrm>
            <a:off x="5904425" y="647978"/>
            <a:ext cx="2408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2D050"/>
                </a:solidFill>
                <a:latin typeface="Fira Sans"/>
                <a:ea typeface="Fira Sans"/>
                <a:cs typeface="Fira Sans"/>
                <a:sym typeface="Fira Sans"/>
              </a:rPr>
              <a:t>Females dr. note: this is not </a:t>
            </a:r>
            <a:r>
              <a:rPr lang="en-GB" sz="900">
                <a:solidFill>
                  <a:srgbClr val="92D050"/>
                </a:solidFill>
                <a:latin typeface="Fira Sans"/>
                <a:ea typeface="Fira Sans"/>
                <a:cs typeface="Fira Sans"/>
                <a:sym typeface="Fira Sans"/>
              </a:rPr>
              <a:t>important</a:t>
            </a:r>
            <a:endParaRPr sz="900">
              <a:solidFill>
                <a:srgbClr val="92D05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90" name="Google Shape;790;gf0b8c5f203_0_19"/>
          <p:cNvCxnSpPr/>
          <p:nvPr/>
        </p:nvCxnSpPr>
        <p:spPr>
          <a:xfrm>
            <a:off x="4860975" y="873005"/>
            <a:ext cx="0" cy="3397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f90b66900_1_827"/>
          <p:cNvSpPr/>
          <p:nvPr/>
        </p:nvSpPr>
        <p:spPr>
          <a:xfrm rot="-899945">
            <a:off x="1966489" y="2339044"/>
            <a:ext cx="21" cy="2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6" name="Google Shape;796;gef90b66900_1_827"/>
          <p:cNvCxnSpPr/>
          <p:nvPr/>
        </p:nvCxnSpPr>
        <p:spPr>
          <a:xfrm>
            <a:off x="4495800" y="568205"/>
            <a:ext cx="0" cy="33975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7" name="Google Shape;797;gef90b66900_1_827"/>
          <p:cNvSpPr txBox="1"/>
          <p:nvPr/>
        </p:nvSpPr>
        <p:spPr>
          <a:xfrm>
            <a:off x="5042498" y="418875"/>
            <a:ext cx="38586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GB" sz="1700" u="sng">
                <a:latin typeface="Fira Sans"/>
                <a:ea typeface="Fira Sans"/>
                <a:cs typeface="Fira Sans"/>
                <a:sym typeface="Fira Sans"/>
              </a:rPr>
              <a:t>Ring formation</a:t>
            </a:r>
            <a:r>
              <a:rPr b="1" lang="en-GB" sz="1700">
                <a:latin typeface="Fira Sans"/>
                <a:ea typeface="Fira Sans"/>
                <a:cs typeface="Fira Sans"/>
                <a:sym typeface="Fira Sans"/>
              </a:rPr>
              <a:t> (Ring chromosome)</a:t>
            </a:r>
            <a:endParaRPr b="1" sz="1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8" name="Google Shape;798;gef90b66900_1_827"/>
          <p:cNvSpPr txBox="1"/>
          <p:nvPr/>
        </p:nvSpPr>
        <p:spPr>
          <a:xfrm>
            <a:off x="143550" y="1765125"/>
            <a:ext cx="21306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most probable explanation for isochromosome is that the centromere has </a:t>
            </a:r>
            <a:r>
              <a:rPr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divided transversely </a:t>
            </a: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rather than longitudinally. </a:t>
            </a:r>
            <a:endParaRPr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9" name="Google Shape;799;gef90b66900_1_827"/>
          <p:cNvSpPr txBox="1"/>
          <p:nvPr/>
        </p:nvSpPr>
        <p:spPr>
          <a:xfrm>
            <a:off x="4600275" y="963525"/>
            <a:ext cx="2208000" cy="31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Fira Sans"/>
              <a:buChar char="●"/>
            </a:pPr>
            <a:r>
              <a:rPr b="1"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A break on each arm of a chromosome.</a:t>
            </a:r>
            <a:endParaRPr b="1" sz="11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Fira Sans"/>
              <a:buChar char="●"/>
            </a:pP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Two sticky ends.</a:t>
            </a:r>
            <a:endParaRPr sz="11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Reunion of the ends as a ring loss of the 2 distal chromosomal fragments. 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"/>
              <a:buChar char="●"/>
            </a:pPr>
            <a:r>
              <a:rPr lang="en-GB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Ring chromosomes are often </a:t>
            </a:r>
            <a:r>
              <a:rPr lang="en-GB" sz="11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unstable</a:t>
            </a:r>
            <a:r>
              <a:rPr lang="en-GB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in mitosis.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0" name="Google Shape;800;gef90b66900_1_827"/>
          <p:cNvSpPr txBox="1"/>
          <p:nvPr/>
        </p:nvSpPr>
        <p:spPr>
          <a:xfrm>
            <a:off x="1267440" y="418865"/>
            <a:ext cx="20832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GB" sz="1700" u="sng">
                <a:latin typeface="Fira Sans"/>
                <a:ea typeface="Fira Sans"/>
                <a:cs typeface="Fira Sans"/>
                <a:sym typeface="Fira Sans"/>
              </a:rPr>
              <a:t>Isochromosome</a:t>
            </a:r>
            <a:endParaRPr b="1" i="0" sz="16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What is a chromosome disorder? | Facts | yourgenome.org" id="801" name="Google Shape;801;gef90b66900_1_8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350" y="1120438"/>
            <a:ext cx="2130601" cy="2816686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gef90b66900_1_827"/>
          <p:cNvSpPr/>
          <p:nvPr/>
        </p:nvSpPr>
        <p:spPr>
          <a:xfrm>
            <a:off x="6717450" y="1220300"/>
            <a:ext cx="1265400" cy="21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50 Karyotyping ideas in 2021 | chromosomal abnormalities, chromosome, cell  division" id="803" name="Google Shape;803;gef90b66900_1_8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4162" y="1027250"/>
            <a:ext cx="2018463" cy="2931529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gef90b66900_1_827"/>
          <p:cNvSpPr/>
          <p:nvPr/>
        </p:nvSpPr>
        <p:spPr>
          <a:xfrm>
            <a:off x="2138850" y="1007900"/>
            <a:ext cx="1132500" cy="19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/>
              <a:t>Longitudinal</a:t>
            </a:r>
            <a:r>
              <a:rPr b="1" lang="en-GB" sz="600"/>
              <a:t> </a:t>
            </a:r>
            <a:r>
              <a:rPr b="1" lang="en-GB" sz="600"/>
              <a:t>separation</a:t>
            </a:r>
            <a:endParaRPr b="1" sz="600"/>
          </a:p>
        </p:txBody>
      </p:sp>
      <p:sp>
        <p:nvSpPr>
          <p:cNvPr id="805" name="Google Shape;805;gef90b66900_1_827"/>
          <p:cNvSpPr/>
          <p:nvPr/>
        </p:nvSpPr>
        <p:spPr>
          <a:xfrm>
            <a:off x="3379950" y="1027250"/>
            <a:ext cx="1055400" cy="15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/>
              <a:t>Transverse </a:t>
            </a:r>
            <a:r>
              <a:rPr b="1" lang="en-GB" sz="600"/>
              <a:t>separation</a:t>
            </a:r>
            <a:endParaRPr b="1" sz="600"/>
          </a:p>
        </p:txBody>
      </p:sp>
      <p:sp>
        <p:nvSpPr>
          <p:cNvPr id="806" name="Google Shape;806;gef90b66900_1_827"/>
          <p:cNvSpPr/>
          <p:nvPr/>
        </p:nvSpPr>
        <p:spPr>
          <a:xfrm>
            <a:off x="2015800" y="4167825"/>
            <a:ext cx="1055400" cy="19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/>
              <a:t>Normal chromosome</a:t>
            </a:r>
            <a:endParaRPr b="1" sz="600"/>
          </a:p>
        </p:txBody>
      </p:sp>
      <p:sp>
        <p:nvSpPr>
          <p:cNvPr id="807" name="Google Shape;807;gef90b66900_1_827"/>
          <p:cNvSpPr/>
          <p:nvPr/>
        </p:nvSpPr>
        <p:spPr>
          <a:xfrm>
            <a:off x="3503400" y="4167825"/>
            <a:ext cx="808500" cy="19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/>
              <a:t>Isochromosome</a:t>
            </a:r>
            <a:endParaRPr b="1" sz="600"/>
          </a:p>
        </p:txBody>
      </p:sp>
      <p:sp>
        <p:nvSpPr>
          <p:cNvPr id="808" name="Google Shape;808;gef90b66900_1_827"/>
          <p:cNvSpPr/>
          <p:nvPr/>
        </p:nvSpPr>
        <p:spPr>
          <a:xfrm flipH="1" rot="10800000">
            <a:off x="2058552" y="4167225"/>
            <a:ext cx="840600" cy="194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gef90b66900_1_827"/>
          <p:cNvSpPr/>
          <p:nvPr/>
        </p:nvSpPr>
        <p:spPr>
          <a:xfrm flipH="1" rot="10800000">
            <a:off x="3487350" y="4167225"/>
            <a:ext cx="756600" cy="194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gef90b66900_1_827"/>
          <p:cNvGrpSpPr/>
          <p:nvPr/>
        </p:nvGrpSpPr>
        <p:grpSpPr>
          <a:xfrm>
            <a:off x="-715115" y="4717571"/>
            <a:ext cx="5742421" cy="425934"/>
            <a:chOff x="1191856" y="3094586"/>
            <a:chExt cx="7928236" cy="1225710"/>
          </a:xfrm>
        </p:grpSpPr>
        <p:grpSp>
          <p:nvGrpSpPr>
            <p:cNvPr id="811" name="Google Shape;811;gef90b66900_1_827"/>
            <p:cNvGrpSpPr/>
            <p:nvPr/>
          </p:nvGrpSpPr>
          <p:grpSpPr>
            <a:xfrm rot="5400000">
              <a:off x="2584719" y="1701723"/>
              <a:ext cx="1225709" cy="4011436"/>
              <a:chOff x="2747450" y="237700"/>
              <a:chExt cx="2100975" cy="5215075"/>
            </a:xfrm>
          </p:grpSpPr>
          <p:sp>
            <p:nvSpPr>
              <p:cNvPr id="812" name="Google Shape;812;gef90b66900_1_827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gef90b66900_1_827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gef90b66900_1_827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gef90b66900_1_827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gef90b66900_1_827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gef90b66900_1_827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gef90b66900_1_827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gef90b66900_1_827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gef90b66900_1_827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gef90b66900_1_827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gef90b66900_1_827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gef90b66900_1_827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gef90b66900_1_827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gef90b66900_1_827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gef90b66900_1_827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gef90b66900_1_827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gef90b66900_1_827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gef90b66900_1_827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gef90b66900_1_827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gef90b66900_1_827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gef90b66900_1_827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gef90b66900_1_827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gef90b66900_1_827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gef90b66900_1_827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gef90b66900_1_827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gef90b66900_1_827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gef90b66900_1_827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gef90b66900_1_827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gef90b66900_1_827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gef90b66900_1_827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gef90b66900_1_827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gef90b66900_1_827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gef90b66900_1_827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gef90b66900_1_827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6" name="Google Shape;846;gef90b66900_1_827"/>
            <p:cNvGrpSpPr/>
            <p:nvPr/>
          </p:nvGrpSpPr>
          <p:grpSpPr>
            <a:xfrm flipH="1" rot="5400000">
              <a:off x="6501519" y="1701724"/>
              <a:ext cx="1225709" cy="4011436"/>
              <a:chOff x="2747450" y="237700"/>
              <a:chExt cx="2100975" cy="5215075"/>
            </a:xfrm>
          </p:grpSpPr>
          <p:sp>
            <p:nvSpPr>
              <p:cNvPr id="847" name="Google Shape;847;gef90b66900_1_827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gef90b66900_1_827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gef90b66900_1_827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gef90b66900_1_827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gef90b66900_1_827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gef90b66900_1_827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gef90b66900_1_827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gef90b66900_1_827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gef90b66900_1_827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gef90b66900_1_827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gef90b66900_1_827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gef90b66900_1_827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gef90b66900_1_827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gef90b66900_1_827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gef90b66900_1_827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gef90b66900_1_827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gef90b66900_1_827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gef90b66900_1_827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gef90b66900_1_827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gef90b66900_1_827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gef90b66900_1_827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gef90b66900_1_827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gef90b66900_1_827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gef90b66900_1_827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gef90b66900_1_827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gef90b66900_1_827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gef90b66900_1_827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gef90b66900_1_827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gef90b66900_1_827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gef90b66900_1_827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gef90b66900_1_827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gef90b66900_1_827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9" name="Google Shape;879;gef90b66900_1_827"/>
          <p:cNvGrpSpPr/>
          <p:nvPr/>
        </p:nvGrpSpPr>
        <p:grpSpPr>
          <a:xfrm>
            <a:off x="4959703" y="4716923"/>
            <a:ext cx="5742421" cy="425934"/>
            <a:chOff x="1191858" y="3094590"/>
            <a:chExt cx="7928236" cy="1225709"/>
          </a:xfrm>
        </p:grpSpPr>
        <p:grpSp>
          <p:nvGrpSpPr>
            <p:cNvPr id="880" name="Google Shape;880;gef90b66900_1_827"/>
            <p:cNvGrpSpPr/>
            <p:nvPr/>
          </p:nvGrpSpPr>
          <p:grpSpPr>
            <a:xfrm rot="5400000">
              <a:off x="2584722" y="1701727"/>
              <a:ext cx="1225709" cy="4011436"/>
              <a:chOff x="2747450" y="237700"/>
              <a:chExt cx="2100975" cy="5215075"/>
            </a:xfrm>
          </p:grpSpPr>
          <p:sp>
            <p:nvSpPr>
              <p:cNvPr id="881" name="Google Shape;881;gef90b66900_1_827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gef90b66900_1_827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gef90b66900_1_827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gef90b66900_1_827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gef90b66900_1_827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gef90b66900_1_827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gef90b66900_1_827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gef90b66900_1_827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gef90b66900_1_827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gef90b66900_1_827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gef90b66900_1_827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gef90b66900_1_827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gef90b66900_1_827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gef90b66900_1_827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gef90b66900_1_827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gef90b66900_1_827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gef90b66900_1_827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gef90b66900_1_827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gef90b66900_1_827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gef90b66900_1_827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gef90b66900_1_827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gef90b66900_1_827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gef90b66900_1_827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gef90b66900_1_827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gef90b66900_1_827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gef90b66900_1_827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gef90b66900_1_827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gef90b66900_1_827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gef90b66900_1_827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gef90b66900_1_827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gef90b66900_1_827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gef90b66900_1_827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gef90b66900_1_827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gef90b66900_1_827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5" name="Google Shape;915;gef90b66900_1_827"/>
            <p:cNvGrpSpPr/>
            <p:nvPr/>
          </p:nvGrpSpPr>
          <p:grpSpPr>
            <a:xfrm flipH="1" rot="5400000">
              <a:off x="6501522" y="1701727"/>
              <a:ext cx="1225709" cy="4011436"/>
              <a:chOff x="2747450" y="237700"/>
              <a:chExt cx="2100975" cy="5215075"/>
            </a:xfrm>
          </p:grpSpPr>
          <p:sp>
            <p:nvSpPr>
              <p:cNvPr id="916" name="Google Shape;916;gef90b66900_1_827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gef90b66900_1_827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gef90b66900_1_827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gef90b66900_1_827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gef90b66900_1_827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gef90b66900_1_827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gef90b66900_1_827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gef90b66900_1_827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gef90b66900_1_827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gef90b66900_1_827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gef90b66900_1_827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gef90b66900_1_827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gef90b66900_1_827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gef90b66900_1_827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gef90b66900_1_827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gef90b66900_1_827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gef90b66900_1_827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gef90b66900_1_827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gef90b66900_1_827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gef90b66900_1_827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gef90b66900_1_827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gef90b66900_1_827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gef90b66900_1_827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gef90b66900_1_827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gef90b66900_1_827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gef90b66900_1_827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gef90b66900_1_827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gef90b66900_1_827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gef90b66900_1_827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gef90b66900_1_827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gef90b66900_1_827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gef90b66900_1_827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f0c1ded189_0_0"/>
          <p:cNvSpPr txBox="1"/>
          <p:nvPr>
            <p:ph type="title"/>
          </p:nvPr>
        </p:nvSpPr>
        <p:spPr>
          <a:xfrm>
            <a:off x="33150" y="111091"/>
            <a:ext cx="2172300" cy="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MCQS:</a:t>
            </a:r>
            <a:endParaRPr sz="1900"/>
          </a:p>
        </p:txBody>
      </p:sp>
      <p:graphicFrame>
        <p:nvGraphicFramePr>
          <p:cNvPr id="953" name="Google Shape;953;gf0c1ded189_0_0"/>
          <p:cNvGraphicFramePr/>
          <p:nvPr/>
        </p:nvGraphicFramePr>
        <p:xfrm>
          <a:off x="952500" y="590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7239000"/>
              </a:tblGrid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"/>
                        <a:buAutoNum type="arabicPeriod"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is the genotype of Klinefelter syndrome?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4" name="Google Shape;954;gf0c1ded189_0_0"/>
          <p:cNvGraphicFramePr/>
          <p:nvPr/>
        </p:nvGraphicFramePr>
        <p:xfrm>
          <a:off x="952500" y="971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"/>
                        <a:buAutoNum type="alphaUcParenR"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45,XO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  47,XY,+18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 47,XXY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 47,XY,+21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5" name="Google Shape;955;gf0c1ded189_0_0"/>
          <p:cNvGraphicFramePr/>
          <p:nvPr/>
        </p:nvGraphicFramePr>
        <p:xfrm>
          <a:off x="952500" y="1352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2. Individual made of 2 cell populations coming from 1 zygote is known as: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6" name="Google Shape;956;gf0c1ded189_0_0"/>
          <p:cNvGraphicFramePr/>
          <p:nvPr/>
        </p:nvGraphicFramePr>
        <p:xfrm>
          <a:off x="952500" y="1733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"/>
                        <a:buAutoNum type="alphaUcParenR"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Chimerism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    Mosaicism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 Down syndrome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Deletion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7" name="Google Shape;957;gf0c1ded189_0_0"/>
          <p:cNvGraphicFramePr/>
          <p:nvPr/>
        </p:nvGraphicFramePr>
        <p:xfrm>
          <a:off x="952500" y="2114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3. Loss of a segment from the chromosome is known as: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8" name="Google Shape;958;gf0c1ded189_0_0"/>
          <p:cNvGraphicFramePr/>
          <p:nvPr/>
        </p:nvGraphicFramePr>
        <p:xfrm>
          <a:off x="952500" y="2495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"/>
                        <a:buAutoNum type="alphaUcParenR"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Deletion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translocation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inversion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isochromosome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9" name="Google Shape;959;gf0c1ded189_0_0"/>
          <p:cNvGraphicFramePr/>
          <p:nvPr/>
        </p:nvGraphicFramePr>
        <p:xfrm>
          <a:off x="952500" y="2876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4. The nuclear membrane reforms in mitosis during: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0" name="Google Shape;960;gf0c1ded189_0_0"/>
          <p:cNvGraphicFramePr/>
          <p:nvPr/>
        </p:nvGraphicFramePr>
        <p:xfrm>
          <a:off x="952500" y="32724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"/>
                        <a:buAutoNum type="alphaUcParenR"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Anaphase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Telophase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 Metaphase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 Prophase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1" name="Google Shape;961;gf0c1ded189_0_0"/>
          <p:cNvGraphicFramePr/>
          <p:nvPr/>
        </p:nvGraphicFramePr>
        <p:xfrm>
          <a:off x="952500" y="36534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5. Non-disjunction in first meiotic </a:t>
                      </a: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division</a:t>
                      </a: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produces: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2" name="Google Shape;962;gf0c1ded189_0_0"/>
          <p:cNvGraphicFramePr/>
          <p:nvPr/>
        </p:nvGraphicFramePr>
        <p:xfrm>
          <a:off x="952500" y="40496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{59296F03-AA98-4887-B846-952CA9473AF1}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"/>
                        <a:buAutoNum type="alphaUcParenR"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 normal gametes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4 normal gametes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2 unbalanced gametes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4 unbalanced gametes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963" name="Google Shape;963;gf0c1ded189_0_0"/>
          <p:cNvSpPr txBox="1"/>
          <p:nvPr/>
        </p:nvSpPr>
        <p:spPr>
          <a:xfrm rot="-5400000">
            <a:off x="5063506" y="2493346"/>
            <a:ext cx="7115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7DADB"/>
                </a:solidFill>
                <a:latin typeface="Fira Sans"/>
                <a:ea typeface="Fira Sans"/>
                <a:cs typeface="Fira Sans"/>
                <a:sym typeface="Fira Sans"/>
              </a:rPr>
              <a:t>Answer key: </a:t>
            </a:r>
            <a:r>
              <a:rPr lang="en-GB">
                <a:solidFill>
                  <a:srgbClr val="D7DADB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r>
              <a:rPr lang="en-GB">
                <a:solidFill>
                  <a:srgbClr val="D7DADB"/>
                </a:solidFill>
                <a:latin typeface="Fira Sans"/>
                <a:ea typeface="Fira Sans"/>
                <a:cs typeface="Fira Sans"/>
                <a:sym typeface="Fira Sans"/>
              </a:rPr>
              <a:t>C - 2B - 3A - 4B - 5D</a:t>
            </a:r>
            <a:endParaRPr>
              <a:solidFill>
                <a:srgbClr val="D7DAD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964" name="Google Shape;964;gf0c1ded189_0_0"/>
          <p:cNvGrpSpPr/>
          <p:nvPr/>
        </p:nvGrpSpPr>
        <p:grpSpPr>
          <a:xfrm>
            <a:off x="-110857" y="80"/>
            <a:ext cx="831663" cy="5143345"/>
            <a:chOff x="1050825" y="751676"/>
            <a:chExt cx="1664658" cy="3984926"/>
          </a:xfrm>
        </p:grpSpPr>
        <p:sp>
          <p:nvSpPr>
            <p:cNvPr id="965" name="Google Shape;965;gf0c1ded189_0_0"/>
            <p:cNvSpPr/>
            <p:nvPr/>
          </p:nvSpPr>
          <p:spPr>
            <a:xfrm>
              <a:off x="1206182" y="2531916"/>
              <a:ext cx="1329110" cy="1463140"/>
            </a:xfrm>
            <a:custGeom>
              <a:rect b="b" l="l" r="r" t="t"/>
              <a:pathLst>
                <a:path extrusionOk="0" h="15436" w="14022">
                  <a:moveTo>
                    <a:pt x="11805" y="337"/>
                  </a:moveTo>
                  <a:cubicBezTo>
                    <a:pt x="12898" y="2740"/>
                    <a:pt x="9927" y="4874"/>
                    <a:pt x="6685" y="7082"/>
                  </a:cubicBezTo>
                  <a:cubicBezTo>
                    <a:pt x="3511" y="9245"/>
                    <a:pt x="1408" y="10510"/>
                    <a:pt x="704" y="11416"/>
                  </a:cubicBezTo>
                  <a:cubicBezTo>
                    <a:pt x="1" y="12322"/>
                    <a:pt x="2853" y="15436"/>
                    <a:pt x="2561" y="15077"/>
                  </a:cubicBezTo>
                  <a:cubicBezTo>
                    <a:pt x="1468" y="12988"/>
                    <a:pt x="7209" y="9650"/>
                    <a:pt x="8669" y="8744"/>
                  </a:cubicBezTo>
                  <a:cubicBezTo>
                    <a:pt x="10129" y="7830"/>
                    <a:pt x="13550" y="4956"/>
                    <a:pt x="13744" y="4170"/>
                  </a:cubicBezTo>
                  <a:cubicBezTo>
                    <a:pt x="14021" y="3077"/>
                    <a:pt x="12142" y="1"/>
                    <a:pt x="11805" y="337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f0c1ded189_0_0"/>
            <p:cNvSpPr/>
            <p:nvPr/>
          </p:nvSpPr>
          <p:spPr>
            <a:xfrm>
              <a:off x="1188457" y="3745220"/>
              <a:ext cx="1359537" cy="991382"/>
            </a:xfrm>
            <a:custGeom>
              <a:rect b="b" l="l" r="r" t="t"/>
              <a:pathLst>
                <a:path extrusionOk="0" h="10459" w="14343">
                  <a:moveTo>
                    <a:pt x="13774" y="3766"/>
                  </a:moveTo>
                  <a:cubicBezTo>
                    <a:pt x="13205" y="4425"/>
                    <a:pt x="11177" y="6521"/>
                    <a:pt x="9006" y="7861"/>
                  </a:cubicBezTo>
                  <a:cubicBezTo>
                    <a:pt x="6842" y="9208"/>
                    <a:pt x="4327" y="10458"/>
                    <a:pt x="4327" y="10458"/>
                  </a:cubicBezTo>
                  <a:lnTo>
                    <a:pt x="0" y="10458"/>
                  </a:lnTo>
                  <a:cubicBezTo>
                    <a:pt x="0" y="10458"/>
                    <a:pt x="4881" y="7838"/>
                    <a:pt x="6603" y="6663"/>
                  </a:cubicBezTo>
                  <a:cubicBezTo>
                    <a:pt x="8325" y="5488"/>
                    <a:pt x="13647" y="1977"/>
                    <a:pt x="12254" y="1"/>
                  </a:cubicBezTo>
                  <a:cubicBezTo>
                    <a:pt x="13946" y="1109"/>
                    <a:pt x="14343" y="3100"/>
                    <a:pt x="13774" y="3766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f0c1ded189_0_0"/>
            <p:cNvSpPr/>
            <p:nvPr/>
          </p:nvSpPr>
          <p:spPr>
            <a:xfrm>
              <a:off x="1192722" y="1402974"/>
              <a:ext cx="1362381" cy="1421339"/>
            </a:xfrm>
            <a:custGeom>
              <a:rect b="b" l="l" r="r" t="t"/>
              <a:pathLst>
                <a:path extrusionOk="0" h="14995" w="14373">
                  <a:moveTo>
                    <a:pt x="2456" y="14897"/>
                  </a:moveTo>
                  <a:cubicBezTo>
                    <a:pt x="1572" y="12599"/>
                    <a:pt x="7988" y="9276"/>
                    <a:pt x="9118" y="8437"/>
                  </a:cubicBezTo>
                  <a:cubicBezTo>
                    <a:pt x="10241" y="7599"/>
                    <a:pt x="14373" y="4372"/>
                    <a:pt x="14305" y="3295"/>
                  </a:cubicBezTo>
                  <a:cubicBezTo>
                    <a:pt x="14238" y="2217"/>
                    <a:pt x="11970" y="1"/>
                    <a:pt x="12015" y="532"/>
                  </a:cubicBezTo>
                  <a:cubicBezTo>
                    <a:pt x="13505" y="3721"/>
                    <a:pt x="7014" y="6648"/>
                    <a:pt x="5847" y="7486"/>
                  </a:cubicBezTo>
                  <a:cubicBezTo>
                    <a:pt x="4671" y="8325"/>
                    <a:pt x="614" y="10840"/>
                    <a:pt x="307" y="11753"/>
                  </a:cubicBezTo>
                  <a:cubicBezTo>
                    <a:pt x="0" y="12659"/>
                    <a:pt x="2680" y="14995"/>
                    <a:pt x="2456" y="14897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f0c1ded189_0_0"/>
            <p:cNvSpPr/>
            <p:nvPr/>
          </p:nvSpPr>
          <p:spPr>
            <a:xfrm>
              <a:off x="1154428" y="765799"/>
              <a:ext cx="1414230" cy="946643"/>
            </a:xfrm>
            <a:custGeom>
              <a:rect b="b" l="l" r="r" t="t"/>
              <a:pathLst>
                <a:path extrusionOk="0" h="9987" w="14920">
                  <a:moveTo>
                    <a:pt x="2837" y="9987"/>
                  </a:moveTo>
                  <a:cubicBezTo>
                    <a:pt x="2388" y="9762"/>
                    <a:pt x="1153" y="8557"/>
                    <a:pt x="1153" y="8557"/>
                  </a:cubicBezTo>
                  <a:cubicBezTo>
                    <a:pt x="1153" y="8557"/>
                    <a:pt x="0" y="7075"/>
                    <a:pt x="839" y="6236"/>
                  </a:cubicBezTo>
                  <a:cubicBezTo>
                    <a:pt x="1550" y="5518"/>
                    <a:pt x="2920" y="4073"/>
                    <a:pt x="5128" y="2696"/>
                  </a:cubicBezTo>
                  <a:cubicBezTo>
                    <a:pt x="7179" y="1423"/>
                    <a:pt x="11176" y="1"/>
                    <a:pt x="11176" y="1"/>
                  </a:cubicBezTo>
                  <a:lnTo>
                    <a:pt x="14919" y="143"/>
                  </a:lnTo>
                  <a:cubicBezTo>
                    <a:pt x="14919" y="143"/>
                    <a:pt x="10353" y="2516"/>
                    <a:pt x="9222" y="3309"/>
                  </a:cubicBezTo>
                  <a:cubicBezTo>
                    <a:pt x="8100" y="4103"/>
                    <a:pt x="696" y="7329"/>
                    <a:pt x="2837" y="9987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f0c1ded189_0_0"/>
            <p:cNvSpPr/>
            <p:nvPr/>
          </p:nvSpPr>
          <p:spPr>
            <a:xfrm>
              <a:off x="1060778" y="2491441"/>
              <a:ext cx="1582383" cy="1610819"/>
            </a:xfrm>
            <a:custGeom>
              <a:rect b="b" l="l" r="r" t="t"/>
              <a:pathLst>
                <a:path extrusionOk="0" h="16994" w="16694">
                  <a:moveTo>
                    <a:pt x="1856" y="1"/>
                  </a:moveTo>
                  <a:cubicBezTo>
                    <a:pt x="1565" y="390"/>
                    <a:pt x="0" y="3085"/>
                    <a:pt x="1542" y="4822"/>
                  </a:cubicBezTo>
                  <a:cubicBezTo>
                    <a:pt x="2568" y="5982"/>
                    <a:pt x="5509" y="7674"/>
                    <a:pt x="7037" y="8879"/>
                  </a:cubicBezTo>
                  <a:cubicBezTo>
                    <a:pt x="8564" y="10077"/>
                    <a:pt x="11161" y="11948"/>
                    <a:pt x="12688" y="13018"/>
                  </a:cubicBezTo>
                  <a:cubicBezTo>
                    <a:pt x="14635" y="14381"/>
                    <a:pt x="15173" y="16252"/>
                    <a:pt x="15121" y="16993"/>
                  </a:cubicBezTo>
                  <a:cubicBezTo>
                    <a:pt x="15256" y="16851"/>
                    <a:pt x="16693" y="14987"/>
                    <a:pt x="16311" y="13078"/>
                  </a:cubicBezTo>
                  <a:cubicBezTo>
                    <a:pt x="15870" y="10877"/>
                    <a:pt x="9919" y="8257"/>
                    <a:pt x="3908" y="3025"/>
                  </a:cubicBezTo>
                  <a:cubicBezTo>
                    <a:pt x="2934" y="2172"/>
                    <a:pt x="1976" y="1333"/>
                    <a:pt x="1856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f0c1ded189_0_0"/>
            <p:cNvSpPr/>
            <p:nvPr/>
          </p:nvSpPr>
          <p:spPr>
            <a:xfrm>
              <a:off x="1050825" y="3611852"/>
              <a:ext cx="1454609" cy="1117639"/>
            </a:xfrm>
            <a:custGeom>
              <a:rect b="b" l="l" r="r" t="t"/>
              <a:pathLst>
                <a:path extrusionOk="0" h="11791" w="15346">
                  <a:moveTo>
                    <a:pt x="2343" y="1"/>
                  </a:moveTo>
                  <a:cubicBezTo>
                    <a:pt x="2141" y="233"/>
                    <a:pt x="0" y="3639"/>
                    <a:pt x="2141" y="5338"/>
                  </a:cubicBezTo>
                  <a:cubicBezTo>
                    <a:pt x="4282" y="7037"/>
                    <a:pt x="7486" y="9537"/>
                    <a:pt x="8175" y="10016"/>
                  </a:cubicBezTo>
                  <a:cubicBezTo>
                    <a:pt x="8856" y="10496"/>
                    <a:pt x="10705" y="11791"/>
                    <a:pt x="10705" y="11791"/>
                  </a:cubicBezTo>
                  <a:lnTo>
                    <a:pt x="15346" y="11551"/>
                  </a:lnTo>
                  <a:cubicBezTo>
                    <a:pt x="15346" y="11551"/>
                    <a:pt x="8788" y="7374"/>
                    <a:pt x="7329" y="6086"/>
                  </a:cubicBezTo>
                  <a:cubicBezTo>
                    <a:pt x="6438" y="5286"/>
                    <a:pt x="5562" y="4657"/>
                    <a:pt x="4327" y="3332"/>
                  </a:cubicBezTo>
                  <a:cubicBezTo>
                    <a:pt x="3563" y="2501"/>
                    <a:pt x="2246" y="1423"/>
                    <a:pt x="2343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f0c1ded189_0_0"/>
            <p:cNvSpPr/>
            <p:nvPr/>
          </p:nvSpPr>
          <p:spPr>
            <a:xfrm>
              <a:off x="1052247" y="1354062"/>
              <a:ext cx="1595842" cy="1586648"/>
            </a:xfrm>
            <a:custGeom>
              <a:rect b="b" l="l" r="r" t="t"/>
              <a:pathLst>
                <a:path extrusionOk="0" h="16739" w="16836">
                  <a:moveTo>
                    <a:pt x="1939" y="0"/>
                  </a:moveTo>
                  <a:cubicBezTo>
                    <a:pt x="831" y="831"/>
                    <a:pt x="0" y="3781"/>
                    <a:pt x="1340" y="5210"/>
                  </a:cubicBezTo>
                  <a:cubicBezTo>
                    <a:pt x="2688" y="6633"/>
                    <a:pt x="4200" y="7478"/>
                    <a:pt x="7441" y="9634"/>
                  </a:cubicBezTo>
                  <a:cubicBezTo>
                    <a:pt x="9245" y="10832"/>
                    <a:pt x="11304" y="11977"/>
                    <a:pt x="13160" y="13220"/>
                  </a:cubicBezTo>
                  <a:cubicBezTo>
                    <a:pt x="15024" y="14463"/>
                    <a:pt x="15503" y="15975"/>
                    <a:pt x="15308" y="16738"/>
                  </a:cubicBezTo>
                  <a:cubicBezTo>
                    <a:pt x="15713" y="16229"/>
                    <a:pt x="16835" y="14298"/>
                    <a:pt x="16461" y="13033"/>
                  </a:cubicBezTo>
                  <a:cubicBezTo>
                    <a:pt x="16079" y="11760"/>
                    <a:pt x="14912" y="10832"/>
                    <a:pt x="13482" y="9821"/>
                  </a:cubicBezTo>
                  <a:cubicBezTo>
                    <a:pt x="11199" y="8212"/>
                    <a:pt x="5832" y="5368"/>
                    <a:pt x="4656" y="4185"/>
                  </a:cubicBezTo>
                  <a:cubicBezTo>
                    <a:pt x="3481" y="3002"/>
                    <a:pt x="2021" y="2164"/>
                    <a:pt x="1939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f0c1ded189_0_0"/>
            <p:cNvSpPr/>
            <p:nvPr/>
          </p:nvSpPr>
          <p:spPr>
            <a:xfrm>
              <a:off x="1206182" y="751676"/>
              <a:ext cx="1509301" cy="1035269"/>
            </a:xfrm>
            <a:custGeom>
              <a:rect b="b" l="l" r="r" t="t"/>
              <a:pathLst>
                <a:path extrusionOk="0" h="10922" w="15923">
                  <a:moveTo>
                    <a:pt x="1" y="0"/>
                  </a:moveTo>
                  <a:lnTo>
                    <a:pt x="4440" y="0"/>
                  </a:lnTo>
                  <a:cubicBezTo>
                    <a:pt x="4440" y="0"/>
                    <a:pt x="11484" y="3818"/>
                    <a:pt x="13864" y="5914"/>
                  </a:cubicBezTo>
                  <a:cubicBezTo>
                    <a:pt x="15923" y="7725"/>
                    <a:pt x="14837" y="9671"/>
                    <a:pt x="13827" y="10922"/>
                  </a:cubicBezTo>
                  <a:cubicBezTo>
                    <a:pt x="14598" y="9222"/>
                    <a:pt x="9732" y="6370"/>
                    <a:pt x="8766" y="5659"/>
                  </a:cubicBezTo>
                  <a:cubicBezTo>
                    <a:pt x="6730" y="4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a358174175dacf9_0"/>
          <p:cNvSpPr txBox="1"/>
          <p:nvPr>
            <p:ph type="title"/>
          </p:nvPr>
        </p:nvSpPr>
        <p:spPr>
          <a:xfrm>
            <a:off x="457200" y="1219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Team members </a:t>
            </a:r>
            <a:endParaRPr/>
          </a:p>
        </p:txBody>
      </p:sp>
      <p:grpSp>
        <p:nvGrpSpPr>
          <p:cNvPr id="978" name="Google Shape;978;g3a358174175dacf9_0"/>
          <p:cNvGrpSpPr/>
          <p:nvPr/>
        </p:nvGrpSpPr>
        <p:grpSpPr>
          <a:xfrm>
            <a:off x="4003756" y="594127"/>
            <a:ext cx="1047826" cy="2997834"/>
            <a:chOff x="3716345" y="1895058"/>
            <a:chExt cx="802071" cy="2841549"/>
          </a:xfrm>
        </p:grpSpPr>
        <p:sp>
          <p:nvSpPr>
            <p:cNvPr id="979" name="Google Shape;979;g3a358174175dacf9_0"/>
            <p:cNvSpPr/>
            <p:nvPr/>
          </p:nvSpPr>
          <p:spPr>
            <a:xfrm>
              <a:off x="3716345" y="1895058"/>
              <a:ext cx="802071" cy="2841549"/>
            </a:xfrm>
            <a:custGeom>
              <a:rect b="b" l="l" r="r" t="t"/>
              <a:pathLst>
                <a:path extrusionOk="0" h="27173" w="7670">
                  <a:moveTo>
                    <a:pt x="6724" y="1"/>
                  </a:moveTo>
                  <a:cubicBezTo>
                    <a:pt x="6199" y="1"/>
                    <a:pt x="5779" y="428"/>
                    <a:pt x="5779" y="946"/>
                  </a:cubicBezTo>
                  <a:cubicBezTo>
                    <a:pt x="5779" y="3745"/>
                    <a:pt x="4556" y="5081"/>
                    <a:pt x="3137" y="6634"/>
                  </a:cubicBezTo>
                  <a:cubicBezTo>
                    <a:pt x="1666" y="8240"/>
                    <a:pt x="1" y="10064"/>
                    <a:pt x="1" y="13590"/>
                  </a:cubicBezTo>
                  <a:cubicBezTo>
                    <a:pt x="1" y="17117"/>
                    <a:pt x="1666" y="18941"/>
                    <a:pt x="3137" y="20547"/>
                  </a:cubicBezTo>
                  <a:cubicBezTo>
                    <a:pt x="4556" y="22100"/>
                    <a:pt x="5779" y="23436"/>
                    <a:pt x="5779" y="26235"/>
                  </a:cubicBezTo>
                  <a:cubicBezTo>
                    <a:pt x="5779" y="26753"/>
                    <a:pt x="6199" y="27173"/>
                    <a:pt x="6724" y="27173"/>
                  </a:cubicBezTo>
                  <a:cubicBezTo>
                    <a:pt x="7250" y="27173"/>
                    <a:pt x="7670" y="26753"/>
                    <a:pt x="7670" y="26227"/>
                  </a:cubicBezTo>
                  <a:cubicBezTo>
                    <a:pt x="7670" y="22700"/>
                    <a:pt x="6004" y="20884"/>
                    <a:pt x="4533" y="19271"/>
                  </a:cubicBezTo>
                  <a:cubicBezTo>
                    <a:pt x="3115" y="17725"/>
                    <a:pt x="1892" y="16382"/>
                    <a:pt x="1892" y="13590"/>
                  </a:cubicBezTo>
                  <a:cubicBezTo>
                    <a:pt x="1892" y="10799"/>
                    <a:pt x="3115" y="9456"/>
                    <a:pt x="4533" y="7910"/>
                  </a:cubicBezTo>
                  <a:cubicBezTo>
                    <a:pt x="6004" y="6296"/>
                    <a:pt x="7670" y="4473"/>
                    <a:pt x="7670" y="946"/>
                  </a:cubicBezTo>
                  <a:cubicBezTo>
                    <a:pt x="7670" y="428"/>
                    <a:pt x="7250" y="1"/>
                    <a:pt x="672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3a358174175dacf9_0"/>
            <p:cNvSpPr/>
            <p:nvPr/>
          </p:nvSpPr>
          <p:spPr>
            <a:xfrm>
              <a:off x="3756396" y="2061433"/>
              <a:ext cx="715694" cy="87945"/>
            </a:xfrm>
            <a:custGeom>
              <a:rect b="b" l="l" r="r" t="t"/>
              <a:pathLst>
                <a:path extrusionOk="0" h="841" w="6844">
                  <a:moveTo>
                    <a:pt x="563" y="0"/>
                  </a:moveTo>
                  <a:cubicBezTo>
                    <a:pt x="0" y="0"/>
                    <a:pt x="0" y="841"/>
                    <a:pt x="563" y="841"/>
                  </a:cubicBezTo>
                  <a:lnTo>
                    <a:pt x="6281" y="841"/>
                  </a:lnTo>
                  <a:cubicBezTo>
                    <a:pt x="6844" y="841"/>
                    <a:pt x="6844" y="0"/>
                    <a:pt x="628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3a358174175dacf9_0"/>
            <p:cNvSpPr/>
            <p:nvPr/>
          </p:nvSpPr>
          <p:spPr>
            <a:xfrm>
              <a:off x="3823114" y="2286682"/>
              <a:ext cx="588639" cy="87945"/>
            </a:xfrm>
            <a:custGeom>
              <a:rect b="b" l="l" r="r" t="t"/>
              <a:pathLst>
                <a:path extrusionOk="0" h="841" w="5629">
                  <a:moveTo>
                    <a:pt x="563" y="0"/>
                  </a:moveTo>
                  <a:cubicBezTo>
                    <a:pt x="0" y="0"/>
                    <a:pt x="0" y="841"/>
                    <a:pt x="563" y="841"/>
                  </a:cubicBezTo>
                  <a:lnTo>
                    <a:pt x="5065" y="841"/>
                  </a:lnTo>
                  <a:cubicBezTo>
                    <a:pt x="5628" y="841"/>
                    <a:pt x="5628" y="0"/>
                    <a:pt x="506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3a358174175dacf9_0"/>
            <p:cNvSpPr/>
            <p:nvPr/>
          </p:nvSpPr>
          <p:spPr>
            <a:xfrm>
              <a:off x="3756396" y="4476012"/>
              <a:ext cx="715694" cy="87945"/>
            </a:xfrm>
            <a:custGeom>
              <a:rect b="b" l="l" r="r" t="t"/>
              <a:pathLst>
                <a:path extrusionOk="0" h="841" w="6844">
                  <a:moveTo>
                    <a:pt x="563" y="1"/>
                  </a:moveTo>
                  <a:cubicBezTo>
                    <a:pt x="0" y="1"/>
                    <a:pt x="0" y="841"/>
                    <a:pt x="563" y="841"/>
                  </a:cubicBezTo>
                  <a:lnTo>
                    <a:pt x="6281" y="841"/>
                  </a:lnTo>
                  <a:cubicBezTo>
                    <a:pt x="6844" y="841"/>
                    <a:pt x="6844" y="1"/>
                    <a:pt x="628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3a358174175dacf9_0"/>
            <p:cNvSpPr/>
            <p:nvPr/>
          </p:nvSpPr>
          <p:spPr>
            <a:xfrm>
              <a:off x="3816839" y="4250763"/>
              <a:ext cx="588639" cy="88050"/>
            </a:xfrm>
            <a:custGeom>
              <a:rect b="b" l="l" r="r" t="t"/>
              <a:pathLst>
                <a:path extrusionOk="0" h="842" w="5629">
                  <a:moveTo>
                    <a:pt x="563" y="1"/>
                  </a:moveTo>
                  <a:cubicBezTo>
                    <a:pt x="0" y="1"/>
                    <a:pt x="0" y="841"/>
                    <a:pt x="563" y="841"/>
                  </a:cubicBezTo>
                  <a:lnTo>
                    <a:pt x="5065" y="841"/>
                  </a:lnTo>
                  <a:cubicBezTo>
                    <a:pt x="5628" y="841"/>
                    <a:pt x="5628" y="1"/>
                    <a:pt x="506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3a358174175dacf9_0"/>
            <p:cNvSpPr/>
            <p:nvPr/>
          </p:nvSpPr>
          <p:spPr>
            <a:xfrm>
              <a:off x="3812133" y="2961488"/>
              <a:ext cx="610599" cy="88050"/>
            </a:xfrm>
            <a:custGeom>
              <a:rect b="b" l="l" r="r" t="t"/>
              <a:pathLst>
                <a:path extrusionOk="0" h="842" w="5839">
                  <a:moveTo>
                    <a:pt x="563" y="1"/>
                  </a:moveTo>
                  <a:cubicBezTo>
                    <a:pt x="0" y="1"/>
                    <a:pt x="0" y="841"/>
                    <a:pt x="563" y="841"/>
                  </a:cubicBezTo>
                  <a:lnTo>
                    <a:pt x="5275" y="841"/>
                  </a:lnTo>
                  <a:cubicBezTo>
                    <a:pt x="5838" y="841"/>
                    <a:pt x="5838" y="1"/>
                    <a:pt x="527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3a358174175dacf9_0"/>
            <p:cNvSpPr/>
            <p:nvPr/>
          </p:nvSpPr>
          <p:spPr>
            <a:xfrm>
              <a:off x="3812133" y="3593211"/>
              <a:ext cx="610599" cy="87945"/>
            </a:xfrm>
            <a:custGeom>
              <a:rect b="b" l="l" r="r" t="t"/>
              <a:pathLst>
                <a:path extrusionOk="0" h="841" w="5839">
                  <a:moveTo>
                    <a:pt x="563" y="0"/>
                  </a:moveTo>
                  <a:cubicBezTo>
                    <a:pt x="0" y="0"/>
                    <a:pt x="0" y="841"/>
                    <a:pt x="563" y="841"/>
                  </a:cubicBezTo>
                  <a:lnTo>
                    <a:pt x="5275" y="841"/>
                  </a:lnTo>
                  <a:cubicBezTo>
                    <a:pt x="5838" y="841"/>
                    <a:pt x="5838" y="0"/>
                    <a:pt x="527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g3a358174175dacf9_0"/>
            <p:cNvSpPr/>
            <p:nvPr/>
          </p:nvSpPr>
          <p:spPr>
            <a:xfrm>
              <a:off x="3756396" y="3299676"/>
              <a:ext cx="715694" cy="88050"/>
            </a:xfrm>
            <a:custGeom>
              <a:rect b="b" l="l" r="r" t="t"/>
              <a:pathLst>
                <a:path extrusionOk="0" h="842" w="6844">
                  <a:moveTo>
                    <a:pt x="563" y="1"/>
                  </a:moveTo>
                  <a:cubicBezTo>
                    <a:pt x="0" y="1"/>
                    <a:pt x="0" y="841"/>
                    <a:pt x="563" y="841"/>
                  </a:cubicBezTo>
                  <a:lnTo>
                    <a:pt x="6281" y="841"/>
                  </a:lnTo>
                  <a:cubicBezTo>
                    <a:pt x="6844" y="841"/>
                    <a:pt x="6844" y="1"/>
                    <a:pt x="628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g3a358174175dacf9_0"/>
            <p:cNvSpPr/>
            <p:nvPr/>
          </p:nvSpPr>
          <p:spPr>
            <a:xfrm>
              <a:off x="3716345" y="1895058"/>
              <a:ext cx="802071" cy="2841549"/>
            </a:xfrm>
            <a:custGeom>
              <a:rect b="b" l="l" r="r" t="t"/>
              <a:pathLst>
                <a:path extrusionOk="0" h="27173" w="7670">
                  <a:moveTo>
                    <a:pt x="946" y="1"/>
                  </a:moveTo>
                  <a:cubicBezTo>
                    <a:pt x="421" y="1"/>
                    <a:pt x="1" y="428"/>
                    <a:pt x="1" y="946"/>
                  </a:cubicBezTo>
                  <a:cubicBezTo>
                    <a:pt x="1" y="4473"/>
                    <a:pt x="1666" y="6296"/>
                    <a:pt x="3137" y="7910"/>
                  </a:cubicBezTo>
                  <a:cubicBezTo>
                    <a:pt x="4556" y="9456"/>
                    <a:pt x="5779" y="10799"/>
                    <a:pt x="5779" y="13590"/>
                  </a:cubicBezTo>
                  <a:cubicBezTo>
                    <a:pt x="5779" y="16382"/>
                    <a:pt x="4556" y="17725"/>
                    <a:pt x="3137" y="19271"/>
                  </a:cubicBezTo>
                  <a:cubicBezTo>
                    <a:pt x="1666" y="20884"/>
                    <a:pt x="1" y="22708"/>
                    <a:pt x="1" y="26235"/>
                  </a:cubicBezTo>
                  <a:cubicBezTo>
                    <a:pt x="1" y="26753"/>
                    <a:pt x="421" y="27173"/>
                    <a:pt x="946" y="27173"/>
                  </a:cubicBezTo>
                  <a:cubicBezTo>
                    <a:pt x="1471" y="27173"/>
                    <a:pt x="1892" y="26753"/>
                    <a:pt x="1892" y="26235"/>
                  </a:cubicBezTo>
                  <a:cubicBezTo>
                    <a:pt x="1892" y="23436"/>
                    <a:pt x="3115" y="22100"/>
                    <a:pt x="4533" y="20547"/>
                  </a:cubicBezTo>
                  <a:cubicBezTo>
                    <a:pt x="6004" y="18941"/>
                    <a:pt x="7670" y="17117"/>
                    <a:pt x="7670" y="13590"/>
                  </a:cubicBezTo>
                  <a:cubicBezTo>
                    <a:pt x="7670" y="10064"/>
                    <a:pt x="6004" y="8240"/>
                    <a:pt x="4533" y="6634"/>
                  </a:cubicBezTo>
                  <a:cubicBezTo>
                    <a:pt x="3115" y="5081"/>
                    <a:pt x="1892" y="3745"/>
                    <a:pt x="1892" y="946"/>
                  </a:cubicBezTo>
                  <a:cubicBezTo>
                    <a:pt x="1892" y="428"/>
                    <a:pt x="1471" y="1"/>
                    <a:pt x="94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3a358174175dacf9_0"/>
            <p:cNvSpPr/>
            <p:nvPr/>
          </p:nvSpPr>
          <p:spPr>
            <a:xfrm>
              <a:off x="3873308" y="3724554"/>
              <a:ext cx="482707" cy="476119"/>
            </a:xfrm>
            <a:custGeom>
              <a:rect b="b" l="l" r="r" t="t"/>
              <a:pathLst>
                <a:path extrusionOk="0" h="4553" w="4616">
                  <a:moveTo>
                    <a:pt x="1069" y="1"/>
                  </a:moveTo>
                  <a:cubicBezTo>
                    <a:pt x="870" y="1"/>
                    <a:pt x="668" y="63"/>
                    <a:pt x="496" y="193"/>
                  </a:cubicBezTo>
                  <a:cubicBezTo>
                    <a:pt x="83" y="515"/>
                    <a:pt x="0" y="1108"/>
                    <a:pt x="316" y="1521"/>
                  </a:cubicBezTo>
                  <a:cubicBezTo>
                    <a:pt x="736" y="2069"/>
                    <a:pt x="1193" y="2572"/>
                    <a:pt x="1636" y="3052"/>
                  </a:cubicBezTo>
                  <a:cubicBezTo>
                    <a:pt x="1989" y="3442"/>
                    <a:pt x="2327" y="3810"/>
                    <a:pt x="2642" y="4200"/>
                  </a:cubicBezTo>
                  <a:cubicBezTo>
                    <a:pt x="2822" y="4425"/>
                    <a:pt x="3092" y="4553"/>
                    <a:pt x="3377" y="4553"/>
                  </a:cubicBezTo>
                  <a:cubicBezTo>
                    <a:pt x="4173" y="4553"/>
                    <a:pt x="4615" y="3630"/>
                    <a:pt x="4113" y="3014"/>
                  </a:cubicBezTo>
                  <a:cubicBezTo>
                    <a:pt x="3760" y="2579"/>
                    <a:pt x="3392" y="2174"/>
                    <a:pt x="3032" y="1776"/>
                  </a:cubicBezTo>
                  <a:cubicBezTo>
                    <a:pt x="2597" y="1303"/>
                    <a:pt x="2192" y="861"/>
                    <a:pt x="1824" y="373"/>
                  </a:cubicBezTo>
                  <a:cubicBezTo>
                    <a:pt x="1638" y="130"/>
                    <a:pt x="1356" y="1"/>
                    <a:pt x="106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3a358174175dacf9_0"/>
            <p:cNvSpPr/>
            <p:nvPr/>
          </p:nvSpPr>
          <p:spPr>
            <a:xfrm>
              <a:off x="3845806" y="2383934"/>
              <a:ext cx="529764" cy="539176"/>
            </a:xfrm>
            <a:custGeom>
              <a:rect b="b" l="l" r="r" t="t"/>
              <a:pathLst>
                <a:path extrusionOk="0" h="5156" w="5066">
                  <a:moveTo>
                    <a:pt x="3997" y="0"/>
                  </a:moveTo>
                  <a:cubicBezTo>
                    <a:pt x="3707" y="0"/>
                    <a:pt x="3420" y="134"/>
                    <a:pt x="3235" y="383"/>
                  </a:cubicBezTo>
                  <a:cubicBezTo>
                    <a:pt x="2815" y="931"/>
                    <a:pt x="2372" y="1456"/>
                    <a:pt x="1899" y="1959"/>
                  </a:cubicBezTo>
                  <a:cubicBezTo>
                    <a:pt x="1389" y="2492"/>
                    <a:pt x="909" y="3055"/>
                    <a:pt x="466" y="3648"/>
                  </a:cubicBezTo>
                  <a:cubicBezTo>
                    <a:pt x="1" y="4270"/>
                    <a:pt x="451" y="5156"/>
                    <a:pt x="1224" y="5156"/>
                  </a:cubicBezTo>
                  <a:cubicBezTo>
                    <a:pt x="1524" y="5156"/>
                    <a:pt x="1809" y="5013"/>
                    <a:pt x="1989" y="4766"/>
                  </a:cubicBezTo>
                  <a:cubicBezTo>
                    <a:pt x="2395" y="4233"/>
                    <a:pt x="2830" y="3723"/>
                    <a:pt x="3295" y="3235"/>
                  </a:cubicBezTo>
                  <a:cubicBezTo>
                    <a:pt x="3813" y="2680"/>
                    <a:pt x="4308" y="2102"/>
                    <a:pt x="4758" y="1501"/>
                  </a:cubicBezTo>
                  <a:cubicBezTo>
                    <a:pt x="5066" y="1074"/>
                    <a:pt x="4968" y="488"/>
                    <a:pt x="4548" y="181"/>
                  </a:cubicBezTo>
                  <a:cubicBezTo>
                    <a:pt x="4381" y="58"/>
                    <a:pt x="4188" y="0"/>
                    <a:pt x="399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0" name="Google Shape;990;g3a358174175dacf9_0"/>
          <p:cNvSpPr txBox="1"/>
          <p:nvPr/>
        </p:nvSpPr>
        <p:spPr>
          <a:xfrm>
            <a:off x="1031972" y="4075658"/>
            <a:ext cx="2971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Nawaf Alrefaei “leader”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Ibrahim Alhezam “sub-leader”</a:t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91" name="Google Shape;991;g3a358174175dacf9_0"/>
          <p:cNvSpPr txBox="1"/>
          <p:nvPr/>
        </p:nvSpPr>
        <p:spPr>
          <a:xfrm>
            <a:off x="5670563" y="797948"/>
            <a:ext cx="297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F - team</a:t>
            </a:r>
            <a:endParaRPr b="1" i="0" sz="1700" u="none" cap="none" strike="noStrike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92" name="Google Shape;992;g3a358174175dacf9_0"/>
          <p:cNvSpPr txBox="1"/>
          <p:nvPr/>
        </p:nvSpPr>
        <p:spPr>
          <a:xfrm>
            <a:off x="3033044" y="3747617"/>
            <a:ext cx="297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Team leaders </a:t>
            </a:r>
            <a:endParaRPr b="1" i="0" sz="1700" u="none" cap="none" strike="noStrike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93" name="Google Shape;993;g3a358174175dacf9_0"/>
          <p:cNvSpPr txBox="1"/>
          <p:nvPr/>
        </p:nvSpPr>
        <p:spPr>
          <a:xfrm>
            <a:off x="437754" y="887184"/>
            <a:ext cx="2971800" cy="24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Ali Jabaan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Mohammed Alzeer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Khaled Arbeed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highlight>
                  <a:srgbClr val="CFE2F3"/>
                </a:highlight>
                <a:latin typeface="Fira Sans"/>
                <a:ea typeface="Fira Sans"/>
                <a:cs typeface="Fira Sans"/>
                <a:sym typeface="Fira Sans"/>
              </a:rPr>
              <a:t>Abdulaziz Alnasser</a:t>
            </a:r>
            <a:endParaRPr b="0" i="0" sz="1600" u="none" cap="none" strike="noStrike">
              <a:solidFill>
                <a:schemeClr val="dk1"/>
              </a:solidFill>
              <a:highlight>
                <a:srgbClr val="CFE2F3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Muhannad Almuadi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Saleh Alkholaifi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Malik Halees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highlight>
                  <a:srgbClr val="CFE2F3"/>
                </a:highlight>
                <a:latin typeface="Fira Sans"/>
                <a:ea typeface="Fira Sans"/>
                <a:cs typeface="Fira Sans"/>
                <a:sym typeface="Fira Sans"/>
              </a:rPr>
              <a:t>Abdullah Awartani </a:t>
            </a:r>
            <a:endParaRPr sz="1600">
              <a:solidFill>
                <a:schemeClr val="dk1"/>
              </a:solidFill>
              <a:highlight>
                <a:srgbClr val="CFE2F3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94" name="Google Shape;994;g3a358174175dacf9_0"/>
          <p:cNvSpPr txBox="1"/>
          <p:nvPr/>
        </p:nvSpPr>
        <p:spPr>
          <a:xfrm>
            <a:off x="412888" y="774405"/>
            <a:ext cx="297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 - team</a:t>
            </a:r>
            <a:endParaRPr b="1" i="0" sz="1700" u="none" cap="none" strike="noStrike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95" name="Google Shape;995;g3a358174175dacf9_0"/>
          <p:cNvSpPr txBox="1"/>
          <p:nvPr/>
        </p:nvSpPr>
        <p:spPr>
          <a:xfrm>
            <a:off x="5051602" y="4062154"/>
            <a:ext cx="36795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Razan Almohanna “leader”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Maram Beyari</a:t>
            </a: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“sub-leader”</a:t>
            </a:r>
            <a:endParaRPr/>
          </a:p>
        </p:txBody>
      </p:sp>
      <p:sp>
        <p:nvSpPr>
          <p:cNvPr id="996" name="Google Shape;996;g3a358174175dacf9_0"/>
          <p:cNvSpPr txBox="1"/>
          <p:nvPr/>
        </p:nvSpPr>
        <p:spPr>
          <a:xfrm>
            <a:off x="3033044" y="4168540"/>
            <a:ext cx="297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&amp;</a:t>
            </a:r>
            <a:endParaRPr b="1" i="0" sz="1700" u="none" cap="none" strike="noStrike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97" name="Google Shape;997;g3a358174175dacf9_0"/>
          <p:cNvSpPr txBox="1"/>
          <p:nvPr/>
        </p:nvSpPr>
        <p:spPr>
          <a:xfrm>
            <a:off x="5695430" y="991305"/>
            <a:ext cx="2971800" cy="24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Walaa Almutawa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Shahad Almarshad</a:t>
            </a:r>
            <a:endParaRPr b="0" i="0" sz="16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Razan Alsulami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Atheer Alahmari</a:t>
            </a:r>
            <a:endParaRPr b="0" i="0" sz="16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highlight>
                  <a:srgbClr val="EAD1DC"/>
                </a:highlight>
                <a:latin typeface="Roboto"/>
                <a:ea typeface="Roboto"/>
                <a:cs typeface="Roboto"/>
                <a:sym typeface="Roboto"/>
              </a:rPr>
              <a:t>Reema Aljubreen </a:t>
            </a:r>
            <a:endParaRPr>
              <a:highlight>
                <a:srgbClr val="EAD1DC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Mayssam Aljaloud</a:t>
            </a:r>
            <a:endParaRPr b="0" i="0" sz="16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highlight>
                  <a:srgbClr val="EAD1DC"/>
                </a:highlight>
                <a:latin typeface="Roboto"/>
                <a:ea typeface="Roboto"/>
                <a:cs typeface="Roboto"/>
                <a:sym typeface="Roboto"/>
              </a:rPr>
              <a:t>Jana Alhazmi</a:t>
            </a:r>
            <a:endParaRPr b="0" i="0" sz="1600" u="none" cap="none" strike="noStrike">
              <a:solidFill>
                <a:srgbClr val="202124"/>
              </a:solidFill>
              <a:highlight>
                <a:srgbClr val="EAD1D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Layan Alburikan</a:t>
            </a:r>
            <a:endParaRPr b="0" i="0" sz="16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98" name="Google Shape;998;g3a358174175dacf9_0"/>
          <p:cNvGrpSpPr/>
          <p:nvPr/>
        </p:nvGrpSpPr>
        <p:grpSpPr>
          <a:xfrm flipH="1">
            <a:off x="3086076" y="4765809"/>
            <a:ext cx="278843" cy="184769"/>
            <a:chOff x="-1199300" y="3279250"/>
            <a:chExt cx="293025" cy="206400"/>
          </a:xfrm>
        </p:grpSpPr>
        <p:sp>
          <p:nvSpPr>
            <p:cNvPr id="999" name="Google Shape;999;g3a358174175dacf9_0"/>
            <p:cNvSpPr/>
            <p:nvPr/>
          </p:nvSpPr>
          <p:spPr>
            <a:xfrm>
              <a:off x="-1183550" y="3395050"/>
              <a:ext cx="261525" cy="90600"/>
            </a:xfrm>
            <a:custGeom>
              <a:rect b="b" l="l" r="r" t="t"/>
              <a:pathLst>
                <a:path extrusionOk="0" h="3624" w="10461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g3a358174175dacf9_0"/>
            <p:cNvSpPr/>
            <p:nvPr/>
          </p:nvSpPr>
          <p:spPr>
            <a:xfrm>
              <a:off x="-1184325" y="3279250"/>
              <a:ext cx="261500" cy="129400"/>
            </a:xfrm>
            <a:custGeom>
              <a:rect b="b" l="l" r="r" t="t"/>
              <a:pathLst>
                <a:path extrusionOk="0" h="5176" w="1046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g3a358174175dacf9_0"/>
            <p:cNvSpPr/>
            <p:nvPr/>
          </p:nvSpPr>
          <p:spPr>
            <a:xfrm>
              <a:off x="-1199300" y="3294225"/>
              <a:ext cx="90600" cy="175650"/>
            </a:xfrm>
            <a:custGeom>
              <a:rect b="b" l="l" r="r" t="t"/>
              <a:pathLst>
                <a:path extrusionOk="0" h="7026" w="3624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g3a358174175dacf9_0"/>
            <p:cNvSpPr/>
            <p:nvPr/>
          </p:nvSpPr>
          <p:spPr>
            <a:xfrm>
              <a:off x="-996875" y="3294225"/>
              <a:ext cx="90600" cy="177225"/>
            </a:xfrm>
            <a:custGeom>
              <a:rect b="b" l="l" r="r" t="t"/>
              <a:pathLst>
                <a:path extrusionOk="0" h="7089" w="3624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3" name="Google Shape;1003;g3a358174175dacf9_0"/>
          <p:cNvSpPr txBox="1"/>
          <p:nvPr/>
        </p:nvSpPr>
        <p:spPr>
          <a:xfrm>
            <a:off x="3086100" y="4765898"/>
            <a:ext cx="2971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GB" sz="13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humangenetics442@gmail.com</a:t>
            </a:r>
            <a:endParaRPr b="1" i="0" sz="1300" u="none" cap="none" strike="noStrike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/>
        </p:nvSpPr>
        <p:spPr>
          <a:xfrm>
            <a:off x="735850" y="2320063"/>
            <a:ext cx="78654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Classify chromosomal abnormalities: Numerical &amp; structural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266950" y="3720975"/>
            <a:ext cx="468900" cy="48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66950" y="3019788"/>
            <a:ext cx="468900" cy="48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66950" y="2325525"/>
            <a:ext cx="468900" cy="48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266950" y="1620314"/>
            <a:ext cx="468900" cy="48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266950" y="913750"/>
            <a:ext cx="468900" cy="45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01850" y="3078738"/>
            <a:ext cx="5991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245950" y="2350588"/>
            <a:ext cx="5109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245956" y="1656333"/>
            <a:ext cx="5109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224801" y="913746"/>
            <a:ext cx="553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" name="Google Shape;88;p2"/>
          <p:cNvSpPr txBox="1"/>
          <p:nvPr>
            <p:ph type="title"/>
          </p:nvPr>
        </p:nvSpPr>
        <p:spPr>
          <a:xfrm>
            <a:off x="320400" y="193725"/>
            <a:ext cx="8503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400"/>
              <a:t>Objectives</a:t>
            </a:r>
            <a:endParaRPr sz="2400"/>
          </a:p>
        </p:txBody>
      </p:sp>
      <p:sp>
        <p:nvSpPr>
          <p:cNvPr id="89" name="Google Shape;89;p2"/>
          <p:cNvSpPr/>
          <p:nvPr/>
        </p:nvSpPr>
        <p:spPr>
          <a:xfrm rot="-900026">
            <a:off x="2042689" y="2643844"/>
            <a:ext cx="21" cy="2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735850" y="3066125"/>
            <a:ext cx="67302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Understand the common numerical autosomal disorders: trisomies 21, 13, 18.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735850" y="1644050"/>
            <a:ext cx="66420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Deﬁne non-disjunction and describe its consequences on meiosis.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35850" y="918889"/>
            <a:ext cx="519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Describe and explain the events in mitosis &amp; meiosis</a:t>
            </a: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i="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245945" y="3676100"/>
            <a:ext cx="5109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05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735850" y="3765137"/>
            <a:ext cx="9144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Understand the common numerical sex chromosome disorders: Turner`</a:t>
            </a: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s.  </a:t>
            </a: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Klinefelter`s syndromes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266950" y="4422150"/>
            <a:ext cx="468900" cy="481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24811" y="4371700"/>
            <a:ext cx="553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</a:t>
            </a:r>
            <a:r>
              <a:rPr lang="en-GB"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35850" y="4455275"/>
            <a:ext cx="7865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Recognize the main structural anomalies in chromosomes.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 rot="-899945">
            <a:off x="2042689" y="2643844"/>
            <a:ext cx="21" cy="2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919129" y="2143772"/>
            <a:ext cx="73152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37587" y="213142"/>
            <a:ext cx="21495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Fira Sans"/>
                <a:ea typeface="Fira Sans"/>
                <a:cs typeface="Fira Sans"/>
                <a:sym typeface="Fira Sans"/>
              </a:rPr>
              <a:t>Cell cycle</a:t>
            </a: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56138" y="651853"/>
            <a:ext cx="3173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Fira Sans"/>
                <a:ea typeface="Fira Sans"/>
                <a:cs typeface="Fira Sans"/>
                <a:sym typeface="Fira Sans"/>
              </a:rPr>
              <a:t>1.Interphase</a:t>
            </a:r>
            <a:endParaRPr b="1" sz="16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4525" y="459200"/>
            <a:ext cx="2338949" cy="1684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3"/>
          <p:cNvCxnSpPr/>
          <p:nvPr/>
        </p:nvCxnSpPr>
        <p:spPr>
          <a:xfrm>
            <a:off x="7516073" y="2713180"/>
            <a:ext cx="0" cy="391500"/>
          </a:xfrm>
          <a:prstGeom prst="straightConnector1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8" name="Google Shape;108;p3"/>
          <p:cNvCxnSpPr/>
          <p:nvPr/>
        </p:nvCxnSpPr>
        <p:spPr>
          <a:xfrm>
            <a:off x="5505414" y="2713180"/>
            <a:ext cx="0" cy="391500"/>
          </a:xfrm>
          <a:prstGeom prst="straightConnector1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9" name="Google Shape;109;p3"/>
          <p:cNvCxnSpPr/>
          <p:nvPr/>
        </p:nvCxnSpPr>
        <p:spPr>
          <a:xfrm>
            <a:off x="3403362" y="2713180"/>
            <a:ext cx="0" cy="391500"/>
          </a:xfrm>
          <a:prstGeom prst="straightConnector1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0" name="Google Shape;110;p3"/>
          <p:cNvCxnSpPr/>
          <p:nvPr/>
        </p:nvCxnSpPr>
        <p:spPr>
          <a:xfrm>
            <a:off x="1392703" y="2713180"/>
            <a:ext cx="0" cy="391500"/>
          </a:xfrm>
          <a:prstGeom prst="straightConnector1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1" name="Google Shape;111;p3"/>
          <p:cNvSpPr/>
          <p:nvPr/>
        </p:nvSpPr>
        <p:spPr>
          <a:xfrm>
            <a:off x="4435005" y="2553513"/>
            <a:ext cx="2211019" cy="399238"/>
          </a:xfrm>
          <a:prstGeom prst="chevron">
            <a:avLst>
              <a:gd fmla="val 50000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101700" lIns="101700" spcFirstLastPara="1" rIns="101700" wrap="square" tIns="101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G2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47508" y="2549085"/>
            <a:ext cx="2086374" cy="407879"/>
          </a:xfrm>
          <a:prstGeom prst="homePlat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101700" lIns="101700" spcFirstLastPara="1" rIns="101700" wrap="square" tIns="101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G1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2351501" y="2549094"/>
            <a:ext cx="2211019" cy="407879"/>
          </a:xfrm>
          <a:prstGeom prst="chevron">
            <a:avLst>
              <a:gd fmla="val 500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101700" lIns="101700" spcFirstLastPara="1" rIns="101700" wrap="square" tIns="101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S phase</a:t>
            </a:r>
            <a:r>
              <a:rPr b="1" lang="en-GB" sz="13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2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6494928" y="2553491"/>
            <a:ext cx="2211019" cy="399238"/>
          </a:xfrm>
          <a:prstGeom prst="chevron">
            <a:avLst>
              <a:gd fmla="val 50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101700" lIns="101700" spcFirstLastPara="1" rIns="101700" wrap="square" tIns="101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Ready for mitosis</a:t>
            </a:r>
            <a:r>
              <a:rPr b="1" lang="en-GB" sz="13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2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447523" y="3149851"/>
            <a:ext cx="1939555" cy="1425669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0E0E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101700" lIns="101700" spcFirstLastPara="1" rIns="101700" wrap="square" tIns="101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300">
                <a:latin typeface="Fira Sans"/>
                <a:ea typeface="Fira Sans"/>
                <a:cs typeface="Fira Sans"/>
                <a:sym typeface="Fira Sans"/>
              </a:rPr>
              <a:t>One diploid </a:t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Lasts only 10-12 hours.</a:t>
            </a:r>
            <a:endParaRPr sz="9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487175" y="3149850"/>
            <a:ext cx="1939500" cy="142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0E0E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101700" lIns="101700" spcFirstLastPara="1" rIns="101700" wrap="square" tIns="101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300">
                <a:latin typeface="Fira Sans"/>
                <a:ea typeface="Fira Sans"/>
                <a:cs typeface="Fira Sans"/>
                <a:sym typeface="Fira Sans"/>
              </a:rPr>
              <a:t>Duplications of each </a:t>
            </a:r>
            <a:r>
              <a:rPr lang="en-GB" sz="1300">
                <a:latin typeface="Fira Sans"/>
                <a:ea typeface="Fira Sans"/>
                <a:cs typeface="Fira Sans"/>
                <a:sym typeface="Fira Sans"/>
              </a:rPr>
              <a:t>chromosome’s</a:t>
            </a:r>
            <a:r>
              <a:rPr lang="en-GB" sz="1300">
                <a:latin typeface="Fira Sans"/>
                <a:ea typeface="Fira Sans"/>
                <a:cs typeface="Fira Sans"/>
                <a:sym typeface="Fira Sans"/>
              </a:rPr>
              <a:t> DNA Result: </a:t>
            </a:r>
            <a:r>
              <a:rPr b="1" lang="en-GB" sz="1300">
                <a:latin typeface="Fira Sans"/>
                <a:ea typeface="Fira Sans"/>
                <a:cs typeface="Fira Sans"/>
                <a:sym typeface="Fira Sans"/>
              </a:rPr>
              <a:t>2 sister </a:t>
            </a:r>
            <a:endParaRPr b="1"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300">
                <a:latin typeface="Fira Sans"/>
                <a:ea typeface="Fira Sans"/>
                <a:cs typeface="Fira Sans"/>
                <a:sym typeface="Fira Sans"/>
              </a:rPr>
              <a:t>chromatids.</a:t>
            </a:r>
            <a:endParaRPr b="1"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Lasts 6-8 hours</a:t>
            </a:r>
            <a:endParaRPr sz="9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526831" y="3149851"/>
            <a:ext cx="1939500" cy="142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0E0E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101700" lIns="101700" spcFirstLastPara="1" rIns="101700" wrap="square" tIns="101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566475" y="3149850"/>
            <a:ext cx="2086500" cy="142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0E0E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101700" lIns="101700" spcFirstLastPara="1" rIns="101700" wrap="square" tIns="101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300">
                <a:latin typeface="Fira Sans"/>
                <a:ea typeface="Fira Sans"/>
                <a:cs typeface="Fira Sans"/>
                <a:sym typeface="Fira Sans"/>
              </a:rPr>
              <a:t>Interphase prepared 2 daughter cells = 2 equal genetic information, the cell now starts dividing by mitosis.</a:t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526832" y="3245147"/>
            <a:ext cx="1939500" cy="13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700" lIns="101700" spcFirstLastPara="1" rIns="101700" wrap="square" tIns="101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300">
                <a:latin typeface="Fira Sans"/>
                <a:ea typeface="Fira Sans"/>
                <a:cs typeface="Fira Sans"/>
                <a:sym typeface="Fira Sans"/>
              </a:rPr>
              <a:t>Chromosome begins to condense and become visible. </a:t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Lasts 2-4 hours</a:t>
            </a:r>
            <a:endParaRPr sz="9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" name="Google Shape;120;p3"/>
          <p:cNvSpPr txBox="1"/>
          <p:nvPr/>
        </p:nvSpPr>
        <p:spPr>
          <a:xfrm flipH="1">
            <a:off x="447350" y="961850"/>
            <a:ext cx="6270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CCCC"/>
                </a:solidFill>
                <a:latin typeface="Fira Sans"/>
                <a:ea typeface="Fira Sans"/>
                <a:cs typeface="Fira Sans"/>
                <a:sym typeface="Fira Sans"/>
              </a:rPr>
              <a:t>Interphase:</a:t>
            </a:r>
            <a:r>
              <a:rPr lang="en-GB">
                <a:solidFill>
                  <a:srgbClr val="CCCCCC"/>
                </a:solidFill>
                <a:latin typeface="Fira Sans"/>
                <a:ea typeface="Fira Sans"/>
                <a:cs typeface="Fira Sans"/>
                <a:sym typeface="Fira Sans"/>
              </a:rPr>
              <a:t> is the portion of the cell cycle that is not accompanied by gross changes under the microscope, and includes the G1, S and G2 phases. During interphase : </a:t>
            </a:r>
            <a:endParaRPr>
              <a:solidFill>
                <a:srgbClr val="CCCCCC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Fira Sans"/>
              <a:buChar char="●"/>
            </a:pPr>
            <a:r>
              <a:rPr lang="en-GB">
                <a:solidFill>
                  <a:srgbClr val="CCCCCC"/>
                </a:solidFill>
                <a:latin typeface="Fira Sans"/>
                <a:ea typeface="Fira Sans"/>
                <a:cs typeface="Fira Sans"/>
                <a:sym typeface="Fira Sans"/>
              </a:rPr>
              <a:t>the cell grows (G1)</a:t>
            </a:r>
            <a:endParaRPr>
              <a:solidFill>
                <a:srgbClr val="CCCCCC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Fira Sans"/>
              <a:buChar char="●"/>
            </a:pPr>
            <a:r>
              <a:rPr lang="en-GB">
                <a:solidFill>
                  <a:srgbClr val="CCCCCC"/>
                </a:solidFill>
                <a:latin typeface="Fira Sans"/>
                <a:ea typeface="Fira Sans"/>
                <a:cs typeface="Fira Sans"/>
                <a:sym typeface="Fira Sans"/>
              </a:rPr>
              <a:t>replicates its DNA (S) </a:t>
            </a:r>
            <a:endParaRPr>
              <a:solidFill>
                <a:srgbClr val="CCCCCC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Fira Sans"/>
              <a:buChar char="●"/>
            </a:pPr>
            <a:r>
              <a:rPr lang="en-GB">
                <a:solidFill>
                  <a:srgbClr val="CCCCCC"/>
                </a:solidFill>
                <a:latin typeface="Fira Sans"/>
                <a:ea typeface="Fira Sans"/>
                <a:cs typeface="Fira Sans"/>
                <a:sym typeface="Fira Sans"/>
              </a:rPr>
              <a:t>and prepares for mitosis (G2)</a:t>
            </a:r>
            <a:endParaRPr>
              <a:solidFill>
                <a:srgbClr val="CCCCCC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566650" y="4344925"/>
            <a:ext cx="20865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Lasts less than 6 hours if not identical,it causes disorders</a:t>
            </a:r>
            <a:endParaRPr sz="9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-2182088" y="4510968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cell is carrying out its everyday activities</a:t>
            </a:r>
            <a:endParaRPr sz="9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875" y="2656625"/>
            <a:ext cx="5528776" cy="7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911" y="2331550"/>
            <a:ext cx="1066368" cy="37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8920" y="3327783"/>
            <a:ext cx="1066364" cy="3714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4"/>
          <p:cNvCxnSpPr/>
          <p:nvPr/>
        </p:nvCxnSpPr>
        <p:spPr>
          <a:xfrm>
            <a:off x="4452763" y="2398613"/>
            <a:ext cx="4800" cy="2580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1" name="Google Shape;131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2593" y="2357923"/>
            <a:ext cx="973354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9332" y="3316319"/>
            <a:ext cx="1066364" cy="37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6225902" y="1311099"/>
            <a:ext cx="2135700" cy="99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Fira Sans"/>
                <a:ea typeface="Fira Sans"/>
                <a:cs typeface="Fira Sans"/>
                <a:sym typeface="Fira Sans"/>
              </a:rPr>
              <a:t>3.</a:t>
            </a:r>
            <a:r>
              <a:rPr b="1" lang="en-GB" sz="1000">
                <a:latin typeface="Fira Sans"/>
                <a:ea typeface="Fira Sans"/>
                <a:cs typeface="Fira Sans"/>
                <a:sym typeface="Fira Sans"/>
              </a:rPr>
              <a:t>Metaphase: </a:t>
            </a: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 Chromosomes condensed &amp; line up at the equatorial plane.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03493" y="3796242"/>
            <a:ext cx="3887400" cy="110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Fira Sans"/>
                <a:ea typeface="Fira Sans"/>
                <a:cs typeface="Fira Sans"/>
                <a:sym typeface="Fira Sans"/>
              </a:rPr>
              <a:t>5.Telophase: </a:t>
            </a:r>
            <a:endParaRPr b="1"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-Chromosomes decondense from their highly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contacted state.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 -Nuclear membranes reform around each of the </a:t>
            </a: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2 </a:t>
            </a: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daughter nuclei. -</a:t>
            </a: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resume their interphase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3151166" y="1331442"/>
            <a:ext cx="2612400" cy="99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Fira Sans"/>
                <a:ea typeface="Fira Sans"/>
                <a:cs typeface="Fira Sans"/>
                <a:sym typeface="Fira Sans"/>
              </a:rPr>
              <a:t>2.Prometaphase:</a:t>
            </a:r>
            <a:endParaRPr b="1"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 -Nuclear membrane dissolves.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- Chromosomes to disperse &amp; attach by kinetochores to mitotic spindle microtubules.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11551" y="3773314"/>
            <a:ext cx="3278100" cy="110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Fira Sans"/>
                <a:ea typeface="Fira Sans"/>
                <a:cs typeface="Fira Sans"/>
                <a:sym typeface="Fira Sans"/>
              </a:rPr>
              <a:t>4.Anaphase:</a:t>
            </a:r>
            <a:endParaRPr b="1"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-Chromosomes separate at centromere. 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- Sister chromatids of each chromosome become independent daughter chromosomes.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53092" y="1326509"/>
            <a:ext cx="2135700" cy="99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Fira Sans"/>
                <a:ea typeface="Fira Sans"/>
                <a:cs typeface="Fira Sans"/>
                <a:sym typeface="Fira Sans"/>
              </a:rPr>
              <a:t>1.</a:t>
            </a:r>
            <a:r>
              <a:rPr b="1" lang="en-GB" sz="1000">
                <a:latin typeface="Fira Sans"/>
                <a:ea typeface="Fira Sans"/>
                <a:cs typeface="Fira Sans"/>
                <a:sym typeface="Fira Sans"/>
              </a:rPr>
              <a:t>Prophase:</a:t>
            </a:r>
            <a:endParaRPr b="1"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 formation of mitotic  Spindle &amp; pair of centrosomes.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8" name="Google Shape;138;p4"/>
          <p:cNvSpPr txBox="1"/>
          <p:nvPr/>
        </p:nvSpPr>
        <p:spPr>
          <a:xfrm flipH="1" rot="-745">
            <a:off x="240502" y="295315"/>
            <a:ext cx="13839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Fira Sans"/>
                <a:ea typeface="Fira Sans"/>
                <a:cs typeface="Fira Sans"/>
                <a:sym typeface="Fira Sans"/>
              </a:rPr>
              <a:t>Cell cycle</a:t>
            </a: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40506" y="749225"/>
            <a:ext cx="213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Fira Sans"/>
                <a:ea typeface="Fira Sans"/>
                <a:cs typeface="Fira Sans"/>
                <a:sym typeface="Fira Sans"/>
              </a:rPr>
              <a:t>2. Events of mi</a:t>
            </a:r>
            <a:r>
              <a:rPr b="1" lang="en-GB" sz="1500">
                <a:solidFill>
                  <a:srgbClr val="980000"/>
                </a:solidFill>
                <a:latin typeface="Fira Sans"/>
                <a:ea typeface="Fira Sans"/>
                <a:cs typeface="Fira Sans"/>
                <a:sym typeface="Fira Sans"/>
              </a:rPr>
              <a:t>t</a:t>
            </a:r>
            <a:r>
              <a:rPr b="1" lang="en-GB" sz="1500">
                <a:latin typeface="Fira Sans"/>
                <a:ea typeface="Fira Sans"/>
                <a:cs typeface="Fira Sans"/>
                <a:sym typeface="Fira Sans"/>
              </a:rPr>
              <a:t>osis</a:t>
            </a: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900">
              <a:solidFill>
                <a:srgbClr val="98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40" name="Google Shape;140;p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90673" y="81400"/>
            <a:ext cx="505300" cy="5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18202" y="827975"/>
            <a:ext cx="258001" cy="2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1714370" y="797219"/>
            <a:ext cx="2743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80000"/>
                </a:solidFill>
                <a:latin typeface="Fira Sans"/>
                <a:ea typeface="Fira Sans"/>
                <a:cs typeface="Fira Sans"/>
                <a:sym typeface="Fira Sans"/>
              </a:rPr>
              <a:t>t </a:t>
            </a:r>
            <a:r>
              <a:rPr lang="en-GB" sz="9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stands for soma</a:t>
            </a:r>
            <a:r>
              <a:rPr lang="en-GB" sz="900">
                <a:solidFill>
                  <a:srgbClr val="980000"/>
                </a:solidFill>
                <a:latin typeface="Fira Sans"/>
                <a:ea typeface="Fira Sans"/>
                <a:cs typeface="Fira Sans"/>
                <a:sym typeface="Fira Sans"/>
              </a:rPr>
              <a:t>t</a:t>
            </a:r>
            <a:r>
              <a:rPr lang="en-GB" sz="9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ic cells</a:t>
            </a:r>
            <a:endParaRPr sz="9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4577264" y="1649504"/>
            <a:ext cx="350052" cy="450146"/>
          </a:xfrm>
          <a:custGeom>
            <a:rect b="b" l="l" r="r" t="t"/>
            <a:pathLst>
              <a:path extrusionOk="0" h="12752" w="9862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941438" y="1718157"/>
            <a:ext cx="458524" cy="381487"/>
          </a:xfrm>
          <a:custGeom>
            <a:rect b="b" l="l" r="r" t="t"/>
            <a:pathLst>
              <a:path extrusionOk="0" h="10807" w="12918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5"/>
          <p:cNvGrpSpPr/>
          <p:nvPr/>
        </p:nvGrpSpPr>
        <p:grpSpPr>
          <a:xfrm>
            <a:off x="2351326" y="1265742"/>
            <a:ext cx="412665" cy="447110"/>
            <a:chOff x="-40160700" y="2339625"/>
            <a:chExt cx="290650" cy="316650"/>
          </a:xfrm>
        </p:grpSpPr>
        <p:sp>
          <p:nvSpPr>
            <p:cNvPr id="150" name="Google Shape;150;p5"/>
            <p:cNvSpPr/>
            <p:nvPr/>
          </p:nvSpPr>
          <p:spPr>
            <a:xfrm>
              <a:off x="-40005525" y="2552600"/>
              <a:ext cx="70900" cy="62175"/>
            </a:xfrm>
            <a:custGeom>
              <a:rect b="b" l="l" r="r" t="t"/>
              <a:pathLst>
                <a:path extrusionOk="0" h="2487" w="2836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-40039400" y="2605050"/>
              <a:ext cx="29150" cy="20500"/>
            </a:xfrm>
            <a:custGeom>
              <a:rect b="b" l="l" r="r" t="t"/>
              <a:pathLst>
                <a:path extrusionOk="0" h="820" w="1166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40079575" y="2584575"/>
              <a:ext cx="19725" cy="19725"/>
            </a:xfrm>
            <a:custGeom>
              <a:rect b="b" l="l" r="r" t="t"/>
              <a:pathLst>
                <a:path extrusionOk="0" h="789" w="789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40160700" y="2339625"/>
              <a:ext cx="290650" cy="316650"/>
            </a:xfrm>
            <a:custGeom>
              <a:rect b="b" l="l" r="r" t="t"/>
              <a:pathLst>
                <a:path extrusionOk="0" h="12666" w="11626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 txBox="1"/>
          <p:nvPr>
            <p:ph type="title"/>
          </p:nvPr>
        </p:nvSpPr>
        <p:spPr>
          <a:xfrm>
            <a:off x="367277" y="66588"/>
            <a:ext cx="38160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000"/>
              <a:t>Events of </a:t>
            </a:r>
            <a:r>
              <a:rPr lang="en-GB" sz="2000"/>
              <a:t>Meiosis</a:t>
            </a:r>
            <a:r>
              <a:rPr lang="en-GB"/>
              <a:t> I &amp; II</a:t>
            </a:r>
            <a:endParaRPr/>
          </a:p>
        </p:txBody>
      </p:sp>
      <p:pic>
        <p:nvPicPr>
          <p:cNvPr id="155" name="Google Shape;1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116" y="564384"/>
            <a:ext cx="1706974" cy="2352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138950" y="2910354"/>
            <a:ext cx="2163600" cy="525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   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Starts as 1 diploid cell, ends as 2 haploid cells.</a:t>
            </a:r>
            <a:endParaRPr b="1" sz="12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63" y="571132"/>
            <a:ext cx="1706975" cy="23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1940584" y="2919425"/>
            <a:ext cx="2636700" cy="52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	Starts as 2 haploid cells, ends as 4 haploid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 cells.</a:t>
            </a:r>
            <a:endParaRPr b="1" sz="12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4999" y="1001722"/>
            <a:ext cx="3815999" cy="283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" y="4833089"/>
            <a:ext cx="9143999" cy="7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1088" y="3904275"/>
            <a:ext cx="2048375" cy="9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-2378654" y="3266922"/>
            <a:ext cx="71988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Separation of homologous chromosomes</a:t>
            </a:r>
            <a:endParaRPr sz="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-184778" y="3266910"/>
            <a:ext cx="71988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Separation of sister chromatids </a:t>
            </a:r>
            <a:endParaRPr sz="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3"/>
          <p:cNvGrpSpPr/>
          <p:nvPr/>
        </p:nvGrpSpPr>
        <p:grpSpPr>
          <a:xfrm>
            <a:off x="-1616108" y="1029258"/>
            <a:ext cx="4612189" cy="3663628"/>
            <a:chOff x="-1183875" y="667688"/>
            <a:chExt cx="5244700" cy="4176979"/>
          </a:xfrm>
        </p:grpSpPr>
        <p:cxnSp>
          <p:nvCxnSpPr>
            <p:cNvPr id="169" name="Google Shape;169;p13"/>
            <p:cNvCxnSpPr/>
            <p:nvPr/>
          </p:nvCxnSpPr>
          <p:spPr>
            <a:xfrm>
              <a:off x="3804025" y="3531888"/>
              <a:ext cx="256800" cy="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70" name="Google Shape;170;p13"/>
            <p:cNvGrpSpPr/>
            <p:nvPr/>
          </p:nvGrpSpPr>
          <p:grpSpPr>
            <a:xfrm rot="659139">
              <a:off x="479664" y="781382"/>
              <a:ext cx="1573045" cy="3949591"/>
              <a:chOff x="2519176" y="1406379"/>
              <a:chExt cx="1488404" cy="3737074"/>
            </a:xfrm>
          </p:grpSpPr>
          <p:sp>
            <p:nvSpPr>
              <p:cNvPr id="171" name="Google Shape;171;p13"/>
              <p:cNvSpPr/>
              <p:nvPr/>
            </p:nvSpPr>
            <p:spPr>
              <a:xfrm>
                <a:off x="2525078" y="1752471"/>
                <a:ext cx="1392303" cy="3383522"/>
              </a:xfrm>
              <a:custGeom>
                <a:rect b="b" l="l" r="r" t="t"/>
                <a:pathLst>
                  <a:path extrusionOk="0" h="30385" w="12503">
                    <a:moveTo>
                      <a:pt x="458" y="0"/>
                    </a:moveTo>
                    <a:cubicBezTo>
                      <a:pt x="308" y="113"/>
                      <a:pt x="150" y="225"/>
                      <a:pt x="0" y="338"/>
                    </a:cubicBezTo>
                    <a:cubicBezTo>
                      <a:pt x="1434" y="1306"/>
                      <a:pt x="2987" y="1771"/>
                      <a:pt x="4495" y="2154"/>
                    </a:cubicBezTo>
                    <a:cubicBezTo>
                      <a:pt x="6146" y="2589"/>
                      <a:pt x="7977" y="3197"/>
                      <a:pt x="9230" y="5621"/>
                    </a:cubicBezTo>
                    <a:cubicBezTo>
                      <a:pt x="10138" y="7414"/>
                      <a:pt x="9936" y="9395"/>
                      <a:pt x="9523" y="11331"/>
                    </a:cubicBezTo>
                    <a:cubicBezTo>
                      <a:pt x="9103" y="13305"/>
                      <a:pt x="8533" y="15474"/>
                      <a:pt x="8593" y="17635"/>
                    </a:cubicBezTo>
                    <a:cubicBezTo>
                      <a:pt x="8660" y="19376"/>
                      <a:pt x="9313" y="21394"/>
                      <a:pt x="10026" y="22745"/>
                    </a:cubicBezTo>
                    <a:cubicBezTo>
                      <a:pt x="10844" y="24336"/>
                      <a:pt x="11894" y="26310"/>
                      <a:pt x="10664" y="30384"/>
                    </a:cubicBezTo>
                    <a:cubicBezTo>
                      <a:pt x="10844" y="30369"/>
                      <a:pt x="11024" y="30362"/>
                      <a:pt x="11212" y="30347"/>
                    </a:cubicBezTo>
                    <a:cubicBezTo>
                      <a:pt x="12502" y="25964"/>
                      <a:pt x="11302" y="23818"/>
                      <a:pt x="10461" y="22250"/>
                    </a:cubicBezTo>
                    <a:cubicBezTo>
                      <a:pt x="9748" y="20959"/>
                      <a:pt x="9140" y="19068"/>
                      <a:pt x="9080" y="17545"/>
                    </a:cubicBezTo>
                    <a:cubicBezTo>
                      <a:pt x="9013" y="15541"/>
                      <a:pt x="9553" y="13508"/>
                      <a:pt x="9981" y="11519"/>
                    </a:cubicBezTo>
                    <a:cubicBezTo>
                      <a:pt x="10424" y="9553"/>
                      <a:pt x="10656" y="7324"/>
                      <a:pt x="9628" y="5313"/>
                    </a:cubicBezTo>
                    <a:cubicBezTo>
                      <a:pt x="8232" y="2642"/>
                      <a:pt x="6199" y="2004"/>
                      <a:pt x="4525" y="1591"/>
                    </a:cubicBezTo>
                    <a:cubicBezTo>
                      <a:pt x="3092" y="1253"/>
                      <a:pt x="1666" y="1133"/>
                      <a:pt x="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2519176" y="1746903"/>
                <a:ext cx="1350544" cy="3396550"/>
              </a:xfrm>
              <a:custGeom>
                <a:rect b="b" l="l" r="r" t="t"/>
                <a:pathLst>
                  <a:path extrusionOk="0" h="30502" w="12128">
                    <a:moveTo>
                      <a:pt x="528" y="135"/>
                    </a:moveTo>
                    <a:cubicBezTo>
                      <a:pt x="565" y="135"/>
                      <a:pt x="594" y="180"/>
                      <a:pt x="721" y="290"/>
                    </a:cubicBezTo>
                    <a:cubicBezTo>
                      <a:pt x="879" y="418"/>
                      <a:pt x="1044" y="538"/>
                      <a:pt x="1217" y="643"/>
                    </a:cubicBezTo>
                    <a:cubicBezTo>
                      <a:pt x="1607" y="876"/>
                      <a:pt x="2019" y="1063"/>
                      <a:pt x="2447" y="1191"/>
                    </a:cubicBezTo>
                    <a:cubicBezTo>
                      <a:pt x="3310" y="1461"/>
                      <a:pt x="4196" y="1581"/>
                      <a:pt x="5066" y="1821"/>
                    </a:cubicBezTo>
                    <a:cubicBezTo>
                      <a:pt x="7190" y="2376"/>
                      <a:pt x="9546" y="3922"/>
                      <a:pt x="10199" y="6969"/>
                    </a:cubicBezTo>
                    <a:cubicBezTo>
                      <a:pt x="10867" y="10271"/>
                      <a:pt x="9366" y="13152"/>
                      <a:pt x="9126" y="16244"/>
                    </a:cubicBezTo>
                    <a:cubicBezTo>
                      <a:pt x="9013" y="17565"/>
                      <a:pt x="9163" y="18893"/>
                      <a:pt x="9569" y="20161"/>
                    </a:cubicBezTo>
                    <a:cubicBezTo>
                      <a:pt x="9921" y="21332"/>
                      <a:pt x="10462" y="22232"/>
                      <a:pt x="10949" y="23268"/>
                    </a:cubicBezTo>
                    <a:cubicBezTo>
                      <a:pt x="11452" y="24303"/>
                      <a:pt x="11730" y="25429"/>
                      <a:pt x="11775" y="26577"/>
                    </a:cubicBezTo>
                    <a:cubicBezTo>
                      <a:pt x="11805" y="27448"/>
                      <a:pt x="11722" y="28318"/>
                      <a:pt x="11535" y="29166"/>
                    </a:cubicBezTo>
                    <a:cubicBezTo>
                      <a:pt x="11490" y="29406"/>
                      <a:pt x="11325" y="30247"/>
                      <a:pt x="11205" y="30337"/>
                    </a:cubicBezTo>
                    <a:cubicBezTo>
                      <a:pt x="11156" y="30369"/>
                      <a:pt x="11084" y="30378"/>
                      <a:pt x="11009" y="30378"/>
                    </a:cubicBezTo>
                    <a:cubicBezTo>
                      <a:pt x="10929" y="30378"/>
                      <a:pt x="10846" y="30368"/>
                      <a:pt x="10786" y="30366"/>
                    </a:cubicBezTo>
                    <a:lnTo>
                      <a:pt x="10786" y="30366"/>
                    </a:lnTo>
                    <a:cubicBezTo>
                      <a:pt x="11600" y="27703"/>
                      <a:pt x="11402" y="25424"/>
                      <a:pt x="10552" y="23606"/>
                    </a:cubicBezTo>
                    <a:cubicBezTo>
                      <a:pt x="10064" y="22562"/>
                      <a:pt x="9539" y="21624"/>
                      <a:pt x="9186" y="20446"/>
                    </a:cubicBezTo>
                    <a:cubicBezTo>
                      <a:pt x="8736" y="18976"/>
                      <a:pt x="8593" y="17430"/>
                      <a:pt x="8766" y="15906"/>
                    </a:cubicBezTo>
                    <a:cubicBezTo>
                      <a:pt x="8938" y="14293"/>
                      <a:pt x="9344" y="12740"/>
                      <a:pt x="9666" y="11156"/>
                    </a:cubicBezTo>
                    <a:cubicBezTo>
                      <a:pt x="9951" y="9768"/>
                      <a:pt x="10139" y="8230"/>
                      <a:pt x="9749" y="6759"/>
                    </a:cubicBezTo>
                    <a:cubicBezTo>
                      <a:pt x="9096" y="4335"/>
                      <a:pt x="7220" y="2969"/>
                      <a:pt x="5456" y="2414"/>
                    </a:cubicBezTo>
                    <a:cubicBezTo>
                      <a:pt x="4436" y="2084"/>
                      <a:pt x="3430" y="1889"/>
                      <a:pt x="2432" y="1521"/>
                    </a:cubicBezTo>
                    <a:cubicBezTo>
                      <a:pt x="1914" y="1341"/>
                      <a:pt x="1404" y="1116"/>
                      <a:pt x="924" y="861"/>
                    </a:cubicBezTo>
                    <a:cubicBezTo>
                      <a:pt x="706" y="741"/>
                      <a:pt x="391" y="620"/>
                      <a:pt x="211" y="440"/>
                    </a:cubicBezTo>
                    <a:cubicBezTo>
                      <a:pt x="187" y="416"/>
                      <a:pt x="168" y="402"/>
                      <a:pt x="152" y="395"/>
                    </a:cubicBezTo>
                    <a:lnTo>
                      <a:pt x="152" y="395"/>
                    </a:lnTo>
                    <a:cubicBezTo>
                      <a:pt x="161" y="386"/>
                      <a:pt x="170" y="374"/>
                      <a:pt x="181" y="358"/>
                    </a:cubicBezTo>
                    <a:cubicBezTo>
                      <a:pt x="233" y="298"/>
                      <a:pt x="301" y="245"/>
                      <a:pt x="376" y="208"/>
                    </a:cubicBezTo>
                    <a:cubicBezTo>
                      <a:pt x="464" y="162"/>
                      <a:pt x="499" y="135"/>
                      <a:pt x="528" y="135"/>
                    </a:cubicBezTo>
                    <a:close/>
                    <a:moveTo>
                      <a:pt x="510" y="0"/>
                    </a:moveTo>
                    <a:cubicBezTo>
                      <a:pt x="502" y="0"/>
                      <a:pt x="495" y="2"/>
                      <a:pt x="489" y="5"/>
                    </a:cubicBezTo>
                    <a:cubicBezTo>
                      <a:pt x="331" y="125"/>
                      <a:pt x="181" y="238"/>
                      <a:pt x="31" y="350"/>
                    </a:cubicBezTo>
                    <a:cubicBezTo>
                      <a:pt x="1" y="373"/>
                      <a:pt x="1" y="418"/>
                      <a:pt x="38" y="433"/>
                    </a:cubicBezTo>
                    <a:cubicBezTo>
                      <a:pt x="1689" y="1528"/>
                      <a:pt x="3453" y="1896"/>
                      <a:pt x="5321" y="2474"/>
                    </a:cubicBezTo>
                    <a:cubicBezTo>
                      <a:pt x="7400" y="3097"/>
                      <a:pt x="9576" y="4875"/>
                      <a:pt x="9854" y="7907"/>
                    </a:cubicBezTo>
                    <a:cubicBezTo>
                      <a:pt x="9996" y="9513"/>
                      <a:pt x="9606" y="11029"/>
                      <a:pt x="9283" y="12507"/>
                    </a:cubicBezTo>
                    <a:cubicBezTo>
                      <a:pt x="8991" y="13835"/>
                      <a:pt x="8706" y="15186"/>
                      <a:pt x="8623" y="16559"/>
                    </a:cubicBezTo>
                    <a:cubicBezTo>
                      <a:pt x="8473" y="18923"/>
                      <a:pt x="9148" y="21129"/>
                      <a:pt x="10094" y="22945"/>
                    </a:cubicBezTo>
                    <a:cubicBezTo>
                      <a:pt x="10544" y="23793"/>
                      <a:pt x="10949" y="24701"/>
                      <a:pt x="11130" y="25789"/>
                    </a:cubicBezTo>
                    <a:cubicBezTo>
                      <a:pt x="11355" y="27185"/>
                      <a:pt x="11190" y="28791"/>
                      <a:pt x="10664" y="30449"/>
                    </a:cubicBezTo>
                    <a:cubicBezTo>
                      <a:pt x="10664" y="30451"/>
                      <a:pt x="10663" y="30453"/>
                      <a:pt x="10663" y="30455"/>
                    </a:cubicBezTo>
                    <a:lnTo>
                      <a:pt x="10663" y="30455"/>
                    </a:lnTo>
                    <a:cubicBezTo>
                      <a:pt x="10657" y="30481"/>
                      <a:pt x="10662" y="30502"/>
                      <a:pt x="10687" y="30502"/>
                    </a:cubicBezTo>
                    <a:cubicBezTo>
                      <a:pt x="10874" y="30487"/>
                      <a:pt x="11054" y="30479"/>
                      <a:pt x="11235" y="30464"/>
                    </a:cubicBezTo>
                    <a:cubicBezTo>
                      <a:pt x="11272" y="30457"/>
                      <a:pt x="11302" y="30427"/>
                      <a:pt x="11317" y="30382"/>
                    </a:cubicBezTo>
                    <a:cubicBezTo>
                      <a:pt x="12128" y="27733"/>
                      <a:pt x="11992" y="25369"/>
                      <a:pt x="11190" y="23508"/>
                    </a:cubicBezTo>
                    <a:cubicBezTo>
                      <a:pt x="10792" y="22608"/>
                      <a:pt x="10282" y="21850"/>
                      <a:pt x="9929" y="20897"/>
                    </a:cubicBezTo>
                    <a:cubicBezTo>
                      <a:pt x="9471" y="19681"/>
                      <a:pt x="9133" y="18353"/>
                      <a:pt x="9178" y="16912"/>
                    </a:cubicBezTo>
                    <a:cubicBezTo>
                      <a:pt x="9246" y="13745"/>
                      <a:pt x="10754" y="10969"/>
                      <a:pt x="10402" y="7659"/>
                    </a:cubicBezTo>
                    <a:cubicBezTo>
                      <a:pt x="10109" y="5085"/>
                      <a:pt x="8428" y="3097"/>
                      <a:pt x="6605" y="2264"/>
                    </a:cubicBezTo>
                    <a:cubicBezTo>
                      <a:pt x="4601" y="1341"/>
                      <a:pt x="2230" y="1566"/>
                      <a:pt x="541" y="13"/>
                    </a:cubicBezTo>
                    <a:cubicBezTo>
                      <a:pt x="532" y="4"/>
                      <a:pt x="521" y="0"/>
                      <a:pt x="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3026409" y="1993109"/>
                <a:ext cx="566698" cy="1053864"/>
              </a:xfrm>
              <a:custGeom>
                <a:rect b="b" l="l" r="r" t="t"/>
                <a:pathLst>
                  <a:path extrusionOk="0" h="9464" w="5089">
                    <a:moveTo>
                      <a:pt x="1" y="0"/>
                    </a:moveTo>
                    <a:lnTo>
                      <a:pt x="1" y="0"/>
                    </a:lnTo>
                    <a:cubicBezTo>
                      <a:pt x="264" y="1839"/>
                      <a:pt x="421" y="3730"/>
                      <a:pt x="1509" y="5824"/>
                    </a:cubicBezTo>
                    <a:cubicBezTo>
                      <a:pt x="2357" y="7482"/>
                      <a:pt x="3670" y="8435"/>
                      <a:pt x="4954" y="9463"/>
                    </a:cubicBezTo>
                    <a:cubicBezTo>
                      <a:pt x="4976" y="9365"/>
                      <a:pt x="4999" y="9268"/>
                      <a:pt x="5021" y="9170"/>
                    </a:cubicBezTo>
                    <a:cubicBezTo>
                      <a:pt x="5044" y="9058"/>
                      <a:pt x="5066" y="8945"/>
                      <a:pt x="5089" y="8833"/>
                    </a:cubicBezTo>
                    <a:cubicBezTo>
                      <a:pt x="3843" y="7865"/>
                      <a:pt x="2680" y="7024"/>
                      <a:pt x="1914" y="5546"/>
                    </a:cubicBezTo>
                    <a:cubicBezTo>
                      <a:pt x="916" y="3632"/>
                      <a:pt x="751" y="1929"/>
                      <a:pt x="511" y="135"/>
                    </a:cubicBezTo>
                    <a:cubicBezTo>
                      <a:pt x="339" y="90"/>
                      <a:pt x="166" y="38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3020730" y="1987096"/>
                <a:ext cx="577389" cy="1066892"/>
              </a:xfrm>
              <a:custGeom>
                <a:rect b="b" l="l" r="r" t="t"/>
                <a:pathLst>
                  <a:path extrusionOk="0" h="9581" w="5185">
                    <a:moveTo>
                      <a:pt x="300" y="125"/>
                    </a:moveTo>
                    <a:cubicBezTo>
                      <a:pt x="516" y="125"/>
                      <a:pt x="572" y="568"/>
                      <a:pt x="592" y="722"/>
                    </a:cubicBezTo>
                    <a:cubicBezTo>
                      <a:pt x="840" y="2568"/>
                      <a:pt x="1162" y="4332"/>
                      <a:pt x="2101" y="5930"/>
                    </a:cubicBezTo>
                    <a:cubicBezTo>
                      <a:pt x="2513" y="6605"/>
                      <a:pt x="3024" y="7221"/>
                      <a:pt x="3631" y="7739"/>
                    </a:cubicBezTo>
                    <a:cubicBezTo>
                      <a:pt x="3909" y="7986"/>
                      <a:pt x="4194" y="8211"/>
                      <a:pt x="4487" y="8444"/>
                    </a:cubicBezTo>
                    <a:cubicBezTo>
                      <a:pt x="4607" y="8541"/>
                      <a:pt x="4915" y="8684"/>
                      <a:pt x="4990" y="8834"/>
                    </a:cubicBezTo>
                    <a:cubicBezTo>
                      <a:pt x="5097" y="9042"/>
                      <a:pt x="5031" y="9225"/>
                      <a:pt x="4978" y="9433"/>
                    </a:cubicBezTo>
                    <a:lnTo>
                      <a:pt x="4978" y="9433"/>
                    </a:lnTo>
                    <a:cubicBezTo>
                      <a:pt x="3518" y="8262"/>
                      <a:pt x="2159" y="7170"/>
                      <a:pt x="1328" y="5285"/>
                    </a:cubicBezTo>
                    <a:cubicBezTo>
                      <a:pt x="877" y="4264"/>
                      <a:pt x="562" y="3191"/>
                      <a:pt x="390" y="2088"/>
                    </a:cubicBezTo>
                    <a:cubicBezTo>
                      <a:pt x="307" y="1638"/>
                      <a:pt x="247" y="1180"/>
                      <a:pt x="187" y="715"/>
                    </a:cubicBezTo>
                    <a:cubicBezTo>
                      <a:pt x="157" y="520"/>
                      <a:pt x="44" y="227"/>
                      <a:pt x="217" y="144"/>
                    </a:cubicBezTo>
                    <a:cubicBezTo>
                      <a:pt x="247" y="131"/>
                      <a:pt x="275" y="125"/>
                      <a:pt x="300" y="125"/>
                    </a:cubicBezTo>
                    <a:close/>
                    <a:moveTo>
                      <a:pt x="43" y="1"/>
                    </a:moveTo>
                    <a:cubicBezTo>
                      <a:pt x="17" y="1"/>
                      <a:pt x="0" y="27"/>
                      <a:pt x="7" y="54"/>
                    </a:cubicBezTo>
                    <a:cubicBezTo>
                      <a:pt x="307" y="2133"/>
                      <a:pt x="555" y="4054"/>
                      <a:pt x="1523" y="5900"/>
                    </a:cubicBezTo>
                    <a:cubicBezTo>
                      <a:pt x="2354" y="7510"/>
                      <a:pt x="3678" y="8514"/>
                      <a:pt x="4973" y="9563"/>
                    </a:cubicBezTo>
                    <a:lnTo>
                      <a:pt x="4973" y="9563"/>
                    </a:lnTo>
                    <a:cubicBezTo>
                      <a:pt x="4976" y="9565"/>
                      <a:pt x="4978" y="9567"/>
                      <a:pt x="4980" y="9568"/>
                    </a:cubicBezTo>
                    <a:lnTo>
                      <a:pt x="4980" y="9568"/>
                    </a:lnTo>
                    <a:cubicBezTo>
                      <a:pt x="4981" y="9569"/>
                      <a:pt x="4982" y="9569"/>
                      <a:pt x="4982" y="9570"/>
                    </a:cubicBezTo>
                    <a:cubicBezTo>
                      <a:pt x="4991" y="9577"/>
                      <a:pt x="5000" y="9581"/>
                      <a:pt x="5007" y="9581"/>
                    </a:cubicBezTo>
                    <a:cubicBezTo>
                      <a:pt x="5019" y="9581"/>
                      <a:pt x="5029" y="9573"/>
                      <a:pt x="5036" y="9562"/>
                    </a:cubicBezTo>
                    <a:lnTo>
                      <a:pt x="5036" y="9562"/>
                    </a:lnTo>
                    <a:cubicBezTo>
                      <a:pt x="5042" y="9555"/>
                      <a:pt x="5047" y="9545"/>
                      <a:pt x="5050" y="9532"/>
                    </a:cubicBezTo>
                    <a:cubicBezTo>
                      <a:pt x="5095" y="9322"/>
                      <a:pt x="5140" y="9112"/>
                      <a:pt x="5185" y="8894"/>
                    </a:cubicBezTo>
                    <a:cubicBezTo>
                      <a:pt x="5185" y="8872"/>
                      <a:pt x="5177" y="8849"/>
                      <a:pt x="5162" y="8834"/>
                    </a:cubicBezTo>
                    <a:cubicBezTo>
                      <a:pt x="3917" y="7866"/>
                      <a:pt x="2678" y="6951"/>
                      <a:pt x="1913" y="5382"/>
                    </a:cubicBezTo>
                    <a:cubicBezTo>
                      <a:pt x="1087" y="3731"/>
                      <a:pt x="862" y="2028"/>
                      <a:pt x="607" y="189"/>
                    </a:cubicBezTo>
                    <a:cubicBezTo>
                      <a:pt x="600" y="167"/>
                      <a:pt x="585" y="144"/>
                      <a:pt x="562" y="137"/>
                    </a:cubicBezTo>
                    <a:cubicBezTo>
                      <a:pt x="397" y="92"/>
                      <a:pt x="224" y="47"/>
                      <a:pt x="52" y="2"/>
                    </a:cubicBezTo>
                    <a:cubicBezTo>
                      <a:pt x="49" y="1"/>
                      <a:pt x="46" y="1"/>
                      <a:pt x="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2800799" y="1412281"/>
                <a:ext cx="272603" cy="529159"/>
              </a:xfrm>
              <a:custGeom>
                <a:rect b="b" l="l" r="r" t="t"/>
                <a:pathLst>
                  <a:path extrusionOk="0" h="4752" w="2448">
                    <a:moveTo>
                      <a:pt x="263" y="1"/>
                    </a:moveTo>
                    <a:cubicBezTo>
                      <a:pt x="173" y="144"/>
                      <a:pt x="83" y="286"/>
                      <a:pt x="1" y="421"/>
                    </a:cubicBezTo>
                    <a:cubicBezTo>
                      <a:pt x="1081" y="886"/>
                      <a:pt x="1704" y="3048"/>
                      <a:pt x="1929" y="4624"/>
                    </a:cubicBezTo>
                    <a:cubicBezTo>
                      <a:pt x="1974" y="4631"/>
                      <a:pt x="2012" y="4639"/>
                      <a:pt x="2049" y="4646"/>
                    </a:cubicBezTo>
                    <a:cubicBezTo>
                      <a:pt x="2184" y="4684"/>
                      <a:pt x="2312" y="4714"/>
                      <a:pt x="2447" y="4751"/>
                    </a:cubicBezTo>
                    <a:lnTo>
                      <a:pt x="2447" y="4744"/>
                    </a:lnTo>
                    <a:cubicBezTo>
                      <a:pt x="2199" y="3003"/>
                      <a:pt x="1689" y="75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2794117" y="1406379"/>
                <a:ext cx="284964" cy="540963"/>
              </a:xfrm>
              <a:custGeom>
                <a:rect b="b" l="l" r="r" t="t"/>
                <a:pathLst>
                  <a:path extrusionOk="0" h="4858" w="2559">
                    <a:moveTo>
                      <a:pt x="355" y="135"/>
                    </a:moveTo>
                    <a:cubicBezTo>
                      <a:pt x="480" y="135"/>
                      <a:pt x="793" y="434"/>
                      <a:pt x="894" y="542"/>
                    </a:cubicBezTo>
                    <a:cubicBezTo>
                      <a:pt x="1336" y="977"/>
                      <a:pt x="1637" y="1577"/>
                      <a:pt x="1854" y="2155"/>
                    </a:cubicBezTo>
                    <a:cubicBezTo>
                      <a:pt x="2027" y="2643"/>
                      <a:pt x="2169" y="3153"/>
                      <a:pt x="2267" y="3671"/>
                    </a:cubicBezTo>
                    <a:cubicBezTo>
                      <a:pt x="2327" y="3956"/>
                      <a:pt x="2372" y="4241"/>
                      <a:pt x="2417" y="4526"/>
                    </a:cubicBezTo>
                    <a:cubicBezTo>
                      <a:pt x="2432" y="4586"/>
                      <a:pt x="2440" y="4646"/>
                      <a:pt x="2447" y="4707"/>
                    </a:cubicBezTo>
                    <a:cubicBezTo>
                      <a:pt x="2470" y="4769"/>
                      <a:pt x="2476" y="4800"/>
                      <a:pt x="2464" y="4800"/>
                    </a:cubicBezTo>
                    <a:cubicBezTo>
                      <a:pt x="2457" y="4800"/>
                      <a:pt x="2441" y="4786"/>
                      <a:pt x="2417" y="4759"/>
                    </a:cubicBezTo>
                    <a:cubicBezTo>
                      <a:pt x="2430" y="4753"/>
                      <a:pt x="2205" y="4678"/>
                      <a:pt x="2132" y="4658"/>
                    </a:cubicBezTo>
                    <a:lnTo>
                      <a:pt x="2132" y="4658"/>
                    </a:lnTo>
                    <a:cubicBezTo>
                      <a:pt x="2126" y="4653"/>
                      <a:pt x="2118" y="4649"/>
                      <a:pt x="2109" y="4646"/>
                    </a:cubicBezTo>
                    <a:cubicBezTo>
                      <a:pt x="1952" y="4609"/>
                      <a:pt x="1787" y="3356"/>
                      <a:pt x="1727" y="3191"/>
                    </a:cubicBezTo>
                    <a:cubicBezTo>
                      <a:pt x="1614" y="2748"/>
                      <a:pt x="1472" y="2320"/>
                      <a:pt x="1284" y="1900"/>
                    </a:cubicBezTo>
                    <a:cubicBezTo>
                      <a:pt x="1134" y="1547"/>
                      <a:pt x="931" y="1225"/>
                      <a:pt x="691" y="924"/>
                    </a:cubicBezTo>
                    <a:cubicBezTo>
                      <a:pt x="601" y="819"/>
                      <a:pt x="496" y="714"/>
                      <a:pt x="391" y="624"/>
                    </a:cubicBezTo>
                    <a:cubicBezTo>
                      <a:pt x="316" y="587"/>
                      <a:pt x="248" y="534"/>
                      <a:pt x="181" y="482"/>
                    </a:cubicBezTo>
                    <a:cubicBezTo>
                      <a:pt x="167" y="467"/>
                      <a:pt x="158" y="462"/>
                      <a:pt x="151" y="462"/>
                    </a:cubicBezTo>
                    <a:cubicBezTo>
                      <a:pt x="150" y="462"/>
                      <a:pt x="150" y="462"/>
                      <a:pt x="150" y="462"/>
                    </a:cubicBezTo>
                    <a:lnTo>
                      <a:pt x="150" y="462"/>
                    </a:lnTo>
                    <a:cubicBezTo>
                      <a:pt x="153" y="450"/>
                      <a:pt x="155" y="435"/>
                      <a:pt x="158" y="414"/>
                    </a:cubicBezTo>
                    <a:cubicBezTo>
                      <a:pt x="166" y="369"/>
                      <a:pt x="293" y="144"/>
                      <a:pt x="338" y="137"/>
                    </a:cubicBezTo>
                    <a:cubicBezTo>
                      <a:pt x="343" y="135"/>
                      <a:pt x="349" y="135"/>
                      <a:pt x="355" y="135"/>
                    </a:cubicBezTo>
                    <a:close/>
                    <a:moveTo>
                      <a:pt x="313" y="1"/>
                    </a:moveTo>
                    <a:cubicBezTo>
                      <a:pt x="300" y="1"/>
                      <a:pt x="288" y="7"/>
                      <a:pt x="278" y="16"/>
                    </a:cubicBezTo>
                    <a:cubicBezTo>
                      <a:pt x="196" y="159"/>
                      <a:pt x="106" y="294"/>
                      <a:pt x="16" y="437"/>
                    </a:cubicBezTo>
                    <a:cubicBezTo>
                      <a:pt x="1" y="467"/>
                      <a:pt x="16" y="504"/>
                      <a:pt x="46" y="519"/>
                    </a:cubicBezTo>
                    <a:cubicBezTo>
                      <a:pt x="1366" y="1172"/>
                      <a:pt x="1772" y="3431"/>
                      <a:pt x="1944" y="4677"/>
                    </a:cubicBezTo>
                    <a:cubicBezTo>
                      <a:pt x="1952" y="4699"/>
                      <a:pt x="1967" y="4722"/>
                      <a:pt x="1989" y="4722"/>
                    </a:cubicBezTo>
                    <a:cubicBezTo>
                      <a:pt x="2027" y="4737"/>
                      <a:pt x="2072" y="4744"/>
                      <a:pt x="2109" y="4752"/>
                    </a:cubicBezTo>
                    <a:cubicBezTo>
                      <a:pt x="2244" y="4789"/>
                      <a:pt x="2372" y="4819"/>
                      <a:pt x="2507" y="4857"/>
                    </a:cubicBezTo>
                    <a:cubicBezTo>
                      <a:pt x="2510" y="4857"/>
                      <a:pt x="2513" y="4858"/>
                      <a:pt x="2516" y="4858"/>
                    </a:cubicBezTo>
                    <a:cubicBezTo>
                      <a:pt x="2542" y="4858"/>
                      <a:pt x="2559" y="4830"/>
                      <a:pt x="2552" y="4797"/>
                    </a:cubicBezTo>
                    <a:cubicBezTo>
                      <a:pt x="2335" y="3221"/>
                      <a:pt x="1944" y="924"/>
                      <a:pt x="338" y="9"/>
                    </a:cubicBezTo>
                    <a:cubicBezTo>
                      <a:pt x="330" y="3"/>
                      <a:pt x="321" y="1"/>
                      <a:pt x="3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3267164" y="4350383"/>
                <a:ext cx="435408" cy="767236"/>
              </a:xfrm>
              <a:custGeom>
                <a:rect b="b" l="l" r="r" t="t"/>
                <a:pathLst>
                  <a:path extrusionOk="0" h="6890" w="3910">
                    <a:moveTo>
                      <a:pt x="3662" y="0"/>
                    </a:moveTo>
                    <a:cubicBezTo>
                      <a:pt x="2244" y="2154"/>
                      <a:pt x="1013" y="4435"/>
                      <a:pt x="0" y="6807"/>
                    </a:cubicBezTo>
                    <a:cubicBezTo>
                      <a:pt x="165" y="6837"/>
                      <a:pt x="330" y="6867"/>
                      <a:pt x="503" y="6889"/>
                    </a:cubicBezTo>
                    <a:cubicBezTo>
                      <a:pt x="1441" y="4668"/>
                      <a:pt x="2581" y="2544"/>
                      <a:pt x="3910" y="533"/>
                    </a:cubicBezTo>
                    <a:cubicBezTo>
                      <a:pt x="3835" y="353"/>
                      <a:pt x="3752" y="173"/>
                      <a:pt x="36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3260483" y="4343590"/>
                <a:ext cx="447991" cy="780710"/>
              </a:xfrm>
              <a:custGeom>
                <a:rect b="b" l="l" r="r" t="t"/>
                <a:pathLst>
                  <a:path extrusionOk="0" h="7011" w="4023">
                    <a:moveTo>
                      <a:pt x="3715" y="169"/>
                    </a:moveTo>
                    <a:lnTo>
                      <a:pt x="3715" y="169"/>
                    </a:lnTo>
                    <a:cubicBezTo>
                      <a:pt x="3857" y="470"/>
                      <a:pt x="3900" y="614"/>
                      <a:pt x="3647" y="1014"/>
                    </a:cubicBezTo>
                    <a:cubicBezTo>
                      <a:pt x="3482" y="1277"/>
                      <a:pt x="3317" y="1540"/>
                      <a:pt x="3152" y="1810"/>
                    </a:cubicBezTo>
                    <a:cubicBezTo>
                      <a:pt x="2852" y="2298"/>
                      <a:pt x="2559" y="2793"/>
                      <a:pt x="2281" y="3296"/>
                    </a:cubicBezTo>
                    <a:cubicBezTo>
                      <a:pt x="1966" y="3866"/>
                      <a:pt x="1673" y="4444"/>
                      <a:pt x="1388" y="5029"/>
                    </a:cubicBezTo>
                    <a:cubicBezTo>
                      <a:pt x="1208" y="5412"/>
                      <a:pt x="1028" y="5802"/>
                      <a:pt x="848" y="6185"/>
                    </a:cubicBezTo>
                    <a:cubicBezTo>
                      <a:pt x="780" y="6335"/>
                      <a:pt x="690" y="6688"/>
                      <a:pt x="600" y="6785"/>
                    </a:cubicBezTo>
                    <a:cubicBezTo>
                      <a:pt x="553" y="6837"/>
                      <a:pt x="539" y="6861"/>
                      <a:pt x="536" y="6870"/>
                    </a:cubicBezTo>
                    <a:lnTo>
                      <a:pt x="536" y="6870"/>
                    </a:lnTo>
                    <a:cubicBezTo>
                      <a:pt x="534" y="6866"/>
                      <a:pt x="525" y="6860"/>
                      <a:pt x="498" y="6860"/>
                    </a:cubicBezTo>
                    <a:cubicBezTo>
                      <a:pt x="482" y="6860"/>
                      <a:pt x="460" y="6862"/>
                      <a:pt x="428" y="6868"/>
                    </a:cubicBezTo>
                    <a:cubicBezTo>
                      <a:pt x="368" y="6868"/>
                      <a:pt x="300" y="6860"/>
                      <a:pt x="248" y="6838"/>
                    </a:cubicBezTo>
                    <a:cubicBezTo>
                      <a:pt x="205" y="6812"/>
                      <a:pt x="179" y="6806"/>
                      <a:pt x="164" y="6806"/>
                    </a:cubicBezTo>
                    <a:cubicBezTo>
                      <a:pt x="148" y="6806"/>
                      <a:pt x="143" y="6812"/>
                      <a:pt x="143" y="6812"/>
                    </a:cubicBezTo>
                    <a:cubicBezTo>
                      <a:pt x="142" y="6812"/>
                      <a:pt x="154" y="6797"/>
                      <a:pt x="158" y="6718"/>
                    </a:cubicBezTo>
                    <a:cubicBezTo>
                      <a:pt x="173" y="6515"/>
                      <a:pt x="593" y="5795"/>
                      <a:pt x="698" y="5569"/>
                    </a:cubicBezTo>
                    <a:cubicBezTo>
                      <a:pt x="1036" y="4849"/>
                      <a:pt x="1388" y="4136"/>
                      <a:pt x="1764" y="3431"/>
                    </a:cubicBezTo>
                    <a:cubicBezTo>
                      <a:pt x="2373" y="2293"/>
                      <a:pt x="3040" y="1227"/>
                      <a:pt x="3715" y="169"/>
                    </a:cubicBezTo>
                    <a:close/>
                    <a:moveTo>
                      <a:pt x="3742" y="1"/>
                    </a:moveTo>
                    <a:cubicBezTo>
                      <a:pt x="3739" y="1"/>
                      <a:pt x="3735" y="1"/>
                      <a:pt x="3732" y="2"/>
                    </a:cubicBezTo>
                    <a:lnTo>
                      <a:pt x="3732" y="2"/>
                    </a:lnTo>
                    <a:cubicBezTo>
                      <a:pt x="3719" y="4"/>
                      <a:pt x="3705" y="13"/>
                      <a:pt x="3692" y="31"/>
                    </a:cubicBezTo>
                    <a:cubicBezTo>
                      <a:pt x="2296" y="2215"/>
                      <a:pt x="1066" y="4496"/>
                      <a:pt x="15" y="6860"/>
                    </a:cubicBezTo>
                    <a:cubicBezTo>
                      <a:pt x="0" y="6890"/>
                      <a:pt x="8" y="6928"/>
                      <a:pt x="30" y="6928"/>
                    </a:cubicBezTo>
                    <a:cubicBezTo>
                      <a:pt x="195" y="6958"/>
                      <a:pt x="368" y="6988"/>
                      <a:pt x="533" y="7010"/>
                    </a:cubicBezTo>
                    <a:cubicBezTo>
                      <a:pt x="563" y="7010"/>
                      <a:pt x="593" y="6995"/>
                      <a:pt x="608" y="6958"/>
                    </a:cubicBezTo>
                    <a:cubicBezTo>
                      <a:pt x="1568" y="4759"/>
                      <a:pt x="2702" y="2643"/>
                      <a:pt x="4007" y="624"/>
                    </a:cubicBezTo>
                    <a:cubicBezTo>
                      <a:pt x="4022" y="602"/>
                      <a:pt x="4022" y="572"/>
                      <a:pt x="4015" y="549"/>
                    </a:cubicBezTo>
                    <a:cubicBezTo>
                      <a:pt x="3932" y="369"/>
                      <a:pt x="3850" y="189"/>
                      <a:pt x="3767" y="16"/>
                    </a:cubicBezTo>
                    <a:cubicBezTo>
                      <a:pt x="3761" y="5"/>
                      <a:pt x="3752" y="1"/>
                      <a:pt x="37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3625624" y="3014234"/>
                <a:ext cx="374495" cy="1326238"/>
              </a:xfrm>
              <a:custGeom>
                <a:rect b="b" l="l" r="r" t="t"/>
                <a:pathLst>
                  <a:path extrusionOk="0" h="11910" w="3363">
                    <a:moveTo>
                      <a:pt x="135" y="0"/>
                    </a:moveTo>
                    <a:cubicBezTo>
                      <a:pt x="128" y="68"/>
                      <a:pt x="113" y="128"/>
                      <a:pt x="98" y="188"/>
                    </a:cubicBezTo>
                    <a:cubicBezTo>
                      <a:pt x="68" y="346"/>
                      <a:pt x="30" y="496"/>
                      <a:pt x="0" y="653"/>
                    </a:cubicBezTo>
                    <a:cubicBezTo>
                      <a:pt x="1186" y="1689"/>
                      <a:pt x="2304" y="3115"/>
                      <a:pt x="2582" y="5118"/>
                    </a:cubicBezTo>
                    <a:cubicBezTo>
                      <a:pt x="2829" y="6777"/>
                      <a:pt x="2192" y="9230"/>
                      <a:pt x="1194" y="10814"/>
                    </a:cubicBezTo>
                    <a:cubicBezTo>
                      <a:pt x="1081" y="11009"/>
                      <a:pt x="961" y="11196"/>
                      <a:pt x="833" y="11392"/>
                    </a:cubicBezTo>
                    <a:cubicBezTo>
                      <a:pt x="923" y="11557"/>
                      <a:pt x="1006" y="11729"/>
                      <a:pt x="1088" y="11909"/>
                    </a:cubicBezTo>
                    <a:cubicBezTo>
                      <a:pt x="1246" y="11669"/>
                      <a:pt x="1404" y="11429"/>
                      <a:pt x="1546" y="11189"/>
                    </a:cubicBezTo>
                    <a:cubicBezTo>
                      <a:pt x="2604" y="9531"/>
                      <a:pt x="3362" y="6844"/>
                      <a:pt x="3062" y="4901"/>
                    </a:cubicBezTo>
                    <a:cubicBezTo>
                      <a:pt x="2724" y="2604"/>
                      <a:pt x="1404" y="1043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3619722" y="3007441"/>
                <a:ext cx="387858" cy="1340491"/>
              </a:xfrm>
              <a:custGeom>
                <a:rect b="b" l="l" r="r" t="t"/>
                <a:pathLst>
                  <a:path extrusionOk="0" h="12038" w="3483">
                    <a:moveTo>
                      <a:pt x="218" y="152"/>
                    </a:moveTo>
                    <a:cubicBezTo>
                      <a:pt x="1298" y="1070"/>
                      <a:pt x="2342" y="2261"/>
                      <a:pt x="2845" y="3971"/>
                    </a:cubicBezTo>
                    <a:cubicBezTo>
                      <a:pt x="3400" y="5802"/>
                      <a:pt x="3070" y="8031"/>
                      <a:pt x="2245" y="9914"/>
                    </a:cubicBezTo>
                    <a:cubicBezTo>
                      <a:pt x="2079" y="10304"/>
                      <a:pt x="1884" y="10687"/>
                      <a:pt x="1667" y="11055"/>
                    </a:cubicBezTo>
                    <a:cubicBezTo>
                      <a:pt x="1569" y="11235"/>
                      <a:pt x="1464" y="11408"/>
                      <a:pt x="1344" y="11580"/>
                    </a:cubicBezTo>
                    <a:cubicBezTo>
                      <a:pt x="1254" y="11693"/>
                      <a:pt x="1277" y="11745"/>
                      <a:pt x="1164" y="11753"/>
                    </a:cubicBezTo>
                    <a:cubicBezTo>
                      <a:pt x="1159" y="11753"/>
                      <a:pt x="1154" y="11754"/>
                      <a:pt x="1150" y="11754"/>
                    </a:cubicBezTo>
                    <a:cubicBezTo>
                      <a:pt x="1035" y="11754"/>
                      <a:pt x="1014" y="11574"/>
                      <a:pt x="1029" y="11430"/>
                    </a:cubicBezTo>
                    <a:cubicBezTo>
                      <a:pt x="1066" y="11092"/>
                      <a:pt x="1524" y="10515"/>
                      <a:pt x="1682" y="10177"/>
                    </a:cubicBezTo>
                    <a:cubicBezTo>
                      <a:pt x="1862" y="9809"/>
                      <a:pt x="2027" y="9426"/>
                      <a:pt x="2162" y="9036"/>
                    </a:cubicBezTo>
                    <a:cubicBezTo>
                      <a:pt x="2717" y="7468"/>
                      <a:pt x="2912" y="5742"/>
                      <a:pt x="2492" y="4264"/>
                    </a:cubicBezTo>
                    <a:cubicBezTo>
                      <a:pt x="2267" y="3483"/>
                      <a:pt x="1899" y="2748"/>
                      <a:pt x="1412" y="2102"/>
                    </a:cubicBezTo>
                    <a:cubicBezTo>
                      <a:pt x="1209" y="1817"/>
                      <a:pt x="976" y="1547"/>
                      <a:pt x="736" y="1292"/>
                    </a:cubicBezTo>
                    <a:cubicBezTo>
                      <a:pt x="601" y="1157"/>
                      <a:pt x="444" y="1037"/>
                      <a:pt x="316" y="879"/>
                    </a:cubicBezTo>
                    <a:cubicBezTo>
                      <a:pt x="121" y="642"/>
                      <a:pt x="152" y="470"/>
                      <a:pt x="218" y="152"/>
                    </a:cubicBezTo>
                    <a:close/>
                    <a:moveTo>
                      <a:pt x="191" y="1"/>
                    </a:moveTo>
                    <a:cubicBezTo>
                      <a:pt x="178" y="1"/>
                      <a:pt x="166" y="12"/>
                      <a:pt x="158" y="27"/>
                    </a:cubicBezTo>
                    <a:lnTo>
                      <a:pt x="158" y="27"/>
                    </a:lnTo>
                    <a:cubicBezTo>
                      <a:pt x="155" y="33"/>
                      <a:pt x="153" y="39"/>
                      <a:pt x="151" y="46"/>
                    </a:cubicBezTo>
                    <a:cubicBezTo>
                      <a:pt x="106" y="264"/>
                      <a:pt x="53" y="482"/>
                      <a:pt x="8" y="699"/>
                    </a:cubicBezTo>
                    <a:cubicBezTo>
                      <a:pt x="1" y="722"/>
                      <a:pt x="8" y="744"/>
                      <a:pt x="31" y="767"/>
                    </a:cubicBezTo>
                    <a:cubicBezTo>
                      <a:pt x="1224" y="1810"/>
                      <a:pt x="2432" y="3311"/>
                      <a:pt x="2620" y="5464"/>
                    </a:cubicBezTo>
                    <a:cubicBezTo>
                      <a:pt x="2800" y="7565"/>
                      <a:pt x="1944" y="9727"/>
                      <a:pt x="856" y="11423"/>
                    </a:cubicBezTo>
                    <a:cubicBezTo>
                      <a:pt x="841" y="11445"/>
                      <a:pt x="841" y="11475"/>
                      <a:pt x="849" y="11498"/>
                    </a:cubicBezTo>
                    <a:cubicBezTo>
                      <a:pt x="939" y="11670"/>
                      <a:pt x="1021" y="11843"/>
                      <a:pt x="1104" y="12015"/>
                    </a:cubicBezTo>
                    <a:cubicBezTo>
                      <a:pt x="1110" y="12031"/>
                      <a:pt x="1120" y="12037"/>
                      <a:pt x="1131" y="12037"/>
                    </a:cubicBezTo>
                    <a:cubicBezTo>
                      <a:pt x="1147" y="12037"/>
                      <a:pt x="1166" y="12023"/>
                      <a:pt x="1179" y="12000"/>
                    </a:cubicBezTo>
                    <a:cubicBezTo>
                      <a:pt x="2477" y="10027"/>
                      <a:pt x="3483" y="7490"/>
                      <a:pt x="3168" y="5052"/>
                    </a:cubicBezTo>
                    <a:cubicBezTo>
                      <a:pt x="2875" y="2710"/>
                      <a:pt x="1547" y="1119"/>
                      <a:pt x="211" y="9"/>
                    </a:cubicBezTo>
                    <a:cubicBezTo>
                      <a:pt x="204" y="3"/>
                      <a:pt x="198" y="1"/>
                      <a:pt x="1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2647905" y="1505708"/>
                <a:ext cx="238528" cy="315914"/>
              </a:xfrm>
              <a:custGeom>
                <a:rect b="b" l="l" r="r" t="t"/>
                <a:pathLst>
                  <a:path extrusionOk="0" h="2837" w="2142">
                    <a:moveTo>
                      <a:pt x="1914" y="117"/>
                    </a:moveTo>
                    <a:cubicBezTo>
                      <a:pt x="1953" y="117"/>
                      <a:pt x="1965" y="154"/>
                      <a:pt x="2023" y="217"/>
                    </a:cubicBezTo>
                    <a:lnTo>
                      <a:pt x="2023" y="217"/>
                    </a:lnTo>
                    <a:cubicBezTo>
                      <a:pt x="1723" y="690"/>
                      <a:pt x="1409" y="1156"/>
                      <a:pt x="1089" y="1608"/>
                    </a:cubicBezTo>
                    <a:cubicBezTo>
                      <a:pt x="878" y="1908"/>
                      <a:pt x="668" y="2201"/>
                      <a:pt x="451" y="2486"/>
                    </a:cubicBezTo>
                    <a:cubicBezTo>
                      <a:pt x="413" y="2531"/>
                      <a:pt x="331" y="2696"/>
                      <a:pt x="271" y="2719"/>
                    </a:cubicBezTo>
                    <a:cubicBezTo>
                      <a:pt x="271" y="2719"/>
                      <a:pt x="167" y="2671"/>
                      <a:pt x="117" y="2671"/>
                    </a:cubicBezTo>
                    <a:cubicBezTo>
                      <a:pt x="103" y="2671"/>
                      <a:pt x="93" y="2675"/>
                      <a:pt x="90" y="2684"/>
                    </a:cubicBezTo>
                    <a:lnTo>
                      <a:pt x="90" y="2684"/>
                    </a:lnTo>
                    <a:cubicBezTo>
                      <a:pt x="102" y="2580"/>
                      <a:pt x="408" y="2273"/>
                      <a:pt x="451" y="2209"/>
                    </a:cubicBezTo>
                    <a:cubicBezTo>
                      <a:pt x="683" y="1901"/>
                      <a:pt x="916" y="1578"/>
                      <a:pt x="1134" y="1256"/>
                    </a:cubicBezTo>
                    <a:cubicBezTo>
                      <a:pt x="1336" y="963"/>
                      <a:pt x="1539" y="663"/>
                      <a:pt x="1734" y="355"/>
                    </a:cubicBezTo>
                    <a:cubicBezTo>
                      <a:pt x="1771" y="303"/>
                      <a:pt x="1824" y="138"/>
                      <a:pt x="1884" y="123"/>
                    </a:cubicBezTo>
                    <a:cubicBezTo>
                      <a:pt x="1896" y="119"/>
                      <a:pt x="1905" y="117"/>
                      <a:pt x="1914" y="117"/>
                    </a:cubicBezTo>
                    <a:close/>
                    <a:moveTo>
                      <a:pt x="1903" y="0"/>
                    </a:moveTo>
                    <a:cubicBezTo>
                      <a:pt x="1874" y="0"/>
                      <a:pt x="1842" y="23"/>
                      <a:pt x="1786" y="70"/>
                    </a:cubicBezTo>
                    <a:cubicBezTo>
                      <a:pt x="1561" y="265"/>
                      <a:pt x="1396" y="693"/>
                      <a:pt x="1224" y="948"/>
                    </a:cubicBezTo>
                    <a:cubicBezTo>
                      <a:pt x="833" y="1526"/>
                      <a:pt x="436" y="2081"/>
                      <a:pt x="16" y="2629"/>
                    </a:cubicBezTo>
                    <a:cubicBezTo>
                      <a:pt x="1" y="2651"/>
                      <a:pt x="8" y="2681"/>
                      <a:pt x="31" y="2704"/>
                    </a:cubicBezTo>
                    <a:cubicBezTo>
                      <a:pt x="106" y="2741"/>
                      <a:pt x="181" y="2786"/>
                      <a:pt x="256" y="2831"/>
                    </a:cubicBezTo>
                    <a:cubicBezTo>
                      <a:pt x="265" y="2835"/>
                      <a:pt x="274" y="2836"/>
                      <a:pt x="283" y="2836"/>
                    </a:cubicBezTo>
                    <a:cubicBezTo>
                      <a:pt x="296" y="2836"/>
                      <a:pt x="307" y="2833"/>
                      <a:pt x="316" y="2824"/>
                    </a:cubicBezTo>
                    <a:cubicBezTo>
                      <a:pt x="954" y="2006"/>
                      <a:pt x="1554" y="1151"/>
                      <a:pt x="2124" y="258"/>
                    </a:cubicBezTo>
                    <a:cubicBezTo>
                      <a:pt x="2126" y="254"/>
                      <a:pt x="2128" y="250"/>
                      <a:pt x="2129" y="247"/>
                    </a:cubicBezTo>
                    <a:lnTo>
                      <a:pt x="2129" y="247"/>
                    </a:lnTo>
                    <a:cubicBezTo>
                      <a:pt x="2141" y="229"/>
                      <a:pt x="2141" y="204"/>
                      <a:pt x="2117" y="183"/>
                    </a:cubicBezTo>
                    <a:cubicBezTo>
                      <a:pt x="1989" y="65"/>
                      <a:pt x="1951" y="0"/>
                      <a:pt x="19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2700577" y="1550918"/>
                <a:ext cx="222715" cy="299768"/>
              </a:xfrm>
              <a:custGeom>
                <a:rect b="b" l="l" r="r" t="t"/>
                <a:pathLst>
                  <a:path extrusionOk="0" h="2692" w="2000">
                    <a:moveTo>
                      <a:pt x="1799" y="141"/>
                    </a:moveTo>
                    <a:lnTo>
                      <a:pt x="1799" y="141"/>
                    </a:lnTo>
                    <a:cubicBezTo>
                      <a:pt x="1800" y="142"/>
                      <a:pt x="1800" y="143"/>
                      <a:pt x="1801" y="144"/>
                    </a:cubicBezTo>
                    <a:cubicBezTo>
                      <a:pt x="1839" y="208"/>
                      <a:pt x="1872" y="271"/>
                      <a:pt x="1899" y="339"/>
                    </a:cubicBezTo>
                    <a:lnTo>
                      <a:pt x="1899" y="339"/>
                    </a:lnTo>
                    <a:cubicBezTo>
                      <a:pt x="1596" y="804"/>
                      <a:pt x="1278" y="1262"/>
                      <a:pt x="946" y="1713"/>
                    </a:cubicBezTo>
                    <a:cubicBezTo>
                      <a:pt x="766" y="1968"/>
                      <a:pt x="578" y="2208"/>
                      <a:pt x="390" y="2456"/>
                    </a:cubicBezTo>
                    <a:cubicBezTo>
                      <a:pt x="375" y="2478"/>
                      <a:pt x="308" y="2591"/>
                      <a:pt x="278" y="2598"/>
                    </a:cubicBezTo>
                    <a:cubicBezTo>
                      <a:pt x="275" y="2599"/>
                      <a:pt x="273" y="2599"/>
                      <a:pt x="270" y="2599"/>
                    </a:cubicBezTo>
                    <a:cubicBezTo>
                      <a:pt x="226" y="2599"/>
                      <a:pt x="165" y="2512"/>
                      <a:pt x="127" y="2512"/>
                    </a:cubicBezTo>
                    <a:cubicBezTo>
                      <a:pt x="115" y="2512"/>
                      <a:pt x="106" y="2520"/>
                      <a:pt x="100" y="2544"/>
                    </a:cubicBezTo>
                    <a:lnTo>
                      <a:pt x="100" y="2544"/>
                    </a:lnTo>
                    <a:cubicBezTo>
                      <a:pt x="139" y="2385"/>
                      <a:pt x="422" y="2131"/>
                      <a:pt x="511" y="2020"/>
                    </a:cubicBezTo>
                    <a:cubicBezTo>
                      <a:pt x="728" y="1728"/>
                      <a:pt x="946" y="1427"/>
                      <a:pt x="1156" y="1127"/>
                    </a:cubicBezTo>
                    <a:cubicBezTo>
                      <a:pt x="1336" y="865"/>
                      <a:pt x="1516" y="602"/>
                      <a:pt x="1689" y="332"/>
                    </a:cubicBezTo>
                    <a:cubicBezTo>
                      <a:pt x="1707" y="301"/>
                      <a:pt x="1757" y="188"/>
                      <a:pt x="1799" y="141"/>
                    </a:cubicBezTo>
                    <a:close/>
                    <a:moveTo>
                      <a:pt x="1791" y="0"/>
                    </a:moveTo>
                    <a:cubicBezTo>
                      <a:pt x="1780" y="0"/>
                      <a:pt x="1769" y="5"/>
                      <a:pt x="1764" y="17"/>
                    </a:cubicBezTo>
                    <a:cubicBezTo>
                      <a:pt x="1216" y="880"/>
                      <a:pt x="638" y="1705"/>
                      <a:pt x="23" y="2501"/>
                    </a:cubicBezTo>
                    <a:cubicBezTo>
                      <a:pt x="0" y="2531"/>
                      <a:pt x="8" y="2568"/>
                      <a:pt x="45" y="2583"/>
                    </a:cubicBezTo>
                    <a:cubicBezTo>
                      <a:pt x="128" y="2613"/>
                      <a:pt x="210" y="2651"/>
                      <a:pt x="293" y="2688"/>
                    </a:cubicBezTo>
                    <a:cubicBezTo>
                      <a:pt x="297" y="2690"/>
                      <a:pt x="302" y="2691"/>
                      <a:pt x="307" y="2691"/>
                    </a:cubicBezTo>
                    <a:cubicBezTo>
                      <a:pt x="320" y="2691"/>
                      <a:pt x="333" y="2686"/>
                      <a:pt x="338" y="2681"/>
                    </a:cubicBezTo>
                    <a:cubicBezTo>
                      <a:pt x="914" y="1947"/>
                      <a:pt x="1468" y="1191"/>
                      <a:pt x="1985" y="398"/>
                    </a:cubicBezTo>
                    <a:lnTo>
                      <a:pt x="1985" y="398"/>
                    </a:lnTo>
                    <a:cubicBezTo>
                      <a:pt x="1994" y="390"/>
                      <a:pt x="1999" y="378"/>
                      <a:pt x="1999" y="364"/>
                    </a:cubicBezTo>
                    <a:lnTo>
                      <a:pt x="1999" y="364"/>
                    </a:lnTo>
                    <a:cubicBezTo>
                      <a:pt x="1999" y="351"/>
                      <a:pt x="1994" y="337"/>
                      <a:pt x="1986" y="326"/>
                    </a:cubicBezTo>
                    <a:lnTo>
                      <a:pt x="1986" y="326"/>
                    </a:lnTo>
                    <a:cubicBezTo>
                      <a:pt x="1942" y="223"/>
                      <a:pt x="1890" y="128"/>
                      <a:pt x="1839" y="32"/>
                    </a:cubicBezTo>
                    <a:cubicBezTo>
                      <a:pt x="1830" y="13"/>
                      <a:pt x="1809" y="0"/>
                      <a:pt x="17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2753249" y="1609825"/>
                <a:ext cx="199107" cy="264245"/>
              </a:xfrm>
              <a:custGeom>
                <a:rect b="b" l="l" r="r" t="t"/>
                <a:pathLst>
                  <a:path extrusionOk="0" h="2373" w="1788">
                    <a:moveTo>
                      <a:pt x="97" y="2239"/>
                    </a:moveTo>
                    <a:cubicBezTo>
                      <a:pt x="97" y="2240"/>
                      <a:pt x="98" y="2241"/>
                      <a:pt x="98" y="2242"/>
                    </a:cubicBezTo>
                    <a:cubicBezTo>
                      <a:pt x="98" y="2241"/>
                      <a:pt x="97" y="2240"/>
                      <a:pt x="97" y="2239"/>
                    </a:cubicBezTo>
                    <a:close/>
                    <a:moveTo>
                      <a:pt x="1601" y="141"/>
                    </a:moveTo>
                    <a:cubicBezTo>
                      <a:pt x="1634" y="193"/>
                      <a:pt x="1662" y="253"/>
                      <a:pt x="1683" y="318"/>
                    </a:cubicBezTo>
                    <a:lnTo>
                      <a:pt x="1683" y="318"/>
                    </a:lnTo>
                    <a:cubicBezTo>
                      <a:pt x="1417" y="724"/>
                      <a:pt x="1143" y="1115"/>
                      <a:pt x="863" y="1506"/>
                    </a:cubicBezTo>
                    <a:cubicBezTo>
                      <a:pt x="713" y="1716"/>
                      <a:pt x="563" y="1987"/>
                      <a:pt x="375" y="2159"/>
                    </a:cubicBezTo>
                    <a:cubicBezTo>
                      <a:pt x="345" y="2197"/>
                      <a:pt x="315" y="2234"/>
                      <a:pt x="285" y="2272"/>
                    </a:cubicBezTo>
                    <a:cubicBezTo>
                      <a:pt x="282" y="2272"/>
                      <a:pt x="280" y="2273"/>
                      <a:pt x="277" y="2273"/>
                    </a:cubicBezTo>
                    <a:cubicBezTo>
                      <a:pt x="227" y="2273"/>
                      <a:pt x="154" y="2191"/>
                      <a:pt x="118" y="2191"/>
                    </a:cubicBezTo>
                    <a:cubicBezTo>
                      <a:pt x="114" y="2191"/>
                      <a:pt x="111" y="2192"/>
                      <a:pt x="108" y="2194"/>
                    </a:cubicBezTo>
                    <a:lnTo>
                      <a:pt x="108" y="2194"/>
                    </a:lnTo>
                    <a:cubicBezTo>
                      <a:pt x="160" y="2074"/>
                      <a:pt x="382" y="1872"/>
                      <a:pt x="428" y="1806"/>
                    </a:cubicBezTo>
                    <a:cubicBezTo>
                      <a:pt x="623" y="1559"/>
                      <a:pt x="810" y="1304"/>
                      <a:pt x="991" y="1041"/>
                    </a:cubicBezTo>
                    <a:cubicBezTo>
                      <a:pt x="1163" y="801"/>
                      <a:pt x="1336" y="553"/>
                      <a:pt x="1501" y="306"/>
                    </a:cubicBezTo>
                    <a:cubicBezTo>
                      <a:pt x="1526" y="274"/>
                      <a:pt x="1563" y="182"/>
                      <a:pt x="1601" y="141"/>
                    </a:cubicBezTo>
                    <a:close/>
                    <a:moveTo>
                      <a:pt x="1595" y="0"/>
                    </a:moveTo>
                    <a:cubicBezTo>
                      <a:pt x="1584" y="0"/>
                      <a:pt x="1574" y="5"/>
                      <a:pt x="1568" y="13"/>
                    </a:cubicBezTo>
                    <a:cubicBezTo>
                      <a:pt x="1081" y="763"/>
                      <a:pt x="563" y="1484"/>
                      <a:pt x="23" y="2182"/>
                    </a:cubicBezTo>
                    <a:cubicBezTo>
                      <a:pt x="0" y="2212"/>
                      <a:pt x="8" y="2249"/>
                      <a:pt x="45" y="2264"/>
                    </a:cubicBezTo>
                    <a:cubicBezTo>
                      <a:pt x="128" y="2302"/>
                      <a:pt x="218" y="2332"/>
                      <a:pt x="300" y="2369"/>
                    </a:cubicBezTo>
                    <a:cubicBezTo>
                      <a:pt x="305" y="2371"/>
                      <a:pt x="309" y="2372"/>
                      <a:pt x="313" y="2372"/>
                    </a:cubicBezTo>
                    <a:cubicBezTo>
                      <a:pt x="324" y="2372"/>
                      <a:pt x="335" y="2367"/>
                      <a:pt x="345" y="2362"/>
                    </a:cubicBezTo>
                    <a:cubicBezTo>
                      <a:pt x="840" y="1724"/>
                      <a:pt x="1321" y="1064"/>
                      <a:pt x="1771" y="381"/>
                    </a:cubicBezTo>
                    <a:cubicBezTo>
                      <a:pt x="1787" y="361"/>
                      <a:pt x="1782" y="335"/>
                      <a:pt x="1769" y="315"/>
                    </a:cubicBezTo>
                    <a:lnTo>
                      <a:pt x="1769" y="315"/>
                    </a:lnTo>
                    <a:cubicBezTo>
                      <a:pt x="1732" y="219"/>
                      <a:pt x="1688" y="124"/>
                      <a:pt x="1643" y="35"/>
                    </a:cubicBezTo>
                    <a:cubicBezTo>
                      <a:pt x="1634" y="12"/>
                      <a:pt x="1613" y="0"/>
                      <a:pt x="1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2811712" y="1680090"/>
                <a:ext cx="163696" cy="211129"/>
              </a:xfrm>
              <a:custGeom>
                <a:rect b="b" l="l" r="r" t="t"/>
                <a:pathLst>
                  <a:path extrusionOk="0" h="1896" w="1470">
                    <a:moveTo>
                      <a:pt x="1322" y="159"/>
                    </a:moveTo>
                    <a:cubicBezTo>
                      <a:pt x="1336" y="218"/>
                      <a:pt x="1355" y="266"/>
                      <a:pt x="1369" y="319"/>
                    </a:cubicBezTo>
                    <a:lnTo>
                      <a:pt x="1369" y="319"/>
                    </a:lnTo>
                    <a:cubicBezTo>
                      <a:pt x="1150" y="646"/>
                      <a:pt x="924" y="967"/>
                      <a:pt x="691" y="1281"/>
                    </a:cubicBezTo>
                    <a:cubicBezTo>
                      <a:pt x="593" y="1423"/>
                      <a:pt x="481" y="1671"/>
                      <a:pt x="338" y="1761"/>
                    </a:cubicBezTo>
                    <a:cubicBezTo>
                      <a:pt x="314" y="1776"/>
                      <a:pt x="306" y="1781"/>
                      <a:pt x="305" y="1781"/>
                    </a:cubicBezTo>
                    <a:cubicBezTo>
                      <a:pt x="302" y="1781"/>
                      <a:pt x="319" y="1764"/>
                      <a:pt x="283" y="1764"/>
                    </a:cubicBezTo>
                    <a:cubicBezTo>
                      <a:pt x="274" y="1764"/>
                      <a:pt x="260" y="1765"/>
                      <a:pt x="240" y="1768"/>
                    </a:cubicBezTo>
                    <a:cubicBezTo>
                      <a:pt x="203" y="1763"/>
                      <a:pt x="165" y="1754"/>
                      <a:pt x="130" y="1738"/>
                    </a:cubicBezTo>
                    <a:lnTo>
                      <a:pt x="130" y="1738"/>
                    </a:lnTo>
                    <a:cubicBezTo>
                      <a:pt x="194" y="1617"/>
                      <a:pt x="331" y="1503"/>
                      <a:pt x="406" y="1401"/>
                    </a:cubicBezTo>
                    <a:cubicBezTo>
                      <a:pt x="571" y="1198"/>
                      <a:pt x="728" y="988"/>
                      <a:pt x="886" y="778"/>
                    </a:cubicBezTo>
                    <a:cubicBezTo>
                      <a:pt x="1021" y="598"/>
                      <a:pt x="1148" y="418"/>
                      <a:pt x="1276" y="230"/>
                    </a:cubicBezTo>
                    <a:cubicBezTo>
                      <a:pt x="1289" y="204"/>
                      <a:pt x="1304" y="181"/>
                      <a:pt x="1322" y="159"/>
                    </a:cubicBezTo>
                    <a:close/>
                    <a:moveTo>
                      <a:pt x="1323" y="0"/>
                    </a:moveTo>
                    <a:cubicBezTo>
                      <a:pt x="1314" y="0"/>
                      <a:pt x="1305" y="4"/>
                      <a:pt x="1299" y="12"/>
                    </a:cubicBezTo>
                    <a:cubicBezTo>
                      <a:pt x="893" y="598"/>
                      <a:pt x="466" y="1168"/>
                      <a:pt x="23" y="1723"/>
                    </a:cubicBezTo>
                    <a:cubicBezTo>
                      <a:pt x="0" y="1746"/>
                      <a:pt x="15" y="1791"/>
                      <a:pt x="45" y="1806"/>
                    </a:cubicBezTo>
                    <a:cubicBezTo>
                      <a:pt x="143" y="1836"/>
                      <a:pt x="233" y="1866"/>
                      <a:pt x="323" y="1896"/>
                    </a:cubicBezTo>
                    <a:cubicBezTo>
                      <a:pt x="338" y="1896"/>
                      <a:pt x="361" y="1896"/>
                      <a:pt x="368" y="1888"/>
                    </a:cubicBezTo>
                    <a:cubicBezTo>
                      <a:pt x="743" y="1393"/>
                      <a:pt x="1103" y="890"/>
                      <a:pt x="1456" y="373"/>
                    </a:cubicBezTo>
                    <a:cubicBezTo>
                      <a:pt x="1458" y="370"/>
                      <a:pt x="1459" y="366"/>
                      <a:pt x="1460" y="363"/>
                    </a:cubicBezTo>
                    <a:lnTo>
                      <a:pt x="1460" y="363"/>
                    </a:lnTo>
                    <a:cubicBezTo>
                      <a:pt x="1467" y="353"/>
                      <a:pt x="1470" y="339"/>
                      <a:pt x="1464" y="320"/>
                    </a:cubicBezTo>
                    <a:cubicBezTo>
                      <a:pt x="1441" y="230"/>
                      <a:pt x="1411" y="140"/>
                      <a:pt x="1381" y="50"/>
                    </a:cubicBezTo>
                    <a:cubicBezTo>
                      <a:pt x="1376" y="23"/>
                      <a:pt x="1347" y="0"/>
                      <a:pt x="1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2873515" y="1764386"/>
                <a:ext cx="124386" cy="145096"/>
              </a:xfrm>
              <a:custGeom>
                <a:rect b="b" l="l" r="r" t="t"/>
                <a:pathLst>
                  <a:path extrusionOk="0" h="1303" w="1117">
                    <a:moveTo>
                      <a:pt x="952" y="156"/>
                    </a:moveTo>
                    <a:lnTo>
                      <a:pt x="952" y="156"/>
                    </a:lnTo>
                    <a:cubicBezTo>
                      <a:pt x="972" y="224"/>
                      <a:pt x="994" y="289"/>
                      <a:pt x="1014" y="355"/>
                    </a:cubicBezTo>
                    <a:lnTo>
                      <a:pt x="1014" y="355"/>
                    </a:lnTo>
                    <a:cubicBezTo>
                      <a:pt x="861" y="544"/>
                      <a:pt x="708" y="732"/>
                      <a:pt x="556" y="914"/>
                    </a:cubicBezTo>
                    <a:cubicBezTo>
                      <a:pt x="489" y="1019"/>
                      <a:pt x="414" y="1108"/>
                      <a:pt x="324" y="1191"/>
                    </a:cubicBezTo>
                    <a:lnTo>
                      <a:pt x="324" y="1191"/>
                    </a:lnTo>
                    <a:cubicBezTo>
                      <a:pt x="307" y="1182"/>
                      <a:pt x="268" y="1176"/>
                      <a:pt x="263" y="1176"/>
                    </a:cubicBezTo>
                    <a:cubicBezTo>
                      <a:pt x="222" y="1163"/>
                      <a:pt x="183" y="1149"/>
                      <a:pt x="144" y="1137"/>
                    </a:cubicBezTo>
                    <a:lnTo>
                      <a:pt x="144" y="1137"/>
                    </a:lnTo>
                    <a:cubicBezTo>
                      <a:pt x="417" y="816"/>
                      <a:pt x="690" y="489"/>
                      <a:pt x="952" y="156"/>
                    </a:cubicBezTo>
                    <a:close/>
                    <a:moveTo>
                      <a:pt x="955" y="1"/>
                    </a:moveTo>
                    <a:cubicBezTo>
                      <a:pt x="946" y="1"/>
                      <a:pt x="938" y="5"/>
                      <a:pt x="931" y="13"/>
                    </a:cubicBezTo>
                    <a:cubicBezTo>
                      <a:pt x="638" y="388"/>
                      <a:pt x="331" y="756"/>
                      <a:pt x="23" y="1124"/>
                    </a:cubicBezTo>
                    <a:cubicBezTo>
                      <a:pt x="1" y="1146"/>
                      <a:pt x="8" y="1191"/>
                      <a:pt x="46" y="1206"/>
                    </a:cubicBezTo>
                    <a:cubicBezTo>
                      <a:pt x="117" y="1232"/>
                      <a:pt x="238" y="1302"/>
                      <a:pt x="323" y="1302"/>
                    </a:cubicBezTo>
                    <a:cubicBezTo>
                      <a:pt x="336" y="1302"/>
                      <a:pt x="349" y="1301"/>
                      <a:pt x="361" y="1296"/>
                    </a:cubicBezTo>
                    <a:cubicBezTo>
                      <a:pt x="428" y="1281"/>
                      <a:pt x="496" y="1146"/>
                      <a:pt x="541" y="1094"/>
                    </a:cubicBezTo>
                    <a:cubicBezTo>
                      <a:pt x="729" y="869"/>
                      <a:pt x="916" y="644"/>
                      <a:pt x="1096" y="418"/>
                    </a:cubicBezTo>
                    <a:cubicBezTo>
                      <a:pt x="1097" y="418"/>
                      <a:pt x="1097" y="417"/>
                      <a:pt x="1098" y="416"/>
                    </a:cubicBezTo>
                    <a:lnTo>
                      <a:pt x="1098" y="416"/>
                    </a:lnTo>
                    <a:cubicBezTo>
                      <a:pt x="1110" y="407"/>
                      <a:pt x="1116" y="389"/>
                      <a:pt x="1111" y="366"/>
                    </a:cubicBezTo>
                    <a:cubicBezTo>
                      <a:pt x="1074" y="261"/>
                      <a:pt x="1044" y="156"/>
                      <a:pt x="1014" y="51"/>
                    </a:cubicBezTo>
                    <a:cubicBezTo>
                      <a:pt x="1003" y="24"/>
                      <a:pt x="977" y="1"/>
                      <a:pt x="9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2940330" y="1842000"/>
                <a:ext cx="72271" cy="81623"/>
              </a:xfrm>
              <a:custGeom>
                <a:rect b="b" l="l" r="r" t="t"/>
                <a:pathLst>
                  <a:path extrusionOk="0" h="733" w="649">
                    <a:moveTo>
                      <a:pt x="509" y="161"/>
                    </a:moveTo>
                    <a:cubicBezTo>
                      <a:pt x="523" y="233"/>
                      <a:pt x="538" y="304"/>
                      <a:pt x="552" y="375"/>
                    </a:cubicBezTo>
                    <a:lnTo>
                      <a:pt x="552" y="375"/>
                    </a:lnTo>
                    <a:cubicBezTo>
                      <a:pt x="485" y="457"/>
                      <a:pt x="417" y="544"/>
                      <a:pt x="343" y="625"/>
                    </a:cubicBezTo>
                    <a:lnTo>
                      <a:pt x="343" y="625"/>
                    </a:lnTo>
                    <a:cubicBezTo>
                      <a:pt x="342" y="624"/>
                      <a:pt x="340" y="623"/>
                      <a:pt x="339" y="622"/>
                    </a:cubicBezTo>
                    <a:cubicBezTo>
                      <a:pt x="301" y="614"/>
                      <a:pt x="271" y="607"/>
                      <a:pt x="234" y="599"/>
                    </a:cubicBezTo>
                    <a:cubicBezTo>
                      <a:pt x="207" y="592"/>
                      <a:pt x="179" y="584"/>
                      <a:pt x="150" y="577"/>
                    </a:cubicBezTo>
                    <a:lnTo>
                      <a:pt x="150" y="577"/>
                    </a:lnTo>
                    <a:cubicBezTo>
                      <a:pt x="270" y="440"/>
                      <a:pt x="389" y="303"/>
                      <a:pt x="509" y="161"/>
                    </a:cubicBezTo>
                    <a:close/>
                    <a:moveTo>
                      <a:pt x="525" y="0"/>
                    </a:moveTo>
                    <a:cubicBezTo>
                      <a:pt x="514" y="0"/>
                      <a:pt x="503" y="4"/>
                      <a:pt x="496" y="14"/>
                    </a:cubicBezTo>
                    <a:cubicBezTo>
                      <a:pt x="346" y="194"/>
                      <a:pt x="189" y="382"/>
                      <a:pt x="23" y="562"/>
                    </a:cubicBezTo>
                    <a:cubicBezTo>
                      <a:pt x="1" y="599"/>
                      <a:pt x="16" y="644"/>
                      <a:pt x="61" y="659"/>
                    </a:cubicBezTo>
                    <a:cubicBezTo>
                      <a:pt x="126" y="677"/>
                      <a:pt x="248" y="733"/>
                      <a:pt x="333" y="733"/>
                    </a:cubicBezTo>
                    <a:cubicBezTo>
                      <a:pt x="356" y="733"/>
                      <a:pt x="376" y="729"/>
                      <a:pt x="391" y="719"/>
                    </a:cubicBezTo>
                    <a:cubicBezTo>
                      <a:pt x="436" y="697"/>
                      <a:pt x="481" y="622"/>
                      <a:pt x="511" y="584"/>
                    </a:cubicBezTo>
                    <a:cubicBezTo>
                      <a:pt x="556" y="532"/>
                      <a:pt x="594" y="487"/>
                      <a:pt x="639" y="434"/>
                    </a:cubicBezTo>
                    <a:cubicBezTo>
                      <a:pt x="643" y="429"/>
                      <a:pt x="645" y="423"/>
                      <a:pt x="646" y="416"/>
                    </a:cubicBezTo>
                    <a:lnTo>
                      <a:pt x="646" y="416"/>
                    </a:lnTo>
                    <a:cubicBezTo>
                      <a:pt x="648" y="409"/>
                      <a:pt x="649" y="400"/>
                      <a:pt x="646" y="389"/>
                    </a:cubicBezTo>
                    <a:cubicBezTo>
                      <a:pt x="624" y="277"/>
                      <a:pt x="601" y="164"/>
                      <a:pt x="579" y="44"/>
                    </a:cubicBezTo>
                    <a:cubicBezTo>
                      <a:pt x="574" y="19"/>
                      <a:pt x="548" y="0"/>
                      <a:pt x="5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3345671" y="4997133"/>
                <a:ext cx="411689" cy="68261"/>
              </a:xfrm>
              <a:custGeom>
                <a:rect b="b" l="l" r="r" t="t"/>
                <a:pathLst>
                  <a:path extrusionOk="0" h="613" w="3697">
                    <a:moveTo>
                      <a:pt x="302" y="113"/>
                    </a:moveTo>
                    <a:cubicBezTo>
                      <a:pt x="374" y="113"/>
                      <a:pt x="471" y="138"/>
                      <a:pt x="503" y="143"/>
                    </a:cubicBezTo>
                    <a:cubicBezTo>
                      <a:pt x="886" y="158"/>
                      <a:pt x="1269" y="181"/>
                      <a:pt x="1651" y="188"/>
                    </a:cubicBezTo>
                    <a:cubicBezTo>
                      <a:pt x="1978" y="196"/>
                      <a:pt x="2304" y="199"/>
                      <a:pt x="2632" y="199"/>
                    </a:cubicBezTo>
                    <a:cubicBezTo>
                      <a:pt x="2946" y="199"/>
                      <a:pt x="3260" y="196"/>
                      <a:pt x="3577" y="189"/>
                    </a:cubicBezTo>
                    <a:lnTo>
                      <a:pt x="3577" y="189"/>
                    </a:lnTo>
                    <a:cubicBezTo>
                      <a:pt x="3545" y="348"/>
                      <a:pt x="3513" y="475"/>
                      <a:pt x="3536" y="475"/>
                    </a:cubicBezTo>
                    <a:cubicBezTo>
                      <a:pt x="3538" y="475"/>
                      <a:pt x="3540" y="475"/>
                      <a:pt x="3542" y="473"/>
                    </a:cubicBezTo>
                    <a:lnTo>
                      <a:pt x="3542" y="473"/>
                    </a:lnTo>
                    <a:cubicBezTo>
                      <a:pt x="3518" y="493"/>
                      <a:pt x="3476" y="499"/>
                      <a:pt x="3432" y="499"/>
                    </a:cubicBezTo>
                    <a:cubicBezTo>
                      <a:pt x="3355" y="499"/>
                      <a:pt x="3268" y="481"/>
                      <a:pt x="3235" y="481"/>
                    </a:cubicBezTo>
                    <a:cubicBezTo>
                      <a:pt x="2860" y="481"/>
                      <a:pt x="2492" y="481"/>
                      <a:pt x="2124" y="473"/>
                    </a:cubicBezTo>
                    <a:cubicBezTo>
                      <a:pt x="1674" y="466"/>
                      <a:pt x="1224" y="451"/>
                      <a:pt x="781" y="428"/>
                    </a:cubicBezTo>
                    <a:cubicBezTo>
                      <a:pt x="775" y="428"/>
                      <a:pt x="767" y="428"/>
                      <a:pt x="759" y="428"/>
                    </a:cubicBezTo>
                    <a:cubicBezTo>
                      <a:pt x="682" y="428"/>
                      <a:pt x="515" y="443"/>
                      <a:pt x="368" y="443"/>
                    </a:cubicBezTo>
                    <a:cubicBezTo>
                      <a:pt x="235" y="443"/>
                      <a:pt x="118" y="430"/>
                      <a:pt x="98" y="383"/>
                    </a:cubicBezTo>
                    <a:lnTo>
                      <a:pt x="98" y="383"/>
                    </a:lnTo>
                    <a:cubicBezTo>
                      <a:pt x="102" y="391"/>
                      <a:pt x="106" y="395"/>
                      <a:pt x="112" y="395"/>
                    </a:cubicBezTo>
                    <a:cubicBezTo>
                      <a:pt x="163" y="395"/>
                      <a:pt x="282" y="123"/>
                      <a:pt x="244" y="123"/>
                    </a:cubicBezTo>
                    <a:cubicBezTo>
                      <a:pt x="242" y="123"/>
                      <a:pt x="238" y="125"/>
                      <a:pt x="233" y="128"/>
                    </a:cubicBezTo>
                    <a:cubicBezTo>
                      <a:pt x="248" y="117"/>
                      <a:pt x="273" y="113"/>
                      <a:pt x="302" y="113"/>
                    </a:cubicBezTo>
                    <a:close/>
                    <a:moveTo>
                      <a:pt x="271" y="1"/>
                    </a:moveTo>
                    <a:cubicBezTo>
                      <a:pt x="233" y="1"/>
                      <a:pt x="211" y="23"/>
                      <a:pt x="196" y="53"/>
                    </a:cubicBezTo>
                    <a:cubicBezTo>
                      <a:pt x="136" y="181"/>
                      <a:pt x="76" y="308"/>
                      <a:pt x="15" y="436"/>
                    </a:cubicBezTo>
                    <a:cubicBezTo>
                      <a:pt x="0" y="466"/>
                      <a:pt x="8" y="503"/>
                      <a:pt x="30" y="503"/>
                    </a:cubicBezTo>
                    <a:cubicBezTo>
                      <a:pt x="992" y="579"/>
                      <a:pt x="1965" y="612"/>
                      <a:pt x="2948" y="612"/>
                    </a:cubicBezTo>
                    <a:cubicBezTo>
                      <a:pt x="3138" y="612"/>
                      <a:pt x="3329" y="611"/>
                      <a:pt x="3520" y="608"/>
                    </a:cubicBezTo>
                    <a:cubicBezTo>
                      <a:pt x="3565" y="601"/>
                      <a:pt x="3595" y="571"/>
                      <a:pt x="3602" y="533"/>
                    </a:cubicBezTo>
                    <a:cubicBezTo>
                      <a:pt x="3632" y="391"/>
                      <a:pt x="3662" y="248"/>
                      <a:pt x="3692" y="106"/>
                    </a:cubicBezTo>
                    <a:cubicBezTo>
                      <a:pt x="3693" y="102"/>
                      <a:pt x="3694" y="98"/>
                      <a:pt x="3694" y="95"/>
                    </a:cubicBezTo>
                    <a:lnTo>
                      <a:pt x="3694" y="95"/>
                    </a:lnTo>
                    <a:cubicBezTo>
                      <a:pt x="3696" y="72"/>
                      <a:pt x="3688" y="53"/>
                      <a:pt x="3662" y="53"/>
                    </a:cubicBezTo>
                    <a:cubicBezTo>
                      <a:pt x="3292" y="63"/>
                      <a:pt x="2923" y="68"/>
                      <a:pt x="2555" y="68"/>
                    </a:cubicBezTo>
                    <a:cubicBezTo>
                      <a:pt x="1788" y="68"/>
                      <a:pt x="1026" y="46"/>
                      <a:pt x="2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3386651" y="4898472"/>
                <a:ext cx="388749" cy="64363"/>
              </a:xfrm>
              <a:custGeom>
                <a:rect b="b" l="l" r="r" t="t"/>
                <a:pathLst>
                  <a:path extrusionOk="0" h="578" w="3491">
                    <a:moveTo>
                      <a:pt x="304" y="132"/>
                    </a:moveTo>
                    <a:cubicBezTo>
                      <a:pt x="363" y="132"/>
                      <a:pt x="441" y="151"/>
                      <a:pt x="473" y="151"/>
                    </a:cubicBezTo>
                    <a:cubicBezTo>
                      <a:pt x="833" y="166"/>
                      <a:pt x="1201" y="174"/>
                      <a:pt x="1561" y="174"/>
                    </a:cubicBezTo>
                    <a:cubicBezTo>
                      <a:pt x="2164" y="174"/>
                      <a:pt x="2768" y="159"/>
                      <a:pt x="3378" y="138"/>
                    </a:cubicBezTo>
                    <a:lnTo>
                      <a:pt x="3378" y="138"/>
                    </a:lnTo>
                    <a:cubicBezTo>
                      <a:pt x="3358" y="299"/>
                      <a:pt x="3333" y="425"/>
                      <a:pt x="3360" y="425"/>
                    </a:cubicBezTo>
                    <a:cubicBezTo>
                      <a:pt x="3363" y="425"/>
                      <a:pt x="3366" y="424"/>
                      <a:pt x="3370" y="421"/>
                    </a:cubicBezTo>
                    <a:lnTo>
                      <a:pt x="3370" y="421"/>
                    </a:lnTo>
                    <a:cubicBezTo>
                      <a:pt x="3349" y="436"/>
                      <a:pt x="3314" y="440"/>
                      <a:pt x="3274" y="440"/>
                    </a:cubicBezTo>
                    <a:cubicBezTo>
                      <a:pt x="3211" y="440"/>
                      <a:pt x="3139" y="429"/>
                      <a:pt x="3107" y="429"/>
                    </a:cubicBezTo>
                    <a:cubicBezTo>
                      <a:pt x="2732" y="436"/>
                      <a:pt x="2364" y="444"/>
                      <a:pt x="1989" y="444"/>
                    </a:cubicBezTo>
                    <a:cubicBezTo>
                      <a:pt x="1876" y="446"/>
                      <a:pt x="1764" y="447"/>
                      <a:pt x="1652" y="447"/>
                    </a:cubicBezTo>
                    <a:cubicBezTo>
                      <a:pt x="1347" y="447"/>
                      <a:pt x="1043" y="440"/>
                      <a:pt x="736" y="429"/>
                    </a:cubicBezTo>
                    <a:cubicBezTo>
                      <a:pt x="686" y="429"/>
                      <a:pt x="480" y="453"/>
                      <a:pt x="315" y="453"/>
                    </a:cubicBezTo>
                    <a:cubicBezTo>
                      <a:pt x="210" y="453"/>
                      <a:pt x="121" y="443"/>
                      <a:pt x="100" y="411"/>
                    </a:cubicBezTo>
                    <a:lnTo>
                      <a:pt x="100" y="411"/>
                    </a:lnTo>
                    <a:cubicBezTo>
                      <a:pt x="103" y="415"/>
                      <a:pt x="106" y="416"/>
                      <a:pt x="109" y="416"/>
                    </a:cubicBezTo>
                    <a:cubicBezTo>
                      <a:pt x="156" y="416"/>
                      <a:pt x="291" y="140"/>
                      <a:pt x="257" y="140"/>
                    </a:cubicBezTo>
                    <a:cubicBezTo>
                      <a:pt x="255" y="140"/>
                      <a:pt x="252" y="141"/>
                      <a:pt x="249" y="143"/>
                    </a:cubicBezTo>
                    <a:lnTo>
                      <a:pt x="249" y="143"/>
                    </a:lnTo>
                    <a:cubicBezTo>
                      <a:pt x="262" y="135"/>
                      <a:pt x="282" y="132"/>
                      <a:pt x="304" y="132"/>
                    </a:cubicBezTo>
                    <a:close/>
                    <a:moveTo>
                      <a:pt x="3464" y="1"/>
                    </a:moveTo>
                    <a:cubicBezTo>
                      <a:pt x="3463" y="1"/>
                      <a:pt x="3461" y="1"/>
                      <a:pt x="3460" y="1"/>
                    </a:cubicBezTo>
                    <a:cubicBezTo>
                      <a:pt x="2834" y="32"/>
                      <a:pt x="2213" y="47"/>
                      <a:pt x="1595" y="47"/>
                    </a:cubicBezTo>
                    <a:cubicBezTo>
                      <a:pt x="1155" y="47"/>
                      <a:pt x="716" y="39"/>
                      <a:pt x="278" y="24"/>
                    </a:cubicBezTo>
                    <a:cubicBezTo>
                      <a:pt x="248" y="24"/>
                      <a:pt x="225" y="46"/>
                      <a:pt x="203" y="76"/>
                    </a:cubicBezTo>
                    <a:cubicBezTo>
                      <a:pt x="143" y="204"/>
                      <a:pt x="83" y="331"/>
                      <a:pt x="15" y="459"/>
                    </a:cubicBezTo>
                    <a:cubicBezTo>
                      <a:pt x="0" y="489"/>
                      <a:pt x="15" y="526"/>
                      <a:pt x="38" y="526"/>
                    </a:cubicBezTo>
                    <a:cubicBezTo>
                      <a:pt x="664" y="561"/>
                      <a:pt x="1292" y="578"/>
                      <a:pt x="1925" y="578"/>
                    </a:cubicBezTo>
                    <a:cubicBezTo>
                      <a:pt x="2399" y="578"/>
                      <a:pt x="2875" y="568"/>
                      <a:pt x="3355" y="549"/>
                    </a:cubicBezTo>
                    <a:cubicBezTo>
                      <a:pt x="3400" y="541"/>
                      <a:pt x="3430" y="511"/>
                      <a:pt x="3430" y="466"/>
                    </a:cubicBezTo>
                    <a:cubicBezTo>
                      <a:pt x="3452" y="331"/>
                      <a:pt x="3467" y="189"/>
                      <a:pt x="3490" y="54"/>
                    </a:cubicBezTo>
                    <a:cubicBezTo>
                      <a:pt x="3491" y="43"/>
                      <a:pt x="3490" y="35"/>
                      <a:pt x="3488" y="27"/>
                    </a:cubicBezTo>
                    <a:lnTo>
                      <a:pt x="3488" y="27"/>
                    </a:lnTo>
                    <a:cubicBezTo>
                      <a:pt x="3487" y="12"/>
                      <a:pt x="3480" y="1"/>
                      <a:pt x="3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3430080" y="4799923"/>
                <a:ext cx="352781" cy="68149"/>
              </a:xfrm>
              <a:custGeom>
                <a:rect b="b" l="l" r="r" t="t"/>
                <a:pathLst>
                  <a:path extrusionOk="0" h="612" w="3168">
                    <a:moveTo>
                      <a:pt x="3115" y="421"/>
                    </a:moveTo>
                    <a:cubicBezTo>
                      <a:pt x="3114" y="422"/>
                      <a:pt x="3113" y="423"/>
                      <a:pt x="3112" y="424"/>
                    </a:cubicBezTo>
                    <a:lnTo>
                      <a:pt x="3112" y="424"/>
                    </a:lnTo>
                    <a:cubicBezTo>
                      <a:pt x="3113" y="423"/>
                      <a:pt x="3114" y="422"/>
                      <a:pt x="3115" y="421"/>
                    </a:cubicBezTo>
                    <a:close/>
                    <a:moveTo>
                      <a:pt x="3069" y="138"/>
                    </a:moveTo>
                    <a:lnTo>
                      <a:pt x="3069" y="138"/>
                    </a:lnTo>
                    <a:cubicBezTo>
                      <a:pt x="3064" y="258"/>
                      <a:pt x="3042" y="424"/>
                      <a:pt x="3081" y="436"/>
                    </a:cubicBezTo>
                    <a:lnTo>
                      <a:pt x="3081" y="436"/>
                    </a:lnTo>
                    <a:cubicBezTo>
                      <a:pt x="3066" y="439"/>
                      <a:pt x="3048" y="440"/>
                      <a:pt x="3028" y="440"/>
                    </a:cubicBezTo>
                    <a:cubicBezTo>
                      <a:pt x="2985" y="440"/>
                      <a:pt x="2937" y="435"/>
                      <a:pt x="2907" y="435"/>
                    </a:cubicBezTo>
                    <a:cubicBezTo>
                      <a:pt x="2900" y="435"/>
                      <a:pt x="2894" y="435"/>
                      <a:pt x="2889" y="436"/>
                    </a:cubicBezTo>
                    <a:cubicBezTo>
                      <a:pt x="2559" y="451"/>
                      <a:pt x="2229" y="466"/>
                      <a:pt x="1899" y="473"/>
                    </a:cubicBezTo>
                    <a:cubicBezTo>
                      <a:pt x="1531" y="481"/>
                      <a:pt x="1164" y="488"/>
                      <a:pt x="796" y="488"/>
                    </a:cubicBezTo>
                    <a:cubicBezTo>
                      <a:pt x="703" y="488"/>
                      <a:pt x="478" y="526"/>
                      <a:pt x="307" y="526"/>
                    </a:cubicBezTo>
                    <a:cubicBezTo>
                      <a:pt x="228" y="526"/>
                      <a:pt x="161" y="518"/>
                      <a:pt x="123" y="495"/>
                    </a:cubicBezTo>
                    <a:lnTo>
                      <a:pt x="123" y="495"/>
                    </a:lnTo>
                    <a:cubicBezTo>
                      <a:pt x="165" y="397"/>
                      <a:pt x="218" y="309"/>
                      <a:pt x="284" y="223"/>
                    </a:cubicBezTo>
                    <a:lnTo>
                      <a:pt x="284" y="223"/>
                    </a:lnTo>
                    <a:cubicBezTo>
                      <a:pt x="285" y="225"/>
                      <a:pt x="289" y="226"/>
                      <a:pt x="295" y="226"/>
                    </a:cubicBezTo>
                    <a:cubicBezTo>
                      <a:pt x="317" y="226"/>
                      <a:pt x="366" y="215"/>
                      <a:pt x="413" y="211"/>
                    </a:cubicBezTo>
                    <a:cubicBezTo>
                      <a:pt x="524" y="195"/>
                      <a:pt x="635" y="190"/>
                      <a:pt x="745" y="190"/>
                    </a:cubicBezTo>
                    <a:cubicBezTo>
                      <a:pt x="930" y="190"/>
                      <a:pt x="1113" y="204"/>
                      <a:pt x="1292" y="204"/>
                    </a:cubicBezTo>
                    <a:cubicBezTo>
                      <a:pt x="1317" y="204"/>
                      <a:pt x="1341" y="204"/>
                      <a:pt x="1366" y="203"/>
                    </a:cubicBezTo>
                    <a:cubicBezTo>
                      <a:pt x="1934" y="196"/>
                      <a:pt x="2494" y="174"/>
                      <a:pt x="3069" y="138"/>
                    </a:cubicBezTo>
                    <a:close/>
                    <a:moveTo>
                      <a:pt x="3143" y="0"/>
                    </a:moveTo>
                    <a:cubicBezTo>
                      <a:pt x="3141" y="0"/>
                      <a:pt x="3140" y="0"/>
                      <a:pt x="3139" y="1"/>
                    </a:cubicBezTo>
                    <a:lnTo>
                      <a:pt x="3139" y="1"/>
                    </a:lnTo>
                    <a:cubicBezTo>
                      <a:pt x="3138" y="1"/>
                      <a:pt x="3138" y="1"/>
                      <a:pt x="3137" y="1"/>
                    </a:cubicBezTo>
                    <a:cubicBezTo>
                      <a:pt x="2300" y="60"/>
                      <a:pt x="1468" y="85"/>
                      <a:pt x="642" y="85"/>
                    </a:cubicBezTo>
                    <a:cubicBezTo>
                      <a:pt x="528" y="85"/>
                      <a:pt x="414" y="84"/>
                      <a:pt x="301" y="83"/>
                    </a:cubicBezTo>
                    <a:cubicBezTo>
                      <a:pt x="271" y="91"/>
                      <a:pt x="248" y="106"/>
                      <a:pt x="241" y="128"/>
                    </a:cubicBezTo>
                    <a:cubicBezTo>
                      <a:pt x="165" y="256"/>
                      <a:pt x="90" y="383"/>
                      <a:pt x="15" y="518"/>
                    </a:cubicBezTo>
                    <a:cubicBezTo>
                      <a:pt x="0" y="548"/>
                      <a:pt x="0" y="601"/>
                      <a:pt x="30" y="601"/>
                    </a:cubicBezTo>
                    <a:cubicBezTo>
                      <a:pt x="334" y="608"/>
                      <a:pt x="639" y="611"/>
                      <a:pt x="944" y="611"/>
                    </a:cubicBezTo>
                    <a:cubicBezTo>
                      <a:pt x="1656" y="611"/>
                      <a:pt x="2372" y="593"/>
                      <a:pt x="3092" y="556"/>
                    </a:cubicBezTo>
                    <a:cubicBezTo>
                      <a:pt x="3130" y="548"/>
                      <a:pt x="3167" y="503"/>
                      <a:pt x="3167" y="458"/>
                    </a:cubicBezTo>
                    <a:cubicBezTo>
                      <a:pt x="3167" y="319"/>
                      <a:pt x="3167" y="179"/>
                      <a:pt x="3167" y="46"/>
                    </a:cubicBezTo>
                    <a:lnTo>
                      <a:pt x="3167" y="46"/>
                    </a:lnTo>
                    <a:cubicBezTo>
                      <a:pt x="3168" y="38"/>
                      <a:pt x="3168" y="30"/>
                      <a:pt x="3166" y="24"/>
                    </a:cubicBezTo>
                    <a:lnTo>
                      <a:pt x="3166" y="24"/>
                    </a:lnTo>
                    <a:cubicBezTo>
                      <a:pt x="3163" y="7"/>
                      <a:pt x="3154" y="0"/>
                      <a:pt x="31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3474400" y="4713845"/>
                <a:ext cx="310131" cy="70376"/>
              </a:xfrm>
              <a:custGeom>
                <a:rect b="b" l="l" r="r" t="t"/>
                <a:pathLst>
                  <a:path extrusionOk="0" h="632" w="2785">
                    <a:moveTo>
                      <a:pt x="2658" y="138"/>
                    </a:moveTo>
                    <a:cubicBezTo>
                      <a:pt x="2659" y="245"/>
                      <a:pt x="2651" y="385"/>
                      <a:pt x="2685" y="418"/>
                    </a:cubicBezTo>
                    <a:lnTo>
                      <a:pt x="2685" y="418"/>
                    </a:lnTo>
                    <a:cubicBezTo>
                      <a:pt x="2678" y="418"/>
                      <a:pt x="2670" y="418"/>
                      <a:pt x="2663" y="418"/>
                    </a:cubicBezTo>
                    <a:cubicBezTo>
                      <a:pt x="2619" y="418"/>
                      <a:pt x="2572" y="413"/>
                      <a:pt x="2559" y="413"/>
                    </a:cubicBezTo>
                    <a:cubicBezTo>
                      <a:pt x="2526" y="412"/>
                      <a:pt x="2492" y="411"/>
                      <a:pt x="2458" y="411"/>
                    </a:cubicBezTo>
                    <a:cubicBezTo>
                      <a:pt x="2215" y="411"/>
                      <a:pt x="1955" y="453"/>
                      <a:pt x="1711" y="466"/>
                    </a:cubicBezTo>
                    <a:cubicBezTo>
                      <a:pt x="1373" y="481"/>
                      <a:pt x="1036" y="488"/>
                      <a:pt x="698" y="496"/>
                    </a:cubicBezTo>
                    <a:cubicBezTo>
                      <a:pt x="622" y="501"/>
                      <a:pt x="405" y="543"/>
                      <a:pt x="252" y="543"/>
                    </a:cubicBezTo>
                    <a:cubicBezTo>
                      <a:pt x="195" y="543"/>
                      <a:pt x="147" y="537"/>
                      <a:pt x="119" y="522"/>
                    </a:cubicBezTo>
                    <a:lnTo>
                      <a:pt x="119" y="522"/>
                    </a:lnTo>
                    <a:cubicBezTo>
                      <a:pt x="120" y="522"/>
                      <a:pt x="121" y="522"/>
                      <a:pt x="122" y="522"/>
                    </a:cubicBezTo>
                    <a:cubicBezTo>
                      <a:pt x="168" y="522"/>
                      <a:pt x="203" y="317"/>
                      <a:pt x="293" y="233"/>
                    </a:cubicBezTo>
                    <a:lnTo>
                      <a:pt x="293" y="233"/>
                    </a:lnTo>
                    <a:cubicBezTo>
                      <a:pt x="280" y="246"/>
                      <a:pt x="281" y="251"/>
                      <a:pt x="291" y="251"/>
                    </a:cubicBezTo>
                    <a:cubicBezTo>
                      <a:pt x="305" y="251"/>
                      <a:pt x="336" y="242"/>
                      <a:pt x="375" y="233"/>
                    </a:cubicBezTo>
                    <a:cubicBezTo>
                      <a:pt x="472" y="208"/>
                      <a:pt x="572" y="201"/>
                      <a:pt x="672" y="201"/>
                    </a:cubicBezTo>
                    <a:cubicBezTo>
                      <a:pt x="828" y="201"/>
                      <a:pt x="984" y="219"/>
                      <a:pt x="1131" y="219"/>
                    </a:cubicBezTo>
                    <a:cubicBezTo>
                      <a:pt x="1147" y="219"/>
                      <a:pt x="1163" y="219"/>
                      <a:pt x="1178" y="218"/>
                    </a:cubicBezTo>
                    <a:cubicBezTo>
                      <a:pt x="1671" y="196"/>
                      <a:pt x="2165" y="174"/>
                      <a:pt x="2658" y="138"/>
                    </a:cubicBezTo>
                    <a:close/>
                    <a:moveTo>
                      <a:pt x="2728" y="0"/>
                    </a:moveTo>
                    <a:cubicBezTo>
                      <a:pt x="2727" y="0"/>
                      <a:pt x="2725" y="1"/>
                      <a:pt x="2724" y="1"/>
                    </a:cubicBezTo>
                    <a:lnTo>
                      <a:pt x="2724" y="1"/>
                    </a:lnTo>
                    <a:cubicBezTo>
                      <a:pt x="1913" y="61"/>
                      <a:pt x="1103" y="98"/>
                      <a:pt x="293" y="113"/>
                    </a:cubicBezTo>
                    <a:cubicBezTo>
                      <a:pt x="270" y="113"/>
                      <a:pt x="248" y="128"/>
                      <a:pt x="240" y="151"/>
                    </a:cubicBezTo>
                    <a:cubicBezTo>
                      <a:pt x="165" y="286"/>
                      <a:pt x="90" y="413"/>
                      <a:pt x="23" y="549"/>
                    </a:cubicBezTo>
                    <a:cubicBezTo>
                      <a:pt x="0" y="586"/>
                      <a:pt x="8" y="631"/>
                      <a:pt x="38" y="631"/>
                    </a:cubicBezTo>
                    <a:cubicBezTo>
                      <a:pt x="923" y="631"/>
                      <a:pt x="1816" y="601"/>
                      <a:pt x="2709" y="534"/>
                    </a:cubicBezTo>
                    <a:cubicBezTo>
                      <a:pt x="2754" y="526"/>
                      <a:pt x="2784" y="481"/>
                      <a:pt x="2777" y="436"/>
                    </a:cubicBezTo>
                    <a:cubicBezTo>
                      <a:pt x="2777" y="302"/>
                      <a:pt x="2762" y="169"/>
                      <a:pt x="2754" y="43"/>
                    </a:cubicBezTo>
                    <a:lnTo>
                      <a:pt x="2754" y="43"/>
                    </a:lnTo>
                    <a:cubicBezTo>
                      <a:pt x="2755" y="35"/>
                      <a:pt x="2754" y="28"/>
                      <a:pt x="2752" y="22"/>
                    </a:cubicBezTo>
                    <a:lnTo>
                      <a:pt x="2752" y="22"/>
                    </a:lnTo>
                    <a:cubicBezTo>
                      <a:pt x="2749" y="7"/>
                      <a:pt x="2740" y="0"/>
                      <a:pt x="27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3526182" y="4626098"/>
                <a:ext cx="248327" cy="72047"/>
              </a:xfrm>
              <a:custGeom>
                <a:rect b="b" l="l" r="r" t="t"/>
                <a:pathLst>
                  <a:path extrusionOk="0" h="647" w="2230">
                    <a:moveTo>
                      <a:pt x="2124" y="442"/>
                    </a:moveTo>
                    <a:cubicBezTo>
                      <a:pt x="2124" y="442"/>
                      <a:pt x="2124" y="443"/>
                      <a:pt x="2124" y="444"/>
                    </a:cubicBezTo>
                    <a:cubicBezTo>
                      <a:pt x="2124" y="443"/>
                      <a:pt x="2124" y="442"/>
                      <a:pt x="2124" y="442"/>
                    </a:cubicBezTo>
                    <a:close/>
                    <a:moveTo>
                      <a:pt x="2072" y="138"/>
                    </a:moveTo>
                    <a:cubicBezTo>
                      <a:pt x="2094" y="228"/>
                      <a:pt x="2107" y="318"/>
                      <a:pt x="2119" y="408"/>
                    </a:cubicBezTo>
                    <a:lnTo>
                      <a:pt x="2119" y="408"/>
                    </a:lnTo>
                    <a:cubicBezTo>
                      <a:pt x="2114" y="407"/>
                      <a:pt x="2108" y="407"/>
                      <a:pt x="2102" y="406"/>
                    </a:cubicBezTo>
                    <a:cubicBezTo>
                      <a:pt x="2069" y="402"/>
                      <a:pt x="2036" y="400"/>
                      <a:pt x="2002" y="400"/>
                    </a:cubicBezTo>
                    <a:cubicBezTo>
                      <a:pt x="1837" y="400"/>
                      <a:pt x="1654" y="439"/>
                      <a:pt x="1486" y="451"/>
                    </a:cubicBezTo>
                    <a:cubicBezTo>
                      <a:pt x="1216" y="474"/>
                      <a:pt x="946" y="489"/>
                      <a:pt x="676" y="504"/>
                    </a:cubicBezTo>
                    <a:cubicBezTo>
                      <a:pt x="549" y="509"/>
                      <a:pt x="391" y="543"/>
                      <a:pt x="253" y="543"/>
                    </a:cubicBezTo>
                    <a:cubicBezTo>
                      <a:pt x="217" y="543"/>
                      <a:pt x="181" y="540"/>
                      <a:pt x="149" y="534"/>
                    </a:cubicBezTo>
                    <a:lnTo>
                      <a:pt x="149" y="534"/>
                    </a:lnTo>
                    <a:cubicBezTo>
                      <a:pt x="165" y="503"/>
                      <a:pt x="182" y="465"/>
                      <a:pt x="195" y="451"/>
                    </a:cubicBezTo>
                    <a:cubicBezTo>
                      <a:pt x="248" y="391"/>
                      <a:pt x="286" y="323"/>
                      <a:pt x="308" y="248"/>
                    </a:cubicBezTo>
                    <a:cubicBezTo>
                      <a:pt x="367" y="219"/>
                      <a:pt x="442" y="210"/>
                      <a:pt x="519" y="210"/>
                    </a:cubicBezTo>
                    <a:cubicBezTo>
                      <a:pt x="625" y="210"/>
                      <a:pt x="737" y="227"/>
                      <a:pt x="821" y="227"/>
                    </a:cubicBezTo>
                    <a:cubicBezTo>
                      <a:pt x="830" y="227"/>
                      <a:pt x="840" y="226"/>
                      <a:pt x="848" y="226"/>
                    </a:cubicBezTo>
                    <a:cubicBezTo>
                      <a:pt x="1254" y="204"/>
                      <a:pt x="1659" y="174"/>
                      <a:pt x="2072" y="138"/>
                    </a:cubicBezTo>
                    <a:close/>
                    <a:moveTo>
                      <a:pt x="2132" y="1"/>
                    </a:moveTo>
                    <a:cubicBezTo>
                      <a:pt x="1524" y="61"/>
                      <a:pt x="923" y="98"/>
                      <a:pt x="323" y="121"/>
                    </a:cubicBezTo>
                    <a:cubicBezTo>
                      <a:pt x="293" y="128"/>
                      <a:pt x="271" y="143"/>
                      <a:pt x="263" y="166"/>
                    </a:cubicBezTo>
                    <a:cubicBezTo>
                      <a:pt x="180" y="301"/>
                      <a:pt x="105" y="436"/>
                      <a:pt x="23" y="564"/>
                    </a:cubicBezTo>
                    <a:cubicBezTo>
                      <a:pt x="0" y="601"/>
                      <a:pt x="15" y="646"/>
                      <a:pt x="45" y="646"/>
                    </a:cubicBezTo>
                    <a:cubicBezTo>
                      <a:pt x="743" y="631"/>
                      <a:pt x="1449" y="586"/>
                      <a:pt x="2162" y="526"/>
                    </a:cubicBezTo>
                    <a:cubicBezTo>
                      <a:pt x="2207" y="519"/>
                      <a:pt x="2229" y="474"/>
                      <a:pt x="2229" y="429"/>
                    </a:cubicBezTo>
                    <a:cubicBezTo>
                      <a:pt x="2207" y="302"/>
                      <a:pt x="2184" y="167"/>
                      <a:pt x="2162" y="40"/>
                    </a:cubicBezTo>
                    <a:lnTo>
                      <a:pt x="2162" y="40"/>
                    </a:lnTo>
                    <a:cubicBezTo>
                      <a:pt x="2163" y="18"/>
                      <a:pt x="2154" y="1"/>
                      <a:pt x="21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3579633" y="4540911"/>
                <a:ext cx="179731" cy="70265"/>
              </a:xfrm>
              <a:custGeom>
                <a:rect b="b" l="l" r="r" t="t"/>
                <a:pathLst>
                  <a:path extrusionOk="0" h="631" w="1614">
                    <a:moveTo>
                      <a:pt x="1440" y="130"/>
                    </a:moveTo>
                    <a:cubicBezTo>
                      <a:pt x="1456" y="217"/>
                      <a:pt x="1475" y="304"/>
                      <a:pt x="1492" y="392"/>
                    </a:cubicBezTo>
                    <a:lnTo>
                      <a:pt x="1492" y="392"/>
                    </a:lnTo>
                    <a:cubicBezTo>
                      <a:pt x="1044" y="437"/>
                      <a:pt x="601" y="471"/>
                      <a:pt x="152" y="498"/>
                    </a:cubicBezTo>
                    <a:lnTo>
                      <a:pt x="152" y="498"/>
                    </a:lnTo>
                    <a:cubicBezTo>
                      <a:pt x="183" y="448"/>
                      <a:pt x="212" y="398"/>
                      <a:pt x="241" y="346"/>
                    </a:cubicBezTo>
                    <a:cubicBezTo>
                      <a:pt x="263" y="301"/>
                      <a:pt x="286" y="256"/>
                      <a:pt x="316" y="210"/>
                    </a:cubicBezTo>
                    <a:cubicBezTo>
                      <a:pt x="316" y="210"/>
                      <a:pt x="316" y="210"/>
                      <a:pt x="317" y="209"/>
                    </a:cubicBezTo>
                    <a:lnTo>
                      <a:pt x="317" y="209"/>
                    </a:lnTo>
                    <a:cubicBezTo>
                      <a:pt x="359" y="196"/>
                      <a:pt x="408" y="193"/>
                      <a:pt x="456" y="193"/>
                    </a:cubicBezTo>
                    <a:cubicBezTo>
                      <a:pt x="510" y="193"/>
                      <a:pt x="565" y="197"/>
                      <a:pt x="613" y="197"/>
                    </a:cubicBezTo>
                    <a:cubicBezTo>
                      <a:pt x="627" y="197"/>
                      <a:pt x="641" y="196"/>
                      <a:pt x="653" y="195"/>
                    </a:cubicBezTo>
                    <a:cubicBezTo>
                      <a:pt x="916" y="174"/>
                      <a:pt x="1178" y="152"/>
                      <a:pt x="1440" y="130"/>
                    </a:cubicBezTo>
                    <a:close/>
                    <a:moveTo>
                      <a:pt x="1499" y="0"/>
                    </a:moveTo>
                    <a:cubicBezTo>
                      <a:pt x="1497" y="0"/>
                      <a:pt x="1496" y="0"/>
                      <a:pt x="1494" y="0"/>
                    </a:cubicBezTo>
                    <a:cubicBezTo>
                      <a:pt x="1096" y="38"/>
                      <a:pt x="706" y="68"/>
                      <a:pt x="308" y="98"/>
                    </a:cubicBezTo>
                    <a:cubicBezTo>
                      <a:pt x="286" y="98"/>
                      <a:pt x="271" y="113"/>
                      <a:pt x="256" y="143"/>
                    </a:cubicBezTo>
                    <a:cubicBezTo>
                      <a:pt x="181" y="278"/>
                      <a:pt x="98" y="413"/>
                      <a:pt x="23" y="548"/>
                    </a:cubicBezTo>
                    <a:cubicBezTo>
                      <a:pt x="1" y="586"/>
                      <a:pt x="16" y="631"/>
                      <a:pt x="46" y="631"/>
                    </a:cubicBezTo>
                    <a:cubicBezTo>
                      <a:pt x="541" y="601"/>
                      <a:pt x="1044" y="563"/>
                      <a:pt x="1539" y="511"/>
                    </a:cubicBezTo>
                    <a:cubicBezTo>
                      <a:pt x="1584" y="503"/>
                      <a:pt x="1614" y="458"/>
                      <a:pt x="1607" y="413"/>
                    </a:cubicBezTo>
                    <a:cubicBezTo>
                      <a:pt x="1577" y="289"/>
                      <a:pt x="1555" y="165"/>
                      <a:pt x="1527" y="41"/>
                    </a:cubicBezTo>
                    <a:lnTo>
                      <a:pt x="1527" y="41"/>
                    </a:lnTo>
                    <a:cubicBezTo>
                      <a:pt x="1528" y="18"/>
                      <a:pt x="1520" y="0"/>
                      <a:pt x="14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3638096" y="4453943"/>
                <a:ext cx="97104" cy="65365"/>
              </a:xfrm>
              <a:custGeom>
                <a:rect b="b" l="l" r="r" t="t"/>
                <a:pathLst>
                  <a:path extrusionOk="0" h="587" w="872">
                    <a:moveTo>
                      <a:pt x="333" y="152"/>
                    </a:moveTo>
                    <a:cubicBezTo>
                      <a:pt x="334" y="152"/>
                      <a:pt x="332" y="156"/>
                      <a:pt x="327" y="159"/>
                    </a:cubicBezTo>
                    <a:lnTo>
                      <a:pt x="327" y="159"/>
                    </a:lnTo>
                    <a:cubicBezTo>
                      <a:pt x="331" y="154"/>
                      <a:pt x="333" y="152"/>
                      <a:pt x="333" y="152"/>
                    </a:cubicBezTo>
                    <a:close/>
                    <a:moveTo>
                      <a:pt x="301" y="166"/>
                    </a:moveTo>
                    <a:lnTo>
                      <a:pt x="301" y="166"/>
                    </a:lnTo>
                    <a:cubicBezTo>
                      <a:pt x="304" y="166"/>
                      <a:pt x="307" y="166"/>
                      <a:pt x="311" y="167"/>
                    </a:cubicBezTo>
                    <a:lnTo>
                      <a:pt x="311" y="167"/>
                    </a:lnTo>
                    <a:cubicBezTo>
                      <a:pt x="310" y="167"/>
                      <a:pt x="309" y="167"/>
                      <a:pt x="308" y="167"/>
                    </a:cubicBezTo>
                    <a:cubicBezTo>
                      <a:pt x="306" y="167"/>
                      <a:pt x="303" y="166"/>
                      <a:pt x="301" y="166"/>
                    </a:cubicBezTo>
                    <a:close/>
                    <a:moveTo>
                      <a:pt x="661" y="140"/>
                    </a:moveTo>
                    <a:cubicBezTo>
                      <a:pt x="690" y="225"/>
                      <a:pt x="716" y="310"/>
                      <a:pt x="741" y="392"/>
                    </a:cubicBezTo>
                    <a:lnTo>
                      <a:pt x="741" y="392"/>
                    </a:lnTo>
                    <a:cubicBezTo>
                      <a:pt x="546" y="410"/>
                      <a:pt x="348" y="433"/>
                      <a:pt x="154" y="451"/>
                    </a:cubicBezTo>
                    <a:lnTo>
                      <a:pt x="154" y="451"/>
                    </a:lnTo>
                    <a:cubicBezTo>
                      <a:pt x="178" y="411"/>
                      <a:pt x="202" y="371"/>
                      <a:pt x="226" y="331"/>
                    </a:cubicBezTo>
                    <a:cubicBezTo>
                      <a:pt x="249" y="286"/>
                      <a:pt x="279" y="241"/>
                      <a:pt x="309" y="196"/>
                    </a:cubicBezTo>
                    <a:cubicBezTo>
                      <a:pt x="314" y="183"/>
                      <a:pt x="319" y="174"/>
                      <a:pt x="323" y="167"/>
                    </a:cubicBezTo>
                    <a:lnTo>
                      <a:pt x="323" y="167"/>
                    </a:lnTo>
                    <a:cubicBezTo>
                      <a:pt x="338" y="168"/>
                      <a:pt x="354" y="168"/>
                      <a:pt x="369" y="168"/>
                    </a:cubicBezTo>
                    <a:cubicBezTo>
                      <a:pt x="466" y="168"/>
                      <a:pt x="563" y="156"/>
                      <a:pt x="661" y="140"/>
                    </a:cubicBezTo>
                    <a:close/>
                    <a:moveTo>
                      <a:pt x="714" y="1"/>
                    </a:moveTo>
                    <a:cubicBezTo>
                      <a:pt x="639" y="8"/>
                      <a:pt x="571" y="16"/>
                      <a:pt x="504" y="23"/>
                    </a:cubicBezTo>
                    <a:cubicBezTo>
                      <a:pt x="495" y="25"/>
                      <a:pt x="486" y="25"/>
                      <a:pt x="476" y="25"/>
                    </a:cubicBezTo>
                    <a:cubicBezTo>
                      <a:pt x="450" y="25"/>
                      <a:pt x="421" y="22"/>
                      <a:pt x="392" y="22"/>
                    </a:cubicBezTo>
                    <a:cubicBezTo>
                      <a:pt x="361" y="22"/>
                      <a:pt x="331" y="25"/>
                      <a:pt x="309" y="38"/>
                    </a:cubicBezTo>
                    <a:cubicBezTo>
                      <a:pt x="256" y="68"/>
                      <a:pt x="219" y="174"/>
                      <a:pt x="181" y="234"/>
                    </a:cubicBezTo>
                    <a:cubicBezTo>
                      <a:pt x="128" y="316"/>
                      <a:pt x="76" y="406"/>
                      <a:pt x="23" y="489"/>
                    </a:cubicBezTo>
                    <a:cubicBezTo>
                      <a:pt x="1" y="526"/>
                      <a:pt x="8" y="586"/>
                      <a:pt x="46" y="586"/>
                    </a:cubicBezTo>
                    <a:cubicBezTo>
                      <a:pt x="294" y="564"/>
                      <a:pt x="549" y="534"/>
                      <a:pt x="804" y="511"/>
                    </a:cubicBezTo>
                    <a:cubicBezTo>
                      <a:pt x="841" y="496"/>
                      <a:pt x="871" y="459"/>
                      <a:pt x="864" y="414"/>
                    </a:cubicBezTo>
                    <a:cubicBezTo>
                      <a:pt x="827" y="289"/>
                      <a:pt x="783" y="164"/>
                      <a:pt x="746" y="47"/>
                    </a:cubicBezTo>
                    <a:lnTo>
                      <a:pt x="746" y="47"/>
                    </a:lnTo>
                    <a:cubicBezTo>
                      <a:pt x="748" y="22"/>
                      <a:pt x="738" y="1"/>
                      <a:pt x="7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3175183" y="2231186"/>
                <a:ext cx="311021" cy="269590"/>
              </a:xfrm>
              <a:custGeom>
                <a:rect b="b" l="l" r="r" t="t"/>
                <a:pathLst>
                  <a:path extrusionOk="0" h="2421" w="2793">
                    <a:moveTo>
                      <a:pt x="2556" y="137"/>
                    </a:moveTo>
                    <a:cubicBezTo>
                      <a:pt x="2588" y="184"/>
                      <a:pt x="2636" y="256"/>
                      <a:pt x="2672" y="278"/>
                    </a:cubicBezTo>
                    <a:lnTo>
                      <a:pt x="2672" y="278"/>
                    </a:lnTo>
                    <a:cubicBezTo>
                      <a:pt x="2672" y="278"/>
                      <a:pt x="2672" y="279"/>
                      <a:pt x="2672" y="279"/>
                    </a:cubicBezTo>
                    <a:cubicBezTo>
                      <a:pt x="2635" y="369"/>
                      <a:pt x="2484" y="444"/>
                      <a:pt x="2424" y="496"/>
                    </a:cubicBezTo>
                    <a:cubicBezTo>
                      <a:pt x="2147" y="736"/>
                      <a:pt x="1869" y="969"/>
                      <a:pt x="1591" y="1194"/>
                    </a:cubicBezTo>
                    <a:cubicBezTo>
                      <a:pt x="1284" y="1442"/>
                      <a:pt x="976" y="1689"/>
                      <a:pt x="661" y="1922"/>
                    </a:cubicBezTo>
                    <a:cubicBezTo>
                      <a:pt x="582" y="1980"/>
                      <a:pt x="260" y="2314"/>
                      <a:pt x="149" y="2314"/>
                    </a:cubicBezTo>
                    <a:cubicBezTo>
                      <a:pt x="144" y="2314"/>
                      <a:pt x="140" y="2313"/>
                      <a:pt x="136" y="2312"/>
                    </a:cubicBezTo>
                    <a:lnTo>
                      <a:pt x="136" y="2312"/>
                    </a:lnTo>
                    <a:cubicBezTo>
                      <a:pt x="137" y="2313"/>
                      <a:pt x="139" y="2313"/>
                      <a:pt x="141" y="2313"/>
                    </a:cubicBezTo>
                    <a:cubicBezTo>
                      <a:pt x="181" y="2313"/>
                      <a:pt x="113" y="2131"/>
                      <a:pt x="100" y="2131"/>
                    </a:cubicBezTo>
                    <a:cubicBezTo>
                      <a:pt x="99" y="2131"/>
                      <a:pt x="99" y="2131"/>
                      <a:pt x="98" y="2132"/>
                    </a:cubicBezTo>
                    <a:lnTo>
                      <a:pt x="98" y="2132"/>
                    </a:lnTo>
                    <a:cubicBezTo>
                      <a:pt x="121" y="2065"/>
                      <a:pt x="293" y="1982"/>
                      <a:pt x="338" y="1952"/>
                    </a:cubicBezTo>
                    <a:cubicBezTo>
                      <a:pt x="623" y="1734"/>
                      <a:pt x="909" y="1509"/>
                      <a:pt x="1194" y="1284"/>
                    </a:cubicBezTo>
                    <a:cubicBezTo>
                      <a:pt x="1658" y="916"/>
                      <a:pt x="2107" y="534"/>
                      <a:pt x="2556" y="137"/>
                    </a:cubicBezTo>
                    <a:close/>
                    <a:moveTo>
                      <a:pt x="2551" y="0"/>
                    </a:moveTo>
                    <a:cubicBezTo>
                      <a:pt x="2544" y="0"/>
                      <a:pt x="2537" y="3"/>
                      <a:pt x="2530" y="9"/>
                    </a:cubicBezTo>
                    <a:cubicBezTo>
                      <a:pt x="1719" y="736"/>
                      <a:pt x="886" y="1419"/>
                      <a:pt x="23" y="2057"/>
                    </a:cubicBezTo>
                    <a:cubicBezTo>
                      <a:pt x="8" y="2072"/>
                      <a:pt x="1" y="2102"/>
                      <a:pt x="8" y="2125"/>
                    </a:cubicBezTo>
                    <a:cubicBezTo>
                      <a:pt x="46" y="2215"/>
                      <a:pt x="76" y="2305"/>
                      <a:pt x="113" y="2387"/>
                    </a:cubicBezTo>
                    <a:cubicBezTo>
                      <a:pt x="119" y="2410"/>
                      <a:pt x="138" y="2420"/>
                      <a:pt x="156" y="2420"/>
                    </a:cubicBezTo>
                    <a:cubicBezTo>
                      <a:pt x="162" y="2420"/>
                      <a:pt x="168" y="2419"/>
                      <a:pt x="173" y="2417"/>
                    </a:cubicBezTo>
                    <a:cubicBezTo>
                      <a:pt x="1059" y="1772"/>
                      <a:pt x="1929" y="1082"/>
                      <a:pt x="2770" y="346"/>
                    </a:cubicBezTo>
                    <a:cubicBezTo>
                      <a:pt x="2792" y="316"/>
                      <a:pt x="2792" y="279"/>
                      <a:pt x="2770" y="256"/>
                    </a:cubicBezTo>
                    <a:cubicBezTo>
                      <a:pt x="2712" y="177"/>
                      <a:pt x="2655" y="106"/>
                      <a:pt x="2591" y="34"/>
                    </a:cubicBezTo>
                    <a:lnTo>
                      <a:pt x="2591" y="34"/>
                    </a:lnTo>
                    <a:cubicBezTo>
                      <a:pt x="2583" y="15"/>
                      <a:pt x="2567" y="0"/>
                      <a:pt x="2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3196898" y="2285527"/>
                <a:ext cx="327725" cy="276606"/>
              </a:xfrm>
              <a:custGeom>
                <a:rect b="b" l="l" r="r" t="t"/>
                <a:pathLst>
                  <a:path extrusionOk="0" h="2484" w="2943">
                    <a:moveTo>
                      <a:pt x="2867" y="271"/>
                    </a:moveTo>
                    <a:cubicBezTo>
                      <a:pt x="2867" y="272"/>
                      <a:pt x="2867" y="272"/>
                      <a:pt x="2867" y="273"/>
                    </a:cubicBezTo>
                    <a:lnTo>
                      <a:pt x="2867" y="273"/>
                    </a:lnTo>
                    <a:cubicBezTo>
                      <a:pt x="2867" y="272"/>
                      <a:pt x="2867" y="272"/>
                      <a:pt x="2867" y="271"/>
                    </a:cubicBezTo>
                    <a:close/>
                    <a:moveTo>
                      <a:pt x="2725" y="138"/>
                    </a:moveTo>
                    <a:cubicBezTo>
                      <a:pt x="2754" y="191"/>
                      <a:pt x="2799" y="272"/>
                      <a:pt x="2830" y="298"/>
                    </a:cubicBezTo>
                    <a:lnTo>
                      <a:pt x="2830" y="298"/>
                    </a:lnTo>
                    <a:cubicBezTo>
                      <a:pt x="2830" y="299"/>
                      <a:pt x="2830" y="300"/>
                      <a:pt x="2830" y="301"/>
                    </a:cubicBezTo>
                    <a:cubicBezTo>
                      <a:pt x="2792" y="383"/>
                      <a:pt x="2650" y="451"/>
                      <a:pt x="2582" y="511"/>
                    </a:cubicBezTo>
                    <a:cubicBezTo>
                      <a:pt x="2282" y="759"/>
                      <a:pt x="1974" y="1006"/>
                      <a:pt x="1674" y="1246"/>
                    </a:cubicBezTo>
                    <a:cubicBezTo>
                      <a:pt x="1336" y="1509"/>
                      <a:pt x="999" y="1764"/>
                      <a:pt x="661" y="2012"/>
                    </a:cubicBezTo>
                    <a:cubicBezTo>
                      <a:pt x="590" y="2062"/>
                      <a:pt x="261" y="2382"/>
                      <a:pt x="151" y="2382"/>
                    </a:cubicBezTo>
                    <a:cubicBezTo>
                      <a:pt x="146" y="2382"/>
                      <a:pt x="140" y="2381"/>
                      <a:pt x="136" y="2380"/>
                    </a:cubicBezTo>
                    <a:cubicBezTo>
                      <a:pt x="136" y="2312"/>
                      <a:pt x="128" y="2245"/>
                      <a:pt x="121" y="2177"/>
                    </a:cubicBezTo>
                    <a:cubicBezTo>
                      <a:pt x="158" y="2102"/>
                      <a:pt x="316" y="2034"/>
                      <a:pt x="376" y="1989"/>
                    </a:cubicBezTo>
                    <a:cubicBezTo>
                      <a:pt x="699" y="1764"/>
                      <a:pt x="1006" y="1532"/>
                      <a:pt x="1321" y="1291"/>
                    </a:cubicBezTo>
                    <a:cubicBezTo>
                      <a:pt x="1799" y="917"/>
                      <a:pt x="2262" y="535"/>
                      <a:pt x="2725" y="138"/>
                    </a:cubicBezTo>
                    <a:close/>
                    <a:moveTo>
                      <a:pt x="2722" y="0"/>
                    </a:moveTo>
                    <a:cubicBezTo>
                      <a:pt x="2716" y="0"/>
                      <a:pt x="2709" y="3"/>
                      <a:pt x="2702" y="8"/>
                    </a:cubicBezTo>
                    <a:cubicBezTo>
                      <a:pt x="1839" y="759"/>
                      <a:pt x="946" y="1464"/>
                      <a:pt x="31" y="2117"/>
                    </a:cubicBezTo>
                    <a:cubicBezTo>
                      <a:pt x="8" y="2132"/>
                      <a:pt x="1" y="2162"/>
                      <a:pt x="16" y="2184"/>
                    </a:cubicBezTo>
                    <a:cubicBezTo>
                      <a:pt x="46" y="2275"/>
                      <a:pt x="83" y="2365"/>
                      <a:pt x="113" y="2455"/>
                    </a:cubicBezTo>
                    <a:cubicBezTo>
                      <a:pt x="119" y="2471"/>
                      <a:pt x="136" y="2483"/>
                      <a:pt x="153" y="2483"/>
                    </a:cubicBezTo>
                    <a:cubicBezTo>
                      <a:pt x="160" y="2483"/>
                      <a:pt x="167" y="2481"/>
                      <a:pt x="173" y="2477"/>
                    </a:cubicBezTo>
                    <a:cubicBezTo>
                      <a:pt x="1111" y="1832"/>
                      <a:pt x="2027" y="1126"/>
                      <a:pt x="2920" y="368"/>
                    </a:cubicBezTo>
                    <a:cubicBezTo>
                      <a:pt x="2942" y="346"/>
                      <a:pt x="2942" y="308"/>
                      <a:pt x="2927" y="278"/>
                    </a:cubicBezTo>
                    <a:cubicBezTo>
                      <a:pt x="2867" y="196"/>
                      <a:pt x="2815" y="106"/>
                      <a:pt x="2762" y="23"/>
                    </a:cubicBezTo>
                    <a:cubicBezTo>
                      <a:pt x="2751" y="9"/>
                      <a:pt x="2740" y="2"/>
                      <a:pt x="2730" y="1"/>
                    </a:cubicBezTo>
                    <a:lnTo>
                      <a:pt x="2730" y="1"/>
                    </a:lnTo>
                    <a:cubicBezTo>
                      <a:pt x="2727" y="1"/>
                      <a:pt x="2725" y="0"/>
                      <a:pt x="27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3224514" y="2346772"/>
                <a:ext cx="338081" cy="274490"/>
              </a:xfrm>
              <a:custGeom>
                <a:rect b="b" l="l" r="r" t="t"/>
                <a:pathLst>
                  <a:path extrusionOk="0" h="2465" w="3036">
                    <a:moveTo>
                      <a:pt x="2840" y="135"/>
                    </a:moveTo>
                    <a:cubicBezTo>
                      <a:pt x="2844" y="178"/>
                      <a:pt x="2895" y="267"/>
                      <a:pt x="2926" y="322"/>
                    </a:cubicBezTo>
                    <a:lnTo>
                      <a:pt x="2926" y="322"/>
                    </a:lnTo>
                    <a:cubicBezTo>
                      <a:pt x="2458" y="702"/>
                      <a:pt x="1983" y="1074"/>
                      <a:pt x="1501" y="1424"/>
                    </a:cubicBezTo>
                    <a:cubicBezTo>
                      <a:pt x="1179" y="1664"/>
                      <a:pt x="856" y="1897"/>
                      <a:pt x="526" y="2122"/>
                    </a:cubicBezTo>
                    <a:cubicBezTo>
                      <a:pt x="443" y="2175"/>
                      <a:pt x="331" y="2295"/>
                      <a:pt x="233" y="2317"/>
                    </a:cubicBezTo>
                    <a:cubicBezTo>
                      <a:pt x="229" y="2318"/>
                      <a:pt x="225" y="2318"/>
                      <a:pt x="221" y="2318"/>
                    </a:cubicBezTo>
                    <a:cubicBezTo>
                      <a:pt x="164" y="2318"/>
                      <a:pt x="63" y="2273"/>
                      <a:pt x="90" y="2190"/>
                    </a:cubicBezTo>
                    <a:cubicBezTo>
                      <a:pt x="113" y="2137"/>
                      <a:pt x="481" y="1927"/>
                      <a:pt x="578" y="1860"/>
                    </a:cubicBezTo>
                    <a:cubicBezTo>
                      <a:pt x="923" y="1612"/>
                      <a:pt x="1269" y="1364"/>
                      <a:pt x="1606" y="1109"/>
                    </a:cubicBezTo>
                    <a:cubicBezTo>
                      <a:pt x="1921" y="869"/>
                      <a:pt x="2237" y="621"/>
                      <a:pt x="2552" y="374"/>
                    </a:cubicBezTo>
                    <a:cubicBezTo>
                      <a:pt x="2619" y="321"/>
                      <a:pt x="2739" y="164"/>
                      <a:pt x="2814" y="156"/>
                    </a:cubicBezTo>
                    <a:cubicBezTo>
                      <a:pt x="2822" y="156"/>
                      <a:pt x="2831" y="146"/>
                      <a:pt x="2840" y="135"/>
                    </a:cubicBezTo>
                    <a:close/>
                    <a:moveTo>
                      <a:pt x="2841" y="0"/>
                    </a:moveTo>
                    <a:cubicBezTo>
                      <a:pt x="2834" y="0"/>
                      <a:pt x="2828" y="2"/>
                      <a:pt x="2822" y="6"/>
                    </a:cubicBezTo>
                    <a:cubicBezTo>
                      <a:pt x="1914" y="756"/>
                      <a:pt x="983" y="1462"/>
                      <a:pt x="30" y="2107"/>
                    </a:cubicBezTo>
                    <a:cubicBezTo>
                      <a:pt x="8" y="2122"/>
                      <a:pt x="0" y="2152"/>
                      <a:pt x="15" y="2182"/>
                    </a:cubicBezTo>
                    <a:cubicBezTo>
                      <a:pt x="60" y="2265"/>
                      <a:pt x="98" y="2347"/>
                      <a:pt x="143" y="2430"/>
                    </a:cubicBezTo>
                    <a:cubicBezTo>
                      <a:pt x="155" y="2447"/>
                      <a:pt x="171" y="2465"/>
                      <a:pt x="188" y="2465"/>
                    </a:cubicBezTo>
                    <a:cubicBezTo>
                      <a:pt x="193" y="2465"/>
                      <a:pt x="198" y="2463"/>
                      <a:pt x="203" y="2460"/>
                    </a:cubicBezTo>
                    <a:cubicBezTo>
                      <a:pt x="1164" y="1830"/>
                      <a:pt x="2102" y="1139"/>
                      <a:pt x="3017" y="396"/>
                    </a:cubicBezTo>
                    <a:cubicBezTo>
                      <a:pt x="3023" y="391"/>
                      <a:pt x="3028" y="384"/>
                      <a:pt x="3031" y="377"/>
                    </a:cubicBezTo>
                    <a:lnTo>
                      <a:pt x="3031" y="377"/>
                    </a:lnTo>
                    <a:cubicBezTo>
                      <a:pt x="3035" y="368"/>
                      <a:pt x="3036" y="357"/>
                      <a:pt x="3034" y="345"/>
                    </a:cubicBezTo>
                    <a:lnTo>
                      <a:pt x="3034" y="345"/>
                    </a:lnTo>
                    <a:cubicBezTo>
                      <a:pt x="3031" y="329"/>
                      <a:pt x="3025" y="313"/>
                      <a:pt x="3015" y="301"/>
                    </a:cubicBezTo>
                    <a:lnTo>
                      <a:pt x="3015" y="301"/>
                    </a:lnTo>
                    <a:cubicBezTo>
                      <a:pt x="2973" y="210"/>
                      <a:pt x="2931" y="119"/>
                      <a:pt x="2882" y="29"/>
                    </a:cubicBezTo>
                    <a:cubicBezTo>
                      <a:pt x="2871" y="12"/>
                      <a:pt x="2856" y="0"/>
                      <a:pt x="28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3"/>
              <p:cNvSpPr/>
              <p:nvPr/>
            </p:nvSpPr>
            <p:spPr>
              <a:xfrm>
                <a:off x="3149237" y="2176065"/>
                <a:ext cx="288416" cy="259680"/>
              </a:xfrm>
              <a:custGeom>
                <a:rect b="b" l="l" r="r" t="t"/>
                <a:pathLst>
                  <a:path extrusionOk="0" h="2332" w="2590">
                    <a:moveTo>
                      <a:pt x="2340" y="136"/>
                    </a:moveTo>
                    <a:cubicBezTo>
                      <a:pt x="2381" y="179"/>
                      <a:pt x="2444" y="245"/>
                      <a:pt x="2475" y="264"/>
                    </a:cubicBezTo>
                    <a:lnTo>
                      <a:pt x="2475" y="264"/>
                    </a:lnTo>
                    <a:cubicBezTo>
                      <a:pt x="2450" y="331"/>
                      <a:pt x="2303" y="415"/>
                      <a:pt x="2260" y="458"/>
                    </a:cubicBezTo>
                    <a:cubicBezTo>
                      <a:pt x="2012" y="676"/>
                      <a:pt x="1764" y="894"/>
                      <a:pt x="1517" y="1104"/>
                    </a:cubicBezTo>
                    <a:cubicBezTo>
                      <a:pt x="1217" y="1359"/>
                      <a:pt x="909" y="1614"/>
                      <a:pt x="601" y="1854"/>
                    </a:cubicBezTo>
                    <a:cubicBezTo>
                      <a:pt x="529" y="1912"/>
                      <a:pt x="238" y="2231"/>
                      <a:pt x="131" y="2231"/>
                    </a:cubicBezTo>
                    <a:cubicBezTo>
                      <a:pt x="128" y="2231"/>
                      <a:pt x="124" y="2230"/>
                      <a:pt x="121" y="2229"/>
                    </a:cubicBezTo>
                    <a:lnTo>
                      <a:pt x="121" y="2229"/>
                    </a:lnTo>
                    <a:cubicBezTo>
                      <a:pt x="124" y="2230"/>
                      <a:pt x="127" y="2230"/>
                      <a:pt x="129" y="2230"/>
                    </a:cubicBezTo>
                    <a:cubicBezTo>
                      <a:pt x="196" y="2230"/>
                      <a:pt x="99" y="2034"/>
                      <a:pt x="99" y="2034"/>
                    </a:cubicBezTo>
                    <a:cubicBezTo>
                      <a:pt x="121" y="1982"/>
                      <a:pt x="256" y="1907"/>
                      <a:pt x="294" y="1877"/>
                    </a:cubicBezTo>
                    <a:cubicBezTo>
                      <a:pt x="564" y="1667"/>
                      <a:pt x="826" y="1457"/>
                      <a:pt x="1089" y="1239"/>
                    </a:cubicBezTo>
                    <a:cubicBezTo>
                      <a:pt x="1508" y="878"/>
                      <a:pt x="1928" y="511"/>
                      <a:pt x="2340" y="136"/>
                    </a:cubicBezTo>
                    <a:close/>
                    <a:moveTo>
                      <a:pt x="2330" y="0"/>
                    </a:moveTo>
                    <a:cubicBezTo>
                      <a:pt x="2324" y="0"/>
                      <a:pt x="2318" y="3"/>
                      <a:pt x="2312" y="8"/>
                    </a:cubicBezTo>
                    <a:cubicBezTo>
                      <a:pt x="1569" y="699"/>
                      <a:pt x="811" y="1351"/>
                      <a:pt x="24" y="1959"/>
                    </a:cubicBezTo>
                    <a:cubicBezTo>
                      <a:pt x="8" y="1974"/>
                      <a:pt x="1" y="1997"/>
                      <a:pt x="8" y="2019"/>
                    </a:cubicBezTo>
                    <a:cubicBezTo>
                      <a:pt x="39" y="2109"/>
                      <a:pt x="69" y="2199"/>
                      <a:pt x="99" y="2289"/>
                    </a:cubicBezTo>
                    <a:cubicBezTo>
                      <a:pt x="104" y="2313"/>
                      <a:pt x="124" y="2332"/>
                      <a:pt x="147" y="2332"/>
                    </a:cubicBezTo>
                    <a:cubicBezTo>
                      <a:pt x="153" y="2332"/>
                      <a:pt x="160" y="2330"/>
                      <a:pt x="166" y="2327"/>
                    </a:cubicBezTo>
                    <a:cubicBezTo>
                      <a:pt x="984" y="1704"/>
                      <a:pt x="1787" y="1036"/>
                      <a:pt x="2567" y="331"/>
                    </a:cubicBezTo>
                    <a:cubicBezTo>
                      <a:pt x="2590" y="301"/>
                      <a:pt x="2590" y="263"/>
                      <a:pt x="2567" y="241"/>
                    </a:cubicBezTo>
                    <a:cubicBezTo>
                      <a:pt x="2500" y="166"/>
                      <a:pt x="2432" y="91"/>
                      <a:pt x="2365" y="23"/>
                    </a:cubicBezTo>
                    <a:cubicBezTo>
                      <a:pt x="2364" y="22"/>
                      <a:pt x="2363" y="21"/>
                      <a:pt x="2361" y="20"/>
                    </a:cubicBezTo>
                    <a:lnTo>
                      <a:pt x="2361" y="20"/>
                    </a:lnTo>
                    <a:cubicBezTo>
                      <a:pt x="2352" y="8"/>
                      <a:pt x="2341" y="0"/>
                      <a:pt x="23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3"/>
              <p:cNvSpPr/>
              <p:nvPr/>
            </p:nvSpPr>
            <p:spPr>
              <a:xfrm>
                <a:off x="3130083" y="2130521"/>
                <a:ext cx="258349" cy="240861"/>
              </a:xfrm>
              <a:custGeom>
                <a:rect b="b" l="l" r="r" t="t"/>
                <a:pathLst>
                  <a:path extrusionOk="0" h="2163" w="2320">
                    <a:moveTo>
                      <a:pt x="2229" y="207"/>
                    </a:moveTo>
                    <a:lnTo>
                      <a:pt x="2229" y="207"/>
                    </a:lnTo>
                    <a:cubicBezTo>
                      <a:pt x="2229" y="210"/>
                      <a:pt x="2228" y="213"/>
                      <a:pt x="2227" y="215"/>
                    </a:cubicBezTo>
                    <a:lnTo>
                      <a:pt x="2227" y="215"/>
                    </a:lnTo>
                    <a:cubicBezTo>
                      <a:pt x="2228" y="213"/>
                      <a:pt x="2228" y="210"/>
                      <a:pt x="2229" y="207"/>
                    </a:cubicBezTo>
                    <a:close/>
                    <a:moveTo>
                      <a:pt x="2037" y="129"/>
                    </a:moveTo>
                    <a:cubicBezTo>
                      <a:pt x="2107" y="184"/>
                      <a:pt x="2163" y="242"/>
                      <a:pt x="2198" y="242"/>
                    </a:cubicBezTo>
                    <a:cubicBezTo>
                      <a:pt x="2204" y="242"/>
                      <a:pt x="2209" y="240"/>
                      <a:pt x="2213" y="237"/>
                    </a:cubicBezTo>
                    <a:lnTo>
                      <a:pt x="2213" y="237"/>
                    </a:lnTo>
                    <a:cubicBezTo>
                      <a:pt x="2179" y="278"/>
                      <a:pt x="2103" y="324"/>
                      <a:pt x="2079" y="342"/>
                    </a:cubicBezTo>
                    <a:cubicBezTo>
                      <a:pt x="1854" y="552"/>
                      <a:pt x="1629" y="762"/>
                      <a:pt x="1404" y="965"/>
                    </a:cubicBezTo>
                    <a:cubicBezTo>
                      <a:pt x="1134" y="1198"/>
                      <a:pt x="863" y="1430"/>
                      <a:pt x="586" y="1663"/>
                    </a:cubicBezTo>
                    <a:cubicBezTo>
                      <a:pt x="518" y="1717"/>
                      <a:pt x="269" y="2001"/>
                      <a:pt x="149" y="2047"/>
                    </a:cubicBezTo>
                    <a:lnTo>
                      <a:pt x="149" y="2047"/>
                    </a:lnTo>
                    <a:cubicBezTo>
                      <a:pt x="182" y="2016"/>
                      <a:pt x="78" y="1887"/>
                      <a:pt x="90" y="1843"/>
                    </a:cubicBezTo>
                    <a:lnTo>
                      <a:pt x="90" y="1843"/>
                    </a:lnTo>
                    <a:cubicBezTo>
                      <a:pt x="90" y="1844"/>
                      <a:pt x="91" y="1845"/>
                      <a:pt x="92" y="1845"/>
                    </a:cubicBezTo>
                    <a:cubicBezTo>
                      <a:pt x="105" y="1845"/>
                      <a:pt x="168" y="1788"/>
                      <a:pt x="196" y="1760"/>
                    </a:cubicBezTo>
                    <a:cubicBezTo>
                      <a:pt x="398" y="1535"/>
                      <a:pt x="676" y="1363"/>
                      <a:pt x="901" y="1168"/>
                    </a:cubicBezTo>
                    <a:cubicBezTo>
                      <a:pt x="1284" y="829"/>
                      <a:pt x="1668" y="482"/>
                      <a:pt x="2037" y="129"/>
                    </a:cubicBezTo>
                    <a:close/>
                    <a:moveTo>
                      <a:pt x="113" y="2053"/>
                    </a:moveTo>
                    <a:cubicBezTo>
                      <a:pt x="114" y="2053"/>
                      <a:pt x="114" y="2053"/>
                      <a:pt x="115" y="2053"/>
                    </a:cubicBezTo>
                    <a:lnTo>
                      <a:pt x="115" y="2053"/>
                    </a:lnTo>
                    <a:cubicBezTo>
                      <a:pt x="114" y="2053"/>
                      <a:pt x="114" y="2053"/>
                      <a:pt x="113" y="2053"/>
                    </a:cubicBezTo>
                    <a:close/>
                    <a:moveTo>
                      <a:pt x="2023" y="0"/>
                    </a:moveTo>
                    <a:cubicBezTo>
                      <a:pt x="2010" y="0"/>
                      <a:pt x="1999" y="9"/>
                      <a:pt x="1993" y="23"/>
                    </a:cubicBezTo>
                    <a:lnTo>
                      <a:pt x="1993" y="23"/>
                    </a:lnTo>
                    <a:cubicBezTo>
                      <a:pt x="1351" y="634"/>
                      <a:pt x="694" y="1216"/>
                      <a:pt x="23" y="1768"/>
                    </a:cubicBezTo>
                    <a:cubicBezTo>
                      <a:pt x="8" y="1783"/>
                      <a:pt x="0" y="1806"/>
                      <a:pt x="8" y="1821"/>
                    </a:cubicBezTo>
                    <a:cubicBezTo>
                      <a:pt x="30" y="1926"/>
                      <a:pt x="53" y="2023"/>
                      <a:pt x="75" y="2121"/>
                    </a:cubicBezTo>
                    <a:cubicBezTo>
                      <a:pt x="81" y="2144"/>
                      <a:pt x="105" y="2163"/>
                      <a:pt x="126" y="2163"/>
                    </a:cubicBezTo>
                    <a:cubicBezTo>
                      <a:pt x="132" y="2163"/>
                      <a:pt x="138" y="2161"/>
                      <a:pt x="143" y="2158"/>
                    </a:cubicBezTo>
                    <a:cubicBezTo>
                      <a:pt x="878" y="1565"/>
                      <a:pt x="1599" y="950"/>
                      <a:pt x="2297" y="290"/>
                    </a:cubicBezTo>
                    <a:cubicBezTo>
                      <a:pt x="2319" y="260"/>
                      <a:pt x="2319" y="215"/>
                      <a:pt x="2289" y="192"/>
                    </a:cubicBezTo>
                    <a:cubicBezTo>
                      <a:pt x="2207" y="132"/>
                      <a:pt x="2124" y="72"/>
                      <a:pt x="2049" y="12"/>
                    </a:cubicBezTo>
                    <a:cubicBezTo>
                      <a:pt x="2040" y="4"/>
                      <a:pt x="2031" y="0"/>
                      <a:pt x="20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3115829" y="2095444"/>
                <a:ext cx="221601" cy="212131"/>
              </a:xfrm>
              <a:custGeom>
                <a:rect b="b" l="l" r="r" t="t"/>
                <a:pathLst>
                  <a:path extrusionOk="0" h="1905" w="1990">
                    <a:moveTo>
                      <a:pt x="1700" y="127"/>
                    </a:moveTo>
                    <a:cubicBezTo>
                      <a:pt x="1765" y="173"/>
                      <a:pt x="1824" y="231"/>
                      <a:pt x="1862" y="231"/>
                    </a:cubicBezTo>
                    <a:cubicBezTo>
                      <a:pt x="1862" y="231"/>
                      <a:pt x="1862" y="231"/>
                      <a:pt x="1863" y="231"/>
                    </a:cubicBezTo>
                    <a:lnTo>
                      <a:pt x="1863" y="231"/>
                    </a:lnTo>
                    <a:cubicBezTo>
                      <a:pt x="1833" y="259"/>
                      <a:pt x="1793" y="288"/>
                      <a:pt x="1779" y="297"/>
                    </a:cubicBezTo>
                    <a:cubicBezTo>
                      <a:pt x="1577" y="447"/>
                      <a:pt x="1397" y="657"/>
                      <a:pt x="1216" y="822"/>
                    </a:cubicBezTo>
                    <a:cubicBezTo>
                      <a:pt x="984" y="1032"/>
                      <a:pt x="759" y="1243"/>
                      <a:pt x="526" y="1438"/>
                    </a:cubicBezTo>
                    <a:cubicBezTo>
                      <a:pt x="459" y="1498"/>
                      <a:pt x="260" y="1739"/>
                      <a:pt x="148" y="1789"/>
                    </a:cubicBezTo>
                    <a:lnTo>
                      <a:pt x="148" y="1789"/>
                    </a:lnTo>
                    <a:cubicBezTo>
                      <a:pt x="175" y="1762"/>
                      <a:pt x="92" y="1678"/>
                      <a:pt x="97" y="1583"/>
                    </a:cubicBezTo>
                    <a:lnTo>
                      <a:pt x="97" y="1583"/>
                    </a:lnTo>
                    <a:cubicBezTo>
                      <a:pt x="98" y="1589"/>
                      <a:pt x="99" y="1591"/>
                      <a:pt x="102" y="1591"/>
                    </a:cubicBezTo>
                    <a:cubicBezTo>
                      <a:pt x="112" y="1591"/>
                      <a:pt x="137" y="1560"/>
                      <a:pt x="158" y="1528"/>
                    </a:cubicBezTo>
                    <a:cubicBezTo>
                      <a:pt x="308" y="1340"/>
                      <a:pt x="534" y="1197"/>
                      <a:pt x="706" y="1047"/>
                    </a:cubicBezTo>
                    <a:cubicBezTo>
                      <a:pt x="1045" y="746"/>
                      <a:pt x="1376" y="437"/>
                      <a:pt x="1700" y="127"/>
                    </a:cubicBezTo>
                    <a:close/>
                    <a:moveTo>
                      <a:pt x="1684" y="0"/>
                    </a:moveTo>
                    <a:cubicBezTo>
                      <a:pt x="1676" y="0"/>
                      <a:pt x="1667" y="4"/>
                      <a:pt x="1659" y="12"/>
                    </a:cubicBezTo>
                    <a:cubicBezTo>
                      <a:pt x="1126" y="530"/>
                      <a:pt x="586" y="1025"/>
                      <a:pt x="23" y="1505"/>
                    </a:cubicBezTo>
                    <a:cubicBezTo>
                      <a:pt x="8" y="1520"/>
                      <a:pt x="1" y="1543"/>
                      <a:pt x="8" y="1565"/>
                    </a:cubicBezTo>
                    <a:cubicBezTo>
                      <a:pt x="38" y="1663"/>
                      <a:pt x="61" y="1768"/>
                      <a:pt x="83" y="1865"/>
                    </a:cubicBezTo>
                    <a:cubicBezTo>
                      <a:pt x="89" y="1887"/>
                      <a:pt x="110" y="1905"/>
                      <a:pt x="129" y="1905"/>
                    </a:cubicBezTo>
                    <a:cubicBezTo>
                      <a:pt x="137" y="1905"/>
                      <a:pt x="145" y="1902"/>
                      <a:pt x="151" y="1895"/>
                    </a:cubicBezTo>
                    <a:cubicBezTo>
                      <a:pt x="766" y="1378"/>
                      <a:pt x="1374" y="837"/>
                      <a:pt x="1959" y="274"/>
                    </a:cubicBezTo>
                    <a:cubicBezTo>
                      <a:pt x="1989" y="244"/>
                      <a:pt x="1982" y="199"/>
                      <a:pt x="1952" y="177"/>
                    </a:cubicBezTo>
                    <a:cubicBezTo>
                      <a:pt x="1874" y="121"/>
                      <a:pt x="1797" y="71"/>
                      <a:pt x="1719" y="21"/>
                    </a:cubicBezTo>
                    <a:lnTo>
                      <a:pt x="1719" y="21"/>
                    </a:lnTo>
                    <a:cubicBezTo>
                      <a:pt x="1710" y="9"/>
                      <a:pt x="1697" y="0"/>
                      <a:pt x="16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3104137" y="2063151"/>
                <a:ext cx="178172" cy="178279"/>
              </a:xfrm>
              <a:custGeom>
                <a:rect b="b" l="l" r="r" t="t"/>
                <a:pathLst>
                  <a:path extrusionOk="0" h="1601" w="1600">
                    <a:moveTo>
                      <a:pt x="1292" y="121"/>
                    </a:moveTo>
                    <a:cubicBezTo>
                      <a:pt x="1339" y="144"/>
                      <a:pt x="1421" y="180"/>
                      <a:pt x="1473" y="196"/>
                    </a:cubicBezTo>
                    <a:lnTo>
                      <a:pt x="1473" y="196"/>
                    </a:lnTo>
                    <a:cubicBezTo>
                      <a:pt x="1465" y="203"/>
                      <a:pt x="1455" y="211"/>
                      <a:pt x="1442" y="219"/>
                    </a:cubicBezTo>
                    <a:cubicBezTo>
                      <a:pt x="1291" y="309"/>
                      <a:pt x="1149" y="504"/>
                      <a:pt x="1014" y="632"/>
                    </a:cubicBezTo>
                    <a:cubicBezTo>
                      <a:pt x="739" y="900"/>
                      <a:pt x="449" y="1252"/>
                      <a:pt x="133" y="1458"/>
                    </a:cubicBezTo>
                    <a:lnTo>
                      <a:pt x="133" y="1458"/>
                    </a:lnTo>
                    <a:cubicBezTo>
                      <a:pt x="126" y="1430"/>
                      <a:pt x="116" y="1402"/>
                      <a:pt x="113" y="1390"/>
                    </a:cubicBezTo>
                    <a:cubicBezTo>
                      <a:pt x="106" y="1255"/>
                      <a:pt x="83" y="1285"/>
                      <a:pt x="98" y="1247"/>
                    </a:cubicBezTo>
                    <a:cubicBezTo>
                      <a:pt x="151" y="1112"/>
                      <a:pt x="391" y="985"/>
                      <a:pt x="489" y="895"/>
                    </a:cubicBezTo>
                    <a:cubicBezTo>
                      <a:pt x="761" y="637"/>
                      <a:pt x="1027" y="386"/>
                      <a:pt x="1292" y="121"/>
                    </a:cubicBezTo>
                    <a:close/>
                    <a:moveTo>
                      <a:pt x="1270" y="0"/>
                    </a:moveTo>
                    <a:cubicBezTo>
                      <a:pt x="1262" y="0"/>
                      <a:pt x="1254" y="3"/>
                      <a:pt x="1246" y="9"/>
                    </a:cubicBezTo>
                    <a:cubicBezTo>
                      <a:pt x="849" y="414"/>
                      <a:pt x="436" y="805"/>
                      <a:pt x="16" y="1180"/>
                    </a:cubicBezTo>
                    <a:cubicBezTo>
                      <a:pt x="1" y="1195"/>
                      <a:pt x="1" y="1210"/>
                      <a:pt x="1" y="1225"/>
                    </a:cubicBezTo>
                    <a:cubicBezTo>
                      <a:pt x="16" y="1330"/>
                      <a:pt x="38" y="1442"/>
                      <a:pt x="53" y="1548"/>
                    </a:cubicBezTo>
                    <a:cubicBezTo>
                      <a:pt x="59" y="1576"/>
                      <a:pt x="82" y="1600"/>
                      <a:pt x="106" y="1600"/>
                    </a:cubicBezTo>
                    <a:cubicBezTo>
                      <a:pt x="114" y="1600"/>
                      <a:pt x="121" y="1598"/>
                      <a:pt x="128" y="1593"/>
                    </a:cubicBezTo>
                    <a:cubicBezTo>
                      <a:pt x="616" y="1157"/>
                      <a:pt x="1104" y="707"/>
                      <a:pt x="1577" y="242"/>
                    </a:cubicBezTo>
                    <a:cubicBezTo>
                      <a:pt x="1599" y="212"/>
                      <a:pt x="1599" y="167"/>
                      <a:pt x="1562" y="144"/>
                    </a:cubicBezTo>
                    <a:cubicBezTo>
                      <a:pt x="1474" y="100"/>
                      <a:pt x="1386" y="56"/>
                      <a:pt x="1298" y="12"/>
                    </a:cubicBezTo>
                    <a:lnTo>
                      <a:pt x="1298" y="12"/>
                    </a:lnTo>
                    <a:cubicBezTo>
                      <a:pt x="1289" y="5"/>
                      <a:pt x="1280" y="0"/>
                      <a:pt x="1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3089104" y="2034421"/>
                <a:ext cx="134631" cy="137635"/>
              </a:xfrm>
              <a:custGeom>
                <a:rect b="b" l="l" r="r" t="t"/>
                <a:pathLst>
                  <a:path extrusionOk="0" h="1236" w="1209">
                    <a:moveTo>
                      <a:pt x="895" y="116"/>
                    </a:moveTo>
                    <a:cubicBezTo>
                      <a:pt x="954" y="143"/>
                      <a:pt x="1010" y="168"/>
                      <a:pt x="1066" y="194"/>
                    </a:cubicBezTo>
                    <a:lnTo>
                      <a:pt x="1066" y="194"/>
                    </a:lnTo>
                    <a:cubicBezTo>
                      <a:pt x="765" y="499"/>
                      <a:pt x="459" y="792"/>
                      <a:pt x="153" y="1086"/>
                    </a:cubicBezTo>
                    <a:lnTo>
                      <a:pt x="153" y="1086"/>
                    </a:lnTo>
                    <a:cubicBezTo>
                      <a:pt x="145" y="1043"/>
                      <a:pt x="137" y="1000"/>
                      <a:pt x="128" y="958"/>
                    </a:cubicBezTo>
                    <a:cubicBezTo>
                      <a:pt x="128" y="947"/>
                      <a:pt x="121" y="890"/>
                      <a:pt x="113" y="875"/>
                    </a:cubicBezTo>
                    <a:lnTo>
                      <a:pt x="113" y="875"/>
                    </a:lnTo>
                    <a:cubicBezTo>
                      <a:pt x="166" y="785"/>
                      <a:pt x="301" y="702"/>
                      <a:pt x="376" y="635"/>
                    </a:cubicBezTo>
                    <a:cubicBezTo>
                      <a:pt x="551" y="460"/>
                      <a:pt x="727" y="291"/>
                      <a:pt x="895" y="116"/>
                    </a:cubicBezTo>
                    <a:close/>
                    <a:moveTo>
                      <a:pt x="874" y="0"/>
                    </a:moveTo>
                    <a:cubicBezTo>
                      <a:pt x="865" y="0"/>
                      <a:pt x="857" y="4"/>
                      <a:pt x="849" y="12"/>
                    </a:cubicBezTo>
                    <a:cubicBezTo>
                      <a:pt x="646" y="222"/>
                      <a:pt x="436" y="425"/>
                      <a:pt x="226" y="627"/>
                    </a:cubicBezTo>
                    <a:cubicBezTo>
                      <a:pt x="181" y="672"/>
                      <a:pt x="53" y="747"/>
                      <a:pt x="31" y="815"/>
                    </a:cubicBezTo>
                    <a:cubicBezTo>
                      <a:pt x="1" y="905"/>
                      <a:pt x="61" y="1085"/>
                      <a:pt x="76" y="1183"/>
                    </a:cubicBezTo>
                    <a:cubicBezTo>
                      <a:pt x="81" y="1211"/>
                      <a:pt x="109" y="1235"/>
                      <a:pt x="132" y="1235"/>
                    </a:cubicBezTo>
                    <a:cubicBezTo>
                      <a:pt x="139" y="1235"/>
                      <a:pt x="145" y="1233"/>
                      <a:pt x="151" y="1228"/>
                    </a:cubicBezTo>
                    <a:cubicBezTo>
                      <a:pt x="503" y="898"/>
                      <a:pt x="849" y="567"/>
                      <a:pt x="1186" y="222"/>
                    </a:cubicBezTo>
                    <a:cubicBezTo>
                      <a:pt x="1209" y="192"/>
                      <a:pt x="1201" y="147"/>
                      <a:pt x="1171" y="132"/>
                    </a:cubicBezTo>
                    <a:cubicBezTo>
                      <a:pt x="1081" y="87"/>
                      <a:pt x="984" y="50"/>
                      <a:pt x="894" y="5"/>
                    </a:cubicBezTo>
                    <a:cubicBezTo>
                      <a:pt x="889" y="3"/>
                      <a:pt x="885" y="2"/>
                      <a:pt x="882" y="1"/>
                    </a:cubicBezTo>
                    <a:lnTo>
                      <a:pt x="882" y="1"/>
                    </a:lnTo>
                    <a:cubicBezTo>
                      <a:pt x="879" y="1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3083313" y="2017161"/>
                <a:ext cx="76948" cy="80510"/>
              </a:xfrm>
              <a:custGeom>
                <a:rect b="b" l="l" r="r" t="t"/>
                <a:pathLst>
                  <a:path extrusionOk="0" h="723" w="691">
                    <a:moveTo>
                      <a:pt x="355" y="112"/>
                    </a:moveTo>
                    <a:cubicBezTo>
                      <a:pt x="415" y="131"/>
                      <a:pt x="476" y="153"/>
                      <a:pt x="536" y="174"/>
                    </a:cubicBezTo>
                    <a:lnTo>
                      <a:pt x="536" y="174"/>
                    </a:lnTo>
                    <a:cubicBezTo>
                      <a:pt x="411" y="303"/>
                      <a:pt x="282" y="433"/>
                      <a:pt x="153" y="562"/>
                    </a:cubicBezTo>
                    <a:lnTo>
                      <a:pt x="153" y="562"/>
                    </a:lnTo>
                    <a:cubicBezTo>
                      <a:pt x="149" y="534"/>
                      <a:pt x="146" y="505"/>
                      <a:pt x="143" y="475"/>
                    </a:cubicBezTo>
                    <a:cubicBezTo>
                      <a:pt x="143" y="438"/>
                      <a:pt x="136" y="395"/>
                      <a:pt x="122" y="351"/>
                    </a:cubicBezTo>
                    <a:lnTo>
                      <a:pt x="122" y="351"/>
                    </a:lnTo>
                    <a:cubicBezTo>
                      <a:pt x="171" y="330"/>
                      <a:pt x="220" y="247"/>
                      <a:pt x="255" y="212"/>
                    </a:cubicBezTo>
                    <a:cubicBezTo>
                      <a:pt x="289" y="179"/>
                      <a:pt x="322" y="146"/>
                      <a:pt x="355" y="112"/>
                    </a:cubicBezTo>
                    <a:close/>
                    <a:moveTo>
                      <a:pt x="334" y="0"/>
                    </a:moveTo>
                    <a:cubicBezTo>
                      <a:pt x="334" y="0"/>
                      <a:pt x="333" y="1"/>
                      <a:pt x="332" y="1"/>
                    </a:cubicBezTo>
                    <a:lnTo>
                      <a:pt x="332" y="1"/>
                    </a:lnTo>
                    <a:cubicBezTo>
                      <a:pt x="332" y="1"/>
                      <a:pt x="332" y="0"/>
                      <a:pt x="331" y="0"/>
                    </a:cubicBezTo>
                    <a:cubicBezTo>
                      <a:pt x="323" y="0"/>
                      <a:pt x="315" y="3"/>
                      <a:pt x="308" y="9"/>
                    </a:cubicBezTo>
                    <a:cubicBezTo>
                      <a:pt x="263" y="54"/>
                      <a:pt x="218" y="100"/>
                      <a:pt x="180" y="145"/>
                    </a:cubicBezTo>
                    <a:cubicBezTo>
                      <a:pt x="135" y="182"/>
                      <a:pt x="68" y="227"/>
                      <a:pt x="45" y="280"/>
                    </a:cubicBezTo>
                    <a:cubicBezTo>
                      <a:pt x="0" y="362"/>
                      <a:pt x="60" y="565"/>
                      <a:pt x="75" y="670"/>
                    </a:cubicBezTo>
                    <a:cubicBezTo>
                      <a:pt x="81" y="698"/>
                      <a:pt x="108" y="723"/>
                      <a:pt x="131" y="723"/>
                    </a:cubicBezTo>
                    <a:cubicBezTo>
                      <a:pt x="138" y="723"/>
                      <a:pt x="145" y="720"/>
                      <a:pt x="150" y="715"/>
                    </a:cubicBezTo>
                    <a:cubicBezTo>
                      <a:pt x="323" y="542"/>
                      <a:pt x="495" y="370"/>
                      <a:pt x="668" y="197"/>
                    </a:cubicBezTo>
                    <a:cubicBezTo>
                      <a:pt x="691" y="167"/>
                      <a:pt x="676" y="115"/>
                      <a:pt x="638" y="100"/>
                    </a:cubicBezTo>
                    <a:cubicBezTo>
                      <a:pt x="540" y="69"/>
                      <a:pt x="443" y="32"/>
                      <a:pt x="345" y="2"/>
                    </a:cubicBezTo>
                    <a:cubicBezTo>
                      <a:pt x="341" y="1"/>
                      <a:pt x="338" y="0"/>
                      <a:pt x="3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3257921" y="2413140"/>
                <a:ext cx="331623" cy="261127"/>
              </a:xfrm>
              <a:custGeom>
                <a:rect b="b" l="l" r="r" t="t"/>
                <a:pathLst>
                  <a:path extrusionOk="0" h="2345" w="2978">
                    <a:moveTo>
                      <a:pt x="2812" y="150"/>
                    </a:moveTo>
                    <a:cubicBezTo>
                      <a:pt x="2815" y="199"/>
                      <a:pt x="2848" y="283"/>
                      <a:pt x="2870" y="338"/>
                    </a:cubicBezTo>
                    <a:lnTo>
                      <a:pt x="2870" y="338"/>
                    </a:lnTo>
                    <a:cubicBezTo>
                      <a:pt x="2393" y="711"/>
                      <a:pt x="1902" y="1077"/>
                      <a:pt x="1404" y="1421"/>
                    </a:cubicBezTo>
                    <a:cubicBezTo>
                      <a:pt x="1111" y="1631"/>
                      <a:pt x="811" y="1834"/>
                      <a:pt x="503" y="2037"/>
                    </a:cubicBezTo>
                    <a:cubicBezTo>
                      <a:pt x="443" y="2074"/>
                      <a:pt x="316" y="2209"/>
                      <a:pt x="233" y="2209"/>
                    </a:cubicBezTo>
                    <a:cubicBezTo>
                      <a:pt x="208" y="2209"/>
                      <a:pt x="117" y="2100"/>
                      <a:pt x="86" y="2100"/>
                    </a:cubicBezTo>
                    <a:cubicBezTo>
                      <a:pt x="82" y="2100"/>
                      <a:pt x="79" y="2102"/>
                      <a:pt x="78" y="2105"/>
                    </a:cubicBezTo>
                    <a:lnTo>
                      <a:pt x="78" y="2105"/>
                    </a:lnTo>
                    <a:cubicBezTo>
                      <a:pt x="117" y="2005"/>
                      <a:pt x="527" y="1810"/>
                      <a:pt x="593" y="1766"/>
                    </a:cubicBezTo>
                    <a:cubicBezTo>
                      <a:pt x="931" y="1541"/>
                      <a:pt x="1261" y="1309"/>
                      <a:pt x="1591" y="1068"/>
                    </a:cubicBezTo>
                    <a:cubicBezTo>
                      <a:pt x="1914" y="836"/>
                      <a:pt x="2229" y="596"/>
                      <a:pt x="2544" y="356"/>
                    </a:cubicBezTo>
                    <a:cubicBezTo>
                      <a:pt x="2612" y="303"/>
                      <a:pt x="2725" y="153"/>
                      <a:pt x="2807" y="153"/>
                    </a:cubicBezTo>
                    <a:cubicBezTo>
                      <a:pt x="2809" y="152"/>
                      <a:pt x="2810" y="151"/>
                      <a:pt x="2812" y="150"/>
                    </a:cubicBezTo>
                    <a:close/>
                    <a:moveTo>
                      <a:pt x="2812" y="1"/>
                    </a:moveTo>
                    <a:cubicBezTo>
                      <a:pt x="2808" y="1"/>
                      <a:pt x="2804" y="2"/>
                      <a:pt x="2800" y="3"/>
                    </a:cubicBezTo>
                    <a:cubicBezTo>
                      <a:pt x="1899" y="723"/>
                      <a:pt x="976" y="1399"/>
                      <a:pt x="31" y="2014"/>
                    </a:cubicBezTo>
                    <a:cubicBezTo>
                      <a:pt x="8" y="2037"/>
                      <a:pt x="1" y="2067"/>
                      <a:pt x="16" y="2097"/>
                    </a:cubicBezTo>
                    <a:cubicBezTo>
                      <a:pt x="68" y="2172"/>
                      <a:pt x="121" y="2247"/>
                      <a:pt x="173" y="2322"/>
                    </a:cubicBezTo>
                    <a:cubicBezTo>
                      <a:pt x="178" y="2336"/>
                      <a:pt x="189" y="2344"/>
                      <a:pt x="202" y="2344"/>
                    </a:cubicBezTo>
                    <a:cubicBezTo>
                      <a:pt x="210" y="2344"/>
                      <a:pt x="218" y="2342"/>
                      <a:pt x="226" y="2337"/>
                    </a:cubicBezTo>
                    <a:cubicBezTo>
                      <a:pt x="1153" y="1754"/>
                      <a:pt x="2057" y="1111"/>
                      <a:pt x="2940" y="423"/>
                    </a:cubicBezTo>
                    <a:lnTo>
                      <a:pt x="2940" y="423"/>
                    </a:lnTo>
                    <a:cubicBezTo>
                      <a:pt x="2953" y="420"/>
                      <a:pt x="2964" y="409"/>
                      <a:pt x="2969" y="393"/>
                    </a:cubicBezTo>
                    <a:lnTo>
                      <a:pt x="2969" y="393"/>
                    </a:lnTo>
                    <a:cubicBezTo>
                      <a:pt x="2977" y="372"/>
                      <a:pt x="2972" y="345"/>
                      <a:pt x="2960" y="326"/>
                    </a:cubicBezTo>
                    <a:lnTo>
                      <a:pt x="2960" y="326"/>
                    </a:lnTo>
                    <a:cubicBezTo>
                      <a:pt x="2931" y="226"/>
                      <a:pt x="2896" y="133"/>
                      <a:pt x="2867" y="33"/>
                    </a:cubicBezTo>
                    <a:cubicBezTo>
                      <a:pt x="2855" y="14"/>
                      <a:pt x="2832" y="1"/>
                      <a:pt x="2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3292220" y="2483182"/>
                <a:ext cx="317369" cy="243199"/>
              </a:xfrm>
              <a:custGeom>
                <a:rect b="b" l="l" r="r" t="t"/>
                <a:pathLst>
                  <a:path extrusionOk="0" h="2184" w="2850">
                    <a:moveTo>
                      <a:pt x="2693" y="154"/>
                    </a:moveTo>
                    <a:lnTo>
                      <a:pt x="2693" y="154"/>
                    </a:lnTo>
                    <a:cubicBezTo>
                      <a:pt x="2694" y="207"/>
                      <a:pt x="2725" y="297"/>
                      <a:pt x="2743" y="352"/>
                    </a:cubicBezTo>
                    <a:lnTo>
                      <a:pt x="2743" y="352"/>
                    </a:lnTo>
                    <a:cubicBezTo>
                      <a:pt x="2281" y="695"/>
                      <a:pt x="1812" y="1025"/>
                      <a:pt x="1343" y="1347"/>
                    </a:cubicBezTo>
                    <a:cubicBezTo>
                      <a:pt x="1043" y="1550"/>
                      <a:pt x="743" y="1745"/>
                      <a:pt x="443" y="1933"/>
                    </a:cubicBezTo>
                    <a:cubicBezTo>
                      <a:pt x="390" y="1963"/>
                      <a:pt x="293" y="2068"/>
                      <a:pt x="233" y="2068"/>
                    </a:cubicBezTo>
                    <a:cubicBezTo>
                      <a:pt x="221" y="2062"/>
                      <a:pt x="145" y="1929"/>
                      <a:pt x="101" y="1929"/>
                    </a:cubicBezTo>
                    <a:cubicBezTo>
                      <a:pt x="90" y="1929"/>
                      <a:pt x="81" y="1936"/>
                      <a:pt x="75" y="1955"/>
                    </a:cubicBezTo>
                    <a:cubicBezTo>
                      <a:pt x="105" y="1843"/>
                      <a:pt x="510" y="1678"/>
                      <a:pt x="593" y="1625"/>
                    </a:cubicBezTo>
                    <a:cubicBezTo>
                      <a:pt x="923" y="1415"/>
                      <a:pt x="1253" y="1190"/>
                      <a:pt x="1576" y="965"/>
                    </a:cubicBezTo>
                    <a:cubicBezTo>
                      <a:pt x="1876" y="755"/>
                      <a:pt x="2176" y="545"/>
                      <a:pt x="2469" y="319"/>
                    </a:cubicBezTo>
                    <a:cubicBezTo>
                      <a:pt x="2529" y="275"/>
                      <a:pt x="2618" y="163"/>
                      <a:pt x="2693" y="154"/>
                    </a:cubicBezTo>
                    <a:close/>
                    <a:moveTo>
                      <a:pt x="2710" y="0"/>
                    </a:moveTo>
                    <a:cubicBezTo>
                      <a:pt x="2705" y="0"/>
                      <a:pt x="2700" y="2"/>
                      <a:pt x="2694" y="4"/>
                    </a:cubicBezTo>
                    <a:cubicBezTo>
                      <a:pt x="1831" y="672"/>
                      <a:pt x="938" y="1287"/>
                      <a:pt x="30" y="1858"/>
                    </a:cubicBezTo>
                    <a:cubicBezTo>
                      <a:pt x="8" y="1880"/>
                      <a:pt x="0" y="1910"/>
                      <a:pt x="15" y="1940"/>
                    </a:cubicBezTo>
                    <a:cubicBezTo>
                      <a:pt x="75" y="2015"/>
                      <a:pt x="128" y="2090"/>
                      <a:pt x="188" y="2165"/>
                    </a:cubicBezTo>
                    <a:cubicBezTo>
                      <a:pt x="193" y="2176"/>
                      <a:pt x="207" y="2183"/>
                      <a:pt x="223" y="2183"/>
                    </a:cubicBezTo>
                    <a:cubicBezTo>
                      <a:pt x="228" y="2183"/>
                      <a:pt x="234" y="2182"/>
                      <a:pt x="240" y="2180"/>
                    </a:cubicBezTo>
                    <a:cubicBezTo>
                      <a:pt x="1118" y="1648"/>
                      <a:pt x="1974" y="1062"/>
                      <a:pt x="2822" y="439"/>
                    </a:cubicBezTo>
                    <a:cubicBezTo>
                      <a:pt x="2827" y="435"/>
                      <a:pt x="2831" y="430"/>
                      <a:pt x="2834" y="425"/>
                    </a:cubicBezTo>
                    <a:lnTo>
                      <a:pt x="2834" y="425"/>
                    </a:lnTo>
                    <a:cubicBezTo>
                      <a:pt x="2844" y="414"/>
                      <a:pt x="2849" y="396"/>
                      <a:pt x="2844" y="372"/>
                    </a:cubicBezTo>
                    <a:cubicBezTo>
                      <a:pt x="2814" y="267"/>
                      <a:pt x="2792" y="162"/>
                      <a:pt x="2762" y="57"/>
                    </a:cubicBezTo>
                    <a:cubicBezTo>
                      <a:pt x="2756" y="26"/>
                      <a:pt x="2734" y="0"/>
                      <a:pt x="2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3331417" y="2559572"/>
                <a:ext cx="287859" cy="217142"/>
              </a:xfrm>
              <a:custGeom>
                <a:rect b="b" l="l" r="r" t="t"/>
                <a:pathLst>
                  <a:path extrusionOk="0" h="1950" w="2585">
                    <a:moveTo>
                      <a:pt x="2492" y="130"/>
                    </a:moveTo>
                    <a:lnTo>
                      <a:pt x="2492" y="130"/>
                    </a:lnTo>
                    <a:cubicBezTo>
                      <a:pt x="2453" y="139"/>
                      <a:pt x="2474" y="223"/>
                      <a:pt x="2489" y="377"/>
                    </a:cubicBezTo>
                    <a:lnTo>
                      <a:pt x="2489" y="377"/>
                    </a:lnTo>
                    <a:cubicBezTo>
                      <a:pt x="2042" y="691"/>
                      <a:pt x="1596" y="991"/>
                      <a:pt x="1142" y="1277"/>
                    </a:cubicBezTo>
                    <a:cubicBezTo>
                      <a:pt x="894" y="1442"/>
                      <a:pt x="646" y="1637"/>
                      <a:pt x="384" y="1750"/>
                    </a:cubicBezTo>
                    <a:cubicBezTo>
                      <a:pt x="346" y="1772"/>
                      <a:pt x="249" y="1840"/>
                      <a:pt x="241" y="1840"/>
                    </a:cubicBezTo>
                    <a:cubicBezTo>
                      <a:pt x="158" y="1816"/>
                      <a:pt x="150" y="1689"/>
                      <a:pt x="121" y="1689"/>
                    </a:cubicBezTo>
                    <a:cubicBezTo>
                      <a:pt x="113" y="1689"/>
                      <a:pt x="103" y="1698"/>
                      <a:pt x="91" y="1720"/>
                    </a:cubicBezTo>
                    <a:cubicBezTo>
                      <a:pt x="166" y="1584"/>
                      <a:pt x="504" y="1472"/>
                      <a:pt x="616" y="1397"/>
                    </a:cubicBezTo>
                    <a:cubicBezTo>
                      <a:pt x="931" y="1202"/>
                      <a:pt x="1239" y="999"/>
                      <a:pt x="1539" y="797"/>
                    </a:cubicBezTo>
                    <a:cubicBezTo>
                      <a:pt x="1802" y="616"/>
                      <a:pt x="2065" y="436"/>
                      <a:pt x="2327" y="256"/>
                    </a:cubicBezTo>
                    <a:cubicBezTo>
                      <a:pt x="2363" y="228"/>
                      <a:pt x="2445" y="139"/>
                      <a:pt x="2492" y="130"/>
                    </a:cubicBezTo>
                    <a:close/>
                    <a:moveTo>
                      <a:pt x="2495" y="1"/>
                    </a:moveTo>
                    <a:cubicBezTo>
                      <a:pt x="2489" y="1"/>
                      <a:pt x="2483" y="3"/>
                      <a:pt x="2477" y="9"/>
                    </a:cubicBezTo>
                    <a:cubicBezTo>
                      <a:pt x="1674" y="586"/>
                      <a:pt x="864" y="1127"/>
                      <a:pt x="31" y="1637"/>
                    </a:cubicBezTo>
                    <a:cubicBezTo>
                      <a:pt x="1" y="1652"/>
                      <a:pt x="1" y="1697"/>
                      <a:pt x="23" y="1727"/>
                    </a:cubicBezTo>
                    <a:cubicBezTo>
                      <a:pt x="91" y="1795"/>
                      <a:pt x="158" y="1870"/>
                      <a:pt x="219" y="1937"/>
                    </a:cubicBezTo>
                    <a:cubicBezTo>
                      <a:pt x="227" y="1946"/>
                      <a:pt x="236" y="1950"/>
                      <a:pt x="245" y="1950"/>
                    </a:cubicBezTo>
                    <a:cubicBezTo>
                      <a:pt x="251" y="1950"/>
                      <a:pt x="257" y="1948"/>
                      <a:pt x="264" y="1945"/>
                    </a:cubicBezTo>
                    <a:cubicBezTo>
                      <a:pt x="1044" y="1487"/>
                      <a:pt x="1809" y="992"/>
                      <a:pt x="2560" y="459"/>
                    </a:cubicBezTo>
                    <a:cubicBezTo>
                      <a:pt x="2565" y="455"/>
                      <a:pt x="2570" y="450"/>
                      <a:pt x="2573" y="444"/>
                    </a:cubicBezTo>
                    <a:lnTo>
                      <a:pt x="2573" y="444"/>
                    </a:lnTo>
                    <a:cubicBezTo>
                      <a:pt x="2580" y="434"/>
                      <a:pt x="2584" y="418"/>
                      <a:pt x="2582" y="399"/>
                    </a:cubicBezTo>
                    <a:cubicBezTo>
                      <a:pt x="2567" y="286"/>
                      <a:pt x="2552" y="166"/>
                      <a:pt x="2537" y="54"/>
                    </a:cubicBezTo>
                    <a:cubicBezTo>
                      <a:pt x="2537" y="25"/>
                      <a:pt x="2516" y="1"/>
                      <a:pt x="2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3374958" y="2634291"/>
                <a:ext cx="248439" cy="186520"/>
              </a:xfrm>
              <a:custGeom>
                <a:rect b="b" l="l" r="r" t="t"/>
                <a:pathLst>
                  <a:path extrusionOk="0" h="1675" w="2231">
                    <a:moveTo>
                      <a:pt x="91" y="1443"/>
                    </a:moveTo>
                    <a:cubicBezTo>
                      <a:pt x="91" y="1444"/>
                      <a:pt x="91" y="1445"/>
                      <a:pt x="90" y="1446"/>
                    </a:cubicBezTo>
                    <a:cubicBezTo>
                      <a:pt x="90" y="1445"/>
                      <a:pt x="91" y="1444"/>
                      <a:pt x="91" y="1443"/>
                    </a:cubicBezTo>
                    <a:close/>
                    <a:moveTo>
                      <a:pt x="2144" y="130"/>
                    </a:moveTo>
                    <a:cubicBezTo>
                      <a:pt x="2115" y="155"/>
                      <a:pt x="2129" y="254"/>
                      <a:pt x="2141" y="362"/>
                    </a:cubicBezTo>
                    <a:lnTo>
                      <a:pt x="2141" y="362"/>
                    </a:lnTo>
                    <a:cubicBezTo>
                      <a:pt x="1768" y="618"/>
                      <a:pt x="1394" y="859"/>
                      <a:pt x="1013" y="1094"/>
                    </a:cubicBezTo>
                    <a:cubicBezTo>
                      <a:pt x="803" y="1229"/>
                      <a:pt x="585" y="1416"/>
                      <a:pt x="353" y="1499"/>
                    </a:cubicBezTo>
                    <a:cubicBezTo>
                      <a:pt x="323" y="1514"/>
                      <a:pt x="285" y="1536"/>
                      <a:pt x="255" y="1559"/>
                    </a:cubicBezTo>
                    <a:cubicBezTo>
                      <a:pt x="197" y="1547"/>
                      <a:pt x="157" y="1404"/>
                      <a:pt x="121" y="1404"/>
                    </a:cubicBezTo>
                    <a:cubicBezTo>
                      <a:pt x="120" y="1404"/>
                      <a:pt x="120" y="1404"/>
                      <a:pt x="119" y="1404"/>
                    </a:cubicBezTo>
                    <a:lnTo>
                      <a:pt x="119" y="1404"/>
                    </a:lnTo>
                    <a:cubicBezTo>
                      <a:pt x="209" y="1317"/>
                      <a:pt x="468" y="1221"/>
                      <a:pt x="533" y="1176"/>
                    </a:cubicBezTo>
                    <a:cubicBezTo>
                      <a:pt x="803" y="1019"/>
                      <a:pt x="1066" y="853"/>
                      <a:pt x="1328" y="681"/>
                    </a:cubicBezTo>
                    <a:cubicBezTo>
                      <a:pt x="1561" y="531"/>
                      <a:pt x="1786" y="381"/>
                      <a:pt x="2011" y="231"/>
                    </a:cubicBezTo>
                    <a:cubicBezTo>
                      <a:pt x="2036" y="212"/>
                      <a:pt x="2100" y="149"/>
                      <a:pt x="2144" y="130"/>
                    </a:cubicBezTo>
                    <a:close/>
                    <a:moveTo>
                      <a:pt x="2162" y="1"/>
                    </a:moveTo>
                    <a:cubicBezTo>
                      <a:pt x="2157" y="1"/>
                      <a:pt x="2151" y="2"/>
                      <a:pt x="2146" y="5"/>
                    </a:cubicBezTo>
                    <a:cubicBezTo>
                      <a:pt x="1456" y="478"/>
                      <a:pt x="751" y="928"/>
                      <a:pt x="38" y="1349"/>
                    </a:cubicBezTo>
                    <a:cubicBezTo>
                      <a:pt x="8" y="1371"/>
                      <a:pt x="0" y="1416"/>
                      <a:pt x="30" y="1446"/>
                    </a:cubicBezTo>
                    <a:cubicBezTo>
                      <a:pt x="98" y="1514"/>
                      <a:pt x="165" y="1589"/>
                      <a:pt x="225" y="1664"/>
                    </a:cubicBezTo>
                    <a:cubicBezTo>
                      <a:pt x="236" y="1669"/>
                      <a:pt x="246" y="1675"/>
                      <a:pt x="257" y="1675"/>
                    </a:cubicBezTo>
                    <a:cubicBezTo>
                      <a:pt x="261" y="1675"/>
                      <a:pt x="266" y="1674"/>
                      <a:pt x="270" y="1671"/>
                    </a:cubicBezTo>
                    <a:cubicBezTo>
                      <a:pt x="923" y="1289"/>
                      <a:pt x="1568" y="883"/>
                      <a:pt x="2206" y="456"/>
                    </a:cubicBezTo>
                    <a:cubicBezTo>
                      <a:pt x="2214" y="451"/>
                      <a:pt x="2219" y="444"/>
                      <a:pt x="2222" y="435"/>
                    </a:cubicBezTo>
                    <a:lnTo>
                      <a:pt x="2222" y="435"/>
                    </a:lnTo>
                    <a:cubicBezTo>
                      <a:pt x="2228" y="425"/>
                      <a:pt x="2230" y="412"/>
                      <a:pt x="2229" y="396"/>
                    </a:cubicBezTo>
                    <a:cubicBezTo>
                      <a:pt x="2221" y="283"/>
                      <a:pt x="2214" y="171"/>
                      <a:pt x="2206" y="51"/>
                    </a:cubicBezTo>
                    <a:cubicBezTo>
                      <a:pt x="2206" y="21"/>
                      <a:pt x="2183" y="1"/>
                      <a:pt x="21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3420837" y="2713576"/>
                <a:ext cx="205677" cy="153670"/>
              </a:xfrm>
              <a:custGeom>
                <a:rect b="b" l="l" r="r" t="t"/>
                <a:pathLst>
                  <a:path extrusionOk="0" h="1380" w="1847">
                    <a:moveTo>
                      <a:pt x="1758" y="148"/>
                    </a:moveTo>
                    <a:cubicBezTo>
                      <a:pt x="1758" y="167"/>
                      <a:pt x="1756" y="194"/>
                      <a:pt x="1749" y="232"/>
                    </a:cubicBezTo>
                    <a:cubicBezTo>
                      <a:pt x="1743" y="281"/>
                      <a:pt x="1742" y="331"/>
                      <a:pt x="1742" y="381"/>
                    </a:cubicBezTo>
                    <a:lnTo>
                      <a:pt x="1742" y="381"/>
                    </a:lnTo>
                    <a:cubicBezTo>
                      <a:pt x="1433" y="579"/>
                      <a:pt x="1111" y="776"/>
                      <a:pt x="796" y="967"/>
                    </a:cubicBezTo>
                    <a:cubicBezTo>
                      <a:pt x="654" y="1049"/>
                      <a:pt x="466" y="1230"/>
                      <a:pt x="309" y="1252"/>
                    </a:cubicBezTo>
                    <a:cubicBezTo>
                      <a:pt x="280" y="1258"/>
                      <a:pt x="275" y="1264"/>
                      <a:pt x="275" y="1266"/>
                    </a:cubicBezTo>
                    <a:lnTo>
                      <a:pt x="275" y="1266"/>
                    </a:lnTo>
                    <a:cubicBezTo>
                      <a:pt x="275" y="1263"/>
                      <a:pt x="271" y="1249"/>
                      <a:pt x="218" y="1207"/>
                    </a:cubicBezTo>
                    <a:cubicBezTo>
                      <a:pt x="186" y="1185"/>
                      <a:pt x="157" y="1160"/>
                      <a:pt x="130" y="1133"/>
                    </a:cubicBezTo>
                    <a:lnTo>
                      <a:pt x="130" y="1133"/>
                    </a:lnTo>
                    <a:cubicBezTo>
                      <a:pt x="423" y="873"/>
                      <a:pt x="853" y="720"/>
                      <a:pt x="1179" y="524"/>
                    </a:cubicBezTo>
                    <a:cubicBezTo>
                      <a:pt x="1344" y="419"/>
                      <a:pt x="1569" y="337"/>
                      <a:pt x="1712" y="179"/>
                    </a:cubicBezTo>
                    <a:cubicBezTo>
                      <a:pt x="1726" y="168"/>
                      <a:pt x="1741" y="158"/>
                      <a:pt x="1758" y="148"/>
                    </a:cubicBezTo>
                    <a:close/>
                    <a:moveTo>
                      <a:pt x="1799" y="0"/>
                    </a:moveTo>
                    <a:cubicBezTo>
                      <a:pt x="1793" y="0"/>
                      <a:pt x="1786" y="2"/>
                      <a:pt x="1779" y="6"/>
                    </a:cubicBezTo>
                    <a:cubicBezTo>
                      <a:pt x="1209" y="382"/>
                      <a:pt x="624" y="734"/>
                      <a:pt x="38" y="1072"/>
                    </a:cubicBezTo>
                    <a:cubicBezTo>
                      <a:pt x="8" y="1094"/>
                      <a:pt x="1" y="1140"/>
                      <a:pt x="23" y="1170"/>
                    </a:cubicBezTo>
                    <a:cubicBezTo>
                      <a:pt x="106" y="1237"/>
                      <a:pt x="203" y="1380"/>
                      <a:pt x="301" y="1380"/>
                    </a:cubicBezTo>
                    <a:cubicBezTo>
                      <a:pt x="303" y="1380"/>
                      <a:pt x="306" y="1380"/>
                      <a:pt x="308" y="1380"/>
                    </a:cubicBezTo>
                    <a:cubicBezTo>
                      <a:pt x="429" y="1380"/>
                      <a:pt x="641" y="1191"/>
                      <a:pt x="736" y="1132"/>
                    </a:cubicBezTo>
                    <a:cubicBezTo>
                      <a:pt x="1096" y="922"/>
                      <a:pt x="1449" y="704"/>
                      <a:pt x="1801" y="479"/>
                    </a:cubicBezTo>
                    <a:lnTo>
                      <a:pt x="1801" y="479"/>
                    </a:lnTo>
                    <a:cubicBezTo>
                      <a:pt x="1816" y="476"/>
                      <a:pt x="1829" y="462"/>
                      <a:pt x="1832" y="434"/>
                    </a:cubicBezTo>
                    <a:cubicBezTo>
                      <a:pt x="1832" y="314"/>
                      <a:pt x="1839" y="194"/>
                      <a:pt x="1847" y="66"/>
                    </a:cubicBezTo>
                    <a:cubicBezTo>
                      <a:pt x="1847" y="36"/>
                      <a:pt x="1827" y="0"/>
                      <a:pt x="17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3473510" y="2794085"/>
                <a:ext cx="145544" cy="115141"/>
              </a:xfrm>
              <a:custGeom>
                <a:rect b="b" l="l" r="r" t="t"/>
                <a:pathLst>
                  <a:path extrusionOk="0" h="1034" w="1307">
                    <a:moveTo>
                      <a:pt x="1209" y="158"/>
                    </a:moveTo>
                    <a:cubicBezTo>
                      <a:pt x="1205" y="232"/>
                      <a:pt x="1200" y="306"/>
                      <a:pt x="1196" y="381"/>
                    </a:cubicBezTo>
                    <a:lnTo>
                      <a:pt x="1196" y="381"/>
                    </a:lnTo>
                    <a:cubicBezTo>
                      <a:pt x="987" y="503"/>
                      <a:pt x="779" y="632"/>
                      <a:pt x="571" y="754"/>
                    </a:cubicBezTo>
                    <a:cubicBezTo>
                      <a:pt x="481" y="799"/>
                      <a:pt x="376" y="897"/>
                      <a:pt x="278" y="912"/>
                    </a:cubicBezTo>
                    <a:cubicBezTo>
                      <a:pt x="278" y="912"/>
                      <a:pt x="277" y="912"/>
                      <a:pt x="277" y="912"/>
                    </a:cubicBezTo>
                    <a:lnTo>
                      <a:pt x="277" y="912"/>
                    </a:lnTo>
                    <a:cubicBezTo>
                      <a:pt x="258" y="899"/>
                      <a:pt x="244" y="883"/>
                      <a:pt x="233" y="867"/>
                    </a:cubicBezTo>
                    <a:cubicBezTo>
                      <a:pt x="206" y="835"/>
                      <a:pt x="176" y="806"/>
                      <a:pt x="146" y="779"/>
                    </a:cubicBezTo>
                    <a:lnTo>
                      <a:pt x="146" y="779"/>
                    </a:lnTo>
                    <a:cubicBezTo>
                      <a:pt x="502" y="580"/>
                      <a:pt x="859" y="374"/>
                      <a:pt x="1209" y="158"/>
                    </a:cubicBezTo>
                    <a:close/>
                    <a:moveTo>
                      <a:pt x="1258" y="1"/>
                    </a:moveTo>
                    <a:cubicBezTo>
                      <a:pt x="1254" y="1"/>
                      <a:pt x="1250" y="2"/>
                      <a:pt x="1246" y="4"/>
                    </a:cubicBezTo>
                    <a:cubicBezTo>
                      <a:pt x="849" y="251"/>
                      <a:pt x="443" y="484"/>
                      <a:pt x="38" y="717"/>
                    </a:cubicBezTo>
                    <a:cubicBezTo>
                      <a:pt x="8" y="739"/>
                      <a:pt x="1" y="784"/>
                      <a:pt x="31" y="814"/>
                    </a:cubicBezTo>
                    <a:cubicBezTo>
                      <a:pt x="91" y="867"/>
                      <a:pt x="196" y="1024"/>
                      <a:pt x="271" y="1032"/>
                    </a:cubicBezTo>
                    <a:cubicBezTo>
                      <a:pt x="276" y="1033"/>
                      <a:pt x="280" y="1033"/>
                      <a:pt x="286" y="1033"/>
                    </a:cubicBezTo>
                    <a:cubicBezTo>
                      <a:pt x="353" y="1033"/>
                      <a:pt x="447" y="947"/>
                      <a:pt x="496" y="919"/>
                    </a:cubicBezTo>
                    <a:cubicBezTo>
                      <a:pt x="751" y="777"/>
                      <a:pt x="1006" y="627"/>
                      <a:pt x="1253" y="477"/>
                    </a:cubicBezTo>
                    <a:lnTo>
                      <a:pt x="1253" y="477"/>
                    </a:lnTo>
                    <a:cubicBezTo>
                      <a:pt x="1268" y="473"/>
                      <a:pt x="1281" y="459"/>
                      <a:pt x="1284" y="432"/>
                    </a:cubicBezTo>
                    <a:cubicBezTo>
                      <a:pt x="1291" y="311"/>
                      <a:pt x="1299" y="191"/>
                      <a:pt x="1306" y="71"/>
                    </a:cubicBezTo>
                    <a:cubicBezTo>
                      <a:pt x="1306" y="39"/>
                      <a:pt x="1284" y="1"/>
                      <a:pt x="12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3526182" y="2877379"/>
                <a:ext cx="85300" cy="75944"/>
              </a:xfrm>
              <a:custGeom>
                <a:rect b="b" l="l" r="r" t="t"/>
                <a:pathLst>
                  <a:path extrusionOk="0" h="682" w="766">
                    <a:moveTo>
                      <a:pt x="655" y="164"/>
                    </a:moveTo>
                    <a:cubicBezTo>
                      <a:pt x="641" y="242"/>
                      <a:pt x="627" y="319"/>
                      <a:pt x="613" y="393"/>
                    </a:cubicBezTo>
                    <a:lnTo>
                      <a:pt x="613" y="393"/>
                    </a:lnTo>
                    <a:cubicBezTo>
                      <a:pt x="510" y="443"/>
                      <a:pt x="413" y="499"/>
                      <a:pt x="316" y="561"/>
                    </a:cubicBezTo>
                    <a:cubicBezTo>
                      <a:pt x="315" y="562"/>
                      <a:pt x="315" y="562"/>
                      <a:pt x="314" y="562"/>
                    </a:cubicBezTo>
                    <a:lnTo>
                      <a:pt x="314" y="562"/>
                    </a:lnTo>
                    <a:cubicBezTo>
                      <a:pt x="289" y="542"/>
                      <a:pt x="268" y="522"/>
                      <a:pt x="240" y="509"/>
                    </a:cubicBezTo>
                    <a:cubicBezTo>
                      <a:pt x="214" y="486"/>
                      <a:pt x="185" y="463"/>
                      <a:pt x="157" y="441"/>
                    </a:cubicBezTo>
                    <a:lnTo>
                      <a:pt x="157" y="441"/>
                    </a:lnTo>
                    <a:cubicBezTo>
                      <a:pt x="322" y="350"/>
                      <a:pt x="490" y="255"/>
                      <a:pt x="655" y="164"/>
                    </a:cubicBezTo>
                    <a:close/>
                    <a:moveTo>
                      <a:pt x="722" y="0"/>
                    </a:moveTo>
                    <a:cubicBezTo>
                      <a:pt x="717" y="0"/>
                      <a:pt x="711" y="2"/>
                      <a:pt x="706" y="6"/>
                    </a:cubicBezTo>
                    <a:cubicBezTo>
                      <a:pt x="481" y="134"/>
                      <a:pt x="263" y="254"/>
                      <a:pt x="45" y="374"/>
                    </a:cubicBezTo>
                    <a:cubicBezTo>
                      <a:pt x="8" y="404"/>
                      <a:pt x="0" y="456"/>
                      <a:pt x="38" y="486"/>
                    </a:cubicBezTo>
                    <a:cubicBezTo>
                      <a:pt x="111" y="538"/>
                      <a:pt x="234" y="682"/>
                      <a:pt x="324" y="682"/>
                    </a:cubicBezTo>
                    <a:cubicBezTo>
                      <a:pt x="326" y="682"/>
                      <a:pt x="328" y="682"/>
                      <a:pt x="331" y="682"/>
                    </a:cubicBezTo>
                    <a:cubicBezTo>
                      <a:pt x="383" y="682"/>
                      <a:pt x="451" y="614"/>
                      <a:pt x="496" y="592"/>
                    </a:cubicBezTo>
                    <a:cubicBezTo>
                      <a:pt x="556" y="554"/>
                      <a:pt x="608" y="524"/>
                      <a:pt x="668" y="494"/>
                    </a:cubicBezTo>
                    <a:cubicBezTo>
                      <a:pt x="674" y="491"/>
                      <a:pt x="678" y="487"/>
                      <a:pt x="682" y="482"/>
                    </a:cubicBezTo>
                    <a:lnTo>
                      <a:pt x="682" y="482"/>
                    </a:lnTo>
                    <a:cubicBezTo>
                      <a:pt x="689" y="475"/>
                      <a:pt x="695" y="464"/>
                      <a:pt x="698" y="449"/>
                    </a:cubicBezTo>
                    <a:cubicBezTo>
                      <a:pt x="721" y="321"/>
                      <a:pt x="743" y="201"/>
                      <a:pt x="766" y="74"/>
                    </a:cubicBezTo>
                    <a:cubicBezTo>
                      <a:pt x="766" y="37"/>
                      <a:pt x="746" y="0"/>
                      <a:pt x="7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3535313" y="3466001"/>
                <a:ext cx="367814" cy="171041"/>
              </a:xfrm>
              <a:custGeom>
                <a:rect b="b" l="l" r="r" t="t"/>
                <a:pathLst>
                  <a:path extrusionOk="0" h="1536" w="3303">
                    <a:moveTo>
                      <a:pt x="3235" y="318"/>
                    </a:moveTo>
                    <a:cubicBezTo>
                      <a:pt x="3235" y="321"/>
                      <a:pt x="3234" y="323"/>
                      <a:pt x="3233" y="324"/>
                    </a:cubicBezTo>
                    <a:lnTo>
                      <a:pt x="3233" y="324"/>
                    </a:lnTo>
                    <a:cubicBezTo>
                      <a:pt x="3233" y="322"/>
                      <a:pt x="3234" y="320"/>
                      <a:pt x="3235" y="318"/>
                    </a:cubicBezTo>
                    <a:close/>
                    <a:moveTo>
                      <a:pt x="3133" y="145"/>
                    </a:moveTo>
                    <a:cubicBezTo>
                      <a:pt x="3145" y="211"/>
                      <a:pt x="3164" y="310"/>
                      <a:pt x="3189" y="342"/>
                    </a:cubicBezTo>
                    <a:lnTo>
                      <a:pt x="3189" y="342"/>
                    </a:lnTo>
                    <a:cubicBezTo>
                      <a:pt x="3120" y="416"/>
                      <a:pt x="2949" y="431"/>
                      <a:pt x="2875" y="461"/>
                    </a:cubicBezTo>
                    <a:cubicBezTo>
                      <a:pt x="2530" y="596"/>
                      <a:pt x="2177" y="723"/>
                      <a:pt x="1832" y="844"/>
                    </a:cubicBezTo>
                    <a:cubicBezTo>
                      <a:pt x="1457" y="979"/>
                      <a:pt x="1074" y="1106"/>
                      <a:pt x="691" y="1226"/>
                    </a:cubicBezTo>
                    <a:cubicBezTo>
                      <a:pt x="606" y="1252"/>
                      <a:pt x="245" y="1434"/>
                      <a:pt x="101" y="1434"/>
                    </a:cubicBezTo>
                    <a:cubicBezTo>
                      <a:pt x="81" y="1434"/>
                      <a:pt x="65" y="1430"/>
                      <a:pt x="54" y="1422"/>
                    </a:cubicBezTo>
                    <a:lnTo>
                      <a:pt x="54" y="1422"/>
                    </a:lnTo>
                    <a:cubicBezTo>
                      <a:pt x="57" y="1424"/>
                      <a:pt x="60" y="1425"/>
                      <a:pt x="62" y="1425"/>
                    </a:cubicBezTo>
                    <a:cubicBezTo>
                      <a:pt x="98" y="1425"/>
                      <a:pt x="105" y="1211"/>
                      <a:pt x="92" y="1211"/>
                    </a:cubicBezTo>
                    <a:lnTo>
                      <a:pt x="92" y="1211"/>
                    </a:lnTo>
                    <a:cubicBezTo>
                      <a:pt x="92" y="1211"/>
                      <a:pt x="91" y="1211"/>
                      <a:pt x="91" y="1211"/>
                    </a:cubicBezTo>
                    <a:cubicBezTo>
                      <a:pt x="143" y="1159"/>
                      <a:pt x="331" y="1144"/>
                      <a:pt x="384" y="1121"/>
                    </a:cubicBezTo>
                    <a:cubicBezTo>
                      <a:pt x="736" y="1016"/>
                      <a:pt x="1081" y="904"/>
                      <a:pt x="1434" y="776"/>
                    </a:cubicBezTo>
                    <a:cubicBezTo>
                      <a:pt x="2000" y="585"/>
                      <a:pt x="2567" y="372"/>
                      <a:pt x="3133" y="145"/>
                    </a:cubicBezTo>
                    <a:close/>
                    <a:moveTo>
                      <a:pt x="3172" y="0"/>
                    </a:moveTo>
                    <a:cubicBezTo>
                      <a:pt x="3168" y="0"/>
                      <a:pt x="3164" y="1"/>
                      <a:pt x="3160" y="3"/>
                    </a:cubicBezTo>
                    <a:cubicBezTo>
                      <a:pt x="2132" y="423"/>
                      <a:pt x="1097" y="791"/>
                      <a:pt x="53" y="1106"/>
                    </a:cubicBezTo>
                    <a:cubicBezTo>
                      <a:pt x="31" y="1121"/>
                      <a:pt x="8" y="1144"/>
                      <a:pt x="16" y="1174"/>
                    </a:cubicBezTo>
                    <a:cubicBezTo>
                      <a:pt x="8" y="1279"/>
                      <a:pt x="8" y="1384"/>
                      <a:pt x="1" y="1489"/>
                    </a:cubicBezTo>
                    <a:cubicBezTo>
                      <a:pt x="1" y="1515"/>
                      <a:pt x="24" y="1535"/>
                      <a:pt x="44" y="1535"/>
                    </a:cubicBezTo>
                    <a:cubicBezTo>
                      <a:pt x="47" y="1535"/>
                      <a:pt x="50" y="1535"/>
                      <a:pt x="53" y="1534"/>
                    </a:cubicBezTo>
                    <a:cubicBezTo>
                      <a:pt x="1119" y="1226"/>
                      <a:pt x="2192" y="859"/>
                      <a:pt x="3250" y="446"/>
                    </a:cubicBezTo>
                    <a:cubicBezTo>
                      <a:pt x="3280" y="423"/>
                      <a:pt x="3303" y="386"/>
                      <a:pt x="3288" y="348"/>
                    </a:cubicBezTo>
                    <a:cubicBezTo>
                      <a:pt x="3258" y="243"/>
                      <a:pt x="3235" y="146"/>
                      <a:pt x="3205" y="41"/>
                    </a:cubicBezTo>
                    <a:cubicBezTo>
                      <a:pt x="3203" y="34"/>
                      <a:pt x="3201" y="29"/>
                      <a:pt x="3198" y="24"/>
                    </a:cubicBezTo>
                    <a:lnTo>
                      <a:pt x="3198" y="24"/>
                    </a:lnTo>
                    <a:cubicBezTo>
                      <a:pt x="3193" y="10"/>
                      <a:pt x="3184" y="0"/>
                      <a:pt x="31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3531972" y="3538048"/>
                <a:ext cx="384517" cy="171709"/>
              </a:xfrm>
              <a:custGeom>
                <a:rect b="b" l="l" r="r" t="t"/>
                <a:pathLst>
                  <a:path extrusionOk="0" h="1542" w="3453">
                    <a:moveTo>
                      <a:pt x="3393" y="332"/>
                    </a:moveTo>
                    <a:cubicBezTo>
                      <a:pt x="3393" y="332"/>
                      <a:pt x="3393" y="332"/>
                      <a:pt x="3392" y="332"/>
                    </a:cubicBezTo>
                    <a:lnTo>
                      <a:pt x="3392" y="332"/>
                    </a:lnTo>
                    <a:cubicBezTo>
                      <a:pt x="3393" y="332"/>
                      <a:pt x="3393" y="332"/>
                      <a:pt x="3393" y="332"/>
                    </a:cubicBezTo>
                    <a:close/>
                    <a:moveTo>
                      <a:pt x="3311" y="153"/>
                    </a:moveTo>
                    <a:cubicBezTo>
                      <a:pt x="3319" y="217"/>
                      <a:pt x="3327" y="312"/>
                      <a:pt x="3347" y="348"/>
                    </a:cubicBezTo>
                    <a:lnTo>
                      <a:pt x="3347" y="348"/>
                    </a:lnTo>
                    <a:cubicBezTo>
                      <a:pt x="3271" y="422"/>
                      <a:pt x="3122" y="437"/>
                      <a:pt x="3040" y="467"/>
                    </a:cubicBezTo>
                    <a:cubicBezTo>
                      <a:pt x="2665" y="602"/>
                      <a:pt x="2290" y="737"/>
                      <a:pt x="1907" y="857"/>
                    </a:cubicBezTo>
                    <a:cubicBezTo>
                      <a:pt x="1502" y="999"/>
                      <a:pt x="1089" y="1127"/>
                      <a:pt x="676" y="1247"/>
                    </a:cubicBezTo>
                    <a:cubicBezTo>
                      <a:pt x="598" y="1273"/>
                      <a:pt x="238" y="1440"/>
                      <a:pt x="95" y="1440"/>
                    </a:cubicBezTo>
                    <a:cubicBezTo>
                      <a:pt x="73" y="1440"/>
                      <a:pt x="56" y="1436"/>
                      <a:pt x="46" y="1427"/>
                    </a:cubicBezTo>
                    <a:cubicBezTo>
                      <a:pt x="76" y="1352"/>
                      <a:pt x="98" y="1285"/>
                      <a:pt x="113" y="1210"/>
                    </a:cubicBezTo>
                    <a:cubicBezTo>
                      <a:pt x="181" y="1142"/>
                      <a:pt x="354" y="1142"/>
                      <a:pt x="429" y="1120"/>
                    </a:cubicBezTo>
                    <a:cubicBezTo>
                      <a:pt x="811" y="1007"/>
                      <a:pt x="1187" y="887"/>
                      <a:pt x="1569" y="767"/>
                    </a:cubicBezTo>
                    <a:cubicBezTo>
                      <a:pt x="2147" y="577"/>
                      <a:pt x="2733" y="372"/>
                      <a:pt x="3311" y="153"/>
                    </a:cubicBezTo>
                    <a:close/>
                    <a:moveTo>
                      <a:pt x="3356" y="0"/>
                    </a:moveTo>
                    <a:cubicBezTo>
                      <a:pt x="3353" y="0"/>
                      <a:pt x="3351" y="1"/>
                      <a:pt x="3348" y="1"/>
                    </a:cubicBezTo>
                    <a:cubicBezTo>
                      <a:pt x="2252" y="429"/>
                      <a:pt x="1157" y="797"/>
                      <a:pt x="53" y="1105"/>
                    </a:cubicBezTo>
                    <a:cubicBezTo>
                      <a:pt x="31" y="1112"/>
                      <a:pt x="8" y="1142"/>
                      <a:pt x="16" y="1172"/>
                    </a:cubicBezTo>
                    <a:cubicBezTo>
                      <a:pt x="8" y="1277"/>
                      <a:pt x="8" y="1382"/>
                      <a:pt x="1" y="1495"/>
                    </a:cubicBezTo>
                    <a:cubicBezTo>
                      <a:pt x="1" y="1521"/>
                      <a:pt x="18" y="1541"/>
                      <a:pt x="37" y="1541"/>
                    </a:cubicBezTo>
                    <a:cubicBezTo>
                      <a:pt x="40" y="1541"/>
                      <a:pt x="43" y="1541"/>
                      <a:pt x="46" y="1540"/>
                    </a:cubicBezTo>
                    <a:cubicBezTo>
                      <a:pt x="1172" y="1240"/>
                      <a:pt x="2290" y="879"/>
                      <a:pt x="3400" y="459"/>
                    </a:cubicBezTo>
                    <a:cubicBezTo>
                      <a:pt x="3438" y="437"/>
                      <a:pt x="3453" y="399"/>
                      <a:pt x="3445" y="369"/>
                    </a:cubicBezTo>
                    <a:cubicBezTo>
                      <a:pt x="3423" y="257"/>
                      <a:pt x="3408" y="152"/>
                      <a:pt x="3393" y="39"/>
                    </a:cubicBezTo>
                    <a:cubicBezTo>
                      <a:pt x="3389" y="19"/>
                      <a:pt x="3380" y="8"/>
                      <a:pt x="3370" y="5"/>
                    </a:cubicBezTo>
                    <a:lnTo>
                      <a:pt x="3370" y="5"/>
                    </a:lnTo>
                    <a:cubicBezTo>
                      <a:pt x="3366" y="2"/>
                      <a:pt x="3361" y="0"/>
                      <a:pt x="33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534534" y="3616553"/>
                <a:ext cx="391978" cy="166698"/>
              </a:xfrm>
              <a:custGeom>
                <a:rect b="b" l="l" r="r" t="t"/>
                <a:pathLst>
                  <a:path extrusionOk="0" h="1497" w="3520">
                    <a:moveTo>
                      <a:pt x="3417" y="142"/>
                    </a:moveTo>
                    <a:lnTo>
                      <a:pt x="3417" y="142"/>
                    </a:lnTo>
                    <a:cubicBezTo>
                      <a:pt x="3402" y="186"/>
                      <a:pt x="3413" y="294"/>
                      <a:pt x="3421" y="364"/>
                    </a:cubicBezTo>
                    <a:lnTo>
                      <a:pt x="3421" y="364"/>
                    </a:lnTo>
                    <a:cubicBezTo>
                      <a:pt x="2844" y="575"/>
                      <a:pt x="2266" y="764"/>
                      <a:pt x="1681" y="940"/>
                    </a:cubicBezTo>
                    <a:cubicBezTo>
                      <a:pt x="1284" y="1052"/>
                      <a:pt x="893" y="1165"/>
                      <a:pt x="503" y="1270"/>
                    </a:cubicBezTo>
                    <a:cubicBezTo>
                      <a:pt x="414" y="1291"/>
                      <a:pt x="274" y="1362"/>
                      <a:pt x="176" y="1362"/>
                    </a:cubicBezTo>
                    <a:cubicBezTo>
                      <a:pt x="167" y="1362"/>
                      <a:pt x="159" y="1361"/>
                      <a:pt x="150" y="1360"/>
                    </a:cubicBezTo>
                    <a:cubicBezTo>
                      <a:pt x="98" y="1353"/>
                      <a:pt x="15" y="1255"/>
                      <a:pt x="75" y="1172"/>
                    </a:cubicBezTo>
                    <a:cubicBezTo>
                      <a:pt x="113" y="1127"/>
                      <a:pt x="541" y="1052"/>
                      <a:pt x="653" y="1022"/>
                    </a:cubicBezTo>
                    <a:cubicBezTo>
                      <a:pt x="1066" y="902"/>
                      <a:pt x="1486" y="782"/>
                      <a:pt x="1899" y="655"/>
                    </a:cubicBezTo>
                    <a:cubicBezTo>
                      <a:pt x="2282" y="535"/>
                      <a:pt x="2672" y="407"/>
                      <a:pt x="3055" y="272"/>
                    </a:cubicBezTo>
                    <a:cubicBezTo>
                      <a:pt x="3130" y="245"/>
                      <a:pt x="3279" y="149"/>
                      <a:pt x="3362" y="149"/>
                    </a:cubicBezTo>
                    <a:cubicBezTo>
                      <a:pt x="3370" y="149"/>
                      <a:pt x="3378" y="150"/>
                      <a:pt x="3385" y="152"/>
                    </a:cubicBezTo>
                    <a:cubicBezTo>
                      <a:pt x="3386" y="153"/>
                      <a:pt x="3388" y="153"/>
                      <a:pt x="3389" y="153"/>
                    </a:cubicBezTo>
                    <a:cubicBezTo>
                      <a:pt x="3397" y="153"/>
                      <a:pt x="3407" y="147"/>
                      <a:pt x="3417" y="142"/>
                    </a:cubicBezTo>
                    <a:close/>
                    <a:moveTo>
                      <a:pt x="3456" y="0"/>
                    </a:moveTo>
                    <a:cubicBezTo>
                      <a:pt x="3452" y="0"/>
                      <a:pt x="3449" y="1"/>
                      <a:pt x="3445" y="2"/>
                    </a:cubicBezTo>
                    <a:cubicBezTo>
                      <a:pt x="2319" y="415"/>
                      <a:pt x="1186" y="767"/>
                      <a:pt x="45" y="1067"/>
                    </a:cubicBezTo>
                    <a:cubicBezTo>
                      <a:pt x="23" y="1075"/>
                      <a:pt x="0" y="1105"/>
                      <a:pt x="0" y="1127"/>
                    </a:cubicBezTo>
                    <a:cubicBezTo>
                      <a:pt x="15" y="1232"/>
                      <a:pt x="23" y="1338"/>
                      <a:pt x="23" y="1443"/>
                    </a:cubicBezTo>
                    <a:cubicBezTo>
                      <a:pt x="30" y="1469"/>
                      <a:pt x="42" y="1496"/>
                      <a:pt x="61" y="1496"/>
                    </a:cubicBezTo>
                    <a:cubicBezTo>
                      <a:pt x="63" y="1496"/>
                      <a:pt x="66" y="1496"/>
                      <a:pt x="68" y="1495"/>
                    </a:cubicBezTo>
                    <a:cubicBezTo>
                      <a:pt x="1209" y="1217"/>
                      <a:pt x="2342" y="880"/>
                      <a:pt x="3475" y="482"/>
                    </a:cubicBezTo>
                    <a:cubicBezTo>
                      <a:pt x="3481" y="479"/>
                      <a:pt x="3487" y="475"/>
                      <a:pt x="3492" y="470"/>
                    </a:cubicBezTo>
                    <a:lnTo>
                      <a:pt x="3492" y="470"/>
                    </a:lnTo>
                    <a:cubicBezTo>
                      <a:pt x="3507" y="459"/>
                      <a:pt x="3520" y="438"/>
                      <a:pt x="3520" y="407"/>
                    </a:cubicBezTo>
                    <a:cubicBezTo>
                      <a:pt x="3512" y="287"/>
                      <a:pt x="3505" y="167"/>
                      <a:pt x="3497" y="54"/>
                    </a:cubicBezTo>
                    <a:cubicBezTo>
                      <a:pt x="3491" y="22"/>
                      <a:pt x="3479" y="0"/>
                      <a:pt x="34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3536204" y="3389946"/>
                <a:ext cx="343538" cy="169594"/>
              </a:xfrm>
              <a:custGeom>
                <a:rect b="b" l="l" r="r" t="t"/>
                <a:pathLst>
                  <a:path extrusionOk="0" h="1523" w="3085">
                    <a:moveTo>
                      <a:pt x="53" y="1399"/>
                    </a:moveTo>
                    <a:lnTo>
                      <a:pt x="53" y="1399"/>
                    </a:lnTo>
                    <a:cubicBezTo>
                      <a:pt x="54" y="1400"/>
                      <a:pt x="56" y="1401"/>
                      <a:pt x="57" y="1402"/>
                    </a:cubicBezTo>
                    <a:lnTo>
                      <a:pt x="57" y="1402"/>
                    </a:lnTo>
                    <a:cubicBezTo>
                      <a:pt x="55" y="1401"/>
                      <a:pt x="54" y="1400"/>
                      <a:pt x="53" y="1399"/>
                    </a:cubicBezTo>
                    <a:close/>
                    <a:moveTo>
                      <a:pt x="2900" y="145"/>
                    </a:moveTo>
                    <a:cubicBezTo>
                      <a:pt x="2922" y="203"/>
                      <a:pt x="2957" y="298"/>
                      <a:pt x="2977" y="329"/>
                    </a:cubicBezTo>
                    <a:lnTo>
                      <a:pt x="2977" y="329"/>
                    </a:lnTo>
                    <a:cubicBezTo>
                      <a:pt x="2936" y="387"/>
                      <a:pt x="2761" y="416"/>
                      <a:pt x="2702" y="438"/>
                    </a:cubicBezTo>
                    <a:cubicBezTo>
                      <a:pt x="2394" y="566"/>
                      <a:pt x="2079" y="686"/>
                      <a:pt x="1764" y="806"/>
                    </a:cubicBezTo>
                    <a:cubicBezTo>
                      <a:pt x="1389" y="949"/>
                      <a:pt x="1013" y="1084"/>
                      <a:pt x="638" y="1211"/>
                    </a:cubicBezTo>
                    <a:cubicBezTo>
                      <a:pt x="553" y="1238"/>
                      <a:pt x="229" y="1412"/>
                      <a:pt x="98" y="1412"/>
                    </a:cubicBezTo>
                    <a:cubicBezTo>
                      <a:pt x="81" y="1412"/>
                      <a:pt x="68" y="1409"/>
                      <a:pt x="58" y="1403"/>
                    </a:cubicBezTo>
                    <a:lnTo>
                      <a:pt x="58" y="1403"/>
                    </a:lnTo>
                    <a:cubicBezTo>
                      <a:pt x="61" y="1405"/>
                      <a:pt x="65" y="1406"/>
                      <a:pt x="68" y="1406"/>
                    </a:cubicBezTo>
                    <a:cubicBezTo>
                      <a:pt x="110" y="1406"/>
                      <a:pt x="98" y="1189"/>
                      <a:pt x="98" y="1189"/>
                    </a:cubicBezTo>
                    <a:cubicBezTo>
                      <a:pt x="143" y="1144"/>
                      <a:pt x="293" y="1129"/>
                      <a:pt x="346" y="1114"/>
                    </a:cubicBezTo>
                    <a:cubicBezTo>
                      <a:pt x="668" y="1001"/>
                      <a:pt x="998" y="889"/>
                      <a:pt x="1321" y="769"/>
                    </a:cubicBezTo>
                    <a:cubicBezTo>
                      <a:pt x="1850" y="570"/>
                      <a:pt x="2371" y="365"/>
                      <a:pt x="2900" y="145"/>
                    </a:cubicBezTo>
                    <a:close/>
                    <a:moveTo>
                      <a:pt x="2931" y="1"/>
                    </a:moveTo>
                    <a:cubicBezTo>
                      <a:pt x="2928" y="1"/>
                      <a:pt x="2924" y="1"/>
                      <a:pt x="2920" y="3"/>
                    </a:cubicBezTo>
                    <a:cubicBezTo>
                      <a:pt x="1974" y="408"/>
                      <a:pt x="1021" y="769"/>
                      <a:pt x="60" y="1091"/>
                    </a:cubicBezTo>
                    <a:cubicBezTo>
                      <a:pt x="38" y="1099"/>
                      <a:pt x="23" y="1114"/>
                      <a:pt x="23" y="1144"/>
                    </a:cubicBezTo>
                    <a:cubicBezTo>
                      <a:pt x="15" y="1249"/>
                      <a:pt x="8" y="1354"/>
                      <a:pt x="0" y="1459"/>
                    </a:cubicBezTo>
                    <a:cubicBezTo>
                      <a:pt x="0" y="1485"/>
                      <a:pt x="12" y="1522"/>
                      <a:pt x="34" y="1522"/>
                    </a:cubicBezTo>
                    <a:cubicBezTo>
                      <a:pt x="38" y="1522"/>
                      <a:pt x="41" y="1521"/>
                      <a:pt x="45" y="1519"/>
                    </a:cubicBezTo>
                    <a:cubicBezTo>
                      <a:pt x="1051" y="1204"/>
                      <a:pt x="2049" y="844"/>
                      <a:pt x="3040" y="431"/>
                    </a:cubicBezTo>
                    <a:cubicBezTo>
                      <a:pt x="3070" y="416"/>
                      <a:pt x="3085" y="378"/>
                      <a:pt x="3070" y="341"/>
                    </a:cubicBezTo>
                    <a:cubicBezTo>
                      <a:pt x="3040" y="244"/>
                      <a:pt x="3003" y="140"/>
                      <a:pt x="2965" y="43"/>
                    </a:cubicBezTo>
                    <a:lnTo>
                      <a:pt x="2965" y="43"/>
                    </a:lnTo>
                    <a:cubicBezTo>
                      <a:pt x="2961" y="19"/>
                      <a:pt x="2949" y="1"/>
                      <a:pt x="29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3540547" y="3322242"/>
                <a:ext cx="312469" cy="162133"/>
              </a:xfrm>
              <a:custGeom>
                <a:rect b="b" l="l" r="r" t="t"/>
                <a:pathLst>
                  <a:path extrusionOk="0" h="1456" w="2806">
                    <a:moveTo>
                      <a:pt x="66" y="1332"/>
                    </a:moveTo>
                    <a:lnTo>
                      <a:pt x="66" y="1332"/>
                    </a:lnTo>
                    <a:cubicBezTo>
                      <a:pt x="67" y="1332"/>
                      <a:pt x="68" y="1333"/>
                      <a:pt x="68" y="1333"/>
                    </a:cubicBezTo>
                    <a:lnTo>
                      <a:pt x="68" y="1333"/>
                    </a:lnTo>
                    <a:cubicBezTo>
                      <a:pt x="68" y="1333"/>
                      <a:pt x="67" y="1332"/>
                      <a:pt x="66" y="1332"/>
                    </a:cubicBezTo>
                    <a:close/>
                    <a:moveTo>
                      <a:pt x="2583" y="143"/>
                    </a:moveTo>
                    <a:lnTo>
                      <a:pt x="2583" y="143"/>
                    </a:lnTo>
                    <a:cubicBezTo>
                      <a:pt x="2627" y="232"/>
                      <a:pt x="2662" y="318"/>
                      <a:pt x="2697" y="320"/>
                    </a:cubicBezTo>
                    <a:lnTo>
                      <a:pt x="2697" y="320"/>
                    </a:lnTo>
                    <a:cubicBezTo>
                      <a:pt x="2647" y="346"/>
                      <a:pt x="2564" y="367"/>
                      <a:pt x="2535" y="379"/>
                    </a:cubicBezTo>
                    <a:cubicBezTo>
                      <a:pt x="2250" y="499"/>
                      <a:pt x="1965" y="619"/>
                      <a:pt x="1672" y="731"/>
                    </a:cubicBezTo>
                    <a:cubicBezTo>
                      <a:pt x="1335" y="866"/>
                      <a:pt x="997" y="1001"/>
                      <a:pt x="659" y="1121"/>
                    </a:cubicBezTo>
                    <a:cubicBezTo>
                      <a:pt x="573" y="1155"/>
                      <a:pt x="238" y="1341"/>
                      <a:pt x="106" y="1341"/>
                    </a:cubicBezTo>
                    <a:cubicBezTo>
                      <a:pt x="105" y="1341"/>
                      <a:pt x="105" y="1341"/>
                      <a:pt x="104" y="1341"/>
                    </a:cubicBezTo>
                    <a:lnTo>
                      <a:pt x="104" y="1341"/>
                    </a:lnTo>
                    <a:cubicBezTo>
                      <a:pt x="143" y="1321"/>
                      <a:pt x="102" y="1150"/>
                      <a:pt x="126" y="1106"/>
                    </a:cubicBezTo>
                    <a:lnTo>
                      <a:pt x="126" y="1106"/>
                    </a:lnTo>
                    <a:cubicBezTo>
                      <a:pt x="125" y="1109"/>
                      <a:pt x="127" y="1110"/>
                      <a:pt x="130" y="1110"/>
                    </a:cubicBezTo>
                    <a:cubicBezTo>
                      <a:pt x="149" y="1110"/>
                      <a:pt x="223" y="1082"/>
                      <a:pt x="254" y="1069"/>
                    </a:cubicBezTo>
                    <a:cubicBezTo>
                      <a:pt x="524" y="911"/>
                      <a:pt x="847" y="851"/>
                      <a:pt x="1132" y="739"/>
                    </a:cubicBezTo>
                    <a:cubicBezTo>
                      <a:pt x="1618" y="547"/>
                      <a:pt x="2097" y="349"/>
                      <a:pt x="2583" y="143"/>
                    </a:cubicBezTo>
                    <a:close/>
                    <a:moveTo>
                      <a:pt x="2608" y="1"/>
                    </a:moveTo>
                    <a:cubicBezTo>
                      <a:pt x="2604" y="1"/>
                      <a:pt x="2600" y="1"/>
                      <a:pt x="2595" y="3"/>
                    </a:cubicBezTo>
                    <a:cubicBezTo>
                      <a:pt x="1762" y="371"/>
                      <a:pt x="929" y="701"/>
                      <a:pt x="96" y="1001"/>
                    </a:cubicBezTo>
                    <a:cubicBezTo>
                      <a:pt x="74" y="1016"/>
                      <a:pt x="59" y="1031"/>
                      <a:pt x="59" y="1061"/>
                    </a:cubicBezTo>
                    <a:cubicBezTo>
                      <a:pt x="44" y="1167"/>
                      <a:pt x="21" y="1279"/>
                      <a:pt x="6" y="1392"/>
                    </a:cubicBezTo>
                    <a:cubicBezTo>
                      <a:pt x="0" y="1423"/>
                      <a:pt x="21" y="1455"/>
                      <a:pt x="45" y="1455"/>
                    </a:cubicBezTo>
                    <a:cubicBezTo>
                      <a:pt x="50" y="1455"/>
                      <a:pt x="54" y="1454"/>
                      <a:pt x="59" y="1452"/>
                    </a:cubicBezTo>
                    <a:cubicBezTo>
                      <a:pt x="959" y="1144"/>
                      <a:pt x="1860" y="799"/>
                      <a:pt x="2760" y="409"/>
                    </a:cubicBezTo>
                    <a:cubicBezTo>
                      <a:pt x="2790" y="386"/>
                      <a:pt x="2805" y="341"/>
                      <a:pt x="2783" y="304"/>
                    </a:cubicBezTo>
                    <a:cubicBezTo>
                      <a:pt x="2740" y="218"/>
                      <a:pt x="2691" y="126"/>
                      <a:pt x="2641" y="40"/>
                    </a:cubicBezTo>
                    <a:lnTo>
                      <a:pt x="2641" y="40"/>
                    </a:lnTo>
                    <a:cubicBezTo>
                      <a:pt x="2637" y="18"/>
                      <a:pt x="2625" y="1"/>
                      <a:pt x="26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3552128" y="3265451"/>
                <a:ext cx="267481" cy="147545"/>
              </a:xfrm>
              <a:custGeom>
                <a:rect b="b" l="l" r="r" t="t"/>
                <a:pathLst>
                  <a:path extrusionOk="0" h="1325" w="2402">
                    <a:moveTo>
                      <a:pt x="2167" y="141"/>
                    </a:moveTo>
                    <a:cubicBezTo>
                      <a:pt x="2209" y="215"/>
                      <a:pt x="2240" y="294"/>
                      <a:pt x="2274" y="306"/>
                    </a:cubicBezTo>
                    <a:lnTo>
                      <a:pt x="2274" y="306"/>
                    </a:lnTo>
                    <a:cubicBezTo>
                      <a:pt x="2236" y="323"/>
                      <a:pt x="2190" y="336"/>
                      <a:pt x="2176" y="341"/>
                    </a:cubicBezTo>
                    <a:cubicBezTo>
                      <a:pt x="1929" y="416"/>
                      <a:pt x="1688" y="558"/>
                      <a:pt x="1448" y="656"/>
                    </a:cubicBezTo>
                    <a:cubicBezTo>
                      <a:pt x="1163" y="776"/>
                      <a:pt x="870" y="896"/>
                      <a:pt x="578" y="1009"/>
                    </a:cubicBezTo>
                    <a:cubicBezTo>
                      <a:pt x="492" y="1042"/>
                      <a:pt x="223" y="1204"/>
                      <a:pt x="100" y="1210"/>
                    </a:cubicBezTo>
                    <a:lnTo>
                      <a:pt x="100" y="1210"/>
                    </a:lnTo>
                    <a:cubicBezTo>
                      <a:pt x="130" y="1188"/>
                      <a:pt x="87" y="1061"/>
                      <a:pt x="135" y="971"/>
                    </a:cubicBezTo>
                    <a:lnTo>
                      <a:pt x="135" y="971"/>
                    </a:lnTo>
                    <a:cubicBezTo>
                      <a:pt x="128" y="986"/>
                      <a:pt x="128" y="992"/>
                      <a:pt x="133" y="992"/>
                    </a:cubicBezTo>
                    <a:cubicBezTo>
                      <a:pt x="143" y="992"/>
                      <a:pt x="175" y="969"/>
                      <a:pt x="210" y="949"/>
                    </a:cubicBezTo>
                    <a:cubicBezTo>
                      <a:pt x="420" y="821"/>
                      <a:pt x="683" y="769"/>
                      <a:pt x="900" y="678"/>
                    </a:cubicBezTo>
                    <a:cubicBezTo>
                      <a:pt x="1320" y="509"/>
                      <a:pt x="1747" y="325"/>
                      <a:pt x="2167" y="141"/>
                    </a:cubicBezTo>
                    <a:close/>
                    <a:moveTo>
                      <a:pt x="2183" y="0"/>
                    </a:moveTo>
                    <a:cubicBezTo>
                      <a:pt x="2179" y="0"/>
                      <a:pt x="2174" y="1"/>
                      <a:pt x="2169" y="3"/>
                    </a:cubicBezTo>
                    <a:cubicBezTo>
                      <a:pt x="1486" y="318"/>
                      <a:pt x="788" y="603"/>
                      <a:pt x="90" y="874"/>
                    </a:cubicBezTo>
                    <a:cubicBezTo>
                      <a:pt x="68" y="881"/>
                      <a:pt x="53" y="904"/>
                      <a:pt x="53" y="926"/>
                    </a:cubicBezTo>
                    <a:cubicBezTo>
                      <a:pt x="38" y="1039"/>
                      <a:pt x="22" y="1151"/>
                      <a:pt x="7" y="1264"/>
                    </a:cubicBezTo>
                    <a:cubicBezTo>
                      <a:pt x="1" y="1297"/>
                      <a:pt x="24" y="1325"/>
                      <a:pt x="51" y="1325"/>
                    </a:cubicBezTo>
                    <a:cubicBezTo>
                      <a:pt x="54" y="1325"/>
                      <a:pt x="57" y="1325"/>
                      <a:pt x="60" y="1324"/>
                    </a:cubicBezTo>
                    <a:cubicBezTo>
                      <a:pt x="825" y="1039"/>
                      <a:pt x="1591" y="731"/>
                      <a:pt x="2349" y="393"/>
                    </a:cubicBezTo>
                    <a:cubicBezTo>
                      <a:pt x="2386" y="371"/>
                      <a:pt x="2401" y="326"/>
                      <a:pt x="2379" y="288"/>
                    </a:cubicBezTo>
                    <a:cubicBezTo>
                      <a:pt x="2328" y="201"/>
                      <a:pt x="2270" y="114"/>
                      <a:pt x="2219" y="34"/>
                    </a:cubicBezTo>
                    <a:lnTo>
                      <a:pt x="2219" y="34"/>
                    </a:lnTo>
                    <a:cubicBezTo>
                      <a:pt x="2213" y="15"/>
                      <a:pt x="2201" y="0"/>
                      <a:pt x="21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563821" y="3210108"/>
                <a:ext cx="218149" cy="129617"/>
              </a:xfrm>
              <a:custGeom>
                <a:rect b="b" l="l" r="r" t="t"/>
                <a:pathLst>
                  <a:path extrusionOk="0" h="1164" w="1959">
                    <a:moveTo>
                      <a:pt x="1699" y="134"/>
                    </a:moveTo>
                    <a:cubicBezTo>
                      <a:pt x="1735" y="176"/>
                      <a:pt x="1794" y="245"/>
                      <a:pt x="1834" y="280"/>
                    </a:cubicBezTo>
                    <a:lnTo>
                      <a:pt x="1834" y="280"/>
                    </a:lnTo>
                    <a:cubicBezTo>
                      <a:pt x="1825" y="284"/>
                      <a:pt x="1815" y="288"/>
                      <a:pt x="1801" y="290"/>
                    </a:cubicBezTo>
                    <a:cubicBezTo>
                      <a:pt x="1621" y="320"/>
                      <a:pt x="1418" y="463"/>
                      <a:pt x="1246" y="538"/>
                    </a:cubicBezTo>
                    <a:cubicBezTo>
                      <a:pt x="884" y="697"/>
                      <a:pt x="494" y="940"/>
                      <a:pt x="117" y="1024"/>
                    </a:cubicBezTo>
                    <a:lnTo>
                      <a:pt x="117" y="1024"/>
                    </a:lnTo>
                    <a:cubicBezTo>
                      <a:pt x="122" y="992"/>
                      <a:pt x="125" y="958"/>
                      <a:pt x="128" y="943"/>
                    </a:cubicBezTo>
                    <a:cubicBezTo>
                      <a:pt x="165" y="808"/>
                      <a:pt x="135" y="830"/>
                      <a:pt x="165" y="793"/>
                    </a:cubicBezTo>
                    <a:cubicBezTo>
                      <a:pt x="263" y="680"/>
                      <a:pt x="533" y="643"/>
                      <a:pt x="660" y="590"/>
                    </a:cubicBezTo>
                    <a:cubicBezTo>
                      <a:pt x="1007" y="443"/>
                      <a:pt x="1353" y="288"/>
                      <a:pt x="1699" y="134"/>
                    </a:cubicBezTo>
                    <a:close/>
                    <a:moveTo>
                      <a:pt x="1712" y="0"/>
                    </a:moveTo>
                    <a:cubicBezTo>
                      <a:pt x="1707" y="0"/>
                      <a:pt x="1702" y="2"/>
                      <a:pt x="1696" y="5"/>
                    </a:cubicBezTo>
                    <a:cubicBezTo>
                      <a:pt x="1171" y="245"/>
                      <a:pt x="645" y="478"/>
                      <a:pt x="113" y="695"/>
                    </a:cubicBezTo>
                    <a:cubicBezTo>
                      <a:pt x="98" y="703"/>
                      <a:pt x="83" y="718"/>
                      <a:pt x="83" y="733"/>
                    </a:cubicBezTo>
                    <a:cubicBezTo>
                      <a:pt x="60" y="853"/>
                      <a:pt x="38" y="965"/>
                      <a:pt x="8" y="1085"/>
                    </a:cubicBezTo>
                    <a:cubicBezTo>
                      <a:pt x="1" y="1118"/>
                      <a:pt x="18" y="1163"/>
                      <a:pt x="47" y="1163"/>
                    </a:cubicBezTo>
                    <a:cubicBezTo>
                      <a:pt x="51" y="1163"/>
                      <a:pt x="56" y="1162"/>
                      <a:pt x="60" y="1160"/>
                    </a:cubicBezTo>
                    <a:cubicBezTo>
                      <a:pt x="683" y="913"/>
                      <a:pt x="1298" y="650"/>
                      <a:pt x="1914" y="365"/>
                    </a:cubicBezTo>
                    <a:cubicBezTo>
                      <a:pt x="1951" y="343"/>
                      <a:pt x="1959" y="297"/>
                      <a:pt x="1936" y="260"/>
                    </a:cubicBezTo>
                    <a:cubicBezTo>
                      <a:pt x="1876" y="177"/>
                      <a:pt x="1809" y="102"/>
                      <a:pt x="1741" y="20"/>
                    </a:cubicBezTo>
                    <a:cubicBezTo>
                      <a:pt x="1739" y="18"/>
                      <a:pt x="1738" y="16"/>
                      <a:pt x="1736" y="14"/>
                    </a:cubicBezTo>
                    <a:lnTo>
                      <a:pt x="1736" y="14"/>
                    </a:lnTo>
                    <a:cubicBezTo>
                      <a:pt x="1730" y="6"/>
                      <a:pt x="1722" y="0"/>
                      <a:pt x="17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578854" y="3156546"/>
                <a:ext cx="160466" cy="106901"/>
              </a:xfrm>
              <a:custGeom>
                <a:rect b="b" l="l" r="r" t="t"/>
                <a:pathLst>
                  <a:path extrusionOk="0" h="960" w="1441">
                    <a:moveTo>
                      <a:pt x="1169" y="126"/>
                    </a:moveTo>
                    <a:cubicBezTo>
                      <a:pt x="1212" y="175"/>
                      <a:pt x="1254" y="225"/>
                      <a:pt x="1297" y="274"/>
                    </a:cubicBezTo>
                    <a:lnTo>
                      <a:pt x="1297" y="274"/>
                    </a:lnTo>
                    <a:cubicBezTo>
                      <a:pt x="903" y="460"/>
                      <a:pt x="510" y="640"/>
                      <a:pt x="117" y="808"/>
                    </a:cubicBezTo>
                    <a:lnTo>
                      <a:pt x="117" y="808"/>
                    </a:lnTo>
                    <a:cubicBezTo>
                      <a:pt x="126" y="764"/>
                      <a:pt x="134" y="719"/>
                      <a:pt x="143" y="673"/>
                    </a:cubicBezTo>
                    <a:cubicBezTo>
                      <a:pt x="143" y="663"/>
                      <a:pt x="156" y="606"/>
                      <a:pt x="158" y="583"/>
                    </a:cubicBezTo>
                    <a:lnTo>
                      <a:pt x="158" y="583"/>
                    </a:lnTo>
                    <a:cubicBezTo>
                      <a:pt x="241" y="508"/>
                      <a:pt x="391" y="486"/>
                      <a:pt x="488" y="441"/>
                    </a:cubicBezTo>
                    <a:cubicBezTo>
                      <a:pt x="715" y="338"/>
                      <a:pt x="942" y="236"/>
                      <a:pt x="1169" y="126"/>
                    </a:cubicBezTo>
                    <a:close/>
                    <a:moveTo>
                      <a:pt x="1181" y="1"/>
                    </a:moveTo>
                    <a:cubicBezTo>
                      <a:pt x="1176" y="1"/>
                      <a:pt x="1170" y="2"/>
                      <a:pt x="1163" y="6"/>
                    </a:cubicBezTo>
                    <a:cubicBezTo>
                      <a:pt x="901" y="133"/>
                      <a:pt x="630" y="253"/>
                      <a:pt x="360" y="373"/>
                    </a:cubicBezTo>
                    <a:cubicBezTo>
                      <a:pt x="293" y="403"/>
                      <a:pt x="150" y="426"/>
                      <a:pt x="98" y="486"/>
                    </a:cubicBezTo>
                    <a:cubicBezTo>
                      <a:pt x="38" y="568"/>
                      <a:pt x="30" y="771"/>
                      <a:pt x="8" y="884"/>
                    </a:cubicBezTo>
                    <a:cubicBezTo>
                      <a:pt x="1" y="918"/>
                      <a:pt x="19" y="959"/>
                      <a:pt x="52" y="959"/>
                    </a:cubicBezTo>
                    <a:cubicBezTo>
                      <a:pt x="55" y="959"/>
                      <a:pt x="57" y="959"/>
                      <a:pt x="60" y="959"/>
                    </a:cubicBezTo>
                    <a:cubicBezTo>
                      <a:pt x="510" y="763"/>
                      <a:pt x="953" y="568"/>
                      <a:pt x="1396" y="358"/>
                    </a:cubicBezTo>
                    <a:cubicBezTo>
                      <a:pt x="1426" y="336"/>
                      <a:pt x="1441" y="291"/>
                      <a:pt x="1418" y="253"/>
                    </a:cubicBezTo>
                    <a:cubicBezTo>
                      <a:pt x="1352" y="179"/>
                      <a:pt x="1278" y="98"/>
                      <a:pt x="1212" y="24"/>
                    </a:cubicBezTo>
                    <a:lnTo>
                      <a:pt x="1212" y="24"/>
                    </a:lnTo>
                    <a:cubicBezTo>
                      <a:pt x="1206" y="10"/>
                      <a:pt x="1195" y="1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3601459" y="3111892"/>
                <a:ext cx="86079" cy="73272"/>
              </a:xfrm>
              <a:custGeom>
                <a:rect b="b" l="l" r="r" t="t"/>
                <a:pathLst>
                  <a:path extrusionOk="0" h="658" w="773">
                    <a:moveTo>
                      <a:pt x="475" y="130"/>
                    </a:moveTo>
                    <a:lnTo>
                      <a:pt x="475" y="130"/>
                    </a:lnTo>
                    <a:cubicBezTo>
                      <a:pt x="525" y="175"/>
                      <a:pt x="572" y="218"/>
                      <a:pt x="621" y="262"/>
                    </a:cubicBezTo>
                    <a:lnTo>
                      <a:pt x="621" y="262"/>
                    </a:lnTo>
                    <a:cubicBezTo>
                      <a:pt x="454" y="346"/>
                      <a:pt x="284" y="427"/>
                      <a:pt x="113" y="506"/>
                    </a:cubicBezTo>
                    <a:lnTo>
                      <a:pt x="113" y="506"/>
                    </a:lnTo>
                    <a:cubicBezTo>
                      <a:pt x="120" y="473"/>
                      <a:pt x="127" y="440"/>
                      <a:pt x="135" y="407"/>
                    </a:cubicBezTo>
                    <a:cubicBezTo>
                      <a:pt x="157" y="362"/>
                      <a:pt x="165" y="317"/>
                      <a:pt x="172" y="272"/>
                    </a:cubicBezTo>
                    <a:lnTo>
                      <a:pt x="172" y="272"/>
                    </a:lnTo>
                    <a:cubicBezTo>
                      <a:pt x="225" y="267"/>
                      <a:pt x="297" y="209"/>
                      <a:pt x="345" y="189"/>
                    </a:cubicBezTo>
                    <a:cubicBezTo>
                      <a:pt x="384" y="169"/>
                      <a:pt x="429" y="150"/>
                      <a:pt x="475" y="130"/>
                    </a:cubicBezTo>
                    <a:close/>
                    <a:moveTo>
                      <a:pt x="483" y="1"/>
                    </a:moveTo>
                    <a:cubicBezTo>
                      <a:pt x="473" y="1"/>
                      <a:pt x="465" y="6"/>
                      <a:pt x="458" y="15"/>
                    </a:cubicBezTo>
                    <a:lnTo>
                      <a:pt x="458" y="15"/>
                    </a:lnTo>
                    <a:cubicBezTo>
                      <a:pt x="403" y="36"/>
                      <a:pt x="348" y="63"/>
                      <a:pt x="300" y="84"/>
                    </a:cubicBezTo>
                    <a:cubicBezTo>
                      <a:pt x="232" y="106"/>
                      <a:pt x="180" y="129"/>
                      <a:pt x="127" y="166"/>
                    </a:cubicBezTo>
                    <a:cubicBezTo>
                      <a:pt x="52" y="234"/>
                      <a:pt x="37" y="467"/>
                      <a:pt x="7" y="579"/>
                    </a:cubicBezTo>
                    <a:cubicBezTo>
                      <a:pt x="1" y="618"/>
                      <a:pt x="22" y="657"/>
                      <a:pt x="48" y="657"/>
                    </a:cubicBezTo>
                    <a:cubicBezTo>
                      <a:pt x="52" y="657"/>
                      <a:pt x="56" y="656"/>
                      <a:pt x="60" y="654"/>
                    </a:cubicBezTo>
                    <a:cubicBezTo>
                      <a:pt x="285" y="549"/>
                      <a:pt x="510" y="444"/>
                      <a:pt x="728" y="339"/>
                    </a:cubicBezTo>
                    <a:cubicBezTo>
                      <a:pt x="765" y="317"/>
                      <a:pt x="773" y="264"/>
                      <a:pt x="743" y="226"/>
                    </a:cubicBezTo>
                    <a:cubicBezTo>
                      <a:pt x="663" y="161"/>
                      <a:pt x="591" y="89"/>
                      <a:pt x="512" y="17"/>
                    </a:cubicBezTo>
                    <a:lnTo>
                      <a:pt x="512" y="17"/>
                    </a:lnTo>
                    <a:cubicBezTo>
                      <a:pt x="508" y="13"/>
                      <a:pt x="504" y="9"/>
                      <a:pt x="500" y="7"/>
                    </a:cubicBezTo>
                    <a:lnTo>
                      <a:pt x="500" y="7"/>
                    </a:lnTo>
                    <a:cubicBezTo>
                      <a:pt x="494" y="3"/>
                      <a:pt x="488" y="1"/>
                      <a:pt x="4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3542885" y="3696840"/>
                <a:ext cx="384406" cy="155563"/>
              </a:xfrm>
              <a:custGeom>
                <a:rect b="b" l="l" r="r" t="t"/>
                <a:pathLst>
                  <a:path extrusionOk="0" h="1397" w="3452">
                    <a:moveTo>
                      <a:pt x="3316" y="146"/>
                    </a:moveTo>
                    <a:cubicBezTo>
                      <a:pt x="3328" y="146"/>
                      <a:pt x="3338" y="148"/>
                      <a:pt x="3347" y="151"/>
                    </a:cubicBezTo>
                    <a:cubicBezTo>
                      <a:pt x="3350" y="151"/>
                      <a:pt x="3354" y="150"/>
                      <a:pt x="3358" y="148"/>
                    </a:cubicBezTo>
                    <a:lnTo>
                      <a:pt x="3358" y="148"/>
                    </a:lnTo>
                    <a:cubicBezTo>
                      <a:pt x="3342" y="198"/>
                      <a:pt x="3340" y="298"/>
                      <a:pt x="3340" y="366"/>
                    </a:cubicBezTo>
                    <a:lnTo>
                      <a:pt x="3340" y="366"/>
                    </a:lnTo>
                    <a:cubicBezTo>
                      <a:pt x="2751" y="557"/>
                      <a:pt x="2156" y="740"/>
                      <a:pt x="1554" y="909"/>
                    </a:cubicBezTo>
                    <a:cubicBezTo>
                      <a:pt x="1201" y="1007"/>
                      <a:pt x="841" y="1097"/>
                      <a:pt x="488" y="1187"/>
                    </a:cubicBezTo>
                    <a:cubicBezTo>
                      <a:pt x="418" y="1206"/>
                      <a:pt x="283" y="1268"/>
                      <a:pt x="198" y="1268"/>
                    </a:cubicBezTo>
                    <a:cubicBezTo>
                      <a:pt x="183" y="1268"/>
                      <a:pt x="169" y="1266"/>
                      <a:pt x="158" y="1262"/>
                    </a:cubicBezTo>
                    <a:cubicBezTo>
                      <a:pt x="138" y="1255"/>
                      <a:pt x="94" y="1088"/>
                      <a:pt x="64" y="1088"/>
                    </a:cubicBezTo>
                    <a:cubicBezTo>
                      <a:pt x="62" y="1088"/>
                      <a:pt x="60" y="1089"/>
                      <a:pt x="58" y="1091"/>
                    </a:cubicBezTo>
                    <a:lnTo>
                      <a:pt x="58" y="1091"/>
                    </a:lnTo>
                    <a:cubicBezTo>
                      <a:pt x="134" y="1005"/>
                      <a:pt x="588" y="969"/>
                      <a:pt x="668" y="947"/>
                    </a:cubicBezTo>
                    <a:cubicBezTo>
                      <a:pt x="1066" y="842"/>
                      <a:pt x="1471" y="729"/>
                      <a:pt x="1869" y="617"/>
                    </a:cubicBezTo>
                    <a:cubicBezTo>
                      <a:pt x="2259" y="504"/>
                      <a:pt x="2642" y="384"/>
                      <a:pt x="3032" y="256"/>
                    </a:cubicBezTo>
                    <a:cubicBezTo>
                      <a:pt x="3105" y="230"/>
                      <a:pt x="3235" y="146"/>
                      <a:pt x="3316" y="146"/>
                    </a:cubicBezTo>
                    <a:close/>
                    <a:moveTo>
                      <a:pt x="3407" y="0"/>
                    </a:moveTo>
                    <a:cubicBezTo>
                      <a:pt x="3405" y="0"/>
                      <a:pt x="3402" y="0"/>
                      <a:pt x="3400" y="1"/>
                    </a:cubicBezTo>
                    <a:cubicBezTo>
                      <a:pt x="2289" y="384"/>
                      <a:pt x="1171" y="707"/>
                      <a:pt x="53" y="984"/>
                    </a:cubicBezTo>
                    <a:cubicBezTo>
                      <a:pt x="23" y="992"/>
                      <a:pt x="0" y="1029"/>
                      <a:pt x="8" y="1059"/>
                    </a:cubicBezTo>
                    <a:cubicBezTo>
                      <a:pt x="23" y="1157"/>
                      <a:pt x="45" y="1262"/>
                      <a:pt x="60" y="1359"/>
                    </a:cubicBezTo>
                    <a:cubicBezTo>
                      <a:pt x="68" y="1382"/>
                      <a:pt x="83" y="1397"/>
                      <a:pt x="105" y="1397"/>
                    </a:cubicBezTo>
                    <a:cubicBezTo>
                      <a:pt x="1194" y="1142"/>
                      <a:pt x="2289" y="842"/>
                      <a:pt x="3385" y="481"/>
                    </a:cubicBezTo>
                    <a:cubicBezTo>
                      <a:pt x="3411" y="470"/>
                      <a:pt x="3425" y="432"/>
                      <a:pt x="3423" y="399"/>
                    </a:cubicBezTo>
                    <a:lnTo>
                      <a:pt x="3423" y="399"/>
                    </a:lnTo>
                    <a:cubicBezTo>
                      <a:pt x="3438" y="282"/>
                      <a:pt x="3445" y="171"/>
                      <a:pt x="3445" y="54"/>
                    </a:cubicBezTo>
                    <a:cubicBezTo>
                      <a:pt x="3452" y="27"/>
                      <a:pt x="3428" y="0"/>
                      <a:pt x="3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553687" y="3777016"/>
                <a:ext cx="366923" cy="144093"/>
              </a:xfrm>
              <a:custGeom>
                <a:rect b="b" l="l" r="r" t="t"/>
                <a:pathLst>
                  <a:path extrusionOk="0" h="1294" w="3295">
                    <a:moveTo>
                      <a:pt x="3165" y="150"/>
                    </a:moveTo>
                    <a:cubicBezTo>
                      <a:pt x="3171" y="150"/>
                      <a:pt x="3177" y="150"/>
                      <a:pt x="3183" y="152"/>
                    </a:cubicBezTo>
                    <a:cubicBezTo>
                      <a:pt x="3183" y="152"/>
                      <a:pt x="3184" y="153"/>
                      <a:pt x="3185" y="153"/>
                    </a:cubicBezTo>
                    <a:lnTo>
                      <a:pt x="3185" y="153"/>
                    </a:lnTo>
                    <a:cubicBezTo>
                      <a:pt x="3165" y="205"/>
                      <a:pt x="3160" y="308"/>
                      <a:pt x="3156" y="375"/>
                    </a:cubicBezTo>
                    <a:lnTo>
                      <a:pt x="3156" y="375"/>
                    </a:lnTo>
                    <a:cubicBezTo>
                      <a:pt x="2592" y="550"/>
                      <a:pt x="2028" y="710"/>
                      <a:pt x="1464" y="850"/>
                    </a:cubicBezTo>
                    <a:cubicBezTo>
                      <a:pt x="1112" y="947"/>
                      <a:pt x="759" y="1030"/>
                      <a:pt x="406" y="1112"/>
                    </a:cubicBezTo>
                    <a:cubicBezTo>
                      <a:pt x="351" y="1125"/>
                      <a:pt x="255" y="1172"/>
                      <a:pt x="189" y="1172"/>
                    </a:cubicBezTo>
                    <a:cubicBezTo>
                      <a:pt x="175" y="1172"/>
                      <a:pt x="162" y="1170"/>
                      <a:pt x="151" y="1165"/>
                    </a:cubicBezTo>
                    <a:cubicBezTo>
                      <a:pt x="145" y="1165"/>
                      <a:pt x="127" y="973"/>
                      <a:pt x="85" y="973"/>
                    </a:cubicBezTo>
                    <a:cubicBezTo>
                      <a:pt x="78" y="973"/>
                      <a:pt x="70" y="979"/>
                      <a:pt x="61" y="992"/>
                    </a:cubicBezTo>
                    <a:cubicBezTo>
                      <a:pt x="129" y="887"/>
                      <a:pt x="564" y="872"/>
                      <a:pt x="661" y="850"/>
                    </a:cubicBezTo>
                    <a:cubicBezTo>
                      <a:pt x="1052" y="760"/>
                      <a:pt x="1449" y="654"/>
                      <a:pt x="1840" y="549"/>
                    </a:cubicBezTo>
                    <a:cubicBezTo>
                      <a:pt x="2200" y="452"/>
                      <a:pt x="2552" y="347"/>
                      <a:pt x="2913" y="242"/>
                    </a:cubicBezTo>
                    <a:cubicBezTo>
                      <a:pt x="2981" y="221"/>
                      <a:pt x="3095" y="150"/>
                      <a:pt x="3165" y="150"/>
                    </a:cubicBezTo>
                    <a:close/>
                    <a:moveTo>
                      <a:pt x="3249" y="1"/>
                    </a:moveTo>
                    <a:cubicBezTo>
                      <a:pt x="3247" y="1"/>
                      <a:pt x="3245" y="1"/>
                      <a:pt x="3243" y="2"/>
                    </a:cubicBezTo>
                    <a:cubicBezTo>
                      <a:pt x="2185" y="347"/>
                      <a:pt x="1119" y="632"/>
                      <a:pt x="54" y="872"/>
                    </a:cubicBezTo>
                    <a:cubicBezTo>
                      <a:pt x="24" y="887"/>
                      <a:pt x="1" y="917"/>
                      <a:pt x="8" y="955"/>
                    </a:cubicBezTo>
                    <a:cubicBezTo>
                      <a:pt x="31" y="1052"/>
                      <a:pt x="54" y="1150"/>
                      <a:pt x="69" y="1255"/>
                    </a:cubicBezTo>
                    <a:cubicBezTo>
                      <a:pt x="75" y="1274"/>
                      <a:pt x="87" y="1294"/>
                      <a:pt x="105" y="1294"/>
                    </a:cubicBezTo>
                    <a:cubicBezTo>
                      <a:pt x="108" y="1294"/>
                      <a:pt x="111" y="1293"/>
                      <a:pt x="114" y="1292"/>
                    </a:cubicBezTo>
                    <a:cubicBezTo>
                      <a:pt x="1142" y="1075"/>
                      <a:pt x="2170" y="805"/>
                      <a:pt x="3190" y="497"/>
                    </a:cubicBezTo>
                    <a:cubicBezTo>
                      <a:pt x="3195" y="495"/>
                      <a:pt x="3200" y="493"/>
                      <a:pt x="3204" y="489"/>
                    </a:cubicBezTo>
                    <a:lnTo>
                      <a:pt x="3204" y="489"/>
                    </a:lnTo>
                    <a:cubicBezTo>
                      <a:pt x="3219" y="484"/>
                      <a:pt x="3232" y="468"/>
                      <a:pt x="3235" y="440"/>
                    </a:cubicBezTo>
                    <a:lnTo>
                      <a:pt x="3235" y="440"/>
                    </a:lnTo>
                    <a:cubicBezTo>
                      <a:pt x="3237" y="432"/>
                      <a:pt x="3238" y="425"/>
                      <a:pt x="3239" y="417"/>
                    </a:cubicBezTo>
                    <a:lnTo>
                      <a:pt x="3239" y="417"/>
                    </a:lnTo>
                    <a:cubicBezTo>
                      <a:pt x="3259" y="304"/>
                      <a:pt x="3274" y="190"/>
                      <a:pt x="3288" y="77"/>
                    </a:cubicBezTo>
                    <a:cubicBezTo>
                      <a:pt x="3295" y="42"/>
                      <a:pt x="3276" y="1"/>
                      <a:pt x="32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3568832" y="3861423"/>
                <a:ext cx="335966" cy="128058"/>
              </a:xfrm>
              <a:custGeom>
                <a:rect b="b" l="l" r="r" t="t"/>
                <a:pathLst>
                  <a:path extrusionOk="0" h="1150" w="3017">
                    <a:moveTo>
                      <a:pt x="83" y="843"/>
                    </a:moveTo>
                    <a:lnTo>
                      <a:pt x="83" y="843"/>
                    </a:lnTo>
                    <a:cubicBezTo>
                      <a:pt x="80" y="845"/>
                      <a:pt x="78" y="847"/>
                      <a:pt x="75" y="849"/>
                    </a:cubicBezTo>
                    <a:cubicBezTo>
                      <a:pt x="78" y="847"/>
                      <a:pt x="80" y="845"/>
                      <a:pt x="83" y="843"/>
                    </a:cubicBezTo>
                    <a:close/>
                    <a:moveTo>
                      <a:pt x="2914" y="132"/>
                    </a:moveTo>
                    <a:cubicBezTo>
                      <a:pt x="2922" y="132"/>
                      <a:pt x="2929" y="133"/>
                      <a:pt x="2934" y="137"/>
                    </a:cubicBezTo>
                    <a:cubicBezTo>
                      <a:pt x="2930" y="135"/>
                      <a:pt x="2927" y="134"/>
                      <a:pt x="2923" y="134"/>
                    </a:cubicBezTo>
                    <a:cubicBezTo>
                      <a:pt x="2890" y="134"/>
                      <a:pt x="2873" y="224"/>
                      <a:pt x="2835" y="378"/>
                    </a:cubicBezTo>
                    <a:lnTo>
                      <a:pt x="2835" y="378"/>
                    </a:lnTo>
                    <a:cubicBezTo>
                      <a:pt x="2297" y="532"/>
                      <a:pt x="1760" y="672"/>
                      <a:pt x="1223" y="797"/>
                    </a:cubicBezTo>
                    <a:cubicBezTo>
                      <a:pt x="931" y="864"/>
                      <a:pt x="623" y="970"/>
                      <a:pt x="330" y="992"/>
                    </a:cubicBezTo>
                    <a:cubicBezTo>
                      <a:pt x="296" y="992"/>
                      <a:pt x="194" y="1023"/>
                      <a:pt x="175" y="1023"/>
                    </a:cubicBezTo>
                    <a:cubicBezTo>
                      <a:pt x="174" y="1023"/>
                      <a:pt x="173" y="1023"/>
                      <a:pt x="173" y="1022"/>
                    </a:cubicBezTo>
                    <a:cubicBezTo>
                      <a:pt x="99" y="967"/>
                      <a:pt x="146" y="826"/>
                      <a:pt x="112" y="826"/>
                    </a:cubicBezTo>
                    <a:cubicBezTo>
                      <a:pt x="107" y="826"/>
                      <a:pt x="101" y="829"/>
                      <a:pt x="93" y="835"/>
                    </a:cubicBezTo>
                    <a:lnTo>
                      <a:pt x="93" y="835"/>
                    </a:lnTo>
                    <a:cubicBezTo>
                      <a:pt x="233" y="731"/>
                      <a:pt x="569" y="743"/>
                      <a:pt x="698" y="714"/>
                    </a:cubicBezTo>
                    <a:cubicBezTo>
                      <a:pt x="1058" y="632"/>
                      <a:pt x="1426" y="542"/>
                      <a:pt x="1786" y="452"/>
                    </a:cubicBezTo>
                    <a:cubicBezTo>
                      <a:pt x="2101" y="369"/>
                      <a:pt x="2416" y="287"/>
                      <a:pt x="2724" y="197"/>
                    </a:cubicBezTo>
                    <a:cubicBezTo>
                      <a:pt x="2769" y="184"/>
                      <a:pt x="2864" y="132"/>
                      <a:pt x="2914" y="132"/>
                    </a:cubicBezTo>
                    <a:close/>
                    <a:moveTo>
                      <a:pt x="2972" y="1"/>
                    </a:moveTo>
                    <a:cubicBezTo>
                      <a:pt x="2969" y="1"/>
                      <a:pt x="2967" y="1"/>
                      <a:pt x="2964" y="2"/>
                    </a:cubicBezTo>
                    <a:cubicBezTo>
                      <a:pt x="1996" y="287"/>
                      <a:pt x="1028" y="527"/>
                      <a:pt x="60" y="729"/>
                    </a:cubicBezTo>
                    <a:cubicBezTo>
                      <a:pt x="23" y="744"/>
                      <a:pt x="0" y="789"/>
                      <a:pt x="15" y="827"/>
                    </a:cubicBezTo>
                    <a:cubicBezTo>
                      <a:pt x="45" y="925"/>
                      <a:pt x="83" y="1022"/>
                      <a:pt x="113" y="1120"/>
                    </a:cubicBezTo>
                    <a:cubicBezTo>
                      <a:pt x="113" y="1142"/>
                      <a:pt x="135" y="1150"/>
                      <a:pt x="150" y="1150"/>
                    </a:cubicBezTo>
                    <a:cubicBezTo>
                      <a:pt x="1051" y="970"/>
                      <a:pt x="1959" y="752"/>
                      <a:pt x="2859" y="504"/>
                    </a:cubicBezTo>
                    <a:cubicBezTo>
                      <a:pt x="2869" y="501"/>
                      <a:pt x="2877" y="494"/>
                      <a:pt x="2884" y="486"/>
                    </a:cubicBezTo>
                    <a:lnTo>
                      <a:pt x="2884" y="486"/>
                    </a:lnTo>
                    <a:cubicBezTo>
                      <a:pt x="2892" y="478"/>
                      <a:pt x="2899" y="467"/>
                      <a:pt x="2903" y="452"/>
                    </a:cubicBezTo>
                    <a:lnTo>
                      <a:pt x="2903" y="452"/>
                    </a:lnTo>
                    <a:cubicBezTo>
                      <a:pt x="2904" y="447"/>
                      <a:pt x="2905" y="443"/>
                      <a:pt x="2906" y="439"/>
                    </a:cubicBezTo>
                    <a:lnTo>
                      <a:pt x="2906" y="439"/>
                    </a:lnTo>
                    <a:cubicBezTo>
                      <a:pt x="2943" y="320"/>
                      <a:pt x="2972" y="195"/>
                      <a:pt x="3009" y="77"/>
                    </a:cubicBezTo>
                    <a:cubicBezTo>
                      <a:pt x="3016" y="35"/>
                      <a:pt x="2998" y="1"/>
                      <a:pt x="29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3592217" y="3940040"/>
                <a:ext cx="288305" cy="112134"/>
              </a:xfrm>
              <a:custGeom>
                <a:rect b="b" l="l" r="r" t="t"/>
                <a:pathLst>
                  <a:path extrusionOk="0" h="1007" w="2589">
                    <a:moveTo>
                      <a:pt x="2512" y="134"/>
                    </a:moveTo>
                    <a:lnTo>
                      <a:pt x="2512" y="134"/>
                    </a:lnTo>
                    <a:cubicBezTo>
                      <a:pt x="2513" y="135"/>
                      <a:pt x="2514" y="135"/>
                      <a:pt x="2514" y="136"/>
                    </a:cubicBezTo>
                    <a:cubicBezTo>
                      <a:pt x="2513" y="135"/>
                      <a:pt x="2513" y="135"/>
                      <a:pt x="2512" y="134"/>
                    </a:cubicBezTo>
                    <a:close/>
                    <a:moveTo>
                      <a:pt x="2486" y="133"/>
                    </a:moveTo>
                    <a:cubicBezTo>
                      <a:pt x="2453" y="155"/>
                      <a:pt x="2428" y="265"/>
                      <a:pt x="2393" y="378"/>
                    </a:cubicBezTo>
                    <a:lnTo>
                      <a:pt x="2393" y="378"/>
                    </a:lnTo>
                    <a:cubicBezTo>
                      <a:pt x="1948" y="488"/>
                      <a:pt x="1503" y="596"/>
                      <a:pt x="1066" y="691"/>
                    </a:cubicBezTo>
                    <a:cubicBezTo>
                      <a:pt x="818" y="751"/>
                      <a:pt x="533" y="856"/>
                      <a:pt x="293" y="856"/>
                    </a:cubicBezTo>
                    <a:cubicBezTo>
                      <a:pt x="255" y="864"/>
                      <a:pt x="210" y="871"/>
                      <a:pt x="173" y="879"/>
                    </a:cubicBezTo>
                    <a:cubicBezTo>
                      <a:pt x="126" y="844"/>
                      <a:pt x="147" y="682"/>
                      <a:pt x="113" y="668"/>
                    </a:cubicBezTo>
                    <a:lnTo>
                      <a:pt x="113" y="668"/>
                    </a:lnTo>
                    <a:cubicBezTo>
                      <a:pt x="233" y="616"/>
                      <a:pt x="508" y="613"/>
                      <a:pt x="586" y="594"/>
                    </a:cubicBezTo>
                    <a:cubicBezTo>
                      <a:pt x="901" y="534"/>
                      <a:pt x="1208" y="459"/>
                      <a:pt x="1524" y="391"/>
                    </a:cubicBezTo>
                    <a:cubicBezTo>
                      <a:pt x="1794" y="324"/>
                      <a:pt x="2064" y="256"/>
                      <a:pt x="2334" y="189"/>
                    </a:cubicBezTo>
                    <a:cubicBezTo>
                      <a:pt x="2357" y="183"/>
                      <a:pt x="2440" y="141"/>
                      <a:pt x="2486" y="133"/>
                    </a:cubicBezTo>
                    <a:close/>
                    <a:moveTo>
                      <a:pt x="2549" y="0"/>
                    </a:moveTo>
                    <a:cubicBezTo>
                      <a:pt x="2547" y="0"/>
                      <a:pt x="2546" y="0"/>
                      <a:pt x="2544" y="1"/>
                    </a:cubicBezTo>
                    <a:cubicBezTo>
                      <a:pt x="1711" y="226"/>
                      <a:pt x="886" y="421"/>
                      <a:pt x="60" y="586"/>
                    </a:cubicBezTo>
                    <a:cubicBezTo>
                      <a:pt x="15" y="601"/>
                      <a:pt x="0" y="639"/>
                      <a:pt x="8" y="676"/>
                    </a:cubicBezTo>
                    <a:cubicBezTo>
                      <a:pt x="45" y="781"/>
                      <a:pt x="75" y="879"/>
                      <a:pt x="105" y="976"/>
                    </a:cubicBezTo>
                    <a:cubicBezTo>
                      <a:pt x="113" y="999"/>
                      <a:pt x="128" y="1006"/>
                      <a:pt x="143" y="1006"/>
                    </a:cubicBezTo>
                    <a:cubicBezTo>
                      <a:pt x="901" y="864"/>
                      <a:pt x="1659" y="691"/>
                      <a:pt x="2417" y="496"/>
                    </a:cubicBezTo>
                    <a:cubicBezTo>
                      <a:pt x="2425" y="494"/>
                      <a:pt x="2433" y="489"/>
                      <a:pt x="2439" y="483"/>
                    </a:cubicBezTo>
                    <a:lnTo>
                      <a:pt x="2439" y="483"/>
                    </a:lnTo>
                    <a:cubicBezTo>
                      <a:pt x="2451" y="475"/>
                      <a:pt x="2462" y="462"/>
                      <a:pt x="2469" y="444"/>
                    </a:cubicBezTo>
                    <a:cubicBezTo>
                      <a:pt x="2507" y="324"/>
                      <a:pt x="2544" y="204"/>
                      <a:pt x="2582" y="76"/>
                    </a:cubicBezTo>
                    <a:cubicBezTo>
                      <a:pt x="2589" y="41"/>
                      <a:pt x="2570" y="0"/>
                      <a:pt x="25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>
                <a:off x="3614711" y="4024224"/>
                <a:ext cx="239753" cy="96990"/>
              </a:xfrm>
              <a:custGeom>
                <a:rect b="b" l="l" r="r" t="t"/>
                <a:pathLst>
                  <a:path extrusionOk="0" h="871" w="2153">
                    <a:moveTo>
                      <a:pt x="2023" y="138"/>
                    </a:moveTo>
                    <a:cubicBezTo>
                      <a:pt x="2016" y="157"/>
                      <a:pt x="2004" y="184"/>
                      <a:pt x="1982" y="220"/>
                    </a:cubicBezTo>
                    <a:cubicBezTo>
                      <a:pt x="1956" y="273"/>
                      <a:pt x="1935" y="325"/>
                      <a:pt x="1916" y="377"/>
                    </a:cubicBezTo>
                    <a:lnTo>
                      <a:pt x="1916" y="377"/>
                    </a:lnTo>
                    <a:cubicBezTo>
                      <a:pt x="1550" y="457"/>
                      <a:pt x="1177" y="538"/>
                      <a:pt x="804" y="618"/>
                    </a:cubicBezTo>
                    <a:cubicBezTo>
                      <a:pt x="662" y="644"/>
                      <a:pt x="459" y="731"/>
                      <a:pt x="305" y="731"/>
                    </a:cubicBezTo>
                    <a:cubicBezTo>
                      <a:pt x="279" y="731"/>
                      <a:pt x="256" y="728"/>
                      <a:pt x="233" y="723"/>
                    </a:cubicBezTo>
                    <a:cubicBezTo>
                      <a:pt x="225" y="721"/>
                      <a:pt x="218" y="721"/>
                      <a:pt x="214" y="721"/>
                    </a:cubicBezTo>
                    <a:cubicBezTo>
                      <a:pt x="209" y="721"/>
                      <a:pt x="206" y="721"/>
                      <a:pt x="204" y="722"/>
                    </a:cubicBezTo>
                    <a:lnTo>
                      <a:pt x="204" y="722"/>
                    </a:lnTo>
                    <a:cubicBezTo>
                      <a:pt x="205" y="716"/>
                      <a:pt x="201" y="697"/>
                      <a:pt x="173" y="648"/>
                    </a:cubicBezTo>
                    <a:cubicBezTo>
                      <a:pt x="151" y="610"/>
                      <a:pt x="133" y="571"/>
                      <a:pt x="119" y="532"/>
                    </a:cubicBezTo>
                    <a:lnTo>
                      <a:pt x="119" y="532"/>
                    </a:lnTo>
                    <a:cubicBezTo>
                      <a:pt x="501" y="378"/>
                      <a:pt x="961" y="382"/>
                      <a:pt x="1337" y="303"/>
                    </a:cubicBezTo>
                    <a:cubicBezTo>
                      <a:pt x="1532" y="258"/>
                      <a:pt x="1779" y="258"/>
                      <a:pt x="1967" y="160"/>
                    </a:cubicBezTo>
                    <a:cubicBezTo>
                      <a:pt x="1985" y="150"/>
                      <a:pt x="2004" y="143"/>
                      <a:pt x="2023" y="138"/>
                    </a:cubicBezTo>
                    <a:close/>
                    <a:moveTo>
                      <a:pt x="2113" y="0"/>
                    </a:moveTo>
                    <a:cubicBezTo>
                      <a:pt x="2110" y="0"/>
                      <a:pt x="2106" y="1"/>
                      <a:pt x="2102" y="3"/>
                    </a:cubicBezTo>
                    <a:cubicBezTo>
                      <a:pt x="1427" y="168"/>
                      <a:pt x="744" y="310"/>
                      <a:pt x="61" y="438"/>
                    </a:cubicBezTo>
                    <a:cubicBezTo>
                      <a:pt x="23" y="453"/>
                      <a:pt x="1" y="491"/>
                      <a:pt x="8" y="536"/>
                    </a:cubicBezTo>
                    <a:cubicBezTo>
                      <a:pt x="53" y="633"/>
                      <a:pt x="91" y="821"/>
                      <a:pt x="181" y="858"/>
                    </a:cubicBezTo>
                    <a:cubicBezTo>
                      <a:pt x="199" y="867"/>
                      <a:pt x="221" y="871"/>
                      <a:pt x="247" y="871"/>
                    </a:cubicBezTo>
                    <a:cubicBezTo>
                      <a:pt x="375" y="871"/>
                      <a:pt x="584" y="779"/>
                      <a:pt x="684" y="761"/>
                    </a:cubicBezTo>
                    <a:cubicBezTo>
                      <a:pt x="1104" y="678"/>
                      <a:pt x="1517" y="596"/>
                      <a:pt x="1937" y="498"/>
                    </a:cubicBezTo>
                    <a:cubicBezTo>
                      <a:pt x="1940" y="497"/>
                      <a:pt x="1942" y="496"/>
                      <a:pt x="1945" y="495"/>
                    </a:cubicBezTo>
                    <a:lnTo>
                      <a:pt x="1945" y="495"/>
                    </a:lnTo>
                    <a:cubicBezTo>
                      <a:pt x="1956" y="491"/>
                      <a:pt x="1967" y="480"/>
                      <a:pt x="1974" y="461"/>
                    </a:cubicBezTo>
                    <a:cubicBezTo>
                      <a:pt x="2027" y="341"/>
                      <a:pt x="2087" y="213"/>
                      <a:pt x="2139" y="93"/>
                    </a:cubicBezTo>
                    <a:cubicBezTo>
                      <a:pt x="2153" y="53"/>
                      <a:pt x="2142" y="0"/>
                      <a:pt x="21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>
                <a:off x="3647339" y="4104622"/>
                <a:ext cx="167927" cy="78839"/>
              </a:xfrm>
              <a:custGeom>
                <a:rect b="b" l="l" r="r" t="t"/>
                <a:pathLst>
                  <a:path extrusionOk="0" h="708" w="1508">
                    <a:moveTo>
                      <a:pt x="1371" y="145"/>
                    </a:moveTo>
                    <a:cubicBezTo>
                      <a:pt x="1336" y="219"/>
                      <a:pt x="1301" y="294"/>
                      <a:pt x="1267" y="368"/>
                    </a:cubicBezTo>
                    <a:lnTo>
                      <a:pt x="1267" y="368"/>
                    </a:lnTo>
                    <a:cubicBezTo>
                      <a:pt x="1023" y="418"/>
                      <a:pt x="778" y="468"/>
                      <a:pt x="533" y="511"/>
                    </a:cubicBezTo>
                    <a:cubicBezTo>
                      <a:pt x="446" y="532"/>
                      <a:pt x="324" y="581"/>
                      <a:pt x="234" y="581"/>
                    </a:cubicBezTo>
                    <a:cubicBezTo>
                      <a:pt x="223" y="581"/>
                      <a:pt x="213" y="581"/>
                      <a:pt x="203" y="579"/>
                    </a:cubicBezTo>
                    <a:cubicBezTo>
                      <a:pt x="203" y="579"/>
                      <a:pt x="202" y="579"/>
                      <a:pt x="202" y="579"/>
                    </a:cubicBezTo>
                    <a:lnTo>
                      <a:pt x="202" y="579"/>
                    </a:lnTo>
                    <a:cubicBezTo>
                      <a:pt x="190" y="557"/>
                      <a:pt x="179" y="528"/>
                      <a:pt x="173" y="504"/>
                    </a:cubicBezTo>
                    <a:cubicBezTo>
                      <a:pt x="160" y="464"/>
                      <a:pt x="144" y="424"/>
                      <a:pt x="128" y="384"/>
                    </a:cubicBezTo>
                    <a:lnTo>
                      <a:pt x="128" y="384"/>
                    </a:lnTo>
                    <a:cubicBezTo>
                      <a:pt x="540" y="310"/>
                      <a:pt x="953" y="230"/>
                      <a:pt x="1371" y="145"/>
                    </a:cubicBezTo>
                    <a:close/>
                    <a:moveTo>
                      <a:pt x="1463" y="1"/>
                    </a:moveTo>
                    <a:cubicBezTo>
                      <a:pt x="1461" y="1"/>
                      <a:pt x="1458" y="1"/>
                      <a:pt x="1456" y="1"/>
                    </a:cubicBezTo>
                    <a:cubicBezTo>
                      <a:pt x="991" y="99"/>
                      <a:pt x="526" y="189"/>
                      <a:pt x="60" y="271"/>
                    </a:cubicBezTo>
                    <a:cubicBezTo>
                      <a:pt x="23" y="286"/>
                      <a:pt x="0" y="331"/>
                      <a:pt x="8" y="369"/>
                    </a:cubicBezTo>
                    <a:cubicBezTo>
                      <a:pt x="38" y="451"/>
                      <a:pt x="75" y="654"/>
                      <a:pt x="143" y="699"/>
                    </a:cubicBezTo>
                    <a:cubicBezTo>
                      <a:pt x="153" y="705"/>
                      <a:pt x="167" y="707"/>
                      <a:pt x="183" y="707"/>
                    </a:cubicBezTo>
                    <a:cubicBezTo>
                      <a:pt x="249" y="707"/>
                      <a:pt x="350" y="668"/>
                      <a:pt x="398" y="662"/>
                    </a:cubicBezTo>
                    <a:cubicBezTo>
                      <a:pt x="686" y="610"/>
                      <a:pt x="975" y="551"/>
                      <a:pt x="1270" y="492"/>
                    </a:cubicBezTo>
                    <a:lnTo>
                      <a:pt x="1270" y="492"/>
                    </a:lnTo>
                    <a:cubicBezTo>
                      <a:pt x="1273" y="493"/>
                      <a:pt x="1276" y="493"/>
                      <a:pt x="1280" y="493"/>
                    </a:cubicBezTo>
                    <a:cubicBezTo>
                      <a:pt x="1294" y="493"/>
                      <a:pt x="1309" y="483"/>
                      <a:pt x="1321" y="459"/>
                    </a:cubicBezTo>
                    <a:cubicBezTo>
                      <a:pt x="1381" y="339"/>
                      <a:pt x="1434" y="211"/>
                      <a:pt x="1486" y="91"/>
                    </a:cubicBezTo>
                    <a:cubicBezTo>
                      <a:pt x="1507" y="56"/>
                      <a:pt x="1495" y="1"/>
                      <a:pt x="14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676626" y="4187359"/>
                <a:ext cx="98440" cy="64029"/>
              </a:xfrm>
              <a:custGeom>
                <a:rect b="b" l="l" r="r" t="t"/>
                <a:pathLst>
                  <a:path extrusionOk="0" h="575" w="884">
                    <a:moveTo>
                      <a:pt x="725" y="147"/>
                    </a:moveTo>
                    <a:cubicBezTo>
                      <a:pt x="681" y="222"/>
                      <a:pt x="636" y="297"/>
                      <a:pt x="593" y="372"/>
                    </a:cubicBezTo>
                    <a:lnTo>
                      <a:pt x="593" y="372"/>
                    </a:lnTo>
                    <a:cubicBezTo>
                      <a:pt x="480" y="387"/>
                      <a:pt x="360" y="408"/>
                      <a:pt x="248" y="436"/>
                    </a:cubicBezTo>
                    <a:cubicBezTo>
                      <a:pt x="247" y="437"/>
                      <a:pt x="246" y="437"/>
                      <a:pt x="245" y="438"/>
                    </a:cubicBezTo>
                    <a:lnTo>
                      <a:pt x="245" y="438"/>
                    </a:lnTo>
                    <a:cubicBezTo>
                      <a:pt x="230" y="410"/>
                      <a:pt x="209" y="381"/>
                      <a:pt x="195" y="346"/>
                    </a:cubicBezTo>
                    <a:cubicBezTo>
                      <a:pt x="180" y="315"/>
                      <a:pt x="162" y="283"/>
                      <a:pt x="145" y="250"/>
                    </a:cubicBezTo>
                    <a:lnTo>
                      <a:pt x="145" y="250"/>
                    </a:lnTo>
                    <a:cubicBezTo>
                      <a:pt x="338" y="220"/>
                      <a:pt x="532" y="186"/>
                      <a:pt x="725" y="147"/>
                    </a:cubicBezTo>
                    <a:close/>
                    <a:moveTo>
                      <a:pt x="839" y="0"/>
                    </a:moveTo>
                    <a:cubicBezTo>
                      <a:pt x="837" y="0"/>
                      <a:pt x="835" y="1"/>
                      <a:pt x="833" y="1"/>
                    </a:cubicBezTo>
                    <a:cubicBezTo>
                      <a:pt x="578" y="54"/>
                      <a:pt x="323" y="99"/>
                      <a:pt x="68" y="136"/>
                    </a:cubicBezTo>
                    <a:cubicBezTo>
                      <a:pt x="23" y="151"/>
                      <a:pt x="0" y="204"/>
                      <a:pt x="23" y="249"/>
                    </a:cubicBezTo>
                    <a:cubicBezTo>
                      <a:pt x="68" y="339"/>
                      <a:pt x="120" y="541"/>
                      <a:pt x="210" y="571"/>
                    </a:cubicBezTo>
                    <a:cubicBezTo>
                      <a:pt x="217" y="574"/>
                      <a:pt x="224" y="574"/>
                      <a:pt x="232" y="574"/>
                    </a:cubicBezTo>
                    <a:cubicBezTo>
                      <a:pt x="282" y="574"/>
                      <a:pt x="360" y="540"/>
                      <a:pt x="405" y="534"/>
                    </a:cubicBezTo>
                    <a:cubicBezTo>
                      <a:pt x="465" y="519"/>
                      <a:pt x="533" y="511"/>
                      <a:pt x="600" y="496"/>
                    </a:cubicBezTo>
                    <a:cubicBezTo>
                      <a:pt x="607" y="495"/>
                      <a:pt x="613" y="492"/>
                      <a:pt x="619" y="488"/>
                    </a:cubicBezTo>
                    <a:lnTo>
                      <a:pt x="619" y="488"/>
                    </a:lnTo>
                    <a:cubicBezTo>
                      <a:pt x="628" y="482"/>
                      <a:pt x="637" y="473"/>
                      <a:pt x="645" y="459"/>
                    </a:cubicBezTo>
                    <a:cubicBezTo>
                      <a:pt x="720" y="339"/>
                      <a:pt x="788" y="219"/>
                      <a:pt x="856" y="99"/>
                    </a:cubicBezTo>
                    <a:cubicBezTo>
                      <a:pt x="884" y="56"/>
                      <a:pt x="872" y="0"/>
                      <a:pt x="8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13"/>
            <p:cNvSpPr/>
            <p:nvPr/>
          </p:nvSpPr>
          <p:spPr>
            <a:xfrm>
              <a:off x="-1183875" y="864113"/>
              <a:ext cx="3966300" cy="3966300"/>
            </a:xfrm>
            <a:prstGeom prst="blockArc">
              <a:avLst>
                <a:gd fmla="val 18293058" name="adj1"/>
                <a:gd fmla="val 3257922" name="adj2"/>
                <a:gd fmla="val 1572" name="adj3"/>
              </a:avLst>
            </a:prstGeom>
            <a:solidFill>
              <a:srgbClr val="EFEFE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" name="Google Shape;227;p13"/>
            <p:cNvGrpSpPr/>
            <p:nvPr/>
          </p:nvGrpSpPr>
          <p:grpSpPr>
            <a:xfrm flipH="1">
              <a:off x="2106559" y="1388371"/>
              <a:ext cx="216923" cy="216923"/>
              <a:chOff x="7644677" y="1166271"/>
              <a:chExt cx="216923" cy="216923"/>
            </a:xfrm>
          </p:grpSpPr>
          <p:sp>
            <p:nvSpPr>
              <p:cNvPr id="228" name="Google Shape;228;p13"/>
              <p:cNvSpPr/>
              <p:nvPr/>
            </p:nvSpPr>
            <p:spPr>
              <a:xfrm flipH="1">
                <a:off x="7644677" y="1166271"/>
                <a:ext cx="216923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69" y="0"/>
                      <a:pt x="1" y="2235"/>
                      <a:pt x="1" y="5004"/>
                    </a:cubicBezTo>
                    <a:cubicBezTo>
                      <a:pt x="1" y="7773"/>
                      <a:pt x="2269" y="10008"/>
                      <a:pt x="5004" y="10008"/>
                    </a:cubicBezTo>
                    <a:cubicBezTo>
                      <a:pt x="7773" y="10008"/>
                      <a:pt x="10008" y="7773"/>
                      <a:pt x="10008" y="5004"/>
                    </a:cubicBezTo>
                    <a:cubicBezTo>
                      <a:pt x="10008" y="2235"/>
                      <a:pt x="7773" y="0"/>
                      <a:pt x="50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3"/>
              <p:cNvSpPr/>
              <p:nvPr/>
            </p:nvSpPr>
            <p:spPr>
              <a:xfrm flipH="1">
                <a:off x="7707578" y="1229172"/>
                <a:ext cx="90406" cy="90406"/>
              </a:xfrm>
              <a:custGeom>
                <a:rect b="b" l="l" r="r" t="t"/>
                <a:pathLst>
                  <a:path extrusionOk="0" h="4171" w="4171">
                    <a:moveTo>
                      <a:pt x="2069" y="0"/>
                    </a:moveTo>
                    <a:cubicBezTo>
                      <a:pt x="935" y="0"/>
                      <a:pt x="1" y="934"/>
                      <a:pt x="1" y="2102"/>
                    </a:cubicBezTo>
                    <a:cubicBezTo>
                      <a:pt x="1" y="3236"/>
                      <a:pt x="935" y="4170"/>
                      <a:pt x="2069" y="4170"/>
                    </a:cubicBezTo>
                    <a:cubicBezTo>
                      <a:pt x="3237" y="4170"/>
                      <a:pt x="4171" y="3236"/>
                      <a:pt x="4171" y="2102"/>
                    </a:cubicBezTo>
                    <a:cubicBezTo>
                      <a:pt x="4171" y="934"/>
                      <a:pt x="3237" y="0"/>
                      <a:pt x="2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13"/>
            <p:cNvGrpSpPr/>
            <p:nvPr/>
          </p:nvGrpSpPr>
          <p:grpSpPr>
            <a:xfrm flipH="1">
              <a:off x="2515874" y="2063586"/>
              <a:ext cx="218675" cy="216923"/>
              <a:chOff x="7233610" y="1841486"/>
              <a:chExt cx="218675" cy="216923"/>
            </a:xfrm>
          </p:grpSpPr>
          <p:sp>
            <p:nvSpPr>
              <p:cNvPr id="231" name="Google Shape;231;p13"/>
              <p:cNvSpPr/>
              <p:nvPr/>
            </p:nvSpPr>
            <p:spPr>
              <a:xfrm flipH="1">
                <a:off x="7233610" y="1841486"/>
                <a:ext cx="218675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69" y="0"/>
                      <a:pt x="0" y="2235"/>
                      <a:pt x="0" y="5004"/>
                    </a:cubicBezTo>
                    <a:cubicBezTo>
                      <a:pt x="0" y="7772"/>
                      <a:pt x="2269" y="10007"/>
                      <a:pt x="5004" y="10007"/>
                    </a:cubicBezTo>
                    <a:cubicBezTo>
                      <a:pt x="7773" y="10007"/>
                      <a:pt x="10008" y="7772"/>
                      <a:pt x="10008" y="5004"/>
                    </a:cubicBezTo>
                    <a:cubicBezTo>
                      <a:pt x="10008" y="2235"/>
                      <a:pt x="7773" y="0"/>
                      <a:pt x="5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3"/>
              <p:cNvSpPr/>
              <p:nvPr/>
            </p:nvSpPr>
            <p:spPr>
              <a:xfrm flipH="1">
                <a:off x="7294473" y="1901483"/>
                <a:ext cx="96948" cy="96909"/>
              </a:xfrm>
              <a:custGeom>
                <a:rect b="b" l="l" r="r" t="t"/>
                <a:pathLst>
                  <a:path extrusionOk="0" h="4471" w="4437">
                    <a:moveTo>
                      <a:pt x="2202" y="1"/>
                    </a:moveTo>
                    <a:cubicBezTo>
                      <a:pt x="1001" y="1"/>
                      <a:pt x="0" y="1002"/>
                      <a:pt x="0" y="2236"/>
                    </a:cubicBezTo>
                    <a:cubicBezTo>
                      <a:pt x="0" y="3470"/>
                      <a:pt x="1001" y="4471"/>
                      <a:pt x="2202" y="4471"/>
                    </a:cubicBezTo>
                    <a:cubicBezTo>
                      <a:pt x="3436" y="4471"/>
                      <a:pt x="4437" y="3470"/>
                      <a:pt x="4437" y="2236"/>
                    </a:cubicBezTo>
                    <a:cubicBezTo>
                      <a:pt x="4437" y="1002"/>
                      <a:pt x="3436" y="1"/>
                      <a:pt x="2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13"/>
            <p:cNvGrpSpPr/>
            <p:nvPr/>
          </p:nvGrpSpPr>
          <p:grpSpPr>
            <a:xfrm>
              <a:off x="2641261" y="2738811"/>
              <a:ext cx="216923" cy="216923"/>
              <a:chOff x="1446347" y="2466895"/>
              <a:chExt cx="216923" cy="216923"/>
            </a:xfrm>
          </p:grpSpPr>
          <p:sp>
            <p:nvSpPr>
              <p:cNvPr id="234" name="Google Shape;234;p13"/>
              <p:cNvSpPr/>
              <p:nvPr/>
            </p:nvSpPr>
            <p:spPr>
              <a:xfrm>
                <a:off x="1446347" y="2466895"/>
                <a:ext cx="216923" cy="216923"/>
              </a:xfrm>
              <a:custGeom>
                <a:rect b="b" l="l" r="r" t="t"/>
                <a:pathLst>
                  <a:path extrusionOk="0" h="10008" w="10008">
                    <a:moveTo>
                      <a:pt x="5004" y="1"/>
                    </a:moveTo>
                    <a:cubicBezTo>
                      <a:pt x="2235" y="1"/>
                      <a:pt x="0" y="2236"/>
                      <a:pt x="0" y="5004"/>
                    </a:cubicBezTo>
                    <a:cubicBezTo>
                      <a:pt x="0" y="7773"/>
                      <a:pt x="2235" y="10008"/>
                      <a:pt x="5004" y="10008"/>
                    </a:cubicBezTo>
                    <a:cubicBezTo>
                      <a:pt x="7772" y="10008"/>
                      <a:pt x="10007" y="7773"/>
                      <a:pt x="10007" y="5004"/>
                    </a:cubicBezTo>
                    <a:cubicBezTo>
                      <a:pt x="10007" y="2236"/>
                      <a:pt x="7772" y="1"/>
                      <a:pt x="50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1506356" y="2526914"/>
                <a:ext cx="96909" cy="96909"/>
              </a:xfrm>
              <a:custGeom>
                <a:rect b="b" l="l" r="r" t="t"/>
                <a:pathLst>
                  <a:path extrusionOk="0" h="4471" w="4471">
                    <a:moveTo>
                      <a:pt x="2236" y="1"/>
                    </a:moveTo>
                    <a:cubicBezTo>
                      <a:pt x="1002" y="1"/>
                      <a:pt x="1" y="1001"/>
                      <a:pt x="1" y="2235"/>
                    </a:cubicBezTo>
                    <a:cubicBezTo>
                      <a:pt x="1" y="3470"/>
                      <a:pt x="1002" y="4470"/>
                      <a:pt x="2236" y="4470"/>
                    </a:cubicBezTo>
                    <a:cubicBezTo>
                      <a:pt x="3470" y="4470"/>
                      <a:pt x="4471" y="3470"/>
                      <a:pt x="4471" y="2235"/>
                    </a:cubicBezTo>
                    <a:cubicBezTo>
                      <a:pt x="4471" y="1001"/>
                      <a:pt x="3470" y="1"/>
                      <a:pt x="2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p13"/>
            <p:cNvGrpSpPr/>
            <p:nvPr/>
          </p:nvGrpSpPr>
          <p:grpSpPr>
            <a:xfrm flipH="1">
              <a:off x="2515515" y="3414025"/>
              <a:ext cx="216898" cy="216923"/>
              <a:chOff x="7235745" y="3191925"/>
              <a:chExt cx="216898" cy="216923"/>
            </a:xfrm>
          </p:grpSpPr>
          <p:sp>
            <p:nvSpPr>
              <p:cNvPr id="237" name="Google Shape;237;p13"/>
              <p:cNvSpPr/>
              <p:nvPr/>
            </p:nvSpPr>
            <p:spPr>
              <a:xfrm flipH="1">
                <a:off x="7235745" y="3191925"/>
                <a:ext cx="216898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36" y="0"/>
                      <a:pt x="1" y="2235"/>
                      <a:pt x="1" y="5004"/>
                    </a:cubicBezTo>
                    <a:cubicBezTo>
                      <a:pt x="1" y="7772"/>
                      <a:pt x="2236" y="10007"/>
                      <a:pt x="5004" y="10007"/>
                    </a:cubicBezTo>
                    <a:cubicBezTo>
                      <a:pt x="7773" y="10007"/>
                      <a:pt x="10008" y="7772"/>
                      <a:pt x="10008" y="5004"/>
                    </a:cubicBezTo>
                    <a:cubicBezTo>
                      <a:pt x="10008" y="2235"/>
                      <a:pt x="7773" y="0"/>
                      <a:pt x="50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 flipH="1">
                <a:off x="7295734" y="3252659"/>
                <a:ext cx="96898" cy="96172"/>
              </a:xfrm>
              <a:custGeom>
                <a:rect b="b" l="l" r="r" t="t"/>
                <a:pathLst>
                  <a:path extrusionOk="0" h="4437" w="4471">
                    <a:moveTo>
                      <a:pt x="2235" y="0"/>
                    </a:moveTo>
                    <a:cubicBezTo>
                      <a:pt x="1001" y="0"/>
                      <a:pt x="0" y="1001"/>
                      <a:pt x="0" y="2202"/>
                    </a:cubicBezTo>
                    <a:cubicBezTo>
                      <a:pt x="0" y="3436"/>
                      <a:pt x="1001" y="4437"/>
                      <a:pt x="2235" y="4437"/>
                    </a:cubicBezTo>
                    <a:cubicBezTo>
                      <a:pt x="3469" y="4437"/>
                      <a:pt x="4470" y="3436"/>
                      <a:pt x="4470" y="2202"/>
                    </a:cubicBezTo>
                    <a:cubicBezTo>
                      <a:pt x="4470" y="967"/>
                      <a:pt x="3469" y="0"/>
                      <a:pt x="2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13"/>
            <p:cNvGrpSpPr/>
            <p:nvPr/>
          </p:nvGrpSpPr>
          <p:grpSpPr>
            <a:xfrm flipH="1">
              <a:off x="2106927" y="4089251"/>
              <a:ext cx="216923" cy="216923"/>
              <a:chOff x="7644308" y="3867151"/>
              <a:chExt cx="216923" cy="216923"/>
            </a:xfrm>
          </p:grpSpPr>
          <p:sp>
            <p:nvSpPr>
              <p:cNvPr id="240" name="Google Shape;240;p13"/>
              <p:cNvSpPr/>
              <p:nvPr/>
            </p:nvSpPr>
            <p:spPr>
              <a:xfrm flipH="1">
                <a:off x="7644308" y="3867151"/>
                <a:ext cx="216923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35" y="0"/>
                      <a:pt x="0" y="2235"/>
                      <a:pt x="0" y="5004"/>
                    </a:cubicBezTo>
                    <a:cubicBezTo>
                      <a:pt x="0" y="7772"/>
                      <a:pt x="2235" y="10007"/>
                      <a:pt x="5004" y="10007"/>
                    </a:cubicBezTo>
                    <a:cubicBezTo>
                      <a:pt x="7772" y="10007"/>
                      <a:pt x="10007" y="7772"/>
                      <a:pt x="10007" y="5004"/>
                    </a:cubicBezTo>
                    <a:cubicBezTo>
                      <a:pt x="10007" y="2235"/>
                      <a:pt x="7772" y="0"/>
                      <a:pt x="50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 flipH="1">
                <a:off x="7707570" y="3930053"/>
                <a:ext cx="90385" cy="90385"/>
              </a:xfrm>
              <a:custGeom>
                <a:rect b="b" l="l" r="r" t="t"/>
                <a:pathLst>
                  <a:path extrusionOk="0" h="4170" w="4170">
                    <a:moveTo>
                      <a:pt x="2102" y="0"/>
                    </a:moveTo>
                    <a:cubicBezTo>
                      <a:pt x="934" y="0"/>
                      <a:pt x="0" y="934"/>
                      <a:pt x="0" y="2102"/>
                    </a:cubicBezTo>
                    <a:cubicBezTo>
                      <a:pt x="0" y="3236"/>
                      <a:pt x="934" y="4170"/>
                      <a:pt x="2102" y="4170"/>
                    </a:cubicBezTo>
                    <a:cubicBezTo>
                      <a:pt x="3236" y="4170"/>
                      <a:pt x="4170" y="3236"/>
                      <a:pt x="4170" y="2102"/>
                    </a:cubicBezTo>
                    <a:cubicBezTo>
                      <a:pt x="4170" y="934"/>
                      <a:pt x="3236" y="0"/>
                      <a:pt x="21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2" name="Google Shape;242;p13"/>
          <p:cNvSpPr txBox="1"/>
          <p:nvPr/>
        </p:nvSpPr>
        <p:spPr>
          <a:xfrm>
            <a:off x="1557160" y="1694254"/>
            <a:ext cx="7521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500">
                <a:latin typeface="Fira Sans"/>
                <a:ea typeface="Fira Sans"/>
                <a:cs typeface="Fira Sans"/>
                <a:sym typeface="Fira Sans"/>
              </a:rPr>
              <a:t>The failure of chromosomes to disjoin normally during meiosis phase 1 or phase 2</a:t>
            </a:r>
            <a:r>
              <a:rPr lang="en-GB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  (Do not separate)</a:t>
            </a:r>
            <a:endParaRPr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1902625" y="2810460"/>
            <a:ext cx="706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The result of this error is a cell with an imbalance of chromosomes (</a:t>
            </a:r>
            <a:r>
              <a:rPr lang="en-GB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Aneuploidy</a:t>
            </a: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1801625" y="2134464"/>
            <a:ext cx="680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Two chromosome homologs migrate to the same daughter cell instead of disjoining normally and migrating to different daughter cells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5" name="Google Shape;245;p13"/>
          <p:cNvSpPr txBox="1"/>
          <p:nvPr>
            <p:ph type="title"/>
          </p:nvPr>
        </p:nvSpPr>
        <p:spPr>
          <a:xfrm>
            <a:off x="92900" y="383250"/>
            <a:ext cx="3549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Non-disjunction in </a:t>
            </a:r>
            <a:r>
              <a:rPr lang="en-GB"/>
              <a:t>meiosis </a:t>
            </a:r>
            <a:endParaRPr/>
          </a:p>
        </p:txBody>
      </p:sp>
      <p:sp>
        <p:nvSpPr>
          <p:cNvPr id="246" name="Google Shape;246;p13"/>
          <p:cNvSpPr txBox="1"/>
          <p:nvPr/>
        </p:nvSpPr>
        <p:spPr>
          <a:xfrm>
            <a:off x="1902625" y="3346016"/>
            <a:ext cx="5979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Can affect each pair of chromosomes.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1460704" y="3954114"/>
            <a:ext cx="3873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Is not a rare event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/>
          <p:nvPr/>
        </p:nvSpPr>
        <p:spPr>
          <a:xfrm flipH="1" rot="295">
            <a:off x="5210674" y="3129149"/>
            <a:ext cx="34905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            In meiotic nondisjunction:</a:t>
            </a:r>
            <a:endParaRPr b="1"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This product of fertilization with normal gamete would be 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monosomic and trisomic offspring (Aneuploidy)</a:t>
            </a:r>
            <a:endParaRPr b="1" sz="12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53" name="Google Shape;253;p6"/>
          <p:cNvGrpSpPr/>
          <p:nvPr/>
        </p:nvGrpSpPr>
        <p:grpSpPr>
          <a:xfrm flipH="1" rot="-5400000">
            <a:off x="4190977" y="-31873"/>
            <a:ext cx="512049" cy="10116931"/>
            <a:chOff x="1050825" y="751676"/>
            <a:chExt cx="1664658" cy="3984926"/>
          </a:xfrm>
        </p:grpSpPr>
        <p:sp>
          <p:nvSpPr>
            <p:cNvPr id="254" name="Google Shape;254;p6"/>
            <p:cNvSpPr/>
            <p:nvPr/>
          </p:nvSpPr>
          <p:spPr>
            <a:xfrm>
              <a:off x="1206182" y="2531916"/>
              <a:ext cx="1329110" cy="1463140"/>
            </a:xfrm>
            <a:custGeom>
              <a:rect b="b" l="l" r="r" t="t"/>
              <a:pathLst>
                <a:path extrusionOk="0" h="15436" w="14022">
                  <a:moveTo>
                    <a:pt x="11805" y="337"/>
                  </a:moveTo>
                  <a:cubicBezTo>
                    <a:pt x="12898" y="2740"/>
                    <a:pt x="9927" y="4874"/>
                    <a:pt x="6685" y="7082"/>
                  </a:cubicBezTo>
                  <a:cubicBezTo>
                    <a:pt x="3511" y="9245"/>
                    <a:pt x="1408" y="10510"/>
                    <a:pt x="704" y="11416"/>
                  </a:cubicBezTo>
                  <a:cubicBezTo>
                    <a:pt x="1" y="12322"/>
                    <a:pt x="2853" y="15436"/>
                    <a:pt x="2561" y="15077"/>
                  </a:cubicBezTo>
                  <a:cubicBezTo>
                    <a:pt x="1468" y="12988"/>
                    <a:pt x="7209" y="9650"/>
                    <a:pt x="8669" y="8744"/>
                  </a:cubicBezTo>
                  <a:cubicBezTo>
                    <a:pt x="10129" y="7830"/>
                    <a:pt x="13550" y="4956"/>
                    <a:pt x="13744" y="4170"/>
                  </a:cubicBezTo>
                  <a:cubicBezTo>
                    <a:pt x="14021" y="3077"/>
                    <a:pt x="12142" y="1"/>
                    <a:pt x="11805" y="337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188457" y="3745220"/>
              <a:ext cx="1359537" cy="991382"/>
            </a:xfrm>
            <a:custGeom>
              <a:rect b="b" l="l" r="r" t="t"/>
              <a:pathLst>
                <a:path extrusionOk="0" h="10459" w="14343">
                  <a:moveTo>
                    <a:pt x="13774" y="3766"/>
                  </a:moveTo>
                  <a:cubicBezTo>
                    <a:pt x="13205" y="4425"/>
                    <a:pt x="11177" y="6521"/>
                    <a:pt x="9006" y="7861"/>
                  </a:cubicBezTo>
                  <a:cubicBezTo>
                    <a:pt x="6842" y="9208"/>
                    <a:pt x="4327" y="10458"/>
                    <a:pt x="4327" y="10458"/>
                  </a:cubicBezTo>
                  <a:lnTo>
                    <a:pt x="0" y="10458"/>
                  </a:lnTo>
                  <a:cubicBezTo>
                    <a:pt x="0" y="10458"/>
                    <a:pt x="4881" y="7838"/>
                    <a:pt x="6603" y="6663"/>
                  </a:cubicBezTo>
                  <a:cubicBezTo>
                    <a:pt x="8325" y="5488"/>
                    <a:pt x="13647" y="1977"/>
                    <a:pt x="12254" y="1"/>
                  </a:cubicBezTo>
                  <a:cubicBezTo>
                    <a:pt x="13946" y="1109"/>
                    <a:pt x="14343" y="3100"/>
                    <a:pt x="13774" y="3766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192722" y="1402974"/>
              <a:ext cx="1362381" cy="1421339"/>
            </a:xfrm>
            <a:custGeom>
              <a:rect b="b" l="l" r="r" t="t"/>
              <a:pathLst>
                <a:path extrusionOk="0" h="14995" w="14373">
                  <a:moveTo>
                    <a:pt x="2456" y="14897"/>
                  </a:moveTo>
                  <a:cubicBezTo>
                    <a:pt x="1572" y="12599"/>
                    <a:pt x="7988" y="9276"/>
                    <a:pt x="9118" y="8437"/>
                  </a:cubicBezTo>
                  <a:cubicBezTo>
                    <a:pt x="10241" y="7599"/>
                    <a:pt x="14373" y="4372"/>
                    <a:pt x="14305" y="3295"/>
                  </a:cubicBezTo>
                  <a:cubicBezTo>
                    <a:pt x="14238" y="2217"/>
                    <a:pt x="11970" y="1"/>
                    <a:pt x="12015" y="532"/>
                  </a:cubicBezTo>
                  <a:cubicBezTo>
                    <a:pt x="13505" y="3721"/>
                    <a:pt x="7014" y="6648"/>
                    <a:pt x="5847" y="7486"/>
                  </a:cubicBezTo>
                  <a:cubicBezTo>
                    <a:pt x="4671" y="8325"/>
                    <a:pt x="614" y="10840"/>
                    <a:pt x="307" y="11753"/>
                  </a:cubicBezTo>
                  <a:cubicBezTo>
                    <a:pt x="0" y="12659"/>
                    <a:pt x="2680" y="14995"/>
                    <a:pt x="2456" y="14897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154428" y="765799"/>
              <a:ext cx="1414230" cy="946643"/>
            </a:xfrm>
            <a:custGeom>
              <a:rect b="b" l="l" r="r" t="t"/>
              <a:pathLst>
                <a:path extrusionOk="0" h="9987" w="14920">
                  <a:moveTo>
                    <a:pt x="2837" y="9987"/>
                  </a:moveTo>
                  <a:cubicBezTo>
                    <a:pt x="2388" y="9762"/>
                    <a:pt x="1153" y="8557"/>
                    <a:pt x="1153" y="8557"/>
                  </a:cubicBezTo>
                  <a:cubicBezTo>
                    <a:pt x="1153" y="8557"/>
                    <a:pt x="0" y="7075"/>
                    <a:pt x="839" y="6236"/>
                  </a:cubicBezTo>
                  <a:cubicBezTo>
                    <a:pt x="1550" y="5518"/>
                    <a:pt x="2920" y="4073"/>
                    <a:pt x="5128" y="2696"/>
                  </a:cubicBezTo>
                  <a:cubicBezTo>
                    <a:pt x="7179" y="1423"/>
                    <a:pt x="11176" y="1"/>
                    <a:pt x="11176" y="1"/>
                  </a:cubicBezTo>
                  <a:lnTo>
                    <a:pt x="14919" y="143"/>
                  </a:lnTo>
                  <a:cubicBezTo>
                    <a:pt x="14919" y="143"/>
                    <a:pt x="10353" y="2516"/>
                    <a:pt x="9222" y="3309"/>
                  </a:cubicBezTo>
                  <a:cubicBezTo>
                    <a:pt x="8100" y="4103"/>
                    <a:pt x="696" y="7329"/>
                    <a:pt x="2837" y="9987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060778" y="2491441"/>
              <a:ext cx="1582383" cy="1610819"/>
            </a:xfrm>
            <a:custGeom>
              <a:rect b="b" l="l" r="r" t="t"/>
              <a:pathLst>
                <a:path extrusionOk="0" h="16994" w="16694">
                  <a:moveTo>
                    <a:pt x="1856" y="1"/>
                  </a:moveTo>
                  <a:cubicBezTo>
                    <a:pt x="1565" y="390"/>
                    <a:pt x="0" y="3085"/>
                    <a:pt x="1542" y="4822"/>
                  </a:cubicBezTo>
                  <a:cubicBezTo>
                    <a:pt x="2568" y="5982"/>
                    <a:pt x="5509" y="7674"/>
                    <a:pt x="7037" y="8879"/>
                  </a:cubicBezTo>
                  <a:cubicBezTo>
                    <a:pt x="8564" y="10077"/>
                    <a:pt x="11161" y="11948"/>
                    <a:pt x="12688" y="13018"/>
                  </a:cubicBezTo>
                  <a:cubicBezTo>
                    <a:pt x="14635" y="14381"/>
                    <a:pt x="15173" y="16252"/>
                    <a:pt x="15121" y="16993"/>
                  </a:cubicBezTo>
                  <a:cubicBezTo>
                    <a:pt x="15256" y="16851"/>
                    <a:pt x="16693" y="14987"/>
                    <a:pt x="16311" y="13078"/>
                  </a:cubicBezTo>
                  <a:cubicBezTo>
                    <a:pt x="15870" y="10877"/>
                    <a:pt x="9919" y="8257"/>
                    <a:pt x="3908" y="3025"/>
                  </a:cubicBezTo>
                  <a:cubicBezTo>
                    <a:pt x="2934" y="2172"/>
                    <a:pt x="1976" y="1333"/>
                    <a:pt x="1856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050825" y="3611852"/>
              <a:ext cx="1454609" cy="1117639"/>
            </a:xfrm>
            <a:custGeom>
              <a:rect b="b" l="l" r="r" t="t"/>
              <a:pathLst>
                <a:path extrusionOk="0" h="11791" w="15346">
                  <a:moveTo>
                    <a:pt x="2343" y="1"/>
                  </a:moveTo>
                  <a:cubicBezTo>
                    <a:pt x="2141" y="233"/>
                    <a:pt x="0" y="3639"/>
                    <a:pt x="2141" y="5338"/>
                  </a:cubicBezTo>
                  <a:cubicBezTo>
                    <a:pt x="4282" y="7037"/>
                    <a:pt x="7486" y="9537"/>
                    <a:pt x="8175" y="10016"/>
                  </a:cubicBezTo>
                  <a:cubicBezTo>
                    <a:pt x="8856" y="10496"/>
                    <a:pt x="10705" y="11791"/>
                    <a:pt x="10705" y="11791"/>
                  </a:cubicBezTo>
                  <a:lnTo>
                    <a:pt x="15346" y="11551"/>
                  </a:lnTo>
                  <a:cubicBezTo>
                    <a:pt x="15346" y="11551"/>
                    <a:pt x="8788" y="7374"/>
                    <a:pt x="7329" y="6086"/>
                  </a:cubicBezTo>
                  <a:cubicBezTo>
                    <a:pt x="6438" y="5286"/>
                    <a:pt x="5562" y="4657"/>
                    <a:pt x="4327" y="3332"/>
                  </a:cubicBezTo>
                  <a:cubicBezTo>
                    <a:pt x="3563" y="2501"/>
                    <a:pt x="2246" y="1423"/>
                    <a:pt x="2343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052247" y="1354062"/>
              <a:ext cx="1595842" cy="1586648"/>
            </a:xfrm>
            <a:custGeom>
              <a:rect b="b" l="l" r="r" t="t"/>
              <a:pathLst>
                <a:path extrusionOk="0" h="16739" w="16836">
                  <a:moveTo>
                    <a:pt x="1939" y="0"/>
                  </a:moveTo>
                  <a:cubicBezTo>
                    <a:pt x="831" y="831"/>
                    <a:pt x="0" y="3781"/>
                    <a:pt x="1340" y="5210"/>
                  </a:cubicBezTo>
                  <a:cubicBezTo>
                    <a:pt x="2688" y="6633"/>
                    <a:pt x="4200" y="7478"/>
                    <a:pt x="7441" y="9634"/>
                  </a:cubicBezTo>
                  <a:cubicBezTo>
                    <a:pt x="9245" y="10832"/>
                    <a:pt x="11304" y="11977"/>
                    <a:pt x="13160" y="13220"/>
                  </a:cubicBezTo>
                  <a:cubicBezTo>
                    <a:pt x="15024" y="14463"/>
                    <a:pt x="15503" y="15975"/>
                    <a:pt x="15308" y="16738"/>
                  </a:cubicBezTo>
                  <a:cubicBezTo>
                    <a:pt x="15713" y="16229"/>
                    <a:pt x="16835" y="14298"/>
                    <a:pt x="16461" y="13033"/>
                  </a:cubicBezTo>
                  <a:cubicBezTo>
                    <a:pt x="16079" y="11760"/>
                    <a:pt x="14912" y="10832"/>
                    <a:pt x="13482" y="9821"/>
                  </a:cubicBezTo>
                  <a:cubicBezTo>
                    <a:pt x="11199" y="8212"/>
                    <a:pt x="5832" y="5368"/>
                    <a:pt x="4656" y="4185"/>
                  </a:cubicBezTo>
                  <a:cubicBezTo>
                    <a:pt x="3481" y="3002"/>
                    <a:pt x="2021" y="2164"/>
                    <a:pt x="1939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206182" y="751676"/>
              <a:ext cx="1509301" cy="1035269"/>
            </a:xfrm>
            <a:custGeom>
              <a:rect b="b" l="l" r="r" t="t"/>
              <a:pathLst>
                <a:path extrusionOk="0" h="10922" w="15923">
                  <a:moveTo>
                    <a:pt x="1" y="0"/>
                  </a:moveTo>
                  <a:lnTo>
                    <a:pt x="4440" y="0"/>
                  </a:lnTo>
                  <a:cubicBezTo>
                    <a:pt x="4440" y="0"/>
                    <a:pt x="11484" y="3818"/>
                    <a:pt x="13864" y="5914"/>
                  </a:cubicBezTo>
                  <a:cubicBezTo>
                    <a:pt x="15923" y="7725"/>
                    <a:pt x="14837" y="9671"/>
                    <a:pt x="13827" y="10922"/>
                  </a:cubicBezTo>
                  <a:cubicBezTo>
                    <a:pt x="14598" y="9222"/>
                    <a:pt x="9732" y="6370"/>
                    <a:pt x="8766" y="5659"/>
                  </a:cubicBezTo>
                  <a:cubicBezTo>
                    <a:pt x="6730" y="4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2" name="Google Shape;2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25" y="152400"/>
            <a:ext cx="3856700" cy="297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625" y="239313"/>
            <a:ext cx="4052450" cy="28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 txBox="1"/>
          <p:nvPr/>
        </p:nvSpPr>
        <p:spPr>
          <a:xfrm>
            <a:off x="344725" y="3129150"/>
            <a:ext cx="4228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Non disjunction in </a:t>
            </a: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first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meiotic division produces </a:t>
            </a: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4 unbalanced gametes.  </a:t>
            </a:r>
            <a:endParaRPr b="1"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Non disjunction in </a:t>
            </a: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second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division 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produces 2 normal gametes &amp; 2 unbalanced gamete</a:t>
            </a:r>
            <a:r>
              <a:rPr b="1" lang="en-GB" sz="12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s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: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-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Gamete with an extra autosome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-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Nullosomic gamete (missing one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65" name="Google Shape;265;p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6873" y="51825"/>
            <a:ext cx="505300" cy="5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6"/>
          <p:cNvSpPr/>
          <p:nvPr/>
        </p:nvSpPr>
        <p:spPr>
          <a:xfrm>
            <a:off x="8024747" y="2756150"/>
            <a:ext cx="449700" cy="16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6100224" y="2756150"/>
            <a:ext cx="449700" cy="16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"/>
          <p:cNvSpPr txBox="1"/>
          <p:nvPr/>
        </p:nvSpPr>
        <p:spPr>
          <a:xfrm>
            <a:off x="639023" y="2232502"/>
            <a:ext cx="591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9" name="Google Shape;269;p6"/>
          <p:cNvSpPr/>
          <p:nvPr/>
        </p:nvSpPr>
        <p:spPr>
          <a:xfrm flipH="1">
            <a:off x="6661494" y="2756150"/>
            <a:ext cx="449700" cy="162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 flipH="1">
            <a:off x="7425950" y="2756150"/>
            <a:ext cx="449700" cy="162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50dd64c73ff49c8_1"/>
          <p:cNvSpPr/>
          <p:nvPr/>
        </p:nvSpPr>
        <p:spPr>
          <a:xfrm>
            <a:off x="1153525" y="953575"/>
            <a:ext cx="2273100" cy="5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Fira Sans"/>
                <a:ea typeface="Fira Sans"/>
                <a:cs typeface="Fira Sans"/>
                <a:sym typeface="Fira Sans"/>
              </a:rPr>
              <a:t>Numerical 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6" name="Google Shape;276;g550dd64c73ff49c8_1"/>
          <p:cNvSpPr/>
          <p:nvPr/>
        </p:nvSpPr>
        <p:spPr>
          <a:xfrm>
            <a:off x="5717375" y="953575"/>
            <a:ext cx="2273100" cy="57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Fira Sans"/>
                <a:ea typeface="Fira Sans"/>
                <a:cs typeface="Fira Sans"/>
                <a:sym typeface="Fira Sans"/>
              </a:rPr>
              <a:t>Structural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7" name="Google Shape;277;g550dd64c73ff49c8_1"/>
          <p:cNvSpPr txBox="1"/>
          <p:nvPr>
            <p:ph idx="4294967295" type="title"/>
          </p:nvPr>
        </p:nvSpPr>
        <p:spPr>
          <a:xfrm>
            <a:off x="457200" y="199575"/>
            <a:ext cx="822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500"/>
              <a:t>Types of Chromosomal Anomalies</a:t>
            </a:r>
            <a:endParaRPr sz="2500"/>
          </a:p>
        </p:txBody>
      </p:sp>
      <p:pic>
        <p:nvPicPr>
          <p:cNvPr id="278" name="Google Shape;278;g550dd64c73ff49c8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621" y="2282850"/>
            <a:ext cx="533354" cy="5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550dd64c73ff49c8_1"/>
          <p:cNvSpPr txBox="1"/>
          <p:nvPr/>
        </p:nvSpPr>
        <p:spPr>
          <a:xfrm>
            <a:off x="1008325" y="1531375"/>
            <a:ext cx="2563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Affect the number of complete haploid set (n) of chromosomes.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Most cases when fertilization happens at old maternal age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0" name="Google Shape;280;g550dd64c73ff49c8_1"/>
          <p:cNvSpPr txBox="1"/>
          <p:nvPr/>
        </p:nvSpPr>
        <p:spPr>
          <a:xfrm>
            <a:off x="5572175" y="1547350"/>
            <a:ext cx="256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Affect the structure and organization of genomic content of the chromosome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81" name="Google Shape;281;g550dd64c73ff49c8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23079">
            <a:off x="6587246" y="2240450"/>
            <a:ext cx="533354" cy="5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550dd64c73ff49c8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0171" y="2282850"/>
            <a:ext cx="533354" cy="5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550dd64c73ff49c8_1"/>
          <p:cNvSpPr/>
          <p:nvPr/>
        </p:nvSpPr>
        <p:spPr>
          <a:xfrm>
            <a:off x="252800" y="3098025"/>
            <a:ext cx="1268100" cy="5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sex chromosomes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4" name="Google Shape;284;g550dd64c73ff49c8_1"/>
          <p:cNvSpPr/>
          <p:nvPr/>
        </p:nvSpPr>
        <p:spPr>
          <a:xfrm>
            <a:off x="3096975" y="3094425"/>
            <a:ext cx="1268100" cy="58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autosomes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5" name="Google Shape;285;g550dd64c73ff49c8_1"/>
          <p:cNvSpPr/>
          <p:nvPr/>
        </p:nvSpPr>
        <p:spPr>
          <a:xfrm>
            <a:off x="5751125" y="3094425"/>
            <a:ext cx="2205600" cy="1069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1.Reciprocal translocation 2.Robertsonian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translocation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3.Interstitial deletion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4.Inversion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5.Isochromosome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6.Ring formation</a:t>
            </a:r>
            <a:endParaRPr b="1" sz="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6" name="Google Shape;286;g550dd64c73ff49c8_1"/>
          <p:cNvSpPr txBox="1"/>
          <p:nvPr/>
        </p:nvSpPr>
        <p:spPr>
          <a:xfrm>
            <a:off x="101900" y="3814300"/>
            <a:ext cx="1569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a- </a:t>
            </a:r>
            <a:r>
              <a:rPr b="1"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turner's syndrome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(Monosomy 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45,XO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b- </a:t>
            </a:r>
            <a:r>
              <a:rPr b="1"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Klinefelter syndrome</a:t>
            </a:r>
            <a:endParaRPr b="1" sz="1000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47,XXY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 males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7" name="Google Shape;287;g550dd64c73ff49c8_1"/>
          <p:cNvSpPr txBox="1"/>
          <p:nvPr/>
        </p:nvSpPr>
        <p:spPr>
          <a:xfrm>
            <a:off x="2319963" y="3913200"/>
            <a:ext cx="282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a- </a:t>
            </a:r>
            <a:r>
              <a:rPr b="1"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Down syndrome 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trisomy 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21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(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47,XY+21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b- </a:t>
            </a:r>
            <a:r>
              <a:rPr b="1"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Edward”s syndrome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trisomy 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18 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47,XY,+18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c- </a:t>
            </a:r>
            <a:r>
              <a:rPr b="1"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Patau syndrome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trisomy 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13 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47,XY,+13</a:t>
            </a:r>
            <a:r>
              <a:rPr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8" name="Google Shape;288;g550dd64c73ff49c8_1"/>
          <p:cNvSpPr txBox="1"/>
          <p:nvPr/>
        </p:nvSpPr>
        <p:spPr>
          <a:xfrm>
            <a:off x="914400" y="2145030"/>
            <a:ext cx="73152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cf1cacfe6_0_261"/>
          <p:cNvSpPr txBox="1"/>
          <p:nvPr/>
        </p:nvSpPr>
        <p:spPr>
          <a:xfrm>
            <a:off x="1369750" y="3337034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symptoms include : </a:t>
            </a:r>
            <a:endParaRPr b="1"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characteristic facial, dysmorphologies, an IQ of less than 50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94" name="Google Shape;294;gecf1cacfe6_0_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3633" y="1981702"/>
            <a:ext cx="1473575" cy="11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ecf1cacfe6_0_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346" y="1806450"/>
            <a:ext cx="1820188" cy="15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ecf1cacfe6_0_261"/>
          <p:cNvSpPr/>
          <p:nvPr/>
        </p:nvSpPr>
        <p:spPr>
          <a:xfrm>
            <a:off x="3696488" y="731625"/>
            <a:ext cx="2891100" cy="44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Karyotype: 47, XY, +21</a:t>
            </a:r>
            <a:endParaRPr b="1">
              <a:solidFill>
                <a:srgbClr val="CC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7" name="Google Shape;297;gecf1cacfe6_0_261"/>
          <p:cNvSpPr txBox="1"/>
          <p:nvPr/>
        </p:nvSpPr>
        <p:spPr>
          <a:xfrm>
            <a:off x="3131450" y="4191225"/>
            <a:ext cx="4021200" cy="615600"/>
          </a:xfrm>
          <a:prstGeom prst="rect">
            <a:avLst/>
          </a:prstGeom>
          <a:noFill/>
          <a:ln cap="flat" cmpd="sng" w="9525">
            <a:solidFill>
              <a:srgbClr val="C62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  <a:latin typeface="Fira Sans"/>
                <a:ea typeface="Fira Sans"/>
                <a:cs typeface="Fira Sans"/>
                <a:sym typeface="Fira Sans"/>
              </a:rPr>
              <a:t>“The name of each syndrome, classification &amp; </a:t>
            </a:r>
            <a:endParaRPr>
              <a:solidFill>
                <a:srgbClr val="93C47D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  <a:latin typeface="Fira Sans"/>
                <a:ea typeface="Fira Sans"/>
                <a:cs typeface="Fira Sans"/>
                <a:sym typeface="Fira Sans"/>
              </a:rPr>
              <a:t>its karyotype” are the most important to know </a:t>
            </a:r>
            <a:endParaRPr>
              <a:solidFill>
                <a:srgbClr val="B6D7A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8" name="Google Shape;298;gecf1cacfe6_0_261"/>
          <p:cNvSpPr txBox="1"/>
          <p:nvPr>
            <p:ph type="title"/>
          </p:nvPr>
        </p:nvSpPr>
        <p:spPr>
          <a:xfrm>
            <a:off x="1027246" y="242808"/>
            <a:ext cx="8229600" cy="60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CC0000"/>
                </a:solidFill>
              </a:rPr>
              <a:t>Down syndrome, trisomy 21  (in autosomes)</a:t>
            </a:r>
            <a:endParaRPr sz="2200">
              <a:solidFill>
                <a:srgbClr val="CC0000"/>
              </a:solidFill>
            </a:endParaRPr>
          </a:p>
        </p:txBody>
      </p:sp>
      <p:sp>
        <p:nvSpPr>
          <p:cNvPr id="299" name="Google Shape;299;gecf1cacfe6_0_261"/>
          <p:cNvSpPr txBox="1"/>
          <p:nvPr/>
        </p:nvSpPr>
        <p:spPr>
          <a:xfrm>
            <a:off x="1186496" y="1524575"/>
            <a:ext cx="389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Most cases arise from non disjunction in the first meiotic division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0" name="Google Shape;300;gecf1cacfe6_0_261"/>
          <p:cNvSpPr txBox="1"/>
          <p:nvPr/>
        </p:nvSpPr>
        <p:spPr>
          <a:xfrm>
            <a:off x="1186500" y="2037963"/>
            <a:ext cx="367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The incidence of trisomy 21 rises sharply with increasing maternal age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1" name="Google Shape;301;gecf1cacfe6_0_261"/>
          <p:cNvSpPr txBox="1"/>
          <p:nvPr/>
        </p:nvSpPr>
        <p:spPr>
          <a:xfrm>
            <a:off x="1186500" y="2653577"/>
            <a:ext cx="349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The father contributing the extra chromosome in 15% of cases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02" name="Google Shape;302;gecf1cacfe6_0_261"/>
          <p:cNvGrpSpPr/>
          <p:nvPr/>
        </p:nvGrpSpPr>
        <p:grpSpPr>
          <a:xfrm>
            <a:off x="287643" y="-7"/>
            <a:ext cx="831663" cy="5143345"/>
            <a:chOff x="1050825" y="751676"/>
            <a:chExt cx="1664658" cy="3984926"/>
          </a:xfrm>
        </p:grpSpPr>
        <p:sp>
          <p:nvSpPr>
            <p:cNvPr id="303" name="Google Shape;303;gecf1cacfe6_0_261"/>
            <p:cNvSpPr/>
            <p:nvPr/>
          </p:nvSpPr>
          <p:spPr>
            <a:xfrm>
              <a:off x="1206182" y="2531916"/>
              <a:ext cx="1329110" cy="1463140"/>
            </a:xfrm>
            <a:custGeom>
              <a:rect b="b" l="l" r="r" t="t"/>
              <a:pathLst>
                <a:path extrusionOk="0" h="15436" w="14022">
                  <a:moveTo>
                    <a:pt x="11805" y="337"/>
                  </a:moveTo>
                  <a:cubicBezTo>
                    <a:pt x="12898" y="2740"/>
                    <a:pt x="9927" y="4874"/>
                    <a:pt x="6685" y="7082"/>
                  </a:cubicBezTo>
                  <a:cubicBezTo>
                    <a:pt x="3511" y="9245"/>
                    <a:pt x="1408" y="10510"/>
                    <a:pt x="704" y="11416"/>
                  </a:cubicBezTo>
                  <a:cubicBezTo>
                    <a:pt x="1" y="12322"/>
                    <a:pt x="2853" y="15436"/>
                    <a:pt x="2561" y="15077"/>
                  </a:cubicBezTo>
                  <a:cubicBezTo>
                    <a:pt x="1468" y="12988"/>
                    <a:pt x="7209" y="9650"/>
                    <a:pt x="8669" y="8744"/>
                  </a:cubicBezTo>
                  <a:cubicBezTo>
                    <a:pt x="10129" y="7830"/>
                    <a:pt x="13550" y="4956"/>
                    <a:pt x="13744" y="4170"/>
                  </a:cubicBezTo>
                  <a:cubicBezTo>
                    <a:pt x="14021" y="3077"/>
                    <a:pt x="12142" y="1"/>
                    <a:pt x="11805" y="337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ecf1cacfe6_0_261"/>
            <p:cNvSpPr/>
            <p:nvPr/>
          </p:nvSpPr>
          <p:spPr>
            <a:xfrm>
              <a:off x="1188457" y="3745220"/>
              <a:ext cx="1359537" cy="991382"/>
            </a:xfrm>
            <a:custGeom>
              <a:rect b="b" l="l" r="r" t="t"/>
              <a:pathLst>
                <a:path extrusionOk="0" h="10459" w="14343">
                  <a:moveTo>
                    <a:pt x="13774" y="3766"/>
                  </a:moveTo>
                  <a:cubicBezTo>
                    <a:pt x="13205" y="4425"/>
                    <a:pt x="11177" y="6521"/>
                    <a:pt x="9006" y="7861"/>
                  </a:cubicBezTo>
                  <a:cubicBezTo>
                    <a:pt x="6842" y="9208"/>
                    <a:pt x="4327" y="10458"/>
                    <a:pt x="4327" y="10458"/>
                  </a:cubicBezTo>
                  <a:lnTo>
                    <a:pt x="0" y="10458"/>
                  </a:lnTo>
                  <a:cubicBezTo>
                    <a:pt x="0" y="10458"/>
                    <a:pt x="4881" y="7838"/>
                    <a:pt x="6603" y="6663"/>
                  </a:cubicBezTo>
                  <a:cubicBezTo>
                    <a:pt x="8325" y="5488"/>
                    <a:pt x="13647" y="1977"/>
                    <a:pt x="12254" y="1"/>
                  </a:cubicBezTo>
                  <a:cubicBezTo>
                    <a:pt x="13946" y="1109"/>
                    <a:pt x="14343" y="3100"/>
                    <a:pt x="13774" y="3766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ecf1cacfe6_0_261"/>
            <p:cNvSpPr/>
            <p:nvPr/>
          </p:nvSpPr>
          <p:spPr>
            <a:xfrm>
              <a:off x="1192722" y="1402974"/>
              <a:ext cx="1362381" cy="1421339"/>
            </a:xfrm>
            <a:custGeom>
              <a:rect b="b" l="l" r="r" t="t"/>
              <a:pathLst>
                <a:path extrusionOk="0" h="14995" w="14373">
                  <a:moveTo>
                    <a:pt x="2456" y="14897"/>
                  </a:moveTo>
                  <a:cubicBezTo>
                    <a:pt x="1572" y="12599"/>
                    <a:pt x="7988" y="9276"/>
                    <a:pt x="9118" y="8437"/>
                  </a:cubicBezTo>
                  <a:cubicBezTo>
                    <a:pt x="10241" y="7599"/>
                    <a:pt x="14373" y="4372"/>
                    <a:pt x="14305" y="3295"/>
                  </a:cubicBezTo>
                  <a:cubicBezTo>
                    <a:pt x="14238" y="2217"/>
                    <a:pt x="11970" y="1"/>
                    <a:pt x="12015" y="532"/>
                  </a:cubicBezTo>
                  <a:cubicBezTo>
                    <a:pt x="13505" y="3721"/>
                    <a:pt x="7014" y="6648"/>
                    <a:pt x="5847" y="7486"/>
                  </a:cubicBezTo>
                  <a:cubicBezTo>
                    <a:pt x="4671" y="8325"/>
                    <a:pt x="614" y="10840"/>
                    <a:pt x="307" y="11753"/>
                  </a:cubicBezTo>
                  <a:cubicBezTo>
                    <a:pt x="0" y="12659"/>
                    <a:pt x="2680" y="14995"/>
                    <a:pt x="2456" y="14897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ecf1cacfe6_0_261"/>
            <p:cNvSpPr/>
            <p:nvPr/>
          </p:nvSpPr>
          <p:spPr>
            <a:xfrm>
              <a:off x="1154428" y="765799"/>
              <a:ext cx="1414230" cy="946643"/>
            </a:xfrm>
            <a:custGeom>
              <a:rect b="b" l="l" r="r" t="t"/>
              <a:pathLst>
                <a:path extrusionOk="0" h="9987" w="14920">
                  <a:moveTo>
                    <a:pt x="2837" y="9987"/>
                  </a:moveTo>
                  <a:cubicBezTo>
                    <a:pt x="2388" y="9762"/>
                    <a:pt x="1153" y="8557"/>
                    <a:pt x="1153" y="8557"/>
                  </a:cubicBezTo>
                  <a:cubicBezTo>
                    <a:pt x="1153" y="8557"/>
                    <a:pt x="0" y="7075"/>
                    <a:pt x="839" y="6236"/>
                  </a:cubicBezTo>
                  <a:cubicBezTo>
                    <a:pt x="1550" y="5518"/>
                    <a:pt x="2920" y="4073"/>
                    <a:pt x="5128" y="2696"/>
                  </a:cubicBezTo>
                  <a:cubicBezTo>
                    <a:pt x="7179" y="1423"/>
                    <a:pt x="11176" y="1"/>
                    <a:pt x="11176" y="1"/>
                  </a:cubicBezTo>
                  <a:lnTo>
                    <a:pt x="14919" y="143"/>
                  </a:lnTo>
                  <a:cubicBezTo>
                    <a:pt x="14919" y="143"/>
                    <a:pt x="10353" y="2516"/>
                    <a:pt x="9222" y="3309"/>
                  </a:cubicBezTo>
                  <a:cubicBezTo>
                    <a:pt x="8100" y="4103"/>
                    <a:pt x="696" y="7329"/>
                    <a:pt x="2837" y="9987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ecf1cacfe6_0_261"/>
            <p:cNvSpPr/>
            <p:nvPr/>
          </p:nvSpPr>
          <p:spPr>
            <a:xfrm>
              <a:off x="1060778" y="2491441"/>
              <a:ext cx="1582383" cy="1610819"/>
            </a:xfrm>
            <a:custGeom>
              <a:rect b="b" l="l" r="r" t="t"/>
              <a:pathLst>
                <a:path extrusionOk="0" h="16994" w="16694">
                  <a:moveTo>
                    <a:pt x="1856" y="1"/>
                  </a:moveTo>
                  <a:cubicBezTo>
                    <a:pt x="1565" y="390"/>
                    <a:pt x="0" y="3085"/>
                    <a:pt x="1542" y="4822"/>
                  </a:cubicBezTo>
                  <a:cubicBezTo>
                    <a:pt x="2568" y="5982"/>
                    <a:pt x="5509" y="7674"/>
                    <a:pt x="7037" y="8879"/>
                  </a:cubicBezTo>
                  <a:cubicBezTo>
                    <a:pt x="8564" y="10077"/>
                    <a:pt x="11161" y="11948"/>
                    <a:pt x="12688" y="13018"/>
                  </a:cubicBezTo>
                  <a:cubicBezTo>
                    <a:pt x="14635" y="14381"/>
                    <a:pt x="15173" y="16252"/>
                    <a:pt x="15121" y="16993"/>
                  </a:cubicBezTo>
                  <a:cubicBezTo>
                    <a:pt x="15256" y="16851"/>
                    <a:pt x="16693" y="14987"/>
                    <a:pt x="16311" y="13078"/>
                  </a:cubicBezTo>
                  <a:cubicBezTo>
                    <a:pt x="15870" y="10877"/>
                    <a:pt x="9919" y="8257"/>
                    <a:pt x="3908" y="3025"/>
                  </a:cubicBezTo>
                  <a:cubicBezTo>
                    <a:pt x="2934" y="2172"/>
                    <a:pt x="1976" y="1333"/>
                    <a:pt x="1856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ecf1cacfe6_0_261"/>
            <p:cNvSpPr/>
            <p:nvPr/>
          </p:nvSpPr>
          <p:spPr>
            <a:xfrm>
              <a:off x="1050825" y="3611852"/>
              <a:ext cx="1454609" cy="1117639"/>
            </a:xfrm>
            <a:custGeom>
              <a:rect b="b" l="l" r="r" t="t"/>
              <a:pathLst>
                <a:path extrusionOk="0" h="11791" w="15346">
                  <a:moveTo>
                    <a:pt x="2343" y="1"/>
                  </a:moveTo>
                  <a:cubicBezTo>
                    <a:pt x="2141" y="233"/>
                    <a:pt x="0" y="3639"/>
                    <a:pt x="2141" y="5338"/>
                  </a:cubicBezTo>
                  <a:cubicBezTo>
                    <a:pt x="4282" y="7037"/>
                    <a:pt x="7486" y="9537"/>
                    <a:pt x="8175" y="10016"/>
                  </a:cubicBezTo>
                  <a:cubicBezTo>
                    <a:pt x="8856" y="10496"/>
                    <a:pt x="10705" y="11791"/>
                    <a:pt x="10705" y="11791"/>
                  </a:cubicBezTo>
                  <a:lnTo>
                    <a:pt x="15346" y="11551"/>
                  </a:lnTo>
                  <a:cubicBezTo>
                    <a:pt x="15346" y="11551"/>
                    <a:pt x="8788" y="7374"/>
                    <a:pt x="7329" y="6086"/>
                  </a:cubicBezTo>
                  <a:cubicBezTo>
                    <a:pt x="6438" y="5286"/>
                    <a:pt x="5562" y="4657"/>
                    <a:pt x="4327" y="3332"/>
                  </a:cubicBezTo>
                  <a:cubicBezTo>
                    <a:pt x="3563" y="2501"/>
                    <a:pt x="2246" y="1423"/>
                    <a:pt x="2343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ecf1cacfe6_0_261"/>
            <p:cNvSpPr/>
            <p:nvPr/>
          </p:nvSpPr>
          <p:spPr>
            <a:xfrm>
              <a:off x="1052247" y="1354062"/>
              <a:ext cx="1595842" cy="1586648"/>
            </a:xfrm>
            <a:custGeom>
              <a:rect b="b" l="l" r="r" t="t"/>
              <a:pathLst>
                <a:path extrusionOk="0" h="16739" w="16836">
                  <a:moveTo>
                    <a:pt x="1939" y="0"/>
                  </a:moveTo>
                  <a:cubicBezTo>
                    <a:pt x="831" y="831"/>
                    <a:pt x="0" y="3781"/>
                    <a:pt x="1340" y="5210"/>
                  </a:cubicBezTo>
                  <a:cubicBezTo>
                    <a:pt x="2688" y="6633"/>
                    <a:pt x="4200" y="7478"/>
                    <a:pt x="7441" y="9634"/>
                  </a:cubicBezTo>
                  <a:cubicBezTo>
                    <a:pt x="9245" y="10832"/>
                    <a:pt x="11304" y="11977"/>
                    <a:pt x="13160" y="13220"/>
                  </a:cubicBezTo>
                  <a:cubicBezTo>
                    <a:pt x="15024" y="14463"/>
                    <a:pt x="15503" y="15975"/>
                    <a:pt x="15308" y="16738"/>
                  </a:cubicBezTo>
                  <a:cubicBezTo>
                    <a:pt x="15713" y="16229"/>
                    <a:pt x="16835" y="14298"/>
                    <a:pt x="16461" y="13033"/>
                  </a:cubicBezTo>
                  <a:cubicBezTo>
                    <a:pt x="16079" y="11760"/>
                    <a:pt x="14912" y="10832"/>
                    <a:pt x="13482" y="9821"/>
                  </a:cubicBezTo>
                  <a:cubicBezTo>
                    <a:pt x="11199" y="8212"/>
                    <a:pt x="5832" y="5368"/>
                    <a:pt x="4656" y="4185"/>
                  </a:cubicBezTo>
                  <a:cubicBezTo>
                    <a:pt x="3481" y="3002"/>
                    <a:pt x="2021" y="2164"/>
                    <a:pt x="1939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ecf1cacfe6_0_261"/>
            <p:cNvSpPr/>
            <p:nvPr/>
          </p:nvSpPr>
          <p:spPr>
            <a:xfrm>
              <a:off x="1206182" y="751676"/>
              <a:ext cx="1509301" cy="1035269"/>
            </a:xfrm>
            <a:custGeom>
              <a:rect b="b" l="l" r="r" t="t"/>
              <a:pathLst>
                <a:path extrusionOk="0" h="10922" w="15923">
                  <a:moveTo>
                    <a:pt x="1" y="0"/>
                  </a:moveTo>
                  <a:lnTo>
                    <a:pt x="4440" y="0"/>
                  </a:lnTo>
                  <a:cubicBezTo>
                    <a:pt x="4440" y="0"/>
                    <a:pt x="11484" y="3818"/>
                    <a:pt x="13864" y="5914"/>
                  </a:cubicBezTo>
                  <a:cubicBezTo>
                    <a:pt x="15923" y="7725"/>
                    <a:pt x="14837" y="9671"/>
                    <a:pt x="13827" y="10922"/>
                  </a:cubicBezTo>
                  <a:cubicBezTo>
                    <a:pt x="14598" y="9222"/>
                    <a:pt x="9732" y="6370"/>
                    <a:pt x="8766" y="5659"/>
                  </a:cubicBezTo>
                  <a:cubicBezTo>
                    <a:pt x="6730" y="4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NA Infographics by Slidesgo">
  <a:themeElements>
    <a:clrScheme name="Simple Light">
      <a:dk1>
        <a:srgbClr val="000000"/>
      </a:dk1>
      <a:lt1>
        <a:srgbClr val="D6D4CC"/>
      </a:lt1>
      <a:dk2>
        <a:srgbClr val="2B3B5C"/>
      </a:dk2>
      <a:lt2>
        <a:srgbClr val="075681"/>
      </a:lt2>
      <a:accent1>
        <a:srgbClr val="287CBC"/>
      </a:accent1>
      <a:accent2>
        <a:srgbClr val="FE7702"/>
      </a:accent2>
      <a:accent3>
        <a:srgbClr val="E94B86"/>
      </a:accent3>
      <a:accent4>
        <a:srgbClr val="25AC9B"/>
      </a:accent4>
      <a:accent5>
        <a:srgbClr val="ECB004"/>
      </a:accent5>
      <a:accent6>
        <a:srgbClr val="B52A8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