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8"/>
  </p:notesMasterIdLst>
  <p:sldIdLst>
    <p:sldId id="318" r:id="rId2"/>
    <p:sldId id="345" r:id="rId3"/>
    <p:sldId id="319" r:id="rId4"/>
    <p:sldId id="277" r:id="rId5"/>
    <p:sldId id="309" r:id="rId6"/>
    <p:sldId id="367" r:id="rId7"/>
    <p:sldId id="293" r:id="rId8"/>
    <p:sldId id="328" r:id="rId9"/>
    <p:sldId id="338" r:id="rId10"/>
    <p:sldId id="312" r:id="rId11"/>
    <p:sldId id="323" r:id="rId12"/>
    <p:sldId id="370" r:id="rId13"/>
    <p:sldId id="365" r:id="rId14"/>
    <p:sldId id="346" r:id="rId15"/>
    <p:sldId id="348" r:id="rId16"/>
    <p:sldId id="350" r:id="rId17"/>
    <p:sldId id="352" r:id="rId18"/>
    <p:sldId id="353" r:id="rId19"/>
    <p:sldId id="355" r:id="rId20"/>
    <p:sldId id="356" r:id="rId21"/>
    <p:sldId id="357" r:id="rId22"/>
    <p:sldId id="358" r:id="rId23"/>
    <p:sldId id="360" r:id="rId24"/>
    <p:sldId id="363" r:id="rId25"/>
    <p:sldId id="368" r:id="rId26"/>
    <p:sldId id="3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0033CC"/>
    <a:srgbClr val="006C31"/>
    <a:srgbClr val="009644"/>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82" d="100"/>
          <a:sy n="82" d="100"/>
        </p:scale>
        <p:origin x="12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206C7-20D4-463E-8080-D31EE1A9A54D}" type="datetimeFigureOut">
              <a:rPr lang="en-US" smtClean="0"/>
              <a:pPr/>
              <a:t>11/15/2021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EDFD7-EC0A-4D8A-A2E0-399DAB30633D}" type="slidenum">
              <a:rPr lang="en-US" smtClean="0"/>
              <a:pPr/>
              <a:t>‹#›</a:t>
            </a:fld>
            <a:endParaRPr lang="en-US"/>
          </a:p>
        </p:txBody>
      </p:sp>
    </p:spTree>
    <p:extLst>
      <p:ext uri="{BB962C8B-B14F-4D97-AF65-F5344CB8AC3E}">
        <p14:creationId xmlns:p14="http://schemas.microsoft.com/office/powerpoint/2010/main" val="389718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3966F3-2DCE-4389-9CCE-C133821F6AC4}" type="slidenum">
              <a:rPr lang="en-US"/>
              <a:pPr fontAlgn="base">
                <a:spcBef>
                  <a:spcPct val="0"/>
                </a:spcBef>
                <a:spcAft>
                  <a:spcPct val="0"/>
                </a:spcAft>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94486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360105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66B6B22-6219-4F96-A627-83931B6F4EEA}"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85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3987839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6B6B22-6219-4F96-A627-83931B6F4EEA}"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63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4967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939781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35347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183217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185437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193291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52606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2565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358364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139966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B68404-BCD7-42E9-AAF7-47F51F9C01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6B6B22-6219-4F96-A627-83931B6F4EEA}" type="slidenum">
              <a:rPr lang="en-US" smtClean="0"/>
              <a:pPr/>
              <a:t>‹#›</a:t>
            </a:fld>
            <a:endParaRPr lang="en-US"/>
          </a:p>
        </p:txBody>
      </p:sp>
    </p:spTree>
    <p:extLst>
      <p:ext uri="{BB962C8B-B14F-4D97-AF65-F5344CB8AC3E}">
        <p14:creationId xmlns:p14="http://schemas.microsoft.com/office/powerpoint/2010/main" val="48286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9B68404-BCD7-42E9-AAF7-47F51F9C011C}" type="datetimeFigureOut">
              <a:rPr lang="en-US" smtClean="0"/>
              <a:pPr/>
              <a:t>11/15/2021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66B6B22-6219-4F96-A627-83931B6F4EEA}" type="slidenum">
              <a:rPr lang="en-US" smtClean="0"/>
              <a:pPr/>
              <a:t>‹#›</a:t>
            </a:fld>
            <a:endParaRPr lang="en-US"/>
          </a:p>
        </p:txBody>
      </p:sp>
    </p:spTree>
    <p:extLst>
      <p:ext uri="{BB962C8B-B14F-4D97-AF65-F5344CB8AC3E}">
        <p14:creationId xmlns:p14="http://schemas.microsoft.com/office/powerpoint/2010/main" val="5957516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sa/url?sa=i&amp;rct=j&amp;q=&amp;esrc=s&amp;source=images&amp;cd=&amp;cad=rja&amp;uact=8&amp;ved=0ahUKEwi3hLmglKnJAhVDWRQKHUh2B08QjRwIBw&amp;url=http://anatomy2.wikispaces.com/Femur&amp;psig=AFQjCNFPd1FG9qpn7YWVVwJN_E05wo1h4Q&amp;ust=144845786259434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sa/url?sa=i&amp;rct=j&amp;q=&amp;esrc=s&amp;source=images&amp;cd=&amp;cad=rja&amp;uact=8&amp;ved=0ahUKEwi3hLmglKnJAhVDWRQKHUh2B08QjRwIBw&amp;url=http://anatomy2.wikispaces.com/Femur&amp;psig=AFQjCNFPd1FG9qpn7YWVVwJN_E05wo1h4Q&amp;ust=144845786259434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amp;esrc=s&amp;frm=1&amp;source=images&amp;cd=&amp;cad=rja&amp;docid=78odhZfd9yyTvM&amp;tbnid=fXiEgjSvTUqBHM:&amp;ved=0CAUQjRw&amp;url=http://www.greatrivermedical.org/orthopedics/faqs/knee-replacement.php&amp;ei=wwqaUoCIHKXW0QXUpYD4CQ&amp;psig=AFQjCNHIbxFBcAeQgD4U4QadKiRDNIE40g&amp;ust=138591153336472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sa/url?sa=i&amp;rct=j&amp;q=&amp;esrc=s&amp;source=images&amp;cd=&amp;cad=rja&amp;uact=8&amp;ved=0ahUKEwiJs4qPxenQAhUHrRoKHXqoBZUQjRwIBw&amp;url=http://slideplayer.com/slide/4225259/&amp;psig=AFQjCNGEcgff7bb9kjHmWzjg9bC6T0BdmA&amp;ust=148145633998958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4294967295"/>
          </p:nvPr>
        </p:nvSpPr>
        <p:spPr>
          <a:xfrm>
            <a:off x="1331640" y="908720"/>
            <a:ext cx="6840760" cy="2232248"/>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ormAutofit fontScale="97500"/>
          </a:bodyPr>
          <a:lstStyle/>
          <a:p>
            <a:pPr marL="0" indent="0" algn="ctr" fontAlgn="auto">
              <a:spcAft>
                <a:spcPts val="0"/>
              </a:spcAft>
              <a:buNone/>
              <a:defRPr/>
            </a:pPr>
            <a:endParaRPr lang="en-US" sz="2000" b="1" i="1" dirty="0" smtClean="0">
              <a:solidFill>
                <a:schemeClr val="tx1"/>
              </a:solidFill>
              <a:latin typeface="Times New Roman" panose="02020603050405020304" pitchFamily="18" charset="0"/>
              <a:cs typeface="Times New Roman" panose="02020603050405020304" pitchFamily="18" charset="0"/>
            </a:endParaRPr>
          </a:p>
          <a:p>
            <a:pPr marL="0" indent="0" algn="ctr" fontAlgn="auto">
              <a:spcAft>
                <a:spcPts val="0"/>
              </a:spcAft>
              <a:buNone/>
              <a:defRPr/>
            </a:pPr>
            <a:r>
              <a:rPr lang="en-US" sz="2000" b="1" i="1" dirty="0" smtClean="0">
                <a:solidFill>
                  <a:schemeClr val="tx1"/>
                </a:solidFill>
                <a:latin typeface="Times New Roman" panose="02020603050405020304" pitchFamily="18" charset="0"/>
                <a:cs typeface="Times New Roman" panose="02020603050405020304" pitchFamily="18" charset="0"/>
              </a:rPr>
              <a:t>BONES OF THE </a:t>
            </a:r>
          </a:p>
          <a:p>
            <a:pPr marL="0" indent="0" algn="ctr" fontAlgn="auto">
              <a:spcAft>
                <a:spcPts val="0"/>
              </a:spcAft>
              <a:buNone/>
              <a:defRPr/>
            </a:pPr>
            <a:r>
              <a:rPr lang="en-US" sz="2000" b="1" i="1" dirty="0" smtClean="0">
                <a:solidFill>
                  <a:schemeClr val="tx1"/>
                </a:solidFill>
                <a:latin typeface="Times New Roman" panose="02020603050405020304" pitchFamily="18" charset="0"/>
                <a:cs typeface="Times New Roman" panose="02020603050405020304" pitchFamily="18" charset="0"/>
              </a:rPr>
              <a:t>UPPER and </a:t>
            </a:r>
            <a:r>
              <a:rPr lang="en-US" sz="2000" b="1" i="1" dirty="0">
                <a:solidFill>
                  <a:schemeClr val="tx1"/>
                </a:solidFill>
                <a:latin typeface="Times New Roman" panose="02020603050405020304" pitchFamily="18" charset="0"/>
                <a:cs typeface="Times New Roman" panose="02020603050405020304" pitchFamily="18" charset="0"/>
              </a:rPr>
              <a:t>LOWER </a:t>
            </a:r>
            <a:r>
              <a:rPr lang="en-US" sz="2000" b="1" i="1" dirty="0" smtClean="0">
                <a:solidFill>
                  <a:schemeClr val="tx1"/>
                </a:solidFill>
                <a:latin typeface="Times New Roman" panose="02020603050405020304" pitchFamily="18" charset="0"/>
                <a:cs typeface="Times New Roman" panose="02020603050405020304" pitchFamily="18" charset="0"/>
              </a:rPr>
              <a:t>LIMBS </a:t>
            </a:r>
          </a:p>
          <a:p>
            <a:pPr marL="0" indent="0" algn="ctr" fontAlgn="auto">
              <a:spcAft>
                <a:spcPts val="0"/>
              </a:spcAft>
              <a:buNone/>
              <a:defRPr/>
            </a:pPr>
            <a:endParaRPr lang="en-US" sz="2000" b="1" i="1" dirty="0" smtClean="0">
              <a:solidFill>
                <a:schemeClr val="tx1"/>
              </a:solidFill>
              <a:latin typeface="Times New Roman" panose="02020603050405020304" pitchFamily="18" charset="0"/>
              <a:cs typeface="Times New Roman" panose="02020603050405020304" pitchFamily="18" charset="0"/>
            </a:endParaRPr>
          </a:p>
          <a:p>
            <a:pPr marL="0" indent="0" algn="ctr" fontAlgn="auto">
              <a:spcAft>
                <a:spcPts val="0"/>
              </a:spcAft>
              <a:buNone/>
              <a:defRPr/>
            </a:pPr>
            <a:r>
              <a:rPr lang="en-US" b="1" i="1" dirty="0" smtClean="0">
                <a:solidFill>
                  <a:schemeClr val="tx1"/>
                </a:solidFill>
                <a:latin typeface="Times New Roman" panose="02020603050405020304" pitchFamily="18" charset="0"/>
                <a:cs typeface="Times New Roman" panose="02020603050405020304" pitchFamily="18" charset="0"/>
              </a:rPr>
              <a:t>Dr. Tahani AL-</a:t>
            </a:r>
            <a:r>
              <a:rPr lang="en-US" b="1" i="1" dirty="0" err="1" smtClean="0">
                <a:solidFill>
                  <a:schemeClr val="tx1"/>
                </a:solidFill>
                <a:latin typeface="Times New Roman" panose="02020603050405020304" pitchFamily="18" charset="0"/>
                <a:cs typeface="Times New Roman" panose="02020603050405020304" pitchFamily="18" charset="0"/>
              </a:rPr>
              <a:t>Matrafi</a:t>
            </a:r>
            <a:r>
              <a:rPr lang="en-US" b="1" i="1" dirty="0" smtClean="0">
                <a:solidFill>
                  <a:schemeClr val="tx1"/>
                </a:solidFill>
                <a:latin typeface="Times New Roman" panose="02020603050405020304" pitchFamily="18" charset="0"/>
                <a:cs typeface="Times New Roman" panose="02020603050405020304" pitchFamily="18" charset="0"/>
              </a:rPr>
              <a:t> </a:t>
            </a:r>
            <a:endParaRPr lang="en-US"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0"/>
            <a:ext cx="8964488" cy="404664"/>
          </a:xfrm>
          <a:solidFill>
            <a:schemeClr val="tx2">
              <a:lumMod val="20000"/>
              <a:lumOff val="8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a:normAutofit/>
          </a:bodyPr>
          <a:lstStyle/>
          <a:p>
            <a:r>
              <a:rPr lang="en-US" sz="1800" b="1" dirty="0" smtClean="0">
                <a:solidFill>
                  <a:schemeClr val="tx1"/>
                </a:solidFill>
                <a:latin typeface="Times New Roman" panose="02020603050405020304" pitchFamily="18" charset="0"/>
                <a:cs typeface="Times New Roman" panose="02020603050405020304" pitchFamily="18" charset="0"/>
              </a:rPr>
              <a:t>Radius</a:t>
            </a:r>
            <a:endParaRPr lang="ar-SA" sz="1800" b="1" dirty="0">
              <a:solidFill>
                <a:schemeClr val="tx1"/>
              </a:solidFill>
              <a:latin typeface="Times New Roman" panose="02020603050405020304" pitchFamily="18" charset="0"/>
              <a:cs typeface="Times New Roman" panose="02020603050405020304" pitchFamily="18" charset="0"/>
            </a:endParaRPr>
          </a:p>
        </p:txBody>
      </p:sp>
      <p:pic>
        <p:nvPicPr>
          <p:cNvPr id="5" name="Picture 2" descr="C:\Documents and Settings\User\My Documents\Student Gray\7. Upper limb\F66122-007-f077a.jpg"/>
          <p:cNvPicPr>
            <a:picLocks noGrp="1" noChangeAspect="1" noChangeArrowheads="1"/>
          </p:cNvPicPr>
          <p:nvPr>
            <p:ph sz="half" idx="1"/>
          </p:nvPr>
        </p:nvPicPr>
        <p:blipFill>
          <a:blip r:embed="rId2" cstate="print">
            <a:lum contrast="-10000"/>
          </a:blip>
          <a:srcRect l="11118" r="12911" b="2614"/>
          <a:stretch>
            <a:fillRect/>
          </a:stretch>
        </p:blipFill>
        <p:spPr bwMode="auto">
          <a:xfrm>
            <a:off x="6156176" y="4221088"/>
            <a:ext cx="2378224" cy="2232248"/>
          </a:xfrm>
          <a:prstGeom prst="rect">
            <a:avLst/>
          </a:prstGeom>
          <a:noFill/>
          <a:ln w="38100">
            <a:solidFill>
              <a:schemeClr val="tx1"/>
            </a:solidFill>
          </a:ln>
        </p:spPr>
      </p:pic>
      <p:sp>
        <p:nvSpPr>
          <p:cNvPr id="3" name="Content Placeholder 2"/>
          <p:cNvSpPr>
            <a:spLocks noGrp="1"/>
          </p:cNvSpPr>
          <p:nvPr>
            <p:ph sz="half" idx="2"/>
          </p:nvPr>
        </p:nvSpPr>
        <p:spPr>
          <a:xfrm>
            <a:off x="1475656" y="908720"/>
            <a:ext cx="3816424" cy="5544616"/>
          </a:xfrm>
          <a:solidFill>
            <a:schemeClr val="accent4">
              <a:lumMod val="20000"/>
              <a:lumOff val="80000"/>
            </a:schemeClr>
          </a:solidFill>
          <a:ln>
            <a:solidFill>
              <a:schemeClr val="bg1"/>
            </a:solidFill>
          </a:ln>
        </p:spPr>
        <p:txBody>
          <a:bodyPr>
            <a:normAutofit fontScale="92500" lnSpcReduction="20000"/>
          </a:bodyPr>
          <a:lstStyle/>
          <a:p>
            <a:pPr algn="l" rtl="0"/>
            <a:r>
              <a:rPr lang="en-US" sz="1700" b="1" dirty="0" smtClean="0">
                <a:solidFill>
                  <a:schemeClr val="tx1"/>
                </a:solidFill>
                <a:latin typeface="Times New Roman" panose="02020603050405020304" pitchFamily="18" charset="0"/>
                <a:cs typeface="Times New Roman" panose="02020603050405020304" pitchFamily="18" charset="0"/>
              </a:rPr>
              <a:t>It is the shorter and lateral of the two forearm bones.</a:t>
            </a:r>
          </a:p>
          <a:p>
            <a:pPr algn="l" rtl="0"/>
            <a:r>
              <a:rPr lang="en-US" sz="1700" b="1" dirty="0" smtClean="0">
                <a:solidFill>
                  <a:schemeClr val="tx1"/>
                </a:solidFill>
                <a:latin typeface="Times New Roman" panose="02020603050405020304" pitchFamily="18" charset="0"/>
                <a:cs typeface="Times New Roman" panose="02020603050405020304" pitchFamily="18" charset="0"/>
              </a:rPr>
              <a:t>Proximal End:</a:t>
            </a:r>
          </a:p>
          <a:p>
            <a:pPr algn="l" rtl="0"/>
            <a:r>
              <a:rPr lang="en-US" sz="1700" b="1" dirty="0" smtClean="0">
                <a:solidFill>
                  <a:schemeClr val="tx1"/>
                </a:solidFill>
                <a:latin typeface="Times New Roman" panose="02020603050405020304" pitchFamily="18" charset="0"/>
                <a:cs typeface="Times New Roman" panose="02020603050405020304" pitchFamily="18" charset="0"/>
              </a:rPr>
              <a:t>1. Head: small &amp; circular</a:t>
            </a:r>
          </a:p>
          <a:p>
            <a:pPr algn="l" rtl="0"/>
            <a:r>
              <a:rPr lang="en-US" sz="1700" b="1" dirty="0" smtClean="0">
                <a:solidFill>
                  <a:schemeClr val="tx1"/>
                </a:solidFill>
                <a:latin typeface="Times New Roman" panose="02020603050405020304" pitchFamily="18" charset="0"/>
                <a:cs typeface="Times New Roman" panose="02020603050405020304" pitchFamily="18" charset="0"/>
              </a:rPr>
              <a:t>Its upper surface is concave for articulation with the </a:t>
            </a:r>
            <a:r>
              <a:rPr lang="en-US" sz="1700" b="1" dirty="0" err="1" smtClean="0">
                <a:solidFill>
                  <a:schemeClr val="tx1"/>
                </a:solidFill>
                <a:latin typeface="Times New Roman" panose="02020603050405020304" pitchFamily="18" charset="0"/>
                <a:cs typeface="Times New Roman" panose="02020603050405020304" pitchFamily="18" charset="0"/>
              </a:rPr>
              <a:t>Capitulum</a:t>
            </a:r>
            <a:r>
              <a:rPr lang="en-US" sz="1700" b="1" dirty="0" smtClean="0">
                <a:solidFill>
                  <a:schemeClr val="tx1"/>
                </a:solidFill>
                <a:latin typeface="Times New Roman" panose="02020603050405020304" pitchFamily="18" charset="0"/>
                <a:cs typeface="Times New Roman" panose="02020603050405020304" pitchFamily="18" charset="0"/>
              </a:rPr>
              <a:t>.</a:t>
            </a:r>
          </a:p>
          <a:p>
            <a:pPr algn="l" rtl="0"/>
            <a:r>
              <a:rPr lang="en-US" sz="1700" b="1" dirty="0" smtClean="0">
                <a:solidFill>
                  <a:schemeClr val="tx1"/>
                </a:solidFill>
                <a:latin typeface="Times New Roman" panose="02020603050405020304" pitchFamily="18" charset="0"/>
                <a:cs typeface="Times New Roman" panose="02020603050405020304" pitchFamily="18" charset="0"/>
              </a:rPr>
              <a:t>2. Neck.</a:t>
            </a:r>
          </a:p>
          <a:p>
            <a:pPr algn="l" rtl="0"/>
            <a:r>
              <a:rPr lang="en-US" sz="1700" b="1" dirty="0" smtClean="0">
                <a:solidFill>
                  <a:schemeClr val="tx1"/>
                </a:solidFill>
                <a:latin typeface="Times New Roman" panose="02020603050405020304" pitchFamily="18" charset="0"/>
                <a:cs typeface="Times New Roman" panose="02020603050405020304" pitchFamily="18" charset="0"/>
              </a:rPr>
              <a:t>3. Radial (</a:t>
            </a:r>
            <a:r>
              <a:rPr lang="en-US" sz="1700" b="1" dirty="0" err="1" smtClean="0">
                <a:solidFill>
                  <a:schemeClr val="tx1"/>
                </a:solidFill>
                <a:latin typeface="Times New Roman" panose="02020603050405020304" pitchFamily="18" charset="0"/>
                <a:cs typeface="Times New Roman" panose="02020603050405020304" pitchFamily="18" charset="0"/>
              </a:rPr>
              <a:t>Biciptal</a:t>
            </a:r>
            <a:r>
              <a:rPr lang="en-US" sz="1700" b="1" dirty="0" smtClean="0">
                <a:solidFill>
                  <a:schemeClr val="tx1"/>
                </a:solidFill>
                <a:latin typeface="Times New Roman" panose="02020603050405020304" pitchFamily="18" charset="0"/>
                <a:cs typeface="Times New Roman" panose="02020603050405020304" pitchFamily="18" charset="0"/>
              </a:rPr>
              <a:t>) Tuberosity : medially directed and separates the proximal end from the body.</a:t>
            </a:r>
          </a:p>
          <a:p>
            <a:pPr algn="l" rtl="0"/>
            <a:r>
              <a:rPr lang="en-US" sz="1700" b="1" dirty="0" smtClean="0">
                <a:solidFill>
                  <a:schemeClr val="tx1"/>
                </a:solidFill>
                <a:latin typeface="Times New Roman" panose="02020603050405020304" pitchFamily="18" charset="0"/>
                <a:cs typeface="Times New Roman" panose="02020603050405020304" pitchFamily="18" charset="0"/>
              </a:rPr>
              <a:t>Shaft:</a:t>
            </a:r>
          </a:p>
          <a:p>
            <a:pPr algn="l" rtl="0"/>
            <a:r>
              <a:rPr lang="en-US" sz="1700" b="1" dirty="0" smtClean="0">
                <a:solidFill>
                  <a:schemeClr val="tx1"/>
                </a:solidFill>
                <a:latin typeface="Times New Roman" panose="02020603050405020304" pitchFamily="18" charset="0"/>
                <a:cs typeface="Times New Roman" panose="02020603050405020304" pitchFamily="18" charset="0"/>
              </a:rPr>
              <a:t>Has a lateral convexity.</a:t>
            </a:r>
          </a:p>
          <a:p>
            <a:pPr algn="l" rtl="0"/>
            <a:r>
              <a:rPr lang="en-US" sz="1700" b="1" dirty="0" smtClean="0">
                <a:solidFill>
                  <a:schemeClr val="tx1"/>
                </a:solidFill>
                <a:latin typeface="Times New Roman" panose="02020603050405020304" pitchFamily="18" charset="0"/>
                <a:cs typeface="Times New Roman" panose="02020603050405020304" pitchFamily="18" charset="0"/>
              </a:rPr>
              <a:t>It gradually enlarges as it passes distally. </a:t>
            </a:r>
          </a:p>
          <a:p>
            <a:r>
              <a:rPr lang="en-US" sz="1700" b="1" dirty="0">
                <a:solidFill>
                  <a:schemeClr val="tx1"/>
                </a:solidFill>
                <a:latin typeface="Times New Roman" panose="02020603050405020304" pitchFamily="18" charset="0"/>
                <a:cs typeface="Times New Roman" panose="02020603050405020304" pitchFamily="18" charset="0"/>
              </a:rPr>
              <a:t>Distal (Lower) End: It is rectangular</a:t>
            </a:r>
          </a:p>
          <a:p>
            <a:r>
              <a:rPr lang="en-US" sz="1700" b="1" dirty="0">
                <a:solidFill>
                  <a:schemeClr val="tx1"/>
                </a:solidFill>
                <a:latin typeface="Times New Roman" panose="02020603050405020304" pitchFamily="18" charset="0"/>
                <a:cs typeface="Times New Roman" panose="02020603050405020304" pitchFamily="18" charset="0"/>
              </a:rPr>
              <a:t>1. Ulnar Notch : a medial concavity to accommodate the head of the ulna.</a:t>
            </a:r>
          </a:p>
          <a:p>
            <a:r>
              <a:rPr lang="en-US" sz="1700" b="1" dirty="0">
                <a:solidFill>
                  <a:schemeClr val="tx1"/>
                </a:solidFill>
                <a:latin typeface="Times New Roman" panose="02020603050405020304" pitchFamily="18" charset="0"/>
                <a:cs typeface="Times New Roman" panose="02020603050405020304" pitchFamily="18" charset="0"/>
              </a:rPr>
              <a:t>2.Radial Styloid process:  extends from the lateral aspect. </a:t>
            </a:r>
          </a:p>
          <a:p>
            <a:r>
              <a:rPr lang="en-US" sz="1700" b="1" dirty="0">
                <a:solidFill>
                  <a:schemeClr val="tx1"/>
                </a:solidFill>
                <a:latin typeface="Times New Roman" panose="02020603050405020304" pitchFamily="18" charset="0"/>
                <a:cs typeface="Times New Roman" panose="02020603050405020304" pitchFamily="18" charset="0"/>
              </a:rPr>
              <a:t>3.Dorsal tubercle: projects dorsally.</a:t>
            </a:r>
          </a:p>
          <a:p>
            <a:pPr algn="l" rtl="0"/>
            <a:endParaRPr lang="en-US" sz="2000" b="1" i="1" dirty="0" smtClean="0">
              <a:solidFill>
                <a:schemeClr val="tx1"/>
              </a:solidFill>
              <a:latin typeface="Times New Roman" pitchFamily="18" charset="0"/>
              <a:cs typeface="Times New Roman" pitchFamily="18" charset="0"/>
            </a:endParaRPr>
          </a:p>
          <a:p>
            <a:pPr algn="l" rtl="0"/>
            <a:endParaRPr lang="en-US" sz="2400" b="1" i="1" dirty="0" smtClean="0"/>
          </a:p>
          <a:p>
            <a:pPr algn="l" rtl="0"/>
            <a:endParaRPr lang="en-US" sz="2400" b="1" i="1" dirty="0" smtClean="0"/>
          </a:p>
          <a:p>
            <a:pPr algn="l" rtl="0"/>
            <a:endParaRPr lang="en-US" sz="2400" b="1" i="1" dirty="0" smtClean="0"/>
          </a:p>
          <a:p>
            <a:pPr algn="l" rtl="0"/>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476672"/>
          </a:xfrm>
          <a:solidFill>
            <a:schemeClr val="tx2">
              <a:lumMod val="20000"/>
              <a:lumOff val="8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a:normAutofit/>
          </a:bodyPr>
          <a:lstStyle/>
          <a:p>
            <a:r>
              <a:rPr lang="en-US" sz="1800" b="1" dirty="0" smtClean="0">
                <a:solidFill>
                  <a:schemeClr val="tx1"/>
                </a:solidFill>
                <a:latin typeface="Times New Roman" panose="02020603050405020304" pitchFamily="18" charset="0"/>
                <a:cs typeface="Times New Roman" panose="02020603050405020304" pitchFamily="18" charset="0"/>
              </a:rPr>
              <a:t>Carpal Bones</a:t>
            </a:r>
            <a:endParaRPr lang="en-US" sz="1800" b="1" dirty="0">
              <a:solidFill>
                <a:schemeClr val="tx1"/>
              </a:solidFill>
              <a:latin typeface="Times New Roman" panose="02020603050405020304" pitchFamily="18" charset="0"/>
              <a:cs typeface="Times New Roman" panose="02020603050405020304" pitchFamily="18" charset="0"/>
            </a:endParaRPr>
          </a:p>
        </p:txBody>
      </p:sp>
      <p:pic>
        <p:nvPicPr>
          <p:cNvPr id="5" name="Picture 2" descr="C:\Documents and Settings\User\My Documents\Student Gray\7. Upper limb\F66122-007-f091a.jpg"/>
          <p:cNvPicPr>
            <a:picLocks noGrp="1" noChangeAspect="1" noChangeArrowheads="1"/>
          </p:cNvPicPr>
          <p:nvPr>
            <p:ph sz="half" idx="1"/>
          </p:nvPr>
        </p:nvPicPr>
        <p:blipFill>
          <a:blip r:embed="rId2" cstate="print"/>
          <a:srcRect b="21052"/>
          <a:stretch>
            <a:fillRect/>
          </a:stretch>
        </p:blipFill>
        <p:spPr bwMode="auto">
          <a:xfrm>
            <a:off x="6876256" y="1556792"/>
            <a:ext cx="2016224" cy="3816424"/>
          </a:xfrm>
          <a:prstGeom prst="rect">
            <a:avLst/>
          </a:prstGeom>
          <a:noFill/>
          <a:ln w="38100">
            <a:solidFill>
              <a:schemeClr val="tx1"/>
            </a:solidFill>
          </a:ln>
        </p:spPr>
      </p:pic>
      <p:sp>
        <p:nvSpPr>
          <p:cNvPr id="4" name="Content Placeholder 3"/>
          <p:cNvSpPr>
            <a:spLocks noGrp="1"/>
          </p:cNvSpPr>
          <p:nvPr>
            <p:ph sz="half" idx="2"/>
          </p:nvPr>
        </p:nvSpPr>
        <p:spPr>
          <a:xfrm>
            <a:off x="1403648" y="908720"/>
            <a:ext cx="2448272" cy="5806427"/>
          </a:xfrm>
          <a:solidFill>
            <a:schemeClr val="accent4">
              <a:lumMod val="20000"/>
              <a:lumOff val="80000"/>
            </a:schemeClr>
          </a:solidFill>
          <a:ln>
            <a:solidFill>
              <a:schemeClr val="bg1"/>
            </a:solidFill>
          </a:ln>
        </p:spPr>
        <p:txBody>
          <a:bodyPr>
            <a:noAutofit/>
          </a:bodyPr>
          <a:lstStyle/>
          <a:p>
            <a:r>
              <a:rPr lang="en-US" sz="1600" b="1" dirty="0" smtClean="0">
                <a:solidFill>
                  <a:schemeClr val="tx1"/>
                </a:solidFill>
                <a:latin typeface="Times New Roman" pitchFamily="18" charset="0"/>
                <a:cs typeface="Times New Roman" pitchFamily="18" charset="0"/>
              </a:rPr>
              <a:t>Composed of Eight short bones </a:t>
            </a:r>
          </a:p>
          <a:p>
            <a:r>
              <a:rPr lang="en-US" sz="1600" b="1" dirty="0" smtClean="0">
                <a:solidFill>
                  <a:schemeClr val="tx1"/>
                </a:solidFill>
                <a:latin typeface="Times New Roman" pitchFamily="18" charset="0"/>
                <a:cs typeface="Times New Roman" pitchFamily="18" charset="0"/>
              </a:rPr>
              <a:t>Proximal row (from lateral to medial):Scaphoid, Lunate, Triquetral &amp; Pisiform bones.</a:t>
            </a:r>
          </a:p>
          <a:p>
            <a:r>
              <a:rPr lang="en-US" sz="1600" b="1" dirty="0" smtClean="0">
                <a:solidFill>
                  <a:schemeClr val="tx1"/>
                </a:solidFill>
                <a:latin typeface="Times New Roman" pitchFamily="18" charset="0"/>
                <a:cs typeface="Times New Roman" pitchFamily="18" charset="0"/>
              </a:rPr>
              <a:t>Distal row  (from lateral to medial): Trapezium, Trapezoid, Capitate &amp; Hamate.</a:t>
            </a:r>
          </a:p>
          <a:p>
            <a:r>
              <a:rPr lang="en-US" sz="1600" b="1" dirty="0">
                <a:solidFill>
                  <a:schemeClr val="tx1"/>
                </a:solidFill>
                <a:latin typeface="Times New Roman" pitchFamily="18" charset="0"/>
                <a:cs typeface="Times New Roman" pitchFamily="18" charset="0"/>
              </a:rPr>
              <a:t>Five Metacarpal bones, each has a Base, Shaft, and a Head.</a:t>
            </a:r>
          </a:p>
          <a:p>
            <a:r>
              <a:rPr lang="en-US" sz="1600" b="1" dirty="0">
                <a:solidFill>
                  <a:schemeClr val="tx1"/>
                </a:solidFill>
                <a:latin typeface="Times New Roman" pitchFamily="18" charset="0"/>
                <a:cs typeface="Times New Roman" pitchFamily="18" charset="0"/>
              </a:rPr>
              <a:t>Each digit has  Three Phalanges</a:t>
            </a:r>
          </a:p>
          <a:p>
            <a:r>
              <a:rPr lang="en-US" sz="1600" b="1" dirty="0">
                <a:solidFill>
                  <a:schemeClr val="tx1"/>
                </a:solidFill>
                <a:latin typeface="Times New Roman" pitchFamily="18" charset="0"/>
                <a:cs typeface="Times New Roman" pitchFamily="18" charset="0"/>
              </a:rPr>
              <a:t>Except the Thumb which has only Two</a:t>
            </a:r>
          </a:p>
          <a:p>
            <a:endParaRPr lang="en-US" sz="1600" b="1" i="1" dirty="0" smtClean="0">
              <a:solidFill>
                <a:srgbClr val="0033CC"/>
              </a:solidFill>
              <a:latin typeface="Times New Roman" pitchFamily="18" charset="0"/>
              <a:cs typeface="Times New Roman" pitchFamily="18" charset="0"/>
            </a:endParaRPr>
          </a:p>
        </p:txBody>
      </p:sp>
      <p:pic>
        <p:nvPicPr>
          <p:cNvPr id="6" name="Picture 6" descr="DA2785B7"/>
          <p:cNvPicPr>
            <a:picLocks noChangeAspect="1" noChangeArrowheads="1"/>
          </p:cNvPicPr>
          <p:nvPr/>
        </p:nvPicPr>
        <p:blipFill>
          <a:blip r:embed="rId3" cstate="print">
            <a:lum bright="10000" contrast="-20000"/>
          </a:blip>
          <a:srcRect l="7388" t="7742" r="54934" b="59207"/>
          <a:stretch>
            <a:fillRect/>
          </a:stretch>
        </p:blipFill>
        <p:spPr>
          <a:xfrm>
            <a:off x="4499994" y="908720"/>
            <a:ext cx="1981615" cy="3456384"/>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2415" y="609600"/>
            <a:ext cx="6591985" cy="4835624"/>
          </a:xfrm>
        </p:spPr>
        <p:txBody>
          <a:bodyPr/>
          <a:lstStyle/>
          <a:p>
            <a:pPr marL="400050" lvl="2" algn="l" fontAlgn="base">
              <a:lnSpc>
                <a:spcPct val="110000"/>
              </a:lnSpc>
              <a:spcBef>
                <a:spcPct val="20000"/>
              </a:spcBef>
              <a:spcAft>
                <a:spcPct val="0"/>
              </a:spcAft>
              <a:buClr>
                <a:srgbClr val="7B99DB">
                  <a:lumMod val="25000"/>
                </a:srgbClr>
              </a:buClr>
              <a:defRPr/>
            </a:pPr>
            <a:r>
              <a:rPr lang="en-US" dirty="0" smtClean="0">
                <a:solidFill>
                  <a:prstClr val="black">
                    <a:alpha val="77000"/>
                  </a:prstClr>
                </a:solidFill>
                <a:latin typeface="Arial Narrow" pitchFamily="34" charset="0"/>
              </a:rPr>
              <a:t/>
            </a:r>
            <a:br>
              <a:rPr lang="en-US" dirty="0" smtClean="0">
                <a:solidFill>
                  <a:prstClr val="black">
                    <a:alpha val="77000"/>
                  </a:prstClr>
                </a:solidFill>
                <a:latin typeface="Arial Narrow" pitchFamily="34" charset="0"/>
              </a:rPr>
            </a:br>
            <a:r>
              <a:rPr lang="en-US" dirty="0">
                <a:solidFill>
                  <a:prstClr val="black">
                    <a:alpha val="77000"/>
                  </a:prstClr>
                </a:solidFill>
                <a:latin typeface="Arial Narrow" pitchFamily="34" charset="0"/>
              </a:rPr>
              <a:t/>
            </a:r>
            <a:br>
              <a:rPr lang="en-US" dirty="0">
                <a:solidFill>
                  <a:prstClr val="black">
                    <a:alpha val="77000"/>
                  </a:prstClr>
                </a:solidFill>
                <a:latin typeface="Arial Narrow" pitchFamily="34" charset="0"/>
              </a:rPr>
            </a:br>
            <a:r>
              <a:rPr lang="en-US" dirty="0" smtClean="0">
                <a:solidFill>
                  <a:prstClr val="black">
                    <a:alpha val="77000"/>
                  </a:prstClr>
                </a:solidFill>
                <a:latin typeface="Arial Narrow" pitchFamily="34" charset="0"/>
              </a:rPr>
              <a:t/>
            </a:r>
            <a:br>
              <a:rPr lang="en-US" dirty="0" smtClean="0">
                <a:solidFill>
                  <a:prstClr val="black">
                    <a:alpha val="77000"/>
                  </a:prstClr>
                </a:solidFill>
                <a:latin typeface="Arial Narrow" pitchFamily="34" charset="0"/>
              </a:rPr>
            </a:br>
            <a:r>
              <a:rPr lang="en-US" dirty="0" smtClean="0">
                <a:solidFill>
                  <a:prstClr val="black">
                    <a:alpha val="77000"/>
                  </a:prstClr>
                </a:solidFill>
                <a:latin typeface="Arial Narrow" pitchFamily="34" charset="0"/>
              </a:rPr>
              <a:t/>
            </a:r>
            <a:br>
              <a:rPr lang="en-US" dirty="0" smtClean="0">
                <a:solidFill>
                  <a:prstClr val="black">
                    <a:alpha val="77000"/>
                  </a:prstClr>
                </a:solidFill>
                <a:latin typeface="Arial Narrow" pitchFamily="34" charset="0"/>
              </a:rPr>
            </a:br>
            <a:r>
              <a:rPr lang="en-US" dirty="0">
                <a:solidFill>
                  <a:prstClr val="black">
                    <a:alpha val="77000"/>
                  </a:prstClr>
                </a:solidFill>
                <a:latin typeface="Arial Narrow" pitchFamily="34" charset="0"/>
              </a:rPr>
              <a:t/>
            </a:r>
            <a:br>
              <a:rPr lang="en-US" dirty="0">
                <a:solidFill>
                  <a:prstClr val="black">
                    <a:alpha val="77000"/>
                  </a:prstClr>
                </a:solidFill>
                <a:latin typeface="Arial Narrow" pitchFamily="34" charset="0"/>
              </a:rPr>
            </a:br>
            <a:r>
              <a:rPr lang="en-US" b="1" dirty="0" smtClean="0">
                <a:solidFill>
                  <a:prstClr val="black">
                    <a:alpha val="77000"/>
                  </a:prstClr>
                </a:solidFill>
                <a:latin typeface="Times New Roman" panose="02020603050405020304" pitchFamily="18" charset="0"/>
                <a:cs typeface="Times New Roman" panose="02020603050405020304" pitchFamily="18" charset="0"/>
              </a:rPr>
              <a:t>Clavicle </a:t>
            </a:r>
            <a:r>
              <a:rPr lang="en-US" b="1" dirty="0">
                <a:solidFill>
                  <a:prstClr val="black">
                    <a:alpha val="77000"/>
                  </a:prstClr>
                </a:solidFill>
                <a:latin typeface="Times New Roman" panose="02020603050405020304" pitchFamily="18" charset="0"/>
                <a:cs typeface="Times New Roman" panose="02020603050405020304" pitchFamily="18" charset="0"/>
              </a:rPr>
              <a:t>is the most commonly fractured bone in the body. </a:t>
            </a:r>
            <a:r>
              <a:rPr lang="en-US" b="1" dirty="0" smtClean="0">
                <a:solidFill>
                  <a:prstClr val="black">
                    <a:alpha val="77000"/>
                  </a:prstClr>
                </a:solidFill>
                <a:latin typeface="Times New Roman" panose="02020603050405020304" pitchFamily="18" charset="0"/>
                <a:cs typeface="Times New Roman" panose="02020603050405020304" pitchFamily="18" charset="0"/>
              </a:rPr>
              <a:t>Fractures </a:t>
            </a:r>
            <a:r>
              <a:rPr lang="en-US" b="1" dirty="0">
                <a:solidFill>
                  <a:prstClr val="black">
                    <a:alpha val="77000"/>
                  </a:prstClr>
                </a:solidFill>
                <a:latin typeface="Times New Roman" panose="02020603050405020304" pitchFamily="18" charset="0"/>
                <a:cs typeface="Times New Roman" panose="02020603050405020304" pitchFamily="18" charset="0"/>
              </a:rPr>
              <a:t>commonly result from a fall onto the shoulder, or onto an outstretched hand</a:t>
            </a:r>
            <a:r>
              <a:rPr lang="en-US" b="1" dirty="0" smtClean="0">
                <a:solidFill>
                  <a:prstClr val="black">
                    <a:alpha val="77000"/>
                  </a:prstClr>
                </a:solidFill>
                <a:latin typeface="Times New Roman" panose="02020603050405020304" pitchFamily="18" charset="0"/>
                <a:cs typeface="Times New Roman" panose="02020603050405020304" pitchFamily="18" charset="0"/>
              </a:rPr>
              <a:t>.</a:t>
            </a:r>
            <a:br>
              <a:rPr lang="en-US" b="1" dirty="0" smtClean="0">
                <a:solidFill>
                  <a:prstClr val="black">
                    <a:alpha val="77000"/>
                  </a:prstClr>
                </a:solidFill>
                <a:latin typeface="Times New Roman" panose="02020603050405020304" pitchFamily="18" charset="0"/>
                <a:cs typeface="Times New Roman" panose="02020603050405020304" pitchFamily="18" charset="0"/>
              </a:rPr>
            </a:br>
            <a:r>
              <a:rPr lang="en-US" b="1" dirty="0" smtClean="0">
                <a:solidFill>
                  <a:prstClr val="black">
                    <a:alpha val="77000"/>
                  </a:prstClr>
                </a:solidFill>
                <a:latin typeface="Times New Roman" panose="02020603050405020304" pitchFamily="18" charset="0"/>
                <a:cs typeface="Times New Roman" panose="02020603050405020304" pitchFamily="18" charset="0"/>
              </a:rPr>
              <a:t/>
            </a:r>
            <a:br>
              <a:rPr lang="en-US" b="1" dirty="0" smtClean="0">
                <a:solidFill>
                  <a:prstClr val="black">
                    <a:alpha val="77000"/>
                  </a:prstClr>
                </a:solidFill>
                <a:latin typeface="Times New Roman" panose="02020603050405020304" pitchFamily="18" charset="0"/>
                <a:cs typeface="Times New Roman" panose="02020603050405020304" pitchFamily="18" charset="0"/>
              </a:rPr>
            </a:br>
            <a:r>
              <a:rPr lang="en-US" b="1" dirty="0" smtClean="0">
                <a:solidFill>
                  <a:prstClr val="black">
                    <a:alpha val="77000"/>
                  </a:prstClr>
                </a:solidFill>
                <a:latin typeface="Times New Roman" panose="02020603050405020304" pitchFamily="18" charset="0"/>
                <a:cs typeface="Times New Roman" panose="02020603050405020304" pitchFamily="18" charset="0"/>
              </a:rPr>
              <a:t>Most </a:t>
            </a:r>
            <a:r>
              <a:rPr lang="en-US" b="1" dirty="0">
                <a:solidFill>
                  <a:prstClr val="black">
                    <a:alpha val="77000"/>
                  </a:prstClr>
                </a:solidFill>
                <a:latin typeface="Times New Roman" panose="02020603050405020304" pitchFamily="18" charset="0"/>
                <a:cs typeface="Times New Roman" panose="02020603050405020304" pitchFamily="18" charset="0"/>
              </a:rPr>
              <a:t>common fractures of </a:t>
            </a:r>
            <a:r>
              <a:rPr lang="en-US" b="1" dirty="0" err="1" smtClean="0">
                <a:solidFill>
                  <a:prstClr val="black">
                    <a:alpha val="77000"/>
                  </a:prstClr>
                </a:solidFill>
                <a:latin typeface="Times New Roman" panose="02020603050405020304" pitchFamily="18" charset="0"/>
                <a:cs typeface="Times New Roman" panose="02020603050405020304" pitchFamily="18" charset="0"/>
              </a:rPr>
              <a:t>humerus</a:t>
            </a:r>
            <a:r>
              <a:rPr lang="en-US" b="1" dirty="0" smtClean="0">
                <a:solidFill>
                  <a:prstClr val="black">
                    <a:alpha val="77000"/>
                  </a:prstClr>
                </a:solidFill>
                <a:latin typeface="Times New Roman" panose="02020603050405020304" pitchFamily="18" charset="0"/>
                <a:cs typeface="Times New Roman" panose="02020603050405020304" pitchFamily="18" charset="0"/>
              </a:rPr>
              <a:t> in the </a:t>
            </a:r>
            <a:r>
              <a:rPr lang="en-US" b="1" dirty="0">
                <a:solidFill>
                  <a:prstClr val="black">
                    <a:alpha val="77000"/>
                  </a:prstClr>
                </a:solidFill>
                <a:latin typeface="Times New Roman" panose="02020603050405020304" pitchFamily="18" charset="0"/>
                <a:cs typeface="Times New Roman" panose="02020603050405020304" pitchFamily="18" charset="0"/>
              </a:rPr>
              <a:t>surgical neck especially in elder people with </a:t>
            </a:r>
            <a:r>
              <a:rPr lang="en-US" b="1" dirty="0" smtClean="0">
                <a:solidFill>
                  <a:prstClr val="black">
                    <a:alpha val="77000"/>
                  </a:prstClr>
                </a:solidFill>
                <a:latin typeface="Times New Roman" panose="02020603050405020304" pitchFamily="18" charset="0"/>
                <a:cs typeface="Times New Roman" panose="02020603050405020304" pitchFamily="18" charset="0"/>
              </a:rPr>
              <a:t>osteoporosis. The </a:t>
            </a:r>
            <a:r>
              <a:rPr lang="en-US" b="1" dirty="0">
                <a:solidFill>
                  <a:prstClr val="black">
                    <a:alpha val="77000"/>
                  </a:prstClr>
                </a:solidFill>
                <a:latin typeface="Times New Roman" panose="02020603050405020304" pitchFamily="18" charset="0"/>
                <a:cs typeface="Times New Roman" panose="02020603050405020304" pitchFamily="18" charset="0"/>
              </a:rPr>
              <a:t>fracture results from falling on the hand</a:t>
            </a:r>
            <a:r>
              <a:rPr lang="en-US" b="1" dirty="0" smtClean="0">
                <a:solidFill>
                  <a:prstClr val="black">
                    <a:alpha val="77000"/>
                  </a:prstClr>
                </a:solidFill>
                <a:latin typeface="Times New Roman" panose="02020603050405020304" pitchFamily="18" charset="0"/>
                <a:cs typeface="Times New Roman" panose="02020603050405020304" pitchFamily="18" charset="0"/>
              </a:rPr>
              <a:t/>
            </a:r>
            <a:br>
              <a:rPr lang="en-US" b="1" dirty="0" smtClean="0">
                <a:solidFill>
                  <a:prstClr val="black">
                    <a:alpha val="77000"/>
                  </a:prstClr>
                </a:solidFill>
                <a:latin typeface="Times New Roman" panose="02020603050405020304" pitchFamily="18" charset="0"/>
                <a:cs typeface="Times New Roman" panose="02020603050405020304" pitchFamily="18" charset="0"/>
              </a:rPr>
            </a:br>
            <a:r>
              <a:rPr lang="en-US" b="1" dirty="0">
                <a:solidFill>
                  <a:prstClr val="black">
                    <a:alpha val="77000"/>
                  </a:prstClr>
                </a:solidFill>
                <a:latin typeface="Times New Roman" panose="02020603050405020304" pitchFamily="18" charset="0"/>
                <a:cs typeface="Times New Roman" panose="02020603050405020304" pitchFamily="18" charset="0"/>
              </a:rPr>
              <a:t/>
            </a:r>
            <a:br>
              <a:rPr lang="en-US" b="1" dirty="0">
                <a:solidFill>
                  <a:prstClr val="black">
                    <a:alpha val="77000"/>
                  </a:prstClr>
                </a:solidFill>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548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44008" y="3356992"/>
            <a:ext cx="3537030" cy="2987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1403648" y="908720"/>
            <a:ext cx="2520280" cy="2736304"/>
          </a:xfrm>
          <a:solidFill>
            <a:schemeClr val="tx2">
              <a:lumMod val="20000"/>
              <a:lumOff val="80000"/>
            </a:schemeClr>
          </a:solidFill>
          <a:ln w="57150">
            <a:solidFill>
              <a:schemeClr val="bg1"/>
            </a:solidFill>
          </a:ln>
        </p:spPr>
        <p:txBody>
          <a:bodyPr>
            <a:normAutofit/>
          </a:bodyPr>
          <a:lstStyle/>
          <a:p>
            <a:r>
              <a:rPr lang="en-US" sz="1600" b="1" i="1" dirty="0" smtClean="0">
                <a:solidFill>
                  <a:schemeClr val="tx1"/>
                </a:solidFill>
                <a:latin typeface="Times New Roman" pitchFamily="18" charset="0"/>
                <a:cs typeface="Times New Roman" pitchFamily="18" charset="0"/>
              </a:rPr>
              <a:t>The Bones of LL are:</a:t>
            </a:r>
          </a:p>
          <a:p>
            <a:r>
              <a:rPr lang="en-US" sz="1600" b="1" i="1" dirty="0" smtClean="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Pelvic Girdle: Hip bone &amp;Sacrum</a:t>
            </a:r>
          </a:p>
          <a:p>
            <a:r>
              <a:rPr lang="en-US" sz="1600" b="1" dirty="0">
                <a:solidFill>
                  <a:schemeClr val="tx1"/>
                </a:solidFill>
                <a:latin typeface="Times New Roman" pitchFamily="18" charset="0"/>
                <a:cs typeface="Times New Roman" pitchFamily="18" charset="0"/>
              </a:rPr>
              <a:t>T</a:t>
            </a:r>
            <a:r>
              <a:rPr lang="en-US" sz="1600" b="1" dirty="0" smtClean="0">
                <a:solidFill>
                  <a:schemeClr val="tx1"/>
                </a:solidFill>
                <a:latin typeface="Times New Roman" pitchFamily="18" charset="0"/>
                <a:cs typeface="Times New Roman" pitchFamily="18" charset="0"/>
              </a:rPr>
              <a:t>high: Femur&amp; Patella. </a:t>
            </a:r>
          </a:p>
          <a:p>
            <a:r>
              <a:rPr lang="en-US" sz="1600" b="1" dirty="0" smtClean="0">
                <a:solidFill>
                  <a:schemeClr val="tx1"/>
                </a:solidFill>
                <a:latin typeface="Times New Roman" pitchFamily="18" charset="0"/>
                <a:cs typeface="Times New Roman" pitchFamily="18" charset="0"/>
              </a:rPr>
              <a:t>Leg: Tibia &amp; Radius.</a:t>
            </a:r>
          </a:p>
          <a:p>
            <a:r>
              <a:rPr lang="en-US" sz="1600" b="1" dirty="0" smtClean="0">
                <a:solidFill>
                  <a:schemeClr val="tx1"/>
                </a:solidFill>
                <a:latin typeface="Times New Roman" pitchFamily="18" charset="0"/>
                <a:cs typeface="Times New Roman" pitchFamily="18" charset="0"/>
              </a:rPr>
              <a:t>Ankle: </a:t>
            </a:r>
            <a:r>
              <a:rPr lang="en-US" sz="1600" b="1" dirty="0">
                <a:solidFill>
                  <a:schemeClr val="tx1"/>
                </a:solidFill>
                <a:latin typeface="Times New Roman" pitchFamily="18" charset="0"/>
                <a:cs typeface="Times New Roman" pitchFamily="18" charset="0"/>
              </a:rPr>
              <a:t>T</a:t>
            </a:r>
            <a:r>
              <a:rPr lang="en-US" sz="1600" b="1" dirty="0" smtClean="0">
                <a:solidFill>
                  <a:schemeClr val="tx1"/>
                </a:solidFill>
                <a:latin typeface="Times New Roman" pitchFamily="18" charset="0"/>
                <a:cs typeface="Times New Roman" pitchFamily="18" charset="0"/>
              </a:rPr>
              <a:t>arsal bones </a:t>
            </a:r>
          </a:p>
          <a:p>
            <a:r>
              <a:rPr lang="en-US" sz="1600" b="1" dirty="0" smtClean="0">
                <a:solidFill>
                  <a:schemeClr val="tx1"/>
                </a:solidFill>
                <a:latin typeface="Times New Roman" pitchFamily="18" charset="0"/>
                <a:cs typeface="Times New Roman" pitchFamily="18" charset="0"/>
              </a:rPr>
              <a:t>Foot : Metatarsal &amp; Phalanges.</a:t>
            </a:r>
            <a:endParaRPr lang="en-US" sz="1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7203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404664"/>
          </a:xfrm>
          <a:solidFill>
            <a:schemeClr val="tx2">
              <a:lumMod val="20000"/>
              <a:lumOff val="80000"/>
            </a:schemeClr>
          </a:solidFill>
          <a:ln>
            <a:solidFill>
              <a:schemeClr val="bg1"/>
            </a:solidFill>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BONES OF THIGH (Femur and Patella)</a:t>
            </a:r>
          </a:p>
        </p:txBody>
      </p:sp>
      <p:sp>
        <p:nvSpPr>
          <p:cNvPr id="4101" name="Rectangle 3"/>
          <p:cNvSpPr>
            <a:spLocks noGrp="1" noChangeArrowheads="1"/>
          </p:cNvSpPr>
          <p:nvPr>
            <p:ph idx="1"/>
          </p:nvPr>
        </p:nvSpPr>
        <p:spPr>
          <a:xfrm>
            <a:off x="1403648" y="1484783"/>
            <a:ext cx="2304256" cy="3672409"/>
          </a:xfrm>
          <a:solidFill>
            <a:schemeClr val="accent3">
              <a:lumMod val="20000"/>
              <a:lumOff val="80000"/>
            </a:schemeClr>
          </a:solidFill>
          <a:ln>
            <a:solidFill>
              <a:schemeClr val="bg1"/>
            </a:solidFill>
            <a:miter lim="800000"/>
            <a:headEnd/>
            <a:tailEnd/>
          </a:ln>
        </p:spPr>
        <p:txBody>
          <a:bodyPr>
            <a:normAutofit/>
          </a:bodyPr>
          <a:lstStyle/>
          <a:p>
            <a:pPr eaLnBrk="1" hangingPunct="1">
              <a:lnSpc>
                <a:spcPct val="90000"/>
              </a:lnSpc>
              <a:buFontTx/>
              <a:buNone/>
            </a:pPr>
            <a:r>
              <a:rPr lang="en-US" altLang="en-US" sz="1600" b="1" dirty="0" smtClean="0">
                <a:solidFill>
                  <a:schemeClr val="tx1"/>
                </a:solidFill>
                <a:latin typeface="Times New Roman" panose="02020603050405020304" pitchFamily="18" charset="0"/>
                <a:cs typeface="Times New Roman" panose="02020603050405020304" pitchFamily="18" charset="0"/>
              </a:rPr>
              <a:t>Femur:</a:t>
            </a:r>
            <a:r>
              <a:rPr lang="en-US" altLang="en-US" sz="1600" dirty="0" smtClean="0">
                <a:solidFill>
                  <a:schemeClr val="tx1"/>
                </a:solidFill>
                <a:latin typeface="Times New Roman" panose="02020603050405020304" pitchFamily="18" charset="0"/>
                <a:cs typeface="Times New Roman" panose="02020603050405020304" pitchFamily="18" charset="0"/>
              </a:rPr>
              <a:t> </a:t>
            </a:r>
          </a:p>
          <a:p>
            <a:pPr eaLnBrk="1" hangingPunct="1">
              <a:lnSpc>
                <a:spcPct val="90000"/>
              </a:lnSpc>
              <a:buFont typeface="Wingdings" pitchFamily="2" charset="2"/>
              <a:buChar char="§"/>
            </a:pPr>
            <a:r>
              <a:rPr lang="en-US" altLang="en-US" sz="1600" b="1" dirty="0" smtClean="0">
                <a:solidFill>
                  <a:schemeClr val="tx1"/>
                </a:solidFill>
                <a:latin typeface="Times New Roman" panose="02020603050405020304" pitchFamily="18" charset="0"/>
                <a:cs typeface="Times New Roman" panose="02020603050405020304" pitchFamily="18" charset="0"/>
              </a:rPr>
              <a:t>Articulates above with acetabulum of hip bone to form the hip joint.</a:t>
            </a:r>
          </a:p>
          <a:p>
            <a:pPr eaLnBrk="1" hangingPunct="1">
              <a:lnSpc>
                <a:spcPct val="90000"/>
              </a:lnSpc>
              <a:buFont typeface="Wingdings" pitchFamily="2" charset="2"/>
              <a:buChar char="§"/>
            </a:pPr>
            <a:r>
              <a:rPr lang="en-US" altLang="en-US" sz="1600" b="1" dirty="0" smtClean="0">
                <a:solidFill>
                  <a:schemeClr val="tx1"/>
                </a:solidFill>
                <a:latin typeface="Times New Roman" panose="02020603050405020304" pitchFamily="18" charset="0"/>
                <a:cs typeface="Times New Roman" panose="02020603050405020304" pitchFamily="18" charset="0"/>
              </a:rPr>
              <a:t>Articulates below with tibia and patella to form the knee joint.</a:t>
            </a:r>
          </a:p>
        </p:txBody>
      </p:sp>
      <p:pic>
        <p:nvPicPr>
          <p:cNvPr id="4102"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429000"/>
            <a:ext cx="3725025" cy="305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1475655" y="3861048"/>
            <a:ext cx="2232249" cy="1296145"/>
          </a:xfrm>
          <a:prstGeom prst="rect">
            <a:avLst/>
          </a:prstGeom>
          <a:solidFill>
            <a:schemeClr val="accent2">
              <a:lumMod val="20000"/>
              <a:lumOff val="80000"/>
            </a:schemeClr>
          </a:solidFill>
          <a:ln>
            <a:solidFill>
              <a:schemeClr val="bg1"/>
            </a:solidFill>
            <a:miter lim="800000"/>
            <a:headEnd/>
            <a:tailEnd/>
          </a:ln>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1600" b="1" dirty="0" smtClean="0">
                <a:latin typeface="Times New Roman" panose="02020603050405020304" pitchFamily="18" charset="0"/>
                <a:cs typeface="Times New Roman" panose="02020603050405020304" pitchFamily="18" charset="0"/>
              </a:rPr>
              <a:t>Femur :</a:t>
            </a:r>
            <a:r>
              <a:rPr lang="en-US" altLang="en-US" sz="1600" dirty="0" smtClean="0">
                <a:latin typeface="Times New Roman" panose="02020603050405020304" pitchFamily="18" charset="0"/>
                <a:cs typeface="Times New Roman" panose="02020603050405020304" pitchFamily="18" charset="0"/>
              </a:rPr>
              <a:t> </a:t>
            </a:r>
          </a:p>
          <a:p>
            <a:pPr>
              <a:buFontTx/>
              <a:buNone/>
            </a:pPr>
            <a:r>
              <a:rPr lang="en-US" altLang="en-US" sz="1600" dirty="0" smtClean="0">
                <a:latin typeface="Times New Roman" panose="02020603050405020304" pitchFamily="18" charset="0"/>
                <a:cs typeface="Times New Roman" panose="02020603050405020304" pitchFamily="18" charset="0"/>
              </a:rPr>
              <a:t>   </a:t>
            </a:r>
            <a:r>
              <a:rPr lang="en-US" altLang="en-US" sz="1600" b="1" dirty="0" smtClean="0">
                <a:latin typeface="Times New Roman" panose="02020603050405020304" pitchFamily="18" charset="0"/>
                <a:cs typeface="Times New Roman" panose="02020603050405020304" pitchFamily="18" charset="0"/>
              </a:rPr>
              <a:t>Consists of :</a:t>
            </a:r>
          </a:p>
          <a:p>
            <a:r>
              <a:rPr lang="en-US" altLang="en-US" sz="1600" b="1" dirty="0" smtClean="0">
                <a:latin typeface="Times New Roman" panose="02020603050405020304" pitchFamily="18" charset="0"/>
                <a:cs typeface="Times New Roman" panose="02020603050405020304" pitchFamily="18" charset="0"/>
              </a:rPr>
              <a:t>Upper end</a:t>
            </a:r>
          </a:p>
          <a:p>
            <a:r>
              <a:rPr lang="en-US" altLang="en-US" sz="1600" b="1" dirty="0" smtClean="0">
                <a:latin typeface="Times New Roman" panose="02020603050405020304" pitchFamily="18" charset="0"/>
                <a:cs typeface="Times New Roman" panose="02020603050405020304" pitchFamily="18" charset="0"/>
              </a:rPr>
              <a:t>Shaft</a:t>
            </a:r>
          </a:p>
          <a:p>
            <a:r>
              <a:rPr lang="en-US" altLang="en-US" sz="1600" b="1" dirty="0" smtClean="0">
                <a:latin typeface="Times New Roman" panose="02020603050405020304" pitchFamily="18" charset="0"/>
                <a:cs typeface="Times New Roman" panose="02020603050405020304" pitchFamily="18" charset="0"/>
              </a:rPr>
              <a:t>Lower end</a:t>
            </a:r>
          </a:p>
          <a:p>
            <a:endParaRPr lang="en-US" altLang="en-US" dirty="0" smtClean="0"/>
          </a:p>
        </p:txBody>
      </p:sp>
    </p:spTree>
    <p:extLst>
      <p:ext uri="{BB962C8B-B14F-4D97-AF65-F5344CB8AC3E}">
        <p14:creationId xmlns:p14="http://schemas.microsoft.com/office/powerpoint/2010/main" val="369449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512" y="1071"/>
            <a:ext cx="8964488" cy="404664"/>
          </a:xfrm>
          <a:solidFill>
            <a:schemeClr val="tx2">
              <a:lumMod val="20000"/>
              <a:lumOff val="80000"/>
            </a:schemeClr>
          </a:solidFill>
          <a:ln>
            <a:solidFill>
              <a:schemeClr val="bg1"/>
            </a:solidFill>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UPPER END OF FEMUR</a:t>
            </a:r>
          </a:p>
        </p:txBody>
      </p:sp>
      <p:sp>
        <p:nvSpPr>
          <p:cNvPr id="6149" name="Rectangle 3"/>
          <p:cNvSpPr>
            <a:spLocks noGrp="1" noChangeArrowheads="1"/>
          </p:cNvSpPr>
          <p:nvPr>
            <p:ph idx="1"/>
          </p:nvPr>
        </p:nvSpPr>
        <p:spPr>
          <a:xfrm>
            <a:off x="1403649" y="908720"/>
            <a:ext cx="2664295" cy="4536504"/>
          </a:xfrm>
          <a:solidFill>
            <a:schemeClr val="accent3">
              <a:lumMod val="20000"/>
              <a:lumOff val="80000"/>
            </a:schemeClr>
          </a:solidFill>
          <a:ln>
            <a:solidFill>
              <a:schemeClr val="bg1"/>
            </a:solidFill>
            <a:miter lim="800000"/>
            <a:headEnd/>
            <a:tailEnd/>
          </a:ln>
        </p:spPr>
        <p:txBody>
          <a:bodyPr>
            <a:normAutofit fontScale="92500" lnSpcReduction="10000"/>
          </a:bodyPr>
          <a:lstStyle/>
          <a:p>
            <a:pPr eaLnBrk="1" hangingPunct="1">
              <a:lnSpc>
                <a:spcPct val="80000"/>
              </a:lnSpc>
            </a:pPr>
            <a:r>
              <a:rPr lang="en-US" altLang="en-US" sz="1700" b="1" dirty="0" smtClean="0">
                <a:solidFill>
                  <a:schemeClr val="tx1"/>
                </a:solidFill>
                <a:latin typeface="Times New Roman" panose="02020603050405020304" pitchFamily="18" charset="0"/>
                <a:cs typeface="Times New Roman" panose="02020603050405020304" pitchFamily="18" charset="0"/>
              </a:rPr>
              <a:t>Head :</a:t>
            </a:r>
          </a:p>
          <a:p>
            <a:pPr eaLnBrk="1" hangingPunct="1">
              <a:lnSpc>
                <a:spcPct val="80000"/>
              </a:lnSpc>
            </a:pPr>
            <a:r>
              <a:rPr lang="en-US" altLang="en-US" sz="1700" b="1" dirty="0" smtClean="0">
                <a:solidFill>
                  <a:schemeClr val="tx1"/>
                </a:solidFill>
                <a:latin typeface="Times New Roman" panose="02020603050405020304" pitchFamily="18" charset="0"/>
                <a:cs typeface="Times New Roman" panose="02020603050405020304" pitchFamily="18" charset="0"/>
              </a:rPr>
              <a:t>It articulates </a:t>
            </a:r>
            <a:r>
              <a:rPr lang="en-US" altLang="en-US" sz="1700" dirty="0" smtClean="0">
                <a:solidFill>
                  <a:schemeClr val="tx1"/>
                </a:solidFill>
                <a:latin typeface="Times New Roman" panose="02020603050405020304" pitchFamily="18" charset="0"/>
                <a:cs typeface="Times New Roman" panose="02020603050405020304" pitchFamily="18" charset="0"/>
              </a:rPr>
              <a:t>with acetabulum of hip bone to form hip joint.</a:t>
            </a:r>
          </a:p>
          <a:p>
            <a:pPr eaLnBrk="1" hangingPunct="1">
              <a:lnSpc>
                <a:spcPct val="80000"/>
              </a:lnSpc>
            </a:pPr>
            <a:r>
              <a:rPr lang="en-US" altLang="en-US" sz="1700" b="1" dirty="0" smtClean="0">
                <a:solidFill>
                  <a:schemeClr val="tx1"/>
                </a:solidFill>
                <a:latin typeface="Times New Roman" panose="02020603050405020304" pitchFamily="18" charset="0"/>
                <a:cs typeface="Times New Roman" panose="02020603050405020304" pitchFamily="18" charset="0"/>
              </a:rPr>
              <a:t>Neck : </a:t>
            </a:r>
          </a:p>
          <a:p>
            <a:pPr>
              <a:lnSpc>
                <a:spcPct val="90000"/>
              </a:lnSpc>
              <a:defRPr/>
            </a:pPr>
            <a:r>
              <a:rPr lang="en-US" altLang="en-US" sz="1700" dirty="0" smtClean="0">
                <a:solidFill>
                  <a:schemeClr val="tx1"/>
                </a:solidFill>
                <a:latin typeface="Times New Roman" panose="02020603050405020304" pitchFamily="18" charset="0"/>
                <a:cs typeface="Times New Roman" panose="02020603050405020304" pitchFamily="18" charset="0"/>
              </a:rPr>
              <a:t>It connects head to the shaft.</a:t>
            </a:r>
            <a:r>
              <a:rPr lang="en-US" sz="1700" b="1" dirty="0">
                <a:solidFill>
                  <a:schemeClr val="tx1"/>
                </a:solidFill>
                <a:latin typeface="Times New Roman" panose="02020603050405020304" pitchFamily="18" charset="0"/>
                <a:cs typeface="Times New Roman" panose="02020603050405020304" pitchFamily="18" charset="0"/>
              </a:rPr>
              <a:t> Greater &amp; lesser trochanters :</a:t>
            </a:r>
          </a:p>
          <a:p>
            <a:pPr>
              <a:lnSpc>
                <a:spcPct val="90000"/>
              </a:lnSpc>
              <a:defRPr/>
            </a:pPr>
            <a:r>
              <a:rPr lang="en-US" sz="1700" b="1" dirty="0">
                <a:solidFill>
                  <a:schemeClr val="tx1"/>
                </a:solidFill>
                <a:latin typeface="Times New Roman" panose="02020603050405020304" pitchFamily="18" charset="0"/>
                <a:cs typeface="Times New Roman" panose="02020603050405020304" pitchFamily="18" charset="0"/>
              </a:rPr>
              <a:t>Anteriorly, </a:t>
            </a:r>
            <a:r>
              <a:rPr lang="en-US" sz="1700" dirty="0">
                <a:solidFill>
                  <a:schemeClr val="tx1"/>
                </a:solidFill>
                <a:latin typeface="Times New Roman" panose="02020603050405020304" pitchFamily="18" charset="0"/>
                <a:cs typeface="Times New Roman" panose="02020603050405020304" pitchFamily="18" charset="0"/>
              </a:rPr>
              <a:t>connecting the 2 trochanters</a:t>
            </a:r>
            <a:r>
              <a:rPr lang="en-US" sz="1700" dirty="0" smtClean="0">
                <a:solidFill>
                  <a:schemeClr val="tx1"/>
                </a:solidFill>
                <a:latin typeface="Times New Roman" panose="02020603050405020304" pitchFamily="18" charset="0"/>
                <a:cs typeface="Times New Roman" panose="02020603050405020304" pitchFamily="18" charset="0"/>
              </a:rPr>
              <a:t>, the </a:t>
            </a:r>
            <a:r>
              <a:rPr lang="en-US" sz="1700" b="1" dirty="0">
                <a:solidFill>
                  <a:schemeClr val="tx1"/>
                </a:solidFill>
                <a:latin typeface="Times New Roman" panose="02020603050405020304" pitchFamily="18" charset="0"/>
                <a:cs typeface="Times New Roman" panose="02020603050405020304" pitchFamily="18" charset="0"/>
              </a:rPr>
              <a:t>inter-trochanteric line, where the </a:t>
            </a:r>
            <a:r>
              <a:rPr lang="en-US" sz="1700" b="1" dirty="0" err="1">
                <a:solidFill>
                  <a:schemeClr val="tx1"/>
                </a:solidFill>
                <a:latin typeface="Times New Roman" panose="02020603050405020304" pitchFamily="18" charset="0"/>
                <a:cs typeface="Times New Roman" panose="02020603050405020304" pitchFamily="18" charset="0"/>
              </a:rPr>
              <a:t>iliofemoral</a:t>
            </a:r>
            <a:r>
              <a:rPr lang="en-US" sz="1700" b="1" dirty="0">
                <a:solidFill>
                  <a:schemeClr val="tx1"/>
                </a:solidFill>
                <a:latin typeface="Times New Roman" panose="02020603050405020304" pitchFamily="18" charset="0"/>
                <a:cs typeface="Times New Roman" panose="02020603050405020304" pitchFamily="18" charset="0"/>
              </a:rPr>
              <a:t> ligament is attached.</a:t>
            </a:r>
            <a:endParaRPr lang="en-US" sz="1700" dirty="0">
              <a:solidFill>
                <a:schemeClr val="tx1"/>
              </a:solidFill>
              <a:latin typeface="Times New Roman" panose="02020603050405020304" pitchFamily="18" charset="0"/>
              <a:cs typeface="Times New Roman" panose="02020603050405020304" pitchFamily="18" charset="0"/>
            </a:endParaRPr>
          </a:p>
          <a:p>
            <a:pPr>
              <a:lnSpc>
                <a:spcPct val="90000"/>
              </a:lnSpc>
              <a:defRPr/>
            </a:pPr>
            <a:r>
              <a:rPr lang="en-US" sz="1700" b="1" dirty="0">
                <a:solidFill>
                  <a:schemeClr val="tx1"/>
                </a:solidFill>
                <a:latin typeface="Times New Roman" panose="02020603050405020304" pitchFamily="18" charset="0"/>
                <a:cs typeface="Times New Roman" panose="02020603050405020304" pitchFamily="18" charset="0"/>
              </a:rPr>
              <a:t>Posteriorly</a:t>
            </a:r>
            <a:r>
              <a:rPr lang="en-US" sz="1700" dirty="0">
                <a:solidFill>
                  <a:schemeClr val="tx1"/>
                </a:solidFill>
                <a:latin typeface="Times New Roman" panose="02020603050405020304" pitchFamily="18" charset="0"/>
                <a:cs typeface="Times New Roman" panose="02020603050405020304" pitchFamily="18" charset="0"/>
              </a:rPr>
              <a:t>, the </a:t>
            </a:r>
            <a:r>
              <a:rPr lang="en-US" sz="1700" b="1" dirty="0">
                <a:solidFill>
                  <a:schemeClr val="tx1"/>
                </a:solidFill>
                <a:latin typeface="Times New Roman" panose="02020603050405020304" pitchFamily="18" charset="0"/>
                <a:cs typeface="Times New Roman" panose="02020603050405020304" pitchFamily="18" charset="0"/>
              </a:rPr>
              <a:t>inter-trochanteric crest,</a:t>
            </a:r>
            <a:r>
              <a:rPr lang="en-US" sz="1700" dirty="0">
                <a:solidFill>
                  <a:schemeClr val="tx1"/>
                </a:solidFill>
                <a:latin typeface="Times New Roman" panose="02020603050405020304" pitchFamily="18" charset="0"/>
                <a:cs typeface="Times New Roman" panose="02020603050405020304" pitchFamily="18" charset="0"/>
              </a:rPr>
              <a:t> on which is </a:t>
            </a:r>
            <a:r>
              <a:rPr lang="en-US" sz="1700" b="1" dirty="0">
                <a:solidFill>
                  <a:schemeClr val="tx1"/>
                </a:solidFill>
                <a:latin typeface="Times New Roman" panose="02020603050405020304" pitchFamily="18" charset="0"/>
                <a:cs typeface="Times New Roman" panose="02020603050405020304" pitchFamily="18" charset="0"/>
              </a:rPr>
              <a:t>the quadrate tubercle (</a:t>
            </a:r>
            <a:r>
              <a:rPr lang="en-US" sz="1700" b="1" dirty="0" err="1">
                <a:solidFill>
                  <a:schemeClr val="tx1"/>
                </a:solidFill>
                <a:latin typeface="Times New Roman" panose="02020603050405020304" pitchFamily="18" charset="0"/>
                <a:cs typeface="Times New Roman" panose="02020603050405020304" pitchFamily="18" charset="0"/>
              </a:rPr>
              <a:t>Qudratus</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femoris</a:t>
            </a:r>
            <a:r>
              <a:rPr lang="en-US" sz="1700" b="1" dirty="0">
                <a:solidFill>
                  <a:schemeClr val="tx1"/>
                </a:solidFill>
                <a:latin typeface="Times New Roman" panose="02020603050405020304" pitchFamily="18" charset="0"/>
                <a:cs typeface="Times New Roman" panose="02020603050405020304" pitchFamily="18" charset="0"/>
              </a:rPr>
              <a:t> muscle).</a:t>
            </a:r>
          </a:p>
          <a:p>
            <a:pPr eaLnBrk="1" hangingPunct="1">
              <a:lnSpc>
                <a:spcPct val="80000"/>
              </a:lnSpc>
            </a:pPr>
            <a:endParaRPr lang="en-US" altLang="en-US" sz="2400" dirty="0" smtClean="0"/>
          </a:p>
        </p:txBody>
      </p:sp>
      <p:pic>
        <p:nvPicPr>
          <p:cNvPr id="11" name="Picture 5"/>
          <p:cNvPicPr>
            <a:picLocks noChangeAspect="1" noChangeArrowheads="1"/>
          </p:cNvPicPr>
          <p:nvPr/>
        </p:nvPicPr>
        <p:blipFill>
          <a:blip r:embed="rId2"/>
          <a:srcRect/>
          <a:stretch>
            <a:fillRect/>
          </a:stretch>
        </p:blipFill>
        <p:spPr bwMode="auto">
          <a:xfrm>
            <a:off x="5220072" y="3861048"/>
            <a:ext cx="3024336" cy="2736304"/>
          </a:xfrm>
          <a:prstGeom prst="rect">
            <a:avLst/>
          </a:prstGeom>
          <a:noFill/>
          <a:ln w="9525">
            <a:solidFill>
              <a:schemeClr val="tx1">
                <a:lumMod val="65000"/>
                <a:lumOff val="35000"/>
              </a:schemeClr>
            </a:solidFill>
            <a:miter lim="800000"/>
            <a:headEnd/>
            <a:tailEnd/>
          </a:ln>
        </p:spPr>
      </p:pic>
    </p:spTree>
    <p:extLst>
      <p:ext uri="{BB962C8B-B14F-4D97-AF65-F5344CB8AC3E}">
        <p14:creationId xmlns:p14="http://schemas.microsoft.com/office/powerpoint/2010/main" val="346782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512" y="11124"/>
            <a:ext cx="8964488" cy="476672"/>
          </a:xfrm>
          <a:solidFill>
            <a:schemeClr val="tx2">
              <a:lumMod val="20000"/>
              <a:lumOff val="80000"/>
            </a:schemeClr>
          </a:solidFill>
          <a:ln>
            <a:solidFill>
              <a:schemeClr val="bg1"/>
            </a:solidFill>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SHAFT OF FEMUR</a:t>
            </a:r>
          </a:p>
        </p:txBody>
      </p:sp>
      <p:sp>
        <p:nvSpPr>
          <p:cNvPr id="8197" name="Rectangle 5"/>
          <p:cNvSpPr>
            <a:spLocks noGrp="1" noChangeArrowheads="1"/>
          </p:cNvSpPr>
          <p:nvPr>
            <p:ph idx="1"/>
          </p:nvPr>
        </p:nvSpPr>
        <p:spPr>
          <a:xfrm>
            <a:off x="1475656" y="980728"/>
            <a:ext cx="2232248" cy="3816424"/>
          </a:xfrm>
          <a:solidFill>
            <a:schemeClr val="accent3">
              <a:lumMod val="20000"/>
              <a:lumOff val="80000"/>
            </a:schemeClr>
          </a:solidFill>
          <a:ln>
            <a:solidFill>
              <a:schemeClr val="bg1"/>
            </a:solidFill>
            <a:miter lim="800000"/>
            <a:headEnd/>
            <a:tailEnd/>
          </a:ln>
        </p:spPr>
        <p:txBody>
          <a:bodyPr>
            <a:normAutofit lnSpcReduction="10000"/>
          </a:bodyPr>
          <a:lstStyle/>
          <a:p>
            <a:pPr marL="0" indent="0" eaLnBrk="1" hangingPunct="1">
              <a:buFontTx/>
              <a:buNone/>
            </a:pPr>
            <a:r>
              <a:rPr lang="en-US" altLang="en-US" sz="1600" b="1" dirty="0" smtClean="0">
                <a:solidFill>
                  <a:schemeClr val="tx1"/>
                </a:solidFill>
                <a:latin typeface="Times New Roman" panose="02020603050405020304" pitchFamily="18" charset="0"/>
                <a:cs typeface="Times New Roman" panose="02020603050405020304" pitchFamily="18" charset="0"/>
              </a:rPr>
              <a:t>It has 3 surfaces</a:t>
            </a:r>
          </a:p>
          <a:p>
            <a:pPr marL="0" indent="0" eaLnBrk="1" hangingPunct="1">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Anterior</a:t>
            </a:r>
          </a:p>
          <a:p>
            <a:pPr marL="0" indent="0" eaLnBrk="1" hangingPunct="1">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Medial</a:t>
            </a:r>
          </a:p>
          <a:p>
            <a:pPr marL="0" indent="0" eaLnBrk="1" hangingPunct="1">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Lateral</a:t>
            </a:r>
          </a:p>
          <a:p>
            <a:pPr marL="0" indent="0" eaLnBrk="1" hangingPunct="1">
              <a:buFontTx/>
              <a:buNone/>
            </a:pPr>
            <a:endParaRPr lang="en-US" altLang="en-US" sz="1600" dirty="0" smtClean="0">
              <a:solidFill>
                <a:schemeClr val="tx1"/>
              </a:solidFill>
              <a:latin typeface="Times New Roman" panose="02020603050405020304" pitchFamily="18" charset="0"/>
              <a:cs typeface="Times New Roman" panose="02020603050405020304" pitchFamily="18" charset="0"/>
            </a:endParaRPr>
          </a:p>
          <a:p>
            <a:pPr marL="0" indent="0" eaLnBrk="1" hangingPunct="1">
              <a:buFontTx/>
              <a:buNone/>
            </a:pPr>
            <a:r>
              <a:rPr lang="en-US" altLang="en-US" sz="1600" b="1" dirty="0" smtClean="0">
                <a:solidFill>
                  <a:schemeClr val="tx1"/>
                </a:solidFill>
                <a:latin typeface="Times New Roman" panose="02020603050405020304" pitchFamily="18" charset="0"/>
                <a:cs typeface="Times New Roman" panose="02020603050405020304" pitchFamily="18" charset="0"/>
              </a:rPr>
              <a:t>It has 3 borders </a:t>
            </a:r>
          </a:p>
          <a:p>
            <a:pPr marL="0" indent="0" eaLnBrk="1" hangingPunct="1">
              <a:buFontTx/>
              <a:buNone/>
            </a:pPr>
            <a:r>
              <a:rPr lang="en-US" altLang="en-US" sz="1600" b="1" dirty="0" smtClean="0">
                <a:solidFill>
                  <a:schemeClr val="tx1"/>
                </a:solidFill>
                <a:latin typeface="Times New Roman" panose="02020603050405020304" pitchFamily="18" charset="0"/>
                <a:cs typeface="Times New Roman" panose="02020603050405020304" pitchFamily="18" charset="0"/>
              </a:rPr>
              <a:t>Two rounded</a:t>
            </a:r>
            <a:r>
              <a:rPr lang="en-US" altLang="en-US" sz="1600"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medial</a:t>
            </a:r>
            <a:r>
              <a:rPr lang="en-US" altLang="en-US" sz="1600" dirty="0" smtClean="0">
                <a:solidFill>
                  <a:schemeClr val="tx1"/>
                </a:solidFill>
                <a:latin typeface="Times New Roman" panose="02020603050405020304" pitchFamily="18" charset="0"/>
                <a:cs typeface="Times New Roman" panose="02020603050405020304" pitchFamily="18" charset="0"/>
              </a:rPr>
              <a:t> and </a:t>
            </a:r>
            <a:r>
              <a:rPr lang="en-US" altLang="en-US" sz="1600" b="1" dirty="0" smtClean="0">
                <a:solidFill>
                  <a:schemeClr val="tx1"/>
                </a:solidFill>
                <a:latin typeface="Times New Roman" panose="02020603050405020304" pitchFamily="18" charset="0"/>
                <a:cs typeface="Times New Roman" panose="02020603050405020304" pitchFamily="18" charset="0"/>
              </a:rPr>
              <a:t>lateral</a:t>
            </a:r>
          </a:p>
          <a:p>
            <a:pPr marL="0" indent="0" eaLnBrk="1" hangingPunct="1">
              <a:buFontTx/>
              <a:buNone/>
            </a:pPr>
            <a:endParaRPr lang="en-US" altLang="en-US" sz="1600" dirty="0" smtClean="0">
              <a:solidFill>
                <a:schemeClr val="tx1"/>
              </a:solidFill>
              <a:latin typeface="Times New Roman" panose="02020603050405020304" pitchFamily="18" charset="0"/>
              <a:cs typeface="Times New Roman" panose="02020603050405020304" pitchFamily="18" charset="0"/>
            </a:endParaRPr>
          </a:p>
          <a:p>
            <a:pPr marL="0" indent="0" eaLnBrk="1" hangingPunct="1">
              <a:buFontTx/>
              <a:buNone/>
            </a:pPr>
            <a:r>
              <a:rPr lang="en-US" altLang="en-US" sz="1600" b="1" dirty="0" smtClean="0">
                <a:solidFill>
                  <a:schemeClr val="tx1"/>
                </a:solidFill>
                <a:latin typeface="Times New Roman" panose="02020603050405020304" pitchFamily="18" charset="0"/>
                <a:cs typeface="Times New Roman" panose="02020603050405020304" pitchFamily="18" charset="0"/>
              </a:rPr>
              <a:t>One thick posterior</a:t>
            </a:r>
            <a:r>
              <a:rPr lang="en-US" altLang="en-US" sz="1600" dirty="0" smtClean="0">
                <a:solidFill>
                  <a:schemeClr val="tx1"/>
                </a:solidFill>
                <a:latin typeface="Times New Roman" panose="02020603050405020304" pitchFamily="18" charset="0"/>
                <a:cs typeface="Times New Roman" panose="02020603050405020304" pitchFamily="18" charset="0"/>
              </a:rPr>
              <a:t> border or ridge called </a:t>
            </a:r>
            <a:r>
              <a:rPr lang="en-US" altLang="en-US" sz="1600" b="1" dirty="0" err="1" smtClean="0">
                <a:solidFill>
                  <a:schemeClr val="tx1"/>
                </a:solidFill>
                <a:latin typeface="Times New Roman" panose="02020603050405020304" pitchFamily="18" charset="0"/>
                <a:cs typeface="Times New Roman" panose="02020603050405020304" pitchFamily="18" charset="0"/>
              </a:rPr>
              <a:t>linea</a:t>
            </a:r>
            <a:r>
              <a:rPr lang="en-US" altLang="en-US" sz="16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err="1" smtClean="0">
                <a:solidFill>
                  <a:schemeClr val="tx1"/>
                </a:solidFill>
                <a:latin typeface="Times New Roman" panose="02020603050405020304" pitchFamily="18" charset="0"/>
                <a:cs typeface="Times New Roman" panose="02020603050405020304" pitchFamily="18" charset="0"/>
              </a:rPr>
              <a:t>aspera</a:t>
            </a:r>
            <a:endParaRPr lang="en-US" altLang="en-US" sz="1600" b="1" dirty="0" smtClean="0">
              <a:solidFill>
                <a:schemeClr val="tx1"/>
              </a:solidFill>
              <a:latin typeface="Times New Roman" panose="02020603050405020304" pitchFamily="18" charset="0"/>
              <a:cs typeface="Times New Roman" panose="02020603050405020304" pitchFamily="18" charset="0"/>
            </a:endParaRPr>
          </a:p>
        </p:txBody>
      </p:sp>
      <p:pic>
        <p:nvPicPr>
          <p:cNvPr id="8201" name="Picture 12" descr="http://anatomy2.wikispaces.com/file/view/femur_3.JPG/96409766/femur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17032"/>
            <a:ext cx="4248472" cy="262721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76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7504" y="0"/>
            <a:ext cx="9144000" cy="476672"/>
          </a:xfrm>
          <a:solidFill>
            <a:schemeClr val="tx2">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LOWER END OF FEMUR</a:t>
            </a:r>
          </a:p>
        </p:txBody>
      </p:sp>
      <p:sp>
        <p:nvSpPr>
          <p:cNvPr id="10245" name="Rectangle 3"/>
          <p:cNvSpPr>
            <a:spLocks noGrp="1" noChangeArrowheads="1"/>
          </p:cNvSpPr>
          <p:nvPr>
            <p:ph idx="1"/>
          </p:nvPr>
        </p:nvSpPr>
        <p:spPr>
          <a:xfrm>
            <a:off x="1403648" y="980728"/>
            <a:ext cx="2448272" cy="3456384"/>
          </a:xfrm>
          <a:solidFill>
            <a:schemeClr val="accent3">
              <a:lumMod val="20000"/>
              <a:lumOff val="80000"/>
            </a:schemeClr>
          </a:solidFill>
          <a:ln>
            <a:solidFill>
              <a:schemeClr val="bg1"/>
            </a:solidFill>
          </a:ln>
        </p:spPr>
        <p:txBody>
          <a:bodyPr/>
          <a:lstStyle/>
          <a:p>
            <a:pPr eaLnBrk="1" hangingPunct="1">
              <a:lnSpc>
                <a:spcPct val="90000"/>
              </a:lnSpc>
              <a:defRPr/>
            </a:pPr>
            <a:r>
              <a:rPr lang="en-US" sz="1600" b="1" dirty="0" smtClean="0">
                <a:solidFill>
                  <a:schemeClr val="tx1"/>
                </a:solidFill>
                <a:latin typeface="Times New Roman" panose="02020603050405020304" pitchFamily="18" charset="0"/>
                <a:cs typeface="Times New Roman" panose="02020603050405020304" pitchFamily="18" charset="0"/>
              </a:rPr>
              <a:t>Has lateral and medial condyles, separated anteriorly by articular patellar surface, and posteriorly by intercondylar notch or fossa.</a:t>
            </a:r>
          </a:p>
          <a:p>
            <a:pPr eaLnBrk="1" hangingPunct="1">
              <a:lnSpc>
                <a:spcPct val="90000"/>
              </a:lnSpc>
              <a:defRPr/>
            </a:pPr>
            <a:r>
              <a:rPr lang="en-US" sz="1600" b="1" dirty="0" smtClean="0">
                <a:solidFill>
                  <a:schemeClr val="tx1"/>
                </a:solidFill>
                <a:latin typeface="Times New Roman" panose="02020603050405020304" pitchFamily="18" charset="0"/>
                <a:cs typeface="Times New Roman" panose="02020603050405020304" pitchFamily="18" charset="0"/>
              </a:rPr>
              <a:t>The 2 condyles take part in the knee joint.</a:t>
            </a:r>
          </a:p>
          <a:p>
            <a:pPr eaLnBrk="1" hangingPunct="1">
              <a:lnSpc>
                <a:spcPct val="90000"/>
              </a:lnSpc>
              <a:defRPr/>
            </a:pPr>
            <a:r>
              <a:rPr lang="en-US" sz="1600" b="1" dirty="0" smtClean="0">
                <a:solidFill>
                  <a:schemeClr val="tx1"/>
                </a:solidFill>
                <a:latin typeface="Times New Roman" panose="02020603050405020304" pitchFamily="18" charset="0"/>
                <a:cs typeface="Times New Roman" panose="02020603050405020304" pitchFamily="18" charset="0"/>
              </a:rPr>
              <a:t>Above the condyles are the medial &amp; lateral epicondyles.</a:t>
            </a:r>
          </a:p>
          <a:p>
            <a:pPr eaLnBrk="1" hangingPunct="1">
              <a:lnSpc>
                <a:spcPct val="90000"/>
              </a:lnSpc>
              <a:defRPr/>
            </a:pPr>
            <a:endParaRPr lang="en-US" sz="1600"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FontTx/>
              <a:buNone/>
              <a:defRPr/>
            </a:pPr>
            <a:endParaRPr lang="en-US" sz="2400" dirty="0" smtClean="0"/>
          </a:p>
        </p:txBody>
      </p:sp>
      <p:pic>
        <p:nvPicPr>
          <p:cNvPr id="11" name="Picture 12" descr="http://anatomy2.wikispaces.com/file/view/femur_3.JPG/96409766/femur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077071"/>
            <a:ext cx="4320480" cy="19957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34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404663"/>
          </a:xfrm>
          <a:solidFill>
            <a:schemeClr val="tx2">
              <a:lumMod val="20000"/>
              <a:lumOff val="80000"/>
            </a:schemeClr>
          </a:solidFill>
          <a:ln>
            <a:solidFill>
              <a:schemeClr val="bg1"/>
            </a:solidFill>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PATELLA</a:t>
            </a:r>
          </a:p>
        </p:txBody>
      </p:sp>
      <p:sp>
        <p:nvSpPr>
          <p:cNvPr id="11269" name="Rectangle 3"/>
          <p:cNvSpPr>
            <a:spLocks noGrp="1" noChangeArrowheads="1"/>
          </p:cNvSpPr>
          <p:nvPr>
            <p:ph idx="1"/>
          </p:nvPr>
        </p:nvSpPr>
        <p:spPr>
          <a:xfrm>
            <a:off x="1403647" y="980728"/>
            <a:ext cx="3024337" cy="3888432"/>
          </a:xfrm>
          <a:solidFill>
            <a:schemeClr val="accent3">
              <a:lumMod val="20000"/>
              <a:lumOff val="80000"/>
            </a:schemeClr>
          </a:solidFill>
          <a:ln>
            <a:solidFill>
              <a:schemeClr val="bg1"/>
            </a:solidFill>
            <a:miter lim="800000"/>
            <a:headEnd/>
            <a:tailEnd/>
          </a:ln>
        </p:spPr>
        <p:txBody>
          <a:bodyPr>
            <a:normAutofit lnSpcReduction="10000"/>
          </a:bodyPr>
          <a:lstStyle/>
          <a:p>
            <a:pPr eaLnBrk="1" hangingPunct="1">
              <a:lnSpc>
                <a:spcPct val="80000"/>
              </a:lnSpc>
            </a:pPr>
            <a:r>
              <a:rPr lang="en-US" altLang="en-US" sz="1600" b="1" dirty="0" smtClean="0">
                <a:solidFill>
                  <a:schemeClr val="tx1"/>
                </a:solidFill>
                <a:latin typeface="Times New Roman" panose="02020603050405020304" pitchFamily="18" charset="0"/>
                <a:cs typeface="Times New Roman" panose="02020603050405020304" pitchFamily="18" charset="0"/>
              </a:rPr>
              <a:t>It is a largest sesamoid bone (lying inside the Quadriceps tendon in front of knee joint).</a:t>
            </a:r>
          </a:p>
          <a:p>
            <a:pPr eaLnBrk="1" hangingPunct="1">
              <a:lnSpc>
                <a:spcPct val="80000"/>
              </a:lnSpc>
            </a:pPr>
            <a:r>
              <a:rPr lang="en-US" altLang="en-US" sz="1600" b="1" dirty="0" smtClean="0">
                <a:solidFill>
                  <a:schemeClr val="tx1"/>
                </a:solidFill>
                <a:latin typeface="Times New Roman" panose="02020603050405020304" pitchFamily="18" charset="0"/>
                <a:cs typeface="Times New Roman" panose="02020603050405020304" pitchFamily="18" charset="0"/>
              </a:rPr>
              <a:t>Its anterior surface is rough and subcutaneous. </a:t>
            </a:r>
          </a:p>
          <a:p>
            <a:pPr eaLnBrk="1" hangingPunct="1">
              <a:lnSpc>
                <a:spcPct val="80000"/>
              </a:lnSpc>
            </a:pPr>
            <a:r>
              <a:rPr lang="en-US" altLang="en-US" sz="1600" b="1" dirty="0" smtClean="0">
                <a:solidFill>
                  <a:schemeClr val="tx1"/>
                </a:solidFill>
                <a:latin typeface="Times New Roman" panose="02020603050405020304" pitchFamily="18" charset="0"/>
                <a:cs typeface="Times New Roman" panose="02020603050405020304" pitchFamily="18" charset="0"/>
              </a:rPr>
              <a:t>Its posterior surface articulates with the condyles of the femur to form knee joint.</a:t>
            </a:r>
          </a:p>
          <a:p>
            <a:pPr eaLnBrk="1" hangingPunct="1">
              <a:lnSpc>
                <a:spcPct val="80000"/>
              </a:lnSpc>
            </a:pPr>
            <a:r>
              <a:rPr lang="en-US" altLang="en-US" sz="1600" b="1" dirty="0" smtClean="0">
                <a:solidFill>
                  <a:schemeClr val="tx1"/>
                </a:solidFill>
                <a:latin typeface="Times New Roman" panose="02020603050405020304" pitchFamily="18" charset="0"/>
                <a:cs typeface="Times New Roman" panose="02020603050405020304" pitchFamily="18" charset="0"/>
              </a:rPr>
              <a:t>Its apex lies inferiorly and is connected to tuberosity of tibia by ligamentum patellae.</a:t>
            </a:r>
          </a:p>
          <a:p>
            <a:pPr eaLnBrk="1" hangingPunct="1">
              <a:lnSpc>
                <a:spcPct val="80000"/>
              </a:lnSpc>
            </a:pPr>
            <a:r>
              <a:rPr lang="en-US" altLang="en-US" sz="1600" b="1" dirty="0" smtClean="0">
                <a:solidFill>
                  <a:schemeClr val="tx1"/>
                </a:solidFill>
                <a:latin typeface="Times New Roman" panose="02020603050405020304" pitchFamily="18" charset="0"/>
                <a:cs typeface="Times New Roman" panose="02020603050405020304" pitchFamily="18" charset="0"/>
              </a:rPr>
              <a:t>Its upper, lateral, and medial margins give attachment to Quadriceps </a:t>
            </a:r>
            <a:r>
              <a:rPr lang="en-US" altLang="en-US" sz="1600" b="1" dirty="0" err="1" smtClean="0">
                <a:solidFill>
                  <a:schemeClr val="tx1"/>
                </a:solidFill>
                <a:latin typeface="Times New Roman" panose="02020603050405020304" pitchFamily="18" charset="0"/>
                <a:cs typeface="Times New Roman" panose="02020603050405020304" pitchFamily="18" charset="0"/>
              </a:rPr>
              <a:t>femoris</a:t>
            </a:r>
            <a:r>
              <a:rPr lang="en-US" altLang="en-US" sz="1600" b="1" dirty="0" smtClean="0">
                <a:solidFill>
                  <a:schemeClr val="tx1"/>
                </a:solidFill>
                <a:latin typeface="Times New Roman" panose="02020603050405020304" pitchFamily="18" charset="0"/>
                <a:cs typeface="Times New Roman" panose="02020603050405020304" pitchFamily="18" charset="0"/>
              </a:rPr>
              <a:t> muscles.</a:t>
            </a:r>
          </a:p>
          <a:p>
            <a:pPr eaLnBrk="1" hangingPunct="1">
              <a:lnSpc>
                <a:spcPct val="80000"/>
              </a:lnSpc>
            </a:pPr>
            <a:endParaRPr lang="en-US" altLang="en-US" sz="2400" u="sng" dirty="0" smtClean="0"/>
          </a:p>
        </p:txBody>
      </p:sp>
      <p:pic>
        <p:nvPicPr>
          <p:cNvPr id="9" name="Picture 8" descr="http://www.greatrivermedical.org/files/Image/Ortho_images/Healthy_Kne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4077072"/>
            <a:ext cx="3898008"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05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476671"/>
          </a:xfrm>
          <a:solidFill>
            <a:schemeClr val="tx2">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BONES OF LEG (TIBIA AND FIBULA)</a:t>
            </a:r>
            <a:r>
              <a:rPr lang="en-US" sz="1800" dirty="0" smtClean="0">
                <a:solidFill>
                  <a:schemeClr val="tx1"/>
                </a:solidFill>
                <a:latin typeface="Times New Roman" panose="02020603050405020304" pitchFamily="18" charset="0"/>
                <a:cs typeface="Times New Roman" panose="02020603050405020304" pitchFamily="18" charset="0"/>
              </a:rPr>
              <a:t> </a:t>
            </a:r>
          </a:p>
        </p:txBody>
      </p:sp>
      <p:sp>
        <p:nvSpPr>
          <p:cNvPr id="13317" name="Rectangle 3"/>
          <p:cNvSpPr>
            <a:spLocks noGrp="1" noChangeArrowheads="1"/>
          </p:cNvSpPr>
          <p:nvPr>
            <p:ph idx="1"/>
          </p:nvPr>
        </p:nvSpPr>
        <p:spPr>
          <a:xfrm>
            <a:off x="1331640" y="980728"/>
            <a:ext cx="3707903" cy="2232248"/>
          </a:xfrm>
          <a:solidFill>
            <a:schemeClr val="accent3">
              <a:lumMod val="20000"/>
              <a:lumOff val="80000"/>
            </a:schemeClr>
          </a:solidFill>
          <a:ln>
            <a:solidFill>
              <a:schemeClr val="bg1"/>
            </a:solidFill>
          </a:ln>
        </p:spPr>
        <p:txBody>
          <a:bodyPr>
            <a:normAutofit/>
          </a:bodyPr>
          <a:lstStyle/>
          <a:p>
            <a:pPr eaLnBrk="1" hangingPunct="1">
              <a:lnSpc>
                <a:spcPct val="90000"/>
              </a:lnSpc>
              <a:defRPr/>
            </a:pPr>
            <a:r>
              <a:rPr lang="en-US" sz="1600" b="1" dirty="0" smtClean="0">
                <a:solidFill>
                  <a:schemeClr val="tx1"/>
                </a:solidFill>
                <a:latin typeface="Times New Roman" panose="02020603050405020304" pitchFamily="18" charset="0"/>
                <a:cs typeface="Times New Roman" panose="02020603050405020304" pitchFamily="18" charset="0"/>
              </a:rPr>
              <a:t>Tibia :</a:t>
            </a:r>
          </a:p>
          <a:p>
            <a:pPr eaLnBrk="1" hangingPunct="1">
              <a:lnSpc>
                <a:spcPct val="90000"/>
              </a:lnSpc>
              <a:defRPr/>
            </a:pPr>
            <a:r>
              <a:rPr lang="en-US" sz="1600" dirty="0" smtClean="0">
                <a:solidFill>
                  <a:schemeClr val="tx1"/>
                </a:solidFill>
                <a:latin typeface="Times New Roman" panose="02020603050405020304" pitchFamily="18" charset="0"/>
                <a:cs typeface="Times New Roman" panose="02020603050405020304" pitchFamily="18" charset="0"/>
              </a:rPr>
              <a:t>It is the medial bone of leg.</a:t>
            </a:r>
          </a:p>
          <a:p>
            <a:pPr eaLnBrk="1" hangingPunct="1">
              <a:lnSpc>
                <a:spcPct val="90000"/>
              </a:lnSpc>
              <a:defRPr/>
            </a:pPr>
            <a:r>
              <a:rPr lang="en-US" sz="1600" b="1" dirty="0" smtClean="0">
                <a:solidFill>
                  <a:schemeClr val="tx1"/>
                </a:solidFill>
                <a:latin typeface="Times New Roman" panose="02020603050405020304" pitchFamily="18" charset="0"/>
                <a:cs typeface="Times New Roman" panose="02020603050405020304" pitchFamily="18" charset="0"/>
              </a:rPr>
              <a:t>Fibula :</a:t>
            </a:r>
          </a:p>
          <a:p>
            <a:pPr eaLnBrk="1" hangingPunct="1">
              <a:lnSpc>
                <a:spcPct val="90000"/>
              </a:lnSpc>
              <a:defRPr/>
            </a:pPr>
            <a:r>
              <a:rPr lang="en-US" sz="1600" dirty="0" smtClean="0">
                <a:solidFill>
                  <a:schemeClr val="tx1"/>
                </a:solidFill>
                <a:latin typeface="Times New Roman" panose="02020603050405020304" pitchFamily="18" charset="0"/>
                <a:cs typeface="Times New Roman" panose="02020603050405020304" pitchFamily="18" charset="0"/>
              </a:rPr>
              <a:t>It is the lateral bone of leg.</a:t>
            </a:r>
          </a:p>
          <a:p>
            <a:pPr eaLnBrk="1" hangingPunct="1">
              <a:lnSpc>
                <a:spcPct val="90000"/>
              </a:lnSpc>
              <a:defRPr/>
            </a:pPr>
            <a:r>
              <a:rPr lang="en-US" sz="1600" dirty="0" smtClean="0">
                <a:solidFill>
                  <a:schemeClr val="tx1"/>
                </a:solidFill>
                <a:latin typeface="Times New Roman" panose="02020603050405020304" pitchFamily="18" charset="0"/>
                <a:cs typeface="Times New Roman" panose="02020603050405020304" pitchFamily="18" charset="0"/>
              </a:rPr>
              <a:t>Each of them</a:t>
            </a:r>
            <a:r>
              <a:rPr lang="en-US" sz="1600" u="sng" dirty="0" smtClean="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has upper end, shaft, and lower end.</a:t>
            </a:r>
          </a:p>
        </p:txBody>
      </p:sp>
      <p:pic>
        <p:nvPicPr>
          <p:cNvPr id="5" name="Picture 4" descr="C7EB40A6"/>
          <p:cNvPicPr>
            <a:picLocks noChangeAspect="1" noChangeArrowheads="1"/>
          </p:cNvPicPr>
          <p:nvPr/>
        </p:nvPicPr>
        <p:blipFill>
          <a:blip r:embed="rId2">
            <a:lum bright="-22000" contrast="42000"/>
            <a:extLst>
              <a:ext uri="{28A0092B-C50C-407E-A947-70E740481C1C}">
                <a14:useLocalDpi xmlns:a14="http://schemas.microsoft.com/office/drawing/2010/main" val="0"/>
              </a:ext>
            </a:extLst>
          </a:blip>
          <a:srcRect l="58583" t="17465" r="8333" b="35971"/>
          <a:stretch>
            <a:fillRect/>
          </a:stretch>
        </p:blipFill>
        <p:spPr bwMode="auto">
          <a:xfrm>
            <a:off x="5436096" y="3212976"/>
            <a:ext cx="3096344" cy="341131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5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1"/>
            <a:ext cx="9144000" cy="404663"/>
          </a:xfrm>
          <a:solidFill>
            <a:schemeClr val="tx2">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itchFamily="18" charset="0"/>
              </a:rPr>
              <a:t>OBJECTIVES</a:t>
            </a:r>
          </a:p>
        </p:txBody>
      </p:sp>
      <p:sp>
        <p:nvSpPr>
          <p:cNvPr id="3077" name="Content Placeholder 2"/>
          <p:cNvSpPr>
            <a:spLocks noGrp="1"/>
          </p:cNvSpPr>
          <p:nvPr>
            <p:ph idx="4294967295"/>
          </p:nvPr>
        </p:nvSpPr>
        <p:spPr>
          <a:xfrm>
            <a:off x="1403648" y="980729"/>
            <a:ext cx="7238702" cy="3240360"/>
          </a:xfrm>
          <a:solidFill>
            <a:schemeClr val="bg1"/>
          </a:solidFill>
          <a:ln>
            <a:solidFill>
              <a:schemeClr val="bg1"/>
            </a:solidFill>
          </a:ln>
        </p:spPr>
        <p:txBody>
          <a:bodyPr>
            <a:normAutofit/>
          </a:bodyPr>
          <a:lstStyle/>
          <a:p>
            <a:pPr eaLnBrk="1" hangingPunct="1">
              <a:lnSpc>
                <a:spcPct val="90000"/>
              </a:lnSpc>
              <a:defRPr/>
            </a:pPr>
            <a:r>
              <a:rPr lang="en-US" sz="1600" b="1" i="1" dirty="0" smtClean="0">
                <a:solidFill>
                  <a:schemeClr val="tx1"/>
                </a:solidFill>
                <a:latin typeface="Times New Roman" pitchFamily="18" charset="0"/>
                <a:cs typeface="Times New Roman" pitchFamily="18" charset="0"/>
              </a:rPr>
              <a:t>At the end of the lecture the students should be able to: </a:t>
            </a:r>
          </a:p>
          <a:p>
            <a:pPr eaLnBrk="1" hangingPunct="1">
              <a:lnSpc>
                <a:spcPct val="90000"/>
              </a:lnSpc>
              <a:defRPr/>
            </a:pPr>
            <a:r>
              <a:rPr lang="en-US" sz="1600" b="1" dirty="0" smtClean="0">
                <a:solidFill>
                  <a:schemeClr val="tx1"/>
                </a:solidFill>
                <a:latin typeface="Times New Roman" pitchFamily="18" charset="0"/>
                <a:cs typeface="Times New Roman" pitchFamily="18" charset="0"/>
              </a:rPr>
              <a:t>Classify the bones of the three </a:t>
            </a:r>
            <a:r>
              <a:rPr lang="en-US" sz="1600" b="1" dirty="0">
                <a:solidFill>
                  <a:schemeClr val="tx1"/>
                </a:solidFill>
                <a:latin typeface="Times New Roman" pitchFamily="18" charset="0"/>
                <a:cs typeface="Times New Roman" pitchFamily="18" charset="0"/>
              </a:rPr>
              <a:t>regions</a:t>
            </a:r>
            <a:r>
              <a:rPr lang="en-US" sz="1600" b="1" dirty="0" smtClean="0">
                <a:solidFill>
                  <a:schemeClr val="tx1"/>
                </a:solidFill>
                <a:latin typeface="Times New Roman" pitchFamily="18" charset="0"/>
                <a:cs typeface="Times New Roman" pitchFamily="18" charset="0"/>
              </a:rPr>
              <a:t> of the upper and lower limb.</a:t>
            </a:r>
          </a:p>
          <a:p>
            <a:pPr eaLnBrk="1" hangingPunct="1">
              <a:lnSpc>
                <a:spcPct val="90000"/>
              </a:lnSpc>
              <a:defRPr/>
            </a:pPr>
            <a:r>
              <a:rPr lang="en-US" sz="1600" b="1" dirty="0" smtClean="0">
                <a:solidFill>
                  <a:schemeClr val="tx1"/>
                </a:solidFill>
                <a:latin typeface="Times New Roman" pitchFamily="18" charset="0"/>
                <a:cs typeface="Times New Roman" pitchFamily="18" charset="0"/>
              </a:rPr>
              <a:t>Memorize the main features of the</a:t>
            </a:r>
          </a:p>
          <a:p>
            <a:pPr lvl="1">
              <a:lnSpc>
                <a:spcPct val="90000"/>
              </a:lnSpc>
              <a:defRPr/>
            </a:pPr>
            <a:r>
              <a:rPr lang="en-US" dirty="0" smtClean="0">
                <a:solidFill>
                  <a:schemeClr val="tx1"/>
                </a:solidFill>
                <a:latin typeface="Times New Roman" pitchFamily="18" charset="0"/>
                <a:cs typeface="Times New Roman" pitchFamily="18" charset="0"/>
              </a:rPr>
              <a:t>Bones of the arm (</a:t>
            </a:r>
            <a:r>
              <a:rPr lang="en-US" dirty="0" err="1">
                <a:solidFill>
                  <a:schemeClr val="tx1"/>
                </a:solidFill>
                <a:latin typeface="Times New Roman" pitchFamily="18" charset="0"/>
                <a:cs typeface="Times New Roman" pitchFamily="18" charset="0"/>
              </a:rPr>
              <a:t>h</a:t>
            </a:r>
            <a:r>
              <a:rPr lang="en-US" dirty="0" err="1" smtClean="0">
                <a:solidFill>
                  <a:schemeClr val="tx1"/>
                </a:solidFill>
                <a:latin typeface="Times New Roman" pitchFamily="18" charset="0"/>
                <a:cs typeface="Times New Roman" pitchFamily="18" charset="0"/>
              </a:rPr>
              <a:t>umerus</a:t>
            </a:r>
            <a:r>
              <a:rPr lang="en-US" dirty="0" smtClean="0">
                <a:solidFill>
                  <a:schemeClr val="tx1"/>
                </a:solidFill>
                <a:latin typeface="Times New Roman" pitchFamily="18" charset="0"/>
                <a:cs typeface="Times New Roman" pitchFamily="18" charset="0"/>
              </a:rPr>
              <a:t>), of the thigh (femur &amp; patella)</a:t>
            </a:r>
          </a:p>
          <a:p>
            <a:pPr lvl="1">
              <a:lnSpc>
                <a:spcPct val="90000"/>
              </a:lnSpc>
              <a:defRPr/>
            </a:pPr>
            <a:r>
              <a:rPr lang="en-US" dirty="0" smtClean="0">
                <a:solidFill>
                  <a:schemeClr val="tx1"/>
                </a:solidFill>
                <a:latin typeface="Times New Roman" pitchFamily="18" charset="0"/>
                <a:cs typeface="Times New Roman" pitchFamily="18" charset="0"/>
              </a:rPr>
              <a:t>Bones of the forearm (radius &amp; ulna </a:t>
            </a:r>
            <a:r>
              <a:rPr lang="en-US" dirty="0">
                <a:solidFill>
                  <a:schemeClr val="tx1"/>
                </a:solidFill>
                <a:latin typeface="Times New Roman" pitchFamily="18" charset="0"/>
                <a:cs typeface="Times New Roman" pitchFamily="18" charset="0"/>
              </a:rPr>
              <a:t>), of the </a:t>
            </a:r>
            <a:r>
              <a:rPr lang="en-US" dirty="0" smtClean="0">
                <a:solidFill>
                  <a:schemeClr val="tx1"/>
                </a:solidFill>
                <a:latin typeface="Times New Roman" pitchFamily="18" charset="0"/>
                <a:cs typeface="Times New Roman" pitchFamily="18" charset="0"/>
              </a:rPr>
              <a:t>leg (tibia &amp; Fibula).</a:t>
            </a:r>
          </a:p>
          <a:p>
            <a:pPr lvl="1">
              <a:lnSpc>
                <a:spcPct val="90000"/>
              </a:lnSpc>
              <a:defRPr/>
            </a:pPr>
            <a:r>
              <a:rPr lang="en-US" dirty="0" smtClean="0">
                <a:solidFill>
                  <a:schemeClr val="tx1"/>
                </a:solidFill>
                <a:latin typeface="Times New Roman" pitchFamily="18" charset="0"/>
                <a:cs typeface="Times New Roman" pitchFamily="18" charset="0"/>
              </a:rPr>
              <a:t>Bones of the hand ( </a:t>
            </a:r>
            <a:r>
              <a:rPr lang="en-US" dirty="0">
                <a:solidFill>
                  <a:schemeClr val="tx1"/>
                </a:solidFill>
                <a:latin typeface="Times New Roman" pitchFamily="18" charset="0"/>
                <a:cs typeface="Times New Roman" pitchFamily="18" charset="0"/>
              </a:rPr>
              <a:t>c</a:t>
            </a:r>
            <a:r>
              <a:rPr lang="en-US" dirty="0" smtClean="0">
                <a:solidFill>
                  <a:schemeClr val="tx1"/>
                </a:solidFill>
                <a:latin typeface="Times New Roman" pitchFamily="18" charset="0"/>
                <a:cs typeface="Times New Roman" pitchFamily="18" charset="0"/>
              </a:rPr>
              <a:t>arpal, metacarpal,</a:t>
            </a:r>
            <a:r>
              <a:rPr lang="en-US" dirty="0">
                <a:solidFill>
                  <a:schemeClr val="tx1"/>
                </a:solidFill>
                <a:latin typeface="Times New Roman" pitchFamily="18" charset="0"/>
                <a:cs typeface="Times New Roman" pitchFamily="18" charset="0"/>
              </a:rPr>
              <a:t> phalanges), of the foot </a:t>
            </a:r>
            <a:r>
              <a:rPr lang="en-US" dirty="0" smtClean="0">
                <a:solidFill>
                  <a:schemeClr val="tx1"/>
                </a:solidFill>
                <a:latin typeface="Times New Roman" pitchFamily="18" charset="0"/>
                <a:cs typeface="Times New Roman" pitchFamily="18" charset="0"/>
              </a:rPr>
              <a:t>(tarsals, metatarsals and phalanges)</a:t>
            </a:r>
          </a:p>
          <a:p>
            <a:pPr eaLnBrk="1" hangingPunct="1">
              <a:lnSpc>
                <a:spcPct val="90000"/>
              </a:lnSpc>
              <a:defRPr/>
            </a:pPr>
            <a:r>
              <a:rPr lang="en-US" sz="1600" b="1" dirty="0" smtClean="0">
                <a:solidFill>
                  <a:schemeClr val="tx1"/>
                </a:solidFill>
                <a:latin typeface="Times New Roman" pitchFamily="18" charset="0"/>
                <a:cs typeface="Times New Roman" pitchFamily="18" charset="0"/>
              </a:rPr>
              <a:t>Recognize the side and position of each bone </a:t>
            </a:r>
          </a:p>
        </p:txBody>
      </p:sp>
    </p:spTree>
    <p:extLst>
      <p:ext uri="{BB962C8B-B14F-4D97-AF65-F5344CB8AC3E}">
        <p14:creationId xmlns:p14="http://schemas.microsoft.com/office/powerpoint/2010/main" val="1543658760"/>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404663"/>
          </a:xfrm>
          <a:solidFill>
            <a:schemeClr val="tx2">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dirty="0" smtClean="0">
                <a:solidFill>
                  <a:schemeClr val="tx1"/>
                </a:solidFill>
                <a:latin typeface="Times New Roman" panose="02020603050405020304" pitchFamily="18" charset="0"/>
                <a:cs typeface="Times New Roman" panose="02020603050405020304" pitchFamily="18" charset="0"/>
              </a:rPr>
              <a:t>TIBIA</a:t>
            </a:r>
          </a:p>
        </p:txBody>
      </p:sp>
      <p:sp>
        <p:nvSpPr>
          <p:cNvPr id="14341" name="Rectangle 3"/>
          <p:cNvSpPr>
            <a:spLocks noGrp="1" noChangeArrowheads="1"/>
          </p:cNvSpPr>
          <p:nvPr>
            <p:ph idx="1"/>
          </p:nvPr>
        </p:nvSpPr>
        <p:spPr>
          <a:xfrm>
            <a:off x="1403648" y="980728"/>
            <a:ext cx="3600400" cy="4752528"/>
          </a:xfrm>
          <a:solidFill>
            <a:schemeClr val="accent3">
              <a:lumMod val="20000"/>
              <a:lumOff val="80000"/>
            </a:schemeClr>
          </a:solidFill>
          <a:ln>
            <a:solidFill>
              <a:schemeClr val="bg1"/>
            </a:solidFill>
          </a:ln>
        </p:spPr>
        <p:txBody>
          <a:bodyPr>
            <a:normAutofit/>
          </a:bodyPr>
          <a:lstStyle/>
          <a:p>
            <a:pPr eaLnBrk="1" hangingPunct="1">
              <a:lnSpc>
                <a:spcPct val="80000"/>
              </a:lnSpc>
              <a:buFontTx/>
              <a:buNone/>
              <a:defRPr/>
            </a:pPr>
            <a:r>
              <a:rPr lang="en-US" sz="1600" b="1" dirty="0" smtClean="0">
                <a:solidFill>
                  <a:schemeClr val="tx1"/>
                </a:solidFill>
                <a:latin typeface="Times New Roman" panose="02020603050405020304" pitchFamily="18" charset="0"/>
                <a:cs typeface="Times New Roman" panose="02020603050405020304" pitchFamily="18" charset="0"/>
              </a:rPr>
              <a:t>Upper end has:</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2 </a:t>
            </a:r>
            <a:r>
              <a:rPr lang="en-US" sz="1600" b="1" dirty="0" err="1" smtClean="0">
                <a:solidFill>
                  <a:schemeClr val="tx1"/>
                </a:solidFill>
                <a:latin typeface="Times New Roman" panose="02020603050405020304" pitchFamily="18" charset="0"/>
                <a:cs typeface="Times New Roman" panose="02020603050405020304" pitchFamily="18" charset="0"/>
              </a:rPr>
              <a:t>tibial</a:t>
            </a:r>
            <a:r>
              <a:rPr lang="en-US" sz="1600" b="1" dirty="0" smtClean="0">
                <a:solidFill>
                  <a:schemeClr val="tx1"/>
                </a:solidFill>
                <a:latin typeface="Times New Roman" panose="02020603050405020304" pitchFamily="18" charset="0"/>
                <a:cs typeface="Times New Roman" panose="02020603050405020304" pitchFamily="18" charset="0"/>
              </a:rPr>
              <a:t> </a:t>
            </a:r>
            <a:r>
              <a:rPr lang="en-US" sz="1600" b="1" dirty="0" err="1" smtClean="0">
                <a:solidFill>
                  <a:schemeClr val="tx1"/>
                </a:solidFill>
                <a:latin typeface="Times New Roman" panose="02020603050405020304" pitchFamily="18" charset="0"/>
                <a:cs typeface="Times New Roman" panose="02020603050405020304" pitchFamily="18" charset="0"/>
              </a:rPr>
              <a:t>condyles</a:t>
            </a:r>
            <a:r>
              <a:rPr lang="en-US" sz="1600" b="1" dirty="0" smtClean="0">
                <a:solidFill>
                  <a:schemeClr val="tx1"/>
                </a:solidFill>
                <a:latin typeface="Times New Roman" panose="02020603050405020304" pitchFamily="18" charset="0"/>
                <a:cs typeface="Times New Roman" panose="02020603050405020304" pitchFamily="18" charset="0"/>
              </a:rPr>
              <a:t>:</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Medial condyle : </a:t>
            </a:r>
            <a:r>
              <a:rPr lang="en-US" sz="1600" dirty="0" smtClean="0">
                <a:solidFill>
                  <a:schemeClr val="tx1"/>
                </a:solidFill>
                <a:latin typeface="Times New Roman" panose="02020603050405020304" pitchFamily="18" charset="0"/>
                <a:cs typeface="Times New Roman" panose="02020603050405020304" pitchFamily="18" charset="0"/>
              </a:rPr>
              <a:t>is larger and articulate with medial condyle of femur. It has a </a:t>
            </a:r>
            <a:r>
              <a:rPr lang="en-US" sz="1600" b="1" dirty="0" smtClean="0">
                <a:solidFill>
                  <a:schemeClr val="tx1"/>
                </a:solidFill>
                <a:latin typeface="Times New Roman" panose="02020603050405020304" pitchFamily="18" charset="0"/>
                <a:cs typeface="Times New Roman" panose="02020603050405020304" pitchFamily="18" charset="0"/>
              </a:rPr>
              <a:t>groove </a:t>
            </a:r>
            <a:r>
              <a:rPr lang="en-US" sz="1600" dirty="0" smtClean="0">
                <a:solidFill>
                  <a:schemeClr val="tx1"/>
                </a:solidFill>
                <a:latin typeface="Times New Roman" panose="02020603050405020304" pitchFamily="18" charset="0"/>
                <a:cs typeface="Times New Roman" panose="02020603050405020304" pitchFamily="18" charset="0"/>
              </a:rPr>
              <a:t>on its posterior surface for </a:t>
            </a:r>
            <a:r>
              <a:rPr lang="en-US" sz="1600" b="1" dirty="0" smtClean="0">
                <a:solidFill>
                  <a:schemeClr val="tx1"/>
                </a:solidFill>
                <a:latin typeface="Times New Roman" panose="02020603050405020304" pitchFamily="18" charset="0"/>
                <a:cs typeface="Times New Roman" panose="02020603050405020304" pitchFamily="18" charset="0"/>
              </a:rPr>
              <a:t>semimembranosus muscles.</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Lateral condyle : </a:t>
            </a:r>
            <a:r>
              <a:rPr lang="en-US" sz="1600" dirty="0" smtClean="0">
                <a:solidFill>
                  <a:schemeClr val="tx1"/>
                </a:solidFill>
                <a:latin typeface="Times New Roman" panose="02020603050405020304" pitchFamily="18" charset="0"/>
                <a:cs typeface="Times New Roman" panose="02020603050405020304" pitchFamily="18" charset="0"/>
              </a:rPr>
              <a:t>is smaller and articulates with lateral condyle of femur. It has </a:t>
            </a:r>
            <a:r>
              <a:rPr lang="en-US" sz="1600" b="1" dirty="0" smtClean="0">
                <a:solidFill>
                  <a:schemeClr val="tx1"/>
                </a:solidFill>
                <a:latin typeface="Times New Roman" panose="02020603050405020304" pitchFamily="18" charset="0"/>
                <a:cs typeface="Times New Roman" panose="02020603050405020304" pitchFamily="18" charset="0"/>
              </a:rPr>
              <a:t>facet </a:t>
            </a:r>
            <a:r>
              <a:rPr lang="en-US" sz="1600" dirty="0" smtClean="0">
                <a:solidFill>
                  <a:schemeClr val="tx1"/>
                </a:solidFill>
                <a:latin typeface="Times New Roman" panose="02020603050405020304" pitchFamily="18" charset="0"/>
                <a:cs typeface="Times New Roman" panose="02020603050405020304" pitchFamily="18" charset="0"/>
              </a:rPr>
              <a:t>on its lateral side for articulation with head of fibula to form </a:t>
            </a:r>
            <a:r>
              <a:rPr lang="en-US" sz="1600" b="1" dirty="0" smtClean="0">
                <a:solidFill>
                  <a:schemeClr val="tx1"/>
                </a:solidFill>
                <a:latin typeface="Times New Roman" panose="02020603050405020304" pitchFamily="18" charset="0"/>
                <a:cs typeface="Times New Roman" panose="02020603050405020304" pitchFamily="18" charset="0"/>
              </a:rPr>
              <a:t>proximal </a:t>
            </a:r>
            <a:r>
              <a:rPr lang="en-US" sz="1600" b="1" dirty="0" err="1" smtClean="0">
                <a:solidFill>
                  <a:schemeClr val="tx1"/>
                </a:solidFill>
                <a:latin typeface="Times New Roman" panose="02020603050405020304" pitchFamily="18" charset="0"/>
                <a:cs typeface="Times New Roman" panose="02020603050405020304" pitchFamily="18" charset="0"/>
              </a:rPr>
              <a:t>tibio</a:t>
            </a:r>
            <a:r>
              <a:rPr lang="en-US" sz="1600" b="1" dirty="0" smtClean="0">
                <a:solidFill>
                  <a:schemeClr val="tx1"/>
                </a:solidFill>
                <a:latin typeface="Times New Roman" panose="02020603050405020304" pitchFamily="18" charset="0"/>
                <a:cs typeface="Times New Roman" panose="02020603050405020304" pitchFamily="18" charset="0"/>
              </a:rPr>
              <a:t>-fibular joint.</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Intercondylar area : </a:t>
            </a:r>
            <a:r>
              <a:rPr lang="en-US" sz="1600" dirty="0" smtClean="0">
                <a:solidFill>
                  <a:schemeClr val="tx1"/>
                </a:solidFill>
                <a:latin typeface="Times New Roman" panose="02020603050405020304" pitchFamily="18" charset="0"/>
                <a:cs typeface="Times New Roman" panose="02020603050405020304" pitchFamily="18" charset="0"/>
              </a:rPr>
              <a:t>is rough and has intercondylar eminence</a:t>
            </a:r>
            <a:r>
              <a:rPr lang="en-US" sz="2400" dirty="0" smtClean="0">
                <a:solidFill>
                  <a:schemeClr val="tx1"/>
                </a:solidFill>
                <a:latin typeface="Times New Roman" panose="02020603050405020304" pitchFamily="18" charset="0"/>
                <a:cs typeface="Times New Roman" panose="02020603050405020304" pitchFamily="18" charset="0"/>
              </a:rPr>
              <a:t>.</a:t>
            </a:r>
          </a:p>
          <a:p>
            <a:pPr eaLnBrk="1" hangingPunct="1">
              <a:lnSpc>
                <a:spcPct val="80000"/>
              </a:lnSpc>
              <a:buFontTx/>
              <a:buNone/>
              <a:defRPr/>
            </a:pPr>
            <a:endParaRPr lang="en-US" sz="2400" u="sng" dirty="0" smtClean="0"/>
          </a:p>
        </p:txBody>
      </p:sp>
      <p:pic>
        <p:nvPicPr>
          <p:cNvPr id="6" name="Picture 4" descr="C7EB40A6"/>
          <p:cNvPicPr>
            <a:picLocks noChangeAspect="1" noChangeArrowheads="1"/>
          </p:cNvPicPr>
          <p:nvPr/>
        </p:nvPicPr>
        <p:blipFill>
          <a:blip r:embed="rId2">
            <a:lum bright="-22000" contrast="42000"/>
            <a:extLst>
              <a:ext uri="{28A0092B-C50C-407E-A947-70E740481C1C}">
                <a14:useLocalDpi xmlns:a14="http://schemas.microsoft.com/office/drawing/2010/main" val="0"/>
              </a:ext>
            </a:extLst>
          </a:blip>
          <a:srcRect l="58583" t="17465" r="8333" b="35971"/>
          <a:stretch>
            <a:fillRect/>
          </a:stretch>
        </p:blipFill>
        <p:spPr bwMode="auto">
          <a:xfrm>
            <a:off x="5364089" y="3356992"/>
            <a:ext cx="3168352" cy="321525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46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9512" y="0"/>
            <a:ext cx="8964488" cy="404663"/>
          </a:xfrm>
          <a:solidFill>
            <a:schemeClr val="tx2">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dirty="0" smtClean="0">
                <a:solidFill>
                  <a:schemeClr val="tx1"/>
                </a:solidFill>
                <a:latin typeface="Times New Roman" panose="02020603050405020304" pitchFamily="18" charset="0"/>
                <a:cs typeface="Times New Roman" panose="02020603050405020304" pitchFamily="18" charset="0"/>
              </a:rPr>
              <a:t>TIBIA</a:t>
            </a:r>
          </a:p>
        </p:txBody>
      </p:sp>
      <p:sp>
        <p:nvSpPr>
          <p:cNvPr id="15362" name="Rectangle 3"/>
          <p:cNvSpPr>
            <a:spLocks noGrp="1" noChangeArrowheads="1"/>
          </p:cNvSpPr>
          <p:nvPr>
            <p:ph idx="1"/>
          </p:nvPr>
        </p:nvSpPr>
        <p:spPr>
          <a:xfrm>
            <a:off x="1331640" y="980728"/>
            <a:ext cx="3312368" cy="5184575"/>
          </a:xfrm>
          <a:solidFill>
            <a:schemeClr val="accent3">
              <a:lumMod val="20000"/>
              <a:lumOff val="80000"/>
            </a:schemeClr>
          </a:solidFill>
          <a:ln>
            <a:solidFill>
              <a:schemeClr val="bg1"/>
            </a:solidFill>
          </a:ln>
        </p:spPr>
        <p:txBody>
          <a:bodyPr>
            <a:noAutofit/>
          </a:bodyPr>
          <a:lstStyle/>
          <a:p>
            <a:pPr eaLnBrk="1" hangingPunct="1">
              <a:lnSpc>
                <a:spcPct val="80000"/>
              </a:lnSpc>
              <a:buFontTx/>
              <a:buNone/>
              <a:defRPr/>
            </a:pPr>
            <a:r>
              <a:rPr lang="en-US" sz="1600" b="1" dirty="0" smtClean="0">
                <a:solidFill>
                  <a:schemeClr val="tx1"/>
                </a:solidFill>
                <a:latin typeface="Times New Roman" panose="02020603050405020304" pitchFamily="18" charset="0"/>
                <a:cs typeface="Times New Roman" panose="02020603050405020304" pitchFamily="18" charset="0"/>
              </a:rPr>
              <a:t>Shaft has:</a:t>
            </a:r>
            <a:r>
              <a:rPr lang="en-US" sz="1600" dirty="0" smtClean="0">
                <a:solidFill>
                  <a:schemeClr val="tx1"/>
                </a:solidFill>
                <a:latin typeface="Times New Roman" panose="02020603050405020304" pitchFamily="18" charset="0"/>
                <a:cs typeface="Times New Roman" panose="02020603050405020304" pitchFamily="18" charset="0"/>
              </a:rPr>
              <a:t> </a:t>
            </a:r>
          </a:p>
          <a:p>
            <a:pPr eaLnBrk="1" hangingPunct="1">
              <a:lnSpc>
                <a:spcPct val="80000"/>
              </a:lnSpc>
              <a:defRPr/>
            </a:pPr>
            <a:r>
              <a:rPr lang="en-US" sz="1600" b="1" dirty="0" err="1" smtClean="0">
                <a:solidFill>
                  <a:schemeClr val="tx1"/>
                </a:solidFill>
                <a:latin typeface="Times New Roman" panose="02020603050405020304" pitchFamily="18" charset="0"/>
                <a:cs typeface="Times New Roman" panose="02020603050405020304" pitchFamily="18" charset="0"/>
              </a:rPr>
              <a:t>Tibial</a:t>
            </a:r>
            <a:r>
              <a:rPr lang="en-US" sz="1600" b="1" dirty="0" smtClean="0">
                <a:solidFill>
                  <a:schemeClr val="tx1"/>
                </a:solidFill>
                <a:latin typeface="Times New Roman" panose="02020603050405020304" pitchFamily="18" charset="0"/>
                <a:cs typeface="Times New Roman" panose="02020603050405020304" pitchFamily="18" charset="0"/>
              </a:rPr>
              <a:t> </a:t>
            </a:r>
            <a:r>
              <a:rPr lang="en-US" sz="1600" b="1" dirty="0" err="1" smtClean="0">
                <a:solidFill>
                  <a:schemeClr val="tx1"/>
                </a:solidFill>
                <a:latin typeface="Times New Roman" panose="02020603050405020304" pitchFamily="18" charset="0"/>
                <a:cs typeface="Times New Roman" panose="02020603050405020304" pitchFamily="18" charset="0"/>
              </a:rPr>
              <a:t>tuberosity</a:t>
            </a:r>
            <a:r>
              <a:rPr lang="en-US" sz="1600" b="1" dirty="0" smtClean="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t>
            </a:r>
          </a:p>
          <a:p>
            <a:pPr eaLnBrk="1" hangingPunct="1">
              <a:lnSpc>
                <a:spcPct val="80000"/>
              </a:lnSpc>
              <a:buFontTx/>
              <a:buNone/>
              <a:defRPr/>
            </a:pPr>
            <a:r>
              <a:rPr lang="en-US" sz="1600" b="1" dirty="0" smtClean="0">
                <a:solidFill>
                  <a:schemeClr val="tx1"/>
                </a:solidFill>
                <a:latin typeface="Times New Roman" panose="02020603050405020304" pitchFamily="18" charset="0"/>
                <a:cs typeface="Times New Roman" panose="02020603050405020304" pitchFamily="18" charset="0"/>
              </a:rPr>
              <a:t>     Its upper smooth </a:t>
            </a:r>
            <a:r>
              <a:rPr lang="en-US" sz="1600" dirty="0" smtClean="0">
                <a:solidFill>
                  <a:schemeClr val="tx1"/>
                </a:solidFill>
                <a:latin typeface="Times New Roman" panose="02020603050405020304" pitchFamily="18" charset="0"/>
                <a:cs typeface="Times New Roman" panose="02020603050405020304" pitchFamily="18" charset="0"/>
              </a:rPr>
              <a:t>part gives attachment to </a:t>
            </a:r>
            <a:r>
              <a:rPr lang="en-US" sz="1600" dirty="0" err="1" smtClean="0">
                <a:solidFill>
                  <a:schemeClr val="tx1"/>
                </a:solidFill>
                <a:latin typeface="Times New Roman" panose="02020603050405020304" pitchFamily="18" charset="0"/>
                <a:cs typeface="Times New Roman" panose="02020603050405020304" pitchFamily="18" charset="0"/>
              </a:rPr>
              <a:t>ligamentum</a:t>
            </a:r>
            <a:r>
              <a:rPr lang="en-US" sz="1600" dirty="0" smtClean="0">
                <a:solidFill>
                  <a:schemeClr val="tx1"/>
                </a:solidFill>
                <a:latin typeface="Times New Roman" panose="02020603050405020304" pitchFamily="18" charset="0"/>
                <a:cs typeface="Times New Roman" panose="02020603050405020304" pitchFamily="18" charset="0"/>
              </a:rPr>
              <a:t> patellae.</a:t>
            </a:r>
          </a:p>
          <a:p>
            <a:pPr eaLnBrk="1" hangingPunct="1">
              <a:lnSpc>
                <a:spcPct val="80000"/>
              </a:lnSpc>
              <a:buFontTx/>
              <a:buNone/>
              <a:defRPr/>
            </a:pPr>
            <a:r>
              <a:rPr lang="en-US" sz="1600" b="1" dirty="0" smtClean="0">
                <a:solidFill>
                  <a:schemeClr val="tx1"/>
                </a:solidFill>
                <a:latin typeface="Times New Roman" panose="02020603050405020304" pitchFamily="18" charset="0"/>
                <a:cs typeface="Times New Roman" panose="02020603050405020304" pitchFamily="18" charset="0"/>
              </a:rPr>
              <a:t>     Its lower rough part </a:t>
            </a:r>
            <a:r>
              <a:rPr lang="en-US" sz="1600" dirty="0" smtClean="0">
                <a:solidFill>
                  <a:schemeClr val="tx1"/>
                </a:solidFill>
                <a:latin typeface="Times New Roman" panose="02020603050405020304" pitchFamily="18" charset="0"/>
                <a:cs typeface="Times New Roman" panose="02020603050405020304" pitchFamily="18" charset="0"/>
              </a:rPr>
              <a:t>is </a:t>
            </a:r>
            <a:r>
              <a:rPr lang="en-US" sz="1600" b="1" dirty="0" smtClean="0">
                <a:solidFill>
                  <a:schemeClr val="tx1"/>
                </a:solidFill>
                <a:latin typeface="Times New Roman" panose="02020603050405020304" pitchFamily="18" charset="0"/>
                <a:cs typeface="Times New Roman" panose="02020603050405020304" pitchFamily="18" charset="0"/>
              </a:rPr>
              <a:t>subcutaneous.</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3 borders :</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Anterior </a:t>
            </a:r>
            <a:r>
              <a:rPr lang="en-US" sz="1600" b="1" dirty="0" err="1" smtClean="0">
                <a:solidFill>
                  <a:schemeClr val="tx1"/>
                </a:solidFill>
                <a:latin typeface="Times New Roman" panose="02020603050405020304" pitchFamily="18" charset="0"/>
                <a:cs typeface="Times New Roman" panose="02020603050405020304" pitchFamily="18" charset="0"/>
              </a:rPr>
              <a:t>boder</a:t>
            </a:r>
            <a:r>
              <a:rPr lang="en-US" sz="1600" b="1" dirty="0" smtClean="0">
                <a:solidFill>
                  <a:schemeClr val="tx1"/>
                </a:solidFill>
                <a:latin typeface="Times New Roman" panose="02020603050405020304" pitchFamily="18" charset="0"/>
                <a:cs typeface="Times New Roman" panose="02020603050405020304" pitchFamily="18" charset="0"/>
              </a:rPr>
              <a:t> : </a:t>
            </a:r>
            <a:r>
              <a:rPr lang="en-US" sz="1600" dirty="0" smtClean="0">
                <a:solidFill>
                  <a:schemeClr val="tx1"/>
                </a:solidFill>
                <a:latin typeface="Times New Roman" panose="02020603050405020304" pitchFamily="18" charset="0"/>
                <a:cs typeface="Times New Roman" panose="02020603050405020304" pitchFamily="18" charset="0"/>
              </a:rPr>
              <a:t>sharp and </a:t>
            </a:r>
            <a:r>
              <a:rPr lang="en-US" sz="1600" b="1" dirty="0" smtClean="0">
                <a:solidFill>
                  <a:schemeClr val="tx1"/>
                </a:solidFill>
                <a:latin typeface="Times New Roman" panose="02020603050405020304" pitchFamily="18" charset="0"/>
                <a:cs typeface="Times New Roman" panose="02020603050405020304" pitchFamily="18" charset="0"/>
              </a:rPr>
              <a:t>subcutaneous.</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Medial border.</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Lateral border </a:t>
            </a:r>
            <a:r>
              <a:rPr lang="en-US" sz="1600" dirty="0" err="1" smtClean="0">
                <a:solidFill>
                  <a:schemeClr val="tx1"/>
                </a:solidFill>
                <a:latin typeface="Times New Roman" panose="02020603050405020304" pitchFamily="18" charset="0"/>
                <a:cs typeface="Times New Roman" panose="02020603050405020304" pitchFamily="18" charset="0"/>
              </a:rPr>
              <a:t>interosseous</a:t>
            </a:r>
            <a:r>
              <a:rPr lang="en-US" sz="1600" dirty="0" smtClean="0">
                <a:solidFill>
                  <a:schemeClr val="tx1"/>
                </a:solidFill>
                <a:latin typeface="Times New Roman" panose="02020603050405020304" pitchFamily="18" charset="0"/>
                <a:cs typeface="Times New Roman" panose="02020603050405020304" pitchFamily="18" charset="0"/>
              </a:rPr>
              <a:t> border.  </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 3 surfaces</a:t>
            </a:r>
            <a:r>
              <a:rPr lang="en-US" sz="1600" dirty="0" smtClean="0">
                <a:solidFill>
                  <a:schemeClr val="tx1"/>
                </a:solidFill>
                <a:latin typeface="Times New Roman" panose="02020603050405020304" pitchFamily="18" charset="0"/>
                <a:cs typeface="Times New Roman" panose="02020603050405020304" pitchFamily="18" charset="0"/>
              </a:rPr>
              <a:t> :</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Medial : subcutaneous.</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Lateral</a:t>
            </a:r>
          </a:p>
          <a:p>
            <a:pPr eaLnBrk="1" hangingPunct="1">
              <a:lnSpc>
                <a:spcPct val="80000"/>
              </a:lnSpc>
              <a:defRPr/>
            </a:pPr>
            <a:r>
              <a:rPr lang="en-US" sz="1600" b="1" dirty="0" smtClean="0">
                <a:solidFill>
                  <a:schemeClr val="tx1"/>
                </a:solidFill>
                <a:latin typeface="Times New Roman" panose="02020603050405020304" pitchFamily="18" charset="0"/>
                <a:cs typeface="Times New Roman" panose="02020603050405020304" pitchFamily="18" charset="0"/>
              </a:rPr>
              <a:t>Posterior</a:t>
            </a:r>
            <a:r>
              <a:rPr lang="en-US" sz="1600" dirty="0" smtClean="0">
                <a:solidFill>
                  <a:schemeClr val="tx1"/>
                </a:solidFill>
                <a:latin typeface="Times New Roman" panose="02020603050405020304" pitchFamily="18" charset="0"/>
                <a:cs typeface="Times New Roman" panose="02020603050405020304" pitchFamily="18" charset="0"/>
              </a:rPr>
              <a:t> has oblique line, </a:t>
            </a:r>
            <a:r>
              <a:rPr lang="en-US" sz="1600" b="1" dirty="0" err="1" smtClean="0">
                <a:solidFill>
                  <a:schemeClr val="tx1"/>
                </a:solidFill>
                <a:latin typeface="Times New Roman" panose="02020603050405020304" pitchFamily="18" charset="0"/>
                <a:cs typeface="Times New Roman" panose="02020603050405020304" pitchFamily="18" charset="0"/>
              </a:rPr>
              <a:t>soleal</a:t>
            </a:r>
            <a:r>
              <a:rPr lang="en-US" sz="1600" b="1" dirty="0" smtClean="0">
                <a:solidFill>
                  <a:schemeClr val="tx1"/>
                </a:solidFill>
                <a:latin typeface="Times New Roman" panose="02020603050405020304" pitchFamily="18" charset="0"/>
                <a:cs typeface="Times New Roman" panose="02020603050405020304" pitchFamily="18" charset="0"/>
              </a:rPr>
              <a:t> line </a:t>
            </a:r>
            <a:r>
              <a:rPr lang="en-US" sz="1600" dirty="0" smtClean="0">
                <a:solidFill>
                  <a:schemeClr val="tx1"/>
                </a:solidFill>
                <a:latin typeface="Times New Roman" panose="02020603050405020304" pitchFamily="18" charset="0"/>
                <a:cs typeface="Times New Roman" panose="02020603050405020304" pitchFamily="18" charset="0"/>
              </a:rPr>
              <a:t>for attachment of </a:t>
            </a:r>
            <a:r>
              <a:rPr lang="en-US" sz="1600" dirty="0" err="1" smtClean="0">
                <a:solidFill>
                  <a:schemeClr val="tx1"/>
                </a:solidFill>
                <a:latin typeface="Times New Roman" panose="02020603050405020304" pitchFamily="18" charset="0"/>
                <a:cs typeface="Times New Roman" panose="02020603050405020304" pitchFamily="18" charset="0"/>
              </a:rPr>
              <a:t>soleus</a:t>
            </a:r>
            <a:r>
              <a:rPr lang="en-US" sz="1600" dirty="0" smtClean="0">
                <a:solidFill>
                  <a:schemeClr val="tx1"/>
                </a:solidFill>
                <a:latin typeface="Times New Roman" panose="02020603050405020304" pitchFamily="18" charset="0"/>
                <a:cs typeface="Times New Roman" panose="02020603050405020304" pitchFamily="18" charset="0"/>
              </a:rPr>
              <a:t> muscle</a:t>
            </a:r>
          </a:p>
          <a:p>
            <a:pPr eaLnBrk="1" hangingPunct="1">
              <a:lnSpc>
                <a:spcPct val="80000"/>
              </a:lnSpc>
              <a:defRPr/>
            </a:pPr>
            <a:endParaRPr lang="en-US" sz="1600" dirty="0" smtClean="0">
              <a:latin typeface="Times New Roman" panose="02020603050405020304" pitchFamily="18" charset="0"/>
              <a:cs typeface="Times New Roman" panose="02020603050405020304" pitchFamily="18" charset="0"/>
            </a:endParaRPr>
          </a:p>
        </p:txBody>
      </p:sp>
      <p:pic>
        <p:nvPicPr>
          <p:cNvPr id="15363" name="Picture 4" descr="C7EB40A6"/>
          <p:cNvPicPr>
            <a:picLocks noChangeAspect="1" noChangeArrowheads="1"/>
          </p:cNvPicPr>
          <p:nvPr/>
        </p:nvPicPr>
        <p:blipFill>
          <a:blip r:embed="rId2">
            <a:lum bright="-22000" contrast="44000"/>
            <a:extLst>
              <a:ext uri="{28A0092B-C50C-407E-A947-70E740481C1C}">
                <a14:useLocalDpi xmlns:a14="http://schemas.microsoft.com/office/drawing/2010/main" val="0"/>
              </a:ext>
            </a:extLst>
          </a:blip>
          <a:srcRect l="58583" t="17465" r="8333" b="35971"/>
          <a:stretch>
            <a:fillRect/>
          </a:stretch>
        </p:blipFill>
        <p:spPr bwMode="auto">
          <a:xfrm>
            <a:off x="5364088" y="4221088"/>
            <a:ext cx="3024336" cy="21594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82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1"/>
            <a:ext cx="9144000" cy="398993"/>
          </a:xfrm>
          <a:solidFill>
            <a:schemeClr val="tx2">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TIBIA</a:t>
            </a:r>
          </a:p>
        </p:txBody>
      </p:sp>
      <p:sp>
        <p:nvSpPr>
          <p:cNvPr id="16386" name="Rectangle 3"/>
          <p:cNvSpPr>
            <a:spLocks noGrp="1" noChangeArrowheads="1"/>
          </p:cNvSpPr>
          <p:nvPr>
            <p:ph idx="1"/>
          </p:nvPr>
        </p:nvSpPr>
        <p:spPr>
          <a:xfrm>
            <a:off x="1403647" y="1115079"/>
            <a:ext cx="2232249" cy="4258138"/>
          </a:xfrm>
          <a:solidFill>
            <a:schemeClr val="accent3">
              <a:lumMod val="20000"/>
              <a:lumOff val="80000"/>
            </a:schemeClr>
          </a:solidFill>
          <a:ln>
            <a:solidFill>
              <a:schemeClr val="bg1"/>
            </a:solidFill>
          </a:ln>
        </p:spPr>
        <p:txBody>
          <a:bodyPr>
            <a:normAutofit fontScale="70000" lnSpcReduction="20000"/>
          </a:bodyPr>
          <a:lstStyle/>
          <a:p>
            <a:pPr eaLnBrk="1" hangingPunct="1">
              <a:buFontTx/>
              <a:buNone/>
              <a:defRPr/>
            </a:pPr>
            <a:r>
              <a:rPr lang="en-US" sz="2300" b="1" dirty="0" smtClean="0">
                <a:solidFill>
                  <a:srgbClr val="C00000"/>
                </a:solidFill>
                <a:latin typeface="Times New Roman" panose="02020603050405020304" pitchFamily="18" charset="0"/>
                <a:cs typeface="Times New Roman" panose="02020603050405020304" pitchFamily="18" charset="0"/>
              </a:rPr>
              <a:t>Lowe end:</a:t>
            </a:r>
          </a:p>
          <a:p>
            <a:pPr eaLnBrk="1" hangingPunct="1">
              <a:defRPr/>
            </a:pPr>
            <a:r>
              <a:rPr lang="en-US" sz="2300" b="1" dirty="0" smtClean="0">
                <a:latin typeface="Times New Roman" panose="02020603050405020304" pitchFamily="18" charset="0"/>
                <a:cs typeface="Times New Roman" panose="02020603050405020304" pitchFamily="18" charset="0"/>
              </a:rPr>
              <a:t>Articulates with talus for formation of ankle joint.</a:t>
            </a:r>
          </a:p>
          <a:p>
            <a:pPr eaLnBrk="1" hangingPunct="1">
              <a:defRPr/>
            </a:pPr>
            <a:r>
              <a:rPr lang="en-US" sz="2300" b="1" dirty="0" smtClean="0">
                <a:solidFill>
                  <a:srgbClr val="7030A0"/>
                </a:solidFill>
                <a:latin typeface="Times New Roman" panose="02020603050405020304" pitchFamily="18" charset="0"/>
                <a:cs typeface="Times New Roman" panose="02020603050405020304" pitchFamily="18" charset="0"/>
              </a:rPr>
              <a:t>Medial </a:t>
            </a:r>
            <a:r>
              <a:rPr lang="en-US" sz="2300" b="1" dirty="0" err="1" smtClean="0">
                <a:solidFill>
                  <a:srgbClr val="7030A0"/>
                </a:solidFill>
                <a:latin typeface="Times New Roman" panose="02020603050405020304" pitchFamily="18" charset="0"/>
                <a:cs typeface="Times New Roman" panose="02020603050405020304" pitchFamily="18" charset="0"/>
              </a:rPr>
              <a:t>malleolus</a:t>
            </a:r>
            <a:r>
              <a:rPr lang="en-US" sz="2300" b="1" dirty="0" smtClean="0">
                <a:solidFill>
                  <a:srgbClr val="7030A0"/>
                </a:solidFill>
                <a:latin typeface="Times New Roman" panose="02020603050405020304" pitchFamily="18" charset="0"/>
                <a:cs typeface="Times New Roman" panose="02020603050405020304" pitchFamily="18" charset="0"/>
              </a:rPr>
              <a:t>: </a:t>
            </a:r>
          </a:p>
          <a:p>
            <a:pPr lvl="1" eaLnBrk="1" hangingPunct="1">
              <a:defRPr/>
            </a:pPr>
            <a:r>
              <a:rPr lang="en-US" sz="2300" b="1" dirty="0" smtClean="0">
                <a:latin typeface="Times New Roman" panose="02020603050405020304" pitchFamily="18" charset="0"/>
                <a:cs typeface="Times New Roman" panose="02020603050405020304" pitchFamily="18" charset="0"/>
              </a:rPr>
              <a:t>Its medial surface is subcutaneous.</a:t>
            </a:r>
          </a:p>
          <a:p>
            <a:pPr lvl="1" eaLnBrk="1" hangingPunct="1">
              <a:defRPr/>
            </a:pPr>
            <a:r>
              <a:rPr lang="en-US" sz="2300" b="1" dirty="0" smtClean="0">
                <a:latin typeface="Times New Roman" panose="02020603050405020304" pitchFamily="18" charset="0"/>
                <a:cs typeface="Times New Roman" panose="02020603050405020304" pitchFamily="18" charset="0"/>
              </a:rPr>
              <a:t>Its lateral surface articulate with talus.</a:t>
            </a:r>
          </a:p>
          <a:p>
            <a:pPr eaLnBrk="1" hangingPunct="1">
              <a:defRPr/>
            </a:pPr>
            <a:r>
              <a:rPr lang="en-US" sz="2300" b="1" dirty="0" smtClean="0">
                <a:latin typeface="Times New Roman" panose="02020603050405020304" pitchFamily="18" charset="0"/>
                <a:cs typeface="Times New Roman" panose="02020603050405020304" pitchFamily="18" charset="0"/>
              </a:rPr>
              <a:t>Fibular notch: lies on its lateral surface of lower end to form distal tibiofibular joint.</a:t>
            </a:r>
            <a:endParaRPr lang="en-US" sz="2300" dirty="0" smtClean="0">
              <a:latin typeface="Times New Roman" panose="02020603050405020304" pitchFamily="18" charset="0"/>
              <a:cs typeface="Times New Roman" panose="02020603050405020304" pitchFamily="18" charset="0"/>
            </a:endParaRPr>
          </a:p>
          <a:p>
            <a:pPr eaLnBrk="1" hangingPunct="1">
              <a:defRPr/>
            </a:pPr>
            <a:endParaRPr lang="en-US" sz="2400" dirty="0" smtClean="0"/>
          </a:p>
          <a:p>
            <a:pPr eaLnBrk="1" hangingPunct="1">
              <a:defRPr/>
            </a:pPr>
            <a:endParaRPr lang="en-US" sz="2000" dirty="0" smtClean="0"/>
          </a:p>
        </p:txBody>
      </p:sp>
      <p:pic>
        <p:nvPicPr>
          <p:cNvPr id="16390" name="Picture 2" descr="http://home.comcast.net/~wnor/anklejoint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645023"/>
            <a:ext cx="2952105" cy="31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5-Point Star 7"/>
          <p:cNvSpPr/>
          <p:nvPr/>
        </p:nvSpPr>
        <p:spPr>
          <a:xfrm>
            <a:off x="7308304" y="5006202"/>
            <a:ext cx="214313" cy="214313"/>
          </a:xfrm>
          <a:prstGeom prst="star5">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19187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404664"/>
          </a:xfrm>
          <a:solidFill>
            <a:schemeClr val="tx2">
              <a:lumMod val="20000"/>
              <a:lumOff val="80000"/>
            </a:schemeClr>
          </a:solidFill>
          <a:ln>
            <a:solidFill>
              <a:schemeClr val="bg1"/>
            </a:solidFill>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FIBULA</a:t>
            </a:r>
          </a:p>
        </p:txBody>
      </p:sp>
      <p:sp>
        <p:nvSpPr>
          <p:cNvPr id="18437" name="Rectangle 3"/>
          <p:cNvSpPr>
            <a:spLocks noGrp="1" noChangeArrowheads="1"/>
          </p:cNvSpPr>
          <p:nvPr>
            <p:ph idx="1"/>
          </p:nvPr>
        </p:nvSpPr>
        <p:spPr>
          <a:xfrm>
            <a:off x="1403648" y="908720"/>
            <a:ext cx="3096344" cy="4896544"/>
          </a:xfrm>
          <a:solidFill>
            <a:schemeClr val="accent3">
              <a:lumMod val="20000"/>
              <a:lumOff val="80000"/>
            </a:schemeClr>
          </a:solidFill>
          <a:ln>
            <a:solidFill>
              <a:schemeClr val="bg1"/>
            </a:solidFill>
            <a:miter lim="800000"/>
            <a:headEnd/>
            <a:tailEnd/>
          </a:ln>
        </p:spPr>
        <p:txBody>
          <a:bodyPr>
            <a:normAutofit fontScale="25000" lnSpcReduction="20000"/>
          </a:bodyPr>
          <a:lstStyle/>
          <a:p>
            <a:pPr eaLnBrk="1" hangingPunct="1">
              <a:lnSpc>
                <a:spcPct val="90000"/>
              </a:lnSpc>
            </a:pPr>
            <a:r>
              <a:rPr lang="en-US" altLang="en-US" sz="6400" b="1" dirty="0" smtClean="0">
                <a:solidFill>
                  <a:schemeClr val="tx1"/>
                </a:solidFill>
                <a:latin typeface="Times New Roman" panose="02020603050405020304" pitchFamily="18" charset="0"/>
                <a:cs typeface="Times New Roman" panose="02020603050405020304" pitchFamily="18" charset="0"/>
              </a:rPr>
              <a:t>It is the slender lateral bone of the leg.</a:t>
            </a:r>
          </a:p>
          <a:p>
            <a:pPr eaLnBrk="1" hangingPunct="1">
              <a:lnSpc>
                <a:spcPct val="90000"/>
              </a:lnSpc>
            </a:pPr>
            <a:r>
              <a:rPr lang="en-US" altLang="en-US" sz="6400" b="1" dirty="0" smtClean="0">
                <a:solidFill>
                  <a:schemeClr val="tx1"/>
                </a:solidFill>
                <a:latin typeface="Times New Roman" panose="02020603050405020304" pitchFamily="18" charset="0"/>
                <a:cs typeface="Times New Roman" panose="02020603050405020304" pitchFamily="18" charset="0"/>
              </a:rPr>
              <a:t>It takes no part in articulation of knee joint.</a:t>
            </a:r>
          </a:p>
          <a:p>
            <a:pPr eaLnBrk="1" hangingPunct="1">
              <a:lnSpc>
                <a:spcPct val="90000"/>
              </a:lnSpc>
            </a:pPr>
            <a:r>
              <a:rPr lang="en-US" altLang="en-US" sz="6400" b="1" dirty="0" smtClean="0">
                <a:solidFill>
                  <a:schemeClr val="tx1"/>
                </a:solidFill>
                <a:latin typeface="Times New Roman" panose="02020603050405020304" pitchFamily="18" charset="0"/>
                <a:cs typeface="Times New Roman" panose="02020603050405020304" pitchFamily="18" charset="0"/>
              </a:rPr>
              <a:t> Its upper end has:</a:t>
            </a:r>
          </a:p>
          <a:p>
            <a:pPr marL="0" indent="0" eaLnBrk="1" hangingPunct="1">
              <a:lnSpc>
                <a:spcPct val="90000"/>
              </a:lnSpc>
              <a:buNone/>
            </a:pPr>
            <a:endParaRPr lang="en-US" altLang="en-US" sz="6400" b="1" dirty="0" smtClean="0">
              <a:solidFill>
                <a:schemeClr val="tx1"/>
              </a:solidFill>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6400" b="1" dirty="0">
                <a:solidFill>
                  <a:schemeClr val="tx1"/>
                </a:solidFill>
                <a:latin typeface="Times New Roman" panose="02020603050405020304" pitchFamily="18" charset="0"/>
                <a:cs typeface="Times New Roman" panose="02020603050405020304" pitchFamily="18" charset="0"/>
              </a:rPr>
              <a:t> </a:t>
            </a:r>
            <a:r>
              <a:rPr lang="en-US" altLang="en-US" sz="6400" b="1" dirty="0" smtClean="0">
                <a:solidFill>
                  <a:schemeClr val="tx1"/>
                </a:solidFill>
                <a:latin typeface="Times New Roman" panose="02020603050405020304" pitchFamily="18" charset="0"/>
                <a:cs typeface="Times New Roman" panose="02020603050405020304" pitchFamily="18" charset="0"/>
              </a:rPr>
              <a:t>      Head : articulates with lateral condyle of tibia</a:t>
            </a:r>
            <a:r>
              <a:rPr lang="en-US" altLang="en-US" sz="6400" b="1" dirty="0">
                <a:solidFill>
                  <a:schemeClr val="tx1"/>
                </a:solidFill>
                <a:latin typeface="Times New Roman" panose="02020603050405020304" pitchFamily="18" charset="0"/>
                <a:cs typeface="Times New Roman" panose="02020603050405020304" pitchFamily="18" charset="0"/>
              </a:rPr>
              <a:t>.</a:t>
            </a:r>
            <a:endParaRPr lang="en-US" altLang="en-US" sz="6400" b="1" dirty="0" smtClean="0">
              <a:solidFill>
                <a:schemeClr val="tx1"/>
              </a:solidFill>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6400" b="1" dirty="0" smtClean="0">
                <a:solidFill>
                  <a:schemeClr val="tx1"/>
                </a:solidFill>
                <a:latin typeface="Times New Roman" panose="02020603050405020304" pitchFamily="18" charset="0"/>
                <a:cs typeface="Times New Roman" panose="02020603050405020304" pitchFamily="18" charset="0"/>
              </a:rPr>
              <a:t>Styloid process.</a:t>
            </a:r>
          </a:p>
          <a:p>
            <a:pPr>
              <a:lnSpc>
                <a:spcPct val="80000"/>
              </a:lnSpc>
              <a:buNone/>
            </a:pPr>
            <a:r>
              <a:rPr lang="en-US" altLang="en-US" sz="6400" b="1" dirty="0" smtClean="0">
                <a:solidFill>
                  <a:schemeClr val="tx1"/>
                </a:solidFill>
                <a:latin typeface="Times New Roman" panose="02020603050405020304" pitchFamily="18" charset="0"/>
                <a:cs typeface="Times New Roman" panose="02020603050405020304" pitchFamily="18" charset="0"/>
              </a:rPr>
              <a:t> Neck.</a:t>
            </a:r>
            <a:r>
              <a:rPr lang="en-US" altLang="en-US" sz="6400" b="1" dirty="0">
                <a:solidFill>
                  <a:schemeClr val="tx1"/>
                </a:solidFill>
                <a:latin typeface="Times New Roman" panose="02020603050405020304" pitchFamily="18" charset="0"/>
                <a:cs typeface="Times New Roman" panose="02020603050405020304" pitchFamily="18" charset="0"/>
              </a:rPr>
              <a:t> </a:t>
            </a:r>
            <a:endParaRPr lang="en-US" altLang="en-US" sz="6400" b="1" dirty="0" smtClean="0">
              <a:solidFill>
                <a:schemeClr val="tx1"/>
              </a:solidFill>
              <a:latin typeface="Times New Roman" panose="02020603050405020304" pitchFamily="18" charset="0"/>
              <a:cs typeface="Times New Roman" panose="02020603050405020304" pitchFamily="18" charset="0"/>
            </a:endParaRPr>
          </a:p>
          <a:p>
            <a:pPr>
              <a:lnSpc>
                <a:spcPct val="80000"/>
              </a:lnSpc>
              <a:buNone/>
            </a:pPr>
            <a:r>
              <a:rPr lang="en-US" altLang="en-US" sz="6400" b="1" dirty="0" smtClean="0">
                <a:solidFill>
                  <a:schemeClr val="tx1"/>
                </a:solidFill>
                <a:latin typeface="Times New Roman" panose="02020603050405020304" pitchFamily="18" charset="0"/>
                <a:cs typeface="Times New Roman" panose="02020603050405020304" pitchFamily="18" charset="0"/>
              </a:rPr>
              <a:t>      Shaft has:      </a:t>
            </a:r>
          </a:p>
          <a:p>
            <a:pPr>
              <a:lnSpc>
                <a:spcPct val="80000"/>
              </a:lnSpc>
              <a:buNone/>
            </a:pPr>
            <a:r>
              <a:rPr lang="en-US" altLang="en-US" sz="6400" b="1" dirty="0">
                <a:solidFill>
                  <a:schemeClr val="tx1"/>
                </a:solidFill>
                <a:latin typeface="Times New Roman" panose="02020603050405020304" pitchFamily="18" charset="0"/>
                <a:cs typeface="Times New Roman" panose="02020603050405020304" pitchFamily="18" charset="0"/>
              </a:rPr>
              <a:t> </a:t>
            </a:r>
            <a:r>
              <a:rPr lang="en-US" altLang="en-US" sz="6400" b="1" dirty="0" smtClean="0">
                <a:solidFill>
                  <a:schemeClr val="tx1"/>
                </a:solidFill>
                <a:latin typeface="Times New Roman" panose="02020603050405020304" pitchFamily="18" charset="0"/>
                <a:cs typeface="Times New Roman" panose="02020603050405020304" pitchFamily="18" charset="0"/>
              </a:rPr>
              <a:t>     4 </a:t>
            </a:r>
            <a:r>
              <a:rPr lang="en-US" altLang="en-US" sz="6400" b="1" dirty="0">
                <a:solidFill>
                  <a:schemeClr val="tx1"/>
                </a:solidFill>
                <a:latin typeface="Times New Roman" panose="02020603050405020304" pitchFamily="18" charset="0"/>
                <a:cs typeface="Times New Roman" panose="02020603050405020304" pitchFamily="18" charset="0"/>
              </a:rPr>
              <a:t>borders : its medial </a:t>
            </a:r>
            <a:r>
              <a:rPr lang="en-US" altLang="en-US" sz="6400" b="1" dirty="0" smtClean="0">
                <a:solidFill>
                  <a:schemeClr val="tx1"/>
                </a:solidFill>
                <a:latin typeface="Times New Roman" panose="02020603050405020304" pitchFamily="18" charset="0"/>
                <a:cs typeface="Times New Roman" panose="02020603050405020304" pitchFamily="18" charset="0"/>
              </a:rPr>
              <a:t>‘interosseous </a:t>
            </a:r>
            <a:r>
              <a:rPr lang="en-US" altLang="en-US" sz="6400" b="1" dirty="0">
                <a:solidFill>
                  <a:schemeClr val="tx1"/>
                </a:solidFill>
                <a:latin typeface="Times New Roman" panose="02020603050405020304" pitchFamily="18" charset="0"/>
                <a:cs typeface="Times New Roman" panose="02020603050405020304" pitchFamily="18" charset="0"/>
              </a:rPr>
              <a:t>border gives attachment to interosseous membrane.</a:t>
            </a:r>
          </a:p>
          <a:p>
            <a:pPr marL="0" indent="0">
              <a:lnSpc>
                <a:spcPct val="80000"/>
              </a:lnSpc>
              <a:buNone/>
            </a:pPr>
            <a:r>
              <a:rPr lang="en-US" altLang="en-US" sz="6400" b="1" dirty="0" smtClean="0">
                <a:solidFill>
                  <a:schemeClr val="tx1"/>
                </a:solidFill>
                <a:latin typeface="Times New Roman" panose="02020603050405020304" pitchFamily="18" charset="0"/>
                <a:cs typeface="Times New Roman" panose="02020603050405020304" pitchFamily="18" charset="0"/>
              </a:rPr>
              <a:t>        4 </a:t>
            </a:r>
            <a:r>
              <a:rPr lang="en-US" altLang="en-US" sz="6400" b="1" dirty="0">
                <a:solidFill>
                  <a:schemeClr val="tx1"/>
                </a:solidFill>
                <a:latin typeface="Times New Roman" panose="02020603050405020304" pitchFamily="18" charset="0"/>
                <a:cs typeface="Times New Roman" panose="02020603050405020304" pitchFamily="18" charset="0"/>
              </a:rPr>
              <a:t>surfaces.</a:t>
            </a:r>
          </a:p>
          <a:p>
            <a:pPr>
              <a:lnSpc>
                <a:spcPct val="80000"/>
              </a:lnSpc>
              <a:buNone/>
            </a:pPr>
            <a:r>
              <a:rPr lang="en-US" altLang="en-US" sz="6400" b="1" dirty="0" smtClean="0">
                <a:solidFill>
                  <a:schemeClr val="tx1"/>
                </a:solidFill>
                <a:latin typeface="Times New Roman" panose="02020603050405020304" pitchFamily="18" charset="0"/>
                <a:cs typeface="Times New Roman" panose="02020603050405020304" pitchFamily="18" charset="0"/>
              </a:rPr>
              <a:t>       Lower </a:t>
            </a:r>
            <a:r>
              <a:rPr lang="en-US" altLang="en-US" sz="6400" b="1" dirty="0">
                <a:solidFill>
                  <a:schemeClr val="tx1"/>
                </a:solidFill>
                <a:latin typeface="Times New Roman" panose="02020603050405020304" pitchFamily="18" charset="0"/>
                <a:cs typeface="Times New Roman" panose="02020603050405020304" pitchFamily="18" charset="0"/>
              </a:rPr>
              <a:t>end </a:t>
            </a:r>
            <a:r>
              <a:rPr lang="en-US" altLang="en-US" sz="6400" b="1" dirty="0" smtClean="0">
                <a:solidFill>
                  <a:schemeClr val="tx1"/>
                </a:solidFill>
                <a:latin typeface="Times New Roman" panose="02020603050405020304" pitchFamily="18" charset="0"/>
                <a:cs typeface="Times New Roman" panose="02020603050405020304" pitchFamily="18" charset="0"/>
              </a:rPr>
              <a:t>forms:</a:t>
            </a:r>
            <a:endParaRPr lang="en-US" altLang="en-US" sz="6400" b="1" dirty="0">
              <a:solidFill>
                <a:schemeClr val="tx1"/>
              </a:solidFill>
              <a:latin typeface="Times New Roman" panose="02020603050405020304" pitchFamily="18" charset="0"/>
              <a:cs typeface="Times New Roman" panose="02020603050405020304" pitchFamily="18" charset="0"/>
            </a:endParaRPr>
          </a:p>
          <a:p>
            <a:pPr marL="0" indent="0">
              <a:lnSpc>
                <a:spcPct val="80000"/>
              </a:lnSpc>
              <a:buNone/>
            </a:pPr>
            <a:r>
              <a:rPr lang="en-US" altLang="en-US" sz="6400" b="1" dirty="0" smtClean="0">
                <a:solidFill>
                  <a:schemeClr val="tx1"/>
                </a:solidFill>
                <a:latin typeface="Times New Roman" panose="02020603050405020304" pitchFamily="18" charset="0"/>
                <a:cs typeface="Times New Roman" panose="02020603050405020304" pitchFamily="18" charset="0"/>
              </a:rPr>
              <a:t>Lateral malleolus: is subcutaneous, Its </a:t>
            </a:r>
            <a:r>
              <a:rPr lang="en-US" altLang="en-US" sz="6400" b="1" dirty="0">
                <a:solidFill>
                  <a:schemeClr val="tx1"/>
                </a:solidFill>
                <a:latin typeface="Times New Roman" panose="02020603050405020304" pitchFamily="18" charset="0"/>
                <a:cs typeface="Times New Roman" panose="02020603050405020304" pitchFamily="18" charset="0"/>
              </a:rPr>
              <a:t>medial surface is </a:t>
            </a:r>
            <a:r>
              <a:rPr lang="en-US" altLang="en-US" sz="6400" b="1" dirty="0" smtClean="0">
                <a:solidFill>
                  <a:schemeClr val="tx1"/>
                </a:solidFill>
                <a:latin typeface="Times New Roman" panose="02020603050405020304" pitchFamily="18" charset="0"/>
                <a:cs typeface="Times New Roman" panose="02020603050405020304" pitchFamily="18" charset="0"/>
              </a:rPr>
              <a:t>smooth for </a:t>
            </a:r>
            <a:r>
              <a:rPr lang="en-US" altLang="en-US" sz="6400" b="1" dirty="0">
                <a:solidFill>
                  <a:schemeClr val="tx1"/>
                </a:solidFill>
                <a:latin typeface="Times New Roman" panose="02020603050405020304" pitchFamily="18" charset="0"/>
                <a:cs typeface="Times New Roman" panose="02020603050405020304" pitchFamily="18" charset="0"/>
              </a:rPr>
              <a:t>articulation with talus </a:t>
            </a:r>
            <a:r>
              <a:rPr lang="en-US" altLang="en-US" sz="6400" b="1" dirty="0" smtClean="0">
                <a:solidFill>
                  <a:schemeClr val="tx1"/>
                </a:solidFill>
                <a:latin typeface="Times New Roman" panose="02020603050405020304" pitchFamily="18" charset="0"/>
                <a:cs typeface="Times New Roman" panose="02020603050405020304" pitchFamily="18" charset="0"/>
              </a:rPr>
              <a:t>to form </a:t>
            </a:r>
            <a:r>
              <a:rPr lang="en-US" altLang="en-US" sz="6400" b="1" dirty="0">
                <a:solidFill>
                  <a:schemeClr val="tx1"/>
                </a:solidFill>
                <a:latin typeface="Times New Roman" panose="02020603050405020304" pitchFamily="18" charset="0"/>
                <a:cs typeface="Times New Roman" panose="02020603050405020304" pitchFamily="18" charset="0"/>
              </a:rPr>
              <a:t>ankle joint. </a:t>
            </a:r>
          </a:p>
          <a:p>
            <a:pPr eaLnBrk="1" hangingPunct="1">
              <a:lnSpc>
                <a:spcPct val="90000"/>
              </a:lnSpc>
            </a:pPr>
            <a:endParaRPr lang="en-US" altLang="en-US" sz="2800" dirty="0" smtClean="0">
              <a:solidFill>
                <a:srgbClr val="6600FF"/>
              </a:solidFill>
            </a:endParaRPr>
          </a:p>
        </p:txBody>
      </p:sp>
      <p:pic>
        <p:nvPicPr>
          <p:cNvPr id="18440" name="Picture 8" descr="نتيجة بحث الصور عن ‪upper end of fibula‬‏">
            <a:hlinkClick r:id="rId2"/>
          </p:cNvPr>
          <p:cNvPicPr>
            <a:picLocks noChangeAspect="1" noChangeArrowheads="1"/>
          </p:cNvPicPr>
          <p:nvPr/>
        </p:nvPicPr>
        <p:blipFill>
          <a:blip r:embed="rId3"/>
          <a:srcRect t="2667" b="9333"/>
          <a:stretch>
            <a:fillRect/>
          </a:stretch>
        </p:blipFill>
        <p:spPr bwMode="auto">
          <a:xfrm>
            <a:off x="5364088" y="2772204"/>
            <a:ext cx="3240360" cy="3845853"/>
          </a:xfrm>
          <a:prstGeom prst="rect">
            <a:avLst/>
          </a:prstGeom>
          <a:noFill/>
          <a:ln>
            <a:solidFill>
              <a:schemeClr val="accent5">
                <a:lumMod val="25000"/>
              </a:schemeClr>
            </a:solidFill>
          </a:ln>
        </p:spPr>
      </p:pic>
    </p:spTree>
    <p:extLst>
      <p:ext uri="{BB962C8B-B14F-4D97-AF65-F5344CB8AC3E}">
        <p14:creationId xmlns:p14="http://schemas.microsoft.com/office/powerpoint/2010/main" val="821810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down)">
                                      <p:cBhvr>
                                        <p:cTn id="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93F2BBA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10408" t="8690" r="37598" b="44881"/>
          <a:stretch>
            <a:fillRect/>
          </a:stretch>
        </p:blipFill>
        <p:spPr bwMode="auto">
          <a:xfrm>
            <a:off x="5868144" y="3284984"/>
            <a:ext cx="2608388" cy="34933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0" y="-23445"/>
            <a:ext cx="9144000" cy="428109"/>
          </a:xfrm>
          <a:solidFill>
            <a:schemeClr val="tx2">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n-US" sz="1800" b="1" dirty="0" smtClean="0">
                <a:solidFill>
                  <a:schemeClr val="tx1"/>
                </a:solidFill>
                <a:latin typeface="Times New Roman" panose="02020603050405020304" pitchFamily="18" charset="0"/>
                <a:cs typeface="Times New Roman" panose="02020603050405020304" pitchFamily="18" charset="0"/>
              </a:rPr>
              <a:t>BONES OF FOOT</a:t>
            </a:r>
          </a:p>
        </p:txBody>
      </p:sp>
      <p:sp>
        <p:nvSpPr>
          <p:cNvPr id="11" name="Rectangle 3"/>
          <p:cNvSpPr txBox="1">
            <a:spLocks noChangeArrowheads="1"/>
          </p:cNvSpPr>
          <p:nvPr/>
        </p:nvSpPr>
        <p:spPr>
          <a:xfrm>
            <a:off x="1403648" y="908720"/>
            <a:ext cx="3384376" cy="2664296"/>
          </a:xfrm>
          <a:prstGeom prst="rect">
            <a:avLst/>
          </a:prstGeom>
          <a:solidFill>
            <a:schemeClr val="accent3">
              <a:lumMod val="20000"/>
              <a:lumOff val="80000"/>
            </a:schemeClr>
          </a:solidFill>
          <a:ln>
            <a:solidFill>
              <a:schemeClr val="bg1"/>
            </a:solidFill>
            <a:miter lim="800000"/>
            <a:headEnd/>
            <a:tailEnd/>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FontTx/>
              <a:buNone/>
            </a:pPr>
            <a:r>
              <a:rPr lang="en-US" altLang="en-US" sz="1600" b="1" dirty="0" smtClean="0">
                <a:latin typeface="Times New Roman" panose="02020603050405020304" pitchFamily="18" charset="0"/>
                <a:cs typeface="Times New Roman" panose="02020603050405020304" pitchFamily="18" charset="0"/>
              </a:rPr>
              <a:t>7 Tarsal bones: </a:t>
            </a:r>
            <a:endParaRPr lang="en-US" altLang="en-US" sz="1600" b="1" u="sng" dirty="0" smtClean="0">
              <a:latin typeface="Times New Roman" panose="02020603050405020304" pitchFamily="18" charset="0"/>
              <a:cs typeface="Times New Roman" panose="02020603050405020304" pitchFamily="18" charset="0"/>
            </a:endParaRPr>
          </a:p>
          <a:p>
            <a:pPr>
              <a:lnSpc>
                <a:spcPct val="80000"/>
              </a:lnSpc>
              <a:buFont typeface="Arial" charset="0"/>
              <a:buAutoNum type="arabicPeriod"/>
            </a:pPr>
            <a:r>
              <a:rPr lang="en-US" altLang="en-US" sz="1600" b="1" dirty="0" err="1" smtClean="0">
                <a:latin typeface="Times New Roman" panose="02020603050405020304" pitchFamily="18" charset="0"/>
                <a:cs typeface="Times New Roman" panose="02020603050405020304" pitchFamily="18" charset="0"/>
              </a:rPr>
              <a:t>Calcaneum</a:t>
            </a:r>
            <a:r>
              <a:rPr lang="en-US" altLang="en-US" sz="1600" b="1" dirty="0" smtClean="0">
                <a:latin typeface="Times New Roman" panose="02020603050405020304" pitchFamily="18" charset="0"/>
                <a:cs typeface="Times New Roman" panose="02020603050405020304" pitchFamily="18" charset="0"/>
              </a:rPr>
              <a:t>.</a:t>
            </a:r>
          </a:p>
          <a:p>
            <a:pPr>
              <a:lnSpc>
                <a:spcPct val="80000"/>
              </a:lnSpc>
              <a:buFont typeface="Arial" charset="0"/>
              <a:buAutoNum type="arabicPeriod"/>
            </a:pPr>
            <a:r>
              <a:rPr lang="en-US" altLang="en-US" sz="1600" b="1" dirty="0" smtClean="0">
                <a:latin typeface="Times New Roman" panose="02020603050405020304" pitchFamily="18" charset="0"/>
                <a:cs typeface="Times New Roman" panose="02020603050405020304" pitchFamily="18" charset="0"/>
              </a:rPr>
              <a:t>Talus .</a:t>
            </a:r>
          </a:p>
          <a:p>
            <a:pPr>
              <a:lnSpc>
                <a:spcPct val="80000"/>
              </a:lnSpc>
              <a:buFont typeface="Arial" charset="0"/>
              <a:buAutoNum type="arabicPeriod"/>
            </a:pPr>
            <a:r>
              <a:rPr lang="en-US" altLang="en-US" sz="1600" b="1" dirty="0" smtClean="0">
                <a:latin typeface="Times New Roman" panose="02020603050405020304" pitchFamily="18" charset="0"/>
                <a:cs typeface="Times New Roman" panose="02020603050405020304" pitchFamily="18" charset="0"/>
              </a:rPr>
              <a:t>Navicular.</a:t>
            </a:r>
          </a:p>
          <a:p>
            <a:pPr>
              <a:lnSpc>
                <a:spcPct val="80000"/>
              </a:lnSpc>
              <a:buFont typeface="Arial" charset="0"/>
              <a:buAutoNum type="arabicPeriod"/>
            </a:pPr>
            <a:r>
              <a:rPr lang="en-US" altLang="en-US" sz="1600" b="1" dirty="0" smtClean="0">
                <a:latin typeface="Times New Roman" panose="02020603050405020304" pitchFamily="18" charset="0"/>
                <a:cs typeface="Times New Roman" panose="02020603050405020304" pitchFamily="18" charset="0"/>
              </a:rPr>
              <a:t>Cuboid. </a:t>
            </a:r>
          </a:p>
          <a:p>
            <a:pPr>
              <a:lnSpc>
                <a:spcPct val="80000"/>
              </a:lnSpc>
              <a:buFont typeface="Arial" charset="0"/>
              <a:buAutoNum type="arabicPeriod"/>
            </a:pPr>
            <a:r>
              <a:rPr lang="en-US" altLang="en-US" sz="1600" b="1" dirty="0" smtClean="0">
                <a:latin typeface="Times New Roman" panose="02020603050405020304" pitchFamily="18" charset="0"/>
                <a:cs typeface="Times New Roman" panose="02020603050405020304" pitchFamily="18" charset="0"/>
              </a:rPr>
              <a:t>3 cuneiform bones.</a:t>
            </a:r>
          </a:p>
          <a:p>
            <a:pPr marL="0" indent="0">
              <a:lnSpc>
                <a:spcPct val="80000"/>
              </a:lnSpc>
              <a:buNone/>
            </a:pPr>
            <a:r>
              <a:rPr lang="en-US" altLang="en-US" sz="1600" b="1" dirty="0" smtClean="0">
                <a:latin typeface="Times New Roman" panose="02020603050405020304" pitchFamily="18" charset="0"/>
                <a:cs typeface="Times New Roman" panose="02020603050405020304" pitchFamily="18" charset="0"/>
              </a:rPr>
              <a:t>     Only Talus articulates with tibia &amp; fibula at ankle joint.</a:t>
            </a:r>
          </a:p>
          <a:p>
            <a:pPr marL="0" indent="0">
              <a:lnSpc>
                <a:spcPct val="80000"/>
              </a:lnSpc>
              <a:buNone/>
            </a:pPr>
            <a:r>
              <a:rPr lang="en-US" altLang="en-US" sz="1600" b="1" dirty="0" smtClean="0">
                <a:latin typeface="Times New Roman" panose="02020603050405020304" pitchFamily="18" charset="0"/>
                <a:cs typeface="Times New Roman" panose="02020603050405020304" pitchFamily="18" charset="0"/>
              </a:rPr>
              <a:t>     </a:t>
            </a:r>
            <a:r>
              <a:rPr lang="en-US" altLang="en-US" sz="1600" b="1" dirty="0" err="1" smtClean="0">
                <a:latin typeface="Times New Roman" panose="02020603050405020304" pitchFamily="18" charset="0"/>
                <a:cs typeface="Times New Roman" panose="02020603050405020304" pitchFamily="18" charset="0"/>
              </a:rPr>
              <a:t>Calcaneum</a:t>
            </a:r>
            <a:r>
              <a:rPr lang="en-US" altLang="en-US" sz="1600" b="1" dirty="0" smtClean="0">
                <a:latin typeface="Times New Roman" panose="02020603050405020304" pitchFamily="18" charset="0"/>
                <a:cs typeface="Times New Roman" panose="02020603050405020304" pitchFamily="18" charset="0"/>
              </a:rPr>
              <a:t>: the largest bone of foot, forming the heel.</a:t>
            </a:r>
          </a:p>
          <a:p>
            <a:pPr>
              <a:lnSpc>
                <a:spcPct val="80000"/>
              </a:lnSpc>
              <a:buFont typeface="Arial" charset="0"/>
              <a:buChar char="•"/>
            </a:pPr>
            <a:endParaRPr lang="en-US" altLang="en-US" sz="6200" b="1" dirty="0" smtClean="0">
              <a:latin typeface="Times New Roman" panose="02020603050405020304" pitchFamily="18" charset="0"/>
              <a:cs typeface="Times New Roman" panose="02020603050405020304" pitchFamily="18" charset="0"/>
            </a:endParaRPr>
          </a:p>
          <a:p>
            <a:pPr>
              <a:lnSpc>
                <a:spcPct val="80000"/>
              </a:lnSpc>
              <a:buFontTx/>
              <a:buNone/>
            </a:pPr>
            <a:endParaRPr lang="en-US" altLang="en-US" sz="4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317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75657" y="980728"/>
            <a:ext cx="2520280" cy="4880321"/>
          </a:xfrm>
          <a:solidFill>
            <a:schemeClr val="accent3">
              <a:lumMod val="20000"/>
              <a:lumOff val="80000"/>
            </a:schemeClr>
          </a:solidFill>
          <a:ln>
            <a:solidFill>
              <a:schemeClr val="bg1"/>
            </a:solidFill>
          </a:ln>
        </p:spPr>
        <p:txBody>
          <a:bodyPr>
            <a:noAutofit/>
          </a:bodyPr>
          <a:lstStyle/>
          <a:p>
            <a:pPr>
              <a:lnSpc>
                <a:spcPct val="80000"/>
              </a:lnSpc>
            </a:pPr>
            <a:r>
              <a:rPr lang="en-US" altLang="en-US" sz="1600" b="1" dirty="0">
                <a:solidFill>
                  <a:schemeClr val="tx1"/>
                </a:solidFill>
                <a:latin typeface="Times New Roman" panose="02020603050405020304" pitchFamily="18" charset="0"/>
                <a:cs typeface="Times New Roman" panose="02020603050405020304" pitchFamily="18" charset="0"/>
              </a:rPr>
              <a:t>5 Metatarsal bones: </a:t>
            </a:r>
          </a:p>
          <a:p>
            <a:pPr lvl="1">
              <a:lnSpc>
                <a:spcPct val="80000"/>
              </a:lnSpc>
              <a:buFontTx/>
              <a:buChar char="•"/>
            </a:pPr>
            <a:r>
              <a:rPr lang="en-US" altLang="en-US" sz="1600" b="1" dirty="0">
                <a:solidFill>
                  <a:schemeClr val="tx1"/>
                </a:solidFill>
                <a:latin typeface="Times New Roman" panose="02020603050405020304" pitchFamily="18" charset="0"/>
                <a:cs typeface="Times New Roman" panose="02020603050405020304" pitchFamily="18" charset="0"/>
              </a:rPr>
              <a:t>They are numbered from medial (big toe) to lateral.</a:t>
            </a:r>
          </a:p>
          <a:p>
            <a:pPr lvl="1">
              <a:lnSpc>
                <a:spcPct val="80000"/>
              </a:lnSpc>
              <a:buFontTx/>
              <a:buChar char="•"/>
            </a:pPr>
            <a:r>
              <a:rPr lang="en-US" altLang="en-US" sz="1600" b="1" dirty="0">
                <a:solidFill>
                  <a:schemeClr val="tx1"/>
                </a:solidFill>
                <a:latin typeface="Times New Roman" panose="02020603050405020304" pitchFamily="18" charset="0"/>
                <a:cs typeface="Times New Roman" panose="02020603050405020304" pitchFamily="18" charset="0"/>
              </a:rPr>
              <a:t>1</a:t>
            </a:r>
            <a:r>
              <a:rPr lang="en-US" altLang="en-US" sz="1600" b="1" baseline="30000" dirty="0">
                <a:solidFill>
                  <a:schemeClr val="tx1"/>
                </a:solidFill>
                <a:latin typeface="Times New Roman" panose="02020603050405020304" pitchFamily="18" charset="0"/>
                <a:cs typeface="Times New Roman" panose="02020603050405020304" pitchFamily="18" charset="0"/>
              </a:rPr>
              <a:t>st</a:t>
            </a:r>
            <a:r>
              <a:rPr lang="en-US" altLang="en-US" sz="1600" b="1" dirty="0">
                <a:solidFill>
                  <a:schemeClr val="tx1"/>
                </a:solidFill>
                <a:latin typeface="Times New Roman" panose="02020603050405020304" pitchFamily="18" charset="0"/>
                <a:cs typeface="Times New Roman" panose="02020603050405020304" pitchFamily="18" charset="0"/>
              </a:rPr>
              <a:t> metatarsal bone is large and lies medially.</a:t>
            </a:r>
          </a:p>
          <a:p>
            <a:pPr lvl="1">
              <a:lnSpc>
                <a:spcPct val="80000"/>
              </a:lnSpc>
              <a:buFontTx/>
              <a:buChar char="•"/>
            </a:pPr>
            <a:r>
              <a:rPr lang="en-US" altLang="en-US" sz="1600" b="1" dirty="0">
                <a:solidFill>
                  <a:schemeClr val="tx1"/>
                </a:solidFill>
                <a:latin typeface="Times New Roman" panose="02020603050405020304" pitchFamily="18" charset="0"/>
                <a:cs typeface="Times New Roman" panose="02020603050405020304" pitchFamily="18" charset="0"/>
              </a:rPr>
              <a:t>Each metatarsal bone has a base (proximal). a shaft and a head (distal).</a:t>
            </a:r>
          </a:p>
          <a:p>
            <a:pPr>
              <a:lnSpc>
                <a:spcPct val="80000"/>
              </a:lnSpc>
            </a:pPr>
            <a:r>
              <a:rPr lang="en-US" altLang="en-US" sz="1600" b="1" dirty="0">
                <a:solidFill>
                  <a:schemeClr val="tx1"/>
                </a:solidFill>
                <a:latin typeface="Times New Roman" panose="02020603050405020304" pitchFamily="18" charset="0"/>
                <a:cs typeface="Times New Roman" panose="02020603050405020304" pitchFamily="18" charset="0"/>
              </a:rPr>
              <a:t>14 phalanges: </a:t>
            </a:r>
          </a:p>
          <a:p>
            <a:pPr lvl="1">
              <a:lnSpc>
                <a:spcPct val="80000"/>
              </a:lnSpc>
              <a:buFontTx/>
              <a:buChar char="•"/>
            </a:pPr>
            <a:r>
              <a:rPr lang="en-US" altLang="en-US" sz="1600" b="1" dirty="0">
                <a:solidFill>
                  <a:schemeClr val="tx1"/>
                </a:solidFill>
                <a:latin typeface="Times New Roman" panose="02020603050405020304" pitchFamily="18" charset="0"/>
                <a:cs typeface="Times New Roman" panose="02020603050405020304" pitchFamily="18" charset="0"/>
              </a:rPr>
              <a:t>2 phalanges for big toe (proximal &amp; distal)</a:t>
            </a:r>
          </a:p>
          <a:p>
            <a:pPr lvl="1">
              <a:lnSpc>
                <a:spcPct val="80000"/>
              </a:lnSpc>
              <a:buFontTx/>
              <a:buChar char="•"/>
            </a:pPr>
            <a:r>
              <a:rPr lang="en-US" altLang="en-US" sz="1600" b="1" dirty="0">
                <a:solidFill>
                  <a:schemeClr val="tx1"/>
                </a:solidFill>
                <a:latin typeface="Times New Roman" panose="02020603050405020304" pitchFamily="18" charset="0"/>
                <a:cs typeface="Times New Roman" panose="02020603050405020304" pitchFamily="18" charset="0"/>
              </a:rPr>
              <a:t>3 phalanges for each of the lateral 4 toes (proximal, middle &amp; distal)</a:t>
            </a:r>
          </a:p>
          <a:p>
            <a:endParaRPr lang="en-US" sz="1600" dirty="0">
              <a:solidFill>
                <a:schemeClr val="tx1"/>
              </a:solidFill>
            </a:endParaRPr>
          </a:p>
        </p:txBody>
      </p:sp>
      <p:pic>
        <p:nvPicPr>
          <p:cNvPr id="5" name="Content Placeholder 4" descr="93F2BBA4"/>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l="10408" t="8690" r="37598" b="44881"/>
          <a:stretch>
            <a:fillRect/>
          </a:stretch>
        </p:blipFill>
        <p:spPr bwMode="auto">
          <a:xfrm>
            <a:off x="5796136" y="3068960"/>
            <a:ext cx="2469587" cy="33276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62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2348880"/>
            <a:ext cx="7850832" cy="2016224"/>
          </a:xfrm>
        </p:spPr>
        <p:txBody>
          <a:bodyPr>
            <a:noAutofit/>
          </a:bodyPr>
          <a:lstStyle/>
          <a:p>
            <a:pPr marL="742950" lvl="2" indent="-342900" algn="l" fontAlgn="base">
              <a:lnSpc>
                <a:spcPct val="110000"/>
              </a:lnSpc>
              <a:spcBef>
                <a:spcPct val="20000"/>
              </a:spcBef>
              <a:spcAft>
                <a:spcPct val="0"/>
              </a:spcAft>
              <a:defRPr/>
            </a:pPr>
            <a:r>
              <a:rPr lang="en-US" b="1" dirty="0" smtClean="0">
                <a:solidFill>
                  <a:prstClr val="black">
                    <a:alpha val="77000"/>
                  </a:prstClr>
                </a:solidFill>
                <a:latin typeface="Times New Roman" panose="02020603050405020304" pitchFamily="18" charset="0"/>
                <a:cs typeface="Times New Roman" panose="02020603050405020304" pitchFamily="18" charset="0"/>
              </a:rPr>
              <a:t>      Fractures of the neck of the femur are common .</a:t>
            </a:r>
            <a:br>
              <a:rPr lang="en-US" b="1" dirty="0" smtClean="0">
                <a:solidFill>
                  <a:prstClr val="black">
                    <a:alpha val="77000"/>
                  </a:prstClr>
                </a:solidFill>
                <a:latin typeface="Times New Roman" panose="02020603050405020304" pitchFamily="18" charset="0"/>
                <a:cs typeface="Times New Roman" panose="02020603050405020304" pitchFamily="18" charset="0"/>
              </a:rPr>
            </a:br>
            <a:r>
              <a:rPr lang="en-US" b="1" dirty="0" smtClean="0">
                <a:solidFill>
                  <a:prstClr val="black">
                    <a:alpha val="77000"/>
                  </a:prstClr>
                </a:solidFill>
                <a:latin typeface="Times New Roman" panose="02020603050405020304" pitchFamily="18" charset="0"/>
                <a:cs typeface="Times New Roman" panose="02020603050405020304" pitchFamily="18" charset="0"/>
              </a:rPr>
              <a:t>Tibia </a:t>
            </a:r>
            <a:r>
              <a:rPr lang="en-US" b="1" dirty="0">
                <a:solidFill>
                  <a:prstClr val="black">
                    <a:alpha val="77000"/>
                  </a:prstClr>
                </a:solidFill>
                <a:latin typeface="Times New Roman" panose="02020603050405020304" pitchFamily="18" charset="0"/>
                <a:cs typeface="Times New Roman" panose="02020603050405020304" pitchFamily="18" charset="0"/>
              </a:rPr>
              <a:t>fractures are normally caused by trauma. Whether a sporting injury, a fall at home or a fall at </a:t>
            </a:r>
            <a:r>
              <a:rPr lang="en-US" b="1" dirty="0" smtClean="0">
                <a:solidFill>
                  <a:prstClr val="black">
                    <a:alpha val="77000"/>
                  </a:prstClr>
                </a:solidFill>
                <a:latin typeface="Times New Roman" panose="02020603050405020304" pitchFamily="18" charset="0"/>
                <a:cs typeface="Times New Roman" panose="02020603050405020304" pitchFamily="18" charset="0"/>
              </a:rPr>
              <a:t>work.</a:t>
            </a:r>
            <a:br>
              <a:rPr lang="en-US" b="1" dirty="0" smtClean="0">
                <a:solidFill>
                  <a:prstClr val="black">
                    <a:alpha val="77000"/>
                  </a:prstClr>
                </a:solidFill>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70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y Documents\Student Gray\7. Upper limb\F66122-007-f007.jpg"/>
          <p:cNvPicPr>
            <a:picLocks noGrp="1" noChangeAspect="1" noChangeArrowheads="1"/>
          </p:cNvPicPr>
          <p:nvPr>
            <p:ph idx="1"/>
          </p:nvPr>
        </p:nvPicPr>
        <p:blipFill>
          <a:blip r:embed="rId2" cstate="print"/>
          <a:stretch>
            <a:fillRect/>
          </a:stretch>
        </p:blipFill>
        <p:spPr bwMode="auto">
          <a:xfrm>
            <a:off x="5580112" y="3789040"/>
            <a:ext cx="2594248"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type="body" sz="half" idx="2"/>
          </p:nvPr>
        </p:nvSpPr>
        <p:spPr>
          <a:xfrm>
            <a:off x="1403648" y="980728"/>
            <a:ext cx="3456384" cy="2808312"/>
          </a:xfrm>
          <a:solidFill>
            <a:schemeClr val="tx2">
              <a:lumMod val="20000"/>
              <a:lumOff val="80000"/>
            </a:schemeClr>
          </a:solidFill>
          <a:ln w="57150">
            <a:solidFill>
              <a:schemeClr val="bg1"/>
            </a:solidFill>
          </a:ln>
        </p:spPr>
        <p:txBody>
          <a:bodyPr>
            <a:normAutofit/>
          </a:bodyPr>
          <a:lstStyle/>
          <a:p>
            <a:r>
              <a:rPr lang="en-US" sz="1800" b="1" i="1" dirty="0" smtClean="0">
                <a:solidFill>
                  <a:schemeClr val="tx1"/>
                </a:solidFill>
                <a:latin typeface="Times New Roman" pitchFamily="18" charset="0"/>
                <a:cs typeface="Times New Roman" pitchFamily="18" charset="0"/>
              </a:rPr>
              <a:t>The Bones of UL are:</a:t>
            </a:r>
          </a:p>
          <a:p>
            <a:r>
              <a:rPr lang="en-US" sz="1600" b="1" dirty="0" smtClean="0">
                <a:latin typeface="Times New Roman" pitchFamily="18" charset="0"/>
                <a:cs typeface="Times New Roman" pitchFamily="18" charset="0"/>
              </a:rPr>
              <a:t>Pectoral Girdle: Clavicle &amp;Scapula. </a:t>
            </a:r>
          </a:p>
          <a:p>
            <a:r>
              <a:rPr lang="en-US" sz="1600" b="1" dirty="0" smtClean="0">
                <a:latin typeface="Times New Roman" pitchFamily="18" charset="0"/>
                <a:cs typeface="Times New Roman" pitchFamily="18" charset="0"/>
              </a:rPr>
              <a:t>Arm : </a:t>
            </a:r>
            <a:r>
              <a:rPr lang="en-US" sz="1600" b="1" dirty="0" err="1">
                <a:latin typeface="Times New Roman" pitchFamily="18" charset="0"/>
                <a:cs typeface="Times New Roman" pitchFamily="18" charset="0"/>
              </a:rPr>
              <a:t>H</a:t>
            </a:r>
            <a:r>
              <a:rPr lang="en-US" sz="1600" b="1" dirty="0" err="1" smtClean="0">
                <a:latin typeface="Times New Roman" pitchFamily="18" charset="0"/>
                <a:cs typeface="Times New Roman" pitchFamily="18" charset="0"/>
              </a:rPr>
              <a:t>umerus</a:t>
            </a:r>
            <a:r>
              <a:rPr lang="en-US" sz="1600" b="1" dirty="0" smtClean="0">
                <a:latin typeface="Times New Roman" pitchFamily="18" charset="0"/>
                <a:cs typeface="Times New Roman" pitchFamily="18" charset="0"/>
              </a:rPr>
              <a:t>. </a:t>
            </a:r>
          </a:p>
          <a:p>
            <a:r>
              <a:rPr lang="en-US" sz="1600" b="1" dirty="0" smtClean="0">
                <a:latin typeface="Times New Roman" pitchFamily="18" charset="0"/>
                <a:cs typeface="Times New Roman" pitchFamily="18" charset="0"/>
              </a:rPr>
              <a:t>Forearm : Radius &amp; Ulna.</a:t>
            </a:r>
          </a:p>
          <a:p>
            <a:r>
              <a:rPr lang="en-US" sz="1600" b="1" dirty="0" smtClean="0">
                <a:latin typeface="Times New Roman" pitchFamily="18" charset="0"/>
                <a:cs typeface="Times New Roman" pitchFamily="18" charset="0"/>
              </a:rPr>
              <a:t>Wrist : Carpal bones </a:t>
            </a:r>
          </a:p>
          <a:p>
            <a:r>
              <a:rPr lang="en-US" sz="1600" b="1" dirty="0" smtClean="0">
                <a:latin typeface="Times New Roman" pitchFamily="18" charset="0"/>
                <a:cs typeface="Times New Roman" pitchFamily="18" charset="0"/>
              </a:rPr>
              <a:t>Hand: Metacarpals &amp; Phalanges</a:t>
            </a:r>
            <a:endParaRPr 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0"/>
            <a:ext cx="8964488" cy="404664"/>
          </a:xfr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sz="1800" b="1" dirty="0" smtClean="0">
                <a:solidFill>
                  <a:schemeClr val="tx1"/>
                </a:solidFill>
                <a:latin typeface="Times New Roman" panose="02020603050405020304" pitchFamily="18" charset="0"/>
                <a:cs typeface="Times New Roman" panose="02020603050405020304" pitchFamily="18" charset="0"/>
              </a:rPr>
              <a:t>Pectoral Girdle</a:t>
            </a:r>
            <a:endParaRPr lang="en-US" sz="1800"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7D724C7F"/>
          <p:cNvPicPr>
            <a:picLocks noGrp="1" noChangeAspect="1" noChangeArrowheads="1"/>
          </p:cNvPicPr>
          <p:nvPr>
            <p:ph sz="half" idx="1"/>
          </p:nvPr>
        </p:nvPicPr>
        <p:blipFill rotWithShape="1">
          <a:blip r:embed="rId2" cstate="print"/>
          <a:srcRect l="5819" r="25806"/>
          <a:stretch/>
        </p:blipFill>
        <p:spPr>
          <a:xfrm>
            <a:off x="4644008" y="3789041"/>
            <a:ext cx="3240360" cy="2286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1403648" y="908721"/>
            <a:ext cx="2376264" cy="2880320"/>
          </a:xfrm>
          <a:solidFill>
            <a:schemeClr val="accent4">
              <a:lumMod val="20000"/>
              <a:lumOff val="80000"/>
            </a:schemeClr>
          </a:solidFill>
          <a:ln>
            <a:solidFill>
              <a:schemeClr val="bg1"/>
            </a:solidFill>
          </a:ln>
        </p:spPr>
        <p:txBody>
          <a:bodyPr>
            <a:normAutofit/>
          </a:bodyPr>
          <a:lstStyle/>
          <a:p>
            <a:r>
              <a:rPr lang="en-US" sz="1600" b="1" dirty="0" smtClean="0">
                <a:solidFill>
                  <a:schemeClr val="tx1"/>
                </a:solidFill>
                <a:latin typeface="Times New Roman" pitchFamily="18" charset="0"/>
                <a:cs typeface="Times New Roman" pitchFamily="18" charset="0"/>
              </a:rPr>
              <a:t>Formed of Two Bones:</a:t>
            </a:r>
          </a:p>
          <a:p>
            <a:r>
              <a:rPr lang="en-US" sz="1600" b="1" dirty="0" smtClean="0">
                <a:solidFill>
                  <a:schemeClr val="tx1"/>
                </a:solidFill>
                <a:latin typeface="Times New Roman" pitchFamily="18" charset="0"/>
                <a:cs typeface="Times New Roman" pitchFamily="18" charset="0"/>
              </a:rPr>
              <a:t>Clavicle (anteriorly) and Scapula (posteriorly).</a:t>
            </a:r>
          </a:p>
          <a:p>
            <a:r>
              <a:rPr lang="en-US" sz="1600" b="1" dirty="0" smtClean="0">
                <a:solidFill>
                  <a:schemeClr val="tx1"/>
                </a:solidFill>
                <a:latin typeface="Times New Roman" pitchFamily="18" charset="0"/>
                <a:cs typeface="Times New Roman" pitchFamily="18" charset="0"/>
              </a:rPr>
              <a:t>It is very light and allows the upper limb to have exceptionally free movement.</a:t>
            </a:r>
            <a:endParaRPr lang="ar-SA" sz="1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404664"/>
          </a:xfrm>
          <a:solidFill>
            <a:schemeClr val="tx2">
              <a:lumMod val="20000"/>
              <a:lumOff val="8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a:normAutofit/>
          </a:bodyPr>
          <a:lstStyle/>
          <a:p>
            <a:r>
              <a:rPr lang="en-US" sz="1800" b="1" dirty="0" smtClean="0">
                <a:solidFill>
                  <a:schemeClr val="tx1"/>
                </a:solidFill>
                <a:latin typeface="Times New Roman" panose="02020603050405020304" pitchFamily="18" charset="0"/>
                <a:cs typeface="Times New Roman" panose="02020603050405020304" pitchFamily="18" charset="0"/>
              </a:rPr>
              <a:t>Clavicle</a:t>
            </a: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1331640" y="908720"/>
            <a:ext cx="4032448" cy="5184576"/>
          </a:xfrm>
          <a:solidFill>
            <a:schemeClr val="accent4">
              <a:lumMod val="20000"/>
              <a:lumOff val="80000"/>
            </a:schemeClr>
          </a:solidFill>
          <a:ln>
            <a:solidFill>
              <a:schemeClr val="bg1"/>
            </a:solidFill>
          </a:ln>
        </p:spPr>
        <p:txBody>
          <a:bodyPr>
            <a:noAutofit/>
          </a:bodyPr>
          <a:lstStyle/>
          <a:p>
            <a:r>
              <a:rPr lang="en-US" sz="1600" b="1" dirty="0" smtClean="0">
                <a:solidFill>
                  <a:schemeClr val="tx1"/>
                </a:solidFill>
                <a:latin typeface="Times New Roman" pitchFamily="18" charset="0"/>
                <a:cs typeface="Times New Roman" pitchFamily="18" charset="0"/>
              </a:rPr>
              <a:t>It is a doubly curved  long bone lying horizontally across the root of the neck</a:t>
            </a:r>
          </a:p>
          <a:p>
            <a:r>
              <a:rPr lang="en-US" sz="1600" b="1" dirty="0" smtClean="0">
                <a:solidFill>
                  <a:schemeClr val="tx1"/>
                </a:solidFill>
                <a:latin typeface="Times New Roman" pitchFamily="18" charset="0"/>
                <a:cs typeface="Times New Roman" pitchFamily="18" charset="0"/>
              </a:rPr>
              <a:t>It is subcutaneous throughout its length.</a:t>
            </a:r>
          </a:p>
          <a:p>
            <a:pPr>
              <a:buNone/>
            </a:pPr>
            <a:r>
              <a:rPr lang="en-US" sz="1600" b="1" dirty="0">
                <a:solidFill>
                  <a:schemeClr val="tx1"/>
                </a:solidFill>
                <a:latin typeface="Times New Roman" pitchFamily="18" charset="0"/>
                <a:cs typeface="Times New Roman" pitchFamily="18" charset="0"/>
              </a:rPr>
              <a:t>It has Two </a:t>
            </a:r>
            <a:r>
              <a:rPr lang="en-US" sz="1600" b="1" dirty="0" smtClean="0">
                <a:solidFill>
                  <a:schemeClr val="tx1"/>
                </a:solidFill>
                <a:latin typeface="Times New Roman" pitchFamily="18" charset="0"/>
                <a:cs typeface="Times New Roman" pitchFamily="18" charset="0"/>
              </a:rPr>
              <a:t>Ends:</a:t>
            </a:r>
          </a:p>
          <a:p>
            <a:pPr>
              <a:buNone/>
            </a:pPr>
            <a:r>
              <a:rPr lang="en-US" sz="1600" b="1" dirty="0" smtClean="0">
                <a:solidFill>
                  <a:schemeClr val="tx1"/>
                </a:solidFill>
                <a:latin typeface="Times New Roman" pitchFamily="18" charset="0"/>
                <a:cs typeface="Times New Roman" pitchFamily="18" charset="0"/>
              </a:rPr>
              <a:t>Medial </a:t>
            </a:r>
            <a:r>
              <a:rPr lang="en-US" sz="1600" b="1" dirty="0">
                <a:solidFill>
                  <a:schemeClr val="tx1"/>
                </a:solidFill>
                <a:latin typeface="Times New Roman" pitchFamily="18" charset="0"/>
                <a:cs typeface="Times New Roman" pitchFamily="18" charset="0"/>
              </a:rPr>
              <a:t>(Sternal) : enlarged &amp; triangular.</a:t>
            </a:r>
          </a:p>
          <a:p>
            <a:pPr>
              <a:buNone/>
            </a:pPr>
            <a:r>
              <a:rPr lang="en-US" sz="1600" b="1" dirty="0">
                <a:solidFill>
                  <a:schemeClr val="tx1"/>
                </a:solidFill>
                <a:latin typeface="Times New Roman" pitchFamily="18" charset="0"/>
                <a:cs typeface="Times New Roman" pitchFamily="18" charset="0"/>
              </a:rPr>
              <a:t>Lateral (Acromial) : flattened.</a:t>
            </a:r>
          </a:p>
          <a:p>
            <a:pPr>
              <a:buNone/>
            </a:pPr>
            <a:r>
              <a:rPr lang="en-US" sz="1600" b="1" dirty="0">
                <a:solidFill>
                  <a:schemeClr val="tx1"/>
                </a:solidFill>
                <a:latin typeface="Times New Roman" pitchFamily="18" charset="0"/>
                <a:cs typeface="Times New Roman" pitchFamily="18" charset="0"/>
              </a:rPr>
              <a:t>Body (shaft):</a:t>
            </a:r>
          </a:p>
          <a:p>
            <a:pPr marL="0" indent="0">
              <a:buNone/>
            </a:pPr>
            <a:r>
              <a:rPr lang="en-US" sz="1600" b="1" dirty="0" smtClean="0">
                <a:solidFill>
                  <a:schemeClr val="tx1"/>
                </a:solidFill>
                <a:latin typeface="Times New Roman" pitchFamily="18" charset="0"/>
                <a:cs typeface="Times New Roman" pitchFamily="18" charset="0"/>
              </a:rPr>
              <a:t>     Its </a:t>
            </a:r>
            <a:r>
              <a:rPr lang="en-US" sz="1600" b="1" dirty="0">
                <a:solidFill>
                  <a:schemeClr val="tx1"/>
                </a:solidFill>
                <a:latin typeface="Times New Roman" pitchFamily="18" charset="0"/>
                <a:cs typeface="Times New Roman" pitchFamily="18" charset="0"/>
              </a:rPr>
              <a:t>medial 2/3 is convex </a:t>
            </a:r>
            <a:r>
              <a:rPr lang="en-US" sz="1600" b="1" dirty="0" smtClean="0">
                <a:solidFill>
                  <a:schemeClr val="tx1"/>
                </a:solidFill>
                <a:latin typeface="Times New Roman" pitchFamily="18" charset="0"/>
                <a:cs typeface="Times New Roman" pitchFamily="18" charset="0"/>
              </a:rPr>
              <a:t>forward.</a:t>
            </a:r>
          </a:p>
          <a:p>
            <a:pPr marL="0" indent="0">
              <a:buNone/>
            </a:pPr>
            <a:r>
              <a:rPr lang="en-US" sz="1600" b="1" dirty="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    Its </a:t>
            </a:r>
            <a:r>
              <a:rPr lang="en-US" sz="1600" b="1" dirty="0">
                <a:solidFill>
                  <a:schemeClr val="tx1"/>
                </a:solidFill>
                <a:latin typeface="Times New Roman" pitchFamily="18" charset="0"/>
                <a:cs typeface="Times New Roman" pitchFamily="18" charset="0"/>
              </a:rPr>
              <a:t>lateral 1/3 is concave forward.</a:t>
            </a:r>
          </a:p>
          <a:p>
            <a:pPr marL="0" indent="0">
              <a:buNone/>
            </a:pPr>
            <a:r>
              <a:rPr lang="en-US" sz="1600" b="1" dirty="0" smtClean="0">
                <a:solidFill>
                  <a:schemeClr val="tx1"/>
                </a:solidFill>
                <a:latin typeface="Times New Roman" pitchFamily="18" charset="0"/>
                <a:cs typeface="Times New Roman" pitchFamily="18" charset="0"/>
              </a:rPr>
              <a:t>Surfaces: Superior </a:t>
            </a:r>
            <a:r>
              <a:rPr lang="en-US" sz="1600" b="1" dirty="0">
                <a:solidFill>
                  <a:schemeClr val="tx1"/>
                </a:solidFill>
                <a:latin typeface="Times New Roman" pitchFamily="18" charset="0"/>
                <a:cs typeface="Times New Roman" pitchFamily="18" charset="0"/>
              </a:rPr>
              <a:t>:  smooth as it lies just deep to the skin.</a:t>
            </a:r>
          </a:p>
          <a:p>
            <a:pPr marL="0" indent="0">
              <a:buNone/>
            </a:pPr>
            <a:r>
              <a:rPr lang="en-US" sz="1600" b="1" dirty="0">
                <a:solidFill>
                  <a:schemeClr val="tx1"/>
                </a:solidFill>
                <a:latin typeface="Times New Roman" pitchFamily="18" charset="0"/>
                <a:cs typeface="Times New Roman" pitchFamily="18" charset="0"/>
              </a:rPr>
              <a:t>Inferior : rough because strong ligaments bind it to the 1</a:t>
            </a:r>
            <a:r>
              <a:rPr lang="en-US" sz="1600" b="1" baseline="30000" dirty="0">
                <a:solidFill>
                  <a:schemeClr val="tx1"/>
                </a:solidFill>
                <a:latin typeface="Times New Roman" pitchFamily="18" charset="0"/>
                <a:cs typeface="Times New Roman" pitchFamily="18" charset="0"/>
              </a:rPr>
              <a:t>st</a:t>
            </a:r>
            <a:r>
              <a:rPr lang="en-US" sz="1600" b="1" dirty="0">
                <a:solidFill>
                  <a:schemeClr val="tx1"/>
                </a:solidFill>
                <a:latin typeface="Times New Roman" pitchFamily="18" charset="0"/>
                <a:cs typeface="Times New Roman" pitchFamily="18" charset="0"/>
              </a:rPr>
              <a:t> rib</a:t>
            </a:r>
            <a:r>
              <a:rPr lang="en-US" sz="1600" b="1" dirty="0" smtClean="0">
                <a:solidFill>
                  <a:schemeClr val="tx1"/>
                </a:solidFill>
                <a:latin typeface="Times New Roman" pitchFamily="18" charset="0"/>
                <a:cs typeface="Times New Roman" pitchFamily="18" charset="0"/>
              </a:rPr>
              <a:t>.</a:t>
            </a:r>
          </a:p>
          <a:p>
            <a:pPr marL="0" lvl="2" indent="0">
              <a:buNone/>
            </a:pPr>
            <a:r>
              <a:rPr lang="en-US" b="1" dirty="0" smtClean="0">
                <a:solidFill>
                  <a:prstClr val="black">
                    <a:alpha val="77000"/>
                  </a:prstClr>
                </a:solidFill>
                <a:latin typeface="Times New Roman" panose="02020603050405020304" pitchFamily="18" charset="0"/>
                <a:cs typeface="Times New Roman" panose="02020603050405020304" pitchFamily="18" charset="0"/>
              </a:rPr>
              <a:t> </a:t>
            </a:r>
            <a:endParaRPr lang="en-US" b="1" dirty="0">
              <a:solidFill>
                <a:prstClr val="black">
                  <a:alpha val="77000"/>
                </a:prstClr>
              </a:solidFill>
              <a:latin typeface="Times New Roman" panose="02020603050405020304" pitchFamily="18" charset="0"/>
              <a:cs typeface="Times New Roman" panose="02020603050405020304" pitchFamily="18" charset="0"/>
            </a:endParaRPr>
          </a:p>
          <a:p>
            <a:pPr marL="0" indent="0">
              <a:buNone/>
            </a:pPr>
            <a:endParaRPr lang="en-US" sz="1600" b="1" dirty="0" smtClean="0">
              <a:solidFill>
                <a:schemeClr val="tx1"/>
              </a:solidFill>
              <a:latin typeface="Times New Roman" pitchFamily="18" charset="0"/>
              <a:cs typeface="Times New Roman" pitchFamily="18" charset="0"/>
            </a:endParaRPr>
          </a:p>
          <a:p>
            <a:pPr marL="0" indent="0">
              <a:buNone/>
            </a:pPr>
            <a:endParaRPr lang="en-US" sz="1600" b="1" dirty="0">
              <a:solidFill>
                <a:schemeClr val="tx1"/>
              </a:solidFill>
              <a:latin typeface="Times New Roman" pitchFamily="18" charset="0"/>
              <a:cs typeface="Times New Roman" pitchFamily="18" charset="0"/>
            </a:endParaRPr>
          </a:p>
          <a:p>
            <a:endParaRPr lang="en-US" b="1" i="1" dirty="0" smtClean="0">
              <a:latin typeface="Times New Roman" pitchFamily="18" charset="0"/>
              <a:cs typeface="Times New Roman" pitchFamily="18" charset="0"/>
            </a:endParaRPr>
          </a:p>
        </p:txBody>
      </p:sp>
      <p:pic>
        <p:nvPicPr>
          <p:cNvPr id="1026" name="Picture 2" descr="D:\Student Gray\7. Upper limb\F66122-007-f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51"/>
          <a:stretch/>
        </p:blipFill>
        <p:spPr bwMode="auto">
          <a:xfrm>
            <a:off x="5940152" y="3861048"/>
            <a:ext cx="2483768" cy="27890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550122" cy="404664"/>
          </a:xfrm>
          <a:solidFill>
            <a:schemeClr val="tx2">
              <a:lumMod val="20000"/>
              <a:lumOff val="8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a:normAutofit/>
          </a:bodyPr>
          <a:lstStyle/>
          <a:p>
            <a:r>
              <a:rPr lang="en-US" sz="1800" b="1" dirty="0" smtClean="0">
                <a:solidFill>
                  <a:schemeClr val="tx1"/>
                </a:solidFill>
                <a:latin typeface="Times New Roman" pitchFamily="18" charset="0"/>
                <a:cs typeface="Times New Roman" pitchFamily="18" charset="0"/>
              </a:rPr>
              <a:t>Scapula (Shoulder Blade)</a:t>
            </a:r>
            <a:endParaRPr lang="en-US" sz="1800" b="1" dirty="0">
              <a:solidFill>
                <a:schemeClr val="tx1"/>
              </a:solidFill>
              <a:latin typeface="Times New Roman" pitchFamily="18" charset="0"/>
              <a:cs typeface="Times New Roman" pitchFamily="18" charset="0"/>
            </a:endParaRPr>
          </a:p>
        </p:txBody>
      </p:sp>
      <p:pic>
        <p:nvPicPr>
          <p:cNvPr id="5" name="Picture 2" descr="C:\Documents and Settings\me\My Documents\My Pictures\Picture16.jpg"/>
          <p:cNvPicPr>
            <a:picLocks noGrp="1" noChangeAspect="1" noChangeArrowheads="1"/>
          </p:cNvPicPr>
          <p:nvPr>
            <p:ph sz="half" idx="1"/>
          </p:nvPr>
        </p:nvPicPr>
        <p:blipFill rotWithShape="1">
          <a:blip r:embed="rId2" cstate="print">
            <a:lum bright="10000" contrast="-20000"/>
          </a:blip>
          <a:srcRect t="727" r="727"/>
          <a:stretch/>
        </p:blipFill>
        <p:spPr bwMode="auto">
          <a:xfrm>
            <a:off x="6397637" y="3494675"/>
            <a:ext cx="2573458"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1403648" y="908720"/>
            <a:ext cx="4176464" cy="5949280"/>
          </a:xfrm>
          <a:solidFill>
            <a:schemeClr val="accent4">
              <a:lumMod val="20000"/>
              <a:lumOff val="80000"/>
            </a:schemeClr>
          </a:solidFill>
          <a:ln>
            <a:solidFill>
              <a:schemeClr val="bg1"/>
            </a:solidFill>
          </a:ln>
        </p:spPr>
        <p:txBody>
          <a:bodyPr>
            <a:noAutofit/>
          </a:bodyPr>
          <a:lstStyle/>
          <a:p>
            <a:r>
              <a:rPr lang="en-US" sz="1600" b="1" dirty="0" smtClean="0">
                <a:solidFill>
                  <a:schemeClr val="tx1"/>
                </a:solidFill>
                <a:latin typeface="Times New Roman" pitchFamily="18" charset="0"/>
                <a:cs typeface="Times New Roman" pitchFamily="18" charset="0"/>
              </a:rPr>
              <a:t>It is a triangular Flat bone.</a:t>
            </a:r>
          </a:p>
          <a:p>
            <a:r>
              <a:rPr lang="en-US" sz="1600" b="1" dirty="0" smtClean="0">
                <a:solidFill>
                  <a:schemeClr val="tx1"/>
                </a:solidFill>
                <a:latin typeface="Times New Roman" pitchFamily="18" charset="0"/>
                <a:cs typeface="Times New Roman" pitchFamily="18" charset="0"/>
              </a:rPr>
              <a:t>Extends between the 2</a:t>
            </a:r>
            <a:r>
              <a:rPr lang="en-US" sz="1600" b="1" baseline="30000" dirty="0" smtClean="0">
                <a:solidFill>
                  <a:schemeClr val="tx1"/>
                </a:solidFill>
                <a:latin typeface="Times New Roman" pitchFamily="18" charset="0"/>
                <a:cs typeface="Times New Roman" pitchFamily="18" charset="0"/>
              </a:rPr>
              <a:t>nd</a:t>
            </a:r>
            <a:r>
              <a:rPr lang="en-US" sz="1600" b="1" dirty="0" smtClean="0">
                <a:solidFill>
                  <a:schemeClr val="tx1"/>
                </a:solidFill>
                <a:latin typeface="Times New Roman" pitchFamily="18" charset="0"/>
                <a:cs typeface="Times New Roman" pitchFamily="18" charset="0"/>
              </a:rPr>
              <a:t>  to 7</a:t>
            </a:r>
            <a:r>
              <a:rPr lang="en-US" sz="1600" b="1" baseline="30000" dirty="0" smtClean="0">
                <a:solidFill>
                  <a:schemeClr val="tx1"/>
                </a:solidFill>
                <a:latin typeface="Times New Roman" pitchFamily="18" charset="0"/>
                <a:cs typeface="Times New Roman" pitchFamily="18" charset="0"/>
              </a:rPr>
              <a:t>th</a:t>
            </a:r>
            <a:r>
              <a:rPr lang="en-US" sz="1600" b="1" dirty="0" smtClean="0">
                <a:solidFill>
                  <a:schemeClr val="tx1"/>
                </a:solidFill>
                <a:latin typeface="Times New Roman" pitchFamily="18" charset="0"/>
                <a:cs typeface="Times New Roman" pitchFamily="18" charset="0"/>
              </a:rPr>
              <a:t> ribs.</a:t>
            </a:r>
          </a:p>
          <a:p>
            <a:r>
              <a:rPr lang="en-US" sz="1600" dirty="0" smtClean="0">
                <a:solidFill>
                  <a:schemeClr val="tx1"/>
                </a:solidFill>
                <a:latin typeface="Times New Roman" pitchFamily="18" charset="0"/>
                <a:cs typeface="Times New Roman" pitchFamily="18" charset="0"/>
              </a:rPr>
              <a:t>It has :</a:t>
            </a:r>
          </a:p>
          <a:p>
            <a:r>
              <a:rPr lang="en-US" sz="1600" b="1" dirty="0" smtClean="0">
                <a:solidFill>
                  <a:schemeClr val="tx1"/>
                </a:solidFill>
                <a:latin typeface="Times New Roman" pitchFamily="18" charset="0"/>
                <a:cs typeface="Times New Roman" pitchFamily="18" charset="0"/>
              </a:rPr>
              <a:t>Three Processes:  </a:t>
            </a:r>
          </a:p>
          <a:p>
            <a:r>
              <a:rPr lang="en-US" sz="1600" b="1" dirty="0" smtClean="0">
                <a:solidFill>
                  <a:schemeClr val="tx1"/>
                </a:solidFill>
                <a:latin typeface="Times New Roman" pitchFamily="18" charset="0"/>
                <a:cs typeface="Times New Roman" pitchFamily="18" charset="0"/>
              </a:rPr>
              <a:t>(1)Spine</a:t>
            </a:r>
            <a:r>
              <a:rPr lang="en-US" sz="1600" b="1" dirty="0">
                <a:solidFill>
                  <a:schemeClr val="tx1"/>
                </a:solidFill>
                <a:latin typeface="Times New Roman" pitchFamily="18" charset="0"/>
                <a:cs typeface="Times New Roman" pitchFamily="18" charset="0"/>
              </a:rPr>
              <a:t>,</a:t>
            </a:r>
            <a:r>
              <a:rPr lang="en-US" sz="1600" b="1" dirty="0" smtClean="0">
                <a:solidFill>
                  <a:schemeClr val="tx1"/>
                </a:solidFill>
                <a:latin typeface="Times New Roman" pitchFamily="18" charset="0"/>
                <a:cs typeface="Times New Roman" pitchFamily="18" charset="0"/>
              </a:rPr>
              <a:t> (2) Acromion, (3) Coracoid</a:t>
            </a:r>
          </a:p>
          <a:p>
            <a:r>
              <a:rPr lang="en-US" sz="1600" b="1" dirty="0" smtClean="0">
                <a:solidFill>
                  <a:schemeClr val="tx1"/>
                </a:solidFill>
                <a:latin typeface="Times New Roman" pitchFamily="18" charset="0"/>
                <a:cs typeface="Times New Roman" pitchFamily="18" charset="0"/>
              </a:rPr>
              <a:t>Three Borders: Superior, Medial (Vertebral) &amp; Lateral (Axillary) </a:t>
            </a:r>
          </a:p>
          <a:p>
            <a:r>
              <a:rPr lang="en-US" sz="1600" b="1" dirty="0" smtClean="0">
                <a:solidFill>
                  <a:schemeClr val="tx1"/>
                </a:solidFill>
                <a:latin typeface="Times New Roman" pitchFamily="18" charset="0"/>
                <a:cs typeface="Times New Roman" pitchFamily="18" charset="0"/>
              </a:rPr>
              <a:t>Three </a:t>
            </a:r>
            <a:r>
              <a:rPr lang="en-US" sz="1600" b="1" dirty="0">
                <a:solidFill>
                  <a:schemeClr val="tx1"/>
                </a:solidFill>
                <a:latin typeface="Times New Roman" pitchFamily="18" charset="0"/>
                <a:cs typeface="Times New Roman" pitchFamily="18" charset="0"/>
              </a:rPr>
              <a:t>Angles: Superior,  Lateral (forms the Glenoid cavity), Inferior</a:t>
            </a:r>
            <a:r>
              <a:rPr lang="en-US" sz="1600" b="1" dirty="0" smtClean="0">
                <a:solidFill>
                  <a:schemeClr val="tx1"/>
                </a:solidFill>
                <a:latin typeface="Times New Roman" pitchFamily="18" charset="0"/>
                <a:cs typeface="Times New Roman" pitchFamily="18" charset="0"/>
              </a:rPr>
              <a:t>.</a:t>
            </a:r>
          </a:p>
          <a:p>
            <a:pPr marL="457200" indent="-457200">
              <a:buNone/>
            </a:pPr>
            <a:r>
              <a:rPr lang="en-US" sz="1600" b="1" dirty="0" smtClean="0">
                <a:solidFill>
                  <a:schemeClr val="tx1"/>
                </a:solidFill>
                <a:latin typeface="Times New Roman" pitchFamily="18" charset="0"/>
                <a:cs typeface="Times New Roman" pitchFamily="18" charset="0"/>
              </a:rPr>
              <a:t>       Two </a:t>
            </a:r>
            <a:r>
              <a:rPr lang="en-US" sz="1600" b="1" dirty="0">
                <a:solidFill>
                  <a:schemeClr val="tx1"/>
                </a:solidFill>
                <a:latin typeface="Times New Roman" pitchFamily="18" charset="0"/>
                <a:cs typeface="Times New Roman" pitchFamily="18" charset="0"/>
              </a:rPr>
              <a:t>Surfaces: </a:t>
            </a:r>
          </a:p>
          <a:p>
            <a:pPr marL="457200" indent="-457200">
              <a:buNone/>
            </a:pPr>
            <a:r>
              <a:rPr lang="en-US" sz="1600" b="1" dirty="0">
                <a:solidFill>
                  <a:schemeClr val="tx1"/>
                </a:solidFill>
                <a:latin typeface="Times New Roman" pitchFamily="18" charset="0"/>
                <a:cs typeface="Times New Roman" pitchFamily="18" charset="0"/>
              </a:rPr>
              <a:t>Convex Posterior, Smaller Supraspinous  Fossa (above the spine) and the larger  </a:t>
            </a:r>
            <a:r>
              <a:rPr lang="en-US" sz="1600" b="1" dirty="0" err="1">
                <a:solidFill>
                  <a:schemeClr val="tx1"/>
                </a:solidFill>
                <a:latin typeface="Times New Roman" pitchFamily="18" charset="0"/>
                <a:cs typeface="Times New Roman" pitchFamily="18" charset="0"/>
              </a:rPr>
              <a:t>Infraspinous</a:t>
            </a:r>
            <a:r>
              <a:rPr lang="en-US" sz="1600" b="1" dirty="0">
                <a:solidFill>
                  <a:schemeClr val="tx1"/>
                </a:solidFill>
                <a:latin typeface="Times New Roman" pitchFamily="18" charset="0"/>
                <a:cs typeface="Times New Roman" pitchFamily="18" charset="0"/>
              </a:rPr>
              <a:t>  Fossa (below the spine).</a:t>
            </a:r>
          </a:p>
          <a:p>
            <a:pPr marL="0" indent="0">
              <a:buNone/>
            </a:pPr>
            <a:r>
              <a:rPr lang="en-US" sz="1600" b="1" dirty="0" smtClean="0">
                <a:solidFill>
                  <a:schemeClr val="tx1"/>
                </a:solidFill>
                <a:latin typeface="Times New Roman" pitchFamily="18" charset="0"/>
                <a:cs typeface="Times New Roman" pitchFamily="18" charset="0"/>
              </a:rPr>
              <a:t>Concave </a:t>
            </a:r>
            <a:r>
              <a:rPr lang="en-US" sz="1600" b="1" dirty="0">
                <a:solidFill>
                  <a:schemeClr val="tx1"/>
                </a:solidFill>
                <a:latin typeface="Times New Roman" pitchFamily="18" charset="0"/>
                <a:cs typeface="Times New Roman" pitchFamily="18" charset="0"/>
              </a:rPr>
              <a:t>Anterior (Costal) </a:t>
            </a:r>
          </a:p>
          <a:p>
            <a:endParaRPr lang="en-US" sz="2000" b="1" i="1" dirty="0" smtClean="0">
              <a:latin typeface="Times New Roman" pitchFamily="18" charset="0"/>
              <a:cs typeface="Times New Roman" pitchFamily="18" charset="0"/>
            </a:endParaRPr>
          </a:p>
        </p:txBody>
      </p:sp>
      <p:pic>
        <p:nvPicPr>
          <p:cNvPr id="9" name="Picture 2" descr="C:\Documents and Settings\me\My Documents\My Pictures\Picture17.jpg"/>
          <p:cNvPicPr>
            <a:picLocks noChangeAspect="1" noChangeArrowheads="1"/>
          </p:cNvPicPr>
          <p:nvPr/>
        </p:nvPicPr>
        <p:blipFill rotWithShape="1">
          <a:blip r:embed="rId3" cstate="print"/>
          <a:srcRect t="52499"/>
          <a:stretch/>
        </p:blipFill>
        <p:spPr bwMode="auto">
          <a:xfrm>
            <a:off x="4360839" y="5486545"/>
            <a:ext cx="2036798" cy="1395536"/>
          </a:xfrm>
          <a:prstGeom prst="rect">
            <a:avLst/>
          </a:prstGeom>
          <a:noFill/>
          <a:ln w="38100">
            <a:solidFill>
              <a:schemeClr val="tx1"/>
            </a:solidFill>
          </a:ln>
        </p:spPr>
      </p:pic>
    </p:spTree>
    <p:extLst>
      <p:ext uri="{BB962C8B-B14F-4D97-AF65-F5344CB8AC3E}">
        <p14:creationId xmlns:p14="http://schemas.microsoft.com/office/powerpoint/2010/main" val="3455096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0"/>
            <a:ext cx="8964488" cy="404664"/>
          </a:xfrm>
          <a:solidFill>
            <a:schemeClr val="tx2">
              <a:lumMod val="20000"/>
              <a:lumOff val="8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a:normAutofit/>
          </a:bodyPr>
          <a:lstStyle/>
          <a:p>
            <a:r>
              <a:rPr lang="en-US" sz="2000" b="1" dirty="0" err="1">
                <a:solidFill>
                  <a:schemeClr val="tx1"/>
                </a:solidFill>
                <a:latin typeface="Times New Roman" panose="02020603050405020304" pitchFamily="18" charset="0"/>
                <a:cs typeface="Times New Roman" panose="02020603050405020304" pitchFamily="18" charset="0"/>
              </a:rPr>
              <a:t>Humerus</a:t>
            </a:r>
            <a:endParaRPr lang="ar-SA" sz="2000" b="1" dirty="0">
              <a:solidFill>
                <a:schemeClr val="tx1"/>
              </a:solidFill>
              <a:latin typeface="Times New Roman" panose="02020603050405020304" pitchFamily="18" charset="0"/>
              <a:cs typeface="Times New Roman" panose="02020603050405020304" pitchFamily="18" charset="0"/>
            </a:endParaRPr>
          </a:p>
        </p:txBody>
      </p:sp>
      <p:pic>
        <p:nvPicPr>
          <p:cNvPr id="4" name="Picture 8" descr="E2168B01"/>
          <p:cNvPicPr>
            <a:picLocks noGrp="1" noChangeAspect="1" noChangeArrowheads="1"/>
          </p:cNvPicPr>
          <p:nvPr>
            <p:ph sz="half" idx="1"/>
          </p:nvPr>
        </p:nvPicPr>
        <p:blipFill>
          <a:blip r:embed="rId2" cstate="print"/>
          <a:srcRect t="4773" r="46103" b="21960"/>
          <a:stretch>
            <a:fillRect/>
          </a:stretch>
        </p:blipFill>
        <p:spPr>
          <a:xfrm>
            <a:off x="5292080" y="4365104"/>
            <a:ext cx="1988169" cy="2401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p:cNvSpPr>
            <a:spLocks noGrp="1"/>
          </p:cNvSpPr>
          <p:nvPr>
            <p:ph sz="half" idx="2"/>
          </p:nvPr>
        </p:nvSpPr>
        <p:spPr>
          <a:xfrm>
            <a:off x="1403648" y="1052736"/>
            <a:ext cx="3672408" cy="4392488"/>
          </a:xfrm>
          <a:solidFill>
            <a:schemeClr val="accent4">
              <a:lumMod val="20000"/>
              <a:lumOff val="80000"/>
            </a:schemeClr>
          </a:solidFill>
        </p:spPr>
        <p:txBody>
          <a:bodyPr>
            <a:normAutofit/>
          </a:bodyPr>
          <a:lstStyle/>
          <a:p>
            <a:pPr marL="393192" lvl="1" indent="0">
              <a:buNone/>
            </a:pPr>
            <a:r>
              <a:rPr lang="en-US" b="1" dirty="0" smtClean="0">
                <a:solidFill>
                  <a:schemeClr val="tx1"/>
                </a:solidFill>
                <a:latin typeface="Times New Roman" pitchFamily="18" charset="0"/>
                <a:cs typeface="Times New Roman" pitchFamily="18" charset="0"/>
              </a:rPr>
              <a:t>Typical Long bone.</a:t>
            </a:r>
          </a:p>
          <a:p>
            <a:pPr marL="393192" lvl="1" indent="0">
              <a:buNone/>
            </a:pPr>
            <a:r>
              <a:rPr lang="en-US" b="1" dirty="0" smtClean="0">
                <a:solidFill>
                  <a:srgbClr val="FF0000"/>
                </a:solidFill>
                <a:latin typeface="Times New Roman" pitchFamily="18" charset="0"/>
                <a:cs typeface="Times New Roman" pitchFamily="18" charset="0"/>
              </a:rPr>
              <a:t>1</a:t>
            </a:r>
            <a:r>
              <a:rPr lang="en-US" b="1" dirty="0" smtClean="0">
                <a:solidFill>
                  <a:schemeClr val="tx1"/>
                </a:solidFill>
                <a:latin typeface="Times New Roman" pitchFamily="18" charset="0"/>
                <a:cs typeface="Times New Roman" pitchFamily="18" charset="0"/>
              </a:rPr>
              <a:t>-Proximal End: Head, Neck, Greater &amp; Lesser Tubercles. </a:t>
            </a:r>
            <a:r>
              <a:rPr lang="en-US" b="1" dirty="0">
                <a:solidFill>
                  <a:schemeClr val="tx1"/>
                </a:solidFill>
                <a:latin typeface="Times New Roman" pitchFamily="18" charset="0"/>
                <a:cs typeface="Times New Roman" pitchFamily="18" charset="0"/>
              </a:rPr>
              <a:t>Intertubercular Groove</a:t>
            </a:r>
            <a:r>
              <a:rPr lang="en-US" b="1" dirty="0" smtClean="0">
                <a:solidFill>
                  <a:schemeClr val="tx1"/>
                </a:solidFill>
                <a:latin typeface="Times New Roman" pitchFamily="18" charset="0"/>
                <a:cs typeface="Times New Roman" pitchFamily="18" charset="0"/>
              </a:rPr>
              <a:t>.  Anatomical neck: formed by a   groove separating the head from the tubercles. Surgical Neck: a narrow part  distal to the tubercles.</a:t>
            </a:r>
            <a:r>
              <a:rPr lang="en-US" b="1" dirty="0">
                <a:solidFill>
                  <a:schemeClr val="tx1"/>
                </a:solidFill>
                <a:latin typeface="Times New Roman" pitchFamily="18" charset="0"/>
                <a:cs typeface="Times New Roman" pitchFamily="18" charset="0"/>
              </a:rPr>
              <a:t> </a:t>
            </a:r>
            <a:endParaRPr lang="en-US" b="1" dirty="0" smtClean="0">
              <a:solidFill>
                <a:schemeClr val="tx1"/>
              </a:solidFill>
              <a:latin typeface="Times New Roman" pitchFamily="18" charset="0"/>
              <a:cs typeface="Times New Roman" pitchFamily="18" charset="0"/>
            </a:endParaRPr>
          </a:p>
          <a:p>
            <a:pPr marL="0" indent="0">
              <a:buNone/>
            </a:pPr>
            <a:r>
              <a:rPr lang="en-US" sz="1600" b="1" dirty="0" smtClean="0">
                <a:solidFill>
                  <a:schemeClr val="tx1"/>
                </a:solidFill>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2</a:t>
            </a:r>
            <a:r>
              <a:rPr lang="en-US" sz="1600" b="1" dirty="0" smtClean="0">
                <a:solidFill>
                  <a:schemeClr val="tx1"/>
                </a:solidFill>
                <a:latin typeface="Times New Roman" pitchFamily="18" charset="0"/>
                <a:cs typeface="Times New Roman" pitchFamily="18" charset="0"/>
              </a:rPr>
              <a:t>-Shaft </a:t>
            </a:r>
            <a:r>
              <a:rPr lang="en-US" sz="1600" b="1" dirty="0">
                <a:solidFill>
                  <a:schemeClr val="tx1"/>
                </a:solidFill>
                <a:latin typeface="Times New Roman" pitchFamily="18" charset="0"/>
                <a:cs typeface="Times New Roman" pitchFamily="18" charset="0"/>
              </a:rPr>
              <a:t>(Body</a:t>
            </a:r>
            <a:r>
              <a:rPr lang="en-US" sz="1600" b="1" dirty="0" smtClean="0">
                <a:solidFill>
                  <a:schemeClr val="tx1"/>
                </a:solidFill>
                <a:latin typeface="Times New Roman" pitchFamily="18" charset="0"/>
                <a:cs typeface="Times New Roman" pitchFamily="18" charset="0"/>
              </a:rPr>
              <a:t>): Has </a:t>
            </a:r>
            <a:r>
              <a:rPr lang="en-US" sz="1600" b="1" dirty="0">
                <a:solidFill>
                  <a:schemeClr val="tx1"/>
                </a:solidFill>
                <a:latin typeface="Times New Roman" pitchFamily="18" charset="0"/>
                <a:cs typeface="Times New Roman" pitchFamily="18" charset="0"/>
              </a:rPr>
              <a:t>two prominent features:</a:t>
            </a:r>
          </a:p>
          <a:p>
            <a:pPr marL="0" indent="0">
              <a:buNone/>
            </a:pPr>
            <a:r>
              <a:rPr lang="en-US" sz="1600" b="1" dirty="0" smtClean="0">
                <a:solidFill>
                  <a:schemeClr val="tx1"/>
                </a:solidFill>
                <a:latin typeface="Times New Roman" pitchFamily="18" charset="0"/>
                <a:cs typeface="Times New Roman" pitchFamily="18" charset="0"/>
              </a:rPr>
              <a:t>                1</a:t>
            </a:r>
            <a:r>
              <a:rPr lang="en-US" sz="1600" b="1" dirty="0">
                <a:solidFill>
                  <a:schemeClr val="tx1"/>
                </a:solidFill>
                <a:latin typeface="Times New Roman" pitchFamily="18" charset="0"/>
                <a:cs typeface="Times New Roman" pitchFamily="18" charset="0"/>
              </a:rPr>
              <a:t>. Deltoid tuberosity:</a:t>
            </a:r>
          </a:p>
          <a:p>
            <a:pPr marL="0" indent="0">
              <a:buNone/>
            </a:pPr>
            <a:r>
              <a:rPr lang="en-US" sz="1600" b="1" dirty="0" smtClean="0">
                <a:solidFill>
                  <a:schemeClr val="tx1"/>
                </a:solidFill>
                <a:latin typeface="Times New Roman" pitchFamily="18" charset="0"/>
                <a:cs typeface="Times New Roman" pitchFamily="18" charset="0"/>
              </a:rPr>
              <a:t>                 2</a:t>
            </a:r>
            <a:r>
              <a:rPr lang="en-US" sz="1600" b="1" dirty="0">
                <a:solidFill>
                  <a:schemeClr val="tx1"/>
                </a:solidFill>
                <a:latin typeface="Times New Roman" pitchFamily="18" charset="0"/>
                <a:cs typeface="Times New Roman" pitchFamily="18" charset="0"/>
              </a:rPr>
              <a:t>. Spiral (Radial) groove:</a:t>
            </a:r>
          </a:p>
          <a:p>
            <a:pPr marL="0" indent="0">
              <a:buNone/>
            </a:pPr>
            <a:r>
              <a:rPr lang="en-US" sz="1600" b="1" dirty="0" smtClean="0">
                <a:solidFill>
                  <a:schemeClr val="tx1"/>
                </a:solidFill>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3-</a:t>
            </a:r>
            <a:r>
              <a:rPr lang="en-US" sz="1600" b="1" dirty="0" smtClean="0">
                <a:solidFill>
                  <a:schemeClr val="tx1"/>
                </a:solidFill>
                <a:latin typeface="Times New Roman" pitchFamily="18" charset="0"/>
                <a:cs typeface="Times New Roman" pitchFamily="18" charset="0"/>
              </a:rPr>
              <a:t>Distal End: Medial  </a:t>
            </a:r>
            <a:r>
              <a:rPr lang="en-US" sz="1600" b="1" dirty="0">
                <a:solidFill>
                  <a:schemeClr val="tx1"/>
                </a:solidFill>
                <a:latin typeface="Times New Roman" pitchFamily="18" charset="0"/>
                <a:cs typeface="Times New Roman" pitchFamily="18" charset="0"/>
              </a:rPr>
              <a:t>(can be felt) </a:t>
            </a:r>
            <a:r>
              <a:rPr lang="en-US" sz="1600" b="1" dirty="0" smtClean="0">
                <a:solidFill>
                  <a:schemeClr val="tx1"/>
                </a:solidFill>
                <a:latin typeface="Times New Roman" pitchFamily="18" charset="0"/>
                <a:cs typeface="Times New Roman" pitchFamily="18" charset="0"/>
              </a:rPr>
              <a:t>  and </a:t>
            </a:r>
            <a:r>
              <a:rPr lang="en-US" sz="1600" b="1" dirty="0">
                <a:solidFill>
                  <a:schemeClr val="tx1"/>
                </a:solidFill>
                <a:latin typeface="Times New Roman" pitchFamily="18" charset="0"/>
                <a:cs typeface="Times New Roman" pitchFamily="18" charset="0"/>
              </a:rPr>
              <a:t>Lateral Epicondyles.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E2168B01"/>
          <p:cNvPicPr>
            <a:picLocks noGrp="1" noChangeAspect="1" noChangeArrowheads="1"/>
          </p:cNvPicPr>
          <p:nvPr>
            <p:ph sz="half" idx="1"/>
          </p:nvPr>
        </p:nvPicPr>
        <p:blipFill>
          <a:blip r:embed="rId2" cstate="print">
            <a:lum bright="-10000"/>
          </a:blip>
          <a:srcRect t="52123" r="46103" b="21960"/>
          <a:stretch>
            <a:fillRect/>
          </a:stretch>
        </p:blipFill>
        <p:spPr>
          <a:xfrm>
            <a:off x="5220072" y="3645024"/>
            <a:ext cx="3528392"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1547664" y="919590"/>
            <a:ext cx="3528392" cy="4093586"/>
          </a:xfrm>
          <a:solidFill>
            <a:schemeClr val="accent4">
              <a:lumMod val="20000"/>
              <a:lumOff val="80000"/>
            </a:schemeClr>
          </a:solidFill>
          <a:ln>
            <a:solidFill>
              <a:schemeClr val="bg1"/>
            </a:solidFill>
          </a:ln>
        </p:spPr>
        <p:txBody>
          <a:bodyPr>
            <a:normAutofit/>
          </a:bodyPr>
          <a:lstStyle/>
          <a:p>
            <a:r>
              <a:rPr lang="en-US" sz="1600" b="1" dirty="0" smtClean="0">
                <a:solidFill>
                  <a:schemeClr val="tx1"/>
                </a:solidFill>
                <a:latin typeface="Times New Roman" pitchFamily="18" charset="0"/>
                <a:cs typeface="Times New Roman" pitchFamily="18" charset="0"/>
              </a:rPr>
              <a:t>Structures at Distal end:</a:t>
            </a:r>
          </a:p>
          <a:p>
            <a:r>
              <a:rPr lang="en-US" sz="1600" b="1" dirty="0" smtClean="0">
                <a:solidFill>
                  <a:schemeClr val="tx1"/>
                </a:solidFill>
                <a:latin typeface="Times New Roman" pitchFamily="18" charset="0"/>
                <a:cs typeface="Times New Roman" pitchFamily="18" charset="0"/>
              </a:rPr>
              <a:t>Anteriorly</a:t>
            </a:r>
            <a:r>
              <a:rPr lang="en-US" sz="1600" b="1" dirty="0" smtClean="0">
                <a:solidFill>
                  <a:schemeClr val="tx1"/>
                </a:solidFill>
                <a:latin typeface="Times New Roman" pitchFamily="18" charset="0"/>
                <a:cs typeface="Times New Roman" pitchFamily="18" charset="0"/>
              </a:rPr>
              <a:t>: Trochlea</a:t>
            </a:r>
            <a:r>
              <a:rPr lang="en-US" sz="1600" b="1" dirty="0" smtClean="0">
                <a:solidFill>
                  <a:schemeClr val="tx1"/>
                </a:solidFill>
                <a:latin typeface="Times New Roman" pitchFamily="18" charset="0"/>
                <a:cs typeface="Times New Roman" pitchFamily="18" charset="0"/>
              </a:rPr>
              <a:t>: (medial) for articulation with the ulna &amp; </a:t>
            </a:r>
            <a:r>
              <a:rPr lang="en-US" sz="1600" b="1" dirty="0" err="1" smtClean="0">
                <a:solidFill>
                  <a:schemeClr val="tx1"/>
                </a:solidFill>
                <a:latin typeface="Times New Roman" pitchFamily="18" charset="0"/>
                <a:cs typeface="Times New Roman" pitchFamily="18" charset="0"/>
              </a:rPr>
              <a:t>Capitulum</a:t>
            </a:r>
            <a:r>
              <a:rPr lang="en-US" sz="1600" b="1" dirty="0" smtClean="0">
                <a:solidFill>
                  <a:schemeClr val="tx1"/>
                </a:solidFill>
                <a:latin typeface="Times New Roman" pitchFamily="18" charset="0"/>
                <a:cs typeface="Times New Roman" pitchFamily="18" charset="0"/>
              </a:rPr>
              <a:t>: (lateral) for articulation with the radius.</a:t>
            </a:r>
          </a:p>
          <a:p>
            <a:pPr marL="0" indent="0">
              <a:buNone/>
            </a:pPr>
            <a:r>
              <a:rPr lang="en-US" sz="1600" b="1" dirty="0" smtClean="0">
                <a:solidFill>
                  <a:schemeClr val="tx1"/>
                </a:solidFill>
                <a:latin typeface="Times New Roman" pitchFamily="18" charset="0"/>
                <a:cs typeface="Times New Roman" pitchFamily="18" charset="0"/>
              </a:rPr>
              <a:t>       Coronoid fossa: above </a:t>
            </a:r>
            <a:r>
              <a:rPr lang="en-US" sz="1600" b="1" dirty="0">
                <a:solidFill>
                  <a:schemeClr val="tx1"/>
                </a:solidFill>
                <a:latin typeface="Times New Roman" pitchFamily="18" charset="0"/>
                <a:cs typeface="Times New Roman" pitchFamily="18" charset="0"/>
              </a:rPr>
              <a:t>the </a:t>
            </a:r>
            <a:r>
              <a:rPr lang="en-US" sz="1600" b="1" dirty="0" smtClean="0">
                <a:solidFill>
                  <a:schemeClr val="tx1"/>
                </a:solidFill>
                <a:latin typeface="Times New Roman" pitchFamily="18" charset="0"/>
                <a:cs typeface="Times New Roman" pitchFamily="18" charset="0"/>
              </a:rPr>
              <a:t>trochlea &amp;</a:t>
            </a:r>
            <a:r>
              <a:rPr lang="en-US" sz="1600" b="1" dirty="0" smtClean="0">
                <a:solidFill>
                  <a:schemeClr val="tx1"/>
                </a:solidFill>
                <a:latin typeface="Times New Roman" pitchFamily="18" charset="0"/>
                <a:cs typeface="Times New Roman" pitchFamily="18" charset="0"/>
              </a:rPr>
              <a:t>Radial fossa:</a:t>
            </a:r>
            <a:r>
              <a:rPr lang="en-US" sz="1600" b="1" dirty="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above </a:t>
            </a:r>
            <a:r>
              <a:rPr lang="en-US" sz="1600" b="1" dirty="0">
                <a:solidFill>
                  <a:schemeClr val="tx1"/>
                </a:solidFill>
                <a:latin typeface="Times New Roman" pitchFamily="18" charset="0"/>
                <a:cs typeface="Times New Roman" pitchFamily="18" charset="0"/>
              </a:rPr>
              <a:t>the </a:t>
            </a:r>
            <a:r>
              <a:rPr lang="en-US" sz="1600" b="1" dirty="0" err="1" smtClean="0">
                <a:solidFill>
                  <a:schemeClr val="tx1"/>
                </a:solidFill>
                <a:latin typeface="Times New Roman" pitchFamily="18" charset="0"/>
                <a:cs typeface="Times New Roman" pitchFamily="18" charset="0"/>
              </a:rPr>
              <a:t>capitulum</a:t>
            </a:r>
            <a:r>
              <a:rPr lang="en-US" sz="1600" b="1" dirty="0" smtClean="0">
                <a:solidFill>
                  <a:schemeClr val="tx1"/>
                </a:solidFill>
                <a:latin typeface="Times New Roman" pitchFamily="18" charset="0"/>
                <a:cs typeface="Times New Roman" pitchFamily="18" charset="0"/>
              </a:rPr>
              <a:t>.</a:t>
            </a:r>
          </a:p>
          <a:p>
            <a:r>
              <a:rPr lang="en-US" sz="1600" b="1" dirty="0" smtClean="0">
                <a:solidFill>
                  <a:schemeClr val="tx1"/>
                </a:solidFill>
                <a:latin typeface="Times New Roman" pitchFamily="18" charset="0"/>
                <a:cs typeface="Times New Roman" pitchFamily="18" charset="0"/>
              </a:rPr>
              <a:t>Posteriorly</a:t>
            </a:r>
            <a:r>
              <a:rPr lang="en-US" sz="1600" b="1" dirty="0" smtClean="0">
                <a:solidFill>
                  <a:schemeClr val="tx1"/>
                </a:solidFill>
                <a:latin typeface="Times New Roman" pitchFamily="18" charset="0"/>
                <a:cs typeface="Times New Roman" pitchFamily="18" charset="0"/>
              </a:rPr>
              <a:t>: Olecranon </a:t>
            </a:r>
            <a:r>
              <a:rPr lang="en-US" sz="1600" b="1" dirty="0" smtClean="0">
                <a:solidFill>
                  <a:schemeClr val="tx1"/>
                </a:solidFill>
                <a:latin typeface="Times New Roman" pitchFamily="18" charset="0"/>
                <a:cs typeface="Times New Roman" pitchFamily="18" charset="0"/>
              </a:rPr>
              <a:t>fossa: above </a:t>
            </a:r>
            <a:r>
              <a:rPr lang="en-US" sz="1600" b="1" dirty="0">
                <a:solidFill>
                  <a:schemeClr val="tx1"/>
                </a:solidFill>
                <a:latin typeface="Times New Roman" pitchFamily="18" charset="0"/>
                <a:cs typeface="Times New Roman" pitchFamily="18" charset="0"/>
              </a:rPr>
              <a:t>the </a:t>
            </a:r>
            <a:r>
              <a:rPr lang="en-US" sz="1600" b="1" dirty="0" smtClean="0">
                <a:solidFill>
                  <a:schemeClr val="tx1"/>
                </a:solidFill>
                <a:latin typeface="Times New Roman" pitchFamily="18" charset="0"/>
                <a:cs typeface="Times New Roman" pitchFamily="18" charset="0"/>
              </a:rPr>
              <a:t>trochlea.</a:t>
            </a:r>
          </a:p>
          <a:p>
            <a:pPr marL="0" indent="0">
              <a:buNone/>
            </a:pPr>
            <a:r>
              <a:rPr lang="en-US" sz="1600" b="1" dirty="0" smtClean="0">
                <a:solidFill>
                  <a:schemeClr val="tx1"/>
                </a:solidFill>
                <a:latin typeface="Times New Roman" pitchFamily="18" charset="0"/>
                <a:cs typeface="Times New Roman" pitchFamily="18" charset="0"/>
              </a:rPr>
              <a:t> </a:t>
            </a:r>
            <a:endParaRPr lang="en-US"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35841"/>
            <a:ext cx="8964488" cy="584521"/>
          </a:xfr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sz="1800" b="1" dirty="0" smtClean="0">
                <a:solidFill>
                  <a:schemeClr val="tx1"/>
                </a:solidFill>
                <a:latin typeface="Times New Roman" panose="02020603050405020304" pitchFamily="18" charset="0"/>
                <a:cs typeface="Times New Roman" panose="02020603050405020304" pitchFamily="18" charset="0"/>
              </a:rPr>
              <a:t>Ulna</a:t>
            </a:r>
            <a:endParaRPr lang="ar-SA" sz="1800" b="1" dirty="0">
              <a:solidFill>
                <a:schemeClr val="tx1"/>
              </a:solidFill>
              <a:latin typeface="Times New Roman" panose="02020603050405020304" pitchFamily="18" charset="0"/>
              <a:cs typeface="Times New Roman" panose="02020603050405020304" pitchFamily="18" charset="0"/>
            </a:endParaRPr>
          </a:p>
        </p:txBody>
      </p:sp>
      <p:pic>
        <p:nvPicPr>
          <p:cNvPr id="5" name="Picture 2" descr="C:\Documents and Settings\User\My Documents\Student Gray\7. Upper limb\F66122-007-f078.jpg"/>
          <p:cNvPicPr>
            <a:picLocks noGrp="1" noChangeAspect="1" noChangeArrowheads="1"/>
          </p:cNvPicPr>
          <p:nvPr>
            <p:ph sz="half" idx="1"/>
          </p:nvPr>
        </p:nvPicPr>
        <p:blipFill>
          <a:blip r:embed="rId2" cstate="print">
            <a:lum contrast="-20000"/>
          </a:blip>
          <a:stretch>
            <a:fillRect/>
          </a:stretch>
        </p:blipFill>
        <p:spPr bwMode="auto">
          <a:xfrm>
            <a:off x="5508104" y="4221088"/>
            <a:ext cx="3191043" cy="2636912"/>
          </a:xfrm>
          <a:prstGeom prst="rect">
            <a:avLst/>
          </a:prstGeom>
          <a:noFill/>
          <a:ln w="38100">
            <a:solidFill>
              <a:schemeClr val="tx1"/>
            </a:solidFill>
          </a:ln>
        </p:spPr>
      </p:pic>
      <p:sp>
        <p:nvSpPr>
          <p:cNvPr id="3" name="Content Placeholder 2"/>
          <p:cNvSpPr>
            <a:spLocks noGrp="1"/>
          </p:cNvSpPr>
          <p:nvPr>
            <p:ph sz="half" idx="2"/>
          </p:nvPr>
        </p:nvSpPr>
        <p:spPr>
          <a:xfrm>
            <a:off x="1403648" y="908721"/>
            <a:ext cx="3816424" cy="6120679"/>
          </a:xfrm>
          <a:solidFill>
            <a:schemeClr val="accent4">
              <a:lumMod val="20000"/>
              <a:lumOff val="80000"/>
            </a:schemeClr>
          </a:solidFill>
          <a:ln>
            <a:solidFill>
              <a:schemeClr val="bg1"/>
            </a:solidFill>
          </a:ln>
        </p:spPr>
        <p:txBody>
          <a:bodyPr>
            <a:normAutofit fontScale="25000" lnSpcReduction="20000"/>
          </a:bodyPr>
          <a:lstStyle/>
          <a:p>
            <a:pPr algn="l"/>
            <a:r>
              <a:rPr lang="en-US" sz="6400" b="1" dirty="0" smtClean="0">
                <a:solidFill>
                  <a:schemeClr val="tx1"/>
                </a:solidFill>
                <a:latin typeface="Times New Roman" pitchFamily="18" charset="0"/>
                <a:cs typeface="Times New Roman" pitchFamily="18" charset="0"/>
              </a:rPr>
              <a:t>It is the stabilizing bone of the forearm.</a:t>
            </a:r>
          </a:p>
          <a:p>
            <a:pPr algn="l"/>
            <a:r>
              <a:rPr lang="en-US" sz="6400" b="1" dirty="0" smtClean="0">
                <a:solidFill>
                  <a:schemeClr val="tx1"/>
                </a:solidFill>
                <a:latin typeface="Times New Roman" pitchFamily="18" charset="0"/>
                <a:cs typeface="Times New Roman" pitchFamily="18" charset="0"/>
              </a:rPr>
              <a:t>It is the medial &amp; longer of the two bones of the forearm.</a:t>
            </a:r>
            <a:endParaRPr lang="en-US" sz="6400" b="1" u="sng" dirty="0">
              <a:solidFill>
                <a:schemeClr val="tx1"/>
              </a:solidFill>
              <a:latin typeface="Times New Roman" pitchFamily="18" charset="0"/>
              <a:cs typeface="Times New Roman" pitchFamily="18" charset="0"/>
            </a:endParaRPr>
          </a:p>
          <a:p>
            <a:pPr algn="l"/>
            <a:r>
              <a:rPr lang="en-US" sz="6400" b="1" dirty="0" smtClean="0">
                <a:solidFill>
                  <a:schemeClr val="tx1"/>
                </a:solidFill>
                <a:latin typeface="Times New Roman" pitchFamily="18" charset="0"/>
                <a:cs typeface="Times New Roman" pitchFamily="18" charset="0"/>
              </a:rPr>
              <a:t>Proximal End </a:t>
            </a:r>
          </a:p>
          <a:p>
            <a:pPr algn="l"/>
            <a:r>
              <a:rPr lang="en-US" sz="6400" b="1" dirty="0" smtClean="0">
                <a:solidFill>
                  <a:schemeClr val="tx1"/>
                </a:solidFill>
                <a:latin typeface="Times New Roman" pitchFamily="18" charset="0"/>
                <a:cs typeface="Times New Roman" pitchFamily="18" charset="0"/>
              </a:rPr>
              <a:t>1. </a:t>
            </a:r>
            <a:r>
              <a:rPr lang="en-US" sz="6400" b="1" dirty="0" err="1" smtClean="0">
                <a:solidFill>
                  <a:schemeClr val="tx1"/>
                </a:solidFill>
                <a:latin typeface="Times New Roman" pitchFamily="18" charset="0"/>
                <a:cs typeface="Times New Roman" pitchFamily="18" charset="0"/>
              </a:rPr>
              <a:t>Olecranon</a:t>
            </a:r>
            <a:r>
              <a:rPr lang="en-US" sz="6400" b="1" dirty="0" smtClean="0">
                <a:solidFill>
                  <a:schemeClr val="tx1"/>
                </a:solidFill>
                <a:latin typeface="Times New Roman" pitchFamily="18" charset="0"/>
                <a:cs typeface="Times New Roman" pitchFamily="18" charset="0"/>
              </a:rPr>
              <a:t> Process : </a:t>
            </a:r>
          </a:p>
          <a:p>
            <a:r>
              <a:rPr lang="en-US" sz="6400" b="1" dirty="0" smtClean="0">
                <a:solidFill>
                  <a:schemeClr val="tx1"/>
                </a:solidFill>
                <a:latin typeface="Times New Roman" pitchFamily="18" charset="0"/>
                <a:cs typeface="Times New Roman" pitchFamily="18" charset="0"/>
              </a:rPr>
              <a:t>2. </a:t>
            </a:r>
            <a:r>
              <a:rPr lang="en-US" sz="6400" b="1" dirty="0" err="1" smtClean="0">
                <a:solidFill>
                  <a:schemeClr val="tx1"/>
                </a:solidFill>
                <a:latin typeface="Times New Roman" pitchFamily="18" charset="0"/>
                <a:cs typeface="Times New Roman" pitchFamily="18" charset="0"/>
              </a:rPr>
              <a:t>Coronoid</a:t>
            </a:r>
            <a:r>
              <a:rPr lang="en-US" sz="6400" b="1" dirty="0" smtClean="0">
                <a:solidFill>
                  <a:schemeClr val="tx1"/>
                </a:solidFill>
                <a:latin typeface="Times New Roman" pitchFamily="18" charset="0"/>
                <a:cs typeface="Times New Roman" pitchFamily="18" charset="0"/>
              </a:rPr>
              <a:t> Process : </a:t>
            </a:r>
          </a:p>
          <a:p>
            <a:r>
              <a:rPr lang="en-US" sz="6400" b="1" dirty="0" smtClean="0">
                <a:solidFill>
                  <a:schemeClr val="tx1"/>
                </a:solidFill>
                <a:latin typeface="Times New Roman" pitchFamily="18" charset="0"/>
                <a:cs typeface="Times New Roman" pitchFamily="18" charset="0"/>
              </a:rPr>
              <a:t>3.Tuberosity of Ulna: </a:t>
            </a:r>
          </a:p>
          <a:p>
            <a:r>
              <a:rPr lang="en-US" sz="6400" b="1" dirty="0" smtClean="0">
                <a:solidFill>
                  <a:schemeClr val="tx1"/>
                </a:solidFill>
                <a:latin typeface="Times New Roman" pitchFamily="18" charset="0"/>
                <a:cs typeface="Times New Roman" pitchFamily="18" charset="0"/>
              </a:rPr>
              <a:t>4.Trochlear Notch: </a:t>
            </a:r>
          </a:p>
          <a:p>
            <a:r>
              <a:rPr lang="en-US" sz="6400" b="1" dirty="0" smtClean="0">
                <a:solidFill>
                  <a:schemeClr val="tx1"/>
                </a:solidFill>
                <a:latin typeface="Times New Roman" pitchFamily="18" charset="0"/>
                <a:cs typeface="Times New Roman" pitchFamily="18" charset="0"/>
              </a:rPr>
              <a:t>5.Radial Notch : </a:t>
            </a:r>
          </a:p>
          <a:p>
            <a:r>
              <a:rPr lang="en-US" sz="6400" b="1" dirty="0">
                <a:solidFill>
                  <a:schemeClr val="tx1"/>
                </a:solidFill>
                <a:latin typeface="Times New Roman" pitchFamily="18" charset="0"/>
                <a:cs typeface="Times New Roman" pitchFamily="18" charset="0"/>
              </a:rPr>
              <a:t>Shaft :</a:t>
            </a:r>
          </a:p>
          <a:p>
            <a:r>
              <a:rPr lang="en-US" sz="6400" b="1" dirty="0">
                <a:solidFill>
                  <a:schemeClr val="tx1"/>
                </a:solidFill>
                <a:latin typeface="Times New Roman" pitchFamily="18" charset="0"/>
                <a:cs typeface="Times New Roman" pitchFamily="18" charset="0"/>
              </a:rPr>
              <a:t>Thick &amp; cylindrical superiorly but diminishes in diameter inferiorly</a:t>
            </a:r>
          </a:p>
          <a:p>
            <a:r>
              <a:rPr lang="en-US" sz="6400" b="1" dirty="0">
                <a:solidFill>
                  <a:schemeClr val="tx1"/>
                </a:solidFill>
                <a:latin typeface="Times New Roman" pitchFamily="18" charset="0"/>
                <a:cs typeface="Times New Roman" pitchFamily="18" charset="0"/>
              </a:rPr>
              <a:t>It has Three Surfaces (Anterior, Medial &amp; Posterior).</a:t>
            </a:r>
          </a:p>
          <a:p>
            <a:r>
              <a:rPr lang="en-US" sz="6400" b="1" dirty="0">
                <a:solidFill>
                  <a:schemeClr val="tx1"/>
                </a:solidFill>
                <a:latin typeface="Times New Roman" pitchFamily="18" charset="0"/>
                <a:cs typeface="Times New Roman" pitchFamily="18" charset="0"/>
              </a:rPr>
              <a:t>Sharp Lateral Interosseous border.</a:t>
            </a:r>
          </a:p>
          <a:p>
            <a:r>
              <a:rPr lang="en-US" sz="6400" b="1" dirty="0">
                <a:solidFill>
                  <a:schemeClr val="tx1"/>
                </a:solidFill>
                <a:latin typeface="Times New Roman" pitchFamily="18" charset="0"/>
                <a:cs typeface="Times New Roman" pitchFamily="18" charset="0"/>
              </a:rPr>
              <a:t>Distal End: Small </a:t>
            </a:r>
            <a:r>
              <a:rPr lang="en-US" sz="6400" b="1" dirty="0" smtClean="0">
                <a:solidFill>
                  <a:schemeClr val="tx1"/>
                </a:solidFill>
                <a:latin typeface="Times New Roman" pitchFamily="18" charset="0"/>
                <a:cs typeface="Times New Roman" pitchFamily="18" charset="0"/>
              </a:rPr>
              <a:t>rounded </a:t>
            </a:r>
          </a:p>
          <a:p>
            <a:r>
              <a:rPr lang="en-US" sz="6400" b="1" dirty="0" smtClean="0">
                <a:solidFill>
                  <a:schemeClr val="tx1"/>
                </a:solidFill>
                <a:latin typeface="Times New Roman" pitchFamily="18" charset="0"/>
                <a:cs typeface="Times New Roman" pitchFamily="18" charset="0"/>
              </a:rPr>
              <a:t>1</a:t>
            </a:r>
            <a:r>
              <a:rPr lang="en-US" sz="6400" b="1" dirty="0">
                <a:solidFill>
                  <a:schemeClr val="tx1"/>
                </a:solidFill>
                <a:latin typeface="Times New Roman" pitchFamily="18" charset="0"/>
                <a:cs typeface="Times New Roman" pitchFamily="18" charset="0"/>
              </a:rPr>
              <a:t>. Head: lies distally at the wrist. .</a:t>
            </a:r>
          </a:p>
          <a:p>
            <a:pPr>
              <a:buNone/>
            </a:pPr>
            <a:r>
              <a:rPr lang="en-US" sz="6400" b="1" dirty="0" smtClean="0">
                <a:solidFill>
                  <a:schemeClr val="tx1"/>
                </a:solidFill>
                <a:latin typeface="Times New Roman" pitchFamily="18" charset="0"/>
                <a:cs typeface="Times New Roman" pitchFamily="18" charset="0"/>
              </a:rPr>
              <a:t>    2</a:t>
            </a:r>
            <a:r>
              <a:rPr lang="en-US" sz="6400" b="1" dirty="0">
                <a:solidFill>
                  <a:schemeClr val="tx1"/>
                </a:solidFill>
                <a:latin typeface="Times New Roman" pitchFamily="18" charset="0"/>
                <a:cs typeface="Times New Roman" pitchFamily="18" charset="0"/>
              </a:rPr>
              <a:t>. Styloid process: Medial.</a:t>
            </a:r>
          </a:p>
          <a:p>
            <a:endParaRPr lang="en-US" sz="2400" b="1" i="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6041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2279</TotalTime>
  <Words>1512</Words>
  <Application>Microsoft Office PowerPoint</Application>
  <PresentationFormat>On-screen Show (4:3)</PresentationFormat>
  <Paragraphs>206</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Narrow</vt:lpstr>
      <vt:lpstr>Calibri</vt:lpstr>
      <vt:lpstr>Century Gothic</vt:lpstr>
      <vt:lpstr>Tahoma</vt:lpstr>
      <vt:lpstr>Times New Roman</vt:lpstr>
      <vt:lpstr>Wingdings</vt:lpstr>
      <vt:lpstr>Wingdings 2</vt:lpstr>
      <vt:lpstr>Wingdings 3</vt:lpstr>
      <vt:lpstr>Wisp</vt:lpstr>
      <vt:lpstr>PowerPoint Presentation</vt:lpstr>
      <vt:lpstr>OBJECTIVES</vt:lpstr>
      <vt:lpstr>PowerPoint Presentation</vt:lpstr>
      <vt:lpstr>Pectoral Girdle</vt:lpstr>
      <vt:lpstr>Clavicle</vt:lpstr>
      <vt:lpstr>Scapula (Shoulder Blade)</vt:lpstr>
      <vt:lpstr>Humerus</vt:lpstr>
      <vt:lpstr>PowerPoint Presentation</vt:lpstr>
      <vt:lpstr>Ulna</vt:lpstr>
      <vt:lpstr>Radius</vt:lpstr>
      <vt:lpstr>Carpal Bones</vt:lpstr>
      <vt:lpstr>     Clavicle is the most commonly fractured bone in the body. Fractures commonly result from a fall onto the shoulder, or onto an outstretched hand.  Most common fractures of humerus in the surgical neck especially in elder people with osteoporosis. The fracture results from falling on the hand  </vt:lpstr>
      <vt:lpstr>PowerPoint Presentation</vt:lpstr>
      <vt:lpstr>BONES OF THIGH (Femur and Patella)</vt:lpstr>
      <vt:lpstr>UPPER END OF FEMUR</vt:lpstr>
      <vt:lpstr>SHAFT OF FEMUR</vt:lpstr>
      <vt:lpstr>LOWER END OF FEMUR</vt:lpstr>
      <vt:lpstr>PATELLA</vt:lpstr>
      <vt:lpstr>BONES OF LEG (TIBIA AND FIBULA) </vt:lpstr>
      <vt:lpstr>TIBIA</vt:lpstr>
      <vt:lpstr>TIBIA</vt:lpstr>
      <vt:lpstr>TIBIA</vt:lpstr>
      <vt:lpstr>FIBULA</vt:lpstr>
      <vt:lpstr>BONES OF FOOT</vt:lpstr>
      <vt:lpstr>PowerPoint Presentation</vt:lpstr>
      <vt:lpstr>      Fractures of the neck of the femur are common . Tibia fractures are normally caused by trauma. Whether a sporting injury, a fall at home or a fall at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Bones of upper limb</dc:title>
  <dc:creator>user</dc:creator>
  <cp:lastModifiedBy>Tahani Almatrafi</cp:lastModifiedBy>
  <cp:revision>246</cp:revision>
  <dcterms:created xsi:type="dcterms:W3CDTF">2010-12-19T14:08:49Z</dcterms:created>
  <dcterms:modified xsi:type="dcterms:W3CDTF">2021-11-15T06:27:33Z</dcterms:modified>
</cp:coreProperties>
</file>