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15" r:id="rId2"/>
    <p:sldId id="395" r:id="rId3"/>
    <p:sldId id="391" r:id="rId4"/>
    <p:sldId id="392" r:id="rId5"/>
    <p:sldId id="394" r:id="rId6"/>
    <p:sldId id="397" r:id="rId7"/>
    <p:sldId id="396" r:id="rId8"/>
    <p:sldId id="399" r:id="rId9"/>
    <p:sldId id="401" r:id="rId10"/>
    <p:sldId id="402" r:id="rId11"/>
    <p:sldId id="404" r:id="rId12"/>
    <p:sldId id="406" r:id="rId13"/>
    <p:sldId id="407" r:id="rId14"/>
    <p:sldId id="408" r:id="rId15"/>
    <p:sldId id="409" r:id="rId16"/>
    <p:sldId id="416" r:id="rId17"/>
    <p:sldId id="410" r:id="rId18"/>
    <p:sldId id="413" r:id="rId19"/>
    <p:sldId id="367" r:id="rId20"/>
    <p:sldId id="386" r:id="rId21"/>
    <p:sldId id="372" r:id="rId22"/>
    <p:sldId id="373" r:id="rId23"/>
    <p:sldId id="387" r:id="rId24"/>
    <p:sldId id="388" r:id="rId25"/>
    <p:sldId id="374" r:id="rId26"/>
    <p:sldId id="376" r:id="rId27"/>
    <p:sldId id="377" r:id="rId28"/>
    <p:sldId id="379" r:id="rId29"/>
    <p:sldId id="380" r:id="rId30"/>
    <p:sldId id="378" r:id="rId31"/>
    <p:sldId id="381"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336600"/>
    <a:srgbClr val="6EA9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99" autoAdjust="0"/>
    <p:restoredTop sz="91912" autoAdjust="0"/>
  </p:normalViewPr>
  <p:slideViewPr>
    <p:cSldViewPr>
      <p:cViewPr>
        <p:scale>
          <a:sx n="70" d="100"/>
          <a:sy n="70" d="100"/>
        </p:scale>
        <p:origin x="1608" y="3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2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9AB669C-C1F7-4DC8-91FD-8FBDDA34B1D7}" type="datetimeFigureOut">
              <a:rPr lang="en-US" smtClean="0"/>
              <a:pPr/>
              <a:t>12/13/2021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9E03F73-41E3-4C50-B8AF-77647CFB4A6C}" type="slidenum">
              <a:rPr lang="en-US" smtClean="0"/>
              <a:pPr/>
              <a:t>‹#›</a:t>
            </a:fld>
            <a:endParaRPr lang="en-US"/>
          </a:p>
        </p:txBody>
      </p:sp>
    </p:spTree>
    <p:extLst>
      <p:ext uri="{BB962C8B-B14F-4D97-AF65-F5344CB8AC3E}">
        <p14:creationId xmlns:p14="http://schemas.microsoft.com/office/powerpoint/2010/main" val="2401538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1200" b="1" i="1" dirty="0" smtClean="0"/>
              <a:t>Four branches arise from the radial</a:t>
            </a:r>
            <a:r>
              <a:rPr lang="en-US" sz="1200" b="1" i="1" baseline="0" dirty="0" smtClean="0"/>
              <a:t> </a:t>
            </a:r>
            <a:r>
              <a:rPr lang="en-US" sz="1200" b="1" i="1" dirty="0" smtClean="0"/>
              <a:t>nerve within the spiral groove:</a:t>
            </a:r>
          </a:p>
          <a:p>
            <a:endParaRPr lang="en-US" dirty="0"/>
          </a:p>
        </p:txBody>
      </p:sp>
      <p:sp>
        <p:nvSpPr>
          <p:cNvPr id="4" name="Slide Number Placeholder 3"/>
          <p:cNvSpPr>
            <a:spLocks noGrp="1"/>
          </p:cNvSpPr>
          <p:nvPr>
            <p:ph type="sldNum" sz="quarter" idx="10"/>
          </p:nvPr>
        </p:nvSpPr>
        <p:spPr/>
        <p:txBody>
          <a:bodyPr/>
          <a:lstStyle/>
          <a:p>
            <a:fld id="{09E03F73-41E3-4C50-B8AF-77647CFB4A6C}" type="slidenum">
              <a:rPr lang="en-US" smtClean="0"/>
              <a:pPr/>
              <a:t>6</a:t>
            </a:fld>
            <a:endParaRPr lang="en-US"/>
          </a:p>
        </p:txBody>
      </p:sp>
    </p:spTree>
    <p:extLst>
      <p:ext uri="{BB962C8B-B14F-4D97-AF65-F5344CB8AC3E}">
        <p14:creationId xmlns:p14="http://schemas.microsoft.com/office/powerpoint/2010/main" val="27498106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22</a:t>
            </a:fld>
            <a:endParaRPr lang="en-US" altLang="ar-SA" smtClean="0"/>
          </a:p>
        </p:txBody>
      </p:sp>
    </p:spTree>
    <p:extLst>
      <p:ext uri="{BB962C8B-B14F-4D97-AF65-F5344CB8AC3E}">
        <p14:creationId xmlns:p14="http://schemas.microsoft.com/office/powerpoint/2010/main" val="23615052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23</a:t>
            </a:fld>
            <a:endParaRPr lang="en-US" altLang="ar-SA" smtClean="0"/>
          </a:p>
        </p:txBody>
      </p:sp>
    </p:spTree>
    <p:extLst>
      <p:ext uri="{BB962C8B-B14F-4D97-AF65-F5344CB8AC3E}">
        <p14:creationId xmlns:p14="http://schemas.microsoft.com/office/powerpoint/2010/main" val="2120430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25</a:t>
            </a:fld>
            <a:endParaRPr lang="en-US" altLang="ar-SA" smtClean="0"/>
          </a:p>
        </p:txBody>
      </p:sp>
    </p:spTree>
    <p:extLst>
      <p:ext uri="{BB962C8B-B14F-4D97-AF65-F5344CB8AC3E}">
        <p14:creationId xmlns:p14="http://schemas.microsoft.com/office/powerpoint/2010/main" val="20718387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26</a:t>
            </a:fld>
            <a:endParaRPr lang="en-US" altLang="ar-SA" smtClean="0"/>
          </a:p>
        </p:txBody>
      </p:sp>
    </p:spTree>
    <p:extLst>
      <p:ext uri="{BB962C8B-B14F-4D97-AF65-F5344CB8AC3E}">
        <p14:creationId xmlns:p14="http://schemas.microsoft.com/office/powerpoint/2010/main" val="39664183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27</a:t>
            </a:fld>
            <a:endParaRPr lang="en-US" altLang="ar-SA" smtClean="0"/>
          </a:p>
        </p:txBody>
      </p:sp>
    </p:spTree>
    <p:extLst>
      <p:ext uri="{BB962C8B-B14F-4D97-AF65-F5344CB8AC3E}">
        <p14:creationId xmlns:p14="http://schemas.microsoft.com/office/powerpoint/2010/main" val="4270262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28</a:t>
            </a:fld>
            <a:endParaRPr lang="en-US" altLang="ar-SA" smtClean="0"/>
          </a:p>
        </p:txBody>
      </p:sp>
    </p:spTree>
    <p:extLst>
      <p:ext uri="{BB962C8B-B14F-4D97-AF65-F5344CB8AC3E}">
        <p14:creationId xmlns:p14="http://schemas.microsoft.com/office/powerpoint/2010/main" val="4284506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29</a:t>
            </a:fld>
            <a:endParaRPr lang="en-US" altLang="ar-SA" smtClean="0"/>
          </a:p>
        </p:txBody>
      </p:sp>
    </p:spTree>
    <p:extLst>
      <p:ext uri="{BB962C8B-B14F-4D97-AF65-F5344CB8AC3E}">
        <p14:creationId xmlns:p14="http://schemas.microsoft.com/office/powerpoint/2010/main" val="36401180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30</a:t>
            </a:fld>
            <a:endParaRPr lang="en-US" altLang="ar-SA" smtClean="0"/>
          </a:p>
        </p:txBody>
      </p:sp>
    </p:spTree>
    <p:extLst>
      <p:ext uri="{BB962C8B-B14F-4D97-AF65-F5344CB8AC3E}">
        <p14:creationId xmlns:p14="http://schemas.microsoft.com/office/powerpoint/2010/main" val="31663170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31</a:t>
            </a:fld>
            <a:endParaRPr lang="en-US" altLang="ar-SA" smtClean="0"/>
          </a:p>
        </p:txBody>
      </p:sp>
    </p:spTree>
    <p:extLst>
      <p:ext uri="{BB962C8B-B14F-4D97-AF65-F5344CB8AC3E}">
        <p14:creationId xmlns:p14="http://schemas.microsoft.com/office/powerpoint/2010/main" val="38901232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7</a:t>
            </a:fld>
            <a:endParaRPr lang="en-US" altLang="ar-SA" smtClean="0"/>
          </a:p>
        </p:txBody>
      </p:sp>
    </p:spTree>
    <p:extLst>
      <p:ext uri="{BB962C8B-B14F-4D97-AF65-F5344CB8AC3E}">
        <p14:creationId xmlns:p14="http://schemas.microsoft.com/office/powerpoint/2010/main" val="18584623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11</a:t>
            </a:fld>
            <a:endParaRPr lang="en-US" altLang="ar-SA" smtClean="0"/>
          </a:p>
        </p:txBody>
      </p:sp>
    </p:spTree>
    <p:extLst>
      <p:ext uri="{BB962C8B-B14F-4D97-AF65-F5344CB8AC3E}">
        <p14:creationId xmlns:p14="http://schemas.microsoft.com/office/powerpoint/2010/main" val="399007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200" b="1" dirty="0" smtClean="0">
                <a:solidFill>
                  <a:srgbClr val="002060"/>
                </a:solidFill>
                <a:cs typeface="Aharoni" panose="02010803020104030203" pitchFamily="2" charset="-79"/>
              </a:rPr>
              <a:t>(branch to long &amp; medial heads of triceps)</a:t>
            </a:r>
          </a:p>
          <a:p>
            <a:r>
              <a:rPr lang="en-US" sz="1200" b="0" i="0" kern="1200" dirty="0" smtClean="0">
                <a:solidFill>
                  <a:schemeClr val="tx1"/>
                </a:solidFill>
                <a:effectLst/>
                <a:latin typeface="+mn-lt"/>
                <a:ea typeface="+mn-ea"/>
                <a:cs typeface="+mn-cs"/>
              </a:rPr>
              <a:t> the triceps </a:t>
            </a:r>
            <a:r>
              <a:rPr lang="en-US" sz="1200" b="0" i="0" kern="1200" dirty="0" err="1" smtClean="0">
                <a:solidFill>
                  <a:schemeClr val="tx1"/>
                </a:solidFill>
                <a:effectLst/>
                <a:latin typeface="+mn-lt"/>
                <a:ea typeface="+mn-ea"/>
                <a:cs typeface="+mn-cs"/>
              </a:rPr>
              <a:t>brachii</a:t>
            </a:r>
            <a:r>
              <a:rPr lang="en-US" sz="1200" b="0" i="0" kern="1200" dirty="0" smtClean="0">
                <a:solidFill>
                  <a:schemeClr val="tx1"/>
                </a:solidFill>
                <a:effectLst/>
                <a:latin typeface="+mn-lt"/>
                <a:ea typeface="+mn-ea"/>
                <a:cs typeface="+mn-cs"/>
              </a:rPr>
              <a:t> and muscles in posterior compartment are affected.</a:t>
            </a:r>
          </a:p>
          <a:p>
            <a:r>
              <a:rPr lang="en-US" dirty="0" smtClean="0"/>
              <a:t>The patient is unable to extend at the forearm, wrist and fingers. Unopposed flexion of wrist occurs, known as wrist-drop.</a:t>
            </a:r>
          </a:p>
          <a:p>
            <a:endParaRPr lang="en-US" dirty="0"/>
          </a:p>
        </p:txBody>
      </p:sp>
      <p:sp>
        <p:nvSpPr>
          <p:cNvPr id="4" name="Slide Number Placeholder 3"/>
          <p:cNvSpPr>
            <a:spLocks noGrp="1"/>
          </p:cNvSpPr>
          <p:nvPr>
            <p:ph type="sldNum" sz="quarter" idx="10"/>
          </p:nvPr>
        </p:nvSpPr>
        <p:spPr/>
        <p:txBody>
          <a:bodyPr/>
          <a:lstStyle/>
          <a:p>
            <a:fld id="{09E03F73-41E3-4C50-B8AF-77647CFB4A6C}" type="slidenum">
              <a:rPr lang="en-US" smtClean="0"/>
              <a:pPr/>
              <a:t>13</a:t>
            </a:fld>
            <a:endParaRPr lang="en-US"/>
          </a:p>
        </p:txBody>
      </p:sp>
    </p:spTree>
    <p:extLst>
      <p:ext uri="{BB962C8B-B14F-4D97-AF65-F5344CB8AC3E}">
        <p14:creationId xmlns:p14="http://schemas.microsoft.com/office/powerpoint/2010/main" val="2883706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smtClean="0">
                <a:solidFill>
                  <a:schemeClr val="tx1"/>
                </a:solidFill>
                <a:effectLst/>
                <a:latin typeface="+mn-lt"/>
                <a:ea typeface="+mn-ea"/>
                <a:cs typeface="+mn-cs"/>
              </a:rPr>
              <a:t>Sensory functions </a:t>
            </a:r>
            <a:r>
              <a:rPr lang="en-US" sz="1200" b="0" i="0" kern="1200" dirty="0" smtClean="0">
                <a:solidFill>
                  <a:schemeClr val="tx1"/>
                </a:solidFill>
                <a:effectLst/>
                <a:latin typeface="+mn-lt"/>
                <a:ea typeface="+mn-ea"/>
                <a:cs typeface="+mn-cs"/>
              </a:rPr>
              <a:t>– all four cutaneous branches of the radial nerve are affected.</a:t>
            </a:r>
            <a:endParaRPr lang="en-US" dirty="0"/>
          </a:p>
        </p:txBody>
      </p:sp>
      <p:sp>
        <p:nvSpPr>
          <p:cNvPr id="4" name="Slide Number Placeholder 3"/>
          <p:cNvSpPr>
            <a:spLocks noGrp="1"/>
          </p:cNvSpPr>
          <p:nvPr>
            <p:ph type="sldNum" sz="quarter" idx="10"/>
          </p:nvPr>
        </p:nvSpPr>
        <p:spPr/>
        <p:txBody>
          <a:bodyPr/>
          <a:lstStyle/>
          <a:p>
            <a:fld id="{09E03F73-41E3-4C50-B8AF-77647CFB4A6C}" type="slidenum">
              <a:rPr lang="en-US" smtClean="0"/>
              <a:pPr/>
              <a:t>14</a:t>
            </a:fld>
            <a:endParaRPr lang="en-US"/>
          </a:p>
        </p:txBody>
      </p:sp>
    </p:spTree>
    <p:extLst>
      <p:ext uri="{BB962C8B-B14F-4D97-AF65-F5344CB8AC3E}">
        <p14:creationId xmlns:p14="http://schemas.microsoft.com/office/powerpoint/2010/main" val="352555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smtClean="0">
                <a:solidFill>
                  <a:srgbClr val="002060"/>
                </a:solidFill>
                <a:cs typeface="Aharoni" panose="02010803020104030203" pitchFamily="2" charset="-79"/>
              </a:rPr>
              <a:t>Compression or fracture causing Injury to the radial nerve </a:t>
            </a:r>
          </a:p>
          <a:p>
            <a:r>
              <a:rPr lang="en-US" altLang="en-US" sz="1200" b="1" dirty="0" smtClean="0">
                <a:solidFill>
                  <a:srgbClr val="002060"/>
                </a:solidFill>
                <a:cs typeface="Aharoni" panose="02010803020104030203" pitchFamily="2" charset="-79"/>
              </a:rPr>
              <a:t>      within spiral groove: </a:t>
            </a:r>
            <a:r>
              <a:rPr lang="en-US" altLang="en-US" sz="1200" dirty="0" smtClean="0">
                <a:cs typeface="Aharoni" panose="02010803020104030203" pitchFamily="2" charset="-79"/>
              </a:rPr>
              <a:t>Most common fracture of the shaft of the</a:t>
            </a:r>
          </a:p>
          <a:p>
            <a:r>
              <a:rPr lang="en-US" altLang="en-US" sz="1200" dirty="0" smtClean="0">
                <a:cs typeface="Aharoni" panose="02010803020104030203" pitchFamily="2" charset="-79"/>
              </a:rPr>
              <a:t>       </a:t>
            </a:r>
            <a:r>
              <a:rPr lang="en-US" altLang="en-US" sz="1200" dirty="0" err="1" smtClean="0">
                <a:cs typeface="Aharoni" panose="02010803020104030203" pitchFamily="2" charset="-79"/>
              </a:rPr>
              <a:t>humerus</a:t>
            </a:r>
            <a:r>
              <a:rPr lang="en-US" altLang="en-US" sz="1200" dirty="0" smtClean="0">
                <a:cs typeface="Aharoni" panose="02010803020104030203" pitchFamily="2" charset="-79"/>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triceps </a:t>
            </a:r>
            <a:r>
              <a:rPr lang="en-US" dirty="0" err="1" smtClean="0"/>
              <a:t>brachii</a:t>
            </a:r>
            <a:r>
              <a:rPr lang="en-US" dirty="0" smtClean="0"/>
              <a:t> may be weakened, but is not </a:t>
            </a:r>
            <a:r>
              <a:rPr lang="en-US" dirty="0" err="1" smtClean="0"/>
              <a:t>paralysed</a:t>
            </a:r>
            <a:r>
              <a:rPr lang="en-US" dirty="0" smtClean="0"/>
              <a:t> (branches to the long and lateral heads of the triceps arise </a:t>
            </a:r>
            <a:r>
              <a:rPr lang="en-US" i="1" dirty="0" smtClean="0"/>
              <a:t>proximal</a:t>
            </a:r>
            <a:r>
              <a:rPr lang="en-US" dirty="0" smtClean="0"/>
              <a:t> to the radial groove).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smtClean="0">
                <a:solidFill>
                  <a:schemeClr val="tx1"/>
                </a:solidFill>
                <a:effectLst/>
                <a:latin typeface="+mn-lt"/>
                <a:ea typeface="+mn-ea"/>
                <a:cs typeface="+mn-cs"/>
              </a:rPr>
              <a:t>Sensory functions </a:t>
            </a:r>
            <a:r>
              <a:rPr lang="en-US" sz="1200" b="0" i="0" kern="1200" dirty="0" smtClean="0">
                <a:solidFill>
                  <a:schemeClr val="tx1"/>
                </a:solidFill>
                <a:effectLst/>
                <a:latin typeface="+mn-lt"/>
                <a:ea typeface="+mn-ea"/>
                <a:cs typeface="+mn-cs"/>
              </a:rPr>
              <a:t>– the cutaneous branches to the arm and forearm have already arisen. The superficial branch of the radial nerve will be damaged, resulting in sensory loss to the dorsal surface of the lateral three and half digits and the associated area on the dorsum of the hand.</a:t>
            </a:r>
          </a:p>
          <a:p>
            <a:endParaRPr lang="en-US" dirty="0"/>
          </a:p>
        </p:txBody>
      </p:sp>
      <p:sp>
        <p:nvSpPr>
          <p:cNvPr id="4" name="Slide Number Placeholder 3"/>
          <p:cNvSpPr>
            <a:spLocks noGrp="1"/>
          </p:cNvSpPr>
          <p:nvPr>
            <p:ph type="sldNum" sz="quarter" idx="10"/>
          </p:nvPr>
        </p:nvSpPr>
        <p:spPr/>
        <p:txBody>
          <a:bodyPr/>
          <a:lstStyle/>
          <a:p>
            <a:fld id="{09E03F73-41E3-4C50-B8AF-77647CFB4A6C}" type="slidenum">
              <a:rPr lang="en-US" smtClean="0"/>
              <a:pPr/>
              <a:t>15</a:t>
            </a:fld>
            <a:endParaRPr lang="en-US"/>
          </a:p>
        </p:txBody>
      </p:sp>
    </p:spTree>
    <p:extLst>
      <p:ext uri="{BB962C8B-B14F-4D97-AF65-F5344CB8AC3E}">
        <p14:creationId xmlns:p14="http://schemas.microsoft.com/office/powerpoint/2010/main" val="3338942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C00000"/>
                </a:solidFill>
              </a:rPr>
              <a:t>“No</a:t>
            </a:r>
            <a:r>
              <a:rPr lang="en-US" sz="1200" dirty="0" smtClean="0">
                <a:solidFill>
                  <a:srgbClr val="C00000"/>
                </a:solidFill>
              </a:rPr>
              <a:t> </a:t>
            </a:r>
            <a:r>
              <a:rPr lang="en-US" sz="1200" b="1" dirty="0" smtClean="0">
                <a:solidFill>
                  <a:srgbClr val="C00000"/>
                </a:solidFill>
              </a:rPr>
              <a:t>wrist Drop”</a:t>
            </a:r>
            <a:r>
              <a:rPr lang="en-US" sz="1200" dirty="0" smtClean="0">
                <a:solidFill>
                  <a:srgbClr val="C00000"/>
                </a:solidFill>
              </a:rPr>
              <a:t>  </a:t>
            </a:r>
            <a:r>
              <a:rPr lang="en-US" sz="1200" dirty="0" smtClean="0">
                <a:solidFill>
                  <a:srgbClr val="7030A0"/>
                </a:solidFill>
              </a:rPr>
              <a:t>{Ref. </a:t>
            </a:r>
            <a:r>
              <a:rPr lang="en-US" sz="1200" dirty="0" err="1" smtClean="0">
                <a:solidFill>
                  <a:srgbClr val="7030A0"/>
                </a:solidFill>
              </a:rPr>
              <a:t>snell</a:t>
            </a:r>
            <a:r>
              <a:rPr lang="en-US" sz="1200" dirty="0" smtClean="0">
                <a:solidFill>
                  <a:srgbClr val="7030A0"/>
                </a:solidFill>
              </a:rPr>
              <a:t> p-539}</a:t>
            </a:r>
          </a:p>
          <a:p>
            <a:endParaRPr lang="en-US" alt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17</a:t>
            </a:fld>
            <a:endParaRPr lang="en-US" altLang="ar-SA" smtClean="0"/>
          </a:p>
        </p:txBody>
      </p:sp>
    </p:spTree>
    <p:extLst>
      <p:ext uri="{BB962C8B-B14F-4D97-AF65-F5344CB8AC3E}">
        <p14:creationId xmlns:p14="http://schemas.microsoft.com/office/powerpoint/2010/main" val="2846564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19</a:t>
            </a:fld>
            <a:endParaRPr lang="en-US" altLang="ar-SA" smtClean="0"/>
          </a:p>
        </p:txBody>
      </p:sp>
    </p:spTree>
    <p:extLst>
      <p:ext uri="{BB962C8B-B14F-4D97-AF65-F5344CB8AC3E}">
        <p14:creationId xmlns:p14="http://schemas.microsoft.com/office/powerpoint/2010/main" val="7316515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tx1"/>
                </a:solidFill>
                <a:latin typeface="Arial" panose="020B0604020202020204" pitchFamily="34" charset="0"/>
                <a:cs typeface="Arial" panose="020B0604020202020204" pitchFamily="34" charset="0"/>
              </a:defRPr>
            </a:lvl1pPr>
            <a:lvl2pPr marL="742950" indent="-285750">
              <a:defRPr b="1">
                <a:solidFill>
                  <a:schemeClr val="tx1"/>
                </a:solidFill>
                <a:latin typeface="Arial" panose="020B0604020202020204" pitchFamily="34" charset="0"/>
                <a:cs typeface="Arial" panose="020B0604020202020204" pitchFamily="34" charset="0"/>
              </a:defRPr>
            </a:lvl2pPr>
            <a:lvl3pPr marL="1143000" indent="-228600">
              <a:defRPr b="1">
                <a:solidFill>
                  <a:schemeClr val="tx1"/>
                </a:solidFill>
                <a:latin typeface="Arial" panose="020B0604020202020204" pitchFamily="34" charset="0"/>
                <a:cs typeface="Arial" panose="020B0604020202020204" pitchFamily="34" charset="0"/>
              </a:defRPr>
            </a:lvl3pPr>
            <a:lvl4pPr marL="1600200" indent="-228600">
              <a:defRPr b="1">
                <a:solidFill>
                  <a:schemeClr val="tx1"/>
                </a:solidFill>
                <a:latin typeface="Arial" panose="020B0604020202020204" pitchFamily="34" charset="0"/>
                <a:cs typeface="Arial" panose="020B0604020202020204" pitchFamily="34" charset="0"/>
              </a:defRPr>
            </a:lvl4pPr>
            <a:lvl5pPr marL="2057400" indent="-228600">
              <a:defRPr b="1">
                <a:solidFill>
                  <a:schemeClr val="tx1"/>
                </a:solidFill>
                <a:latin typeface="Arial" panose="020B0604020202020204" pitchFamily="34" charset="0"/>
                <a:cs typeface="Arial" panose="020B0604020202020204" pitchFamily="34" charset="0"/>
              </a:defRPr>
            </a:lvl5pPr>
            <a:lvl6pPr marL="25146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6pPr>
            <a:lvl7pPr marL="29718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7pPr>
            <a:lvl8pPr marL="34290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8pPr>
            <a:lvl9pPr marL="3886200" indent="-228600" algn="l" rtl="0" eaLnBrk="0" fontAlgn="base" hangingPunct="0">
              <a:spcBef>
                <a:spcPct val="0"/>
              </a:spcBef>
              <a:spcAft>
                <a:spcPct val="0"/>
              </a:spcAft>
              <a:defRPr b="1">
                <a:solidFill>
                  <a:schemeClr val="tx1"/>
                </a:solidFill>
                <a:latin typeface="Arial" panose="020B0604020202020204" pitchFamily="34" charset="0"/>
                <a:cs typeface="Arial" panose="020B0604020202020204" pitchFamily="34" charset="0"/>
              </a:defRPr>
            </a:lvl9pPr>
          </a:lstStyle>
          <a:p>
            <a:fld id="{3D5CF1B0-9C45-4F22-82C7-0EA63DA6F484}" type="slidenum">
              <a:rPr lang="en-US" altLang="ar-SA" smtClean="0"/>
              <a:pPr/>
              <a:t>21</a:t>
            </a:fld>
            <a:endParaRPr lang="en-US" altLang="ar-SA" smtClean="0"/>
          </a:p>
        </p:txBody>
      </p:sp>
    </p:spTree>
    <p:extLst>
      <p:ext uri="{BB962C8B-B14F-4D97-AF65-F5344CB8AC3E}">
        <p14:creationId xmlns:p14="http://schemas.microsoft.com/office/powerpoint/2010/main" val="7088363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2B1874-B7F4-4C93-AF6B-1A9C8A4A7AF1}" type="datetimeFigureOut">
              <a:rPr lang="en-US" smtClean="0"/>
              <a:pPr/>
              <a:t>12/13/2021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42888D-AD75-47E5-83FD-D7A691C45CA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2B1874-B7F4-4C93-AF6B-1A9C8A4A7AF1}" type="datetimeFigureOut">
              <a:rPr lang="en-US" smtClean="0"/>
              <a:pPr/>
              <a:t>12/13/2021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42888D-AD75-47E5-83FD-D7A691C45CA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4.jp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2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2.jp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Radial &amp; Ulnar Nerves </a:t>
            </a:r>
            <a:endParaRPr lang="en-US"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4584"/>
          <a:stretch/>
        </p:blipFill>
        <p:spPr>
          <a:xfrm>
            <a:off x="1600200" y="1524000"/>
            <a:ext cx="5608320" cy="3124200"/>
          </a:xfrm>
          <a:prstGeom prst="rect">
            <a:avLst/>
          </a:prstGeom>
        </p:spPr>
      </p:pic>
      <p:pic>
        <p:nvPicPr>
          <p:cNvPr id="6" name="Picture 5"/>
          <p:cNvPicPr>
            <a:picLocks noChangeAspect="1"/>
          </p:cNvPicPr>
          <p:nvPr/>
        </p:nvPicPr>
        <p:blipFill>
          <a:blip r:embed="rId3"/>
          <a:stretch>
            <a:fillRect/>
          </a:stretch>
        </p:blipFill>
        <p:spPr>
          <a:xfrm>
            <a:off x="3048000" y="5519832"/>
            <a:ext cx="3005588" cy="1109568"/>
          </a:xfrm>
          <a:prstGeom prst="rect">
            <a:avLst/>
          </a:prstGeom>
        </p:spPr>
      </p:pic>
      <p:pic>
        <p:nvPicPr>
          <p:cNvPr id="7" name="Picture 6"/>
          <p:cNvPicPr>
            <a:picLocks noChangeAspect="1"/>
          </p:cNvPicPr>
          <p:nvPr/>
        </p:nvPicPr>
        <p:blipFill>
          <a:blip r:embed="rId4"/>
          <a:stretch>
            <a:fillRect/>
          </a:stretch>
        </p:blipFill>
        <p:spPr>
          <a:xfrm>
            <a:off x="8418513" y="0"/>
            <a:ext cx="725487" cy="1140051"/>
          </a:xfrm>
          <a:prstGeom prst="rect">
            <a:avLst/>
          </a:prstGeom>
        </p:spPr>
      </p:pic>
      <p:pic>
        <p:nvPicPr>
          <p:cNvPr id="8" name="Picture 7"/>
          <p:cNvPicPr>
            <a:picLocks noChangeAspect="1"/>
          </p:cNvPicPr>
          <p:nvPr/>
        </p:nvPicPr>
        <p:blipFill>
          <a:blip r:embed="rId5"/>
          <a:stretch>
            <a:fillRect/>
          </a:stretch>
        </p:blipFill>
        <p:spPr>
          <a:xfrm>
            <a:off x="2590800" y="4965127"/>
            <a:ext cx="4121253" cy="749873"/>
          </a:xfrm>
          <a:prstGeom prst="rect">
            <a:avLst/>
          </a:prstGeom>
        </p:spPr>
      </p:pic>
    </p:spTree>
    <p:extLst>
      <p:ext uri="{BB962C8B-B14F-4D97-AF65-F5344CB8AC3E}">
        <p14:creationId xmlns:p14="http://schemas.microsoft.com/office/powerpoint/2010/main" val="359105174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34089" y="152400"/>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59" t="19170" r="37584" b="24915"/>
          <a:stretch/>
        </p:blipFill>
        <p:spPr bwMode="auto">
          <a:xfrm>
            <a:off x="990600" y="873345"/>
            <a:ext cx="7689544" cy="5756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6493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1576" y="780157"/>
            <a:ext cx="4933952" cy="5632311"/>
          </a:xfrm>
          <a:prstGeom prst="rect">
            <a:avLst/>
          </a:prstGeom>
        </p:spPr>
        <p:txBody>
          <a:bodyPr wrap="square">
            <a:spAutoFit/>
          </a:bodyPr>
          <a:lstStyle/>
          <a:p>
            <a:r>
              <a:rPr lang="en-US" sz="2400" b="1" u="sng" dirty="0" smtClean="0"/>
              <a:t>Deep Branch (Post. interosseous</a:t>
            </a:r>
            <a:r>
              <a:rPr lang="en-US" sz="2400" b="1" dirty="0" smtClean="0"/>
              <a:t>):</a:t>
            </a:r>
            <a:endParaRPr lang="en-US" sz="2400" b="1" dirty="0"/>
          </a:p>
          <a:p>
            <a:r>
              <a:rPr lang="en-US" sz="2400" b="1" i="1" dirty="0" smtClean="0"/>
              <a:t>Supplies these muscles on the radial side </a:t>
            </a:r>
            <a:r>
              <a:rPr lang="en-US" sz="2400" b="1" i="1" dirty="0" smtClean="0"/>
              <a:t>and dorsal surface of the forearm:</a:t>
            </a:r>
          </a:p>
          <a:p>
            <a:endParaRPr lang="en-US" sz="2400" b="1" i="1" dirty="0" smtClean="0">
              <a:solidFill>
                <a:srgbClr val="336600"/>
              </a:solidFill>
            </a:endParaRPr>
          </a:p>
          <a:p>
            <a:r>
              <a:rPr lang="en-US" sz="2400" b="1" i="1" dirty="0" smtClean="0">
                <a:solidFill>
                  <a:srgbClr val="336600"/>
                </a:solidFill>
              </a:rPr>
              <a:t>Muscular:</a:t>
            </a:r>
          </a:p>
          <a:p>
            <a:pPr marL="914400" lvl="1" indent="-457200">
              <a:buFont typeface="+mj-lt"/>
              <a:buAutoNum type="arabicPeriod"/>
            </a:pPr>
            <a:r>
              <a:rPr lang="en-US" sz="2400" b="1" i="1" dirty="0">
                <a:solidFill>
                  <a:srgbClr val="C00000"/>
                </a:solidFill>
              </a:rPr>
              <a:t>Extensor carpi </a:t>
            </a:r>
            <a:r>
              <a:rPr lang="en-US" sz="2400" b="1" i="1" dirty="0" err="1">
                <a:solidFill>
                  <a:srgbClr val="C00000"/>
                </a:solidFill>
              </a:rPr>
              <a:t>radialis</a:t>
            </a:r>
            <a:r>
              <a:rPr lang="en-US" sz="2400" b="1" i="1" dirty="0">
                <a:solidFill>
                  <a:srgbClr val="C00000"/>
                </a:solidFill>
              </a:rPr>
              <a:t> brevis.</a:t>
            </a:r>
          </a:p>
          <a:p>
            <a:pPr marL="914400" lvl="1" indent="-457200">
              <a:buFont typeface="+mj-lt"/>
              <a:buAutoNum type="arabicPeriod"/>
            </a:pPr>
            <a:r>
              <a:rPr lang="en-US" sz="2400" b="1" i="1" dirty="0">
                <a:solidFill>
                  <a:srgbClr val="C00000"/>
                </a:solidFill>
              </a:rPr>
              <a:t>Supinator</a:t>
            </a:r>
            <a:r>
              <a:rPr lang="en-US" sz="2400" b="1" i="1" dirty="0"/>
              <a:t>.</a:t>
            </a:r>
          </a:p>
          <a:p>
            <a:pPr marL="914400" lvl="1" indent="-457200">
              <a:buFont typeface="+mj-lt"/>
              <a:buAutoNum type="arabicPeriod"/>
            </a:pPr>
            <a:r>
              <a:rPr lang="en-US" sz="2400" b="1" i="1" dirty="0" smtClean="0"/>
              <a:t>Extensor </a:t>
            </a:r>
            <a:r>
              <a:rPr lang="en-US" sz="2400" b="1" i="1" dirty="0"/>
              <a:t>carpi </a:t>
            </a:r>
            <a:r>
              <a:rPr lang="en-US" sz="2400" b="1" i="1" dirty="0" err="1"/>
              <a:t>ulnaris</a:t>
            </a:r>
            <a:r>
              <a:rPr lang="en-US" sz="2400" b="1" i="1" dirty="0"/>
              <a:t>.</a:t>
            </a:r>
          </a:p>
          <a:p>
            <a:pPr marL="914400" lvl="1" indent="-457200">
              <a:buFont typeface="+mj-lt"/>
              <a:buAutoNum type="arabicPeriod"/>
            </a:pPr>
            <a:r>
              <a:rPr lang="en-US" sz="2400" b="1" i="1" dirty="0" smtClean="0"/>
              <a:t>Extensor </a:t>
            </a:r>
            <a:r>
              <a:rPr lang="en-US" sz="2400" b="1" i="1" dirty="0" err="1" smtClean="0"/>
              <a:t>digitorium</a:t>
            </a:r>
            <a:endParaRPr lang="en-US" sz="2400" b="1" i="1" dirty="0" smtClean="0"/>
          </a:p>
          <a:p>
            <a:pPr marL="914400" lvl="1" indent="-457200">
              <a:buFont typeface="+mj-lt"/>
              <a:buAutoNum type="arabicPeriod"/>
            </a:pPr>
            <a:r>
              <a:rPr lang="en-US" sz="2400" b="1" i="1" dirty="0" smtClean="0"/>
              <a:t>Extensor </a:t>
            </a:r>
            <a:r>
              <a:rPr lang="en-US" sz="2400" b="1" i="1" dirty="0" err="1" smtClean="0"/>
              <a:t>digiti</a:t>
            </a:r>
            <a:r>
              <a:rPr lang="en-US" sz="2400" b="1" i="1" dirty="0" smtClean="0"/>
              <a:t> mini</a:t>
            </a:r>
          </a:p>
          <a:p>
            <a:pPr marL="914400" lvl="1" indent="-457200">
              <a:buFont typeface="+mj-lt"/>
              <a:buAutoNum type="arabicPeriod"/>
            </a:pPr>
            <a:r>
              <a:rPr lang="en-US" sz="2400" b="1" i="1" dirty="0">
                <a:solidFill>
                  <a:schemeClr val="tx2">
                    <a:lumMod val="75000"/>
                  </a:schemeClr>
                </a:solidFill>
              </a:rPr>
              <a:t>Abductor </a:t>
            </a:r>
            <a:r>
              <a:rPr lang="en-US" sz="2400" b="1" i="1" dirty="0" err="1">
                <a:solidFill>
                  <a:schemeClr val="tx2">
                    <a:lumMod val="75000"/>
                  </a:schemeClr>
                </a:solidFill>
              </a:rPr>
              <a:t>pollicis</a:t>
            </a:r>
            <a:r>
              <a:rPr lang="en-US" sz="2400" b="1" i="1" dirty="0">
                <a:solidFill>
                  <a:schemeClr val="tx2">
                    <a:lumMod val="75000"/>
                  </a:schemeClr>
                </a:solidFill>
              </a:rPr>
              <a:t> longus.</a:t>
            </a:r>
          </a:p>
          <a:p>
            <a:pPr marL="914400" lvl="1" indent="-457200">
              <a:buFont typeface="+mj-lt"/>
              <a:buAutoNum type="arabicPeriod"/>
            </a:pPr>
            <a:r>
              <a:rPr lang="en-US" sz="2400" b="1" i="1" dirty="0" smtClean="0">
                <a:solidFill>
                  <a:schemeClr val="tx2">
                    <a:lumMod val="75000"/>
                  </a:schemeClr>
                </a:solidFill>
              </a:rPr>
              <a:t>Extensor </a:t>
            </a:r>
            <a:r>
              <a:rPr lang="en-US" sz="2400" b="1" i="1" dirty="0" err="1">
                <a:solidFill>
                  <a:schemeClr val="tx2">
                    <a:lumMod val="75000"/>
                  </a:schemeClr>
                </a:solidFill>
              </a:rPr>
              <a:t>pollicis</a:t>
            </a:r>
            <a:r>
              <a:rPr lang="en-US" sz="2400" b="1" i="1" dirty="0">
                <a:solidFill>
                  <a:schemeClr val="tx2">
                    <a:lumMod val="75000"/>
                  </a:schemeClr>
                </a:solidFill>
              </a:rPr>
              <a:t> brevis.</a:t>
            </a:r>
          </a:p>
          <a:p>
            <a:pPr marL="914400" lvl="1" indent="-457200">
              <a:buFont typeface="+mj-lt"/>
              <a:buAutoNum type="arabicPeriod"/>
            </a:pPr>
            <a:r>
              <a:rPr lang="en-US" sz="2400" b="1" i="1" dirty="0">
                <a:solidFill>
                  <a:schemeClr val="tx2">
                    <a:lumMod val="75000"/>
                  </a:schemeClr>
                </a:solidFill>
              </a:rPr>
              <a:t>Extensor </a:t>
            </a:r>
            <a:r>
              <a:rPr lang="en-US" sz="2400" b="1" i="1" dirty="0" err="1">
                <a:solidFill>
                  <a:schemeClr val="tx2">
                    <a:lumMod val="75000"/>
                  </a:schemeClr>
                </a:solidFill>
              </a:rPr>
              <a:t>pollicis</a:t>
            </a:r>
            <a:r>
              <a:rPr lang="en-US" sz="2400" b="1" i="1" dirty="0">
                <a:solidFill>
                  <a:schemeClr val="tx2">
                    <a:lumMod val="75000"/>
                  </a:schemeClr>
                </a:solidFill>
              </a:rPr>
              <a:t> longus.</a:t>
            </a:r>
          </a:p>
          <a:p>
            <a:pPr marL="914400" lvl="1" indent="-457200">
              <a:buFont typeface="+mj-lt"/>
              <a:buAutoNum type="arabicPeriod"/>
            </a:pPr>
            <a:r>
              <a:rPr lang="en-US" sz="2400" b="1" i="1" dirty="0"/>
              <a:t>Extensor </a:t>
            </a:r>
            <a:r>
              <a:rPr lang="en-US" sz="2400" b="1" i="1" dirty="0" err="1"/>
              <a:t>indicis</a:t>
            </a:r>
            <a:r>
              <a:rPr lang="en-US" sz="2400" b="1" i="1" dirty="0" smtClean="0"/>
              <a:t>.</a:t>
            </a:r>
            <a:endParaRPr lang="en-US" sz="2400" b="1" i="1" dirty="0">
              <a:solidFill>
                <a:srgbClr val="3366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3974"/>
          <a:stretch/>
        </p:blipFill>
        <p:spPr>
          <a:xfrm>
            <a:off x="5562600" y="628511"/>
            <a:ext cx="2743200" cy="6153289"/>
          </a:xfrm>
          <a:prstGeom prst="rect">
            <a:avLst/>
          </a:prstGeom>
        </p:spPr>
      </p:pic>
      <p:cxnSp>
        <p:nvCxnSpPr>
          <p:cNvPr id="11" name="Straight Arrow Connector 10"/>
          <p:cNvCxnSpPr/>
          <p:nvPr/>
        </p:nvCxnSpPr>
        <p:spPr>
          <a:xfrm>
            <a:off x="4428309" y="1662749"/>
            <a:ext cx="1524000" cy="11430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4393475" y="1651863"/>
            <a:ext cx="3074125" cy="63413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28608" y="3657600"/>
            <a:ext cx="367392" cy="369332"/>
          </a:xfrm>
          <a:prstGeom prst="rect">
            <a:avLst/>
          </a:prstGeom>
          <a:noFill/>
        </p:spPr>
        <p:txBody>
          <a:bodyPr wrap="square" rtlCol="0">
            <a:spAutoFit/>
          </a:bodyPr>
          <a:lstStyle/>
          <a:p>
            <a:r>
              <a:rPr lang="en-US" b="1" dirty="0" smtClean="0">
                <a:solidFill>
                  <a:srgbClr val="002060"/>
                </a:solidFill>
              </a:rPr>
              <a:t>8</a:t>
            </a:r>
            <a:r>
              <a:rPr lang="en-US" b="1" dirty="0" smtClean="0"/>
              <a:t>.</a:t>
            </a:r>
            <a:endParaRPr lang="en-US" b="1" dirty="0"/>
          </a:p>
        </p:txBody>
      </p:sp>
      <p:sp>
        <p:nvSpPr>
          <p:cNvPr id="17" name="TextBox 16"/>
          <p:cNvSpPr txBox="1"/>
          <p:nvPr/>
        </p:nvSpPr>
        <p:spPr>
          <a:xfrm>
            <a:off x="7239000" y="3842266"/>
            <a:ext cx="367392" cy="369332"/>
          </a:xfrm>
          <a:prstGeom prst="rect">
            <a:avLst/>
          </a:prstGeom>
          <a:noFill/>
        </p:spPr>
        <p:txBody>
          <a:bodyPr wrap="square" rtlCol="0">
            <a:spAutoFit/>
          </a:bodyPr>
          <a:lstStyle/>
          <a:p>
            <a:r>
              <a:rPr lang="en-US" b="1" dirty="0" smtClean="0">
                <a:solidFill>
                  <a:srgbClr val="002060"/>
                </a:solidFill>
              </a:rPr>
              <a:t>7</a:t>
            </a:r>
            <a:r>
              <a:rPr lang="en-US" b="1" dirty="0" smtClean="0"/>
              <a:t>.</a:t>
            </a:r>
            <a:endParaRPr lang="en-US" b="1" dirty="0"/>
          </a:p>
        </p:txBody>
      </p:sp>
      <p:sp>
        <p:nvSpPr>
          <p:cNvPr id="18" name="TextBox 17"/>
          <p:cNvSpPr txBox="1"/>
          <p:nvPr/>
        </p:nvSpPr>
        <p:spPr>
          <a:xfrm>
            <a:off x="5638800" y="4278868"/>
            <a:ext cx="367392" cy="369332"/>
          </a:xfrm>
          <a:prstGeom prst="rect">
            <a:avLst/>
          </a:prstGeom>
          <a:noFill/>
        </p:spPr>
        <p:txBody>
          <a:bodyPr wrap="square" rtlCol="0">
            <a:spAutoFit/>
          </a:bodyPr>
          <a:lstStyle/>
          <a:p>
            <a:r>
              <a:rPr lang="en-US" b="1" dirty="0" smtClean="0">
                <a:solidFill>
                  <a:srgbClr val="336600"/>
                </a:solidFill>
              </a:rPr>
              <a:t>4</a:t>
            </a:r>
            <a:r>
              <a:rPr lang="en-US" b="1" dirty="0" smtClean="0"/>
              <a:t>.</a:t>
            </a:r>
            <a:endParaRPr lang="en-US" b="1" dirty="0"/>
          </a:p>
        </p:txBody>
      </p:sp>
      <p:sp>
        <p:nvSpPr>
          <p:cNvPr id="19" name="TextBox 18"/>
          <p:cNvSpPr txBox="1"/>
          <p:nvPr/>
        </p:nvSpPr>
        <p:spPr>
          <a:xfrm>
            <a:off x="5715000" y="3200400"/>
            <a:ext cx="367392" cy="369332"/>
          </a:xfrm>
          <a:prstGeom prst="rect">
            <a:avLst/>
          </a:prstGeom>
          <a:noFill/>
        </p:spPr>
        <p:txBody>
          <a:bodyPr wrap="square" rtlCol="0">
            <a:spAutoFit/>
          </a:bodyPr>
          <a:lstStyle/>
          <a:p>
            <a:r>
              <a:rPr lang="en-US" b="1" dirty="0" smtClean="0">
                <a:solidFill>
                  <a:srgbClr val="002060"/>
                </a:solidFill>
              </a:rPr>
              <a:t>6</a:t>
            </a:r>
            <a:r>
              <a:rPr lang="en-US" b="1" dirty="0" smtClean="0"/>
              <a:t>.</a:t>
            </a:r>
            <a:endParaRPr lang="en-US" b="1" dirty="0"/>
          </a:p>
        </p:txBody>
      </p:sp>
      <p:sp>
        <p:nvSpPr>
          <p:cNvPr id="20" name="TextBox 19"/>
          <p:cNvSpPr txBox="1"/>
          <p:nvPr/>
        </p:nvSpPr>
        <p:spPr>
          <a:xfrm>
            <a:off x="5486400" y="1981200"/>
            <a:ext cx="367392" cy="369332"/>
          </a:xfrm>
          <a:prstGeom prst="rect">
            <a:avLst/>
          </a:prstGeom>
          <a:noFill/>
        </p:spPr>
        <p:txBody>
          <a:bodyPr wrap="square" rtlCol="0">
            <a:spAutoFit/>
          </a:bodyPr>
          <a:lstStyle/>
          <a:p>
            <a:r>
              <a:rPr lang="en-US" b="1" dirty="0" smtClean="0">
                <a:solidFill>
                  <a:srgbClr val="FF0000"/>
                </a:solidFill>
              </a:rPr>
              <a:t>2</a:t>
            </a:r>
            <a:r>
              <a:rPr lang="en-US" b="1" dirty="0" smtClean="0"/>
              <a:t>.</a:t>
            </a:r>
            <a:endParaRPr lang="en-US" b="1" dirty="0"/>
          </a:p>
        </p:txBody>
      </p:sp>
      <p:sp>
        <p:nvSpPr>
          <p:cNvPr id="13"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
        <p:nvSpPr>
          <p:cNvPr id="14" name="Rectangle 13"/>
          <p:cNvSpPr/>
          <p:nvPr/>
        </p:nvSpPr>
        <p:spPr>
          <a:xfrm>
            <a:off x="1905000" y="39469"/>
            <a:ext cx="4742580" cy="584775"/>
          </a:xfrm>
          <a:prstGeom prst="rect">
            <a:avLst/>
          </a:prstGeom>
        </p:spPr>
        <p:txBody>
          <a:bodyPr wrap="none">
            <a:spAutoFit/>
          </a:bodyPr>
          <a:lstStyle/>
          <a:p>
            <a:r>
              <a:rPr lang="en-US" sz="32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200" b="1" dirty="0"/>
          </a:p>
        </p:txBody>
      </p:sp>
    </p:spTree>
    <p:extLst>
      <p:ext uri="{BB962C8B-B14F-4D97-AF65-F5344CB8AC3E}">
        <p14:creationId xmlns:p14="http://schemas.microsoft.com/office/powerpoint/2010/main" val="2332011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39469"/>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
        <p:nvSpPr>
          <p:cNvPr id="3" name="Rectangle 2"/>
          <p:cNvSpPr/>
          <p:nvPr/>
        </p:nvSpPr>
        <p:spPr>
          <a:xfrm>
            <a:off x="76200" y="762000"/>
            <a:ext cx="5879782" cy="4524315"/>
          </a:xfrm>
          <a:prstGeom prst="rect">
            <a:avLst/>
          </a:prstGeom>
        </p:spPr>
        <p:txBody>
          <a:bodyPr wrap="square">
            <a:spAutoFit/>
          </a:bodyPr>
          <a:lstStyle/>
          <a:p>
            <a:pPr marL="342900" indent="-342900">
              <a:buFont typeface="Wingdings" panose="05000000000000000000" pitchFamily="2" charset="2"/>
              <a:buChar char="Ø"/>
            </a:pPr>
            <a:r>
              <a:rPr lang="en-US" sz="2400" b="1" u="sng" dirty="0" smtClean="0">
                <a:solidFill>
                  <a:srgbClr val="002060"/>
                </a:solidFill>
              </a:rPr>
              <a:t>The </a:t>
            </a:r>
            <a:r>
              <a:rPr lang="en-US" sz="2400" b="1" u="sng" dirty="0">
                <a:solidFill>
                  <a:srgbClr val="002060"/>
                </a:solidFill>
              </a:rPr>
              <a:t>Superficial branch of radial </a:t>
            </a:r>
            <a:r>
              <a:rPr lang="en-US" sz="2400" b="1" u="sng" dirty="0" smtClean="0">
                <a:solidFill>
                  <a:srgbClr val="002060"/>
                </a:solidFill>
              </a:rPr>
              <a:t>nerve: </a:t>
            </a:r>
            <a:r>
              <a:rPr lang="en-US" sz="2400" b="1" dirty="0" smtClean="0"/>
              <a:t>runs </a:t>
            </a:r>
            <a:r>
              <a:rPr lang="en-US" sz="2400" b="1" dirty="0"/>
              <a:t>down the flexor </a:t>
            </a:r>
            <a:r>
              <a:rPr lang="en-US" sz="2400" b="1" dirty="0" smtClean="0"/>
              <a:t>comp. </a:t>
            </a:r>
            <a:r>
              <a:rPr lang="en-US" sz="2400" b="1" dirty="0"/>
              <a:t>of  </a:t>
            </a:r>
            <a:r>
              <a:rPr lang="en-US" sz="2400" b="1" dirty="0" smtClean="0"/>
              <a:t>the forearm and winds </a:t>
            </a:r>
            <a:r>
              <a:rPr lang="en-US" sz="2400" b="1" dirty="0"/>
              <a:t>around the lower end of the </a:t>
            </a:r>
            <a:r>
              <a:rPr lang="en-US" sz="2400" b="1" dirty="0" smtClean="0"/>
              <a:t>radius deep </a:t>
            </a:r>
            <a:r>
              <a:rPr lang="en-US" sz="2400" b="1" dirty="0"/>
              <a:t>to </a:t>
            </a:r>
            <a:r>
              <a:rPr lang="en-US" sz="2400" b="1" dirty="0" err="1" smtClean="0"/>
              <a:t>brachiradialis</a:t>
            </a:r>
            <a:r>
              <a:rPr lang="en-US" sz="2400" b="1" dirty="0" smtClean="0"/>
              <a:t>. Then crosses </a:t>
            </a:r>
            <a:r>
              <a:rPr lang="en-US" sz="2400" b="1" dirty="0"/>
              <a:t>the </a:t>
            </a:r>
            <a:r>
              <a:rPr lang="en-US" sz="2400" b="1" dirty="0" err="1"/>
              <a:t>pollicis</a:t>
            </a:r>
            <a:r>
              <a:rPr lang="en-US" sz="2400" b="1" dirty="0"/>
              <a:t> muscles to reach </a:t>
            </a:r>
            <a:r>
              <a:rPr lang="en-US" sz="2400" b="1" dirty="0" smtClean="0"/>
              <a:t>the </a:t>
            </a:r>
            <a:r>
              <a:rPr lang="en-US" sz="2400" b="1" dirty="0"/>
              <a:t>back of the </a:t>
            </a:r>
            <a:r>
              <a:rPr lang="en-US" sz="2400" b="1" dirty="0" smtClean="0"/>
              <a:t>hand towards the anatomical snuff box.</a:t>
            </a:r>
          </a:p>
          <a:p>
            <a:pPr marL="342900" indent="-342900">
              <a:buFont typeface="Wingdings" panose="05000000000000000000" pitchFamily="2" charset="2"/>
              <a:buChar char="Ø"/>
            </a:pPr>
            <a:endParaRPr lang="en-US" sz="2400" b="1" i="1" dirty="0"/>
          </a:p>
          <a:p>
            <a:pPr marL="342900" indent="-342900">
              <a:buFont typeface="Wingdings" panose="05000000000000000000" pitchFamily="2" charset="2"/>
              <a:buChar char="Ø"/>
            </a:pPr>
            <a:r>
              <a:rPr lang="en-US" sz="2400" b="1" dirty="0"/>
              <a:t>The Superficial </a:t>
            </a:r>
            <a:r>
              <a:rPr lang="en-US" sz="2400" b="1" dirty="0" smtClean="0"/>
              <a:t>branch is a </a:t>
            </a:r>
            <a:r>
              <a:rPr lang="en-US" sz="2400" b="1" dirty="0"/>
              <a:t>terminal division of the radial </a:t>
            </a:r>
            <a:r>
              <a:rPr lang="en-US" sz="2400" b="1" dirty="0" smtClean="0"/>
              <a:t>nerve</a:t>
            </a:r>
            <a:r>
              <a:rPr lang="en-US" sz="2400" b="1" dirty="0"/>
              <a:t> </a:t>
            </a:r>
            <a:r>
              <a:rPr lang="en-US" sz="2400" b="1" dirty="0" smtClean="0"/>
              <a:t>&amp; a sensory nerve supplying the majority of the dorsum of the </a:t>
            </a:r>
            <a:r>
              <a:rPr lang="en-US" sz="2400" b="1" dirty="0" smtClean="0"/>
              <a:t>hand:</a:t>
            </a:r>
            <a:endParaRPr lang="en-US" sz="2400" b="1" dirty="0" smtClean="0"/>
          </a:p>
        </p:txBody>
      </p:sp>
      <p:sp>
        <p:nvSpPr>
          <p:cNvPr id="4" name="Rectangle 3"/>
          <p:cNvSpPr/>
          <p:nvPr/>
        </p:nvSpPr>
        <p:spPr>
          <a:xfrm>
            <a:off x="-76200" y="5200471"/>
            <a:ext cx="6032182" cy="1200329"/>
          </a:xfrm>
          <a:prstGeom prst="rect">
            <a:avLst/>
          </a:prstGeom>
        </p:spPr>
        <p:txBody>
          <a:bodyPr wrap="square">
            <a:spAutoFit/>
          </a:bodyPr>
          <a:lstStyle/>
          <a:p>
            <a:pPr marL="1257300" lvl="2" indent="-342900">
              <a:buClr>
                <a:srgbClr val="FF0000"/>
              </a:buClr>
              <a:buFont typeface="Arial" panose="020B0604020202020204" pitchFamily="34" charset="0"/>
              <a:buChar char="•"/>
            </a:pPr>
            <a:r>
              <a:rPr lang="en-US" sz="2400" b="1" i="1" dirty="0" smtClean="0"/>
              <a:t>Lateral two-thirds of dorsum of hand.</a:t>
            </a:r>
          </a:p>
          <a:p>
            <a:pPr marL="1257300" lvl="2" indent="-342900">
              <a:buClr>
                <a:srgbClr val="FF0000"/>
              </a:buClr>
              <a:buFont typeface="Arial" panose="020B0604020202020204" pitchFamily="34" charset="0"/>
              <a:buChar char="•"/>
            </a:pPr>
            <a:r>
              <a:rPr lang="en-US" sz="2400" b="1" i="1" dirty="0"/>
              <a:t>L</a:t>
            </a:r>
            <a:r>
              <a:rPr lang="en-US" sz="2400" b="1" i="1" dirty="0" smtClean="0"/>
              <a:t>ateral </a:t>
            </a:r>
            <a:r>
              <a:rPr lang="en-US" sz="2400" b="1" i="1" dirty="0"/>
              <a:t>three and half </a:t>
            </a:r>
            <a:r>
              <a:rPr lang="en-US" sz="2400" b="1" i="1" dirty="0" smtClean="0"/>
              <a:t>fingers</a:t>
            </a:r>
            <a:r>
              <a:rPr lang="en-US" sz="2400" b="1" i="1" dirty="0" smtClean="0"/>
              <a:t>.</a:t>
            </a:r>
            <a:endParaRPr lang="en-US" sz="2400" b="1" i="1" dirty="0"/>
          </a:p>
        </p:txBody>
      </p:sp>
      <p:pic>
        <p:nvPicPr>
          <p:cNvPr id="6" name="Picture 2" descr="C:\Users\galmadani\Desktop\Documents\Documents\Student Gray\7. Upper limb\F66122-007-f110.jpg"/>
          <p:cNvPicPr>
            <a:picLocks noChangeAspect="1" noChangeArrowheads="1"/>
          </p:cNvPicPr>
          <p:nvPr/>
        </p:nvPicPr>
        <p:blipFill rotWithShape="1">
          <a:blip r:embed="rId2" cstate="print">
            <a:lum bright="-21000" contrast="40000"/>
          </a:blip>
          <a:srcRect l="47606" b="6061"/>
          <a:stretch/>
        </p:blipFill>
        <p:spPr bwMode="auto">
          <a:xfrm>
            <a:off x="6108382" y="3733799"/>
            <a:ext cx="2883218" cy="2896291"/>
          </a:xfrm>
          <a:prstGeom prst="rect">
            <a:avLst/>
          </a:prstGeom>
          <a:ln>
            <a:noFill/>
          </a:ln>
          <a:effectLst>
            <a:outerShdw blurRad="292100" dist="139700" dir="2700000" algn="tl" rotWithShape="0">
              <a:srgbClr val="333333">
                <a:alpha val="65000"/>
              </a:srgbClr>
            </a:outerShdw>
          </a:effectLst>
        </p:spPr>
      </p:pic>
      <p:pic>
        <p:nvPicPr>
          <p:cNvPr id="7" name="Picture 2" descr="C:\Users\galmadani\Desktop\Documents\Documents\Student Gray\7. Upper limb\F66122-007-f110.jpg"/>
          <p:cNvPicPr>
            <a:picLocks noChangeAspect="1" noChangeArrowheads="1"/>
          </p:cNvPicPr>
          <p:nvPr/>
        </p:nvPicPr>
        <p:blipFill rotWithShape="1">
          <a:blip r:embed="rId2" cstate="print">
            <a:lum bright="-21000" contrast="40000"/>
          </a:blip>
          <a:srcRect r="48648" b="6061"/>
          <a:stretch/>
        </p:blipFill>
        <p:spPr bwMode="auto">
          <a:xfrm>
            <a:off x="6108382" y="685800"/>
            <a:ext cx="2883218" cy="2955042"/>
          </a:xfrm>
          <a:prstGeom prst="rect">
            <a:avLst/>
          </a:prstGeom>
          <a:ln>
            <a:noFill/>
          </a:ln>
          <a:effectLst>
            <a:outerShdw blurRad="292100" dist="139700" dir="2700000" algn="tl" rotWithShape="0">
              <a:srgbClr val="333333">
                <a:alpha val="65000"/>
              </a:srgbClr>
            </a:outerShdw>
          </a:effectLst>
        </p:spPr>
      </p:pic>
      <p:sp>
        <p:nvSpPr>
          <p:cNvPr id="8"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354769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2985" y="39469"/>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
        <p:nvSpPr>
          <p:cNvPr id="3" name="Rectangle 2"/>
          <p:cNvSpPr/>
          <p:nvPr/>
        </p:nvSpPr>
        <p:spPr>
          <a:xfrm>
            <a:off x="211504" y="685800"/>
            <a:ext cx="8780096" cy="6032421"/>
          </a:xfrm>
          <a:prstGeom prst="rect">
            <a:avLst/>
          </a:prstGeom>
        </p:spPr>
        <p:txBody>
          <a:bodyPr wrap="none">
            <a:spAutoFit/>
          </a:bodyPr>
          <a:lstStyle/>
          <a:p>
            <a:r>
              <a:rPr lang="en-US" altLang="en-US" sz="2400" b="1" u="sng" dirty="0" smtClean="0">
                <a:solidFill>
                  <a:srgbClr val="002060"/>
                </a:solidFill>
                <a:latin typeface="Aharoni" panose="02010803020104030203" pitchFamily="2" charset="-79"/>
                <a:cs typeface="Aharoni" panose="02010803020104030203" pitchFamily="2" charset="-79"/>
              </a:rPr>
              <a:t>Applied Anatomy</a:t>
            </a:r>
            <a:r>
              <a:rPr lang="en-US" altLang="en-US" sz="2400" b="1" dirty="0" smtClean="0">
                <a:solidFill>
                  <a:srgbClr val="002060"/>
                </a:solidFill>
                <a:latin typeface="Aharoni" panose="02010803020104030203" pitchFamily="2" charset="-79"/>
                <a:cs typeface="Aharoni" panose="02010803020104030203" pitchFamily="2" charset="-79"/>
              </a:rPr>
              <a:t>:</a:t>
            </a:r>
          </a:p>
          <a:p>
            <a:endParaRPr lang="en-US" altLang="en-US" sz="2400" b="1" dirty="0" smtClean="0">
              <a:solidFill>
                <a:srgbClr val="002060"/>
              </a:solidFill>
              <a:latin typeface="Aharoni" panose="02010803020104030203" pitchFamily="2" charset="-79"/>
              <a:cs typeface="Aharoni" panose="02010803020104030203" pitchFamily="2" charset="-79"/>
            </a:endParaRPr>
          </a:p>
          <a:p>
            <a:pPr marL="342900" indent="-342900">
              <a:buFont typeface="Wingdings" panose="05000000000000000000" pitchFamily="2" charset="2"/>
              <a:buChar char="Ø"/>
            </a:pPr>
            <a:r>
              <a:rPr lang="en-US" altLang="en-US" sz="2400" b="1" dirty="0" smtClean="0">
                <a:solidFill>
                  <a:srgbClr val="002060"/>
                </a:solidFill>
                <a:cs typeface="Aharoni" panose="02010803020104030203" pitchFamily="2" charset="-79"/>
              </a:rPr>
              <a:t>Radial nerve compression or injury may occur at any point along </a:t>
            </a:r>
          </a:p>
          <a:p>
            <a:r>
              <a:rPr lang="en-US" altLang="en-US" sz="2400" b="1" dirty="0" smtClean="0">
                <a:solidFill>
                  <a:srgbClr val="002060"/>
                </a:solidFill>
                <a:cs typeface="Aharoni" panose="02010803020104030203" pitchFamily="2" charset="-79"/>
              </a:rPr>
              <a:t>     the course of the nerve. </a:t>
            </a:r>
          </a:p>
          <a:p>
            <a:endParaRPr lang="en-US" altLang="en-US" sz="2400" b="1" dirty="0">
              <a:solidFill>
                <a:srgbClr val="002060"/>
              </a:solidFill>
              <a:cs typeface="Aharoni" panose="02010803020104030203" pitchFamily="2" charset="-79"/>
            </a:endParaRPr>
          </a:p>
          <a:p>
            <a:pPr marL="457200" indent="-457200">
              <a:buFont typeface="+mj-lt"/>
              <a:buAutoNum type="alphaUcPeriod"/>
            </a:pPr>
            <a:r>
              <a:rPr lang="en-US" altLang="en-US" sz="2600" b="1" dirty="0" smtClean="0">
                <a:solidFill>
                  <a:schemeClr val="accent1">
                    <a:lumMod val="75000"/>
                  </a:schemeClr>
                </a:solidFill>
                <a:cs typeface="Aharoni" panose="02010803020104030203" pitchFamily="2" charset="-79"/>
              </a:rPr>
              <a:t>Very high radial nerve palsy (in the axilla):</a:t>
            </a:r>
          </a:p>
          <a:p>
            <a:pPr marL="342900" indent="-342900">
              <a:buFont typeface="Arial" panose="020B0604020202020204" pitchFamily="34" charset="0"/>
              <a:buChar char="•"/>
            </a:pPr>
            <a:r>
              <a:rPr lang="en-US" altLang="en-US" sz="2400" b="1" dirty="0" smtClean="0">
                <a:solidFill>
                  <a:srgbClr val="002060"/>
                </a:solidFill>
                <a:cs typeface="Aharoni" panose="02010803020104030203" pitchFamily="2" charset="-79"/>
              </a:rPr>
              <a:t>A dislocation </a:t>
            </a:r>
            <a:r>
              <a:rPr lang="en-US" altLang="en-US" sz="2400" b="1" dirty="0">
                <a:solidFill>
                  <a:srgbClr val="002060"/>
                </a:solidFill>
                <a:cs typeface="Aharoni" panose="02010803020104030203" pitchFamily="2" charset="-79"/>
              </a:rPr>
              <a:t>at the shoulder joint, or a fracture of the </a:t>
            </a:r>
            <a:r>
              <a:rPr lang="en-US" altLang="en-US" sz="2400" b="1" dirty="0" smtClean="0">
                <a:solidFill>
                  <a:srgbClr val="002060"/>
                </a:solidFill>
                <a:cs typeface="Aharoni" panose="02010803020104030203" pitchFamily="2" charset="-79"/>
              </a:rPr>
              <a:t>proximal</a:t>
            </a:r>
          </a:p>
          <a:p>
            <a:r>
              <a:rPr lang="en-US" altLang="en-US" sz="2400" b="1" dirty="0">
                <a:solidFill>
                  <a:srgbClr val="002060"/>
                </a:solidFill>
                <a:cs typeface="Aharoni" panose="02010803020104030203" pitchFamily="2" charset="-79"/>
              </a:rPr>
              <a:t> </a:t>
            </a:r>
            <a:r>
              <a:rPr lang="en-US" altLang="en-US" sz="2400" b="1" dirty="0" smtClean="0">
                <a:solidFill>
                  <a:srgbClr val="002060"/>
                </a:solidFill>
                <a:cs typeface="Aharoni" panose="02010803020104030203" pitchFamily="2" charset="-79"/>
              </a:rPr>
              <a:t>    </a:t>
            </a:r>
            <a:r>
              <a:rPr lang="en-US" altLang="en-US" sz="2400" b="1" dirty="0" err="1" smtClean="0">
                <a:solidFill>
                  <a:srgbClr val="002060"/>
                </a:solidFill>
                <a:cs typeface="Aharoni" panose="02010803020104030203" pitchFamily="2" charset="-79"/>
              </a:rPr>
              <a:t>humerus</a:t>
            </a:r>
            <a:r>
              <a:rPr lang="en-US" altLang="en-US" sz="2400" b="1" dirty="0">
                <a:solidFill>
                  <a:srgbClr val="002060"/>
                </a:solidFill>
                <a:cs typeface="Aharoni" panose="02010803020104030203" pitchFamily="2" charset="-79"/>
              </a:rPr>
              <a:t> and r</a:t>
            </a:r>
            <a:r>
              <a:rPr lang="en-US" altLang="en-US" sz="2400" b="1" dirty="0" smtClean="0">
                <a:solidFill>
                  <a:srgbClr val="002060"/>
                </a:solidFill>
                <a:cs typeface="Aharoni" panose="02010803020104030203" pitchFamily="2" charset="-79"/>
              </a:rPr>
              <a:t>arely excessive </a:t>
            </a:r>
            <a:r>
              <a:rPr lang="en-US" altLang="en-US" sz="2400" b="1" dirty="0">
                <a:solidFill>
                  <a:srgbClr val="002060"/>
                </a:solidFill>
                <a:cs typeface="Aharoni" panose="02010803020104030203" pitchFamily="2" charset="-79"/>
              </a:rPr>
              <a:t>n</a:t>
            </a:r>
            <a:r>
              <a:rPr lang="en-US" altLang="en-US" sz="2400" b="1" dirty="0" smtClean="0">
                <a:solidFill>
                  <a:srgbClr val="002060"/>
                </a:solidFill>
                <a:cs typeface="Aharoni" panose="02010803020104030203" pitchFamily="2" charset="-79"/>
              </a:rPr>
              <a:t>erve compression at the axilla.</a:t>
            </a:r>
          </a:p>
          <a:p>
            <a:pPr marL="342900" indent="-342900">
              <a:buFont typeface="Arial" panose="020B0604020202020204" pitchFamily="34" charset="0"/>
              <a:buChar char="•"/>
            </a:pPr>
            <a:r>
              <a:rPr lang="en-US" altLang="en-US" sz="2400" b="1" dirty="0" smtClean="0">
                <a:solidFill>
                  <a:srgbClr val="002060"/>
                </a:solidFill>
                <a:cs typeface="Aharoni" panose="02010803020104030203" pitchFamily="2" charset="-79"/>
              </a:rPr>
              <a:t>All motor and sensory function below the axilla will </a:t>
            </a:r>
            <a:r>
              <a:rPr lang="en-US" altLang="en-US" sz="2400" b="1" dirty="0" smtClean="0">
                <a:solidFill>
                  <a:srgbClr val="002060"/>
                </a:solidFill>
                <a:cs typeface="Aharoni" panose="02010803020104030203" pitchFamily="2" charset="-79"/>
              </a:rPr>
              <a:t>be </a:t>
            </a:r>
            <a:r>
              <a:rPr lang="en-US" altLang="en-US" sz="2400" b="1" dirty="0" smtClean="0">
                <a:solidFill>
                  <a:srgbClr val="FF0000"/>
                </a:solidFill>
                <a:cs typeface="Aharoni" panose="02010803020104030203" pitchFamily="2" charset="-79"/>
              </a:rPr>
              <a:t>affected</a:t>
            </a:r>
            <a:r>
              <a:rPr lang="en-US" altLang="en-US" sz="2400" b="1" dirty="0" smtClean="0">
                <a:solidFill>
                  <a:srgbClr val="002060"/>
                </a:solidFill>
                <a:cs typeface="Aharoni" panose="02010803020104030203" pitchFamily="2" charset="-79"/>
              </a:rPr>
              <a:t>.</a:t>
            </a:r>
          </a:p>
          <a:p>
            <a:pPr marL="342900" indent="-342900">
              <a:buFont typeface="Arial" panose="020B0604020202020204" pitchFamily="34" charset="0"/>
              <a:buChar char="•"/>
            </a:pPr>
            <a:endParaRPr lang="en-US" altLang="en-US" sz="2400" b="1" dirty="0" smtClean="0">
              <a:solidFill>
                <a:srgbClr val="002060"/>
              </a:solidFill>
              <a:cs typeface="Aharoni" panose="02010803020104030203" pitchFamily="2" charset="-79"/>
            </a:endParaRPr>
          </a:p>
          <a:p>
            <a:pPr marL="342900" indent="-342900">
              <a:buFont typeface="Arial" panose="020B0604020202020204" pitchFamily="34" charset="0"/>
              <a:buChar char="•"/>
            </a:pPr>
            <a:r>
              <a:rPr lang="en-US" altLang="en-US" sz="2400" b="1" u="sng" dirty="0" smtClean="0">
                <a:solidFill>
                  <a:schemeClr val="accent5">
                    <a:lumMod val="50000"/>
                  </a:schemeClr>
                </a:solidFill>
                <a:cs typeface="Aharoni" panose="02010803020104030203" pitchFamily="2" charset="-79"/>
              </a:rPr>
              <a:t>Motor functions</a:t>
            </a:r>
            <a:r>
              <a:rPr lang="en-US" altLang="en-US" sz="2400" b="1" dirty="0" smtClean="0">
                <a:solidFill>
                  <a:schemeClr val="accent5">
                    <a:lumMod val="50000"/>
                  </a:schemeClr>
                </a:solidFill>
                <a:cs typeface="Aharoni" panose="02010803020104030203" pitchFamily="2" charset="-79"/>
              </a:rPr>
              <a:t>:</a:t>
            </a:r>
          </a:p>
          <a:p>
            <a:pPr marL="800100" lvl="1" indent="-342900">
              <a:buFont typeface="Courier New" panose="02070309020205020404" pitchFamily="49" charset="0"/>
              <a:buChar char="o"/>
            </a:pPr>
            <a:r>
              <a:rPr lang="en-US" altLang="en-US" sz="2400" b="1" dirty="0" smtClean="0">
                <a:solidFill>
                  <a:srgbClr val="002060"/>
                </a:solidFill>
                <a:cs typeface="Aharoni" panose="02010803020104030203" pitchFamily="2" charset="-79"/>
              </a:rPr>
              <a:t>Loss of function of </a:t>
            </a:r>
            <a:r>
              <a:rPr lang="en-US" altLang="en-US" sz="2400" b="1" dirty="0" smtClean="0">
                <a:solidFill>
                  <a:schemeClr val="accent6">
                    <a:lumMod val="50000"/>
                  </a:schemeClr>
                </a:solidFill>
                <a:cs typeface="Aharoni" panose="02010803020104030203" pitchFamily="2" charset="-79"/>
              </a:rPr>
              <a:t>triceps</a:t>
            </a:r>
            <a:r>
              <a:rPr lang="en-US" altLang="en-US" sz="2400" b="1" dirty="0" smtClean="0">
                <a:solidFill>
                  <a:srgbClr val="002060"/>
                </a:solidFill>
                <a:cs typeface="Aharoni" panose="02010803020104030203" pitchFamily="2" charset="-79"/>
              </a:rPr>
              <a:t> and </a:t>
            </a:r>
            <a:r>
              <a:rPr lang="en-US" altLang="en-US" sz="2400" b="1" dirty="0" smtClean="0">
                <a:solidFill>
                  <a:schemeClr val="accent6">
                    <a:lumMod val="50000"/>
                  </a:schemeClr>
                </a:solidFill>
                <a:cs typeface="Aharoni" panose="02010803020104030203" pitchFamily="2" charset="-79"/>
              </a:rPr>
              <a:t>loss of elbow extension</a:t>
            </a:r>
            <a:r>
              <a:rPr lang="en-US" altLang="en-US" sz="2400" b="1" dirty="0" smtClean="0">
                <a:solidFill>
                  <a:srgbClr val="002060"/>
                </a:solidFill>
                <a:cs typeface="Aharoni" panose="02010803020104030203" pitchFamily="2" charset="-79"/>
              </a:rPr>
              <a:t>.</a:t>
            </a:r>
          </a:p>
          <a:p>
            <a:pPr marL="800100" lvl="1" indent="-342900">
              <a:buFont typeface="Courier New" panose="02070309020205020404" pitchFamily="49" charset="0"/>
              <a:buChar char="o"/>
            </a:pPr>
            <a:r>
              <a:rPr lang="en-US" altLang="en-US" sz="2400" b="1" dirty="0">
                <a:solidFill>
                  <a:srgbClr val="002060"/>
                </a:solidFill>
                <a:cs typeface="Aharoni" panose="02010803020104030203" pitchFamily="2" charset="-79"/>
              </a:rPr>
              <a:t>The patient is unable to </a:t>
            </a:r>
            <a:r>
              <a:rPr lang="en-US" altLang="en-US" sz="2400" b="1" u="sng" dirty="0">
                <a:solidFill>
                  <a:schemeClr val="accent2">
                    <a:lumMod val="75000"/>
                  </a:schemeClr>
                </a:solidFill>
                <a:cs typeface="Aharoni" panose="02010803020104030203" pitchFamily="2" charset="-79"/>
              </a:rPr>
              <a:t>extend</a:t>
            </a:r>
            <a:r>
              <a:rPr lang="en-US" altLang="en-US" sz="2400" b="1" dirty="0">
                <a:solidFill>
                  <a:srgbClr val="002060"/>
                </a:solidFill>
                <a:cs typeface="Aharoni" panose="02010803020104030203" pitchFamily="2" charset="-79"/>
              </a:rPr>
              <a:t> at the forearm, wrist and </a:t>
            </a:r>
            <a:endParaRPr lang="en-US" altLang="en-US" sz="2400" b="1" dirty="0" smtClean="0">
              <a:solidFill>
                <a:srgbClr val="002060"/>
              </a:solidFill>
              <a:cs typeface="Aharoni" panose="02010803020104030203" pitchFamily="2" charset="-79"/>
            </a:endParaRPr>
          </a:p>
          <a:p>
            <a:pPr lvl="1"/>
            <a:r>
              <a:rPr lang="en-US" altLang="en-US" sz="2400" b="1" dirty="0">
                <a:solidFill>
                  <a:srgbClr val="002060"/>
                </a:solidFill>
                <a:cs typeface="Aharoni" panose="02010803020104030203" pitchFamily="2" charset="-79"/>
              </a:rPr>
              <a:t> </a:t>
            </a:r>
            <a:r>
              <a:rPr lang="en-US" altLang="en-US" sz="2400" b="1" dirty="0" smtClean="0">
                <a:solidFill>
                  <a:srgbClr val="002060"/>
                </a:solidFill>
                <a:cs typeface="Aharoni" panose="02010803020104030203" pitchFamily="2" charset="-79"/>
              </a:rPr>
              <a:t>       fingers.</a:t>
            </a:r>
          </a:p>
          <a:p>
            <a:pPr marL="800100" lvl="1" indent="-342900">
              <a:buFont typeface="Courier New" panose="02070309020205020404" pitchFamily="49" charset="0"/>
              <a:buChar char="o"/>
            </a:pPr>
            <a:r>
              <a:rPr lang="en-US" altLang="en-US" sz="2400" b="1" dirty="0" smtClean="0">
                <a:solidFill>
                  <a:srgbClr val="002060"/>
                </a:solidFill>
                <a:cs typeface="Aharoni" panose="02010803020104030203" pitchFamily="2" charset="-79"/>
              </a:rPr>
              <a:t>Patient will experience </a:t>
            </a:r>
            <a:r>
              <a:rPr lang="en-US" altLang="en-US" sz="2400" b="1" dirty="0" smtClean="0">
                <a:solidFill>
                  <a:schemeClr val="accent6">
                    <a:lumMod val="50000"/>
                  </a:schemeClr>
                </a:solidFill>
                <a:cs typeface="Aharoni" panose="02010803020104030203" pitchFamily="2" charset="-79"/>
              </a:rPr>
              <a:t>wrist drop </a:t>
            </a:r>
            <a:r>
              <a:rPr lang="en-US" altLang="en-US" sz="2400" b="1" dirty="0" smtClean="0">
                <a:solidFill>
                  <a:srgbClr val="002060"/>
                </a:solidFill>
                <a:cs typeface="Aharoni" panose="02010803020104030203" pitchFamily="2" charset="-79"/>
              </a:rPr>
              <a:t>due to loss of function of </a:t>
            </a:r>
          </a:p>
          <a:p>
            <a:pPr lvl="1"/>
            <a:r>
              <a:rPr lang="en-US" altLang="en-US" sz="2400" b="1" dirty="0">
                <a:solidFill>
                  <a:srgbClr val="002060"/>
                </a:solidFill>
                <a:cs typeface="Aharoni" panose="02010803020104030203" pitchFamily="2" charset="-79"/>
              </a:rPr>
              <a:t> </a:t>
            </a:r>
            <a:r>
              <a:rPr lang="en-US" altLang="en-US" sz="2400" b="1" dirty="0" smtClean="0">
                <a:solidFill>
                  <a:srgbClr val="002060"/>
                </a:solidFill>
                <a:cs typeface="Aharoni" panose="02010803020104030203" pitchFamily="2" charset="-79"/>
              </a:rPr>
              <a:t> forearm extensors</a:t>
            </a:r>
            <a:r>
              <a:rPr lang="en-US" altLang="en-US" sz="2400" b="1" dirty="0" smtClean="0">
                <a:solidFill>
                  <a:srgbClr val="002060"/>
                </a:solidFill>
                <a:cs typeface="Aharoni" panose="02010803020104030203" pitchFamily="2" charset="-79"/>
              </a:rPr>
              <a:t>.</a:t>
            </a:r>
            <a:endParaRPr lang="en-US" altLang="en-US" sz="2400" b="1" dirty="0" smtClean="0">
              <a:solidFill>
                <a:srgbClr val="002060"/>
              </a:solidFill>
              <a:cs typeface="Aharoni" panose="02010803020104030203" pitchFamily="2" charset="-79"/>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1400" y="1304835"/>
            <a:ext cx="4689732" cy="3444022"/>
          </a:xfrm>
          <a:prstGeom prst="rect">
            <a:avLst/>
          </a:prstGeom>
        </p:spPr>
      </p:pic>
      <p:sp>
        <p:nvSpPr>
          <p:cNvPr id="6"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2479865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2985" y="39469"/>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
        <p:nvSpPr>
          <p:cNvPr id="3" name="TextBox 2"/>
          <p:cNvSpPr txBox="1"/>
          <p:nvPr/>
        </p:nvSpPr>
        <p:spPr>
          <a:xfrm>
            <a:off x="297666" y="3200400"/>
            <a:ext cx="7816499" cy="3046988"/>
          </a:xfrm>
          <a:prstGeom prst="rect">
            <a:avLst/>
          </a:prstGeom>
          <a:noFill/>
        </p:spPr>
        <p:txBody>
          <a:bodyPr wrap="none" rtlCol="0">
            <a:spAutoFit/>
          </a:bodyPr>
          <a:lstStyle/>
          <a:p>
            <a:r>
              <a:rPr lang="en-US" sz="2400" b="1" dirty="0" smtClean="0"/>
              <a:t>Causes of compression or injury to the radial nerve at axilla:</a:t>
            </a:r>
          </a:p>
          <a:p>
            <a:pPr marL="457200" indent="-457200">
              <a:buFont typeface="+mj-lt"/>
              <a:buAutoNum type="arabicPeriod"/>
            </a:pPr>
            <a:r>
              <a:rPr lang="en-US" altLang="en-US" sz="2400" dirty="0">
                <a:solidFill>
                  <a:schemeClr val="tx2">
                    <a:lumMod val="75000"/>
                  </a:schemeClr>
                </a:solidFill>
                <a:cs typeface="Aharoni" panose="02010803020104030203" pitchFamily="2" charset="-79"/>
              </a:rPr>
              <a:t>Saturday night </a:t>
            </a:r>
            <a:r>
              <a:rPr lang="en-US" altLang="en-US" sz="2400" dirty="0" smtClean="0">
                <a:solidFill>
                  <a:schemeClr val="tx2">
                    <a:lumMod val="75000"/>
                  </a:schemeClr>
                </a:solidFill>
                <a:cs typeface="Aharoni" panose="02010803020104030203" pitchFamily="2" charset="-79"/>
              </a:rPr>
              <a:t>palsy:</a:t>
            </a:r>
          </a:p>
          <a:p>
            <a:r>
              <a:rPr lang="en-US" altLang="en-US" sz="2400" dirty="0" smtClean="0">
                <a:cs typeface="Aharoni" panose="02010803020104030203" pitchFamily="2" charset="-79"/>
              </a:rPr>
              <a:t>The person draping </a:t>
            </a:r>
            <a:r>
              <a:rPr lang="en-US" altLang="en-US" sz="2400" dirty="0">
                <a:cs typeface="Aharoni" panose="02010803020104030203" pitchFamily="2" charset="-79"/>
              </a:rPr>
              <a:t>the arm </a:t>
            </a:r>
            <a:endParaRPr lang="en-US" altLang="en-US" sz="2400" dirty="0" smtClean="0">
              <a:cs typeface="Aharoni" panose="02010803020104030203" pitchFamily="2" charset="-79"/>
            </a:endParaRPr>
          </a:p>
          <a:p>
            <a:r>
              <a:rPr lang="en-US" altLang="en-US" sz="2400" dirty="0" smtClean="0">
                <a:cs typeface="Aharoni" panose="02010803020104030203" pitchFamily="2" charset="-79"/>
              </a:rPr>
              <a:t>over </a:t>
            </a:r>
            <a:r>
              <a:rPr lang="en-US" altLang="en-US" sz="2400" dirty="0">
                <a:cs typeface="Aharoni" panose="02010803020104030203" pitchFamily="2" charset="-79"/>
              </a:rPr>
              <a:t>the chair in a state </a:t>
            </a:r>
            <a:endParaRPr lang="en-US" altLang="en-US" sz="2400" dirty="0" smtClean="0">
              <a:cs typeface="Aharoni" panose="02010803020104030203" pitchFamily="2" charset="-79"/>
            </a:endParaRPr>
          </a:p>
          <a:p>
            <a:r>
              <a:rPr lang="en-US" altLang="en-US" sz="2400" dirty="0" smtClean="0">
                <a:cs typeface="Aharoni" panose="02010803020104030203" pitchFamily="2" charset="-79"/>
              </a:rPr>
              <a:t>of </a:t>
            </a:r>
            <a:r>
              <a:rPr lang="en-US" altLang="en-US" sz="2400" dirty="0">
                <a:cs typeface="Aharoni" panose="02010803020104030203" pitchFamily="2" charset="-79"/>
              </a:rPr>
              <a:t>diminished </a:t>
            </a:r>
            <a:r>
              <a:rPr lang="en-US" altLang="en-US" sz="2400" dirty="0" smtClean="0">
                <a:cs typeface="Aharoni" panose="02010803020104030203" pitchFamily="2" charset="-79"/>
              </a:rPr>
              <a:t>consciousness.</a:t>
            </a:r>
          </a:p>
          <a:p>
            <a:pPr marL="457200" indent="-457200">
              <a:buAutoNum type="arabicPeriod" startAt="2"/>
            </a:pPr>
            <a:r>
              <a:rPr lang="en-US" altLang="en-US" sz="2400" dirty="0" smtClean="0">
                <a:solidFill>
                  <a:srgbClr val="002060"/>
                </a:solidFill>
                <a:cs typeface="Aharoni" panose="02010803020104030203" pitchFamily="2" charset="-79"/>
              </a:rPr>
              <a:t>Crutch Palsy:</a:t>
            </a:r>
          </a:p>
          <a:p>
            <a:r>
              <a:rPr lang="en-US" altLang="en-US" sz="2400" dirty="0" smtClean="0">
                <a:cs typeface="Aharoni" panose="02010803020104030203" pitchFamily="2" charset="-79"/>
              </a:rPr>
              <a:t>Compression on </a:t>
            </a:r>
            <a:r>
              <a:rPr lang="en-US" altLang="en-US" sz="2400" dirty="0">
                <a:cs typeface="Aharoni" panose="02010803020104030203" pitchFamily="2" charset="-79"/>
              </a:rPr>
              <a:t>the nerve </a:t>
            </a:r>
            <a:r>
              <a:rPr lang="en-US" altLang="en-US" sz="2400" dirty="0" smtClean="0">
                <a:cs typeface="Aharoni" panose="02010803020104030203" pitchFamily="2" charset="-79"/>
              </a:rPr>
              <a:t>from </a:t>
            </a:r>
          </a:p>
          <a:p>
            <a:r>
              <a:rPr lang="en-US" altLang="en-US" sz="2400" dirty="0" smtClean="0">
                <a:cs typeface="Aharoni" panose="02010803020104030203" pitchFamily="2" charset="-79"/>
              </a:rPr>
              <a:t>walking with crutches.</a:t>
            </a:r>
            <a:endParaRPr lang="en-US" sz="2400" b="1" i="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0473" y="4876800"/>
            <a:ext cx="2154706" cy="1616030"/>
          </a:xfrm>
          <a:prstGeom prst="rect">
            <a:avLst/>
          </a:prstGeom>
          <a:ln>
            <a:noFill/>
          </a:ln>
          <a:effectLst>
            <a:outerShdw blurRad="292100" dist="139700" dir="2700000" algn="tl" rotWithShape="0">
              <a:srgbClr val="333333">
                <a:alpha val="65000"/>
              </a:srgbClr>
            </a:outerShdw>
          </a:effectLst>
        </p:spPr>
      </p:pic>
      <p:sp>
        <p:nvSpPr>
          <p:cNvPr id="6" name="Rectangle 5"/>
          <p:cNvSpPr/>
          <p:nvPr/>
        </p:nvSpPr>
        <p:spPr>
          <a:xfrm>
            <a:off x="152400" y="667077"/>
            <a:ext cx="2863926" cy="461665"/>
          </a:xfrm>
          <a:prstGeom prst="rect">
            <a:avLst/>
          </a:prstGeom>
        </p:spPr>
        <p:txBody>
          <a:bodyPr wrap="none">
            <a:spAutoFit/>
          </a:bodyPr>
          <a:lstStyle/>
          <a:p>
            <a:r>
              <a:rPr lang="en-US" altLang="en-US" sz="2400" b="1" u="sng" dirty="0">
                <a:solidFill>
                  <a:srgbClr val="002060"/>
                </a:solidFill>
                <a:latin typeface="Aharoni" panose="02010803020104030203" pitchFamily="2" charset="-79"/>
                <a:cs typeface="Aharoni" panose="02010803020104030203" pitchFamily="2" charset="-79"/>
              </a:rPr>
              <a:t>Applied Anatomy:</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9167" t="4076" r="10834" b="5677"/>
          <a:stretch/>
        </p:blipFill>
        <p:spPr>
          <a:xfrm>
            <a:off x="4812440" y="3733800"/>
            <a:ext cx="2346310" cy="1488886"/>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297666" y="1143000"/>
            <a:ext cx="7022179" cy="1569660"/>
          </a:xfrm>
          <a:prstGeom prst="rect">
            <a:avLst/>
          </a:prstGeom>
        </p:spPr>
        <p:txBody>
          <a:bodyPr wrap="none">
            <a:spAutoFit/>
          </a:bodyPr>
          <a:lstStyle/>
          <a:p>
            <a:pPr marL="342900" indent="-342900">
              <a:buFont typeface="Arial" panose="020B0604020202020204" pitchFamily="34" charset="0"/>
              <a:buChar char="•"/>
            </a:pPr>
            <a:r>
              <a:rPr lang="en-US" altLang="en-US" sz="2400" b="1" u="sng" dirty="0" smtClean="0">
                <a:solidFill>
                  <a:schemeClr val="accent5">
                    <a:lumMod val="50000"/>
                  </a:schemeClr>
                </a:solidFill>
                <a:cs typeface="Aharoni" panose="02010803020104030203" pitchFamily="2" charset="-79"/>
              </a:rPr>
              <a:t>Sensory functions</a:t>
            </a:r>
            <a:r>
              <a:rPr lang="en-US" altLang="en-US" sz="2400" b="1" dirty="0" smtClean="0">
                <a:solidFill>
                  <a:schemeClr val="accent5">
                    <a:lumMod val="50000"/>
                  </a:schemeClr>
                </a:solidFill>
                <a:cs typeface="Aharoni" panose="02010803020104030203" pitchFamily="2" charset="-79"/>
              </a:rPr>
              <a:t>:</a:t>
            </a:r>
          </a:p>
          <a:p>
            <a:pPr marL="342900" indent="-342900">
              <a:buFont typeface="Courier New" panose="02070309020205020404" pitchFamily="49" charset="0"/>
              <a:buChar char="o"/>
            </a:pPr>
            <a:r>
              <a:rPr lang="en-US" sz="2400" dirty="0" smtClean="0">
                <a:solidFill>
                  <a:srgbClr val="002060"/>
                </a:solidFill>
                <a:cs typeface="Aharoni" panose="02010803020104030203" pitchFamily="2" charset="-79"/>
              </a:rPr>
              <a:t>Loss of </a:t>
            </a:r>
            <a:r>
              <a:rPr lang="en-US" sz="2400" dirty="0" smtClean="0">
                <a:solidFill>
                  <a:srgbClr val="002060"/>
                </a:solidFill>
              </a:rPr>
              <a:t>sensation over the lateral and posterior arm,</a:t>
            </a:r>
          </a:p>
          <a:p>
            <a:pPr marL="342900" indent="-342900">
              <a:buFont typeface="Courier New" panose="02070309020205020404" pitchFamily="49" charset="0"/>
              <a:buChar char="o"/>
            </a:pPr>
            <a:r>
              <a:rPr lang="en-US" sz="2400" dirty="0" smtClean="0">
                <a:solidFill>
                  <a:srgbClr val="002060"/>
                </a:solidFill>
              </a:rPr>
              <a:t>Posterior </a:t>
            </a:r>
            <a:r>
              <a:rPr lang="en-US" sz="2400" dirty="0">
                <a:solidFill>
                  <a:srgbClr val="002060"/>
                </a:solidFill>
              </a:rPr>
              <a:t>forearm</a:t>
            </a:r>
            <a:r>
              <a:rPr lang="en-US" sz="2400" dirty="0" smtClean="0">
                <a:solidFill>
                  <a:srgbClr val="002060"/>
                </a:solidFill>
              </a:rPr>
              <a:t>,</a:t>
            </a:r>
          </a:p>
          <a:p>
            <a:pPr marL="342900" indent="-342900">
              <a:buFont typeface="Courier New" panose="02070309020205020404" pitchFamily="49" charset="0"/>
              <a:buChar char="o"/>
            </a:pPr>
            <a:r>
              <a:rPr lang="en-US" sz="2400" dirty="0" smtClean="0">
                <a:solidFill>
                  <a:srgbClr val="002060"/>
                </a:solidFill>
              </a:rPr>
              <a:t>Dorsal </a:t>
            </a:r>
            <a:r>
              <a:rPr lang="en-US" sz="2400" dirty="0">
                <a:solidFill>
                  <a:srgbClr val="002060"/>
                </a:solidFill>
              </a:rPr>
              <a:t>surface of the lateral </a:t>
            </a:r>
            <a:r>
              <a:rPr lang="en-US" sz="2400" dirty="0" smtClean="0">
                <a:solidFill>
                  <a:srgbClr val="002060"/>
                </a:solidFill>
              </a:rPr>
              <a:t>three </a:t>
            </a:r>
            <a:r>
              <a:rPr lang="en-US" sz="2400" dirty="0">
                <a:solidFill>
                  <a:srgbClr val="002060"/>
                </a:solidFill>
              </a:rPr>
              <a:t>and a half digits</a:t>
            </a:r>
            <a:r>
              <a:rPr lang="en-US" sz="2400" dirty="0" smtClean="0">
                <a:solidFill>
                  <a:srgbClr val="002060"/>
                </a:solidFill>
              </a:rPr>
              <a:t>.</a:t>
            </a:r>
            <a:endParaRPr lang="en-US" sz="2400" dirty="0">
              <a:solidFill>
                <a:srgbClr val="002060"/>
              </a:solidFill>
            </a:endParaRPr>
          </a:p>
        </p:txBody>
      </p:sp>
      <p:sp>
        <p:nvSpPr>
          <p:cNvPr id="10"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14433667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838200"/>
            <a:ext cx="7561878" cy="523220"/>
          </a:xfrm>
          <a:prstGeom prst="rect">
            <a:avLst/>
          </a:prstGeom>
        </p:spPr>
        <p:txBody>
          <a:bodyPr wrap="none">
            <a:spAutoFit/>
          </a:bodyPr>
          <a:lstStyle/>
          <a:p>
            <a:r>
              <a:rPr lang="en-US" altLang="en-US" sz="2800" b="1" dirty="0" smtClean="0">
                <a:solidFill>
                  <a:schemeClr val="accent1">
                    <a:lumMod val="75000"/>
                  </a:schemeClr>
                </a:solidFill>
                <a:cs typeface="Aharoni" panose="02010803020104030203" pitchFamily="2" charset="-79"/>
              </a:rPr>
              <a:t>B.  High </a:t>
            </a:r>
            <a:r>
              <a:rPr lang="en-US" altLang="en-US" sz="2800" b="1" dirty="0">
                <a:solidFill>
                  <a:schemeClr val="accent1">
                    <a:lumMod val="75000"/>
                  </a:schemeClr>
                </a:solidFill>
                <a:cs typeface="Aharoni" panose="02010803020104030203" pitchFamily="2" charset="-79"/>
              </a:rPr>
              <a:t>radial nerve palsy (In the Radial Groove</a:t>
            </a:r>
            <a:r>
              <a:rPr lang="en-US" altLang="en-US" sz="2800" b="1" dirty="0" smtClean="0">
                <a:solidFill>
                  <a:schemeClr val="accent1">
                    <a:lumMod val="75000"/>
                  </a:schemeClr>
                </a:solidFill>
                <a:cs typeface="Aharoni" panose="02010803020104030203" pitchFamily="2" charset="-79"/>
              </a:rPr>
              <a:t>) :</a:t>
            </a:r>
            <a:endParaRPr lang="en-US" altLang="en-US" sz="2800" b="1" dirty="0">
              <a:solidFill>
                <a:schemeClr val="accent1">
                  <a:lumMod val="75000"/>
                </a:schemeClr>
              </a:solidFill>
              <a:cs typeface="Aharoni" panose="02010803020104030203" pitchFamily="2" charset="-79"/>
            </a:endParaRPr>
          </a:p>
        </p:txBody>
      </p:sp>
      <p:sp>
        <p:nvSpPr>
          <p:cNvPr id="3" name="Rectangle 2"/>
          <p:cNvSpPr/>
          <p:nvPr/>
        </p:nvSpPr>
        <p:spPr>
          <a:xfrm>
            <a:off x="196576" y="1371600"/>
            <a:ext cx="8642624" cy="5201424"/>
          </a:xfrm>
          <a:prstGeom prst="rect">
            <a:avLst/>
          </a:prstGeom>
        </p:spPr>
        <p:txBody>
          <a:bodyPr wrap="square">
            <a:spAutoFit/>
          </a:bodyPr>
          <a:lstStyle/>
          <a:p>
            <a:r>
              <a:rPr lang="en-US" altLang="en-US" sz="2400" b="1" dirty="0">
                <a:solidFill>
                  <a:srgbClr val="002060"/>
                </a:solidFill>
                <a:cs typeface="Aharoni" panose="02010803020104030203" pitchFamily="2" charset="-79"/>
              </a:rPr>
              <a:t>     The radial nerve is tightly bound within the spiral </a:t>
            </a:r>
            <a:r>
              <a:rPr lang="en-US" altLang="en-US" sz="2400" b="1" dirty="0" smtClean="0">
                <a:solidFill>
                  <a:srgbClr val="002060"/>
                </a:solidFill>
                <a:cs typeface="Aharoni" panose="02010803020104030203" pitchFamily="2" charset="-79"/>
              </a:rPr>
              <a:t>groove </a:t>
            </a:r>
            <a:r>
              <a:rPr lang="en-US" altLang="en-US" sz="2400" b="1" dirty="0">
                <a:solidFill>
                  <a:srgbClr val="002060"/>
                </a:solidFill>
                <a:cs typeface="Aharoni" panose="02010803020104030203" pitchFamily="2" charset="-79"/>
              </a:rPr>
              <a:t>of the </a:t>
            </a:r>
            <a:r>
              <a:rPr lang="en-US" altLang="en-US" sz="2400" b="1" dirty="0" smtClean="0">
                <a:solidFill>
                  <a:srgbClr val="002060"/>
                </a:solidFill>
                <a:cs typeface="Aharoni" panose="02010803020104030203" pitchFamily="2" charset="-79"/>
              </a:rPr>
              <a:t>    </a:t>
            </a:r>
            <a:r>
              <a:rPr lang="en-US" altLang="en-US" sz="2400" b="1" dirty="0" err="1" smtClean="0">
                <a:solidFill>
                  <a:srgbClr val="002060"/>
                </a:solidFill>
                <a:cs typeface="Aharoni" panose="02010803020104030203" pitchFamily="2" charset="-79"/>
              </a:rPr>
              <a:t>humerus</a:t>
            </a:r>
            <a:r>
              <a:rPr lang="en-US" altLang="en-US" sz="2400" b="1" dirty="0">
                <a:solidFill>
                  <a:srgbClr val="002060"/>
                </a:solidFill>
                <a:cs typeface="Aharoni" panose="02010803020104030203" pitchFamily="2" charset="-79"/>
              </a:rPr>
              <a:t>. Thus, it is most susceptible to damage </a:t>
            </a:r>
            <a:r>
              <a:rPr lang="en-US" altLang="en-US" sz="2400" b="1" dirty="0" smtClean="0">
                <a:solidFill>
                  <a:srgbClr val="002060"/>
                </a:solidFill>
                <a:cs typeface="Aharoni" panose="02010803020104030203" pitchFamily="2" charset="-79"/>
              </a:rPr>
              <a:t>with a </a:t>
            </a:r>
            <a:r>
              <a:rPr lang="en-US" altLang="en-US" sz="2400" b="1" dirty="0">
                <a:solidFill>
                  <a:srgbClr val="002060"/>
                </a:solidFill>
                <a:cs typeface="Aharoni" panose="02010803020104030203" pitchFamily="2" charset="-79"/>
              </a:rPr>
              <a:t>fracture of </a:t>
            </a:r>
            <a:r>
              <a:rPr lang="en-US" altLang="en-US" sz="2400" b="1" dirty="0" smtClean="0">
                <a:solidFill>
                  <a:srgbClr val="002060"/>
                </a:solidFill>
                <a:cs typeface="Aharoni" panose="02010803020104030203" pitchFamily="2" charset="-79"/>
              </a:rPr>
              <a:t> the </a:t>
            </a:r>
            <a:r>
              <a:rPr lang="en-US" altLang="en-US" sz="2400" b="1" dirty="0">
                <a:solidFill>
                  <a:srgbClr val="002060"/>
                </a:solidFill>
                <a:cs typeface="Aharoni" panose="02010803020104030203" pitchFamily="2" charset="-79"/>
              </a:rPr>
              <a:t>humeral shaft. </a:t>
            </a:r>
            <a:endParaRPr lang="en-US" altLang="en-US" sz="2400" b="1" dirty="0" smtClean="0">
              <a:solidFill>
                <a:srgbClr val="002060"/>
              </a:solidFill>
              <a:cs typeface="Aharoni" panose="02010803020104030203" pitchFamily="2" charset="-79"/>
            </a:endParaRPr>
          </a:p>
          <a:p>
            <a:endParaRPr lang="en-US" altLang="en-US" sz="2400" b="1" dirty="0" smtClean="0">
              <a:solidFill>
                <a:srgbClr val="002060"/>
              </a:solidFill>
              <a:cs typeface="Aharoni" panose="02010803020104030203" pitchFamily="2" charset="-79"/>
            </a:endParaRPr>
          </a:p>
          <a:p>
            <a:r>
              <a:rPr lang="en-US" altLang="en-US" sz="2400" b="1" u="sng" dirty="0">
                <a:solidFill>
                  <a:schemeClr val="accent1">
                    <a:lumMod val="75000"/>
                  </a:schemeClr>
                </a:solidFill>
                <a:cs typeface="Aharoni" panose="02010803020104030203" pitchFamily="2" charset="-79"/>
              </a:rPr>
              <a:t>Motor functions</a:t>
            </a:r>
            <a:r>
              <a:rPr lang="en-US" altLang="en-US" sz="2400" b="1" dirty="0" smtClean="0">
                <a:solidFill>
                  <a:schemeClr val="accent1">
                    <a:lumMod val="75000"/>
                  </a:schemeClr>
                </a:solidFill>
                <a:cs typeface="Aharoni" panose="02010803020104030203" pitchFamily="2" charset="-79"/>
              </a:rPr>
              <a:t>: </a:t>
            </a:r>
          </a:p>
          <a:p>
            <a:pPr marL="285750" indent="-285750">
              <a:buFont typeface="Courier New" panose="02070309020205020404" pitchFamily="49" charset="0"/>
              <a:buChar char="o"/>
            </a:pPr>
            <a:r>
              <a:rPr lang="en-US" sz="2000" b="1" dirty="0" smtClean="0"/>
              <a:t>The </a:t>
            </a:r>
            <a:r>
              <a:rPr lang="en-US" sz="2000" b="1" dirty="0"/>
              <a:t>triceps </a:t>
            </a:r>
            <a:r>
              <a:rPr lang="en-US" sz="2000" b="1" dirty="0" err="1"/>
              <a:t>brachii</a:t>
            </a:r>
            <a:r>
              <a:rPr lang="en-US" sz="2000" b="1" dirty="0"/>
              <a:t> may be weakened, but is not </a:t>
            </a:r>
            <a:r>
              <a:rPr lang="en-US" sz="2000" b="1" dirty="0" err="1" smtClean="0"/>
              <a:t>paralysed</a:t>
            </a:r>
            <a:r>
              <a:rPr lang="en-US" sz="2000" b="1" dirty="0" smtClean="0"/>
              <a:t>.  ?</a:t>
            </a:r>
          </a:p>
          <a:p>
            <a:pPr marL="285750" indent="-285750">
              <a:buFont typeface="Courier New" panose="02070309020205020404" pitchFamily="49" charset="0"/>
              <a:buChar char="o"/>
            </a:pPr>
            <a:r>
              <a:rPr lang="en-US" sz="2000" b="1" dirty="0"/>
              <a:t>Muscles of the posterior forearm are affected. The patient is unable to extend at the wrist and fingers. </a:t>
            </a:r>
            <a:r>
              <a:rPr lang="en-US" sz="2000" b="1" dirty="0"/>
              <a:t>Patient will experience wrist drop due to loss of function of </a:t>
            </a:r>
            <a:r>
              <a:rPr lang="en-US" sz="2000" b="1" dirty="0" smtClean="0"/>
              <a:t>forearm </a:t>
            </a:r>
            <a:r>
              <a:rPr lang="en-US" sz="2000" b="1" dirty="0"/>
              <a:t>extensors</a:t>
            </a:r>
            <a:r>
              <a:rPr lang="en-US" sz="2000" b="1" dirty="0" smtClean="0"/>
              <a:t>.</a:t>
            </a:r>
            <a:endParaRPr lang="en-US" sz="2000" b="1" dirty="0" smtClean="0"/>
          </a:p>
          <a:p>
            <a:endParaRPr lang="en-US" altLang="en-US" sz="2400" b="1" dirty="0">
              <a:solidFill>
                <a:srgbClr val="002060"/>
              </a:solidFill>
              <a:cs typeface="Aharoni" panose="02010803020104030203" pitchFamily="2" charset="-79"/>
            </a:endParaRPr>
          </a:p>
          <a:p>
            <a:r>
              <a:rPr lang="en-US" altLang="en-US" sz="2400" b="1" u="sng" dirty="0" smtClean="0">
                <a:solidFill>
                  <a:schemeClr val="accent1">
                    <a:lumMod val="75000"/>
                  </a:schemeClr>
                </a:solidFill>
                <a:cs typeface="Aharoni" panose="02010803020104030203" pitchFamily="2" charset="-79"/>
              </a:rPr>
              <a:t>Sensory </a:t>
            </a:r>
            <a:r>
              <a:rPr lang="en-US" altLang="en-US" sz="2400" b="1" u="sng" dirty="0">
                <a:solidFill>
                  <a:schemeClr val="accent1">
                    <a:lumMod val="75000"/>
                  </a:schemeClr>
                </a:solidFill>
                <a:cs typeface="Aharoni" panose="02010803020104030203" pitchFamily="2" charset="-79"/>
              </a:rPr>
              <a:t>functions</a:t>
            </a:r>
            <a:r>
              <a:rPr lang="en-US" altLang="en-US" sz="2400" b="1" dirty="0" smtClean="0">
                <a:solidFill>
                  <a:schemeClr val="accent1">
                    <a:lumMod val="75000"/>
                  </a:schemeClr>
                </a:solidFill>
                <a:cs typeface="Aharoni" panose="02010803020104030203" pitchFamily="2" charset="-79"/>
              </a:rPr>
              <a:t>:</a:t>
            </a:r>
            <a:endParaRPr lang="en-US" altLang="en-US" sz="2400" b="1" dirty="0" smtClean="0">
              <a:solidFill>
                <a:srgbClr val="002060"/>
              </a:solidFill>
              <a:cs typeface="Aharoni" panose="02010803020104030203" pitchFamily="2" charset="-79"/>
            </a:endParaRPr>
          </a:p>
          <a:p>
            <a:pPr marL="285750" indent="-285750">
              <a:buFont typeface="Courier New" panose="02070309020205020404" pitchFamily="49" charset="0"/>
              <a:buChar char="o"/>
            </a:pPr>
            <a:r>
              <a:rPr lang="en-US" sz="2000" b="1" dirty="0"/>
              <a:t>The superficial branch of the radial nerve will be damaged</a:t>
            </a:r>
            <a:r>
              <a:rPr lang="en-US" sz="2000" b="1" dirty="0" smtClean="0"/>
              <a:t>, </a:t>
            </a:r>
          </a:p>
          <a:p>
            <a:r>
              <a:rPr lang="en-US" sz="2000" b="1" dirty="0"/>
              <a:t> </a:t>
            </a:r>
            <a:r>
              <a:rPr lang="en-US" sz="2000" b="1" dirty="0" smtClean="0"/>
              <a:t>    resulting </a:t>
            </a:r>
            <a:r>
              <a:rPr lang="en-US" sz="2000" b="1" dirty="0"/>
              <a:t>in sensory loss to the dorsal surface of the lateral </a:t>
            </a:r>
            <a:endParaRPr lang="en-US" sz="2000" b="1" dirty="0" smtClean="0"/>
          </a:p>
          <a:p>
            <a:r>
              <a:rPr lang="en-US" sz="2000" b="1" dirty="0" smtClean="0"/>
              <a:t>     three and </a:t>
            </a:r>
            <a:r>
              <a:rPr lang="en-US" sz="2000" b="1" dirty="0"/>
              <a:t>half </a:t>
            </a:r>
            <a:r>
              <a:rPr lang="en-US" sz="2000" b="1" dirty="0" smtClean="0"/>
              <a:t>digits.</a:t>
            </a:r>
            <a:endParaRPr lang="en-US" sz="2000" b="1" dirty="0"/>
          </a:p>
          <a:p>
            <a:pPr marL="285750" indent="-285750">
              <a:buFont typeface="Courier New" panose="02070309020205020404" pitchFamily="49" charset="0"/>
              <a:buChar char="o"/>
            </a:pPr>
            <a:endParaRPr lang="en-US" sz="2400" dirty="0"/>
          </a:p>
        </p:txBody>
      </p:sp>
      <p:pic>
        <p:nvPicPr>
          <p:cNvPr id="4" name="Picture 3"/>
          <p:cNvPicPr>
            <a:picLocks noChangeAspect="1"/>
          </p:cNvPicPr>
          <p:nvPr/>
        </p:nvPicPr>
        <p:blipFill rotWithShape="1">
          <a:blip r:embed="rId3"/>
          <a:srcRect l="68922" t="22222" r="-1160" b="28889"/>
          <a:stretch/>
        </p:blipFill>
        <p:spPr>
          <a:xfrm>
            <a:off x="7620000" y="4648200"/>
            <a:ext cx="1219200" cy="1849820"/>
          </a:xfrm>
          <a:prstGeom prst="rect">
            <a:avLst/>
          </a:prstGeom>
        </p:spPr>
      </p:pic>
      <p:sp>
        <p:nvSpPr>
          <p:cNvPr id="6" name="Rectangle 5"/>
          <p:cNvSpPr/>
          <p:nvPr/>
        </p:nvSpPr>
        <p:spPr>
          <a:xfrm>
            <a:off x="2132985" y="39469"/>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
        <p:nvSpPr>
          <p:cNvPr id="8"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2925040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93" t="19451" r="44031" b="25269"/>
          <a:stretch/>
        </p:blipFill>
        <p:spPr bwMode="auto">
          <a:xfrm>
            <a:off x="152400" y="1295400"/>
            <a:ext cx="5867400" cy="43433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413" t="20339" r="43665" b="24380"/>
          <a:stretch/>
        </p:blipFill>
        <p:spPr bwMode="auto">
          <a:xfrm>
            <a:off x="6016083" y="4191000"/>
            <a:ext cx="2851149" cy="233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134089" y="152400"/>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Tree>
    <p:extLst>
      <p:ext uri="{BB962C8B-B14F-4D97-AF65-F5344CB8AC3E}">
        <p14:creationId xmlns:p14="http://schemas.microsoft.com/office/powerpoint/2010/main" val="428400030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46" y="476101"/>
            <a:ext cx="8820154" cy="5924699"/>
          </a:xfrm>
          <a:prstGeom prst="rect">
            <a:avLst/>
          </a:prstGeom>
        </p:spPr>
        <p:txBody>
          <a:bodyPr wrap="square">
            <a:spAutoFit/>
          </a:bodyPr>
          <a:lstStyle/>
          <a:p>
            <a:endParaRPr lang="en-US" sz="1100" b="1" i="1" dirty="0">
              <a:solidFill>
                <a:srgbClr val="336600"/>
              </a:solidFill>
            </a:endParaRPr>
          </a:p>
          <a:p>
            <a:r>
              <a:rPr lang="en-US" altLang="en-US" sz="2800" b="1" dirty="0" smtClean="0">
                <a:solidFill>
                  <a:schemeClr val="accent1">
                    <a:lumMod val="75000"/>
                  </a:schemeClr>
                </a:solidFill>
                <a:cs typeface="Aharoni" panose="02010803020104030203" pitchFamily="2" charset="-79"/>
              </a:rPr>
              <a:t>C. Injury of the </a:t>
            </a:r>
            <a:r>
              <a:rPr lang="en-US" sz="2800" b="1" dirty="0" smtClean="0">
                <a:solidFill>
                  <a:schemeClr val="accent1">
                    <a:lumMod val="75000"/>
                  </a:schemeClr>
                </a:solidFill>
                <a:cs typeface="Aharoni" panose="02010803020104030203" pitchFamily="2" charset="-79"/>
              </a:rPr>
              <a:t>Deep </a:t>
            </a:r>
            <a:r>
              <a:rPr lang="en-US" sz="2800" b="1" dirty="0">
                <a:solidFill>
                  <a:schemeClr val="accent1">
                    <a:lumMod val="75000"/>
                  </a:schemeClr>
                </a:solidFill>
                <a:cs typeface="Aharoni" panose="02010803020104030203" pitchFamily="2" charset="-79"/>
              </a:rPr>
              <a:t>Branch (Post. interosseous) In the </a:t>
            </a:r>
            <a:r>
              <a:rPr lang="en-US" sz="2800" b="1" dirty="0" smtClean="0">
                <a:solidFill>
                  <a:schemeClr val="accent1">
                    <a:lumMod val="75000"/>
                  </a:schemeClr>
                </a:solidFill>
                <a:cs typeface="Aharoni" panose="02010803020104030203" pitchFamily="2" charset="-79"/>
              </a:rPr>
              <a:t>Forearm:</a:t>
            </a:r>
            <a:endParaRPr lang="en-US" sz="2800" b="1" dirty="0">
              <a:solidFill>
                <a:schemeClr val="accent1">
                  <a:lumMod val="75000"/>
                </a:schemeClr>
              </a:solidFill>
              <a:cs typeface="Aharoni" panose="02010803020104030203" pitchFamily="2" charset="-79"/>
            </a:endParaRPr>
          </a:p>
          <a:p>
            <a:r>
              <a:rPr lang="en-US" altLang="en-US" sz="2400" dirty="0" smtClean="0">
                <a:solidFill>
                  <a:srgbClr val="002060"/>
                </a:solidFill>
                <a:cs typeface="Aharoni" panose="02010803020104030203" pitchFamily="2" charset="-79"/>
              </a:rPr>
              <a:t>Causes:</a:t>
            </a:r>
          </a:p>
          <a:p>
            <a:pPr marL="742950" lvl="1" indent="-285750">
              <a:buFont typeface="Arial" panose="020B0604020202020204" pitchFamily="34" charset="0"/>
              <a:buChar char="•"/>
            </a:pPr>
            <a:r>
              <a:rPr lang="en-US" sz="2400" dirty="0" smtClean="0">
                <a:cs typeface="Aharoni" panose="02010803020104030203" pitchFamily="2" charset="-79"/>
              </a:rPr>
              <a:t>Fractures </a:t>
            </a:r>
            <a:r>
              <a:rPr lang="en-US" sz="2400" dirty="0">
                <a:cs typeface="Aharoni" panose="02010803020104030203" pitchFamily="2" charset="-79"/>
              </a:rPr>
              <a:t>of the proximal end of the radius (radial </a:t>
            </a:r>
            <a:r>
              <a:rPr lang="en-US" sz="2400" dirty="0" smtClean="0">
                <a:cs typeface="Aharoni" panose="02010803020104030203" pitchFamily="2" charset="-79"/>
              </a:rPr>
              <a:t>head).</a:t>
            </a:r>
          </a:p>
          <a:p>
            <a:pPr marL="742950" lvl="1" indent="-285750">
              <a:buFont typeface="Arial" panose="020B0604020202020204" pitchFamily="34" charset="0"/>
              <a:buChar char="•"/>
            </a:pPr>
            <a:r>
              <a:rPr lang="en-US" sz="2400" dirty="0" smtClean="0">
                <a:cs typeface="Aharoni" panose="02010803020104030203" pitchFamily="2" charset="-79"/>
              </a:rPr>
              <a:t>Posterior </a:t>
            </a:r>
            <a:r>
              <a:rPr lang="en-US" sz="2400" dirty="0">
                <a:cs typeface="Aharoni" panose="02010803020104030203" pitchFamily="2" charset="-79"/>
              </a:rPr>
              <a:t>dislocation of the </a:t>
            </a:r>
            <a:r>
              <a:rPr lang="en-US" sz="2400" dirty="0" smtClean="0">
                <a:cs typeface="Aharoni" panose="02010803020104030203" pitchFamily="2" charset="-79"/>
              </a:rPr>
              <a:t>radius.</a:t>
            </a:r>
          </a:p>
          <a:p>
            <a:pPr lvl="1"/>
            <a:endParaRPr lang="en-US" altLang="en-US" sz="2400" dirty="0">
              <a:cs typeface="Aharoni" panose="02010803020104030203" pitchFamily="2" charset="-79"/>
            </a:endParaRPr>
          </a:p>
          <a:p>
            <a:pPr marL="800100" lvl="1" indent="-342900">
              <a:buFont typeface="Wingdings" panose="05000000000000000000" pitchFamily="2" charset="2"/>
              <a:buChar char="Ø"/>
            </a:pPr>
            <a:r>
              <a:rPr lang="en-US" altLang="en-US" sz="2400" b="1" dirty="0">
                <a:cs typeface="Aharoni" panose="02010803020104030203" pitchFamily="2" charset="-79"/>
              </a:rPr>
              <a:t>Majority of the muscles in posterior forearm are </a:t>
            </a:r>
            <a:r>
              <a:rPr lang="en-US" altLang="en-US" sz="2400" b="1" dirty="0" smtClean="0">
                <a:cs typeface="Aharoni" panose="02010803020104030203" pitchFamily="2" charset="-79"/>
              </a:rPr>
              <a:t>affected &amp; the patient will experience weakness </a:t>
            </a:r>
            <a:r>
              <a:rPr lang="en-US" altLang="en-US" sz="2400" b="1" dirty="0">
                <a:cs typeface="Aharoni" panose="02010803020104030203" pitchFamily="2" charset="-79"/>
              </a:rPr>
              <a:t>of </a:t>
            </a:r>
            <a:r>
              <a:rPr lang="en-US" altLang="en-US" sz="2400" b="1" dirty="0" smtClean="0">
                <a:cs typeface="Aharoni" panose="02010803020104030203" pitchFamily="2" charset="-79"/>
              </a:rPr>
              <a:t>finger extension.</a:t>
            </a:r>
          </a:p>
          <a:p>
            <a:pPr marL="800100" lvl="1" indent="-342900">
              <a:buFont typeface="Wingdings" panose="05000000000000000000" pitchFamily="2" charset="2"/>
              <a:buChar char="Ø"/>
            </a:pPr>
            <a:r>
              <a:rPr lang="en-US" sz="2400" b="1" dirty="0">
                <a:solidFill>
                  <a:srgbClr val="C00000"/>
                </a:solidFill>
              </a:rPr>
              <a:t> </a:t>
            </a:r>
            <a:r>
              <a:rPr lang="en-US" sz="2400" b="1" dirty="0" smtClean="0">
                <a:solidFill>
                  <a:srgbClr val="C00000"/>
                </a:solidFill>
              </a:rPr>
              <a:t>“Wrist Drop does not occur”</a:t>
            </a:r>
            <a:r>
              <a:rPr lang="en-US" sz="2400" dirty="0" smtClean="0">
                <a:solidFill>
                  <a:srgbClr val="C00000"/>
                </a:solidFill>
              </a:rPr>
              <a:t>                          </a:t>
            </a:r>
          </a:p>
          <a:p>
            <a:pPr lvl="1"/>
            <a:r>
              <a:rPr lang="en-US" sz="2400" dirty="0" smtClean="0">
                <a:solidFill>
                  <a:srgbClr val="C00000"/>
                </a:solidFill>
              </a:rPr>
              <a:t>   </a:t>
            </a:r>
            <a:r>
              <a:rPr lang="en-US" altLang="en-US" sz="2400" dirty="0" smtClean="0">
                <a:latin typeface="Aharoni" panose="02010803020104030203" pitchFamily="2" charset="-79"/>
                <a:cs typeface="Aharoni" panose="02010803020104030203" pitchFamily="2" charset="-79"/>
              </a:rPr>
              <a:t>Why?</a:t>
            </a:r>
            <a:endParaRPr lang="en-US" altLang="en-US" sz="2400" dirty="0">
              <a:latin typeface="Aharoni" panose="02010803020104030203" pitchFamily="2" charset="-79"/>
              <a:cs typeface="Aharoni" panose="02010803020104030203" pitchFamily="2" charset="-79"/>
            </a:endParaRPr>
          </a:p>
          <a:p>
            <a:pPr lvl="1"/>
            <a:r>
              <a:rPr lang="en-US" sz="2400" b="1" dirty="0">
                <a:solidFill>
                  <a:srgbClr val="002060"/>
                </a:solidFill>
              </a:rPr>
              <a:t>The nerve </a:t>
            </a:r>
            <a:r>
              <a:rPr lang="en-US" sz="2400" b="1" dirty="0" smtClean="0">
                <a:solidFill>
                  <a:srgbClr val="002060"/>
                </a:solidFill>
              </a:rPr>
              <a:t>supply to the </a:t>
            </a:r>
            <a:r>
              <a:rPr lang="en-US" sz="2400" b="1" dirty="0">
                <a:solidFill>
                  <a:srgbClr val="002060"/>
                </a:solidFill>
              </a:rPr>
              <a:t>extensor carpi </a:t>
            </a:r>
            <a:r>
              <a:rPr lang="en-US" sz="2400" b="1" dirty="0" err="1">
                <a:solidFill>
                  <a:srgbClr val="002060"/>
                </a:solidFill>
              </a:rPr>
              <a:t>radialis</a:t>
            </a:r>
            <a:r>
              <a:rPr lang="en-US" sz="2400" b="1" dirty="0">
                <a:solidFill>
                  <a:srgbClr val="002060"/>
                </a:solidFill>
              </a:rPr>
              <a:t> </a:t>
            </a:r>
            <a:r>
              <a:rPr lang="en-US" sz="2400" b="1" dirty="0" smtClean="0">
                <a:solidFill>
                  <a:srgbClr val="002060"/>
                </a:solidFill>
              </a:rPr>
              <a:t>longus, so it is </a:t>
            </a:r>
            <a:r>
              <a:rPr lang="en-US" sz="2400" b="1" dirty="0">
                <a:solidFill>
                  <a:srgbClr val="002060"/>
                </a:solidFill>
              </a:rPr>
              <a:t>unaffected, </a:t>
            </a:r>
            <a:r>
              <a:rPr lang="en-US" sz="2400" b="1" dirty="0" smtClean="0">
                <a:solidFill>
                  <a:srgbClr val="002060"/>
                </a:solidFill>
              </a:rPr>
              <a:t>therefore it </a:t>
            </a:r>
            <a:r>
              <a:rPr lang="en-US" sz="2400" b="1" dirty="0">
                <a:solidFill>
                  <a:srgbClr val="002060"/>
                </a:solidFill>
              </a:rPr>
              <a:t>will keep the wrist joint </a:t>
            </a:r>
            <a:r>
              <a:rPr lang="en-US" sz="2400" b="1" dirty="0" smtClean="0">
                <a:solidFill>
                  <a:srgbClr val="002060"/>
                </a:solidFill>
              </a:rPr>
              <a:t>extended.</a:t>
            </a:r>
          </a:p>
          <a:p>
            <a:pPr lvl="1"/>
            <a:r>
              <a:rPr lang="en-US" sz="2400" b="1" dirty="0" smtClean="0">
                <a:solidFill>
                  <a:srgbClr val="C00000"/>
                </a:solidFill>
              </a:rPr>
              <a:t>                                         No </a:t>
            </a:r>
            <a:r>
              <a:rPr lang="en-US" sz="2400" b="1" dirty="0">
                <a:solidFill>
                  <a:srgbClr val="C00000"/>
                </a:solidFill>
              </a:rPr>
              <a:t>wrist </a:t>
            </a:r>
            <a:r>
              <a:rPr lang="en-US" sz="2400" b="1" dirty="0" smtClean="0">
                <a:solidFill>
                  <a:srgbClr val="C00000"/>
                </a:solidFill>
              </a:rPr>
              <a:t>Drop </a:t>
            </a:r>
            <a:endParaRPr lang="en-US" altLang="en-US" sz="2400" dirty="0" smtClean="0">
              <a:latin typeface="Aharoni" panose="02010803020104030203" pitchFamily="2" charset="-79"/>
              <a:cs typeface="Aharoni" panose="02010803020104030203" pitchFamily="2" charset="-79"/>
            </a:endParaRPr>
          </a:p>
          <a:p>
            <a:pPr lvl="1"/>
            <a:r>
              <a:rPr lang="en-US" altLang="en-US" sz="2400" dirty="0" smtClean="0">
                <a:cs typeface="Aharoni" panose="02010803020104030203" pitchFamily="2" charset="-79"/>
              </a:rPr>
              <a:t>Sensory loss – </a:t>
            </a:r>
            <a:r>
              <a:rPr lang="en-US" altLang="en-US" sz="2400" dirty="0" smtClean="0">
                <a:solidFill>
                  <a:srgbClr val="7030A0"/>
                </a:solidFill>
                <a:cs typeface="Aharoni" panose="02010803020104030203" pitchFamily="2" charset="-79"/>
              </a:rPr>
              <a:t>None</a:t>
            </a:r>
          </a:p>
          <a:p>
            <a:pPr lvl="1"/>
            <a:r>
              <a:rPr lang="en-US" altLang="en-US" sz="2400" dirty="0" smtClean="0">
                <a:solidFill>
                  <a:srgbClr val="7030A0"/>
                </a:solidFill>
                <a:cs typeface="Aharoni" panose="02010803020104030203" pitchFamily="2" charset="-79"/>
              </a:rPr>
              <a:t>Overlapping by the median and ulnar nerves</a:t>
            </a:r>
            <a:endParaRPr lang="en-US" altLang="en-US" sz="2400" dirty="0">
              <a:solidFill>
                <a:srgbClr val="7030A0"/>
              </a:solidFill>
              <a:cs typeface="Aharoni" panose="02010803020104030203" pitchFamily="2" charset="-79"/>
            </a:endParaRPr>
          </a:p>
        </p:txBody>
      </p:sp>
      <p:sp>
        <p:nvSpPr>
          <p:cNvPr id="16"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smtClean="0">
                <a:solidFill>
                  <a:schemeClr val="accent6">
                    <a:lumMod val="50000"/>
                  </a:schemeClr>
                </a:solidFill>
              </a:rPr>
              <a:t>Dr. Sameerah</a:t>
            </a:r>
            <a:endParaRPr lang="en-US" b="1" i="1" kern="0" dirty="0">
              <a:solidFill>
                <a:schemeClr val="accent6">
                  <a:lumMod val="50000"/>
                </a:schemeClr>
              </a:solidFill>
            </a:endParaRPr>
          </a:p>
        </p:txBody>
      </p:sp>
      <p:sp>
        <p:nvSpPr>
          <p:cNvPr id="4" name="Rectangle 3"/>
          <p:cNvSpPr/>
          <p:nvPr/>
        </p:nvSpPr>
        <p:spPr>
          <a:xfrm>
            <a:off x="457200" y="152400"/>
            <a:ext cx="2863926" cy="461665"/>
          </a:xfrm>
          <a:prstGeom prst="rect">
            <a:avLst/>
          </a:prstGeom>
        </p:spPr>
        <p:txBody>
          <a:bodyPr wrap="none">
            <a:spAutoFit/>
          </a:bodyPr>
          <a:lstStyle/>
          <a:p>
            <a:r>
              <a:rPr lang="en-US" altLang="en-US" sz="2400" b="1" u="sng" dirty="0">
                <a:solidFill>
                  <a:srgbClr val="002060"/>
                </a:solidFill>
                <a:latin typeface="Aharoni" panose="02010803020104030203" pitchFamily="2" charset="-79"/>
                <a:cs typeface="Aharoni" panose="02010803020104030203" pitchFamily="2" charset="-79"/>
              </a:rPr>
              <a:t>Applied Anatomy:</a:t>
            </a:r>
          </a:p>
        </p:txBody>
      </p:sp>
    </p:spTree>
    <p:extLst>
      <p:ext uri="{BB962C8B-B14F-4D97-AF65-F5344CB8AC3E}">
        <p14:creationId xmlns:p14="http://schemas.microsoft.com/office/powerpoint/2010/main" val="32652185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14" t="21689" r="36866" b="23601"/>
          <a:stretch/>
        </p:blipFill>
        <p:spPr bwMode="auto">
          <a:xfrm>
            <a:off x="809767" y="838200"/>
            <a:ext cx="7451677" cy="533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132985" y="76200"/>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
        <p:nvSpPr>
          <p:cNvPr id="4"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10215461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790" y="542475"/>
            <a:ext cx="7284010" cy="6179000"/>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10236" y="0"/>
            <a:ext cx="4705352" cy="1815882"/>
          </a:xfrm>
          <a:prstGeom prst="rect">
            <a:avLst/>
          </a:prstGeom>
        </p:spPr>
        <p:txBody>
          <a:bodyPr wrap="square">
            <a:spAutoFit/>
          </a:bodyPr>
          <a:lstStyle/>
          <a:p>
            <a:r>
              <a:rPr lang="en-US" altLang="en-US" sz="3200" dirty="0" smtClean="0">
                <a:solidFill>
                  <a:srgbClr val="002060"/>
                </a:solidFill>
                <a:latin typeface="Aharoni" panose="02010803020104030203" pitchFamily="2" charset="-79"/>
                <a:cs typeface="Aharoni" panose="02010803020104030203" pitchFamily="2" charset="-79"/>
              </a:rPr>
              <a:t>Radial Nerve </a:t>
            </a:r>
          </a:p>
          <a:p>
            <a:r>
              <a:rPr lang="en-US" altLang="en-US" sz="2000" dirty="0" smtClean="0">
                <a:solidFill>
                  <a:srgbClr val="002060"/>
                </a:solidFill>
                <a:latin typeface="Aharoni" panose="02010803020104030203" pitchFamily="2" charset="-79"/>
                <a:cs typeface="Aharoni" panose="02010803020104030203" pitchFamily="2" charset="-79"/>
              </a:rPr>
              <a:t>Summary of</a:t>
            </a:r>
          </a:p>
          <a:p>
            <a:r>
              <a:rPr lang="en-US" altLang="en-US" sz="2000" dirty="0" smtClean="0">
                <a:solidFill>
                  <a:srgbClr val="002060"/>
                </a:solidFill>
                <a:latin typeface="Aharoni" panose="02010803020104030203" pitchFamily="2" charset="-79"/>
                <a:cs typeface="Aharoni" panose="02010803020104030203" pitchFamily="2" charset="-79"/>
              </a:rPr>
              <a:t>main branches</a:t>
            </a:r>
            <a:endParaRPr lang="en-US" altLang="en-US" sz="2000" dirty="0">
              <a:solidFill>
                <a:srgbClr val="002060"/>
              </a:solidFill>
              <a:latin typeface="Aharoni" panose="02010803020104030203" pitchFamily="2" charset="-79"/>
              <a:cs typeface="Aharoni" panose="02010803020104030203" pitchFamily="2" charset="-79"/>
            </a:endParaRPr>
          </a:p>
          <a:p>
            <a:endParaRPr lang="en-US" sz="2000" b="1" i="1" dirty="0">
              <a:solidFill>
                <a:srgbClr val="336600"/>
              </a:solidFill>
            </a:endParaRPr>
          </a:p>
          <a:p>
            <a:endParaRPr lang="en-US" sz="2000" b="1" i="1" dirty="0"/>
          </a:p>
        </p:txBody>
      </p:sp>
      <p:sp>
        <p:nvSpPr>
          <p:cNvPr id="6"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2439630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b="1" dirty="0" smtClean="0">
                <a:solidFill>
                  <a:schemeClr val="accent6">
                    <a:lumMod val="50000"/>
                  </a:schemeClr>
                </a:solidFill>
                <a:latin typeface="Aharoni" panose="02010803020104030203" pitchFamily="2" charset="-79"/>
                <a:cs typeface="Aharoni" panose="02010803020104030203" pitchFamily="2" charset="-79"/>
              </a:rPr>
              <a:t>Objectives</a:t>
            </a:r>
            <a:endParaRPr lang="en-US" b="1" dirty="0">
              <a:solidFill>
                <a:schemeClr val="accent6">
                  <a:lumMod val="50000"/>
                </a:schemeClr>
              </a:solidFill>
              <a:latin typeface="Aharoni" panose="02010803020104030203" pitchFamily="2" charset="-79"/>
              <a:cs typeface="Aharoni" panose="02010803020104030203" pitchFamily="2" charset="-79"/>
            </a:endParaRPr>
          </a:p>
        </p:txBody>
      </p:sp>
      <p:sp>
        <p:nvSpPr>
          <p:cNvPr id="3" name="Content Placeholder 2"/>
          <p:cNvSpPr>
            <a:spLocks noGrp="1"/>
          </p:cNvSpPr>
          <p:nvPr>
            <p:ph idx="1"/>
          </p:nvPr>
        </p:nvSpPr>
        <p:spPr/>
        <p:txBody>
          <a:bodyPr>
            <a:normAutofit/>
          </a:bodyPr>
          <a:lstStyle/>
          <a:p>
            <a:r>
              <a:rPr lang="en-US" sz="2800" b="1" dirty="0" smtClean="0"/>
              <a:t>By the end of this session the students should be able to:</a:t>
            </a:r>
          </a:p>
          <a:p>
            <a:pPr marL="0" indent="0">
              <a:buNone/>
            </a:pPr>
            <a:endParaRPr lang="en-US" sz="2800" b="1" dirty="0" smtClean="0"/>
          </a:p>
          <a:p>
            <a:pPr marL="514350" indent="-514350">
              <a:buFont typeface="+mj-lt"/>
              <a:buAutoNum type="arabicPeriod"/>
            </a:pPr>
            <a:r>
              <a:rPr lang="en-US" sz="2800" b="1" dirty="0" smtClean="0"/>
              <a:t> Describe </a:t>
            </a:r>
            <a:r>
              <a:rPr lang="en-US" sz="2800" b="1" dirty="0" smtClean="0"/>
              <a:t>the anatomy of the radial and ulnar nerve regarding </a:t>
            </a:r>
            <a:r>
              <a:rPr lang="en-US" sz="2800" b="1" dirty="0"/>
              <a:t>to origin, course, and </a:t>
            </a:r>
            <a:r>
              <a:rPr lang="en-US" sz="2800" b="1" dirty="0" smtClean="0"/>
              <a:t>distribution.</a:t>
            </a:r>
          </a:p>
          <a:p>
            <a:pPr marL="514350" indent="-514350">
              <a:buFont typeface="+mj-lt"/>
              <a:buAutoNum type="arabicPeriod"/>
            </a:pPr>
            <a:r>
              <a:rPr lang="en-US" sz="2800" b="1" dirty="0"/>
              <a:t>List the branches of the nerves</a:t>
            </a:r>
            <a:r>
              <a:rPr lang="en-US" sz="2800" b="1" dirty="0" smtClean="0"/>
              <a:t>.</a:t>
            </a:r>
          </a:p>
          <a:p>
            <a:pPr marL="514350" indent="-514350">
              <a:buFont typeface="+mj-lt"/>
              <a:buAutoNum type="arabicPeriod"/>
            </a:pPr>
            <a:r>
              <a:rPr lang="en-US" sz="2800" b="1" dirty="0"/>
              <a:t>Describe the causes and manifestations of nerve injury.</a:t>
            </a:r>
            <a:endParaRPr lang="en-US" sz="2800" b="1" dirty="0" smtClean="0"/>
          </a:p>
          <a:p>
            <a:pPr marL="514350" indent="-514350">
              <a:buFont typeface="+mj-lt"/>
              <a:buAutoNum type="arabicPeriod"/>
            </a:pPr>
            <a:endParaRPr lang="en-US" sz="2800" b="1" dirty="0" smtClean="0"/>
          </a:p>
          <a:p>
            <a:pPr marL="514350" indent="-514350">
              <a:buFont typeface="+mj-lt"/>
              <a:buAutoNum type="arabicPeriod"/>
            </a:pPr>
            <a:endParaRPr lang="en-US" sz="2800" b="1" dirty="0"/>
          </a:p>
        </p:txBody>
      </p:sp>
      <p:sp>
        <p:nvSpPr>
          <p:cNvPr id="4" name="Footer Placeholder 4"/>
          <p:cNvSpPr>
            <a:spLocks noGrp="1"/>
          </p:cNvSpPr>
          <p:nvPr>
            <p:ph type="ftr" sz="quarter" idx="11"/>
          </p:nvPr>
        </p:nvSpPr>
        <p:spPr>
          <a:xfrm>
            <a:off x="7086600" y="6457950"/>
            <a:ext cx="2895600" cy="476250"/>
          </a:xfrm>
        </p:spPr>
        <p:txBody>
          <a:bodyPr/>
          <a:lstStyle/>
          <a:p>
            <a:r>
              <a:rPr lang="en-US" b="1" i="1" kern="0" dirty="0">
                <a:solidFill>
                  <a:schemeClr val="accent6">
                    <a:lumMod val="50000"/>
                  </a:schemeClr>
                </a:solidFill>
              </a:rPr>
              <a:t>Dr. </a:t>
            </a:r>
            <a:r>
              <a:rPr lang="en-US" b="1" i="1" kern="0" dirty="0" err="1">
                <a:solidFill>
                  <a:schemeClr val="accent6">
                    <a:lumMod val="50000"/>
                  </a:schemeClr>
                </a:solidFill>
              </a:rPr>
              <a:t>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7304375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737716"/>
            <a:ext cx="6400800" cy="5663084"/>
          </a:xfrm>
          <a:prstGeom prst="rect">
            <a:avLst/>
          </a:prstGeom>
        </p:spPr>
      </p:pic>
      <p:sp>
        <p:nvSpPr>
          <p:cNvPr id="3" name="Rectangle 2"/>
          <p:cNvSpPr/>
          <p:nvPr/>
        </p:nvSpPr>
        <p:spPr>
          <a:xfrm>
            <a:off x="5410200" y="4754940"/>
            <a:ext cx="3599873" cy="1569660"/>
          </a:xfrm>
          <a:prstGeom prst="rect">
            <a:avLst/>
          </a:prstGeom>
        </p:spPr>
        <p:txBody>
          <a:bodyPr wrap="square">
            <a:spAutoFit/>
          </a:bodyPr>
          <a:lstStyle/>
          <a:p>
            <a:r>
              <a:rPr lang="en-US" sz="2400" b="1" dirty="0" smtClean="0"/>
              <a:t>The ulnar nerve originates from the C8-T1 nerve roots which form the medial cord of the brachial plexus.</a:t>
            </a:r>
            <a:endParaRPr lang="en-US" sz="2400" b="1" dirty="0"/>
          </a:p>
        </p:txBody>
      </p:sp>
      <p:sp>
        <p:nvSpPr>
          <p:cNvPr id="5" name="Rectangle 4"/>
          <p:cNvSpPr/>
          <p:nvPr/>
        </p:nvSpPr>
        <p:spPr>
          <a:xfrm>
            <a:off x="2514600" y="152400"/>
            <a:ext cx="4587090" cy="584775"/>
          </a:xfrm>
          <a:prstGeom prst="rect">
            <a:avLst/>
          </a:prstGeom>
        </p:spPr>
        <p:txBody>
          <a:bodyPr wrap="none">
            <a:spAutoFit/>
          </a:bodyPr>
          <a:lstStyle/>
          <a:p>
            <a:r>
              <a:rPr lang="en-US" sz="3200" b="1" dirty="0" smtClean="0">
                <a:solidFill>
                  <a:schemeClr val="accent6">
                    <a:lumMod val="50000"/>
                  </a:schemeClr>
                </a:solidFill>
                <a:latin typeface="Aharoni" panose="02010803020104030203" pitchFamily="2" charset="-79"/>
                <a:cs typeface="Aharoni" panose="02010803020104030203" pitchFamily="2" charset="-79"/>
              </a:rPr>
              <a:t>Ulnar </a:t>
            </a:r>
            <a:r>
              <a:rPr lang="en-US" sz="3200" b="1" dirty="0">
                <a:solidFill>
                  <a:schemeClr val="accent6">
                    <a:lumMod val="50000"/>
                  </a:schemeClr>
                </a:solidFill>
                <a:latin typeface="Aharoni" panose="02010803020104030203" pitchFamily="2" charset="-79"/>
                <a:cs typeface="Aharoni" panose="02010803020104030203" pitchFamily="2" charset="-79"/>
              </a:rPr>
              <a:t>Nerve Anatomy </a:t>
            </a:r>
            <a:endParaRPr lang="en-US" sz="3200" dirty="0"/>
          </a:p>
        </p:txBody>
      </p:sp>
      <p:sp>
        <p:nvSpPr>
          <p:cNvPr id="6"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accent6">
                    <a:lumMod val="50000"/>
                  </a:schemeClr>
                </a:solidFill>
              </a:rPr>
              <a:t>Dr. 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31646234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User\My Documents\Student Gray\7. Upper limb\F66122-007-f067.jpg"/>
          <p:cNvPicPr>
            <a:picLocks noChangeAspect="1" noChangeArrowheads="1"/>
          </p:cNvPicPr>
          <p:nvPr/>
        </p:nvPicPr>
        <p:blipFill>
          <a:blip r:embed="rId3" cstate="print">
            <a:lum bright="-18000" contrast="41000"/>
          </a:blip>
          <a:srcRect b="5499"/>
          <a:stretch>
            <a:fillRect/>
          </a:stretch>
        </p:blipFill>
        <p:spPr bwMode="auto">
          <a:xfrm>
            <a:off x="5334000" y="0"/>
            <a:ext cx="3657600" cy="6721475"/>
          </a:xfrm>
          <a:prstGeom prst="rect">
            <a:avLst/>
          </a:prstGeom>
          <a:ln>
            <a:noFill/>
          </a:ln>
          <a:effectLst>
            <a:outerShdw blurRad="292100" dist="139700" dir="2700000" algn="tl" rotWithShape="0">
              <a:srgbClr val="333333">
                <a:alpha val="65000"/>
              </a:srgbClr>
            </a:outerShdw>
          </a:effectLst>
        </p:spPr>
      </p:pic>
      <p:sp>
        <p:nvSpPr>
          <p:cNvPr id="3" name="Rectangle 2"/>
          <p:cNvSpPr/>
          <p:nvPr/>
        </p:nvSpPr>
        <p:spPr>
          <a:xfrm>
            <a:off x="228600" y="504646"/>
            <a:ext cx="4953000" cy="5878532"/>
          </a:xfrm>
          <a:prstGeom prst="rect">
            <a:avLst/>
          </a:prstGeom>
        </p:spPr>
        <p:txBody>
          <a:bodyPr wrap="square">
            <a:spAutoFit/>
          </a:bodyPr>
          <a:lstStyle/>
          <a:p>
            <a:endParaRPr lang="en-US" altLang="en-US" sz="16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endParaRPr>
          </a:p>
          <a:p>
            <a:r>
              <a:rPr lang="en-US" sz="2400" dirty="0">
                <a:solidFill>
                  <a:srgbClr val="002060"/>
                </a:solidFill>
                <a:cs typeface="Aharoni" panose="02010803020104030203"/>
              </a:rPr>
              <a:t>Origin:</a:t>
            </a:r>
          </a:p>
          <a:p>
            <a:pPr marL="342900" indent="-342900">
              <a:buFont typeface="Arial" panose="020B0604020202020204" pitchFamily="34" charset="0"/>
              <a:buChar char="•"/>
            </a:pPr>
            <a:r>
              <a:rPr lang="en-US" sz="2400" b="1" i="1" dirty="0" smtClean="0">
                <a:solidFill>
                  <a:srgbClr val="7030A0"/>
                </a:solidFill>
              </a:rPr>
              <a:t>Begins in </a:t>
            </a:r>
            <a:r>
              <a:rPr lang="en-US" sz="2400" b="1" i="1" dirty="0">
                <a:solidFill>
                  <a:srgbClr val="7030A0"/>
                </a:solidFill>
              </a:rPr>
              <a:t>the axilla </a:t>
            </a:r>
            <a:endParaRPr lang="en-US" sz="2400" b="1" i="1" dirty="0" smtClean="0">
              <a:solidFill>
                <a:srgbClr val="7030A0"/>
              </a:solidFill>
            </a:endParaRPr>
          </a:p>
          <a:p>
            <a:pPr marL="342900" indent="-342900">
              <a:buFont typeface="Arial" panose="020B0604020202020204" pitchFamily="34" charset="0"/>
              <a:buChar char="•"/>
            </a:pPr>
            <a:r>
              <a:rPr lang="en-US" sz="2400" b="1" i="1" dirty="0" smtClean="0">
                <a:solidFill>
                  <a:srgbClr val="336600"/>
                </a:solidFill>
              </a:rPr>
              <a:t>Continuation of the medial </a:t>
            </a:r>
            <a:r>
              <a:rPr lang="en-US" sz="2400" b="1" i="1" dirty="0" smtClean="0">
                <a:solidFill>
                  <a:srgbClr val="336600"/>
                </a:solidFill>
              </a:rPr>
              <a:t>cord</a:t>
            </a:r>
          </a:p>
          <a:p>
            <a:pPr marL="342900" indent="-342900">
              <a:buFont typeface="Arial" panose="020B0604020202020204" pitchFamily="34" charset="0"/>
              <a:buChar char="•"/>
            </a:pPr>
            <a:endParaRPr lang="en-US" sz="2400" b="1" i="1" dirty="0">
              <a:solidFill>
                <a:srgbClr val="336600"/>
              </a:solidFill>
            </a:endParaRPr>
          </a:p>
          <a:p>
            <a:r>
              <a:rPr lang="en-US" sz="2400" dirty="0" smtClean="0">
                <a:solidFill>
                  <a:srgbClr val="002060"/>
                </a:solidFill>
                <a:cs typeface="Aharoni" panose="02010803020104030203"/>
              </a:rPr>
              <a:t>Course</a:t>
            </a:r>
            <a:r>
              <a:rPr lang="en-US" sz="2400" dirty="0" smtClean="0">
                <a:solidFill>
                  <a:srgbClr val="002060"/>
                </a:solidFill>
                <a:cs typeface="Aharoni" panose="02010803020104030203"/>
              </a:rPr>
              <a:t>: In Arm </a:t>
            </a:r>
            <a:endParaRPr lang="en-US" sz="2400" dirty="0" smtClean="0">
              <a:solidFill>
                <a:srgbClr val="002060"/>
              </a:solidFill>
              <a:cs typeface="Aharoni" panose="02010803020104030203"/>
            </a:endParaRPr>
          </a:p>
          <a:p>
            <a:endParaRPr lang="en-US" sz="2400" dirty="0">
              <a:solidFill>
                <a:srgbClr val="002060"/>
              </a:solidFill>
              <a:cs typeface="Aharoni" panose="02010803020104030203" pitchFamily="2" charset="-79"/>
            </a:endParaRPr>
          </a:p>
          <a:p>
            <a:pPr marL="342900" indent="-342900">
              <a:buFont typeface="Arial" panose="020B0604020202020204" pitchFamily="34" charset="0"/>
              <a:buChar char="•"/>
            </a:pPr>
            <a:r>
              <a:rPr lang="en-US" sz="2400" b="1" i="1" dirty="0" smtClean="0"/>
              <a:t>Descends </a:t>
            </a:r>
            <a:r>
              <a:rPr lang="en-US" sz="2400" b="1" i="1" dirty="0"/>
              <a:t>along the medial side of the following arteries:</a:t>
            </a:r>
          </a:p>
          <a:p>
            <a:pPr marL="800100" lvl="1" indent="-342900">
              <a:buFont typeface="Arial" panose="020B0604020202020204" pitchFamily="34" charset="0"/>
              <a:buChar char="•"/>
            </a:pPr>
            <a:r>
              <a:rPr lang="en-US" sz="2400" b="1" i="1" dirty="0" smtClean="0">
                <a:solidFill>
                  <a:srgbClr val="FF0000"/>
                </a:solidFill>
              </a:rPr>
              <a:t>Axillary artery.</a:t>
            </a:r>
            <a:endParaRPr lang="en-US" sz="2400" b="1" i="1" dirty="0">
              <a:solidFill>
                <a:srgbClr val="FF0000"/>
              </a:solidFill>
            </a:endParaRPr>
          </a:p>
          <a:p>
            <a:pPr marL="800100" lvl="1" indent="-342900">
              <a:buFont typeface="Arial" panose="020B0604020202020204" pitchFamily="34" charset="0"/>
              <a:buChar char="•"/>
            </a:pPr>
            <a:r>
              <a:rPr lang="en-US" sz="2400" b="1" i="1" dirty="0" smtClean="0">
                <a:solidFill>
                  <a:srgbClr val="FF0000"/>
                </a:solidFill>
              </a:rPr>
              <a:t>Brachial artery.</a:t>
            </a:r>
            <a:endParaRPr lang="en-US" sz="2400" b="1" i="1" dirty="0">
              <a:solidFill>
                <a:srgbClr val="FF0000"/>
              </a:solidFill>
            </a:endParaRPr>
          </a:p>
          <a:p>
            <a:pPr marL="342900" indent="-342900">
              <a:buFont typeface="Arial" panose="020B0604020202020204" pitchFamily="34" charset="0"/>
              <a:buChar char="•"/>
            </a:pPr>
            <a:r>
              <a:rPr lang="en-US" sz="2400" b="1" i="1" dirty="0"/>
              <a:t>Pierces the </a:t>
            </a:r>
            <a:r>
              <a:rPr lang="en-US" sz="2400" b="1" i="1" dirty="0" smtClean="0"/>
              <a:t>medial </a:t>
            </a:r>
            <a:r>
              <a:rPr lang="en-US" sz="2400" b="1" i="1" dirty="0"/>
              <a:t>Intermuscular </a:t>
            </a:r>
            <a:r>
              <a:rPr lang="en-US" sz="2400" b="1" i="1" dirty="0" smtClean="0"/>
              <a:t>Septum to reach the post. Comp.</a:t>
            </a:r>
            <a:endParaRPr lang="en-US" sz="2400" b="1" i="1" dirty="0"/>
          </a:p>
          <a:p>
            <a:pPr marL="342900" indent="-342900">
              <a:buFont typeface="Arial" panose="020B0604020202020204" pitchFamily="34" charset="0"/>
              <a:buChar char="•"/>
            </a:pPr>
            <a:r>
              <a:rPr lang="en-US" sz="2400" b="1" i="1" dirty="0"/>
              <a:t>Passes behind the </a:t>
            </a:r>
            <a:r>
              <a:rPr lang="en-US" sz="2400" b="1" i="1" dirty="0" smtClean="0"/>
              <a:t>medial </a:t>
            </a:r>
            <a:r>
              <a:rPr lang="en-US" sz="2400" b="1" i="1" dirty="0"/>
              <a:t>e</a:t>
            </a:r>
            <a:r>
              <a:rPr lang="en-US" sz="2400" b="1" i="1" dirty="0" smtClean="0"/>
              <a:t>picondyle </a:t>
            </a:r>
            <a:r>
              <a:rPr lang="en-US" sz="2400" b="1" i="1" dirty="0"/>
              <a:t>of the </a:t>
            </a:r>
            <a:r>
              <a:rPr lang="en-US" sz="2400" b="1" i="1" dirty="0" err="1" smtClean="0"/>
              <a:t>humerus</a:t>
            </a:r>
            <a:r>
              <a:rPr lang="en-US" sz="2400" b="1" i="1" dirty="0" smtClean="0"/>
              <a:t> at the elbow.</a:t>
            </a:r>
            <a:endParaRPr lang="en-US" sz="2400" b="1" i="1"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21</a:t>
            </a:fld>
            <a:endParaRPr lang="en-US"/>
          </a:p>
        </p:txBody>
      </p:sp>
      <p:sp>
        <p:nvSpPr>
          <p:cNvPr id="10" name="Footer Placeholder 4"/>
          <p:cNvSpPr>
            <a:spLocks noGrp="1"/>
          </p:cNvSpPr>
          <p:nvPr>
            <p:ph type="ftr" sz="quarter" idx="11"/>
          </p:nvPr>
        </p:nvSpPr>
        <p:spPr>
          <a:xfrm>
            <a:off x="5867400" y="6337126"/>
            <a:ext cx="2895600" cy="476250"/>
          </a:xfrm>
        </p:spPr>
        <p:txBody>
          <a:bodyPr/>
          <a:lstStyle/>
          <a:p>
            <a:r>
              <a:rPr lang="en-US" kern="0" dirty="0"/>
              <a:t>Dr. </a:t>
            </a:r>
            <a:r>
              <a:rPr lang="en-US" kern="0" dirty="0" err="1"/>
              <a:t>Sameerah</a:t>
            </a:r>
            <a:endParaRPr lang="en-US" kern="0" dirty="0"/>
          </a:p>
        </p:txBody>
      </p:sp>
      <p:sp>
        <p:nvSpPr>
          <p:cNvPr id="2" name="Rectangle 1"/>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Tree>
    <p:extLst>
      <p:ext uri="{BB962C8B-B14F-4D97-AF65-F5344CB8AC3E}">
        <p14:creationId xmlns:p14="http://schemas.microsoft.com/office/powerpoint/2010/main" val="29833062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22</a:t>
            </a:fld>
            <a:endParaRPr lang="en-US"/>
          </a:p>
        </p:txBody>
      </p:sp>
      <p:pic>
        <p:nvPicPr>
          <p:cNvPr id="10" name="Picture 2" descr="C:\Documents and Settings\Jamila\My Documents\Student Gray\7. Upper limb\F66122-007-f085.jpg"/>
          <p:cNvPicPr>
            <a:picLocks noChangeAspect="1" noChangeArrowheads="1"/>
          </p:cNvPicPr>
          <p:nvPr/>
        </p:nvPicPr>
        <p:blipFill>
          <a:blip r:embed="rId3" cstate="print">
            <a:lum bright="-22000" contrast="39000"/>
          </a:blip>
          <a:srcRect l="12000" r="12000" b="2763"/>
          <a:stretch>
            <a:fillRect/>
          </a:stretch>
        </p:blipFill>
        <p:spPr bwMode="auto">
          <a:xfrm>
            <a:off x="4495800" y="494778"/>
            <a:ext cx="4554215" cy="5842348"/>
          </a:xfrm>
          <a:prstGeom prst="rect">
            <a:avLst/>
          </a:prstGeom>
          <a:ln>
            <a:noFill/>
          </a:ln>
          <a:effectLst>
            <a:outerShdw blurRad="292100" dist="139700" dir="2700000" algn="tl" rotWithShape="0">
              <a:srgbClr val="333333">
                <a:alpha val="65000"/>
              </a:srgbClr>
            </a:outerShdw>
          </a:effectLst>
        </p:spPr>
      </p:pic>
      <p:sp>
        <p:nvSpPr>
          <p:cNvPr id="14" name="Oval Callout 13"/>
          <p:cNvSpPr/>
          <p:nvPr/>
        </p:nvSpPr>
        <p:spPr>
          <a:xfrm rot="21234406">
            <a:off x="127411" y="808317"/>
            <a:ext cx="4916277" cy="4098073"/>
          </a:xfrm>
          <a:prstGeom prst="wedgeEllipseCallout">
            <a:avLst>
              <a:gd name="adj1" fmla="val 99303"/>
              <a:gd name="adj2" fmla="val -20694"/>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latin typeface="Aharoni" panose="02010803020104030203" pitchFamily="2" charset="-79"/>
                <a:cs typeface="Aharoni" panose="02010803020104030203" pitchFamily="2" charset="-79"/>
              </a:rPr>
              <a:t> Course</a:t>
            </a:r>
            <a:r>
              <a:rPr lang="en-US" sz="2400" dirty="0">
                <a:solidFill>
                  <a:srgbClr val="002060"/>
                </a:solidFill>
                <a:latin typeface="Aharoni" panose="02010803020104030203" pitchFamily="2" charset="-79"/>
                <a:cs typeface="Aharoni" panose="02010803020104030203" pitchFamily="2" charset="-79"/>
              </a:rPr>
              <a:t>: In </a:t>
            </a:r>
            <a:r>
              <a:rPr lang="en-US" sz="2400" dirty="0" smtClean="0">
                <a:solidFill>
                  <a:srgbClr val="002060"/>
                </a:solidFill>
                <a:latin typeface="Aharoni" panose="02010803020104030203" pitchFamily="2" charset="-79"/>
                <a:cs typeface="Aharoni" panose="02010803020104030203" pitchFamily="2" charset="-79"/>
              </a:rPr>
              <a:t>Forearm</a:t>
            </a:r>
            <a:endParaRPr lang="en-US" sz="2400" dirty="0" smtClean="0">
              <a:solidFill>
                <a:srgbClr val="002060"/>
              </a:solidFill>
              <a:latin typeface="Aharoni" panose="02010803020104030203" pitchFamily="2" charset="-79"/>
              <a:cs typeface="Aharoni" panose="02010803020104030203" pitchFamily="2" charset="-79"/>
            </a:endParaRPr>
          </a:p>
          <a:p>
            <a:r>
              <a:rPr lang="en-US" sz="2400" b="1" i="1" dirty="0" smtClean="0">
                <a:solidFill>
                  <a:schemeClr val="tx1"/>
                </a:solidFill>
                <a:cs typeface="Aharoni" panose="02010803020104030203" pitchFamily="2" charset="-79"/>
              </a:rPr>
              <a:t>Enters between the two heads of the </a:t>
            </a:r>
            <a:r>
              <a:rPr lang="en-US" sz="2400" b="1" i="1" dirty="0">
                <a:solidFill>
                  <a:schemeClr val="tx1"/>
                </a:solidFill>
              </a:rPr>
              <a:t>Flexor Carpi </a:t>
            </a:r>
            <a:r>
              <a:rPr lang="en-US" sz="2400" b="1" i="1" dirty="0" err="1" smtClean="0">
                <a:solidFill>
                  <a:schemeClr val="tx1"/>
                </a:solidFill>
              </a:rPr>
              <a:t>Ulnaris</a:t>
            </a:r>
            <a:r>
              <a:rPr lang="en-US" sz="2400" b="1" i="1" dirty="0">
                <a:solidFill>
                  <a:schemeClr val="tx1"/>
                </a:solidFill>
              </a:rPr>
              <a:t> </a:t>
            </a:r>
            <a:r>
              <a:rPr lang="en-US" sz="2400" b="1" i="1" dirty="0" smtClean="0">
                <a:solidFill>
                  <a:schemeClr val="tx1"/>
                </a:solidFill>
              </a:rPr>
              <a:t>muscle.</a:t>
            </a:r>
            <a:endParaRPr lang="en-US" sz="2400" dirty="0">
              <a:solidFill>
                <a:srgbClr val="002060"/>
              </a:solidFill>
              <a:latin typeface="Aharoni" panose="02010803020104030203" pitchFamily="2" charset="-79"/>
              <a:cs typeface="Aharoni" panose="02010803020104030203" pitchFamily="2" charset="-79"/>
            </a:endParaRPr>
          </a:p>
          <a:p>
            <a:pPr marL="342900" indent="-342900">
              <a:buFont typeface="Arial" panose="020B0604020202020204" pitchFamily="34" charset="0"/>
              <a:buChar char="•"/>
            </a:pPr>
            <a:r>
              <a:rPr lang="en-US" sz="2400" b="1" i="1" dirty="0">
                <a:solidFill>
                  <a:schemeClr val="tx1"/>
                </a:solidFill>
              </a:rPr>
              <a:t>Lies deep to the Flexor Carpi </a:t>
            </a:r>
            <a:r>
              <a:rPr lang="en-US" sz="2400" b="1" i="1" dirty="0" err="1">
                <a:solidFill>
                  <a:schemeClr val="tx1"/>
                </a:solidFill>
              </a:rPr>
              <a:t>Ulnaris</a:t>
            </a:r>
            <a:r>
              <a:rPr lang="en-US" sz="2400" b="1" i="1" dirty="0">
                <a:solidFill>
                  <a:schemeClr val="tx1"/>
                </a:solidFill>
              </a:rPr>
              <a:t>.</a:t>
            </a:r>
          </a:p>
          <a:p>
            <a:pPr marL="342900" indent="-342900">
              <a:buFont typeface="Arial" panose="020B0604020202020204" pitchFamily="34" charset="0"/>
              <a:buChar char="•"/>
            </a:pPr>
            <a:r>
              <a:rPr lang="en-US" sz="2400" b="1" i="1" dirty="0">
                <a:solidFill>
                  <a:schemeClr val="tx1"/>
                </a:solidFill>
              </a:rPr>
              <a:t>It is medial to </a:t>
            </a:r>
            <a:r>
              <a:rPr lang="en-US" sz="2400" b="1" i="1" dirty="0">
                <a:solidFill>
                  <a:srgbClr val="FF0000"/>
                </a:solidFill>
              </a:rPr>
              <a:t>Ulnar </a:t>
            </a:r>
            <a:r>
              <a:rPr lang="en-US" sz="2400" b="1" i="1" dirty="0" smtClean="0">
                <a:solidFill>
                  <a:srgbClr val="FF0000"/>
                </a:solidFill>
              </a:rPr>
              <a:t>Artery.</a:t>
            </a:r>
            <a:endParaRPr lang="en-US" sz="2400" dirty="0">
              <a:solidFill>
                <a:srgbClr val="FF0000"/>
              </a:solidFill>
            </a:endParaRPr>
          </a:p>
        </p:txBody>
      </p:sp>
      <p:sp>
        <p:nvSpPr>
          <p:cNvPr id="9" name="Footer Placeholder 4"/>
          <p:cNvSpPr>
            <a:spLocks noGrp="1"/>
          </p:cNvSpPr>
          <p:nvPr>
            <p:ph type="ftr" sz="quarter" idx="11"/>
          </p:nvPr>
        </p:nvSpPr>
        <p:spPr>
          <a:xfrm>
            <a:off x="5715000" y="6381750"/>
            <a:ext cx="2895600" cy="476250"/>
          </a:xfrm>
        </p:spPr>
        <p:txBody>
          <a:bodyPr/>
          <a:lstStyle/>
          <a:p>
            <a:r>
              <a:rPr lang="en-US" kern="0" dirty="0"/>
              <a:t>Dr. </a:t>
            </a:r>
            <a:r>
              <a:rPr lang="en-US" kern="0" dirty="0" err="1"/>
              <a:t>Sameerah</a:t>
            </a:r>
            <a:endParaRPr lang="en-US" kern="0" dirty="0"/>
          </a:p>
        </p:txBody>
      </p:sp>
      <p:sp>
        <p:nvSpPr>
          <p:cNvPr id="7" name="Rectangle 6"/>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Tree>
    <p:extLst>
      <p:ext uri="{BB962C8B-B14F-4D97-AF65-F5344CB8AC3E}">
        <p14:creationId xmlns:p14="http://schemas.microsoft.com/office/powerpoint/2010/main" val="19692342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Documents and Settings\Jamila\My Documents\Student Gray\7. Upper limb\F66122-007-f086.jpg"/>
          <p:cNvPicPr>
            <a:picLocks noChangeAspect="1" noChangeArrowheads="1"/>
          </p:cNvPicPr>
          <p:nvPr/>
        </p:nvPicPr>
        <p:blipFill>
          <a:blip r:embed="rId3" cstate="print">
            <a:lum bright="-17000" contrast="36000"/>
          </a:blip>
          <a:srcRect l="13725" r="13726" b="2639"/>
          <a:stretch>
            <a:fillRect/>
          </a:stretch>
        </p:blipFill>
        <p:spPr bwMode="auto">
          <a:xfrm>
            <a:off x="5181600" y="88405"/>
            <a:ext cx="3822700" cy="672497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23</a:t>
            </a:fld>
            <a:endParaRPr lang="en-US"/>
          </a:p>
        </p:txBody>
      </p:sp>
      <p:sp>
        <p:nvSpPr>
          <p:cNvPr id="6" name="Rectangle 5"/>
          <p:cNvSpPr/>
          <p:nvPr/>
        </p:nvSpPr>
        <p:spPr>
          <a:xfrm>
            <a:off x="152400" y="609600"/>
            <a:ext cx="5257800" cy="6186309"/>
          </a:xfrm>
          <a:prstGeom prst="rect">
            <a:avLst/>
          </a:prstGeom>
        </p:spPr>
        <p:txBody>
          <a:bodyPr wrap="square">
            <a:spAutoFit/>
          </a:bodyPr>
          <a:lstStyle/>
          <a:p>
            <a:r>
              <a:rPr lang="en-US" sz="2400" dirty="0" smtClean="0">
                <a:solidFill>
                  <a:srgbClr val="002060"/>
                </a:solidFill>
                <a:cs typeface="Aharoni" panose="02010803020104030203" pitchFamily="2" charset="-79"/>
              </a:rPr>
              <a:t>Supplies: </a:t>
            </a:r>
            <a:r>
              <a:rPr lang="en-US" sz="2400" dirty="0" smtClean="0">
                <a:cs typeface="Aharoni" panose="02010803020104030203" pitchFamily="2" charset="-79"/>
              </a:rPr>
              <a:t>Some </a:t>
            </a:r>
            <a:r>
              <a:rPr lang="en-US" sz="2400" dirty="0">
                <a:cs typeface="Aharoni" panose="02010803020104030203" pitchFamily="2" charset="-79"/>
              </a:rPr>
              <a:t>flexors muscles on ulnar side of the </a:t>
            </a:r>
            <a:r>
              <a:rPr lang="en-US" sz="2400" dirty="0" smtClean="0">
                <a:cs typeface="Aharoni" panose="02010803020104030203" pitchFamily="2" charset="-79"/>
              </a:rPr>
              <a:t>forearm. </a:t>
            </a:r>
            <a:endParaRPr lang="en-US" sz="2400" b="1" u="sng" dirty="0">
              <a:cs typeface="Aharoni" panose="02010803020104030203" pitchFamily="2" charset="-79"/>
            </a:endParaRPr>
          </a:p>
          <a:p>
            <a:r>
              <a:rPr lang="en-US" sz="2400" b="1" u="sng" dirty="0" smtClean="0">
                <a:cs typeface="Aharoni" panose="02010803020104030203" pitchFamily="2" charset="-79"/>
              </a:rPr>
              <a:t>Branches</a:t>
            </a:r>
            <a:r>
              <a:rPr lang="en-US" sz="2400" dirty="0" smtClean="0">
                <a:cs typeface="Aharoni" panose="02010803020104030203" pitchFamily="2" charset="-79"/>
              </a:rPr>
              <a:t>: </a:t>
            </a:r>
            <a:r>
              <a:rPr lang="en-US" sz="2400" b="1" dirty="0" smtClean="0">
                <a:cs typeface="Aharoni" panose="02010803020104030203" pitchFamily="2" charset="-79"/>
              </a:rPr>
              <a:t>in the </a:t>
            </a:r>
            <a:r>
              <a:rPr lang="en-US" sz="2400" b="1" dirty="0" smtClean="0">
                <a:cs typeface="Aharoni" panose="02010803020104030203" pitchFamily="2" charset="-79"/>
              </a:rPr>
              <a:t>Forearm</a:t>
            </a:r>
            <a:endParaRPr lang="en-US" sz="2400" b="1" i="1" dirty="0" smtClean="0">
              <a:solidFill>
                <a:srgbClr val="C00000"/>
              </a:solidFill>
            </a:endParaRPr>
          </a:p>
          <a:p>
            <a:pPr marL="342900" indent="-342900"/>
            <a:r>
              <a:rPr lang="en-US" sz="2400" b="1" i="1" dirty="0" smtClean="0">
                <a:solidFill>
                  <a:schemeClr val="accent5">
                    <a:lumMod val="50000"/>
                  </a:schemeClr>
                </a:solidFill>
              </a:rPr>
              <a:t>Muscular </a:t>
            </a:r>
            <a:r>
              <a:rPr lang="en-US" sz="2400" b="1" i="1" dirty="0">
                <a:solidFill>
                  <a:schemeClr val="accent5">
                    <a:lumMod val="50000"/>
                  </a:schemeClr>
                </a:solidFill>
              </a:rPr>
              <a:t>to </a:t>
            </a:r>
            <a:r>
              <a:rPr lang="en-US" sz="2400" b="1" i="1" dirty="0"/>
              <a:t>(1 &amp; 1/2 muscles)</a:t>
            </a:r>
          </a:p>
          <a:p>
            <a:pPr marL="342900" indent="-342900"/>
            <a:r>
              <a:rPr lang="en-US" sz="2400" b="1" i="1" dirty="0"/>
              <a:t>	1. Flexor Carpi </a:t>
            </a:r>
            <a:r>
              <a:rPr lang="en-US" sz="2400" b="1" i="1" dirty="0" err="1" smtClean="0"/>
              <a:t>Ulnaris</a:t>
            </a:r>
            <a:r>
              <a:rPr lang="en-US" sz="2400" b="1" i="1" dirty="0"/>
              <a:t>.</a:t>
            </a:r>
            <a:endParaRPr lang="en-US" sz="2000" b="1" i="1" dirty="0"/>
          </a:p>
          <a:p>
            <a:pPr marL="342900" indent="-342900"/>
            <a:r>
              <a:rPr lang="en-US" sz="2400" b="1" i="1" dirty="0"/>
              <a:t>	2. Medial </a:t>
            </a:r>
            <a:r>
              <a:rPr lang="en-US" sz="2400" b="1" i="1" dirty="0" smtClean="0"/>
              <a:t>1/2 </a:t>
            </a:r>
            <a:r>
              <a:rPr lang="en-US" sz="2400" b="1" i="1" dirty="0"/>
              <a:t>of Flexor </a:t>
            </a:r>
            <a:r>
              <a:rPr lang="en-US" sz="2400" b="1" i="1" dirty="0" err="1"/>
              <a:t>Digitorum</a:t>
            </a:r>
            <a:r>
              <a:rPr lang="en-US" sz="2400" b="1" i="1" dirty="0"/>
              <a:t> </a:t>
            </a:r>
            <a:r>
              <a:rPr lang="en-US" sz="2400" b="1" i="1" dirty="0" err="1" smtClean="0"/>
              <a:t>Profundus</a:t>
            </a:r>
            <a:r>
              <a:rPr lang="en-US" sz="2400" b="1" i="1" dirty="0"/>
              <a:t>.</a:t>
            </a:r>
            <a:endParaRPr lang="en-US" sz="2000" b="1" i="1" dirty="0" smtClean="0"/>
          </a:p>
          <a:p>
            <a:pPr marL="342900" indent="-342900"/>
            <a:endParaRPr lang="en-US" b="1" i="1" dirty="0"/>
          </a:p>
          <a:p>
            <a:pPr marL="342900" indent="-342900"/>
            <a:r>
              <a:rPr lang="en-US" sz="2400" b="1" i="1" dirty="0" smtClean="0">
                <a:solidFill>
                  <a:schemeClr val="accent5">
                    <a:lumMod val="50000"/>
                  </a:schemeClr>
                </a:solidFill>
              </a:rPr>
              <a:t>Articular to </a:t>
            </a:r>
            <a:r>
              <a:rPr lang="en-US" sz="2400" b="1" i="1" dirty="0"/>
              <a:t>Elbow </a:t>
            </a:r>
            <a:r>
              <a:rPr lang="en-US" sz="2400" b="1" i="1" dirty="0" smtClean="0"/>
              <a:t>joint</a:t>
            </a:r>
          </a:p>
          <a:p>
            <a:pPr marL="342900" indent="-342900"/>
            <a:endParaRPr lang="en-US" b="1" i="1" dirty="0"/>
          </a:p>
          <a:p>
            <a:pPr marL="342900" indent="-342900">
              <a:buFont typeface="Wingdings" panose="05000000000000000000" pitchFamily="2" charset="2"/>
              <a:buChar char="Ø"/>
            </a:pPr>
            <a:r>
              <a:rPr lang="en-US" sz="2400" b="1" i="1" dirty="0" smtClean="0"/>
              <a:t>The ulnar nerve then travels alongside the ulna bone of the forearm into the wrist.</a:t>
            </a:r>
          </a:p>
          <a:p>
            <a:pPr marL="342900" indent="-342900">
              <a:buFont typeface="Arial" panose="020B0604020202020204" pitchFamily="34" charset="0"/>
              <a:buChar char="•"/>
            </a:pPr>
            <a:endParaRPr lang="en-US" sz="2400" b="1" i="1" dirty="0"/>
          </a:p>
          <a:p>
            <a:pPr marL="342900" indent="-342900">
              <a:buFont typeface="Wingdings" panose="05000000000000000000" pitchFamily="2" charset="2"/>
              <a:buChar char="Ø"/>
            </a:pPr>
            <a:r>
              <a:rPr lang="en-US" sz="2400" b="1" i="1" dirty="0" smtClean="0"/>
              <a:t>In the lower part of the forearm the ulnar nerve lies lateral to the FCU &amp; medial to ulnar artery.</a:t>
            </a:r>
          </a:p>
        </p:txBody>
      </p:sp>
      <p:sp>
        <p:nvSpPr>
          <p:cNvPr id="12" name="Footer Placeholder 4"/>
          <p:cNvSpPr>
            <a:spLocks noGrp="1"/>
          </p:cNvSpPr>
          <p:nvPr>
            <p:ph type="ftr" sz="quarter" idx="11"/>
          </p:nvPr>
        </p:nvSpPr>
        <p:spPr>
          <a:xfrm>
            <a:off x="3124200" y="6337126"/>
            <a:ext cx="2895600" cy="476250"/>
          </a:xfrm>
        </p:spPr>
        <p:txBody>
          <a:bodyPr/>
          <a:lstStyle/>
          <a:p>
            <a:r>
              <a:rPr lang="en-US" kern="0" dirty="0"/>
              <a:t>Dr. </a:t>
            </a:r>
            <a:r>
              <a:rPr lang="en-US" kern="0" dirty="0" err="1"/>
              <a:t>Sameerah</a:t>
            </a:r>
            <a:endParaRPr lang="en-US" kern="0" dirty="0"/>
          </a:p>
        </p:txBody>
      </p:sp>
      <p:sp>
        <p:nvSpPr>
          <p:cNvPr id="7" name="Rectangle 6"/>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Tree>
    <p:extLst>
      <p:ext uri="{BB962C8B-B14F-4D97-AF65-F5344CB8AC3E}">
        <p14:creationId xmlns:p14="http://schemas.microsoft.com/office/powerpoint/2010/main" val="25957453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13297" y="685800"/>
            <a:ext cx="3384709" cy="461665"/>
          </a:xfrm>
          <a:prstGeom prst="rect">
            <a:avLst/>
          </a:prstGeom>
        </p:spPr>
        <p:txBody>
          <a:bodyPr wrap="none">
            <a:spAutoFit/>
          </a:bodyPr>
          <a:lstStyle/>
          <a:p>
            <a:r>
              <a:rPr lang="en-US" sz="2400" b="1" u="sng" dirty="0">
                <a:cs typeface="Aharoni" panose="02010803020104030203" pitchFamily="2" charset="-79"/>
              </a:rPr>
              <a:t>Branches</a:t>
            </a:r>
            <a:r>
              <a:rPr lang="en-US" sz="2400" b="1" dirty="0">
                <a:cs typeface="Aharoni" panose="02010803020104030203" pitchFamily="2" charset="-79"/>
              </a:rPr>
              <a:t>: in the Forearm</a:t>
            </a:r>
          </a:p>
        </p:txBody>
      </p:sp>
      <p:sp>
        <p:nvSpPr>
          <p:cNvPr id="4" name="Rectangle 3"/>
          <p:cNvSpPr/>
          <p:nvPr/>
        </p:nvSpPr>
        <p:spPr>
          <a:xfrm>
            <a:off x="104594" y="1143000"/>
            <a:ext cx="6296206" cy="3046988"/>
          </a:xfrm>
          <a:prstGeom prst="rect">
            <a:avLst/>
          </a:prstGeom>
        </p:spPr>
        <p:txBody>
          <a:bodyPr wrap="square">
            <a:spAutoFit/>
          </a:bodyPr>
          <a:lstStyle/>
          <a:p>
            <a:pPr marL="342900" indent="-342900"/>
            <a:r>
              <a:rPr lang="en-US" sz="2400" b="1" i="1" dirty="0">
                <a:solidFill>
                  <a:schemeClr val="accent5">
                    <a:lumMod val="50000"/>
                  </a:schemeClr>
                </a:solidFill>
              </a:rPr>
              <a:t>Cutaneous</a:t>
            </a:r>
            <a:r>
              <a:rPr lang="en-US" sz="2400" b="1" i="1" dirty="0" smtClean="0">
                <a:solidFill>
                  <a:schemeClr val="accent5">
                    <a:lumMod val="50000"/>
                  </a:schemeClr>
                </a:solidFill>
              </a:rPr>
              <a:t>:</a:t>
            </a:r>
            <a:endParaRPr lang="en-US" sz="2400" b="1" i="1" dirty="0">
              <a:solidFill>
                <a:schemeClr val="accent5">
                  <a:lumMod val="50000"/>
                </a:schemeClr>
              </a:solidFill>
            </a:endParaRPr>
          </a:p>
          <a:p>
            <a:pPr marL="914400" lvl="1" indent="-457200">
              <a:buFont typeface="+mj-lt"/>
              <a:buAutoNum type="arabicPeriod"/>
            </a:pPr>
            <a:r>
              <a:rPr lang="en-US" sz="2400" b="1" i="1" dirty="0">
                <a:solidFill>
                  <a:srgbClr val="0033CC"/>
                </a:solidFill>
              </a:rPr>
              <a:t>Dorsal (posterior) cutaneous:</a:t>
            </a:r>
          </a:p>
          <a:p>
            <a:pPr lvl="1"/>
            <a:r>
              <a:rPr lang="en-US" sz="2400" b="1" i="1" dirty="0"/>
              <a:t>	Supplies the skin </a:t>
            </a:r>
            <a:r>
              <a:rPr lang="en-US" sz="2400" b="1" i="1" dirty="0"/>
              <a:t>of Medial third </a:t>
            </a:r>
            <a:r>
              <a:rPr lang="en-US" sz="2400" b="1" i="1" dirty="0" smtClean="0"/>
              <a:t>of dorsum</a:t>
            </a:r>
            <a:r>
              <a:rPr lang="en-US" sz="2400" b="1" i="1" dirty="0"/>
              <a:t> </a:t>
            </a:r>
            <a:r>
              <a:rPr lang="en-US" sz="2400" b="1" i="1" dirty="0" smtClean="0"/>
              <a:t>of </a:t>
            </a:r>
            <a:r>
              <a:rPr lang="en-US" sz="2400" b="1" i="1" dirty="0"/>
              <a:t>the hand &amp; </a:t>
            </a:r>
            <a:r>
              <a:rPr lang="en-US" sz="2400" b="1" i="1" dirty="0" smtClean="0"/>
              <a:t>dorsum of</a:t>
            </a:r>
            <a:r>
              <a:rPr lang="en-US" sz="2400" b="1" i="1" dirty="0" smtClean="0"/>
              <a:t> Medial </a:t>
            </a:r>
            <a:r>
              <a:rPr lang="en-US" sz="2400" b="1" i="1" dirty="0"/>
              <a:t>	1+1/2 </a:t>
            </a:r>
            <a:r>
              <a:rPr lang="en-US" sz="2400" b="1" i="1" dirty="0" smtClean="0"/>
              <a:t>fingers.</a:t>
            </a:r>
            <a:endParaRPr lang="en-US" sz="2400" b="1" i="1" dirty="0"/>
          </a:p>
          <a:p>
            <a:pPr marL="914400" lvl="1" indent="-457200">
              <a:buFont typeface="+mj-lt"/>
              <a:buAutoNum type="arabicPeriod" startAt="2"/>
            </a:pPr>
            <a:r>
              <a:rPr lang="en-US" sz="2400" b="1" i="1" dirty="0">
                <a:solidFill>
                  <a:srgbClr val="0033CC"/>
                </a:solidFill>
              </a:rPr>
              <a:t>Palmar cutaneous:</a:t>
            </a:r>
          </a:p>
          <a:p>
            <a:pPr lvl="1"/>
            <a:r>
              <a:rPr lang="en-US" sz="2400" b="1" i="1" dirty="0"/>
              <a:t>	Supplies the skin over the </a:t>
            </a:r>
            <a:r>
              <a:rPr lang="en-US" sz="2400" b="1" i="1" dirty="0" smtClean="0"/>
              <a:t>medial third </a:t>
            </a:r>
            <a:r>
              <a:rPr lang="en-US" sz="2400" b="1" i="1" dirty="0"/>
              <a:t>of </a:t>
            </a:r>
            <a:r>
              <a:rPr lang="en-US" sz="2400" b="1" i="1" dirty="0" smtClean="0"/>
              <a:t>   	the </a:t>
            </a:r>
            <a:r>
              <a:rPr lang="en-US" sz="2400" b="1" i="1" dirty="0"/>
              <a:t>palm.</a:t>
            </a:r>
          </a:p>
        </p:txBody>
      </p:sp>
      <p:pic>
        <p:nvPicPr>
          <p:cNvPr id="5" name="Picture 2" descr="C:\Documents and Settings\User\My Documents\My Pictures\Picture24.jpg"/>
          <p:cNvPicPr>
            <a:picLocks noChangeAspect="1" noChangeArrowheads="1"/>
          </p:cNvPicPr>
          <p:nvPr/>
        </p:nvPicPr>
        <p:blipFill>
          <a:blip r:embed="rId2" cstate="print">
            <a:lum bright="-16000" contrast="30000"/>
          </a:blip>
          <a:srcRect l="11086" t="53287" r="3923"/>
          <a:stretch>
            <a:fillRect/>
          </a:stretch>
        </p:blipFill>
        <p:spPr bwMode="auto">
          <a:xfrm>
            <a:off x="6350000" y="195566"/>
            <a:ext cx="2565399" cy="2208597"/>
          </a:xfrm>
          <a:prstGeom prst="rect">
            <a:avLst/>
          </a:prstGeom>
          <a:ln>
            <a:noFill/>
          </a:ln>
          <a:effectLst>
            <a:outerShdw blurRad="292100" dist="139700" dir="2700000" algn="tl" rotWithShape="0">
              <a:srgbClr val="333333">
                <a:alpha val="65000"/>
              </a:srgbClr>
            </a:outerShdw>
          </a:effectLst>
        </p:spPr>
      </p:pic>
      <p:pic>
        <p:nvPicPr>
          <p:cNvPr id="6" name="Picture 2" descr="C:\Documents and Settings\User\My Documents\My Pictures\Picture24.jpg"/>
          <p:cNvPicPr>
            <a:picLocks noChangeAspect="1" noChangeArrowheads="1"/>
          </p:cNvPicPr>
          <p:nvPr/>
        </p:nvPicPr>
        <p:blipFill>
          <a:blip r:embed="rId2" cstate="print">
            <a:lum bright="-14000" contrast="27000"/>
          </a:blip>
          <a:srcRect l="7391" b="53696"/>
          <a:stretch>
            <a:fillRect/>
          </a:stretch>
        </p:blipFill>
        <p:spPr bwMode="auto">
          <a:xfrm>
            <a:off x="6350000" y="2590800"/>
            <a:ext cx="2625538" cy="2221610"/>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028" y="4352745"/>
            <a:ext cx="5592372" cy="2429055"/>
          </a:xfrm>
          <a:prstGeom prst="rect">
            <a:avLst/>
          </a:prstGeom>
        </p:spPr>
      </p:pic>
      <p:sp>
        <p:nvSpPr>
          <p:cNvPr id="9"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dirty="0" smtClean="0">
                <a:solidFill>
                  <a:schemeClr val="bg1">
                    <a:lumMod val="65000"/>
                  </a:schemeClr>
                </a:solidFill>
              </a:rPr>
              <a:t>Dr. Sameerah</a:t>
            </a:r>
            <a:endParaRPr lang="en-US" b="1" i="1" kern="0" dirty="0">
              <a:solidFill>
                <a:schemeClr val="bg1">
                  <a:lumMod val="65000"/>
                </a:schemeClr>
              </a:solidFill>
            </a:endParaRPr>
          </a:p>
        </p:txBody>
      </p:sp>
    </p:spTree>
    <p:extLst>
      <p:ext uri="{BB962C8B-B14F-4D97-AF65-F5344CB8AC3E}">
        <p14:creationId xmlns:p14="http://schemas.microsoft.com/office/powerpoint/2010/main" val="241767099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500" t="4444" r="29643"/>
          <a:stretch/>
        </p:blipFill>
        <p:spPr>
          <a:xfrm>
            <a:off x="4387832" y="685800"/>
            <a:ext cx="4678907" cy="5484223"/>
          </a:xfrm>
          <a:prstGeom prst="rect">
            <a:avLst/>
          </a:prstGeom>
        </p:spPr>
      </p:pic>
      <p:sp>
        <p:nvSpPr>
          <p:cNvPr id="4" name="Slide Number Placeholder 3"/>
          <p:cNvSpPr>
            <a:spLocks noGrp="1"/>
          </p:cNvSpPr>
          <p:nvPr>
            <p:ph type="sldNum" sz="quarter" idx="12"/>
          </p:nvPr>
        </p:nvSpPr>
        <p:spPr/>
        <p:txBody>
          <a:bodyPr/>
          <a:lstStyle/>
          <a:p>
            <a:fld id="{B6F15528-21DE-4FAA-801E-634DDDAF4B2B}" type="slidenum">
              <a:rPr lang="en-US" smtClean="0"/>
              <a:pPr/>
              <a:t>25</a:t>
            </a:fld>
            <a:endParaRPr lang="en-US"/>
          </a:p>
        </p:txBody>
      </p:sp>
      <p:sp>
        <p:nvSpPr>
          <p:cNvPr id="6" name="Rectangle 5"/>
          <p:cNvSpPr/>
          <p:nvPr/>
        </p:nvSpPr>
        <p:spPr>
          <a:xfrm>
            <a:off x="152400" y="1996857"/>
            <a:ext cx="4894218" cy="3477875"/>
          </a:xfrm>
          <a:prstGeom prst="rect">
            <a:avLst/>
          </a:prstGeom>
        </p:spPr>
        <p:txBody>
          <a:bodyPr wrap="square">
            <a:spAutoFit/>
          </a:bodyPr>
          <a:lstStyle/>
          <a:p>
            <a:endParaRPr lang="en-US" sz="2800" dirty="0" smtClean="0">
              <a:latin typeface="Aharoni" panose="02010803020104030203" pitchFamily="2" charset="-79"/>
              <a:cs typeface="Aharoni" panose="02010803020104030203" pitchFamily="2" charset="-79"/>
            </a:endParaRPr>
          </a:p>
          <a:p>
            <a:r>
              <a:rPr lang="en-US" sz="2400" b="1" i="1" u="sng" dirty="0" smtClean="0">
                <a:solidFill>
                  <a:schemeClr val="accent5">
                    <a:lumMod val="50000"/>
                  </a:schemeClr>
                </a:solidFill>
              </a:rPr>
              <a:t>Passes</a:t>
            </a:r>
            <a:r>
              <a:rPr lang="en-US" sz="2400" b="1" i="1" dirty="0">
                <a:solidFill>
                  <a:schemeClr val="accent5">
                    <a:lumMod val="50000"/>
                  </a:schemeClr>
                </a:solidFill>
              </a:rPr>
              <a:t>:</a:t>
            </a:r>
          </a:p>
          <a:p>
            <a:pPr marL="742950" lvl="1" indent="-285750">
              <a:buFont typeface="Arial" panose="020B0604020202020204" pitchFamily="34" charset="0"/>
              <a:buChar char="•"/>
            </a:pPr>
            <a:r>
              <a:rPr lang="en-US" sz="2400" b="1" i="1" dirty="0"/>
              <a:t>Anterior to </a:t>
            </a:r>
            <a:r>
              <a:rPr lang="en-US" sz="2400" b="1" i="1" dirty="0" smtClean="0"/>
              <a:t>Flexor Retinaculum</a:t>
            </a:r>
            <a:r>
              <a:rPr lang="en-US" sz="2400" b="1" i="1" dirty="0"/>
              <a:t>.</a:t>
            </a:r>
          </a:p>
          <a:p>
            <a:pPr marL="742950" lvl="1" indent="-285750">
              <a:buFont typeface="Arial" panose="020B0604020202020204" pitchFamily="34" charset="0"/>
              <a:buChar char="•"/>
            </a:pPr>
            <a:r>
              <a:rPr lang="en-US" sz="2400" b="1" i="1" dirty="0"/>
              <a:t>Lateral to Pisiform </a:t>
            </a:r>
            <a:r>
              <a:rPr lang="en-US" sz="2400" b="1" i="1" dirty="0" smtClean="0"/>
              <a:t>bone &amp;</a:t>
            </a:r>
          </a:p>
          <a:p>
            <a:pPr lvl="1"/>
            <a:r>
              <a:rPr lang="en-US" sz="2400" b="1" i="1" dirty="0" smtClean="0"/>
              <a:t>    Hook of hamate.</a:t>
            </a:r>
            <a:endParaRPr lang="en-US" sz="2400" b="1" i="1" dirty="0"/>
          </a:p>
          <a:p>
            <a:pPr marL="742950" lvl="1" indent="-285750">
              <a:buFont typeface="Arial" panose="020B0604020202020204" pitchFamily="34" charset="0"/>
              <a:buChar char="•"/>
            </a:pPr>
            <a:r>
              <a:rPr lang="en-US" sz="2400" b="1" i="1" dirty="0"/>
              <a:t>Medial to Ulnar artery.</a:t>
            </a:r>
          </a:p>
          <a:p>
            <a:endParaRPr lang="en-US" sz="2400" b="1" i="1" dirty="0"/>
          </a:p>
          <a:p>
            <a:r>
              <a:rPr lang="en-US" sz="2400" b="1" i="1" u="sng" dirty="0" smtClean="0">
                <a:solidFill>
                  <a:schemeClr val="accent5">
                    <a:lumMod val="50000"/>
                  </a:schemeClr>
                </a:solidFill>
              </a:rPr>
              <a:t>Ends by dividing </a:t>
            </a:r>
            <a:r>
              <a:rPr lang="en-US" sz="2400" b="1" i="1" u="sng" dirty="0">
                <a:solidFill>
                  <a:schemeClr val="accent5">
                    <a:lumMod val="50000"/>
                  </a:schemeClr>
                </a:solidFill>
              </a:rPr>
              <a:t>into </a:t>
            </a:r>
            <a:r>
              <a:rPr lang="en-US" sz="2400" b="1" i="1" dirty="0">
                <a:solidFill>
                  <a:schemeClr val="accent5">
                    <a:lumMod val="50000"/>
                  </a:schemeClr>
                </a:solidFill>
              </a:rPr>
              <a:t>:</a:t>
            </a:r>
          </a:p>
          <a:p>
            <a:r>
              <a:rPr lang="en-US" sz="2400" b="1" i="1" dirty="0"/>
              <a:t>Superficial &amp; Deep branches</a:t>
            </a:r>
            <a:endParaRPr lang="en-US" sz="2400" dirty="0"/>
          </a:p>
        </p:txBody>
      </p:sp>
      <p:sp>
        <p:nvSpPr>
          <p:cNvPr id="9" name="Footer Placeholder 4"/>
          <p:cNvSpPr>
            <a:spLocks noGrp="1"/>
          </p:cNvSpPr>
          <p:nvPr>
            <p:ph type="ftr" sz="quarter" idx="11"/>
          </p:nvPr>
        </p:nvSpPr>
        <p:spPr>
          <a:xfrm>
            <a:off x="3124200" y="6337126"/>
            <a:ext cx="2895600" cy="476250"/>
          </a:xfrm>
        </p:spPr>
        <p:txBody>
          <a:bodyPr/>
          <a:lstStyle/>
          <a:p>
            <a:r>
              <a:rPr lang="en-US" kern="0" dirty="0"/>
              <a:t>Dr. </a:t>
            </a:r>
            <a:r>
              <a:rPr lang="en-US" kern="0" dirty="0" err="1"/>
              <a:t>Sameerah</a:t>
            </a:r>
            <a:endParaRPr lang="en-US" kern="0" dirty="0"/>
          </a:p>
        </p:txBody>
      </p:sp>
      <p:sp>
        <p:nvSpPr>
          <p:cNvPr id="7" name="Rectangle 6"/>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
        <p:nvSpPr>
          <p:cNvPr id="2" name="Rectangle 1"/>
          <p:cNvSpPr/>
          <p:nvPr/>
        </p:nvSpPr>
        <p:spPr>
          <a:xfrm>
            <a:off x="211182" y="1455003"/>
            <a:ext cx="3482620" cy="830997"/>
          </a:xfrm>
          <a:prstGeom prst="rect">
            <a:avLst/>
          </a:prstGeom>
        </p:spPr>
        <p:txBody>
          <a:bodyPr wrap="none">
            <a:spAutoFit/>
          </a:bodyPr>
          <a:lstStyle/>
          <a:p>
            <a:pPr marL="342900" indent="-342900">
              <a:buFont typeface="Wingdings" panose="05000000000000000000" pitchFamily="2" charset="2"/>
              <a:buChar char="Ø"/>
            </a:pPr>
            <a:r>
              <a:rPr lang="en-US" sz="2400" b="1" dirty="0">
                <a:cs typeface="Aharoni" panose="02010803020104030203" pitchFamily="2" charset="-79"/>
              </a:rPr>
              <a:t>The ulnar nerve enters </a:t>
            </a:r>
            <a:endParaRPr lang="en-US" sz="2400" b="1" dirty="0">
              <a:cs typeface="Aharoni" panose="02010803020104030203" pitchFamily="2" charset="-79"/>
            </a:endParaRPr>
          </a:p>
          <a:p>
            <a:r>
              <a:rPr lang="en-US" sz="2400" b="1" dirty="0" smtClean="0">
                <a:cs typeface="Aharoni" panose="02010803020104030203" pitchFamily="2" charset="-79"/>
              </a:rPr>
              <a:t>the </a:t>
            </a:r>
            <a:r>
              <a:rPr lang="en-US" sz="2400" b="1" dirty="0">
                <a:cs typeface="Aharoni" panose="02010803020104030203" pitchFamily="2" charset="-79"/>
              </a:rPr>
              <a:t>palm of the </a:t>
            </a:r>
            <a:r>
              <a:rPr lang="en-US" sz="2400" b="1" dirty="0" smtClean="0">
                <a:cs typeface="Aharoni" panose="02010803020104030203" pitchFamily="2" charset="-79"/>
              </a:rPr>
              <a:t>hand .</a:t>
            </a:r>
            <a:endParaRPr lang="en-US" sz="2400" b="1" dirty="0">
              <a:cs typeface="Aharoni" panose="02010803020104030203" pitchFamily="2" charset="-79"/>
            </a:endParaRPr>
          </a:p>
        </p:txBody>
      </p:sp>
      <p:sp>
        <p:nvSpPr>
          <p:cNvPr id="3" name="Rectangle 2"/>
          <p:cNvSpPr/>
          <p:nvPr/>
        </p:nvSpPr>
        <p:spPr>
          <a:xfrm>
            <a:off x="426878" y="908476"/>
            <a:ext cx="2514919" cy="461665"/>
          </a:xfrm>
          <a:prstGeom prst="rect">
            <a:avLst/>
          </a:prstGeom>
        </p:spPr>
        <p:txBody>
          <a:bodyPr wrap="none">
            <a:spAutoFit/>
          </a:bodyPr>
          <a:lstStyle/>
          <a:p>
            <a:r>
              <a:rPr lang="en-US" sz="2400" b="1" dirty="0">
                <a:solidFill>
                  <a:schemeClr val="tx2"/>
                </a:solidFill>
                <a:latin typeface="Aharoni" panose="02010803020104030203" pitchFamily="2" charset="-79"/>
                <a:cs typeface="Aharoni" panose="02010803020104030203" pitchFamily="2" charset="-79"/>
              </a:rPr>
              <a:t>Course: At wrist</a:t>
            </a:r>
          </a:p>
        </p:txBody>
      </p:sp>
    </p:spTree>
    <p:extLst>
      <p:ext uri="{BB962C8B-B14F-4D97-AF65-F5344CB8AC3E}">
        <p14:creationId xmlns:p14="http://schemas.microsoft.com/office/powerpoint/2010/main" val="419293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Documents and Settings\User\My Documents\My Pictures\Picture24.jpg"/>
          <p:cNvPicPr>
            <a:picLocks noChangeAspect="1" noChangeArrowheads="1"/>
          </p:cNvPicPr>
          <p:nvPr/>
        </p:nvPicPr>
        <p:blipFill>
          <a:blip r:embed="rId3" cstate="print">
            <a:lum bright="-14000" contrast="27000"/>
            <a:extLst>
              <a:ext uri="{BEBA8EAE-BF5A-486C-A8C5-ECC9F3942E4B}">
                <a14:imgProps xmlns:a14="http://schemas.microsoft.com/office/drawing/2010/main">
                  <a14:imgLayer r:embed="rId4">
                    <a14:imgEffect>
                      <a14:sharpenSoften amount="25000"/>
                    </a14:imgEffect>
                  </a14:imgLayer>
                </a14:imgProps>
              </a:ext>
            </a:extLst>
          </a:blip>
          <a:srcRect l="7391" b="53696"/>
          <a:stretch>
            <a:fillRect/>
          </a:stretch>
        </p:blipFill>
        <p:spPr bwMode="auto">
          <a:xfrm>
            <a:off x="5103222" y="764790"/>
            <a:ext cx="3797170" cy="321299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26</a:t>
            </a:fld>
            <a:endParaRPr lang="en-US"/>
          </a:p>
        </p:txBody>
      </p:sp>
      <p:sp>
        <p:nvSpPr>
          <p:cNvPr id="6" name="Rectangle 5"/>
          <p:cNvSpPr/>
          <p:nvPr/>
        </p:nvSpPr>
        <p:spPr>
          <a:xfrm>
            <a:off x="163054" y="685800"/>
            <a:ext cx="4741818" cy="3046988"/>
          </a:xfrm>
          <a:prstGeom prst="rect">
            <a:avLst/>
          </a:prstGeom>
        </p:spPr>
        <p:txBody>
          <a:bodyPr wrap="square">
            <a:spAutoFit/>
          </a:bodyPr>
          <a:lstStyle/>
          <a:p>
            <a:r>
              <a:rPr lang="en-US" sz="2400" u="sng" dirty="0" smtClean="0">
                <a:solidFill>
                  <a:schemeClr val="tx2"/>
                </a:solidFill>
                <a:cs typeface="Aharoni" panose="02010803020104030203"/>
              </a:rPr>
              <a:t>Terminal Branches</a:t>
            </a:r>
            <a:r>
              <a:rPr lang="en-US" sz="2400" dirty="0" smtClean="0">
                <a:solidFill>
                  <a:schemeClr val="tx2"/>
                </a:solidFill>
                <a:cs typeface="Aharoni" panose="02010803020104030203"/>
              </a:rPr>
              <a:t>:</a:t>
            </a:r>
          </a:p>
          <a:p>
            <a:r>
              <a:rPr lang="en-US" sz="2400" dirty="0" smtClean="0">
                <a:cs typeface="Aharoni" panose="02010803020104030203" pitchFamily="2" charset="-79"/>
              </a:rPr>
              <a:t> </a:t>
            </a:r>
          </a:p>
          <a:p>
            <a:r>
              <a:rPr lang="en-US" sz="2400" b="1" dirty="0" smtClean="0">
                <a:cs typeface="Aharoni" panose="02010803020104030203" pitchFamily="2" charset="-79"/>
              </a:rPr>
              <a:t>A. Superficial </a:t>
            </a:r>
            <a:r>
              <a:rPr lang="en-US" sz="2400" b="1" dirty="0" smtClean="0">
                <a:cs typeface="Aharoni" panose="02010803020104030203" pitchFamily="2" charset="-79"/>
              </a:rPr>
              <a:t>branch</a:t>
            </a:r>
            <a:endParaRPr lang="en-US" sz="2400" b="1" i="1" dirty="0" smtClean="0">
              <a:solidFill>
                <a:srgbClr val="C00000"/>
              </a:solidFill>
            </a:endParaRPr>
          </a:p>
          <a:p>
            <a:r>
              <a:rPr lang="en-US" sz="2400" b="1" i="1" dirty="0" smtClean="0">
                <a:solidFill>
                  <a:schemeClr val="accent5">
                    <a:lumMod val="50000"/>
                  </a:schemeClr>
                </a:solidFill>
              </a:rPr>
              <a:t>Muscular </a:t>
            </a:r>
            <a:r>
              <a:rPr lang="en-US" sz="2400" b="1" i="1" dirty="0">
                <a:solidFill>
                  <a:schemeClr val="accent5">
                    <a:lumMod val="50000"/>
                  </a:schemeClr>
                </a:solidFill>
              </a:rPr>
              <a:t>to </a:t>
            </a:r>
            <a:r>
              <a:rPr lang="en-US" sz="2400" b="1" i="1" dirty="0">
                <a:solidFill>
                  <a:schemeClr val="accent6">
                    <a:lumMod val="50000"/>
                  </a:schemeClr>
                </a:solidFill>
              </a:rPr>
              <a:t>Palmaris Brevis.</a:t>
            </a:r>
          </a:p>
          <a:p>
            <a:pPr marL="342900" indent="-342900"/>
            <a:r>
              <a:rPr lang="en-US" sz="2400" b="1" i="1" dirty="0"/>
              <a:t>	</a:t>
            </a:r>
          </a:p>
          <a:p>
            <a:pPr lvl="1"/>
            <a:endParaRPr lang="en-US" sz="2400" b="1" i="1" dirty="0"/>
          </a:p>
          <a:p>
            <a:pPr lvl="1"/>
            <a:endParaRPr lang="en-US" sz="2400" i="1" dirty="0"/>
          </a:p>
          <a:p>
            <a:pPr lvl="1"/>
            <a:endParaRPr lang="en-US" sz="2400" b="1" i="1" dirty="0"/>
          </a:p>
        </p:txBody>
      </p:sp>
      <p:sp>
        <p:nvSpPr>
          <p:cNvPr id="13" name="TextBox 12"/>
          <p:cNvSpPr txBox="1"/>
          <p:nvPr/>
        </p:nvSpPr>
        <p:spPr>
          <a:xfrm>
            <a:off x="163054" y="2371285"/>
            <a:ext cx="3857897" cy="2308324"/>
          </a:xfrm>
          <a:prstGeom prst="rect">
            <a:avLst/>
          </a:prstGeom>
          <a:noFill/>
        </p:spPr>
        <p:txBody>
          <a:bodyPr wrap="square" rtlCol="0">
            <a:spAutoFit/>
          </a:bodyPr>
          <a:lstStyle/>
          <a:p>
            <a:pPr marL="342900" indent="-342900"/>
            <a:r>
              <a:rPr lang="en-US" sz="2400" b="1" i="1" dirty="0">
                <a:solidFill>
                  <a:schemeClr val="accent5">
                    <a:lumMod val="50000"/>
                  </a:schemeClr>
                </a:solidFill>
              </a:rPr>
              <a:t>Cutaneous:</a:t>
            </a:r>
          </a:p>
          <a:p>
            <a:pPr lvl="1"/>
            <a:r>
              <a:rPr lang="en-US" sz="2400" b="1" i="1" dirty="0"/>
              <a:t>Supplies the skin over the Palmar aspect of the medial 1+ ½ fingers  </a:t>
            </a:r>
            <a:r>
              <a:rPr lang="en-US" sz="2400" b="1" i="1" dirty="0">
                <a:solidFill>
                  <a:schemeClr val="tx2"/>
                </a:solidFill>
              </a:rPr>
              <a:t>(including nail beds).</a:t>
            </a:r>
          </a:p>
          <a:p>
            <a:endParaRPr lang="en-US" sz="2400" dirty="0"/>
          </a:p>
        </p:txBody>
      </p:sp>
      <p:sp>
        <p:nvSpPr>
          <p:cNvPr id="14" name="Footer Placeholder 4"/>
          <p:cNvSpPr>
            <a:spLocks noGrp="1"/>
          </p:cNvSpPr>
          <p:nvPr>
            <p:ph type="ftr" sz="quarter" idx="11"/>
          </p:nvPr>
        </p:nvSpPr>
        <p:spPr>
          <a:xfrm>
            <a:off x="3124200" y="6337126"/>
            <a:ext cx="2895600" cy="476250"/>
          </a:xfrm>
        </p:spPr>
        <p:txBody>
          <a:bodyPr/>
          <a:lstStyle/>
          <a:p>
            <a:r>
              <a:rPr lang="en-US" kern="0" dirty="0"/>
              <a:t>Dr. </a:t>
            </a:r>
            <a:r>
              <a:rPr lang="en-US" kern="0" dirty="0" err="1"/>
              <a:t>Sameerah</a:t>
            </a:r>
            <a:endParaRPr lang="en-US" kern="0" dirty="0"/>
          </a:p>
        </p:txBody>
      </p:sp>
      <p:sp>
        <p:nvSpPr>
          <p:cNvPr id="10" name="Rectangle 9"/>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8020" y="4024952"/>
            <a:ext cx="5592372" cy="2429055"/>
          </a:xfrm>
          <a:prstGeom prst="rect">
            <a:avLst/>
          </a:prstGeom>
        </p:spPr>
      </p:pic>
    </p:spTree>
    <p:extLst>
      <p:ext uri="{BB962C8B-B14F-4D97-AF65-F5344CB8AC3E}">
        <p14:creationId xmlns:p14="http://schemas.microsoft.com/office/powerpoint/2010/main" val="5787609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ooter Placeholder 4"/>
          <p:cNvSpPr>
            <a:spLocks noGrp="1"/>
          </p:cNvSpPr>
          <p:nvPr>
            <p:ph type="ftr" sz="quarter" idx="11"/>
          </p:nvPr>
        </p:nvSpPr>
        <p:spPr>
          <a:xfrm>
            <a:off x="6172200" y="6371237"/>
            <a:ext cx="2895600" cy="476250"/>
          </a:xfrm>
        </p:spPr>
        <p:txBody>
          <a:bodyPr/>
          <a:lstStyle/>
          <a:p>
            <a:r>
              <a:rPr lang="en-US" kern="0" dirty="0"/>
              <a:t>Dr. </a:t>
            </a:r>
            <a:r>
              <a:rPr lang="en-US" kern="0" dirty="0" err="1"/>
              <a:t>Sameerah</a:t>
            </a:r>
            <a:endParaRPr lang="en-US" kern="0" dirty="0"/>
          </a:p>
        </p:txBody>
      </p:sp>
      <p:sp>
        <p:nvSpPr>
          <p:cNvPr id="4" name="Slide Number Placeholder 3"/>
          <p:cNvSpPr>
            <a:spLocks noGrp="1"/>
          </p:cNvSpPr>
          <p:nvPr>
            <p:ph type="sldNum" sz="quarter" idx="12"/>
          </p:nvPr>
        </p:nvSpPr>
        <p:spPr>
          <a:xfrm>
            <a:off x="6934200" y="6415862"/>
            <a:ext cx="2133600" cy="365125"/>
          </a:xfrm>
        </p:spPr>
        <p:txBody>
          <a:bodyPr/>
          <a:lstStyle/>
          <a:p>
            <a:fld id="{B6F15528-21DE-4FAA-801E-634DDDAF4B2B}" type="slidenum">
              <a:rPr lang="en-US" smtClean="0"/>
              <a:pPr/>
              <a:t>27</a:t>
            </a:fld>
            <a:endParaRPr lang="en-US" dirty="0"/>
          </a:p>
        </p:txBody>
      </p:sp>
      <p:sp>
        <p:nvSpPr>
          <p:cNvPr id="13" name="TextBox 12"/>
          <p:cNvSpPr txBox="1"/>
          <p:nvPr/>
        </p:nvSpPr>
        <p:spPr>
          <a:xfrm>
            <a:off x="198281" y="6096000"/>
            <a:ext cx="3583578" cy="461665"/>
          </a:xfrm>
          <a:prstGeom prst="rect">
            <a:avLst/>
          </a:prstGeom>
          <a:noFill/>
        </p:spPr>
        <p:txBody>
          <a:bodyPr wrap="square" rtlCol="0">
            <a:spAutoFit/>
          </a:bodyPr>
          <a:lstStyle/>
          <a:p>
            <a:pPr marL="342900" indent="-342900"/>
            <a:r>
              <a:rPr lang="en-US" sz="2400" b="1" i="1" u="sng" dirty="0" smtClean="0">
                <a:solidFill>
                  <a:schemeClr val="accent5">
                    <a:lumMod val="50000"/>
                  </a:schemeClr>
                </a:solidFill>
              </a:rPr>
              <a:t>Articular to </a:t>
            </a:r>
            <a:r>
              <a:rPr lang="en-US" sz="2400" b="1" i="1" dirty="0" smtClean="0"/>
              <a:t>Carpal joints</a:t>
            </a:r>
            <a:endParaRPr lang="en-US" sz="2400" dirty="0"/>
          </a:p>
        </p:txBody>
      </p:sp>
      <p:grpSp>
        <p:nvGrpSpPr>
          <p:cNvPr id="5" name="Group 4"/>
          <p:cNvGrpSpPr/>
          <p:nvPr/>
        </p:nvGrpSpPr>
        <p:grpSpPr>
          <a:xfrm>
            <a:off x="3733800" y="1447800"/>
            <a:ext cx="5451488" cy="4800600"/>
            <a:chOff x="3616312" y="89081"/>
            <a:chExt cx="5451488" cy="4562475"/>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3810544" y="89081"/>
              <a:ext cx="5257256" cy="4562475"/>
            </a:xfrm>
            <a:prstGeom prst="rect">
              <a:avLst/>
            </a:prstGeom>
          </p:spPr>
        </p:pic>
        <p:sp>
          <p:nvSpPr>
            <p:cNvPr id="10" name="TextBox 9"/>
            <p:cNvSpPr txBox="1"/>
            <p:nvPr/>
          </p:nvSpPr>
          <p:spPr>
            <a:xfrm>
              <a:off x="8026696" y="1762538"/>
              <a:ext cx="164803" cy="369332"/>
            </a:xfrm>
            <a:prstGeom prst="rect">
              <a:avLst/>
            </a:prstGeom>
            <a:noFill/>
          </p:spPr>
          <p:txBody>
            <a:bodyPr wrap="square" rtlCol="0">
              <a:spAutoFit/>
            </a:bodyPr>
            <a:lstStyle/>
            <a:p>
              <a:r>
                <a:rPr lang="en-US" dirty="0" smtClean="0"/>
                <a:t>1</a:t>
              </a:r>
              <a:endParaRPr lang="en-US" dirty="0"/>
            </a:p>
          </p:txBody>
        </p:sp>
        <p:cxnSp>
          <p:nvCxnSpPr>
            <p:cNvPr id="15" name="Straight Connector 14"/>
            <p:cNvCxnSpPr/>
            <p:nvPr/>
          </p:nvCxnSpPr>
          <p:spPr>
            <a:xfrm>
              <a:off x="8148412" y="2207361"/>
              <a:ext cx="79106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229600" y="2983468"/>
              <a:ext cx="164803" cy="369332"/>
            </a:xfrm>
            <a:prstGeom prst="rect">
              <a:avLst/>
            </a:prstGeom>
            <a:noFill/>
          </p:spPr>
          <p:txBody>
            <a:bodyPr wrap="square" rtlCol="0">
              <a:spAutoFit/>
            </a:bodyPr>
            <a:lstStyle/>
            <a:p>
              <a:r>
                <a:rPr lang="en-US" dirty="0" smtClean="0">
                  <a:solidFill>
                    <a:srgbClr val="336600"/>
                  </a:solidFill>
                </a:rPr>
                <a:t>2</a:t>
              </a:r>
              <a:endParaRPr lang="en-US" dirty="0">
                <a:solidFill>
                  <a:srgbClr val="336600"/>
                </a:solidFill>
              </a:endParaRPr>
            </a:p>
          </p:txBody>
        </p:sp>
        <p:cxnSp>
          <p:nvCxnSpPr>
            <p:cNvPr id="17" name="Straight Connector 16"/>
            <p:cNvCxnSpPr/>
            <p:nvPr/>
          </p:nvCxnSpPr>
          <p:spPr>
            <a:xfrm>
              <a:off x="6720773" y="3309686"/>
              <a:ext cx="155448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8293397" y="3257550"/>
              <a:ext cx="164803" cy="369332"/>
            </a:xfrm>
            <a:prstGeom prst="rect">
              <a:avLst/>
            </a:prstGeom>
            <a:noFill/>
          </p:spPr>
          <p:txBody>
            <a:bodyPr wrap="square" rtlCol="0">
              <a:spAutoFit/>
            </a:bodyPr>
            <a:lstStyle/>
            <a:p>
              <a:r>
                <a:rPr lang="en-US" dirty="0" smtClean="0"/>
                <a:t>3</a:t>
              </a:r>
              <a:endParaRPr lang="en-US" dirty="0"/>
            </a:p>
          </p:txBody>
        </p:sp>
        <p:cxnSp>
          <p:nvCxnSpPr>
            <p:cNvPr id="20" name="Straight Connector 19"/>
            <p:cNvCxnSpPr/>
            <p:nvPr/>
          </p:nvCxnSpPr>
          <p:spPr>
            <a:xfrm>
              <a:off x="6644640" y="3532652"/>
              <a:ext cx="1737360" cy="0"/>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616312" y="1718818"/>
              <a:ext cx="422288" cy="369332"/>
            </a:xfrm>
            <a:prstGeom prst="rect">
              <a:avLst/>
            </a:prstGeom>
            <a:noFill/>
          </p:spPr>
          <p:txBody>
            <a:bodyPr wrap="square" rtlCol="0">
              <a:spAutoFit/>
            </a:bodyPr>
            <a:lstStyle/>
            <a:p>
              <a:r>
                <a:rPr lang="en-US" dirty="0" smtClean="0"/>
                <a:t>4.</a:t>
              </a:r>
              <a:endParaRPr lang="en-US" dirty="0"/>
            </a:p>
          </p:txBody>
        </p:sp>
        <p:cxnSp>
          <p:nvCxnSpPr>
            <p:cNvPr id="24" name="Straight Connector 23"/>
            <p:cNvCxnSpPr/>
            <p:nvPr/>
          </p:nvCxnSpPr>
          <p:spPr>
            <a:xfrm>
              <a:off x="3822053" y="2038350"/>
              <a:ext cx="105474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152400" y="1214735"/>
            <a:ext cx="2547492" cy="461665"/>
          </a:xfrm>
          <a:prstGeom prst="rect">
            <a:avLst/>
          </a:prstGeom>
        </p:spPr>
        <p:txBody>
          <a:bodyPr wrap="none">
            <a:spAutoFit/>
          </a:bodyPr>
          <a:lstStyle/>
          <a:p>
            <a:r>
              <a:rPr lang="en-US" sz="2400" u="sng" dirty="0">
                <a:solidFill>
                  <a:schemeClr val="tx2"/>
                </a:solidFill>
                <a:cs typeface="Aharoni" panose="02010803020104030203"/>
              </a:rPr>
              <a:t>Terminal Branches</a:t>
            </a:r>
            <a:r>
              <a:rPr lang="en-US" sz="2400" dirty="0">
                <a:solidFill>
                  <a:schemeClr val="tx2"/>
                </a:solidFill>
                <a:latin typeface="Aharoni" panose="02010803020104030203" pitchFamily="2" charset="-79"/>
                <a:cs typeface="Aharoni" panose="02010803020104030203"/>
              </a:rPr>
              <a:t>:</a:t>
            </a:r>
          </a:p>
        </p:txBody>
      </p:sp>
      <p:sp>
        <p:nvSpPr>
          <p:cNvPr id="21" name="Rectangle 20"/>
          <p:cNvSpPr/>
          <p:nvPr/>
        </p:nvSpPr>
        <p:spPr>
          <a:xfrm>
            <a:off x="2583266" y="228600"/>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
        <p:nvSpPr>
          <p:cNvPr id="6" name="Rectangle 5"/>
          <p:cNvSpPr/>
          <p:nvPr/>
        </p:nvSpPr>
        <p:spPr>
          <a:xfrm>
            <a:off x="152400" y="2820412"/>
            <a:ext cx="4892040" cy="3046988"/>
          </a:xfrm>
          <a:prstGeom prst="rect">
            <a:avLst/>
          </a:prstGeom>
        </p:spPr>
        <p:txBody>
          <a:bodyPr wrap="square">
            <a:spAutoFit/>
          </a:bodyPr>
          <a:lstStyle/>
          <a:p>
            <a:r>
              <a:rPr lang="en-US" sz="2400" b="1" dirty="0" smtClean="0">
                <a:cs typeface="Aharoni" panose="02010803020104030203" pitchFamily="2" charset="-79"/>
              </a:rPr>
              <a:t>B. Deep Branch</a:t>
            </a:r>
            <a:endParaRPr lang="en-US" sz="2400" dirty="0">
              <a:latin typeface="Aharoni" panose="02010803020104030203" pitchFamily="2" charset="-79"/>
              <a:cs typeface="Aharoni" panose="02010803020104030203" pitchFamily="2" charset="-79"/>
            </a:endParaRPr>
          </a:p>
          <a:p>
            <a:r>
              <a:rPr lang="en-US" sz="2400" b="1" i="1" u="sng" dirty="0" smtClean="0">
                <a:solidFill>
                  <a:schemeClr val="accent5">
                    <a:lumMod val="50000"/>
                  </a:schemeClr>
                </a:solidFill>
              </a:rPr>
              <a:t>Muscular to</a:t>
            </a:r>
            <a:r>
              <a:rPr lang="en-US" sz="2400" b="1" i="1" dirty="0" smtClean="0">
                <a:solidFill>
                  <a:schemeClr val="accent5">
                    <a:lumMod val="50000"/>
                  </a:schemeClr>
                </a:solidFill>
              </a:rPr>
              <a:t>:</a:t>
            </a:r>
          </a:p>
          <a:p>
            <a:pPr marL="457200" indent="-457200">
              <a:lnSpc>
                <a:spcPct val="150000"/>
              </a:lnSpc>
              <a:buAutoNum type="arabicPeriod"/>
            </a:pPr>
            <a:r>
              <a:rPr lang="en-US" sz="2400" b="1" i="1" dirty="0">
                <a:solidFill>
                  <a:schemeClr val="accent6">
                    <a:lumMod val="50000"/>
                  </a:schemeClr>
                </a:solidFill>
              </a:rPr>
              <a:t>Hypothenar Eminence.</a:t>
            </a:r>
          </a:p>
          <a:p>
            <a:pPr marL="457200" indent="-457200">
              <a:lnSpc>
                <a:spcPct val="150000"/>
              </a:lnSpc>
              <a:buAutoNum type="arabicPeriod"/>
            </a:pPr>
            <a:r>
              <a:rPr lang="en-US" sz="2400" b="1" i="1" dirty="0">
                <a:solidFill>
                  <a:schemeClr val="accent6">
                    <a:lumMod val="50000"/>
                  </a:schemeClr>
                </a:solidFill>
              </a:rPr>
              <a:t>All </a:t>
            </a:r>
            <a:r>
              <a:rPr lang="en-US" sz="2400" b="1" i="1" dirty="0" err="1">
                <a:solidFill>
                  <a:schemeClr val="accent6">
                    <a:lumMod val="50000"/>
                  </a:schemeClr>
                </a:solidFill>
              </a:rPr>
              <a:t>Interossei</a:t>
            </a:r>
            <a:r>
              <a:rPr lang="en-US" sz="2400" b="1" i="1" dirty="0">
                <a:solidFill>
                  <a:schemeClr val="accent6">
                    <a:lumMod val="50000"/>
                  </a:schemeClr>
                </a:solidFill>
              </a:rPr>
              <a:t> (Palmar &amp; Dorsal).</a:t>
            </a:r>
          </a:p>
          <a:p>
            <a:pPr marL="457200" indent="-457200">
              <a:lnSpc>
                <a:spcPct val="150000"/>
              </a:lnSpc>
              <a:buFontTx/>
              <a:buAutoNum type="arabicPeriod"/>
            </a:pPr>
            <a:r>
              <a:rPr lang="en-US" sz="2400" b="1" i="1" dirty="0">
                <a:solidFill>
                  <a:schemeClr val="accent6">
                    <a:lumMod val="50000"/>
                  </a:schemeClr>
                </a:solidFill>
              </a:rPr>
              <a:t>Medial two </a:t>
            </a:r>
            <a:r>
              <a:rPr lang="en-US" sz="2400" b="1" i="1" dirty="0" smtClean="0">
                <a:solidFill>
                  <a:schemeClr val="accent6">
                    <a:lumMod val="50000"/>
                  </a:schemeClr>
                </a:solidFill>
              </a:rPr>
              <a:t>(3</a:t>
            </a:r>
            <a:r>
              <a:rPr lang="en-US" sz="2400" b="1" i="1" baseline="30000" dirty="0" smtClean="0">
                <a:solidFill>
                  <a:schemeClr val="accent6">
                    <a:lumMod val="50000"/>
                  </a:schemeClr>
                </a:solidFill>
              </a:rPr>
              <a:t>rd</a:t>
            </a:r>
            <a:r>
              <a:rPr lang="en-US" sz="2400" b="1" i="1" dirty="0" smtClean="0">
                <a:solidFill>
                  <a:schemeClr val="accent6">
                    <a:lumMod val="50000"/>
                  </a:schemeClr>
                </a:solidFill>
              </a:rPr>
              <a:t> </a:t>
            </a:r>
            <a:r>
              <a:rPr lang="en-US" sz="2400" b="1" i="1" dirty="0">
                <a:solidFill>
                  <a:schemeClr val="accent6">
                    <a:lumMod val="50000"/>
                  </a:schemeClr>
                </a:solidFill>
              </a:rPr>
              <a:t>&amp; </a:t>
            </a:r>
            <a:r>
              <a:rPr lang="en-US" sz="2400" b="1" i="1" dirty="0" smtClean="0">
                <a:solidFill>
                  <a:schemeClr val="accent6">
                    <a:lumMod val="50000"/>
                  </a:schemeClr>
                </a:solidFill>
              </a:rPr>
              <a:t>4</a:t>
            </a:r>
            <a:r>
              <a:rPr lang="en-US" sz="2400" b="1" i="1" baseline="30000" dirty="0" smtClean="0">
                <a:solidFill>
                  <a:schemeClr val="accent6">
                    <a:lumMod val="50000"/>
                  </a:schemeClr>
                </a:solidFill>
              </a:rPr>
              <a:t>th</a:t>
            </a:r>
            <a:r>
              <a:rPr lang="en-US" sz="2400" b="1" i="1" dirty="0" smtClean="0">
                <a:solidFill>
                  <a:schemeClr val="accent6">
                    <a:lumMod val="50000"/>
                  </a:schemeClr>
                </a:solidFill>
              </a:rPr>
              <a:t>)</a:t>
            </a:r>
            <a:r>
              <a:rPr lang="en-US" sz="2400" dirty="0" smtClean="0">
                <a:solidFill>
                  <a:srgbClr val="FF0000"/>
                </a:solidFill>
              </a:rPr>
              <a:t> </a:t>
            </a:r>
            <a:r>
              <a:rPr lang="en-US" sz="2400" b="1" i="1" dirty="0" err="1" smtClean="0">
                <a:solidFill>
                  <a:schemeClr val="accent6">
                    <a:lumMod val="50000"/>
                  </a:schemeClr>
                </a:solidFill>
              </a:rPr>
              <a:t>Lumbricals</a:t>
            </a:r>
            <a:r>
              <a:rPr lang="en-US" sz="2400" b="1" i="1" dirty="0" smtClean="0">
                <a:solidFill>
                  <a:schemeClr val="accent6">
                    <a:lumMod val="50000"/>
                  </a:schemeClr>
                </a:solidFill>
              </a:rPr>
              <a:t>.</a:t>
            </a:r>
            <a:r>
              <a:rPr lang="en-US" dirty="0"/>
              <a:t> </a:t>
            </a:r>
            <a:endParaRPr lang="en-US" sz="2400" b="1" i="1" dirty="0">
              <a:solidFill>
                <a:schemeClr val="accent6">
                  <a:lumMod val="50000"/>
                </a:schemeClr>
              </a:solidFill>
            </a:endParaRPr>
          </a:p>
          <a:p>
            <a:pPr marL="457200" indent="-457200">
              <a:lnSpc>
                <a:spcPct val="150000"/>
              </a:lnSpc>
              <a:buAutoNum type="arabicPeriod"/>
            </a:pPr>
            <a:r>
              <a:rPr lang="en-US" sz="2400" b="1" i="1" dirty="0" smtClean="0">
                <a:solidFill>
                  <a:schemeClr val="accent6">
                    <a:lumMod val="50000"/>
                  </a:schemeClr>
                </a:solidFill>
              </a:rPr>
              <a:t>Adductor </a:t>
            </a:r>
            <a:r>
              <a:rPr lang="en-US" sz="2400" b="1" i="1" dirty="0" err="1" smtClean="0">
                <a:solidFill>
                  <a:schemeClr val="accent6">
                    <a:lumMod val="50000"/>
                  </a:schemeClr>
                </a:solidFill>
              </a:rPr>
              <a:t>pollicis</a:t>
            </a:r>
            <a:endParaRPr lang="en-US" sz="2400" b="1" i="1" dirty="0" smtClean="0">
              <a:solidFill>
                <a:schemeClr val="accent6">
                  <a:lumMod val="50000"/>
                </a:schemeClr>
              </a:solidFill>
            </a:endParaRPr>
          </a:p>
        </p:txBody>
      </p:sp>
      <p:sp>
        <p:nvSpPr>
          <p:cNvPr id="22" name="Rectangle 21"/>
          <p:cNvSpPr/>
          <p:nvPr/>
        </p:nvSpPr>
        <p:spPr>
          <a:xfrm>
            <a:off x="23884" y="1390471"/>
            <a:ext cx="4860462" cy="1200329"/>
          </a:xfrm>
          <a:prstGeom prst="rect">
            <a:avLst/>
          </a:prstGeom>
        </p:spPr>
        <p:txBody>
          <a:bodyPr wrap="square">
            <a:spAutoFit/>
          </a:bodyPr>
          <a:lstStyle/>
          <a:p>
            <a:endParaRPr lang="en-US" sz="2400" dirty="0">
              <a:solidFill>
                <a:srgbClr val="002060"/>
              </a:solidFill>
              <a:cs typeface="Aharoni" panose="02010803020104030203" pitchFamily="2" charset="-79"/>
            </a:endParaRPr>
          </a:p>
          <a:p>
            <a:pPr marL="285750" indent="-285750">
              <a:buFont typeface="Arial" panose="020B0604020202020204" pitchFamily="34" charset="0"/>
              <a:buChar char="•"/>
            </a:pPr>
            <a:r>
              <a:rPr lang="en-US" sz="2400" b="1" i="1" dirty="0" smtClean="0"/>
              <a:t>Supplies most </a:t>
            </a:r>
            <a:r>
              <a:rPr lang="en-US" sz="2400" b="1" i="1" dirty="0"/>
              <a:t>of </a:t>
            </a:r>
            <a:r>
              <a:rPr lang="en-US" sz="2400" b="1" i="1" dirty="0" smtClean="0"/>
              <a:t>the</a:t>
            </a:r>
          </a:p>
          <a:p>
            <a:r>
              <a:rPr lang="en-US" sz="2400" b="1" i="1" dirty="0"/>
              <a:t> </a:t>
            </a:r>
            <a:r>
              <a:rPr lang="en-US" sz="2400" b="1" i="1" dirty="0" smtClean="0"/>
              <a:t>  </a:t>
            </a:r>
            <a:r>
              <a:rPr lang="en-US" sz="2400" b="1" i="1" dirty="0"/>
              <a:t>intrinsic muscles of the </a:t>
            </a:r>
            <a:r>
              <a:rPr lang="en-US" sz="2400" b="1" i="1" dirty="0" smtClean="0"/>
              <a:t>hand.</a:t>
            </a:r>
            <a:endParaRPr lang="en-US" sz="2400" b="1" i="1" dirty="0"/>
          </a:p>
        </p:txBody>
      </p:sp>
    </p:spTree>
    <p:extLst>
      <p:ext uri="{BB962C8B-B14F-4D97-AF65-F5344CB8AC3E}">
        <p14:creationId xmlns:p14="http://schemas.microsoft.com/office/powerpoint/2010/main" val="118434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28</a:t>
            </a:fld>
            <a:endParaRPr lang="en-US"/>
          </a:p>
        </p:txBody>
      </p:sp>
      <p:sp>
        <p:nvSpPr>
          <p:cNvPr id="6" name="Rectangle 5"/>
          <p:cNvSpPr/>
          <p:nvPr/>
        </p:nvSpPr>
        <p:spPr>
          <a:xfrm>
            <a:off x="304800" y="958229"/>
            <a:ext cx="3048000" cy="461665"/>
          </a:xfrm>
          <a:prstGeom prst="rect">
            <a:avLst/>
          </a:prstGeom>
        </p:spPr>
        <p:txBody>
          <a:bodyPr wrap="square">
            <a:spAutoFit/>
          </a:bodyPr>
          <a:lstStyle/>
          <a:p>
            <a:r>
              <a:rPr lang="en-US" altLang="en-US" sz="2400" b="1" u="sng" dirty="0" smtClean="0">
                <a:solidFill>
                  <a:srgbClr val="002060"/>
                </a:solidFill>
                <a:latin typeface="Aharoni" panose="02010803020104030203" pitchFamily="2" charset="-79"/>
                <a:cs typeface="Aharoni" panose="02010803020104030203" pitchFamily="2" charset="-79"/>
              </a:rPr>
              <a:t>Applied Anatomy</a:t>
            </a:r>
            <a:endParaRPr lang="en-US" altLang="en-US" sz="2400" b="1" u="sng" dirty="0">
              <a:solidFill>
                <a:srgbClr val="002060"/>
              </a:solidFill>
              <a:latin typeface="Aharoni" panose="02010803020104030203" pitchFamily="2" charset="-79"/>
              <a:cs typeface="Aharoni" panose="02010803020104030203" pitchFamily="2" charset="-79"/>
            </a:endParaRPr>
          </a:p>
        </p:txBody>
      </p:sp>
      <p:sp>
        <p:nvSpPr>
          <p:cNvPr id="7" name="TextBox 6"/>
          <p:cNvSpPr txBox="1"/>
          <p:nvPr/>
        </p:nvSpPr>
        <p:spPr>
          <a:xfrm>
            <a:off x="189954" y="1647885"/>
            <a:ext cx="6972846" cy="4524315"/>
          </a:xfrm>
          <a:prstGeom prst="rect">
            <a:avLst/>
          </a:prstGeom>
          <a:noFill/>
        </p:spPr>
        <p:txBody>
          <a:bodyPr wrap="square" rtlCol="0">
            <a:spAutoFit/>
          </a:bodyPr>
          <a:lstStyle/>
          <a:p>
            <a:r>
              <a:rPr lang="en-US" sz="2400" dirty="0">
                <a:solidFill>
                  <a:srgbClr val="002060"/>
                </a:solidFill>
                <a:latin typeface="Aharoni" panose="02010803020104030203" pitchFamily="2" charset="-79"/>
                <a:cs typeface="Aharoni" panose="02010803020104030203" pitchFamily="2" charset="-79"/>
              </a:rPr>
              <a:t>Most commonly injured </a:t>
            </a:r>
          </a:p>
          <a:p>
            <a:pPr marL="742950" lvl="1" indent="-285750">
              <a:buFont typeface="Arial" panose="020B0604020202020204" pitchFamily="34" charset="0"/>
              <a:buChar char="•"/>
            </a:pPr>
            <a:r>
              <a:rPr lang="en-US" sz="2400" b="1" dirty="0" smtClean="0"/>
              <a:t>Behind the elbow</a:t>
            </a:r>
          </a:p>
          <a:p>
            <a:pPr marL="742950" lvl="1" indent="-285750">
              <a:buFont typeface="Arial" panose="020B0604020202020204" pitchFamily="34" charset="0"/>
              <a:buChar char="•"/>
            </a:pPr>
            <a:r>
              <a:rPr lang="en-US" sz="2400" b="1" dirty="0" smtClean="0"/>
              <a:t>At wrist</a:t>
            </a:r>
          </a:p>
          <a:p>
            <a:pPr marL="742950" lvl="1" indent="-285750">
              <a:buFont typeface="Arial" panose="020B0604020202020204" pitchFamily="34" charset="0"/>
              <a:buChar char="•"/>
            </a:pPr>
            <a:endParaRPr lang="en-US" sz="2400" b="1" dirty="0"/>
          </a:p>
          <a:p>
            <a:pPr marL="742950" lvl="1" indent="-285750">
              <a:buFont typeface="Arial" panose="020B0604020202020204" pitchFamily="34" charset="0"/>
              <a:buChar char="•"/>
            </a:pPr>
            <a:r>
              <a:rPr lang="en-US" sz="2400" b="1" dirty="0" smtClean="0"/>
              <a:t>The classical sign of a low lesion “CLAW HAND”</a:t>
            </a:r>
          </a:p>
          <a:p>
            <a:pPr marL="1200150" lvl="2" indent="-285750">
              <a:buFont typeface="Arial" panose="020B0604020202020204" pitchFamily="34" charset="0"/>
              <a:buChar char="•"/>
            </a:pPr>
            <a:r>
              <a:rPr lang="en-US" sz="2400" b="1" dirty="0" smtClean="0"/>
              <a:t>Hyperextension of the MCP joints of ring and little fingers</a:t>
            </a:r>
          </a:p>
          <a:p>
            <a:pPr marL="1200150" lvl="2" indent="-285750">
              <a:buFont typeface="Arial" panose="020B0604020202020204" pitchFamily="34" charset="0"/>
              <a:buChar char="•"/>
            </a:pPr>
            <a:r>
              <a:rPr lang="en-US" sz="2400" b="1" dirty="0" smtClean="0"/>
              <a:t>Flexion of the IP joints</a:t>
            </a:r>
          </a:p>
          <a:p>
            <a:pPr marL="1200150" lvl="2" indent="-285750">
              <a:buFont typeface="Arial" panose="020B0604020202020204" pitchFamily="34" charset="0"/>
              <a:buChar char="•"/>
            </a:pPr>
            <a:endParaRPr lang="en-US" sz="2400" b="1" dirty="0" smtClean="0"/>
          </a:p>
          <a:p>
            <a:pPr lvl="1"/>
            <a:r>
              <a:rPr lang="en-US" sz="2400" b="1" dirty="0" smtClean="0">
                <a:solidFill>
                  <a:srgbClr val="336600"/>
                </a:solidFill>
              </a:rPr>
              <a:t>WHY? </a:t>
            </a:r>
          </a:p>
          <a:p>
            <a:pPr marL="742950" lvl="1" indent="-285750">
              <a:buFont typeface="Arial" panose="020B0604020202020204" pitchFamily="34" charset="0"/>
              <a:buChar char="•"/>
            </a:pPr>
            <a:r>
              <a:rPr lang="en-US" sz="2400" b="1" dirty="0" smtClean="0"/>
              <a:t>Paralysis of </a:t>
            </a:r>
            <a:r>
              <a:rPr lang="en-US" sz="2400" b="1" dirty="0" err="1" smtClean="0"/>
              <a:t>interossei</a:t>
            </a:r>
            <a:r>
              <a:rPr lang="en-US" sz="2400" b="1" dirty="0" smtClean="0"/>
              <a:t> &amp; </a:t>
            </a:r>
            <a:r>
              <a:rPr lang="en-US" sz="2400" b="1" dirty="0" err="1" smtClean="0"/>
              <a:t>lumbricals</a:t>
            </a:r>
            <a:endParaRPr lang="en-US" sz="2400" b="1" dirty="0" smtClean="0"/>
          </a:p>
          <a:p>
            <a:pPr marL="742950" lvl="1" indent="-285750">
              <a:buFont typeface="Arial" panose="020B0604020202020204" pitchFamily="34" charset="0"/>
              <a:buChar char="•"/>
            </a:pPr>
            <a:r>
              <a:rPr lang="en-US" sz="2400" b="1" dirty="0" smtClean="0"/>
              <a:t>Unopposed actions of extensors &amp; FDP</a:t>
            </a:r>
            <a:endParaRPr lang="en-US" sz="2400" b="1" dirty="0"/>
          </a:p>
        </p:txBody>
      </p:sp>
      <p:pic>
        <p:nvPicPr>
          <p:cNvPr id="9" name="Picture 8"/>
          <p:cNvPicPr>
            <a:picLocks noChangeAspect="1"/>
          </p:cNvPicPr>
          <p:nvPr/>
        </p:nvPicPr>
        <p:blipFill rotWithShape="1">
          <a:blip r:embed="rId3"/>
          <a:srcRect l="51553" b="58889"/>
          <a:stretch/>
        </p:blipFill>
        <p:spPr>
          <a:xfrm>
            <a:off x="5947304" y="88404"/>
            <a:ext cx="2376680" cy="281940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16765" t="9111" r="9644" b="7333"/>
          <a:stretch/>
        </p:blipFill>
        <p:spPr>
          <a:xfrm>
            <a:off x="7162800" y="2895600"/>
            <a:ext cx="1752600" cy="2657168"/>
          </a:xfrm>
          <a:prstGeom prst="rect">
            <a:avLst/>
          </a:prstGeom>
        </p:spPr>
      </p:pic>
      <p:sp>
        <p:nvSpPr>
          <p:cNvPr id="11" name="Footer Placeholder 4"/>
          <p:cNvSpPr>
            <a:spLocks noGrp="1"/>
          </p:cNvSpPr>
          <p:nvPr>
            <p:ph type="ftr" sz="quarter" idx="11"/>
          </p:nvPr>
        </p:nvSpPr>
        <p:spPr>
          <a:xfrm>
            <a:off x="3124200" y="6337126"/>
            <a:ext cx="2895600" cy="476250"/>
          </a:xfrm>
        </p:spPr>
        <p:txBody>
          <a:bodyPr/>
          <a:lstStyle/>
          <a:p>
            <a:r>
              <a:rPr lang="en-US" kern="0" dirty="0"/>
              <a:t>Dr. </a:t>
            </a:r>
            <a:r>
              <a:rPr lang="en-US" kern="0" dirty="0" err="1"/>
              <a:t>Sameerah</a:t>
            </a:r>
            <a:endParaRPr lang="en-US" kern="0" dirty="0"/>
          </a:p>
        </p:txBody>
      </p:sp>
      <p:sp>
        <p:nvSpPr>
          <p:cNvPr id="12" name="Rectangle 11"/>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Tree>
    <p:extLst>
      <p:ext uri="{BB962C8B-B14F-4D97-AF65-F5344CB8AC3E}">
        <p14:creationId xmlns:p14="http://schemas.microsoft.com/office/powerpoint/2010/main" val="36492126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514600" y="467170"/>
            <a:ext cx="6268579" cy="3190430"/>
            <a:chOff x="1310136" y="387667"/>
            <a:chExt cx="6268579" cy="3190430"/>
          </a:xfrm>
        </p:grpSpPr>
        <p:pic>
          <p:nvPicPr>
            <p:cNvPr id="11" name="Content Placeholder 4" descr="6D123306"/>
            <p:cNvPicPr>
              <a:picLocks noChangeAspect="1" noChangeArrowheads="1"/>
            </p:cNvPicPr>
            <p:nvPr/>
          </p:nvPicPr>
          <p:blipFill>
            <a:blip r:embed="rId3" cstate="print"/>
            <a:srcRect t="41953" r="67870" b="3470"/>
            <a:stretch>
              <a:fillRect/>
            </a:stretch>
          </p:blipFill>
          <p:spPr>
            <a:xfrm>
              <a:off x="4967072" y="387667"/>
              <a:ext cx="2611643" cy="31904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cxnSp>
          <p:nvCxnSpPr>
            <p:cNvPr id="10" name="Straight Arrow Connector 9"/>
            <p:cNvCxnSpPr/>
            <p:nvPr/>
          </p:nvCxnSpPr>
          <p:spPr>
            <a:xfrm>
              <a:off x="3855468" y="1982882"/>
              <a:ext cx="2706855" cy="588931"/>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3965053" y="2747142"/>
              <a:ext cx="2597270" cy="349776"/>
            </a:xfrm>
            <a:prstGeom prst="straightConnector1">
              <a:avLst/>
            </a:prstGeom>
            <a:ln w="127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310136" y="3058087"/>
              <a:ext cx="5090664" cy="30980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4" name="Slide Number Placeholder 3"/>
          <p:cNvSpPr>
            <a:spLocks noGrp="1"/>
          </p:cNvSpPr>
          <p:nvPr>
            <p:ph type="sldNum" sz="quarter" idx="12"/>
          </p:nvPr>
        </p:nvSpPr>
        <p:spPr/>
        <p:txBody>
          <a:bodyPr/>
          <a:lstStyle/>
          <a:p>
            <a:fld id="{B6F15528-21DE-4FAA-801E-634DDDAF4B2B}" type="slidenum">
              <a:rPr lang="en-US" smtClean="0"/>
              <a:pPr/>
              <a:t>29</a:t>
            </a:fld>
            <a:endParaRPr lang="en-US"/>
          </a:p>
        </p:txBody>
      </p:sp>
      <p:sp>
        <p:nvSpPr>
          <p:cNvPr id="6" name="Rectangle 5"/>
          <p:cNvSpPr/>
          <p:nvPr/>
        </p:nvSpPr>
        <p:spPr>
          <a:xfrm>
            <a:off x="304800" y="762000"/>
            <a:ext cx="3124200" cy="461665"/>
          </a:xfrm>
          <a:prstGeom prst="rect">
            <a:avLst/>
          </a:prstGeom>
        </p:spPr>
        <p:txBody>
          <a:bodyPr wrap="square">
            <a:spAutoFit/>
          </a:bodyPr>
          <a:lstStyle/>
          <a:p>
            <a:r>
              <a:rPr lang="en-US" altLang="en-US" sz="2400" b="1" u="sng" dirty="0" smtClean="0">
                <a:solidFill>
                  <a:srgbClr val="002060"/>
                </a:solidFill>
                <a:latin typeface="Aharoni" panose="02010803020104030203" pitchFamily="2" charset="-79"/>
                <a:cs typeface="Aharoni" panose="02010803020104030203" pitchFamily="2" charset="-79"/>
              </a:rPr>
              <a:t>Applied Anatomy</a:t>
            </a:r>
            <a:endParaRPr lang="en-US" altLang="en-US" sz="2400" b="1" u="sng" dirty="0">
              <a:solidFill>
                <a:srgbClr val="002060"/>
              </a:solidFill>
              <a:latin typeface="Aharoni" panose="02010803020104030203" pitchFamily="2" charset="-79"/>
              <a:cs typeface="Aharoni" panose="02010803020104030203" pitchFamily="2" charset="-79"/>
            </a:endParaRPr>
          </a:p>
        </p:txBody>
      </p:sp>
      <p:sp>
        <p:nvSpPr>
          <p:cNvPr id="7" name="TextBox 6"/>
          <p:cNvSpPr txBox="1"/>
          <p:nvPr/>
        </p:nvSpPr>
        <p:spPr>
          <a:xfrm>
            <a:off x="353664" y="1380517"/>
            <a:ext cx="5589936" cy="1938992"/>
          </a:xfrm>
          <a:prstGeom prst="rect">
            <a:avLst/>
          </a:prstGeom>
          <a:noFill/>
        </p:spPr>
        <p:txBody>
          <a:bodyPr wrap="square" rtlCol="0">
            <a:spAutoFit/>
          </a:bodyPr>
          <a:lstStyle/>
          <a:p>
            <a:r>
              <a:rPr lang="en-US" sz="2400" b="1" dirty="0" smtClean="0">
                <a:solidFill>
                  <a:srgbClr val="002060"/>
                </a:solidFill>
                <a:latin typeface="Aharoni" panose="02010803020104030203" pitchFamily="2" charset="-79"/>
                <a:cs typeface="Aharoni" panose="02010803020104030203" pitchFamily="2" charset="-79"/>
              </a:rPr>
              <a:t>Behind </a:t>
            </a:r>
            <a:r>
              <a:rPr lang="en-US" sz="2400" b="1" dirty="0">
                <a:solidFill>
                  <a:srgbClr val="002060"/>
                </a:solidFill>
                <a:latin typeface="Aharoni" panose="02010803020104030203" pitchFamily="2" charset="-79"/>
                <a:cs typeface="Aharoni" panose="02010803020104030203" pitchFamily="2" charset="-79"/>
              </a:rPr>
              <a:t>the elbow</a:t>
            </a:r>
          </a:p>
          <a:p>
            <a:pPr marL="342900" indent="-342900">
              <a:buFont typeface="Arial" panose="020B0604020202020204" pitchFamily="34" charset="0"/>
              <a:buChar char="•"/>
            </a:pPr>
            <a:r>
              <a:rPr lang="en-US" sz="2400" b="1" i="1" dirty="0"/>
              <a:t>Atrophy of Ulnar side of forearm.</a:t>
            </a:r>
          </a:p>
          <a:p>
            <a:pPr marL="342900" indent="-342900">
              <a:buFont typeface="Arial" panose="020B0604020202020204" pitchFamily="34" charset="0"/>
              <a:buChar char="•"/>
            </a:pPr>
            <a:r>
              <a:rPr lang="en-US" sz="2400" b="1" i="1" dirty="0"/>
              <a:t>Flexion of the wrist with Abduction. </a:t>
            </a:r>
          </a:p>
          <a:p>
            <a:pPr marL="342900" indent="-342900">
              <a:buFont typeface="Arial" panose="020B0604020202020204" pitchFamily="34" charset="0"/>
              <a:buChar char="•"/>
            </a:pPr>
            <a:r>
              <a:rPr lang="en-US" sz="2400" b="1" i="1" dirty="0"/>
              <a:t>Wasting of </a:t>
            </a:r>
            <a:r>
              <a:rPr lang="en-US" sz="2400" b="1" i="1" dirty="0" err="1"/>
              <a:t>Hypothenar</a:t>
            </a:r>
            <a:r>
              <a:rPr lang="en-US" sz="2400" b="1" i="1" dirty="0"/>
              <a:t> Eminence</a:t>
            </a:r>
            <a:endParaRPr lang="en-US" sz="2400" b="1" dirty="0"/>
          </a:p>
          <a:p>
            <a:pPr marL="342900" indent="-342900">
              <a:buFont typeface="Arial" panose="020B0604020202020204" pitchFamily="34" charset="0"/>
              <a:buChar char="•"/>
            </a:pPr>
            <a:r>
              <a:rPr lang="en-US" sz="2400" b="1" i="1" dirty="0" smtClean="0"/>
              <a:t>Claw </a:t>
            </a:r>
            <a:r>
              <a:rPr lang="en-US" sz="2400" b="1" i="1" dirty="0"/>
              <a:t>hand</a:t>
            </a:r>
            <a:r>
              <a:rPr lang="en-US" sz="2400" b="1" i="1" dirty="0" smtClean="0"/>
              <a:t>.</a:t>
            </a:r>
            <a:endParaRPr lang="en-US" sz="2400" b="1" i="1" dirty="0"/>
          </a:p>
        </p:txBody>
      </p:sp>
      <p:sp>
        <p:nvSpPr>
          <p:cNvPr id="12" name="Rectangle 11"/>
          <p:cNvSpPr/>
          <p:nvPr/>
        </p:nvSpPr>
        <p:spPr>
          <a:xfrm>
            <a:off x="420077" y="4172781"/>
            <a:ext cx="4869603" cy="1569660"/>
          </a:xfrm>
          <a:prstGeom prst="rect">
            <a:avLst/>
          </a:prstGeom>
        </p:spPr>
        <p:txBody>
          <a:bodyPr wrap="none">
            <a:spAutoFit/>
          </a:bodyPr>
          <a:lstStyle/>
          <a:p>
            <a:r>
              <a:rPr lang="en-US" sz="2400" b="1" dirty="0" smtClean="0">
                <a:solidFill>
                  <a:srgbClr val="002060"/>
                </a:solidFill>
                <a:latin typeface="Aharoni" panose="02010803020104030203" pitchFamily="2" charset="-79"/>
                <a:cs typeface="Aharoni" panose="02010803020104030203" pitchFamily="2" charset="-79"/>
              </a:rPr>
              <a:t>At </a:t>
            </a:r>
            <a:r>
              <a:rPr lang="en-US" sz="2400" b="1" dirty="0">
                <a:solidFill>
                  <a:srgbClr val="002060"/>
                </a:solidFill>
                <a:latin typeface="Aharoni" panose="02010803020104030203" pitchFamily="2" charset="-79"/>
                <a:cs typeface="Aharoni" panose="02010803020104030203" pitchFamily="2" charset="-79"/>
              </a:rPr>
              <a:t>the </a:t>
            </a:r>
            <a:r>
              <a:rPr lang="en-US" sz="2400" b="1" dirty="0" smtClean="0">
                <a:solidFill>
                  <a:srgbClr val="002060"/>
                </a:solidFill>
                <a:latin typeface="Aharoni" panose="02010803020104030203" pitchFamily="2" charset="-79"/>
                <a:cs typeface="Aharoni" panose="02010803020104030203" pitchFamily="2" charset="-79"/>
              </a:rPr>
              <a:t>elbow</a:t>
            </a:r>
          </a:p>
          <a:p>
            <a:pPr marL="342900" indent="-342900">
              <a:buFont typeface="Arial" panose="020B0604020202020204" pitchFamily="34" charset="0"/>
              <a:buChar char="•"/>
            </a:pPr>
            <a:r>
              <a:rPr lang="en-US" sz="2400" b="1" i="1" dirty="0" smtClean="0"/>
              <a:t>Claw </a:t>
            </a:r>
            <a:r>
              <a:rPr lang="en-US" sz="2400" b="1" i="1" dirty="0"/>
              <a:t>Hand.</a:t>
            </a:r>
          </a:p>
          <a:p>
            <a:pPr marL="342900" indent="-342900">
              <a:buFont typeface="Arial" panose="020B0604020202020204" pitchFamily="34" charset="0"/>
              <a:buChar char="•"/>
            </a:pPr>
            <a:r>
              <a:rPr lang="en-US" sz="2400" b="1" i="1" dirty="0"/>
              <a:t>Wasting of Hypothenar Eminence.</a:t>
            </a:r>
          </a:p>
          <a:p>
            <a:endParaRPr lang="en-US" sz="2400" dirty="0">
              <a:solidFill>
                <a:srgbClr val="002060"/>
              </a:solidFill>
              <a:latin typeface="Aharoni" panose="02010803020104030203" pitchFamily="2" charset="-79"/>
              <a:cs typeface="Aharoni" panose="02010803020104030203" pitchFamily="2" charset="-79"/>
            </a:endParaRPr>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16765" t="9111" r="9644" b="7333"/>
          <a:stretch/>
        </p:blipFill>
        <p:spPr>
          <a:xfrm>
            <a:off x="5440682" y="3952503"/>
            <a:ext cx="2362200" cy="2657168"/>
          </a:xfrm>
          <a:prstGeom prst="rect">
            <a:avLst/>
          </a:prstGeom>
          <a:ln>
            <a:noFill/>
          </a:ln>
          <a:effectLst>
            <a:outerShdw blurRad="292100" dist="139700" dir="2700000" algn="tl" rotWithShape="0">
              <a:srgbClr val="333333">
                <a:alpha val="65000"/>
              </a:srgbClr>
            </a:outerShdw>
          </a:effectLst>
        </p:spPr>
      </p:pic>
      <p:sp>
        <p:nvSpPr>
          <p:cNvPr id="15" name="Footer Placeholder 4"/>
          <p:cNvSpPr>
            <a:spLocks noGrp="1"/>
          </p:cNvSpPr>
          <p:nvPr>
            <p:ph type="ftr" sz="quarter" idx="11"/>
          </p:nvPr>
        </p:nvSpPr>
        <p:spPr>
          <a:xfrm>
            <a:off x="3124200" y="6337126"/>
            <a:ext cx="2895600" cy="476250"/>
          </a:xfrm>
        </p:spPr>
        <p:txBody>
          <a:bodyPr/>
          <a:lstStyle/>
          <a:p>
            <a:r>
              <a:rPr lang="en-US" kern="0" dirty="0"/>
              <a:t>Dr. </a:t>
            </a:r>
            <a:r>
              <a:rPr lang="en-US" kern="0" dirty="0" err="1"/>
              <a:t>Sameerah</a:t>
            </a:r>
            <a:endParaRPr lang="en-US" kern="0" dirty="0"/>
          </a:p>
        </p:txBody>
      </p:sp>
      <p:sp>
        <p:nvSpPr>
          <p:cNvPr id="16" name="Rectangle 15"/>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Tree>
    <p:extLst>
      <p:ext uri="{BB962C8B-B14F-4D97-AF65-F5344CB8AC3E}">
        <p14:creationId xmlns:p14="http://schemas.microsoft.com/office/powerpoint/2010/main" val="14546116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14400"/>
          </a:xfrm>
        </p:spPr>
        <p:txBody>
          <a:bodyPr>
            <a:normAutofit/>
          </a:bodyPr>
          <a:lstStyle/>
          <a:p>
            <a:r>
              <a:rPr lang="en-US" sz="3600" b="1" dirty="0" smtClean="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solidFill>
                <a:schemeClr val="accent6">
                  <a:lumMod val="50000"/>
                </a:schemeClr>
              </a:solidFill>
              <a:latin typeface="Aharoni" panose="02010803020104030203" pitchFamily="2" charset="-79"/>
              <a:cs typeface="Aharoni" panose="02010803020104030203" pitchFamily="2" charset="-79"/>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93" t="15616" r="38153" b="28413"/>
          <a:stretch/>
        </p:blipFill>
        <p:spPr bwMode="auto">
          <a:xfrm>
            <a:off x="3810000" y="1450672"/>
            <a:ext cx="5105400" cy="4492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1371600"/>
            <a:ext cx="3810000" cy="1200329"/>
          </a:xfrm>
          <a:prstGeom prst="rect">
            <a:avLst/>
          </a:prstGeom>
        </p:spPr>
        <p:txBody>
          <a:bodyPr wrap="square">
            <a:spAutoFit/>
          </a:bodyPr>
          <a:lstStyle/>
          <a:p>
            <a:pPr marL="285750" indent="-285750">
              <a:buFont typeface="Arial" panose="020B0604020202020204" pitchFamily="34" charset="0"/>
              <a:buChar char="•"/>
            </a:pPr>
            <a:r>
              <a:rPr lang="en-US" sz="2400" b="1" dirty="0"/>
              <a:t>The radial nerve arises from the </a:t>
            </a:r>
            <a:r>
              <a:rPr lang="en-US" sz="2400" b="1" dirty="0">
                <a:solidFill>
                  <a:srgbClr val="C00000"/>
                </a:solidFill>
              </a:rPr>
              <a:t>posterior cord </a:t>
            </a:r>
            <a:r>
              <a:rPr lang="en-US" sz="2400" b="1" dirty="0"/>
              <a:t>of the brachial </a:t>
            </a:r>
            <a:r>
              <a:rPr lang="en-US" sz="2400" b="1" dirty="0" smtClean="0"/>
              <a:t>plexus.</a:t>
            </a:r>
            <a:endParaRPr lang="en-US" sz="2400" dirty="0"/>
          </a:p>
        </p:txBody>
      </p:sp>
      <p:sp>
        <p:nvSpPr>
          <p:cNvPr id="5" name="Rectangle 4"/>
          <p:cNvSpPr/>
          <p:nvPr/>
        </p:nvSpPr>
        <p:spPr>
          <a:xfrm>
            <a:off x="22759" y="2732900"/>
            <a:ext cx="3124200" cy="1569660"/>
          </a:xfrm>
          <a:prstGeom prst="rect">
            <a:avLst/>
          </a:prstGeom>
        </p:spPr>
        <p:txBody>
          <a:bodyPr wrap="square">
            <a:spAutoFit/>
          </a:bodyPr>
          <a:lstStyle/>
          <a:p>
            <a:pPr marL="285750" indent="-285750">
              <a:buFont typeface="Arial" panose="020B0604020202020204" pitchFamily="34" charset="0"/>
              <a:buChar char="•"/>
            </a:pPr>
            <a:r>
              <a:rPr lang="en-US" sz="2400" b="1" dirty="0"/>
              <a:t>The radial nerve receives branches from each nerve root from </a:t>
            </a:r>
            <a:r>
              <a:rPr lang="en-US" sz="2400" b="1" dirty="0">
                <a:solidFill>
                  <a:schemeClr val="accent5">
                    <a:lumMod val="50000"/>
                  </a:schemeClr>
                </a:solidFill>
              </a:rPr>
              <a:t>C5-T1</a:t>
            </a:r>
            <a:r>
              <a:rPr lang="en-US" sz="2400" b="1" dirty="0"/>
              <a:t>.</a:t>
            </a:r>
          </a:p>
        </p:txBody>
      </p:sp>
      <p:sp>
        <p:nvSpPr>
          <p:cNvPr id="6" name="Rectangle 5"/>
          <p:cNvSpPr/>
          <p:nvPr/>
        </p:nvSpPr>
        <p:spPr>
          <a:xfrm>
            <a:off x="0" y="4385608"/>
            <a:ext cx="3657600" cy="1938992"/>
          </a:xfrm>
          <a:prstGeom prst="rect">
            <a:avLst/>
          </a:prstGeom>
        </p:spPr>
        <p:txBody>
          <a:bodyPr wrap="square">
            <a:spAutoFit/>
          </a:bodyPr>
          <a:lstStyle/>
          <a:p>
            <a:pPr marL="342900" indent="-342900">
              <a:buFont typeface="Arial" panose="020B0604020202020204" pitchFamily="34" charset="0"/>
              <a:buChar char="•"/>
            </a:pPr>
            <a:r>
              <a:rPr lang="en-US" sz="2400" b="1" dirty="0"/>
              <a:t>One of the five branches of the </a:t>
            </a:r>
            <a:r>
              <a:rPr lang="en-US" sz="2400" b="1" dirty="0" smtClean="0">
                <a:solidFill>
                  <a:srgbClr val="C00000"/>
                </a:solidFill>
              </a:rPr>
              <a:t>posterior </a:t>
            </a:r>
            <a:r>
              <a:rPr lang="en-US" sz="2400" b="1" dirty="0">
                <a:solidFill>
                  <a:srgbClr val="C00000"/>
                </a:solidFill>
              </a:rPr>
              <a:t>cord </a:t>
            </a:r>
            <a:r>
              <a:rPr lang="en-US" sz="2400" b="1" dirty="0"/>
              <a:t>of the brachial </a:t>
            </a:r>
            <a:r>
              <a:rPr lang="en-US" sz="2400" b="1" dirty="0" smtClean="0"/>
              <a:t>plexus. </a:t>
            </a:r>
            <a:endParaRPr lang="en-US" sz="2400" b="1" dirty="0"/>
          </a:p>
          <a:p>
            <a:pPr marL="342900" indent="-342900">
              <a:buFont typeface="Arial" panose="020B0604020202020204" pitchFamily="34" charset="0"/>
              <a:buChar char="•"/>
            </a:pPr>
            <a:r>
              <a:rPr lang="en-US" sz="2400" b="1" dirty="0" smtClean="0">
                <a:solidFill>
                  <a:srgbClr val="336600"/>
                </a:solidFill>
              </a:rPr>
              <a:t>The </a:t>
            </a:r>
            <a:r>
              <a:rPr lang="en-US" sz="2400" b="1" dirty="0">
                <a:solidFill>
                  <a:srgbClr val="336600"/>
                </a:solidFill>
              </a:rPr>
              <a:t>largest </a:t>
            </a:r>
            <a:r>
              <a:rPr lang="en-US" sz="2400" b="1" dirty="0" smtClean="0">
                <a:solidFill>
                  <a:srgbClr val="336600"/>
                </a:solidFill>
              </a:rPr>
              <a:t>branch.</a:t>
            </a:r>
          </a:p>
          <a:p>
            <a:pPr marL="342900" indent="-342900">
              <a:buFont typeface="Arial" panose="020B0604020202020204" pitchFamily="34" charset="0"/>
              <a:buChar char="•"/>
            </a:pPr>
            <a:r>
              <a:rPr lang="en-US" sz="2400" b="1" dirty="0">
                <a:solidFill>
                  <a:srgbClr val="7030A0"/>
                </a:solidFill>
              </a:rPr>
              <a:t>Begins in the axilla. </a:t>
            </a:r>
          </a:p>
        </p:txBody>
      </p:sp>
      <p:cxnSp>
        <p:nvCxnSpPr>
          <p:cNvPr id="8" name="Straight Arrow Connector 7"/>
          <p:cNvCxnSpPr/>
          <p:nvPr/>
        </p:nvCxnSpPr>
        <p:spPr>
          <a:xfrm>
            <a:off x="5638800" y="3596640"/>
            <a:ext cx="0" cy="36576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4829175" y="2900065"/>
            <a:ext cx="1524000" cy="681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C00000"/>
                </a:solidFill>
                <a:latin typeface="Aharoni" panose="02010803020104030203" pitchFamily="2" charset="-79"/>
                <a:cs typeface="Aharoni" panose="02010803020104030203" pitchFamily="2" charset="-79"/>
              </a:rPr>
              <a:t>Posterior Cord</a:t>
            </a:r>
            <a:endParaRPr lang="en-US" b="1" dirty="0">
              <a:solidFill>
                <a:srgbClr val="C00000"/>
              </a:solidFill>
              <a:latin typeface="Aharoni" panose="02010803020104030203" pitchFamily="2" charset="-79"/>
              <a:cs typeface="Aharoni" panose="02010803020104030203" pitchFamily="2" charset="-79"/>
            </a:endParaRPr>
          </a:p>
        </p:txBody>
      </p:sp>
      <p:cxnSp>
        <p:nvCxnSpPr>
          <p:cNvPr id="11" name="Straight Arrow Connector 10"/>
          <p:cNvCxnSpPr/>
          <p:nvPr/>
        </p:nvCxnSpPr>
        <p:spPr>
          <a:xfrm>
            <a:off x="3537585" y="4114800"/>
            <a:ext cx="548640" cy="1524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774748" y="3724832"/>
            <a:ext cx="1373505" cy="802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6">
                    <a:lumMod val="50000"/>
                  </a:schemeClr>
                </a:solidFill>
                <a:latin typeface="Aharoni" panose="02010803020104030203" pitchFamily="2" charset="-79"/>
                <a:cs typeface="Aharoni" panose="02010803020104030203" pitchFamily="2" charset="-79"/>
              </a:rPr>
              <a:t>Radial Nerve</a:t>
            </a:r>
            <a:endParaRPr lang="en-US" sz="1600" b="1" dirty="0">
              <a:solidFill>
                <a:schemeClr val="accent6">
                  <a:lumMod val="50000"/>
                </a:schemeClr>
              </a:solidFill>
              <a:latin typeface="Aharoni" panose="02010803020104030203" pitchFamily="2" charset="-79"/>
              <a:cs typeface="Aharoni" panose="02010803020104030203" pitchFamily="2" charset="-79"/>
            </a:endParaRPr>
          </a:p>
        </p:txBody>
      </p:sp>
      <p:sp>
        <p:nvSpPr>
          <p:cNvPr id="13" name="Footer Placeholder 4"/>
          <p:cNvSpPr>
            <a:spLocks noGrp="1"/>
          </p:cNvSpPr>
          <p:nvPr>
            <p:ph type="ftr" sz="quarter" idx="11"/>
          </p:nvPr>
        </p:nvSpPr>
        <p:spPr>
          <a:xfrm>
            <a:off x="7086600" y="6457950"/>
            <a:ext cx="2895600" cy="476250"/>
          </a:xfrm>
        </p:spPr>
        <p:txBody>
          <a:bodyPr/>
          <a:lstStyle/>
          <a:p>
            <a:r>
              <a:rPr lang="en-US" b="1" i="1" kern="0" dirty="0">
                <a:solidFill>
                  <a:schemeClr val="accent6">
                    <a:lumMod val="50000"/>
                  </a:schemeClr>
                </a:solidFill>
              </a:rPr>
              <a:t>Dr. </a:t>
            </a:r>
            <a:r>
              <a:rPr lang="en-US" b="1" i="1" kern="0" dirty="0" err="1">
                <a:solidFill>
                  <a:schemeClr val="accent6">
                    <a:lumMod val="50000"/>
                  </a:schemeClr>
                </a:solidFill>
              </a:rPr>
              <a:t>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2720216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30</a:t>
            </a:fld>
            <a:endParaRPr lang="en-US"/>
          </a:p>
        </p:txBody>
      </p:sp>
      <p:sp>
        <p:nvSpPr>
          <p:cNvPr id="6" name="Rectangle 5"/>
          <p:cNvSpPr/>
          <p:nvPr/>
        </p:nvSpPr>
        <p:spPr>
          <a:xfrm>
            <a:off x="127088" y="460515"/>
            <a:ext cx="1826241" cy="646331"/>
          </a:xfrm>
          <a:prstGeom prst="rect">
            <a:avLst/>
          </a:prstGeom>
        </p:spPr>
        <p:txBody>
          <a:bodyPr wrap="square">
            <a:spAutoFit/>
          </a:bodyPr>
          <a:lstStyle/>
          <a:p>
            <a:r>
              <a:rPr lang="en-US" altLang="en-US" dirty="0">
                <a:solidFill>
                  <a:srgbClr val="002060"/>
                </a:solidFill>
                <a:latin typeface="Aharoni" panose="02010803020104030203" pitchFamily="2" charset="-79"/>
                <a:cs typeface="Aharoni" panose="02010803020104030203" pitchFamily="2" charset="-79"/>
              </a:rPr>
              <a:t>Summary of main branches</a:t>
            </a:r>
          </a:p>
        </p:txBody>
      </p:sp>
      <p:pic>
        <p:nvPicPr>
          <p:cNvPr id="18" name="Picture 2" descr="C9FF23"/>
          <p:cNvPicPr>
            <a:picLocks noChangeAspect="1" noChangeArrowheads="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Lst>
          </a:blip>
          <a:srcRect/>
          <a:stretch>
            <a:fillRect/>
          </a:stretch>
        </p:blipFill>
        <p:spPr bwMode="auto">
          <a:xfrm>
            <a:off x="3810000" y="836925"/>
            <a:ext cx="5152529" cy="5197705"/>
          </a:xfrm>
          <a:prstGeom prst="rect">
            <a:avLst/>
          </a:prstGeom>
          <a:noFill/>
          <a:ln w="9525">
            <a:noFill/>
            <a:miter lim="800000"/>
            <a:headEnd/>
            <a:tailEnd/>
          </a:ln>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215264"/>
            <a:ext cx="3068459" cy="5114098"/>
          </a:xfrm>
          <a:prstGeom prst="rect">
            <a:avLst/>
          </a:prstGeom>
        </p:spPr>
      </p:pic>
      <p:sp>
        <p:nvSpPr>
          <p:cNvPr id="10" name="Footer Placeholder 4"/>
          <p:cNvSpPr>
            <a:spLocks noGrp="1"/>
          </p:cNvSpPr>
          <p:nvPr>
            <p:ph type="ftr" sz="quarter" idx="11"/>
          </p:nvPr>
        </p:nvSpPr>
        <p:spPr>
          <a:xfrm>
            <a:off x="3124200" y="6337126"/>
            <a:ext cx="2895600" cy="476250"/>
          </a:xfrm>
        </p:spPr>
        <p:txBody>
          <a:bodyPr/>
          <a:lstStyle/>
          <a:p>
            <a:r>
              <a:rPr lang="en-US" kern="0" dirty="0"/>
              <a:t>Dr. </a:t>
            </a:r>
            <a:r>
              <a:rPr lang="en-US" kern="0" dirty="0" err="1"/>
              <a:t>Sameerah</a:t>
            </a:r>
            <a:endParaRPr lang="en-US" kern="0" dirty="0"/>
          </a:p>
        </p:txBody>
      </p:sp>
      <p:sp>
        <p:nvSpPr>
          <p:cNvPr id="8" name="Rectangle 7"/>
          <p:cNvSpPr/>
          <p:nvPr/>
        </p:nvSpPr>
        <p:spPr>
          <a:xfrm>
            <a:off x="1990070" y="88404"/>
            <a:ext cx="3969934" cy="584775"/>
          </a:xfrm>
          <a:prstGeom prst="rect">
            <a:avLst/>
          </a:prstGeom>
        </p:spPr>
        <p:txBody>
          <a:bodyPr wrap="none">
            <a:spAutoFit/>
          </a:bodyPr>
          <a:lstStyle/>
          <a:p>
            <a:pPr algn="ctr"/>
            <a:r>
              <a:rPr lang="en-US" altLang="en-US" sz="3200" b="1" dirty="0">
                <a:solidFill>
                  <a:schemeClr val="accent6">
                    <a:lumMod val="50000"/>
                  </a:schemeClr>
                </a:solidFill>
                <a:cs typeface="Aharoni" panose="02010803020104030203"/>
              </a:rPr>
              <a:t>Ulnar Nerve Anatomy </a:t>
            </a:r>
            <a:endParaRPr lang="en-US" altLang="en-US" sz="3200" dirty="0">
              <a:solidFill>
                <a:srgbClr val="7030A0"/>
              </a:solidFill>
              <a:cs typeface="Aharoni" panose="02010803020104030203"/>
            </a:endParaRPr>
          </a:p>
        </p:txBody>
      </p:sp>
    </p:spTree>
    <p:extLst>
      <p:ext uri="{BB962C8B-B14F-4D97-AF65-F5344CB8AC3E}">
        <p14:creationId xmlns:p14="http://schemas.microsoft.com/office/powerpoint/2010/main" val="38249258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14400" y="5867400"/>
            <a:ext cx="6994223" cy="923330"/>
          </a:xfrm>
          <a:prstGeom prst="rect">
            <a:avLst/>
          </a:prstGeom>
          <a:noFill/>
        </p:spPr>
        <p:txBody>
          <a:bodyPr wrap="none" lIns="91440" tIns="45720" rIns="91440" bIns="45720">
            <a:spAutoFit/>
          </a:bodyPr>
          <a:lstStyle/>
          <a:p>
            <a:pPr algn="ctr"/>
            <a:r>
              <a:rPr lang="en-US" sz="5400" b="1" dirty="0" smtClean="0">
                <a:ln w="9525">
                  <a:solidFill>
                    <a:schemeClr val="bg1"/>
                  </a:solidFill>
                  <a:prstDash val="solid"/>
                </a:ln>
                <a:effectLst>
                  <a:outerShdw blurRad="12700" dist="38100" dir="2700000" algn="tl" rotWithShape="0">
                    <a:schemeClr val="bg1">
                      <a:lumMod val="50000"/>
                    </a:schemeClr>
                  </a:outerShdw>
                </a:effectLst>
                <a:latin typeface="Arial" charset="0"/>
                <a:cs typeface="Arial" charset="0"/>
              </a:rPr>
              <a:t>Thanks for Listening</a:t>
            </a:r>
            <a:endParaRPr lang="ar-SA" sz="5400" b="1" dirty="0">
              <a:ln w="9525">
                <a:solidFill>
                  <a:schemeClr val="bg1"/>
                </a:solidFill>
                <a:prstDash val="solid"/>
              </a:ln>
              <a:effectLst>
                <a:outerShdw blurRad="12700" dist="38100" dir="2700000" algn="tl" rotWithShape="0">
                  <a:schemeClr val="bg1">
                    <a:lumMod val="50000"/>
                  </a:schemeClr>
                </a:outerShdw>
              </a:effectLst>
              <a:latin typeface="Arial" charset="0"/>
              <a:cs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0" y="228600"/>
            <a:ext cx="5080000" cy="5638800"/>
          </a:xfrm>
          <a:prstGeom prst="rect">
            <a:avLst/>
          </a:prstGeom>
        </p:spPr>
      </p:pic>
    </p:spTree>
    <p:extLst>
      <p:ext uri="{BB962C8B-B14F-4D97-AF65-F5344CB8AC3E}">
        <p14:creationId xmlns:p14="http://schemas.microsoft.com/office/powerpoint/2010/main" val="38003375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Documents and Settings\Jamila\My Documents\Student Gray\7. Upper limb\F66122-007-f055.jpg"/>
          <p:cNvPicPr>
            <a:picLocks noChangeAspect="1" noChangeArrowheads="1"/>
          </p:cNvPicPr>
          <p:nvPr/>
        </p:nvPicPr>
        <p:blipFill>
          <a:blip r:embed="rId2" cstate="print"/>
          <a:srcRect b="2703"/>
          <a:stretch>
            <a:fillRect/>
          </a:stretch>
        </p:blipFill>
        <p:spPr bwMode="auto">
          <a:xfrm>
            <a:off x="4705350" y="533400"/>
            <a:ext cx="4419600" cy="5562600"/>
          </a:xfrm>
          <a:prstGeom prst="rect">
            <a:avLst/>
          </a:prstGeom>
          <a:noFill/>
          <a:ln>
            <a:noFill/>
          </a:ln>
        </p:spPr>
      </p:pic>
      <p:sp>
        <p:nvSpPr>
          <p:cNvPr id="4" name="Title 1"/>
          <p:cNvSpPr>
            <a:spLocks noGrp="1"/>
          </p:cNvSpPr>
          <p:nvPr>
            <p:ph type="title"/>
          </p:nvPr>
        </p:nvSpPr>
        <p:spPr>
          <a:xfrm>
            <a:off x="457200" y="76200"/>
            <a:ext cx="8229600" cy="838200"/>
          </a:xfrm>
        </p:spPr>
        <p:txBody>
          <a:bodyPr>
            <a:normAutofit/>
          </a:bodyPr>
          <a:lstStyle/>
          <a:p>
            <a:r>
              <a:rPr lang="en-US" sz="3600" b="1" dirty="0" smtClean="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solidFill>
                <a:schemeClr val="accent6">
                  <a:lumMod val="50000"/>
                </a:schemeClr>
              </a:solidFill>
              <a:latin typeface="Aharoni" panose="02010803020104030203" pitchFamily="2" charset="-79"/>
              <a:cs typeface="Aharoni" panose="02010803020104030203" pitchFamily="2" charset="-79"/>
            </a:endParaRPr>
          </a:p>
        </p:txBody>
      </p:sp>
      <p:sp>
        <p:nvSpPr>
          <p:cNvPr id="5" name="TextBox 4"/>
          <p:cNvSpPr txBox="1"/>
          <p:nvPr/>
        </p:nvSpPr>
        <p:spPr>
          <a:xfrm>
            <a:off x="194054" y="838200"/>
            <a:ext cx="4724400" cy="2308324"/>
          </a:xfrm>
          <a:prstGeom prst="rect">
            <a:avLst/>
          </a:prstGeom>
          <a:noFill/>
        </p:spPr>
        <p:txBody>
          <a:bodyPr wrap="square" rtlCol="0">
            <a:spAutoFit/>
          </a:bodyPr>
          <a:lstStyle/>
          <a:p>
            <a:pPr marL="285750" indent="-285750">
              <a:buFont typeface="Arial" panose="020B0604020202020204" pitchFamily="34" charset="0"/>
              <a:buChar char="•"/>
            </a:pPr>
            <a:r>
              <a:rPr lang="en-US" sz="2400" b="1" dirty="0" smtClean="0"/>
              <a:t>The radial nerve courses on the posterior wall of the </a:t>
            </a:r>
            <a:r>
              <a:rPr lang="en-US" sz="2400" b="1" u="sng" dirty="0" smtClean="0"/>
              <a:t>axilla</a:t>
            </a:r>
            <a:r>
              <a:rPr lang="en-US" sz="2400" b="1" dirty="0" smtClean="0"/>
              <a:t> and </a:t>
            </a:r>
            <a:r>
              <a:rPr lang="en-US" sz="2400" b="1" dirty="0"/>
              <a:t>lies </a:t>
            </a:r>
            <a:r>
              <a:rPr lang="en-US" sz="2400" b="1" dirty="0">
                <a:solidFill>
                  <a:srgbClr val="FF0000"/>
                </a:solidFill>
              </a:rPr>
              <a:t>posterior</a:t>
            </a:r>
            <a:r>
              <a:rPr lang="en-US" sz="2400" b="1" dirty="0"/>
              <a:t> to the </a:t>
            </a:r>
            <a:r>
              <a:rPr lang="en-US" sz="2400" b="1" dirty="0">
                <a:solidFill>
                  <a:srgbClr val="FF0000"/>
                </a:solidFill>
              </a:rPr>
              <a:t>axillary </a:t>
            </a:r>
            <a:r>
              <a:rPr lang="en-US" sz="2400" b="1" dirty="0" smtClean="0">
                <a:solidFill>
                  <a:srgbClr val="FF0000"/>
                </a:solidFill>
              </a:rPr>
              <a:t>artery</a:t>
            </a:r>
            <a:r>
              <a:rPr lang="en-US" sz="2400" b="1" dirty="0" smtClean="0"/>
              <a:t> and on top of the subscapularis, the </a:t>
            </a:r>
            <a:r>
              <a:rPr lang="en-US" sz="2400" b="1" dirty="0" err="1" smtClean="0"/>
              <a:t>teres</a:t>
            </a:r>
            <a:r>
              <a:rPr lang="en-US" sz="2400" b="1" dirty="0" smtClean="0"/>
              <a:t> major, and the </a:t>
            </a:r>
            <a:r>
              <a:rPr lang="en-US" sz="2400" b="1" dirty="0" err="1" smtClean="0"/>
              <a:t>lattissmus</a:t>
            </a:r>
            <a:r>
              <a:rPr lang="en-US" sz="2400" b="1" dirty="0" smtClean="0"/>
              <a:t> </a:t>
            </a:r>
            <a:r>
              <a:rPr lang="en-US" sz="2400" b="1" dirty="0" err="1" smtClean="0"/>
              <a:t>dorsi</a:t>
            </a:r>
            <a:r>
              <a:rPr lang="en-US" sz="2400" b="1" dirty="0" smtClean="0"/>
              <a:t> muscles. </a:t>
            </a:r>
            <a:endParaRPr lang="en-US" sz="2400" b="1" dirty="0"/>
          </a:p>
        </p:txBody>
      </p:sp>
      <p:sp>
        <p:nvSpPr>
          <p:cNvPr id="7" name="Rectangle 6"/>
          <p:cNvSpPr/>
          <p:nvPr/>
        </p:nvSpPr>
        <p:spPr>
          <a:xfrm>
            <a:off x="76200" y="2895600"/>
            <a:ext cx="5486400" cy="3785652"/>
          </a:xfrm>
          <a:prstGeom prst="rect">
            <a:avLst/>
          </a:prstGeom>
        </p:spPr>
        <p:txBody>
          <a:bodyPr wrap="square">
            <a:spAutoFit/>
          </a:bodyPr>
          <a:lstStyle/>
          <a:p>
            <a:endParaRPr lang="en-US" sz="2400" b="1" dirty="0"/>
          </a:p>
          <a:p>
            <a:pPr marL="342900" indent="-342900">
              <a:buFont typeface="Arial" panose="020B0604020202020204" pitchFamily="34" charset="0"/>
              <a:buChar char="•"/>
            </a:pPr>
            <a:r>
              <a:rPr lang="en-US" sz="2400" b="1" dirty="0"/>
              <a:t>The radial nerve continuous into the posterior compartment of the </a:t>
            </a:r>
            <a:r>
              <a:rPr lang="en-US" sz="2400" b="1" dirty="0" smtClean="0"/>
              <a:t>arm. </a:t>
            </a:r>
            <a:endParaRPr lang="en-US" sz="2400" b="1" dirty="0" smtClean="0"/>
          </a:p>
          <a:p>
            <a:pPr marL="342900" indent="-342900">
              <a:buFont typeface="Arial" panose="020B0604020202020204" pitchFamily="34" charset="0"/>
              <a:buChar char="•"/>
            </a:pPr>
            <a:endParaRPr lang="en-US" sz="2400" b="1" dirty="0"/>
          </a:p>
          <a:p>
            <a:pPr marL="342900" indent="-342900">
              <a:buFont typeface="Arial" panose="020B0604020202020204" pitchFamily="34" charset="0"/>
              <a:buChar char="•"/>
            </a:pPr>
            <a:r>
              <a:rPr lang="en-US" sz="2400" b="1" dirty="0"/>
              <a:t>Then gives three branches in the axilla: </a:t>
            </a:r>
            <a:endParaRPr lang="en-US" sz="2400" b="1" dirty="0" smtClean="0"/>
          </a:p>
          <a:p>
            <a:pPr marL="457200" indent="-457200">
              <a:buFont typeface="+mj-lt"/>
              <a:buAutoNum type="arabicPeriod"/>
            </a:pPr>
            <a:r>
              <a:rPr lang="en-US" sz="2400" b="1" i="1" dirty="0">
                <a:solidFill>
                  <a:srgbClr val="336600"/>
                </a:solidFill>
              </a:rPr>
              <a:t>Muscular </a:t>
            </a:r>
            <a:r>
              <a:rPr lang="en-US" sz="2400" b="1" i="1" dirty="0" smtClean="0"/>
              <a:t>Branch </a:t>
            </a:r>
            <a:r>
              <a:rPr lang="en-US" sz="2400" b="1" i="1" dirty="0" smtClean="0"/>
              <a:t>to Long head </a:t>
            </a:r>
            <a:r>
              <a:rPr lang="en-US" sz="2400" b="1" i="1" dirty="0"/>
              <a:t>of Triceps</a:t>
            </a:r>
            <a:r>
              <a:rPr lang="en-US" sz="2400" b="1" i="1" dirty="0" smtClean="0"/>
              <a:t>.</a:t>
            </a:r>
          </a:p>
          <a:p>
            <a:pPr marL="457200" indent="-457200">
              <a:buFont typeface="+mj-lt"/>
              <a:buAutoNum type="arabicPeriod"/>
            </a:pPr>
            <a:r>
              <a:rPr lang="en-US" sz="2400" b="1" i="1" dirty="0">
                <a:solidFill>
                  <a:srgbClr val="336600"/>
                </a:solidFill>
              </a:rPr>
              <a:t>Muscular </a:t>
            </a:r>
            <a:r>
              <a:rPr lang="en-US" sz="2400" b="1" i="1" dirty="0" smtClean="0"/>
              <a:t>Branch </a:t>
            </a:r>
            <a:r>
              <a:rPr lang="en-US" sz="2400" b="1" i="1" dirty="0" smtClean="0"/>
              <a:t>to </a:t>
            </a:r>
            <a:r>
              <a:rPr lang="en-US" sz="2400" b="1" i="1" dirty="0" smtClean="0"/>
              <a:t>medial</a:t>
            </a:r>
          </a:p>
          <a:p>
            <a:r>
              <a:rPr lang="en-US" sz="2400" b="1" i="1" dirty="0"/>
              <a:t> </a:t>
            </a:r>
            <a:r>
              <a:rPr lang="en-US" sz="2400" b="1" i="1" dirty="0" smtClean="0"/>
              <a:t>      </a:t>
            </a:r>
            <a:r>
              <a:rPr lang="en-US" sz="2400" b="1" i="1" dirty="0" smtClean="0"/>
              <a:t>head of triceps</a:t>
            </a:r>
            <a:r>
              <a:rPr lang="en-US" sz="2400" b="1" i="1" dirty="0" smtClean="0">
                <a:solidFill>
                  <a:srgbClr val="336600"/>
                </a:solidFill>
              </a:rPr>
              <a:t>.</a:t>
            </a:r>
            <a:endParaRPr lang="en-US" sz="2400" b="1" i="1" dirty="0" smtClean="0">
              <a:solidFill>
                <a:srgbClr val="336600"/>
              </a:solidFill>
            </a:endParaRPr>
          </a:p>
          <a:p>
            <a:r>
              <a:rPr lang="en-US" sz="2400" b="1" i="1" dirty="0" smtClean="0"/>
              <a:t>3.   Posterior </a:t>
            </a:r>
            <a:r>
              <a:rPr lang="en-US" sz="2400" b="1" i="1" dirty="0">
                <a:solidFill>
                  <a:srgbClr val="336600"/>
                </a:solidFill>
              </a:rPr>
              <a:t>Cutaneous</a:t>
            </a:r>
            <a:r>
              <a:rPr lang="en-US" sz="2400" b="1" i="1" dirty="0" smtClean="0"/>
              <a:t> </a:t>
            </a:r>
            <a:r>
              <a:rPr lang="en-US" sz="2400" b="1" i="1" dirty="0" smtClean="0"/>
              <a:t>nerve of the </a:t>
            </a:r>
            <a:r>
              <a:rPr lang="en-US" sz="2400" b="1" i="1" dirty="0" smtClean="0"/>
              <a:t>arm. </a:t>
            </a:r>
            <a:endParaRPr lang="en-US" sz="2400" b="1" i="1" dirty="0">
              <a:solidFill>
                <a:srgbClr val="336600"/>
              </a:solidFill>
            </a:endParaRPr>
          </a:p>
        </p:txBody>
      </p:sp>
      <p:sp>
        <p:nvSpPr>
          <p:cNvPr id="8" name="Footer Placeholder 4"/>
          <p:cNvSpPr>
            <a:spLocks noGrp="1"/>
          </p:cNvSpPr>
          <p:nvPr>
            <p:ph type="ftr" sz="quarter" idx="11"/>
          </p:nvPr>
        </p:nvSpPr>
        <p:spPr>
          <a:xfrm>
            <a:off x="7086600" y="6457950"/>
            <a:ext cx="2895600" cy="476250"/>
          </a:xfrm>
        </p:spPr>
        <p:txBody>
          <a:bodyPr/>
          <a:lstStyle/>
          <a:p>
            <a:r>
              <a:rPr lang="en-US" b="1" i="1" kern="0" dirty="0">
                <a:solidFill>
                  <a:schemeClr val="accent6">
                    <a:lumMod val="50000"/>
                  </a:schemeClr>
                </a:solidFill>
              </a:rPr>
              <a:t>Dr. </a:t>
            </a:r>
            <a:r>
              <a:rPr lang="en-US" b="1" i="1" kern="0" dirty="0" err="1">
                <a:solidFill>
                  <a:schemeClr val="accent6">
                    <a:lumMod val="50000"/>
                  </a:schemeClr>
                </a:solidFill>
              </a:rPr>
              <a:t>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32549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451" t="18901" r="41085" b="24709"/>
          <a:stretch/>
        </p:blipFill>
        <p:spPr bwMode="auto">
          <a:xfrm>
            <a:off x="4594746" y="1524000"/>
            <a:ext cx="4473054" cy="38462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4800" y="1066800"/>
            <a:ext cx="4572000" cy="2862322"/>
          </a:xfrm>
          <a:prstGeom prst="rect">
            <a:avLst/>
          </a:prstGeom>
        </p:spPr>
        <p:txBody>
          <a:bodyPr>
            <a:spAutoFit/>
          </a:bodyPr>
          <a:lstStyle/>
          <a:p>
            <a:pPr marL="342900" indent="-342900">
              <a:buFont typeface="Arial" panose="020B0604020202020204" pitchFamily="34" charset="0"/>
              <a:buChar char="•"/>
            </a:pPr>
            <a:r>
              <a:rPr lang="en-US" sz="2000" b="1" dirty="0"/>
              <a:t>The radial nerve next travels through </a:t>
            </a:r>
          </a:p>
          <a:p>
            <a:r>
              <a:rPr lang="en-US" sz="2000" b="1" dirty="0" smtClean="0"/>
              <a:t>  the </a:t>
            </a:r>
            <a:r>
              <a:rPr lang="en-US" sz="2000" b="1" dirty="0"/>
              <a:t>triangular interval with the</a:t>
            </a:r>
          </a:p>
          <a:p>
            <a:r>
              <a:rPr lang="en-US" sz="2000" b="1" dirty="0" smtClean="0"/>
              <a:t>  </a:t>
            </a:r>
            <a:r>
              <a:rPr lang="en-US" sz="2000" b="1" dirty="0" err="1" smtClean="0">
                <a:solidFill>
                  <a:srgbClr val="FF0000"/>
                </a:solidFill>
              </a:rPr>
              <a:t>profunda</a:t>
            </a:r>
            <a:r>
              <a:rPr lang="en-US" sz="2000" b="1" dirty="0" smtClean="0">
                <a:solidFill>
                  <a:srgbClr val="FF0000"/>
                </a:solidFill>
              </a:rPr>
              <a:t> </a:t>
            </a:r>
            <a:r>
              <a:rPr lang="en-US" sz="2000" b="1" dirty="0" err="1">
                <a:solidFill>
                  <a:srgbClr val="FF0000"/>
                </a:solidFill>
              </a:rPr>
              <a:t>brachi</a:t>
            </a:r>
            <a:r>
              <a:rPr lang="en-US" sz="2000" b="1" dirty="0">
                <a:solidFill>
                  <a:srgbClr val="FF0000"/>
                </a:solidFill>
              </a:rPr>
              <a:t> artery </a:t>
            </a:r>
            <a:r>
              <a:rPr lang="en-US" sz="2000" b="1" dirty="0" smtClean="0"/>
              <a:t>posteriorly.</a:t>
            </a:r>
          </a:p>
          <a:p>
            <a:endParaRPr lang="en-US" sz="2000" b="1" dirty="0" smtClean="0"/>
          </a:p>
          <a:p>
            <a:pPr marL="342900" indent="-342900">
              <a:buFont typeface="Wingdings" panose="05000000000000000000" pitchFamily="2" charset="2"/>
              <a:buChar char="Ø"/>
            </a:pPr>
            <a:r>
              <a:rPr lang="en-US" sz="2000" b="1" dirty="0" smtClean="0"/>
              <a:t>The triangle intervals boundaries:</a:t>
            </a:r>
          </a:p>
          <a:p>
            <a:pPr marL="342900" indent="-342900">
              <a:buFont typeface="Arial" panose="020B0604020202020204" pitchFamily="34" charset="0"/>
              <a:buChar char="•"/>
            </a:pPr>
            <a:r>
              <a:rPr lang="en-US" sz="2000" b="1" dirty="0" err="1" smtClean="0"/>
              <a:t>Teres</a:t>
            </a:r>
            <a:r>
              <a:rPr lang="en-US" sz="2000" b="1" dirty="0" smtClean="0"/>
              <a:t> major (proximal)</a:t>
            </a:r>
          </a:p>
          <a:p>
            <a:pPr marL="342900" indent="-342900">
              <a:buFont typeface="Arial" panose="020B0604020202020204" pitchFamily="34" charset="0"/>
              <a:buChar char="•"/>
            </a:pPr>
            <a:r>
              <a:rPr lang="en-US" sz="2000" b="1" dirty="0" smtClean="0"/>
              <a:t>Long head triceps (medial)</a:t>
            </a:r>
          </a:p>
          <a:p>
            <a:pPr marL="342900" indent="-342900">
              <a:buFont typeface="Arial" panose="020B0604020202020204" pitchFamily="34" charset="0"/>
              <a:buChar char="•"/>
            </a:pPr>
            <a:r>
              <a:rPr lang="en-US" sz="2000" b="1" dirty="0" smtClean="0"/>
              <a:t>Humeral shaft  (lateral)</a:t>
            </a:r>
          </a:p>
          <a:p>
            <a:pPr marL="342900" indent="-342900">
              <a:buFont typeface="Arial" panose="020B0604020202020204" pitchFamily="34" charset="0"/>
              <a:buChar char="•"/>
            </a:pPr>
            <a:endParaRPr lang="en-US" sz="2000" b="1" dirty="0"/>
          </a:p>
        </p:txBody>
      </p:sp>
      <p:sp>
        <p:nvSpPr>
          <p:cNvPr id="5" name="Title 1"/>
          <p:cNvSpPr>
            <a:spLocks noGrp="1"/>
          </p:cNvSpPr>
          <p:nvPr>
            <p:ph type="title"/>
          </p:nvPr>
        </p:nvSpPr>
        <p:spPr>
          <a:xfrm>
            <a:off x="485775" y="28575"/>
            <a:ext cx="8229600" cy="885825"/>
          </a:xfrm>
        </p:spPr>
        <p:txBody>
          <a:bodyPr>
            <a:normAutofit/>
          </a:bodyPr>
          <a:lstStyle/>
          <a:p>
            <a:r>
              <a:rPr lang="en-US" sz="3600" b="1" dirty="0" smtClean="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solidFill>
                <a:schemeClr val="accent6">
                  <a:lumMod val="50000"/>
                </a:schemeClr>
              </a:solidFill>
              <a:latin typeface="Aharoni" panose="02010803020104030203" pitchFamily="2" charset="-79"/>
              <a:cs typeface="Aharoni" panose="02010803020104030203" pitchFamily="2" charset="-79"/>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63" t="33665" r="67300" b="28208"/>
          <a:stretch/>
        </p:blipFill>
        <p:spPr bwMode="auto">
          <a:xfrm>
            <a:off x="4763069" y="1600200"/>
            <a:ext cx="3357349" cy="3718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04800" y="3810000"/>
            <a:ext cx="3704027" cy="707886"/>
          </a:xfrm>
          <a:prstGeom prst="rect">
            <a:avLst/>
          </a:prstGeom>
          <a:noFill/>
        </p:spPr>
        <p:txBody>
          <a:bodyPr wrap="none" rtlCol="0">
            <a:spAutoFit/>
          </a:bodyPr>
          <a:lstStyle/>
          <a:p>
            <a:pPr marL="285750" indent="-285750">
              <a:buFont typeface="Arial" panose="020B0604020202020204" pitchFamily="34" charset="0"/>
              <a:buChar char="•"/>
            </a:pPr>
            <a:r>
              <a:rPr lang="en-US" sz="2000" b="1" dirty="0" smtClean="0"/>
              <a:t>Contains: the </a:t>
            </a:r>
            <a:r>
              <a:rPr lang="en-US" sz="2000" b="1" dirty="0" err="1" smtClean="0">
                <a:solidFill>
                  <a:srgbClr val="FF0000"/>
                </a:solidFill>
              </a:rPr>
              <a:t>profunda</a:t>
            </a:r>
            <a:r>
              <a:rPr lang="en-US" sz="2000" b="1" dirty="0" smtClean="0">
                <a:solidFill>
                  <a:srgbClr val="FF0000"/>
                </a:solidFill>
              </a:rPr>
              <a:t> </a:t>
            </a:r>
            <a:r>
              <a:rPr lang="en-US" sz="2000" b="1" dirty="0" err="1" smtClean="0">
                <a:solidFill>
                  <a:srgbClr val="FF0000"/>
                </a:solidFill>
              </a:rPr>
              <a:t>brachii</a:t>
            </a:r>
            <a:endParaRPr lang="en-US" sz="2000" b="1" dirty="0" smtClean="0">
              <a:solidFill>
                <a:srgbClr val="FF0000"/>
              </a:solidFill>
            </a:endParaRPr>
          </a:p>
          <a:p>
            <a:r>
              <a:rPr lang="en-US" sz="2000" b="1" dirty="0" smtClean="0">
                <a:solidFill>
                  <a:srgbClr val="FF0000"/>
                </a:solidFill>
              </a:rPr>
              <a:t> artery</a:t>
            </a:r>
            <a:r>
              <a:rPr lang="en-US" sz="2000" b="1" dirty="0" smtClean="0"/>
              <a:t> and the </a:t>
            </a:r>
            <a:r>
              <a:rPr lang="en-US" sz="2000" b="1" dirty="0" smtClean="0">
                <a:solidFill>
                  <a:schemeClr val="accent6">
                    <a:lumMod val="75000"/>
                  </a:schemeClr>
                </a:solidFill>
              </a:rPr>
              <a:t>radial nerve.</a:t>
            </a:r>
            <a:endParaRPr lang="en-US" sz="2000" b="1" dirty="0">
              <a:solidFill>
                <a:schemeClr val="accent6">
                  <a:lumMod val="75000"/>
                </a:schemeClr>
              </a:solidFill>
            </a:endParaRPr>
          </a:p>
        </p:txBody>
      </p:sp>
      <p:sp>
        <p:nvSpPr>
          <p:cNvPr id="7" name="TextBox 6"/>
          <p:cNvSpPr txBox="1"/>
          <p:nvPr/>
        </p:nvSpPr>
        <p:spPr>
          <a:xfrm>
            <a:off x="256081" y="4648200"/>
            <a:ext cx="4254504" cy="1631216"/>
          </a:xfrm>
          <a:prstGeom prst="rect">
            <a:avLst/>
          </a:prstGeom>
          <a:noFill/>
        </p:spPr>
        <p:txBody>
          <a:bodyPr wrap="square" rtlCol="0">
            <a:spAutoFit/>
          </a:bodyPr>
          <a:lstStyle/>
          <a:p>
            <a:pPr marL="342900" indent="-342900">
              <a:buFont typeface="Arial" panose="020B0604020202020204" pitchFamily="34" charset="0"/>
              <a:buChar char="•"/>
            </a:pPr>
            <a:r>
              <a:rPr lang="en-US" sz="2000" b="1" dirty="0" smtClean="0"/>
              <a:t>The radial nerve enters the upper arm between the </a:t>
            </a:r>
            <a:r>
              <a:rPr lang="en-US" sz="2000" b="1" dirty="0" smtClean="0">
                <a:solidFill>
                  <a:schemeClr val="accent6">
                    <a:lumMod val="50000"/>
                  </a:schemeClr>
                </a:solidFill>
              </a:rPr>
              <a:t>long head and the medial head of triceps</a:t>
            </a:r>
            <a:r>
              <a:rPr lang="en-US" sz="2000" b="1" dirty="0" smtClean="0"/>
              <a:t> and then it runs towards the </a:t>
            </a:r>
            <a:r>
              <a:rPr lang="en-US" sz="2000" b="1" u="sng" dirty="0" smtClean="0">
                <a:solidFill>
                  <a:srgbClr val="0070C0"/>
                </a:solidFill>
              </a:rPr>
              <a:t>spiral groove</a:t>
            </a:r>
            <a:r>
              <a:rPr lang="en-US" sz="2000" b="1" dirty="0" smtClean="0">
                <a:solidFill>
                  <a:srgbClr val="0070C0"/>
                </a:solidFill>
              </a:rPr>
              <a:t>  </a:t>
            </a:r>
            <a:r>
              <a:rPr lang="en-US" sz="2000" b="1" dirty="0" smtClean="0"/>
              <a:t>of </a:t>
            </a:r>
            <a:r>
              <a:rPr lang="en-US" sz="2000" b="1" dirty="0" smtClean="0"/>
              <a:t>the </a:t>
            </a:r>
            <a:r>
              <a:rPr lang="en-US" sz="2000" b="1" dirty="0" err="1" smtClean="0"/>
              <a:t>humerus</a:t>
            </a:r>
            <a:r>
              <a:rPr lang="en-US" sz="2000" b="1" dirty="0" smtClean="0"/>
              <a:t>. </a:t>
            </a:r>
            <a:endParaRPr lang="en-US" sz="2000" b="1" dirty="0"/>
          </a:p>
        </p:txBody>
      </p:sp>
      <p:sp>
        <p:nvSpPr>
          <p:cNvPr id="8" name="Footer Placeholder 4"/>
          <p:cNvSpPr>
            <a:spLocks noGrp="1"/>
          </p:cNvSpPr>
          <p:nvPr>
            <p:ph type="ftr" sz="quarter" idx="11"/>
          </p:nvPr>
        </p:nvSpPr>
        <p:spPr>
          <a:xfrm>
            <a:off x="7086600" y="6457950"/>
            <a:ext cx="2895600" cy="476250"/>
          </a:xfrm>
        </p:spPr>
        <p:txBody>
          <a:bodyPr/>
          <a:lstStyle/>
          <a:p>
            <a:r>
              <a:rPr lang="en-US" b="1" i="1" kern="0" dirty="0">
                <a:solidFill>
                  <a:schemeClr val="accent6">
                    <a:lumMod val="50000"/>
                  </a:schemeClr>
                </a:solidFill>
              </a:rPr>
              <a:t>Dr. </a:t>
            </a:r>
            <a:r>
              <a:rPr lang="en-US" b="1" i="1" kern="0" dirty="0" err="1">
                <a:solidFill>
                  <a:schemeClr val="accent6">
                    <a:lumMod val="50000"/>
                  </a:schemeClr>
                </a:solidFill>
              </a:rPr>
              <a:t>Sameerah</a:t>
            </a:r>
            <a:endParaRPr lang="en-US" b="1" i="1" kern="0" dirty="0">
              <a:solidFill>
                <a:schemeClr val="accent6">
                  <a:lumMod val="50000"/>
                </a:schemeClr>
              </a:solidFill>
            </a:endParaRPr>
          </a:p>
        </p:txBody>
      </p:sp>
    </p:spTree>
    <p:extLst>
      <p:ext uri="{BB962C8B-B14F-4D97-AF65-F5344CB8AC3E}">
        <p14:creationId xmlns:p14="http://schemas.microsoft.com/office/powerpoint/2010/main" val="214279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066800"/>
            <a:ext cx="8229600" cy="4525963"/>
          </a:xfrm>
        </p:spPr>
        <p:txBody>
          <a:bodyPr>
            <a:normAutofit/>
          </a:bodyPr>
          <a:lstStyle/>
          <a:p>
            <a:pPr>
              <a:buFont typeface="Wingdings" panose="05000000000000000000" pitchFamily="2" charset="2"/>
              <a:buChar char="Ø"/>
            </a:pPr>
            <a:r>
              <a:rPr lang="en-US" sz="2000" b="1" dirty="0" smtClean="0"/>
              <a:t>The </a:t>
            </a:r>
            <a:r>
              <a:rPr lang="en-US" sz="2000" b="1" dirty="0" smtClean="0">
                <a:solidFill>
                  <a:srgbClr val="0070C0"/>
                </a:solidFill>
              </a:rPr>
              <a:t>spiral groove </a:t>
            </a:r>
            <a:r>
              <a:rPr lang="en-US" sz="2000" b="1" dirty="0" smtClean="0"/>
              <a:t>is a thin, bare area of bone</a:t>
            </a:r>
          </a:p>
          <a:p>
            <a:pPr marL="0" indent="0">
              <a:buNone/>
            </a:pPr>
            <a:r>
              <a:rPr lang="en-US" sz="2000" b="1" dirty="0" smtClean="0"/>
              <a:t>that lies in the upper 2/3 of the back of</a:t>
            </a:r>
          </a:p>
          <a:p>
            <a:pPr marL="0" indent="0">
              <a:buNone/>
            </a:pPr>
            <a:r>
              <a:rPr lang="en-US" sz="2000" b="1" dirty="0" smtClean="0"/>
              <a:t>the </a:t>
            </a:r>
            <a:r>
              <a:rPr lang="en-US" sz="2000" b="1" dirty="0" err="1" smtClean="0"/>
              <a:t>humerus</a:t>
            </a:r>
            <a:r>
              <a:rPr lang="en-US" sz="2000" b="1" dirty="0" smtClean="0"/>
              <a:t> between the lateral and </a:t>
            </a:r>
          </a:p>
          <a:p>
            <a:pPr marL="0" indent="0">
              <a:buNone/>
            </a:pPr>
            <a:r>
              <a:rPr lang="en-US" sz="2000" b="1" dirty="0" smtClean="0"/>
              <a:t>medial heads of triceps. </a:t>
            </a:r>
          </a:p>
          <a:p>
            <a:pPr marL="0" indent="0">
              <a:buNone/>
            </a:pPr>
            <a:endParaRPr lang="en-US" sz="2000" b="1" dirty="0"/>
          </a:p>
          <a:p>
            <a:pPr marL="0" indent="0">
              <a:buNone/>
            </a:pPr>
            <a:endParaRPr lang="en-US" sz="2000" b="1" dirty="0" smtClean="0"/>
          </a:p>
          <a:p>
            <a:pPr>
              <a:buFont typeface="Wingdings" panose="05000000000000000000" pitchFamily="2" charset="2"/>
              <a:buChar char="Ø"/>
            </a:pPr>
            <a:r>
              <a:rPr lang="en-US" sz="2000" b="1" dirty="0" smtClean="0"/>
              <a:t> </a:t>
            </a:r>
            <a:r>
              <a:rPr lang="en-US" sz="2000" b="1" i="1" dirty="0"/>
              <a:t>In the spiral groove, the nerve </a:t>
            </a:r>
            <a:r>
              <a:rPr lang="en-US" sz="2000" b="1" i="1" dirty="0" smtClean="0"/>
              <a:t>is</a:t>
            </a:r>
          </a:p>
          <a:p>
            <a:pPr marL="0" indent="0">
              <a:buNone/>
            </a:pPr>
            <a:r>
              <a:rPr lang="en-US" sz="2000" b="1" i="1" dirty="0" smtClean="0"/>
              <a:t> </a:t>
            </a:r>
            <a:r>
              <a:rPr lang="en-US" sz="2000" b="1" i="1" dirty="0"/>
              <a:t>accompanied </a:t>
            </a:r>
            <a:r>
              <a:rPr lang="en-US" sz="2000" b="1" i="1" dirty="0">
                <a:solidFill>
                  <a:srgbClr val="FF0000"/>
                </a:solidFill>
              </a:rPr>
              <a:t>by the </a:t>
            </a:r>
            <a:r>
              <a:rPr lang="en-US" sz="2000" b="1" i="1" dirty="0" err="1">
                <a:solidFill>
                  <a:srgbClr val="FF0000"/>
                </a:solidFill>
              </a:rPr>
              <a:t>Profunda</a:t>
            </a:r>
            <a:r>
              <a:rPr lang="en-US" sz="2000" b="1" i="1" dirty="0">
                <a:solidFill>
                  <a:srgbClr val="FF0000"/>
                </a:solidFill>
              </a:rPr>
              <a:t> Vessels</a:t>
            </a:r>
            <a:r>
              <a:rPr lang="en-US" sz="2000" b="1" i="1" dirty="0"/>
              <a:t>, </a:t>
            </a:r>
            <a:endParaRPr lang="en-US" sz="2000" b="1" i="1" dirty="0" smtClean="0"/>
          </a:p>
          <a:p>
            <a:pPr marL="0" indent="0">
              <a:buNone/>
            </a:pPr>
            <a:r>
              <a:rPr lang="en-US" sz="2000" b="1" i="1" dirty="0" smtClean="0"/>
              <a:t>and </a:t>
            </a:r>
            <a:r>
              <a:rPr lang="en-US" sz="2000" b="1" i="1" dirty="0"/>
              <a:t>it lies directly </a:t>
            </a:r>
            <a:r>
              <a:rPr lang="en-US" sz="2000" b="1" i="1" dirty="0">
                <a:solidFill>
                  <a:srgbClr val="7030A0"/>
                </a:solidFill>
              </a:rPr>
              <a:t>in contact with the </a:t>
            </a:r>
            <a:endParaRPr lang="en-US" sz="2000" b="1" i="1" dirty="0" smtClean="0">
              <a:solidFill>
                <a:srgbClr val="7030A0"/>
              </a:solidFill>
            </a:endParaRPr>
          </a:p>
          <a:p>
            <a:pPr marL="0" indent="0">
              <a:buNone/>
            </a:pPr>
            <a:r>
              <a:rPr lang="en-US" sz="2000" b="1" i="1" dirty="0" smtClean="0">
                <a:solidFill>
                  <a:srgbClr val="7030A0"/>
                </a:solidFill>
              </a:rPr>
              <a:t>shaft </a:t>
            </a:r>
            <a:r>
              <a:rPr lang="en-US" sz="2000" b="1" i="1" dirty="0">
                <a:solidFill>
                  <a:srgbClr val="7030A0"/>
                </a:solidFill>
              </a:rPr>
              <a:t>of the </a:t>
            </a:r>
            <a:r>
              <a:rPr lang="en-US" sz="2000" b="1" i="1" dirty="0" err="1">
                <a:solidFill>
                  <a:srgbClr val="7030A0"/>
                </a:solidFill>
              </a:rPr>
              <a:t>humerus</a:t>
            </a:r>
            <a:r>
              <a:rPr lang="en-US" sz="2000" b="1" i="1" dirty="0">
                <a:solidFill>
                  <a:srgbClr val="7030A0"/>
                </a:solidFill>
              </a:rPr>
              <a:t> </a:t>
            </a:r>
            <a:endParaRPr lang="en-US" sz="2000" b="1" i="1" dirty="0" smtClean="0">
              <a:solidFill>
                <a:srgbClr val="7030A0"/>
              </a:solidFill>
            </a:endParaRPr>
          </a:p>
          <a:p>
            <a:pPr marL="0" indent="0">
              <a:buNone/>
            </a:pPr>
            <a:r>
              <a:rPr lang="en-US" sz="2000" b="1" i="1" dirty="0" smtClean="0">
                <a:solidFill>
                  <a:srgbClr val="C00000"/>
                </a:solidFill>
              </a:rPr>
              <a:t>(</a:t>
            </a:r>
            <a:r>
              <a:rPr lang="en-US" sz="2000" b="1" i="1" dirty="0">
                <a:solidFill>
                  <a:srgbClr val="C00000"/>
                </a:solidFill>
              </a:rPr>
              <a:t>a Dangerous Position). </a:t>
            </a:r>
            <a:endParaRPr lang="en-US" sz="2000" b="1" i="1" dirty="0" smtClean="0">
              <a:solidFill>
                <a:srgbClr val="C00000"/>
              </a:solidFill>
            </a:endParaRPr>
          </a:p>
          <a:p>
            <a:pPr marL="0" indent="0">
              <a:buNone/>
            </a:pPr>
            <a:endParaRPr lang="en-US" sz="2000" b="1" i="1" dirty="0"/>
          </a:p>
          <a:p>
            <a:pPr>
              <a:buFont typeface="Wingdings" panose="05000000000000000000" pitchFamily="2" charset="2"/>
              <a:buChar char="Ø"/>
            </a:pPr>
            <a:endParaRPr lang="en-US" sz="2000" b="1" dirty="0"/>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3098" t="28125" r="37425" b="35938"/>
          <a:stretch/>
        </p:blipFill>
        <p:spPr bwMode="auto">
          <a:xfrm>
            <a:off x="4876800" y="1676400"/>
            <a:ext cx="4042012" cy="23486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1"/>
          <p:cNvSpPr>
            <a:spLocks noGrp="1"/>
          </p:cNvSpPr>
          <p:nvPr>
            <p:ph type="title"/>
          </p:nvPr>
        </p:nvSpPr>
        <p:spPr>
          <a:xfrm>
            <a:off x="457200" y="0"/>
            <a:ext cx="8229600" cy="912563"/>
          </a:xfrm>
        </p:spPr>
        <p:txBody>
          <a:bodyPr>
            <a:normAutofit/>
          </a:bodyPr>
          <a:lstStyle/>
          <a:p>
            <a:r>
              <a:rPr lang="en-US" sz="3600" b="1" dirty="0" smtClean="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solidFill>
                <a:schemeClr val="accent6">
                  <a:lumMod val="50000"/>
                </a:schemeClr>
              </a:solidFill>
              <a:latin typeface="Aharoni" panose="02010803020104030203" pitchFamily="2" charset="-79"/>
              <a:cs typeface="Aharoni" panose="02010803020104030203" pitchFamily="2" charset="-79"/>
            </a:endParaRPr>
          </a:p>
        </p:txBody>
      </p:sp>
      <p:cxnSp>
        <p:nvCxnSpPr>
          <p:cNvPr id="5" name="Straight Arrow Connector 4"/>
          <p:cNvCxnSpPr/>
          <p:nvPr/>
        </p:nvCxnSpPr>
        <p:spPr>
          <a:xfrm>
            <a:off x="7010400" y="2483253"/>
            <a:ext cx="0" cy="412347"/>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29400" y="2133600"/>
            <a:ext cx="1467581" cy="369332"/>
          </a:xfrm>
          <a:prstGeom prst="rect">
            <a:avLst/>
          </a:prstGeom>
          <a:noFill/>
        </p:spPr>
        <p:txBody>
          <a:bodyPr wrap="none" rtlCol="0">
            <a:spAutoFit/>
          </a:bodyPr>
          <a:lstStyle/>
          <a:p>
            <a:r>
              <a:rPr lang="en-US" b="1" dirty="0" smtClean="0">
                <a:solidFill>
                  <a:schemeClr val="bg1"/>
                </a:solidFill>
              </a:rPr>
              <a:t>Spiral Groove</a:t>
            </a:r>
            <a:endParaRPr lang="en-US" b="1" dirty="0">
              <a:solidFill>
                <a:schemeClr val="bg1"/>
              </a:solidFill>
            </a:endParaRPr>
          </a:p>
        </p:txBody>
      </p:sp>
      <p:pic>
        <p:nvPicPr>
          <p:cNvPr id="11"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13556" t="36555" r="37191" b="38818"/>
          <a:stretch/>
        </p:blipFill>
        <p:spPr bwMode="auto">
          <a:xfrm>
            <a:off x="3641677" y="4519911"/>
            <a:ext cx="5273723" cy="2109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3" descr="C9FF46"/>
          <p:cNvPicPr>
            <a:picLocks noChangeAspect="1" noChangeArrowheads="1"/>
          </p:cNvPicPr>
          <p:nvPr/>
        </p:nvPicPr>
        <p:blipFill>
          <a:blip r:embed="rId5" cstate="print"/>
          <a:srcRect/>
          <a:stretch>
            <a:fillRect/>
          </a:stretch>
        </p:blipFill>
        <p:spPr bwMode="auto">
          <a:xfrm>
            <a:off x="4628707" y="914622"/>
            <a:ext cx="4303295" cy="5715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9018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1448" y="874216"/>
            <a:ext cx="4627258" cy="6001643"/>
          </a:xfrm>
          <a:prstGeom prst="rect">
            <a:avLst/>
          </a:prstGeom>
        </p:spPr>
        <p:txBody>
          <a:bodyPr wrap="square">
            <a:spAutoFit/>
          </a:bodyPr>
          <a:lstStyle/>
          <a:p>
            <a:endParaRPr lang="en-US" sz="2400" dirty="0">
              <a:solidFill>
                <a:srgbClr val="002060"/>
              </a:solidFill>
              <a:cs typeface="Aharoni" panose="02010803020104030203" pitchFamily="2" charset="-79"/>
            </a:endParaRPr>
          </a:p>
          <a:p>
            <a:r>
              <a:rPr lang="en-US" sz="2400" b="1" dirty="0"/>
              <a:t>Four branches arise from the radial nerve within the </a:t>
            </a:r>
            <a:r>
              <a:rPr lang="en-US" sz="2400" b="1" dirty="0">
                <a:solidFill>
                  <a:srgbClr val="0070C0"/>
                </a:solidFill>
              </a:rPr>
              <a:t>spiral groove</a:t>
            </a:r>
            <a:r>
              <a:rPr lang="en-US" sz="2400" b="1" dirty="0"/>
              <a:t>:</a:t>
            </a:r>
          </a:p>
          <a:p>
            <a:endParaRPr lang="en-US" sz="2400" b="1" i="1" dirty="0">
              <a:solidFill>
                <a:srgbClr val="C00000"/>
              </a:solidFill>
            </a:endParaRPr>
          </a:p>
          <a:p>
            <a:r>
              <a:rPr lang="en-US" sz="2400" b="1" i="1" dirty="0">
                <a:solidFill>
                  <a:srgbClr val="336600"/>
                </a:solidFill>
              </a:rPr>
              <a:t>Cutaneous:</a:t>
            </a:r>
          </a:p>
          <a:p>
            <a:pPr marL="342900" indent="-342900">
              <a:buAutoNum type="arabicPeriod"/>
            </a:pPr>
            <a:r>
              <a:rPr lang="en-US" sz="2400" b="1" i="1" dirty="0"/>
              <a:t>Lower lateral cutaneous nerve of arm.</a:t>
            </a:r>
          </a:p>
          <a:p>
            <a:pPr marL="342900" indent="-342900">
              <a:buAutoNum type="arabicPeriod"/>
            </a:pPr>
            <a:r>
              <a:rPr lang="en-US" sz="2400" b="1" i="1" dirty="0"/>
              <a:t>Posterior cutaneous nerve of forearm</a:t>
            </a:r>
            <a:r>
              <a:rPr lang="en-US" sz="2400" b="1" i="1" dirty="0" smtClean="0"/>
              <a:t>.</a:t>
            </a:r>
          </a:p>
          <a:p>
            <a:endParaRPr lang="en-US" sz="2400" b="1" i="1" dirty="0">
              <a:solidFill>
                <a:srgbClr val="336600"/>
              </a:solidFill>
            </a:endParaRPr>
          </a:p>
          <a:p>
            <a:r>
              <a:rPr lang="en-US" sz="2400" b="1" i="1" dirty="0">
                <a:solidFill>
                  <a:srgbClr val="336600"/>
                </a:solidFill>
              </a:rPr>
              <a:t>Muscular:</a:t>
            </a:r>
          </a:p>
          <a:p>
            <a:pPr marL="342900" indent="-342900"/>
            <a:r>
              <a:rPr lang="en-US" sz="2400" b="1" i="1" dirty="0" smtClean="0"/>
              <a:t>3. Lateral &amp; Medial </a:t>
            </a:r>
            <a:r>
              <a:rPr lang="en-US" sz="2400" b="1" i="1" dirty="0"/>
              <a:t>heads of triceps</a:t>
            </a:r>
            <a:r>
              <a:rPr lang="en-US" sz="2400" b="1" i="1" dirty="0" smtClean="0"/>
              <a:t>.</a:t>
            </a:r>
          </a:p>
          <a:p>
            <a:pPr marL="342900" indent="-342900"/>
            <a:r>
              <a:rPr lang="en-US" sz="2400" b="1" i="1" dirty="0" smtClean="0"/>
              <a:t>4.</a:t>
            </a:r>
            <a:r>
              <a:rPr lang="en-US" sz="2400" b="1" i="1" dirty="0"/>
              <a:t> </a:t>
            </a:r>
            <a:r>
              <a:rPr lang="en-US" sz="2400" b="1" i="1" dirty="0" err="1" smtClean="0"/>
              <a:t>Anconeus</a:t>
            </a:r>
            <a:r>
              <a:rPr lang="en-US" sz="2400" b="1" i="1" dirty="0"/>
              <a:t>.</a:t>
            </a:r>
          </a:p>
          <a:p>
            <a:endParaRPr lang="en-US" sz="2400" b="1" i="1" dirty="0"/>
          </a:p>
          <a:p>
            <a:endParaRPr lang="en-US" sz="2400" b="1" i="1" dirty="0">
              <a:solidFill>
                <a:srgbClr val="C00000"/>
              </a:solidFill>
            </a:endParaRPr>
          </a:p>
        </p:txBody>
      </p:sp>
      <p:pic>
        <p:nvPicPr>
          <p:cNvPr id="9" name="Picture 3" descr="C9FF46"/>
          <p:cNvPicPr>
            <a:picLocks noChangeAspect="1" noChangeArrowheads="1"/>
          </p:cNvPicPr>
          <p:nvPr/>
        </p:nvPicPr>
        <p:blipFill>
          <a:blip r:embed="rId3" cstate="print"/>
          <a:srcRect/>
          <a:stretch>
            <a:fillRect/>
          </a:stretch>
        </p:blipFill>
        <p:spPr bwMode="auto">
          <a:xfrm>
            <a:off x="4764505" y="914622"/>
            <a:ext cx="4303295" cy="5715000"/>
          </a:xfrm>
          <a:prstGeom prst="rect">
            <a:avLst/>
          </a:prstGeom>
          <a:ln>
            <a:noFill/>
          </a:ln>
          <a:effectLst>
            <a:outerShdw blurRad="292100" dist="139700" dir="2700000" algn="tl" rotWithShape="0">
              <a:srgbClr val="333333">
                <a:alpha val="65000"/>
              </a:srgbClr>
            </a:outerShdw>
          </a:effectLst>
        </p:spPr>
      </p:pic>
      <p:sp>
        <p:nvSpPr>
          <p:cNvPr id="6" name="Footer Placeholder 4"/>
          <p:cNvSpPr txBox="1">
            <a:spLocks/>
          </p:cNvSpPr>
          <p:nvPr/>
        </p:nvSpPr>
        <p:spPr>
          <a:xfrm>
            <a:off x="7086600" y="6457950"/>
            <a:ext cx="2895600" cy="47625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i="1" kern="0" smtClean="0">
                <a:solidFill>
                  <a:schemeClr val="accent6">
                    <a:lumMod val="50000"/>
                  </a:schemeClr>
                </a:solidFill>
              </a:rPr>
              <a:t>Dr. Sameerah</a:t>
            </a:r>
            <a:endParaRPr lang="en-US" b="1" i="1" kern="0" dirty="0">
              <a:solidFill>
                <a:schemeClr val="accent6">
                  <a:lumMod val="50000"/>
                </a:schemeClr>
              </a:solidFill>
            </a:endParaRPr>
          </a:p>
        </p:txBody>
      </p:sp>
      <p:sp>
        <p:nvSpPr>
          <p:cNvPr id="2" name="Rectangle 1"/>
          <p:cNvSpPr/>
          <p:nvPr/>
        </p:nvSpPr>
        <p:spPr>
          <a:xfrm>
            <a:off x="2134089" y="251061"/>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Tree>
    <p:extLst>
      <p:ext uri="{BB962C8B-B14F-4D97-AF65-F5344CB8AC3E}">
        <p14:creationId xmlns:p14="http://schemas.microsoft.com/office/powerpoint/2010/main" val="11502708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4089" y="76200"/>
            <a:ext cx="4742580" cy="584775"/>
          </a:xfrm>
          <a:prstGeom prst="rect">
            <a:avLst/>
          </a:prstGeom>
        </p:spPr>
        <p:txBody>
          <a:bodyPr wrap="none">
            <a:spAutoFit/>
          </a:bodyPr>
          <a:lstStyle/>
          <a:p>
            <a:r>
              <a:rPr lang="en-US" sz="32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200" b="1" dirty="0"/>
          </a:p>
        </p:txBody>
      </p:sp>
      <p:sp>
        <p:nvSpPr>
          <p:cNvPr id="3" name="Rectangle 2"/>
          <p:cNvSpPr/>
          <p:nvPr/>
        </p:nvSpPr>
        <p:spPr>
          <a:xfrm>
            <a:off x="76200" y="821353"/>
            <a:ext cx="4986832" cy="4893647"/>
          </a:xfrm>
          <a:prstGeom prst="rect">
            <a:avLst/>
          </a:prstGeom>
        </p:spPr>
        <p:txBody>
          <a:bodyPr wrap="square">
            <a:spAutoFit/>
          </a:bodyPr>
          <a:lstStyle/>
          <a:p>
            <a:pPr marL="342900" indent="-342900">
              <a:buFont typeface="Arial" panose="020B0604020202020204" pitchFamily="34" charset="0"/>
              <a:buChar char="•"/>
            </a:pPr>
            <a:r>
              <a:rPr lang="en-US" sz="2400" b="1" i="1" dirty="0"/>
              <a:t>It pierces the Lateral Intermuscular septum &amp; enters the ant. compartment of the arm (7.5 cm) above elbow joint</a:t>
            </a:r>
            <a:r>
              <a:rPr lang="en-US" sz="2400" b="1" i="1" dirty="0" smtClean="0"/>
              <a:t>.</a:t>
            </a:r>
          </a:p>
          <a:p>
            <a:pPr marL="342900" indent="-342900">
              <a:buFont typeface="Arial" panose="020B0604020202020204" pitchFamily="34" charset="0"/>
              <a:buChar char="•"/>
            </a:pPr>
            <a:endParaRPr lang="en-US" sz="2400" b="1" i="1" dirty="0" smtClean="0"/>
          </a:p>
          <a:p>
            <a:pPr marL="342900" indent="-342900">
              <a:buFont typeface="Arial" panose="020B0604020202020204" pitchFamily="34" charset="0"/>
              <a:buChar char="•"/>
            </a:pPr>
            <a:r>
              <a:rPr lang="en-US" sz="2400" b="1" i="1" dirty="0" smtClean="0"/>
              <a:t>Anteriorly, it runs between the </a:t>
            </a:r>
            <a:r>
              <a:rPr lang="en-US" sz="2400" b="1" i="1" dirty="0" smtClean="0">
                <a:solidFill>
                  <a:schemeClr val="accent6">
                    <a:lumMod val="75000"/>
                  </a:schemeClr>
                </a:solidFill>
              </a:rPr>
              <a:t>brachialis and </a:t>
            </a:r>
            <a:r>
              <a:rPr lang="en-US" sz="2400" b="1" i="1" dirty="0" err="1" smtClean="0">
                <a:solidFill>
                  <a:schemeClr val="accent6">
                    <a:lumMod val="75000"/>
                  </a:schemeClr>
                </a:solidFill>
              </a:rPr>
              <a:t>brachioradialis</a:t>
            </a:r>
            <a:r>
              <a:rPr lang="en-US" sz="2400" b="1" i="1" dirty="0" smtClean="0">
                <a:solidFill>
                  <a:schemeClr val="accent6">
                    <a:lumMod val="75000"/>
                  </a:schemeClr>
                </a:solidFill>
              </a:rPr>
              <a:t> muscles </a:t>
            </a:r>
            <a:r>
              <a:rPr lang="en-US" sz="2400" b="1" i="1" dirty="0" smtClean="0"/>
              <a:t>anterior to </a:t>
            </a:r>
            <a:r>
              <a:rPr lang="en-US" sz="2400" b="1" i="1" dirty="0"/>
              <a:t>the Lateral Epicondyle. </a:t>
            </a:r>
          </a:p>
          <a:p>
            <a:pPr marL="342900" indent="-342900">
              <a:buFont typeface="Wingdings" panose="05000000000000000000" pitchFamily="2" charset="2"/>
              <a:buChar char="Ø"/>
            </a:pPr>
            <a:r>
              <a:rPr lang="en-US" sz="2400" b="1" i="1" dirty="0" smtClean="0"/>
              <a:t>Here it </a:t>
            </a:r>
            <a:r>
              <a:rPr lang="en-US" sz="2400" b="1" i="1" dirty="0"/>
              <a:t>gives </a:t>
            </a:r>
            <a:r>
              <a:rPr lang="en-US" sz="2400" b="1" i="1" dirty="0" smtClean="0"/>
              <a:t>muscular </a:t>
            </a:r>
            <a:r>
              <a:rPr lang="en-US" sz="2400" b="1" i="1" dirty="0" smtClean="0"/>
              <a:t>branches </a:t>
            </a:r>
            <a:r>
              <a:rPr lang="en-US" sz="2400" b="1" i="1" dirty="0" smtClean="0"/>
              <a:t>to:</a:t>
            </a:r>
          </a:p>
          <a:p>
            <a:pPr marL="342900" indent="-342900">
              <a:buFont typeface="Arial" panose="020B0604020202020204" pitchFamily="34" charset="0"/>
              <a:buChar char="•"/>
            </a:pPr>
            <a:r>
              <a:rPr lang="en-US" sz="2400" b="1" i="1" dirty="0" smtClean="0"/>
              <a:t>Lateral </a:t>
            </a:r>
            <a:r>
              <a:rPr lang="en-US" sz="2400" b="1" i="1" dirty="0" smtClean="0"/>
              <a:t>part of the brachialis, </a:t>
            </a:r>
          </a:p>
          <a:p>
            <a:pPr marL="342900" indent="-342900">
              <a:buFont typeface="Arial" panose="020B0604020202020204" pitchFamily="34" charset="0"/>
              <a:buChar char="•"/>
            </a:pPr>
            <a:r>
              <a:rPr lang="en-US" sz="2400" b="1" i="1" dirty="0" err="1" smtClean="0"/>
              <a:t>Brachioradialis</a:t>
            </a:r>
            <a:r>
              <a:rPr lang="en-US" sz="2400" b="1" i="1" dirty="0" smtClean="0"/>
              <a:t>,</a:t>
            </a:r>
          </a:p>
          <a:p>
            <a:pPr marL="342900" indent="-342900">
              <a:buFont typeface="Arial" panose="020B0604020202020204" pitchFamily="34" charset="0"/>
              <a:buChar char="•"/>
            </a:pPr>
            <a:r>
              <a:rPr lang="en-US" sz="2400" b="1" i="1" dirty="0" smtClean="0"/>
              <a:t>ECRL, </a:t>
            </a:r>
            <a:r>
              <a:rPr lang="en-US" sz="2400" b="1" i="1" dirty="0" smtClean="0"/>
              <a:t>  </a:t>
            </a:r>
            <a:endParaRPr lang="en-US" sz="2400" b="1" i="1" dirty="0"/>
          </a:p>
        </p:txBody>
      </p:sp>
      <p:sp>
        <p:nvSpPr>
          <p:cNvPr id="4" name="Rectangle 3"/>
          <p:cNvSpPr/>
          <p:nvPr/>
        </p:nvSpPr>
        <p:spPr>
          <a:xfrm>
            <a:off x="60039" y="5943600"/>
            <a:ext cx="5254909" cy="461665"/>
          </a:xfrm>
          <a:prstGeom prst="rect">
            <a:avLst/>
          </a:prstGeom>
        </p:spPr>
        <p:txBody>
          <a:bodyPr wrap="square">
            <a:spAutoFit/>
          </a:bodyPr>
          <a:lstStyle/>
          <a:p>
            <a:pPr marL="342900" indent="-342900">
              <a:buFont typeface="Arial" panose="020B0604020202020204" pitchFamily="34" charset="0"/>
              <a:buChar char="•"/>
            </a:pPr>
            <a:r>
              <a:rPr lang="en-US" sz="2400" b="1" i="1" dirty="0" smtClean="0"/>
              <a:t>Passes </a:t>
            </a:r>
            <a:r>
              <a:rPr lang="en-US" sz="2400" b="1" i="1" dirty="0"/>
              <a:t>forward into the Cubital Fossa</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22" t="21269" r="72855" b="24230"/>
          <a:stretch/>
        </p:blipFill>
        <p:spPr bwMode="auto">
          <a:xfrm>
            <a:off x="6058890" y="762000"/>
            <a:ext cx="2057400" cy="3305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040090" y="1345168"/>
            <a:ext cx="707245" cy="338554"/>
          </a:xfrm>
          <a:prstGeom prst="rect">
            <a:avLst/>
          </a:prstGeom>
          <a:noFill/>
        </p:spPr>
        <p:txBody>
          <a:bodyPr wrap="none" rtlCol="0">
            <a:spAutoFit/>
          </a:bodyPr>
          <a:lstStyle/>
          <a:p>
            <a:r>
              <a:rPr lang="en-US" sz="1600" dirty="0" err="1" smtClean="0"/>
              <a:t>adialis</a:t>
            </a:r>
            <a:endParaRPr lang="en-US" sz="1600" dirty="0"/>
          </a:p>
        </p:txBody>
      </p:sp>
      <p:sp>
        <p:nvSpPr>
          <p:cNvPr id="6" name="TextBox 5"/>
          <p:cNvSpPr txBox="1"/>
          <p:nvPr/>
        </p:nvSpPr>
        <p:spPr>
          <a:xfrm>
            <a:off x="7535265" y="3048000"/>
            <a:ext cx="657225" cy="338554"/>
          </a:xfrm>
          <a:prstGeom prst="rect">
            <a:avLst/>
          </a:prstGeom>
          <a:noFill/>
        </p:spPr>
        <p:txBody>
          <a:bodyPr wrap="square" rtlCol="0">
            <a:spAutoFit/>
          </a:bodyPr>
          <a:lstStyle/>
          <a:p>
            <a:r>
              <a:rPr lang="en-US" sz="1600" dirty="0" smtClean="0">
                <a:solidFill>
                  <a:srgbClr val="FFFF00"/>
                </a:solidFill>
              </a:rPr>
              <a:t>nerve</a:t>
            </a:r>
            <a:endParaRPr lang="en-US" sz="1600" dirty="0">
              <a:solidFill>
                <a:srgbClr val="FFFF00"/>
              </a:solidFill>
            </a:endParaRPr>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843" t="20387" r="57500" b="23828"/>
          <a:stretch/>
        </p:blipFill>
        <p:spPr bwMode="auto">
          <a:xfrm>
            <a:off x="5587402" y="3217277"/>
            <a:ext cx="2295525" cy="2720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F:\hand-wrist\scan0088.jpg"/>
          <p:cNvPicPr>
            <a:picLocks noChangeAspect="1" noChangeArrowheads="1"/>
          </p:cNvPicPr>
          <p:nvPr/>
        </p:nvPicPr>
        <p:blipFill>
          <a:blip r:embed="rId4" cstate="print">
            <a:lum bright="-20000" contrast="41000"/>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5068290" y="762000"/>
            <a:ext cx="3847110" cy="5334000"/>
          </a:xfrm>
          <a:prstGeom prst="rect">
            <a:avLst/>
          </a:prstGeom>
          <a:ln>
            <a:noFill/>
          </a:ln>
          <a:effectLst>
            <a:outerShdw blurRad="292100" dist="139700" dir="2700000" algn="tl" rotWithShape="0">
              <a:srgbClr val="333333">
                <a:alpha val="65000"/>
              </a:srgbClr>
            </a:outerShdw>
          </a:effectLst>
        </p:spPr>
      </p:pic>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3125" t="21094" r="36719" b="41406"/>
          <a:stretch/>
        </p:blipFill>
        <p:spPr bwMode="auto">
          <a:xfrm>
            <a:off x="5296395" y="4386696"/>
            <a:ext cx="3390900" cy="2028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999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889337"/>
            <a:ext cx="5123326" cy="1569660"/>
          </a:xfrm>
          <a:prstGeom prst="rect">
            <a:avLst/>
          </a:prstGeom>
          <a:noFill/>
        </p:spPr>
        <p:txBody>
          <a:bodyPr wrap="none" rtlCol="0">
            <a:spAutoFit/>
          </a:bodyPr>
          <a:lstStyle/>
          <a:p>
            <a:pPr marL="285750" indent="-285750">
              <a:buFont typeface="Wingdings" panose="05000000000000000000" pitchFamily="2" charset="2"/>
              <a:buChar char="Ø"/>
            </a:pPr>
            <a:r>
              <a:rPr lang="en-US" sz="2400" b="1" dirty="0" smtClean="0"/>
              <a:t>At about the level of the lateral</a:t>
            </a:r>
          </a:p>
          <a:p>
            <a:r>
              <a:rPr lang="en-US" sz="2400" b="1" dirty="0" smtClean="0"/>
              <a:t> epicondyle, the radial nerve begins to </a:t>
            </a:r>
          </a:p>
          <a:p>
            <a:r>
              <a:rPr lang="en-US" sz="2400" b="1" dirty="0" smtClean="0"/>
              <a:t>divide into: </a:t>
            </a:r>
          </a:p>
          <a:p>
            <a:r>
              <a:rPr lang="en-US" sz="2400" b="1" dirty="0" smtClean="0">
                <a:solidFill>
                  <a:srgbClr val="002060"/>
                </a:solidFill>
              </a:rPr>
              <a:t>superficial </a:t>
            </a:r>
            <a:r>
              <a:rPr lang="en-US" sz="2400" b="1" dirty="0">
                <a:solidFill>
                  <a:srgbClr val="002060"/>
                </a:solidFill>
              </a:rPr>
              <a:t>branch</a:t>
            </a:r>
            <a:r>
              <a:rPr lang="en-US" sz="2400" b="1" dirty="0" smtClean="0">
                <a:solidFill>
                  <a:srgbClr val="002060"/>
                </a:solidFill>
              </a:rPr>
              <a:t> </a:t>
            </a:r>
            <a:r>
              <a:rPr lang="en-US" sz="2400" b="1" dirty="0" smtClean="0"/>
              <a:t>and </a:t>
            </a:r>
            <a:r>
              <a:rPr lang="en-US" sz="2400" b="1" dirty="0" smtClean="0">
                <a:solidFill>
                  <a:srgbClr val="002060"/>
                </a:solidFill>
              </a:rPr>
              <a:t>deep branch</a:t>
            </a:r>
            <a:r>
              <a:rPr lang="en-US" sz="2400" b="1" dirty="0" smtClean="0"/>
              <a:t>.</a:t>
            </a:r>
            <a:endParaRPr lang="en-US" sz="2400" b="1" dirty="0"/>
          </a:p>
        </p:txBody>
      </p:sp>
      <p:grpSp>
        <p:nvGrpSpPr>
          <p:cNvPr id="4" name="Group 3"/>
          <p:cNvGrpSpPr/>
          <p:nvPr/>
        </p:nvGrpSpPr>
        <p:grpSpPr>
          <a:xfrm>
            <a:off x="6038850" y="762000"/>
            <a:ext cx="2952750" cy="3236381"/>
            <a:chOff x="4038600" y="2514600"/>
            <a:chExt cx="2952750" cy="3236381"/>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72" t="22952" r="56249" b="24191"/>
            <a:stretch/>
          </p:blipFill>
          <p:spPr bwMode="auto">
            <a:xfrm>
              <a:off x="4038600" y="2514600"/>
              <a:ext cx="2952750" cy="32363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ounded Rectangle 2"/>
            <p:cNvSpPr/>
            <p:nvPr/>
          </p:nvSpPr>
          <p:spPr>
            <a:xfrm>
              <a:off x="5848350" y="2667000"/>
              <a:ext cx="1123950" cy="1371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
        <p:nvSpPr>
          <p:cNvPr id="6" name="Rectangle 5"/>
          <p:cNvSpPr/>
          <p:nvPr/>
        </p:nvSpPr>
        <p:spPr>
          <a:xfrm>
            <a:off x="2134089" y="76200"/>
            <a:ext cx="5333511" cy="646331"/>
          </a:xfrm>
          <a:prstGeom prst="rect">
            <a:avLst/>
          </a:prstGeom>
        </p:spPr>
        <p:txBody>
          <a:bodyPr wrap="none">
            <a:spAutoFit/>
          </a:bodyPr>
          <a:lstStyle/>
          <a:p>
            <a:r>
              <a:rPr lang="en-US" sz="3600" b="1" dirty="0">
                <a:solidFill>
                  <a:schemeClr val="accent6">
                    <a:lumMod val="50000"/>
                  </a:schemeClr>
                </a:solidFill>
                <a:latin typeface="Aharoni" panose="02010803020104030203" pitchFamily="2" charset="-79"/>
                <a:cs typeface="Aharoni" panose="02010803020104030203" pitchFamily="2" charset="-79"/>
              </a:rPr>
              <a:t>Radial Nerve Anatomy </a:t>
            </a:r>
            <a:endParaRPr lang="en-US" sz="3600" b="1" dirty="0"/>
          </a:p>
        </p:txBody>
      </p:sp>
      <p:sp>
        <p:nvSpPr>
          <p:cNvPr id="7" name="Rectangle 6"/>
          <p:cNvSpPr/>
          <p:nvPr/>
        </p:nvSpPr>
        <p:spPr>
          <a:xfrm>
            <a:off x="457200" y="2514600"/>
            <a:ext cx="5200650" cy="4524315"/>
          </a:xfrm>
          <a:prstGeom prst="rect">
            <a:avLst/>
          </a:prstGeom>
        </p:spPr>
        <p:txBody>
          <a:bodyPr wrap="square">
            <a:spAutoFit/>
          </a:bodyPr>
          <a:lstStyle/>
          <a:p>
            <a:r>
              <a:rPr lang="en-US" sz="2400" b="1" i="1" dirty="0">
                <a:solidFill>
                  <a:srgbClr val="002060"/>
                </a:solidFill>
              </a:rPr>
              <a:t>1.Superficial branch</a:t>
            </a:r>
          </a:p>
          <a:p>
            <a:pPr marL="800100" lvl="1" indent="-342900">
              <a:buFont typeface="Arial" panose="020B0604020202020204" pitchFamily="34" charset="0"/>
              <a:buChar char="•"/>
            </a:pPr>
            <a:r>
              <a:rPr lang="en-US" sz="2400" b="1" dirty="0" smtClean="0"/>
              <a:t>Continuation </a:t>
            </a:r>
            <a:r>
              <a:rPr lang="en-US" sz="2400" b="1" dirty="0"/>
              <a:t>of the radial </a:t>
            </a:r>
            <a:r>
              <a:rPr lang="en-US" sz="2400" b="1" dirty="0" smtClean="0"/>
              <a:t>nerve.</a:t>
            </a:r>
            <a:endParaRPr lang="en-US" sz="2400" b="1" dirty="0"/>
          </a:p>
          <a:p>
            <a:pPr marL="800100" lvl="1" indent="-342900">
              <a:buFont typeface="Arial" panose="020B0604020202020204" pitchFamily="34" charset="0"/>
              <a:buChar char="•"/>
            </a:pPr>
            <a:r>
              <a:rPr lang="en-US" sz="2400" b="1" dirty="0"/>
              <a:t>Purely </a:t>
            </a:r>
            <a:r>
              <a:rPr lang="en-US" sz="2400" b="1" dirty="0" smtClean="0"/>
              <a:t>cutaneous.</a:t>
            </a:r>
          </a:p>
          <a:p>
            <a:pPr marL="800100" lvl="1" indent="-342900">
              <a:buFont typeface="Arial" panose="020B0604020202020204" pitchFamily="34" charset="0"/>
              <a:buChar char="•"/>
            </a:pPr>
            <a:endParaRPr lang="en-US" sz="2400" b="1" i="1" dirty="0"/>
          </a:p>
          <a:p>
            <a:r>
              <a:rPr lang="en-US" sz="2400" b="1" i="1" dirty="0"/>
              <a:t>2. </a:t>
            </a:r>
            <a:r>
              <a:rPr lang="en-US" sz="2400" b="1" i="1" dirty="0">
                <a:solidFill>
                  <a:srgbClr val="002060"/>
                </a:solidFill>
              </a:rPr>
              <a:t>Deep</a:t>
            </a:r>
            <a:r>
              <a:rPr lang="en-US" sz="2400" b="1" i="1" dirty="0"/>
              <a:t> </a:t>
            </a:r>
            <a:r>
              <a:rPr lang="en-US" sz="2400" b="1" i="1" dirty="0">
                <a:solidFill>
                  <a:srgbClr val="002060"/>
                </a:solidFill>
              </a:rPr>
              <a:t>branch (</a:t>
            </a:r>
            <a:r>
              <a:rPr lang="en-US" sz="2400" b="1" i="1" dirty="0" err="1" smtClean="0">
                <a:solidFill>
                  <a:srgbClr val="002060"/>
                </a:solidFill>
              </a:rPr>
              <a:t>Post.interosseous</a:t>
            </a:r>
            <a:r>
              <a:rPr lang="en-US" sz="2400" b="1" i="1" dirty="0" smtClean="0">
                <a:solidFill>
                  <a:srgbClr val="002060"/>
                </a:solidFill>
              </a:rPr>
              <a:t>):</a:t>
            </a:r>
          </a:p>
          <a:p>
            <a:pPr marL="342900" indent="-342900">
              <a:buFont typeface="Arial" panose="020B0604020202020204" pitchFamily="34" charset="0"/>
              <a:buChar char="•"/>
            </a:pPr>
            <a:r>
              <a:rPr lang="en-US" sz="2000" b="1" dirty="0" smtClean="0"/>
              <a:t> </a:t>
            </a:r>
            <a:r>
              <a:rPr lang="en-US" sz="2400" b="1" i="1" dirty="0" smtClean="0"/>
              <a:t>Winds </a:t>
            </a:r>
            <a:r>
              <a:rPr lang="en-US" sz="2400" b="1" i="1" dirty="0"/>
              <a:t>around the neck of the radius, </a:t>
            </a:r>
            <a:r>
              <a:rPr lang="en-US" sz="2400" b="1" i="1" dirty="0" smtClean="0"/>
              <a:t>and </a:t>
            </a:r>
            <a:r>
              <a:rPr lang="en-US" sz="2400" b="1" dirty="0"/>
              <a:t>e</a:t>
            </a:r>
            <a:r>
              <a:rPr lang="en-US" sz="2400" b="1" dirty="0" smtClean="0"/>
              <a:t>nters the extensor compartment of the forearm between the two heads of the supinator muscle.</a:t>
            </a:r>
          </a:p>
          <a:p>
            <a:pPr marL="342900" indent="-342900">
              <a:buFont typeface="Arial" panose="020B0604020202020204" pitchFamily="34" charset="0"/>
              <a:buChar char="•"/>
            </a:pPr>
            <a:r>
              <a:rPr lang="en-US" sz="2400" b="1" dirty="0" smtClean="0"/>
              <a:t>Purely Motor nerve.</a:t>
            </a:r>
            <a:endParaRPr lang="en-US" sz="2400" b="1" dirty="0"/>
          </a:p>
          <a:p>
            <a:endParaRPr lang="en-US" sz="2400" b="1" i="1" dirty="0">
              <a:solidFill>
                <a:srgbClr val="002060"/>
              </a:solidFill>
            </a:endParaRPr>
          </a:p>
        </p:txBody>
      </p:sp>
      <p:grpSp>
        <p:nvGrpSpPr>
          <p:cNvPr id="8" name="Group 7"/>
          <p:cNvGrpSpPr/>
          <p:nvPr/>
        </p:nvGrpSpPr>
        <p:grpSpPr>
          <a:xfrm>
            <a:off x="5676900" y="3097397"/>
            <a:ext cx="2695575" cy="3732028"/>
            <a:chOff x="4686300" y="2923349"/>
            <a:chExt cx="2695575" cy="3732028"/>
          </a:xfrm>
        </p:grpSpPr>
        <p:pic>
          <p:nvPicPr>
            <p:cNvPr id="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187" t="19531" r="60310" b="24219"/>
            <a:stretch/>
          </p:blipFill>
          <p:spPr bwMode="auto">
            <a:xfrm>
              <a:off x="4686300" y="2923349"/>
              <a:ext cx="2695575" cy="3732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9"/>
            <p:cNvSpPr/>
            <p:nvPr/>
          </p:nvSpPr>
          <p:spPr>
            <a:xfrm>
              <a:off x="6238875" y="2933700"/>
              <a:ext cx="1123950" cy="13716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1104560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4758</TotalTime>
  <Words>1921</Words>
  <Application>Microsoft Office PowerPoint</Application>
  <PresentationFormat>On-screen Show (4:3)</PresentationFormat>
  <Paragraphs>337</Paragraphs>
  <Slides>31</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Aharoni</vt:lpstr>
      <vt:lpstr>Arial</vt:lpstr>
      <vt:lpstr>Calibri</vt:lpstr>
      <vt:lpstr>Courier New</vt:lpstr>
      <vt:lpstr>Wingdings</vt:lpstr>
      <vt:lpstr>Office Theme</vt:lpstr>
      <vt:lpstr>Radial &amp; Ulnar Nerves </vt:lpstr>
      <vt:lpstr>Objectives</vt:lpstr>
      <vt:lpstr>Radial Nerve Anatomy </vt:lpstr>
      <vt:lpstr>Radial Nerve Anatomy </vt:lpstr>
      <vt:lpstr>Radial Nerve Anatomy </vt:lpstr>
      <vt:lpstr>Radial Nerve Anatomy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King Khaled Univercity Hospital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Radial &amp; Ulnar Nerves</dc:title>
  <dc:creator>Vohra</dc:creator>
  <cp:lastModifiedBy>Sameerah Shaheen</cp:lastModifiedBy>
  <cp:revision>493</cp:revision>
  <dcterms:created xsi:type="dcterms:W3CDTF">2011-01-02T11:15:48Z</dcterms:created>
  <dcterms:modified xsi:type="dcterms:W3CDTF">2021-12-13T07:43:41Z</dcterms:modified>
</cp:coreProperties>
</file>