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</p:sldIdLst>
  <p:sldSz cy="6858000" cx="12192000"/>
  <p:notesSz cx="6858000" cy="9144000"/>
  <p:embeddedFontLst>
    <p:embeddedFont>
      <p:font typeface="Courgette"/>
      <p:regular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7" roundtripDataSignature="AMtx7mhJpugu/vTQatI/AN1q00YzW+Ly8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customschemas.google.com/relationships/presentationmetadata" Target="metadata"/><Relationship Id="rId14" Type="http://schemas.openxmlformats.org/officeDocument/2006/relationships/slide" Target="slides/slide10.xml"/><Relationship Id="rId36" Type="http://schemas.openxmlformats.org/officeDocument/2006/relationships/font" Target="fonts/Courgette-regular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6" name="Google Shape;26;p3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7" name="Google Shape;27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8" name="Google Shape;38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3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3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1" name="Google Shape;51;p3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3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3" name="Google Shape;53;p3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3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2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1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7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4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000"/>
              <a:buFont typeface="Calibri"/>
              <a:buNone/>
            </a:pPr>
            <a:r>
              <a:rPr b="1" lang="en-US">
                <a:solidFill>
                  <a:srgbClr val="C00000"/>
                </a:solidFill>
              </a:rPr>
              <a:t>VASCULATURE OF THE LOWER LIMBS</a:t>
            </a:r>
            <a:endParaRPr/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955497" y="3602038"/>
            <a:ext cx="10037851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None/>
            </a:pPr>
            <a:r>
              <a:rPr lang="en-US" sz="4400">
                <a:solidFill>
                  <a:srgbClr val="0070C0"/>
                </a:solidFill>
                <a:latin typeface="Courgette"/>
                <a:ea typeface="Courgette"/>
                <a:cs typeface="Courgette"/>
                <a:sym typeface="Courgette"/>
              </a:rPr>
              <a:t>Dr.Essam Salama            Dr.Amal AL-Rabiah</a:t>
            </a:r>
            <a:endParaRPr sz="4400">
              <a:solidFill>
                <a:srgbClr val="0070C0"/>
              </a:solidFill>
              <a:latin typeface="Courgette"/>
              <a:ea typeface="Courgette"/>
              <a:cs typeface="Courgette"/>
              <a:sym typeface="Courgette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t/>
            </a:r>
            <a:endParaRPr sz="4400">
              <a:latin typeface="Courgette"/>
              <a:ea typeface="Courgette"/>
              <a:cs typeface="Courgette"/>
              <a:sym typeface="Courgett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"/>
          <p:cNvSpPr txBox="1"/>
          <p:nvPr>
            <p:ph type="title"/>
          </p:nvPr>
        </p:nvSpPr>
        <p:spPr>
          <a:xfrm>
            <a:off x="839788" y="457200"/>
            <a:ext cx="6285407" cy="8490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800"/>
              <a:buFont typeface="Calibri"/>
              <a:buNone/>
            </a:pPr>
            <a:r>
              <a:rPr b="1" lang="en-US" sz="3800">
                <a:solidFill>
                  <a:srgbClr val="C00000"/>
                </a:solidFill>
              </a:rPr>
              <a:t>PROFUNDA FEMORIS  ARTERY</a:t>
            </a:r>
            <a:endParaRPr/>
          </a:p>
        </p:txBody>
      </p:sp>
      <p:sp>
        <p:nvSpPr>
          <p:cNvPr id="148" name="Google Shape;148;p10"/>
          <p:cNvSpPr txBox="1"/>
          <p:nvPr>
            <p:ph idx="2" type="body"/>
          </p:nvPr>
        </p:nvSpPr>
        <p:spPr>
          <a:xfrm>
            <a:off x="839787" y="1855519"/>
            <a:ext cx="628540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It is an important, large artery.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Arises from the lateral side of the femoral artery (4cm below the inguinal ligament).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It Passes medially behind the femoral vessels, lies above the adductor magnus muscle.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It gives;  medial &amp; lateral circumflex femoral arteries, and three Perforating arteries, and  ends by becoming the 4</a:t>
            </a:r>
            <a:r>
              <a:rPr baseline="30000" lang="en-US" sz="2600"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 perforating artery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Femoral Artery: Course, Branches &amp;amp; Clinical Significance » How To Relief" id="149" name="Google Shape;149;p1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63829" y="1269362"/>
            <a:ext cx="4463711" cy="4397745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1"/>
          <p:cNvSpPr txBox="1"/>
          <p:nvPr>
            <p:ph type="title"/>
          </p:nvPr>
        </p:nvSpPr>
        <p:spPr>
          <a:xfrm>
            <a:off x="839788" y="457200"/>
            <a:ext cx="3932237" cy="9915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800"/>
              <a:buFont typeface="Calibri"/>
              <a:buNone/>
            </a:pPr>
            <a:r>
              <a:rPr b="1" lang="en-US" sz="3800">
                <a:solidFill>
                  <a:srgbClr val="C00000"/>
                </a:solidFill>
              </a:rPr>
              <a:t>Obturator artery</a:t>
            </a:r>
            <a:endParaRPr/>
          </a:p>
        </p:txBody>
      </p:sp>
      <p:pic>
        <p:nvPicPr>
          <p:cNvPr id="155" name="Google Shape;155;p1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9543" y="1805209"/>
            <a:ext cx="5643356" cy="3803386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1"/>
          <p:cNvSpPr txBox="1"/>
          <p:nvPr>
            <p:ph idx="2" type="body"/>
          </p:nvPr>
        </p:nvSpPr>
        <p:spPr>
          <a:xfrm>
            <a:off x="839788" y="1882738"/>
            <a:ext cx="5212670" cy="40249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The obturator artery is a branch of the internal iliac artery, accompanies the nerve obturator through the obturator canal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It enters the medial fascial compartment , dividing into medial and lateral branches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It gives muscular branches and articular to the hip joint 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2"/>
          <p:cNvSpPr txBox="1"/>
          <p:nvPr>
            <p:ph type="title"/>
          </p:nvPr>
        </p:nvSpPr>
        <p:spPr>
          <a:xfrm>
            <a:off x="839788" y="457200"/>
            <a:ext cx="3932237" cy="78970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800"/>
              <a:buFont typeface="Calibri"/>
              <a:buNone/>
            </a:pPr>
            <a:r>
              <a:rPr b="1" lang="en-US" sz="3800">
                <a:solidFill>
                  <a:srgbClr val="C00000"/>
                </a:solidFill>
              </a:rPr>
              <a:t>POPLITEAL ARTERY</a:t>
            </a:r>
            <a:endParaRPr/>
          </a:p>
        </p:txBody>
      </p:sp>
      <p:sp>
        <p:nvSpPr>
          <p:cNvPr id="162" name="Google Shape;162;p12"/>
          <p:cNvSpPr txBox="1"/>
          <p:nvPr>
            <p:ph idx="2" type="body"/>
          </p:nvPr>
        </p:nvSpPr>
        <p:spPr>
          <a:xfrm>
            <a:off x="839787" y="1615611"/>
            <a:ext cx="54171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It is the continuation of Femoral artery, that enters the popliteal fossa through an opening in the Adductor magnus.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It ends at the lower border of popliteus muscle by dividing into anterior and posterior tibial arteries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:\Student Gray\6. Lower limb\F66122-006-f042.jpg" id="163" name="Google Shape;163;p1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2872" l="14687" r="13185" t="0"/>
          <a:stretch/>
        </p:blipFill>
        <p:spPr>
          <a:xfrm>
            <a:off x="7202184" y="291566"/>
            <a:ext cx="3237097" cy="6231459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3"/>
          <p:cNvSpPr txBox="1"/>
          <p:nvPr>
            <p:ph type="title"/>
          </p:nvPr>
        </p:nvSpPr>
        <p:spPr>
          <a:xfrm>
            <a:off x="839787" y="457200"/>
            <a:ext cx="5376078" cy="9084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800"/>
              <a:buFont typeface="Calibri"/>
              <a:buNone/>
            </a:pPr>
            <a:r>
              <a:rPr b="1" lang="en-US" sz="3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RELATIONS &amp; BRANCHES</a:t>
            </a:r>
            <a:endParaRPr/>
          </a:p>
        </p:txBody>
      </p:sp>
      <p:sp>
        <p:nvSpPr>
          <p:cNvPr id="169" name="Google Shape;169;p13"/>
          <p:cNvSpPr txBox="1"/>
          <p:nvPr>
            <p:ph idx="2" type="body"/>
          </p:nvPr>
        </p:nvSpPr>
        <p:spPr>
          <a:xfrm>
            <a:off x="658254" y="1512870"/>
            <a:ext cx="5865835" cy="48879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None/>
            </a:pPr>
            <a:r>
              <a:rPr lang="en-US" sz="24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Anterior: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Popliteal surface of the femur, Knee joint, and,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Popliteus muscle.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400"/>
              <a:buNone/>
            </a:pPr>
            <a:r>
              <a:rPr lang="en-US" sz="24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Posterior</a:t>
            </a:r>
            <a:r>
              <a:rPr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Popliteal vein, Tibial  nerve, fascia, and skin.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400"/>
              <a:buNone/>
            </a:pPr>
            <a:r>
              <a:rPr lang="en-US" sz="24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Branches:</a:t>
            </a:r>
            <a:r>
              <a:rPr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Muscular and Articular  to the knee.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400"/>
              <a:buNone/>
            </a:pPr>
            <a:r>
              <a:rPr lang="en-US" sz="24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Termination: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At the lower border of Popliteus muscle by dividing into; Anterior and Posterior Tibial Arteries.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F:\New Folder\scan0020.jpg" id="170" name="Google Shape;170;p1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29573" y="600402"/>
            <a:ext cx="4843907" cy="551539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4"/>
          <p:cNvSpPr txBox="1"/>
          <p:nvPr>
            <p:ph type="title"/>
          </p:nvPr>
        </p:nvSpPr>
        <p:spPr>
          <a:xfrm>
            <a:off x="839788" y="446926"/>
            <a:ext cx="5501635" cy="8728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800"/>
              <a:buFont typeface="Calibri"/>
              <a:buNone/>
            </a:pPr>
            <a:r>
              <a:rPr b="1" lang="en-US" sz="3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ANTERIOR TIBIAL ARTERY</a:t>
            </a:r>
            <a:endParaRPr b="1" sz="3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4"/>
          <p:cNvSpPr txBox="1"/>
          <p:nvPr>
            <p:ph idx="2" type="body"/>
          </p:nvPr>
        </p:nvSpPr>
        <p:spPr>
          <a:xfrm>
            <a:off x="569474" y="1500027"/>
            <a:ext cx="7803964" cy="48288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It is the smaller of the two terminal branches of the popliteal artery.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It enters the anterior compartment of the leg through an opening in the upper part of the interosseous membrane.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It descends with the Deep Peroneal nerve.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In the upper part of its course, it lies deep to the muscles of the anterior compartment.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In the lower part, it lies Superficial in front of the lower end of the tibia.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400"/>
              <a:buNone/>
            </a:pPr>
            <a:r>
              <a:rPr lang="en-US" sz="24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Branches: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Muscular&amp; Anastomotic to branches of other arteries around knee and ankle joints 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52832" r="0" t="0"/>
          <a:stretch/>
        </p:blipFill>
        <p:spPr>
          <a:xfrm>
            <a:off x="8554102" y="649446"/>
            <a:ext cx="3068424" cy="5535597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5"/>
          <p:cNvSpPr txBox="1"/>
          <p:nvPr>
            <p:ph type="title"/>
          </p:nvPr>
        </p:nvSpPr>
        <p:spPr>
          <a:xfrm>
            <a:off x="839788" y="457200"/>
            <a:ext cx="5656015" cy="9322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800"/>
              <a:buFont typeface="Calibri"/>
              <a:buNone/>
            </a:pPr>
            <a:r>
              <a:rPr b="1" lang="en-US" sz="3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DORSALIS PEDIS ARTERY</a:t>
            </a:r>
            <a:endParaRPr b="1" sz="3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5"/>
          <p:cNvSpPr txBox="1"/>
          <p:nvPr>
            <p:ph idx="2" type="body"/>
          </p:nvPr>
        </p:nvSpPr>
        <p:spPr>
          <a:xfrm>
            <a:off x="839788" y="1677257"/>
            <a:ext cx="6475412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Begins in front of ankle joint as a continuation of the Anterior Tibial artery.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It is superficial in position.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400"/>
              <a:buNone/>
            </a:pPr>
            <a:r>
              <a:rPr lang="en-US" sz="24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Crossed by 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the inferior extensor retinaculum and the first tendon of extensor  digitorum brevis.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400"/>
              <a:buNone/>
            </a:pPr>
            <a:r>
              <a:rPr lang="en-US" sz="24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Medially</a:t>
            </a:r>
            <a:r>
              <a:rPr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Tendon of extensor hallucis longus.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400"/>
              <a:buNone/>
            </a:pPr>
            <a:r>
              <a:rPr lang="en-US" sz="24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Laterally</a:t>
            </a:r>
            <a:r>
              <a:rPr lang="en-US" sz="2400" u="sng"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Deep peroneal nerve&amp; extensor digitorum longus.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orsalis Pedis Artery – Earth&amp;#39;s Lab" id="184" name="Google Shape;184;p1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54060" y="644247"/>
            <a:ext cx="3698152" cy="5569506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6"/>
          <p:cNvSpPr txBox="1"/>
          <p:nvPr>
            <p:ph type="title"/>
          </p:nvPr>
        </p:nvSpPr>
        <p:spPr>
          <a:xfrm>
            <a:off x="546863" y="527142"/>
            <a:ext cx="5549137" cy="8728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800"/>
              <a:buFont typeface="Calibri"/>
              <a:buNone/>
            </a:pPr>
            <a:r>
              <a:rPr lang="en-US" sz="3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DORSALIS PEDIS ARTERY</a:t>
            </a:r>
            <a:endParaRPr sz="3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6"/>
          <p:cNvSpPr txBox="1"/>
          <p:nvPr>
            <p:ph idx="2" type="body"/>
          </p:nvPr>
        </p:nvSpPr>
        <p:spPr>
          <a:xfrm>
            <a:off x="645310" y="1646434"/>
            <a:ext cx="4907869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It Terminates by passing between the two heads of the 1</a:t>
            </a:r>
            <a:r>
              <a:rPr baseline="30000" lang="en-US" sz="2400"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 dorsal interosseous muscle.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It joins the Lateral plantar artery to complete the Plantar Arch.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u="sng">
                <a:latin typeface="Calibri"/>
                <a:ea typeface="Calibri"/>
                <a:cs typeface="Calibri"/>
                <a:sym typeface="Calibri"/>
              </a:rPr>
              <a:t>Branches: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Lateral tarsal artery.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Arcuate artery.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aseline="30000" lang="en-US" sz="2400"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 dorsal metatarsal artery.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73191" y="496892"/>
            <a:ext cx="4602351" cy="5833966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92" name="Google Shape;192;p16"/>
          <p:cNvSpPr/>
          <p:nvPr/>
        </p:nvSpPr>
        <p:spPr>
          <a:xfrm>
            <a:off x="9760449" y="1982912"/>
            <a:ext cx="1222625" cy="226032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16"/>
          <p:cNvSpPr/>
          <p:nvPr/>
        </p:nvSpPr>
        <p:spPr>
          <a:xfrm>
            <a:off x="9688530" y="3113070"/>
            <a:ext cx="1037690" cy="226032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6"/>
          <p:cNvSpPr/>
          <p:nvPr/>
        </p:nvSpPr>
        <p:spPr>
          <a:xfrm>
            <a:off x="6904234" y="3339102"/>
            <a:ext cx="945222" cy="226032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7"/>
          <p:cNvSpPr txBox="1"/>
          <p:nvPr>
            <p:ph type="title"/>
          </p:nvPr>
        </p:nvSpPr>
        <p:spPr>
          <a:xfrm>
            <a:off x="839788" y="457200"/>
            <a:ext cx="5691641" cy="8134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800"/>
              <a:buFont typeface="Calibri"/>
              <a:buNone/>
            </a:pPr>
            <a:r>
              <a:rPr lang="en-US" sz="3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POSTERIOR TIBIAL ARTERY</a:t>
            </a:r>
            <a:endParaRPr sz="3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7"/>
          <p:cNvSpPr txBox="1"/>
          <p:nvPr>
            <p:ph idx="2" type="body"/>
          </p:nvPr>
        </p:nvSpPr>
        <p:spPr>
          <a:xfrm>
            <a:off x="839787" y="1500027"/>
            <a:ext cx="6835009" cy="4368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It is one of the two terminal branches of the popliteal artery, at the level of the  lower border of popliteus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Descends Deep to Soleus &amp; Gastrocnemius, and deep transverse fascia of the leg.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Lies on the posterior surface of Tibialis Posterior muscle above, and on the posterior surface of tibia below.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Its lower part is covered  by Skin &amp; Fascia only.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It passes behind the medial malleolus , deep to flexor retinaculum, and terminates by dividing into medial and lateral planter aretries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1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45332" t="0"/>
          <a:stretch/>
        </p:blipFill>
        <p:spPr>
          <a:xfrm>
            <a:off x="8300852" y="1020179"/>
            <a:ext cx="3249760" cy="5066975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8"/>
          <p:cNvSpPr txBox="1"/>
          <p:nvPr>
            <p:ph type="title"/>
          </p:nvPr>
        </p:nvSpPr>
        <p:spPr>
          <a:xfrm>
            <a:off x="839788" y="457200"/>
            <a:ext cx="5952898" cy="78970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800"/>
              <a:buFont typeface="Calibri"/>
              <a:buNone/>
            </a:pPr>
            <a:r>
              <a:rPr b="1" lang="en-US" sz="3800">
                <a:solidFill>
                  <a:srgbClr val="C00000"/>
                </a:solidFill>
              </a:rPr>
              <a:t>POSTERIOR TIBIAL ARTERY</a:t>
            </a:r>
            <a:endParaRPr b="1" sz="3800">
              <a:solidFill>
                <a:srgbClr val="C00000"/>
              </a:solidFill>
            </a:endParaRPr>
          </a:p>
        </p:txBody>
      </p:sp>
      <p:sp>
        <p:nvSpPr>
          <p:cNvPr id="207" name="Google Shape;207;p18"/>
          <p:cNvSpPr txBox="1"/>
          <p:nvPr>
            <p:ph idx="2" type="body"/>
          </p:nvPr>
        </p:nvSpPr>
        <p:spPr>
          <a:xfrm>
            <a:off x="839788" y="1506163"/>
            <a:ext cx="6463537" cy="4381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600"/>
              <a:buNone/>
            </a:pPr>
            <a:r>
              <a:rPr lang="en-US" sz="26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Branches: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400"/>
              <a:buNone/>
            </a:pP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4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Peroneal artery; 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a large artery, arises close to its origen, descends behind the fibula (the artery of the lateral compartment of the leg).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400"/>
              <a:buNone/>
            </a:pPr>
            <a:r>
              <a:rPr lang="en-US" sz="24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Gives</a:t>
            </a:r>
            <a:r>
              <a:rPr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: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Nutrient artery to the fibula.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Muscular branches.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Perforating branch to lower part of front of leg.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Shares in the Anastomosis around the ankle joint.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:\Student Gray\6. Lower limb\F66122-006-f084.jpg" id="208" name="Google Shape;208;p1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3818" l="11810" r="11416" t="0"/>
          <a:stretch/>
        </p:blipFill>
        <p:spPr>
          <a:xfrm>
            <a:off x="8799616" y="683441"/>
            <a:ext cx="2458192" cy="5767282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9"/>
          <p:cNvSpPr txBox="1"/>
          <p:nvPr>
            <p:ph type="title"/>
          </p:nvPr>
        </p:nvSpPr>
        <p:spPr>
          <a:xfrm>
            <a:off x="839788" y="457200"/>
            <a:ext cx="4872243" cy="9797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800"/>
              <a:buFont typeface="Calibri"/>
              <a:buNone/>
            </a:pPr>
            <a:r>
              <a:rPr b="1" lang="en-US" sz="3800">
                <a:solidFill>
                  <a:srgbClr val="C00000"/>
                </a:solidFill>
              </a:rPr>
              <a:t>Post. Tibial Artery </a:t>
            </a:r>
            <a:endParaRPr/>
          </a:p>
        </p:txBody>
      </p:sp>
      <p:sp>
        <p:nvSpPr>
          <p:cNvPr id="214" name="Google Shape;214;p19"/>
          <p:cNvSpPr txBox="1"/>
          <p:nvPr>
            <p:ph idx="2" type="body"/>
          </p:nvPr>
        </p:nvSpPr>
        <p:spPr>
          <a:xfrm>
            <a:off x="839788" y="2057400"/>
            <a:ext cx="5157251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2.Nutrient artery to the tibia.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3. Anastomotic branches to anastomosis around ankle joint.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4. Medial &amp; Lateral plantar arteries.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F:\New Folder\scan0026.jpg" id="215" name="Google Shape;215;p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71462" y="545405"/>
            <a:ext cx="4152599" cy="5465699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600"/>
              <a:buFont typeface="Calibri"/>
              <a:buNone/>
            </a:pPr>
            <a:r>
              <a:rPr b="1" lang="en-US" sz="6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OBJECTIVES</a:t>
            </a:r>
            <a:endParaRPr sz="66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None/>
            </a:pPr>
            <a:r>
              <a:rPr b="1" lang="en-US" sz="3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At the end of the lecture, students should: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List the main arteries of the lower limb.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Describe their anatomy regarding: origin, course distribution &amp; branches.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List the main arterial anastomosis.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List the sites to feel the peripheral arterial pulse.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Describe the anatomy of the veins of the lower limb regarding: differentiation into superficial&amp; deep, origin, course &amp; termination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Clinical point of superficial veins (</a:t>
            </a:r>
            <a:r>
              <a:rPr lang="en-US"/>
              <a:t>VARICOSE VEIN</a:t>
            </a: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) 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0"/>
          <p:cNvSpPr txBox="1"/>
          <p:nvPr>
            <p:ph type="title"/>
          </p:nvPr>
        </p:nvSpPr>
        <p:spPr>
          <a:xfrm>
            <a:off x="839788" y="457200"/>
            <a:ext cx="5572887" cy="10153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800"/>
              <a:buFont typeface="Calibri"/>
              <a:buNone/>
            </a:pPr>
            <a:r>
              <a:rPr b="1" lang="en-US" sz="3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MEDIAL PLANTAR ARTERY</a:t>
            </a:r>
            <a:endParaRPr b="1" sz="3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20"/>
          <p:cNvSpPr txBox="1"/>
          <p:nvPr>
            <p:ph idx="2" type="body"/>
          </p:nvPr>
        </p:nvSpPr>
        <p:spPr>
          <a:xfrm>
            <a:off x="839788" y="2049462"/>
            <a:ext cx="5386351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The smaller of the two terminal branches of the posterior tibial  artery.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Arises beneath the Flexor Retinaculum, passes forwards deep to abductor hallucis muscle, ends by suppling medial side of the big toe. 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400"/>
              <a:buNone/>
            </a:pPr>
            <a:r>
              <a:rPr lang="en-US" sz="24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Gives:</a:t>
            </a:r>
            <a:r>
              <a:rPr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Muscular, Articular and Cutaneous branches.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:\Student Gray\6. Lower limb\F66122-006-f117.jpg" id="222" name="Google Shape;222;p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2872" l="12311" r="13065" t="0"/>
          <a:stretch/>
        </p:blipFill>
        <p:spPr>
          <a:xfrm>
            <a:off x="7212459" y="467474"/>
            <a:ext cx="2927411" cy="5464215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1"/>
          <p:cNvSpPr txBox="1"/>
          <p:nvPr>
            <p:ph type="title"/>
          </p:nvPr>
        </p:nvSpPr>
        <p:spPr>
          <a:xfrm>
            <a:off x="839788" y="457200"/>
            <a:ext cx="5656015" cy="9203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800"/>
              <a:buFont typeface="Calibri"/>
              <a:buNone/>
            </a:pPr>
            <a:r>
              <a:rPr b="1" lang="en-US" sz="3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LATERAL PLANTAR ARTERY</a:t>
            </a:r>
            <a:endParaRPr b="1" sz="3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21"/>
          <p:cNvSpPr txBox="1"/>
          <p:nvPr>
            <p:ph idx="2" type="body"/>
          </p:nvPr>
        </p:nvSpPr>
        <p:spPr>
          <a:xfrm>
            <a:off x="839787" y="1666981"/>
            <a:ext cx="6660347" cy="44358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The larger of the two terminal branches of the posterior tibial  artery, </a:t>
            </a:r>
            <a:r>
              <a:rPr lang="en-US" sz="2400"/>
              <a:t>arises beneath the Flexor Retinaculum, passes forwards deep to abductor hallucis muscle, and flexor digitorum brevis.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At the base of the 5</a:t>
            </a:r>
            <a:r>
              <a:rPr baseline="30000" lang="en-US" sz="2400"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 metatarsal bone, it curves medially to form the plantar arch.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Joins the Dorsalis pedis artery at the proximal end of the 1</a:t>
            </a:r>
            <a:r>
              <a:rPr baseline="30000" lang="en-US" sz="2400"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   intermetatarsal space.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u="sng">
                <a:latin typeface="Calibri"/>
                <a:ea typeface="Calibri"/>
                <a:cs typeface="Calibri"/>
                <a:sym typeface="Calibri"/>
              </a:rPr>
              <a:t>Gives; 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muscular, articular &amp; cutaneous branches.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The plantar arch gives plantar digital arteries to the toes.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:\Student Gray\6. Lower limb\F66122-006-f117.jpg" id="229" name="Google Shape;229;p2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2872" l="12311" r="13065" t="0"/>
          <a:stretch/>
        </p:blipFill>
        <p:spPr>
          <a:xfrm>
            <a:off x="8250148" y="456456"/>
            <a:ext cx="3102064" cy="5790217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2"/>
          <p:cNvSpPr txBox="1"/>
          <p:nvPr>
            <p:ph type="title"/>
          </p:nvPr>
        </p:nvSpPr>
        <p:spPr>
          <a:xfrm>
            <a:off x="839787" y="457200"/>
            <a:ext cx="9896707" cy="8490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800"/>
              <a:buFont typeface="Calibri"/>
              <a:buNone/>
            </a:pPr>
            <a:r>
              <a:rPr b="1" lang="en-US" sz="3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WHERE TO FEEL PERIPHERAL ARTERIAL PULSE ?</a:t>
            </a:r>
            <a:endParaRPr/>
          </a:p>
        </p:txBody>
      </p:sp>
      <p:sp>
        <p:nvSpPr>
          <p:cNvPr id="235" name="Google Shape;235;p22"/>
          <p:cNvSpPr txBox="1"/>
          <p:nvPr>
            <p:ph idx="2" type="body"/>
          </p:nvPr>
        </p:nvSpPr>
        <p:spPr>
          <a:xfrm>
            <a:off x="839788" y="1479479"/>
            <a:ext cx="5952898" cy="47788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None/>
            </a:pPr>
            <a:r>
              <a:rPr lang="en-US" sz="2400" u="sng">
                <a:solidFill>
                  <a:srgbClr val="0070C0"/>
                </a:solidFill>
              </a:rPr>
              <a:t>Femoral pulse: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Inferior to the lingual ligament and midway between the anterior superior iliac spine and symphysis pubis.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400"/>
              <a:buNone/>
            </a:pPr>
            <a:r>
              <a:rPr lang="en-US" sz="2400" u="sng">
                <a:solidFill>
                  <a:srgbClr val="0070C0"/>
                </a:solidFill>
              </a:rPr>
              <a:t>Popliteal pulse: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Deep in the popliteal fossa medial to the midline.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400"/>
              <a:buNone/>
            </a:pPr>
            <a:r>
              <a:rPr lang="en-US" sz="2400" u="sng">
                <a:solidFill>
                  <a:srgbClr val="0070C0"/>
                </a:solidFill>
              </a:rPr>
              <a:t>Posterior tibial pulse: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Posteroinferior to the medial malleolus in the groove between the malleolus and the heel.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400"/>
              <a:buNone/>
            </a:pPr>
            <a:r>
              <a:rPr lang="en-US" sz="2400" u="sng">
                <a:solidFill>
                  <a:srgbClr val="0070C0"/>
                </a:solidFill>
              </a:rPr>
              <a:t>Dorsalis pedis  pulse:</a:t>
            </a:r>
            <a:endParaRPr sz="2400">
              <a:solidFill>
                <a:srgbClr val="0070C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Over the tarsal bones between the tendons of extensor hallucis  longus  and extensor digitorum.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6" name="Google Shape;236;p2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06441" y="1889601"/>
            <a:ext cx="4899425" cy="3812155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3"/>
          <p:cNvSpPr txBox="1"/>
          <p:nvPr>
            <p:ph type="title"/>
          </p:nvPr>
        </p:nvSpPr>
        <p:spPr>
          <a:xfrm>
            <a:off x="839788" y="457200"/>
            <a:ext cx="6132512" cy="9572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800"/>
              <a:buFont typeface="Calibri"/>
              <a:buNone/>
            </a:pPr>
            <a:r>
              <a:rPr lang="en-US" sz="3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VEINS OF THE LOWER LIMB</a:t>
            </a:r>
            <a:endParaRPr sz="3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2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14350" lvl="0" marL="65151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arenBoth"/>
            </a:pPr>
            <a:r>
              <a:rPr b="1" i="1" lang="en-US" sz="3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Superficial set  </a:t>
            </a:r>
            <a:endParaRPr b="1" i="1" sz="32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14350" lvl="0" marL="65151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arenBoth"/>
            </a:pPr>
            <a:r>
              <a:rPr b="1" i="1" lang="en-US" sz="3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Deep set</a:t>
            </a:r>
            <a:endParaRPr/>
          </a:p>
        </p:txBody>
      </p:sp>
      <p:pic>
        <p:nvPicPr>
          <p:cNvPr descr="F 001" id="243" name="Google Shape;243;p2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5065" l="54385" r="16633" t="2173"/>
          <a:stretch/>
        </p:blipFill>
        <p:spPr>
          <a:xfrm>
            <a:off x="7093410" y="430207"/>
            <a:ext cx="2750678" cy="5700327"/>
          </a:xfrm>
          <a:prstGeom prst="rect">
            <a:avLst/>
          </a:prstGeom>
          <a:noFill/>
          <a:ln cap="flat" cmpd="sng" w="571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4"/>
          <p:cNvSpPr txBox="1"/>
          <p:nvPr>
            <p:ph type="title"/>
          </p:nvPr>
        </p:nvSpPr>
        <p:spPr>
          <a:xfrm>
            <a:off x="839788" y="457200"/>
            <a:ext cx="4507047" cy="1000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800"/>
              <a:buFont typeface="Calibri"/>
              <a:buNone/>
            </a:pPr>
            <a:r>
              <a:rPr lang="en-US" sz="3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SUPERFICIAL VEINS</a:t>
            </a:r>
            <a:endParaRPr/>
          </a:p>
        </p:txBody>
      </p:sp>
      <p:sp>
        <p:nvSpPr>
          <p:cNvPr id="249" name="Google Shape;249;p24"/>
          <p:cNvSpPr txBox="1"/>
          <p:nvPr>
            <p:ph idx="2" type="body"/>
          </p:nvPr>
        </p:nvSpPr>
        <p:spPr>
          <a:xfrm>
            <a:off x="839788" y="1682830"/>
            <a:ext cx="576649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13716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They are immediately under the skin in the subcutaneous tissue.</a:t>
            </a:r>
            <a:endParaRPr/>
          </a:p>
          <a:p>
            <a:pPr indent="0" lvl="0" marL="13716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0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Dorsal Venous arch </a:t>
            </a:r>
            <a:r>
              <a:rPr lang="en-US" sz="3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30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network</a:t>
            </a:r>
            <a:r>
              <a:rPr lang="en-US" sz="3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):</a:t>
            </a:r>
            <a:endParaRPr/>
          </a:p>
          <a:p>
            <a:pPr indent="0" lvl="0" marL="13716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Drains most of the blood of the foot through Digital and Communicating veins. </a:t>
            </a:r>
            <a:endParaRPr/>
          </a:p>
          <a:p>
            <a:pPr indent="0" lvl="0" marL="13716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0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It is Drained on</a:t>
            </a:r>
            <a:r>
              <a:rPr lang="en-US" sz="3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/>
          </a:p>
          <a:p>
            <a:pPr indent="0" lvl="0" marL="13716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Medial side by the Great Saphenous vein.</a:t>
            </a:r>
            <a:endParaRPr/>
          </a:p>
          <a:p>
            <a:pPr indent="0" lvl="0" marL="13716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Lateral side by the Small saphenous vein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Documents and Settings\User\My Documents\Student Gray\6. Lower limb\F66122-006-f119.jpg" id="250" name="Google Shape;250;p2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4347" l="19091" r="19545" t="0"/>
          <a:stretch/>
        </p:blipFill>
        <p:spPr>
          <a:xfrm>
            <a:off x="6845166" y="987425"/>
            <a:ext cx="2848244" cy="4873625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5"/>
          <p:cNvSpPr txBox="1"/>
          <p:nvPr>
            <p:ph type="title"/>
          </p:nvPr>
        </p:nvSpPr>
        <p:spPr>
          <a:xfrm>
            <a:off x="839788" y="457200"/>
            <a:ext cx="5902206" cy="9075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800"/>
              <a:buFont typeface="Calibri"/>
              <a:buNone/>
            </a:pPr>
            <a:r>
              <a:rPr lang="en-US" sz="3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GREAT SAPHENOUS VEIN</a:t>
            </a:r>
            <a:endParaRPr/>
          </a:p>
        </p:txBody>
      </p:sp>
      <p:sp>
        <p:nvSpPr>
          <p:cNvPr id="256" name="Google Shape;256;p25"/>
          <p:cNvSpPr txBox="1"/>
          <p:nvPr>
            <p:ph idx="2" type="body"/>
          </p:nvPr>
        </p:nvSpPr>
        <p:spPr>
          <a:xfrm>
            <a:off x="839787" y="1636160"/>
            <a:ext cx="7338300" cy="43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3716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The Longest Superficial vein of the body.</a:t>
            </a:r>
            <a:endParaRPr/>
          </a:p>
          <a:p>
            <a:pPr indent="0" lvl="0" marL="13716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Begins from the medial end of the dorsal  venous arch (as the medial marginal vein).</a:t>
            </a:r>
            <a:endParaRPr/>
          </a:p>
          <a:p>
            <a:pPr indent="0" lvl="0" marL="13716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 sz="26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Ascends:</a:t>
            </a:r>
            <a:r>
              <a:rPr lang="en-US" sz="2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In front of the Medial Malleolus accompanied by the  (Saphenous nerve).</a:t>
            </a:r>
            <a:endParaRPr/>
          </a:p>
          <a:p>
            <a:pPr indent="0" lvl="0" marL="13716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Posterior to the Medial Condyle of the femur.</a:t>
            </a:r>
            <a:endParaRPr/>
          </a:p>
          <a:p>
            <a:pPr indent="0" lvl="0" marL="13716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 sz="2600" u="sng">
                <a:latin typeface="Calibri"/>
                <a:ea typeface="Calibri"/>
                <a:cs typeface="Calibri"/>
                <a:sym typeface="Calibri"/>
              </a:rPr>
              <a:t>Passes through </a:t>
            </a: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the Saphenous Opening (2.5-3.25) cm below and lateral to the pubic tubercle.</a:t>
            </a:r>
            <a:endParaRPr/>
          </a:p>
          <a:p>
            <a:pPr indent="0" lvl="0" marL="13716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 sz="2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Terminates in: </a:t>
            </a: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Femoral Vein. 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246380" lvl="0" marL="54864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None/>
            </a:pPr>
            <a:r>
              <a:t/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t/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t/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7" name="Google Shape;257;p2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46945" r="0" t="0"/>
          <a:stretch/>
        </p:blipFill>
        <p:spPr>
          <a:xfrm>
            <a:off x="8666328" y="987425"/>
            <a:ext cx="2831346" cy="5336657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6"/>
          <p:cNvSpPr txBox="1"/>
          <p:nvPr>
            <p:ph type="title"/>
          </p:nvPr>
        </p:nvSpPr>
        <p:spPr>
          <a:xfrm>
            <a:off x="839788" y="457200"/>
            <a:ext cx="4837681" cy="8393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libri"/>
              <a:buNone/>
            </a:pPr>
            <a:r>
              <a:rPr lang="en-US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SMALL SAPHENOUS VEIN</a:t>
            </a:r>
            <a:endParaRPr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26"/>
          <p:cNvSpPr txBox="1"/>
          <p:nvPr>
            <p:ph idx="2" type="body"/>
          </p:nvPr>
        </p:nvSpPr>
        <p:spPr>
          <a:xfrm>
            <a:off x="839788" y="1821094"/>
            <a:ext cx="6773363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55000" lnSpcReduction="20000"/>
          </a:bodyPr>
          <a:lstStyle/>
          <a:p>
            <a:pPr indent="0" lvl="0" marL="13716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4500">
                <a:latin typeface="Calibri"/>
                <a:ea typeface="Calibri"/>
                <a:cs typeface="Calibri"/>
                <a:sym typeface="Calibri"/>
              </a:rPr>
              <a:t>Originates from the lateral end of the dorsal venous arch.</a:t>
            </a:r>
            <a:endParaRPr/>
          </a:p>
          <a:p>
            <a:pPr indent="0" lvl="0" marL="13716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45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Ascends:</a:t>
            </a:r>
            <a:r>
              <a:rPr lang="en-US" sz="45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4500">
                <a:latin typeface="Calibri"/>
                <a:ea typeface="Calibri"/>
                <a:cs typeface="Calibri"/>
                <a:sym typeface="Calibri"/>
              </a:rPr>
              <a:t>Behind the lateral Malleolus in company with the Sural nerve.</a:t>
            </a:r>
            <a:endParaRPr/>
          </a:p>
          <a:p>
            <a:pPr indent="-411480" lvl="0" marL="54864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4500">
                <a:latin typeface="Calibri"/>
                <a:ea typeface="Calibri"/>
                <a:cs typeface="Calibri"/>
                <a:sym typeface="Calibri"/>
              </a:rPr>
              <a:t>Along the middle of the back leg. </a:t>
            </a:r>
            <a:endParaRPr/>
          </a:p>
          <a:p>
            <a:pPr indent="0" lvl="0" marL="13716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45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Termination </a:t>
            </a:r>
            <a:r>
              <a:rPr lang="en-US" sz="45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indent="0" lvl="0" marL="13716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4500">
                <a:latin typeface="Calibri"/>
                <a:ea typeface="Calibri"/>
                <a:cs typeface="Calibri"/>
                <a:sym typeface="Calibri"/>
              </a:rPr>
              <a:t>1. It may join the Great Saphenous vein.</a:t>
            </a:r>
            <a:endParaRPr/>
          </a:p>
          <a:p>
            <a:pPr indent="0" lvl="0" marL="13716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4500">
                <a:latin typeface="Calibri"/>
                <a:ea typeface="Calibri"/>
                <a:cs typeface="Calibri"/>
                <a:sym typeface="Calibri"/>
              </a:rPr>
              <a:t>2. Or Bifurcates: </a:t>
            </a:r>
            <a:endParaRPr/>
          </a:p>
          <a:p>
            <a:pPr indent="0" lvl="0" marL="13716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4500">
                <a:latin typeface="Calibri"/>
                <a:ea typeface="Calibri"/>
                <a:cs typeface="Calibri"/>
                <a:sym typeface="Calibri"/>
              </a:rPr>
              <a:t>One branch joins the Great saphenous and the other joins the Popliteal vein.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4" name="Google Shape;264;p2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52774" t="0"/>
          <a:stretch/>
        </p:blipFill>
        <p:spPr>
          <a:xfrm>
            <a:off x="8147714" y="1137550"/>
            <a:ext cx="2538484" cy="5375261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7"/>
          <p:cNvSpPr txBox="1"/>
          <p:nvPr>
            <p:ph type="title"/>
          </p:nvPr>
        </p:nvSpPr>
        <p:spPr>
          <a:xfrm>
            <a:off x="839788" y="457200"/>
            <a:ext cx="3932237" cy="8802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800"/>
              <a:buFont typeface="Calibri"/>
              <a:buNone/>
            </a:pPr>
            <a:r>
              <a:rPr lang="en-US" sz="3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DEEP VEINS</a:t>
            </a:r>
            <a:endParaRPr/>
          </a:p>
        </p:txBody>
      </p:sp>
      <p:sp>
        <p:nvSpPr>
          <p:cNvPr id="270" name="Google Shape;270;p27"/>
          <p:cNvSpPr txBox="1"/>
          <p:nvPr>
            <p:ph idx="2" type="body"/>
          </p:nvPr>
        </p:nvSpPr>
        <p:spPr>
          <a:xfrm>
            <a:off x="839788" y="1512870"/>
            <a:ext cx="6980379" cy="48879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None/>
            </a:pPr>
            <a:r>
              <a:rPr b="1" lang="en-US" sz="28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Popliteal vein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Formed by the union of venae comitantes around the anterior &amp; posterior tibial arteries.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lies posterior to popliteal artery.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800"/>
              <a:buNone/>
            </a:pPr>
            <a:r>
              <a:rPr b="1" lang="en-US" sz="28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Femoral vein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It  enters the thigh by passing through the opening in the adductor magnus 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It leaves the thigh in the intermediate compartment of the femoral sheath.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Passes behind the inguinal ligament to become the </a:t>
            </a:r>
            <a:r>
              <a:rPr b="1" lang="en-US" sz="2400" u="sng">
                <a:latin typeface="Calibri"/>
                <a:ea typeface="Calibri"/>
                <a:cs typeface="Calibri"/>
                <a:sym typeface="Calibri"/>
              </a:rPr>
              <a:t>External iliac vein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1" name="Google Shape;271;p2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20167" y="1147013"/>
            <a:ext cx="3392773" cy="5394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8"/>
          <p:cNvSpPr txBox="1"/>
          <p:nvPr>
            <p:ph type="title"/>
          </p:nvPr>
        </p:nvSpPr>
        <p:spPr>
          <a:xfrm>
            <a:off x="839788" y="457200"/>
            <a:ext cx="7143232" cy="7944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800"/>
              <a:buFont typeface="Calibri"/>
              <a:buNone/>
            </a:pPr>
            <a:r>
              <a:rPr lang="en-US" sz="3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DEEP VEINS (VENAE COMITANTES)</a:t>
            </a:r>
            <a:endParaRPr/>
          </a:p>
        </p:txBody>
      </p:sp>
      <p:sp>
        <p:nvSpPr>
          <p:cNvPr id="277" name="Google Shape;277;p28"/>
          <p:cNvSpPr txBox="1"/>
          <p:nvPr>
            <p:ph idx="2" type="body"/>
          </p:nvPr>
        </p:nvSpPr>
        <p:spPr>
          <a:xfrm>
            <a:off x="819548" y="1523205"/>
            <a:ext cx="5920299" cy="40638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Accompany  all the major arteries  and their branches.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Usually paired.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They are contained within the vascular sheath of the artery, whose pulsations help to compress and move blood in the veins</a:t>
            </a: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17B11B48" id="278" name="Google Shape;278;p2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6325" l="2614" r="57270" t="62653"/>
          <a:stretch/>
        </p:blipFill>
        <p:spPr>
          <a:xfrm>
            <a:off x="7124131" y="1620169"/>
            <a:ext cx="4248321" cy="4063895"/>
          </a:xfrm>
          <a:prstGeom prst="rect">
            <a:avLst/>
          </a:prstGeom>
          <a:noFill/>
          <a:ln cap="flat" cmpd="sng" w="571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9"/>
          <p:cNvSpPr txBox="1"/>
          <p:nvPr>
            <p:ph type="title"/>
          </p:nvPr>
        </p:nvSpPr>
        <p:spPr>
          <a:xfrm>
            <a:off x="839788" y="457200"/>
            <a:ext cx="4317839" cy="100311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800"/>
              <a:buFont typeface="Calibri"/>
              <a:buNone/>
            </a:pPr>
            <a:r>
              <a:rPr lang="en-US" sz="3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PERFORATING VEINS</a:t>
            </a:r>
            <a:endParaRPr sz="3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29"/>
          <p:cNvSpPr txBox="1"/>
          <p:nvPr>
            <p:ph idx="2" type="body"/>
          </p:nvPr>
        </p:nvSpPr>
        <p:spPr>
          <a:xfrm>
            <a:off x="839788" y="1738902"/>
            <a:ext cx="5386351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3716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Connect the Great Saphenous vein with the deep veins along the medial side of the calf.</a:t>
            </a:r>
            <a:endParaRPr/>
          </a:p>
          <a:p>
            <a:pPr indent="0" lvl="0" marL="13716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Their valves only allow blood to flow from the superficial to the deep veins.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4B04C12B" id="285" name="Google Shape;285;p2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3265" l="36401" r="33617" t="67210"/>
          <a:stretch/>
        </p:blipFill>
        <p:spPr>
          <a:xfrm>
            <a:off x="6432794" y="987425"/>
            <a:ext cx="3672987" cy="4873625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/>
          <p:nvPr>
            <p:ph type="title"/>
          </p:nvPr>
        </p:nvSpPr>
        <p:spPr>
          <a:xfrm>
            <a:off x="839788" y="457200"/>
            <a:ext cx="7061039" cy="9797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800"/>
              <a:buFont typeface="Calibri"/>
              <a:buNone/>
            </a:pPr>
            <a:r>
              <a:rPr b="1" lang="en-US" sz="3800">
                <a:solidFill>
                  <a:srgbClr val="C00000"/>
                </a:solidFill>
              </a:rPr>
              <a:t>Arteries of the gluteal region</a:t>
            </a:r>
            <a:endParaRPr/>
          </a:p>
        </p:txBody>
      </p:sp>
      <p:pic>
        <p:nvPicPr>
          <p:cNvPr id="97" name="Google Shape;97;p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92677" y="1633476"/>
            <a:ext cx="5012088" cy="3811588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3"/>
          <p:cNvSpPr txBox="1"/>
          <p:nvPr>
            <p:ph idx="2" type="body"/>
          </p:nvPr>
        </p:nvSpPr>
        <p:spPr>
          <a:xfrm>
            <a:off x="839788" y="1633476"/>
            <a:ext cx="6052889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None/>
            </a:pPr>
            <a:r>
              <a:rPr lang="en-US" sz="2400">
                <a:solidFill>
                  <a:srgbClr val="0070C0"/>
                </a:solidFill>
              </a:rPr>
              <a:t>SUPERIOR GLUTIAL ARETRY: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It is a branch of the internal iliac artery; it enters the gluteal region through the greater sciatic foramen above the piriformis to supply the gluteal region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400"/>
              <a:buNone/>
            </a:pPr>
            <a:r>
              <a:rPr lang="en-US" sz="2400">
                <a:solidFill>
                  <a:srgbClr val="0070C0"/>
                </a:solidFill>
              </a:rPr>
              <a:t>INFERIOR GLUTIAL ARETRY: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It is a branch of the internal iliac artery; it enters the gluteal region through the greater sciatic foramen below the piriformis to supply the gluteal region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0"/>
          <p:cNvSpPr txBox="1"/>
          <p:nvPr>
            <p:ph type="title"/>
          </p:nvPr>
        </p:nvSpPr>
        <p:spPr>
          <a:xfrm>
            <a:off x="839788" y="457200"/>
            <a:ext cx="3932237" cy="9075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800"/>
              <a:buFont typeface="Calibri"/>
              <a:buNone/>
            </a:pPr>
            <a:r>
              <a:rPr lang="en-US" sz="3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VARICOSE VEIN</a:t>
            </a:r>
            <a:endParaRPr sz="38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30"/>
          <p:cNvSpPr txBox="1"/>
          <p:nvPr>
            <p:ph idx="2" type="body"/>
          </p:nvPr>
        </p:nvSpPr>
        <p:spPr>
          <a:xfrm>
            <a:off x="839787" y="1602769"/>
            <a:ext cx="6403494" cy="4266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3716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It is a vein that has large dimeter, than normal, elongated and tortuous.</a:t>
            </a:r>
            <a:endParaRPr/>
          </a:p>
          <a:p>
            <a:pPr indent="0" lvl="0" marL="13716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It is commonly occurred in the superficial veins of the lower limb.</a:t>
            </a:r>
            <a:endParaRPr/>
          </a:p>
          <a:p>
            <a:pPr indent="0" lvl="0" marL="13716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It may result from incompetence of the valves in the perforating veins.</a:t>
            </a:r>
            <a:endParaRPr/>
          </a:p>
          <a:p>
            <a:pPr indent="0" lvl="0" marL="13716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This allows the passage of high-pressure blood from the deep to the superficial veins.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2148FE3" id="292" name="Google Shape;292;p3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1303" l="1549" r="0" t="2869"/>
          <a:stretch/>
        </p:blipFill>
        <p:spPr>
          <a:xfrm>
            <a:off x="7419977" y="995363"/>
            <a:ext cx="3023195" cy="487362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1"/>
          <p:cNvSpPr txBox="1"/>
          <p:nvPr>
            <p:ph type="title"/>
          </p:nvPr>
        </p:nvSpPr>
        <p:spPr>
          <a:xfrm>
            <a:off x="838200" y="276621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urgette"/>
              <a:buNone/>
            </a:pPr>
            <a:r>
              <a:rPr lang="en-US" sz="8000">
                <a:latin typeface="Courgette"/>
                <a:ea typeface="Courgette"/>
                <a:cs typeface="Courgette"/>
                <a:sym typeface="Courgette"/>
              </a:rPr>
              <a:t>Thank you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"/>
          <p:cNvSpPr txBox="1"/>
          <p:nvPr>
            <p:ph type="title"/>
          </p:nvPr>
        </p:nvSpPr>
        <p:spPr>
          <a:xfrm>
            <a:off x="839788" y="457200"/>
            <a:ext cx="5256212" cy="8429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800"/>
              <a:buFont typeface="Calibri"/>
              <a:buNone/>
            </a:pPr>
            <a:r>
              <a:rPr b="1" lang="en-US" sz="3800">
                <a:solidFill>
                  <a:srgbClr val="0070C0"/>
                </a:solidFill>
              </a:rPr>
              <a:t>Trochanteric anastomosis</a:t>
            </a:r>
            <a:endParaRPr/>
          </a:p>
        </p:txBody>
      </p:sp>
      <p:pic>
        <p:nvPicPr>
          <p:cNvPr id="104" name="Google Shape;104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91919" y="1543050"/>
            <a:ext cx="5188925" cy="3471863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5" name="Google Shape;105;p4"/>
          <p:cNvSpPr txBox="1"/>
          <p:nvPr>
            <p:ph idx="2" type="body"/>
          </p:nvPr>
        </p:nvSpPr>
        <p:spPr>
          <a:xfrm>
            <a:off x="963077" y="1523206"/>
            <a:ext cx="4831548" cy="34917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It is formed by; superior gluteal, inferior gluteal, medial and lateral femoral circumflex arteries.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It is the main blood supply for the head of the femur.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/>
          <p:cNvSpPr txBox="1"/>
          <p:nvPr>
            <p:ph type="title"/>
          </p:nvPr>
        </p:nvSpPr>
        <p:spPr>
          <a:xfrm>
            <a:off x="614363" y="544459"/>
            <a:ext cx="4518025" cy="9429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800"/>
              <a:buFont typeface="Calibri"/>
              <a:buNone/>
            </a:pPr>
            <a:r>
              <a:rPr b="1" lang="en-US" sz="3800">
                <a:solidFill>
                  <a:srgbClr val="C00000"/>
                </a:solidFill>
              </a:rPr>
              <a:t>Cruciate Anastomosis</a:t>
            </a:r>
            <a:endParaRPr/>
          </a:p>
        </p:txBody>
      </p:sp>
      <p:sp>
        <p:nvSpPr>
          <p:cNvPr id="111" name="Google Shape;111;p5"/>
          <p:cNvSpPr txBox="1"/>
          <p:nvPr>
            <p:ph idx="2" type="body"/>
          </p:nvPr>
        </p:nvSpPr>
        <p:spPr>
          <a:xfrm>
            <a:off x="472612" y="1626349"/>
            <a:ext cx="5790076" cy="40655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It is formed by: the inferior gluteal, medial circumflex femoral, lateral circumflex femoral, and 1</a:t>
            </a:r>
            <a:r>
              <a:rPr baseline="30000" lang="en-US" sz="2800"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 perforator 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With the trochanteric anastomosis it provides connection between the internal iliac and femoral arteries</a:t>
            </a:r>
            <a:endParaRPr/>
          </a:p>
        </p:txBody>
      </p:sp>
      <p:pic>
        <p:nvPicPr>
          <p:cNvPr descr="Lower Limb Flashcards | Quizlet" id="112" name="Google Shape;112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62688" y="1047750"/>
            <a:ext cx="4743450" cy="47625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3" name="Google Shape;113;p5"/>
          <p:cNvSpPr/>
          <p:nvPr/>
        </p:nvSpPr>
        <p:spPr>
          <a:xfrm>
            <a:off x="6483351" y="2057400"/>
            <a:ext cx="1017587" cy="742950"/>
          </a:xfrm>
          <a:prstGeom prst="rect">
            <a:avLst/>
          </a:prstGeom>
          <a:noFill/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5"/>
          <p:cNvSpPr/>
          <p:nvPr/>
        </p:nvSpPr>
        <p:spPr>
          <a:xfrm>
            <a:off x="8372475" y="3200400"/>
            <a:ext cx="700088" cy="642938"/>
          </a:xfrm>
          <a:prstGeom prst="ellipse">
            <a:avLst/>
          </a:prstGeom>
          <a:noFill/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"/>
          <p:cNvSpPr txBox="1"/>
          <p:nvPr>
            <p:ph type="title"/>
          </p:nvPr>
        </p:nvSpPr>
        <p:spPr>
          <a:xfrm>
            <a:off x="839788" y="457200"/>
            <a:ext cx="6485686" cy="78970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800"/>
              <a:buFont typeface="Calibri"/>
              <a:buNone/>
            </a:pPr>
            <a:r>
              <a:rPr b="1" lang="en-US" sz="3800">
                <a:solidFill>
                  <a:srgbClr val="C00000"/>
                </a:solidFill>
              </a:rPr>
              <a:t>ARTERIES OF THE LOWER LIMB</a:t>
            </a:r>
            <a:endParaRPr/>
          </a:p>
        </p:txBody>
      </p:sp>
      <p:sp>
        <p:nvSpPr>
          <p:cNvPr id="120" name="Google Shape;120;p6"/>
          <p:cNvSpPr txBox="1"/>
          <p:nvPr>
            <p:ph idx="2" type="body"/>
          </p:nvPr>
        </p:nvSpPr>
        <p:spPr>
          <a:xfrm>
            <a:off x="839788" y="1660154"/>
            <a:ext cx="5976648" cy="4224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None/>
            </a:pPr>
            <a:r>
              <a:rPr b="1" lang="en-US" sz="2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FEMORAL ARTERY</a:t>
            </a:r>
            <a:endParaRPr b="1" sz="28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It is the main arterial supply to the lower limb.</a:t>
            </a:r>
            <a:endParaRPr sz="2400" u="sng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It is the continuation of the External iliac artery; it enters the thigh behind the inguinal ligament; midway between the anterior superior iliac spine and the symphysis pubis.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It descends vertically towards the adductor tubercle of the femur and ends by passing through the opening of the adductor magnus muscles and continue as popliteal artery. 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14705" y="1011176"/>
            <a:ext cx="3969240" cy="487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"/>
          <p:cNvSpPr txBox="1"/>
          <p:nvPr>
            <p:ph type="title"/>
          </p:nvPr>
        </p:nvSpPr>
        <p:spPr>
          <a:xfrm>
            <a:off x="839788" y="112816"/>
            <a:ext cx="3932237" cy="9797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libri"/>
              <a:buNone/>
            </a:pPr>
            <a:r>
              <a:rPr b="1" lang="en-US">
                <a:solidFill>
                  <a:srgbClr val="C00000"/>
                </a:solidFill>
              </a:rPr>
              <a:t>Relation: </a:t>
            </a:r>
            <a:endParaRPr/>
          </a:p>
        </p:txBody>
      </p:sp>
      <p:sp>
        <p:nvSpPr>
          <p:cNvPr id="127" name="Google Shape;127;p7"/>
          <p:cNvSpPr txBox="1"/>
          <p:nvPr>
            <p:ph idx="2" type="body"/>
          </p:nvPr>
        </p:nvSpPr>
        <p:spPr>
          <a:xfrm>
            <a:off x="839788" y="1377538"/>
            <a:ext cx="5704850" cy="4491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None/>
            </a:pPr>
            <a:r>
              <a:rPr lang="en-US" sz="24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Anterior: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Upper part: Skin &amp;fascia.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Lower part: passes behind the Sartorius.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400"/>
              <a:buNone/>
            </a:pPr>
            <a:r>
              <a:rPr lang="en-US" sz="24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Posterior: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Psoas (separates it from the hip J),Pectineus &amp; Adductor longus.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400"/>
              <a:buNone/>
            </a:pPr>
            <a:r>
              <a:rPr lang="en-US" sz="24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Medial: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Femoral vein.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400"/>
              <a:buNone/>
            </a:pPr>
            <a:r>
              <a:rPr lang="en-US" sz="24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Lateral 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Femoral nerve and its branches.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:\ART&amp; N.(LL)\nerves&amp; vessels of LL\scan0025.jpg" id="128" name="Google Shape;128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29648" y="357073"/>
            <a:ext cx="4522564" cy="614385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"/>
          <p:cNvSpPr txBox="1"/>
          <p:nvPr>
            <p:ph type="title"/>
          </p:nvPr>
        </p:nvSpPr>
        <p:spPr>
          <a:xfrm>
            <a:off x="839787" y="633630"/>
            <a:ext cx="5632932" cy="70658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Calibri"/>
              <a:buNone/>
            </a:pPr>
            <a:r>
              <a:rPr b="1" lang="en-US" sz="3800">
                <a:solidFill>
                  <a:srgbClr val="C00000"/>
                </a:solidFill>
              </a:rPr>
              <a:t>Relation of the Femoral vein to the Femoral artery</a:t>
            </a:r>
            <a:endParaRPr sz="3800">
              <a:solidFill>
                <a:srgbClr val="C00000"/>
              </a:solidFill>
            </a:endParaRPr>
          </a:p>
        </p:txBody>
      </p:sp>
      <p:sp>
        <p:nvSpPr>
          <p:cNvPr id="134" name="Google Shape;134;p8"/>
          <p:cNvSpPr txBox="1"/>
          <p:nvPr>
            <p:ph idx="2" type="body"/>
          </p:nvPr>
        </p:nvSpPr>
        <p:spPr>
          <a:xfrm>
            <a:off x="839787" y="1827332"/>
            <a:ext cx="5766495" cy="39672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None/>
            </a:pPr>
            <a:r>
              <a:rPr lang="en-US" sz="28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At the inguinal ligament: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The vein lies medial to the artery.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800"/>
              <a:buNone/>
            </a:pPr>
            <a:r>
              <a:rPr lang="en-US" sz="28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At the apex of the femoral triangle: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The vein lies posterior to the artery.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800"/>
              <a:buNone/>
            </a:pPr>
            <a:r>
              <a:rPr lang="en-US" sz="28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At the opening in the adductor magnus</a:t>
            </a:r>
            <a:r>
              <a:rPr lang="en-US" sz="2800" u="sng"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The vein  lies lateral to the artery.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:\ART&amp; N.(LL)\nerves&amp; vessels of LL\scan0025.jpg" id="135" name="Google Shape;135;p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11609" y="345953"/>
            <a:ext cx="4440604" cy="603864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"/>
          <p:cNvSpPr txBox="1"/>
          <p:nvPr>
            <p:ph type="title"/>
          </p:nvPr>
        </p:nvSpPr>
        <p:spPr>
          <a:xfrm>
            <a:off x="839788" y="457200"/>
            <a:ext cx="5751017" cy="8847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800"/>
              <a:buFont typeface="Calibri"/>
              <a:buNone/>
            </a:pPr>
            <a:r>
              <a:rPr b="1" lang="en-US" sz="3800">
                <a:solidFill>
                  <a:srgbClr val="C00000"/>
                </a:solidFill>
              </a:rPr>
              <a:t>BRANCHES </a:t>
            </a:r>
            <a:endParaRPr/>
          </a:p>
        </p:txBody>
      </p:sp>
      <p:sp>
        <p:nvSpPr>
          <p:cNvPr id="141" name="Google Shape;141;p9"/>
          <p:cNvSpPr txBox="1"/>
          <p:nvPr>
            <p:ph idx="2" type="body"/>
          </p:nvPr>
        </p:nvSpPr>
        <p:spPr>
          <a:xfrm>
            <a:off x="839788" y="1625885"/>
            <a:ext cx="4800991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None/>
            </a:pPr>
            <a:r>
              <a:rPr lang="en-US" sz="2400">
                <a:solidFill>
                  <a:srgbClr val="0070C0"/>
                </a:solidFill>
              </a:rPr>
              <a:t>Superficial branches:</a:t>
            </a:r>
            <a:endParaRPr sz="24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1. Superficial Epigastric.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2. Superficial Circumflex iliac.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3. Superficial External Pudendal.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400"/>
              <a:buNone/>
            </a:pPr>
            <a:r>
              <a:rPr lang="en-US" sz="2400">
                <a:solidFill>
                  <a:srgbClr val="0070C0"/>
                </a:solidFill>
              </a:rPr>
              <a:t>Deep branches:</a:t>
            </a:r>
            <a:endParaRPr sz="24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1. Deep External Pudendal.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2. Profunda femoris.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p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31624" y="312505"/>
            <a:ext cx="3708970" cy="60882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2021-11-16T08:41:04Z</dcterms:created>
  <dc:creator>Essamuddin A. Salama</dc:creator>
</cp:coreProperties>
</file>