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sldIdLst>
    <p:sldId id="256" r:id="rId4"/>
    <p:sldId id="334" r:id="rId5"/>
    <p:sldId id="335" r:id="rId6"/>
    <p:sldId id="336" r:id="rId7"/>
    <p:sldId id="337" r:id="rId8"/>
    <p:sldId id="338" r:id="rId9"/>
    <p:sldId id="339" r:id="rId10"/>
    <p:sldId id="305" r:id="rId11"/>
    <p:sldId id="318" r:id="rId12"/>
    <p:sldId id="304" r:id="rId13"/>
    <p:sldId id="306" r:id="rId14"/>
    <p:sldId id="307" r:id="rId15"/>
    <p:sldId id="308" r:id="rId16"/>
    <p:sldId id="309" r:id="rId17"/>
    <p:sldId id="310" r:id="rId18"/>
    <p:sldId id="312" r:id="rId19"/>
    <p:sldId id="314" r:id="rId20"/>
    <p:sldId id="319" r:id="rId21"/>
    <p:sldId id="320" r:id="rId22"/>
    <p:sldId id="321" r:id="rId23"/>
    <p:sldId id="323" r:id="rId24"/>
    <p:sldId id="325" r:id="rId25"/>
    <p:sldId id="326" r:id="rId26"/>
    <p:sldId id="313" r:id="rId27"/>
    <p:sldId id="340" r:id="rId28"/>
    <p:sldId id="342" r:id="rId29"/>
    <p:sldId id="343" r:id="rId30"/>
    <p:sldId id="344" r:id="rId31"/>
    <p:sldId id="347" r:id="rId32"/>
    <p:sldId id="34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429D"/>
    <a:srgbClr val="1308A8"/>
    <a:srgbClr val="00863D"/>
    <a:srgbClr val="A20E7B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86" autoAdjust="0"/>
  </p:normalViewPr>
  <p:slideViewPr>
    <p:cSldViewPr>
      <p:cViewPr>
        <p:scale>
          <a:sx n="97" d="100"/>
          <a:sy n="97" d="100"/>
        </p:scale>
        <p:origin x="-606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15F78-CB49-4D24-AABE-0887A50B6B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7628B-085D-4F05-AFB0-DEEF677555D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335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EDA0F-DA5D-45EB-8F6E-6D9E3D888F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09C33-AD96-4AC6-995A-16655AA5BE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301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016FC-178B-4A27-8FFF-3FEF550642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4F198-4D6E-48F6-B558-A9A401908C7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405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92AA4-004B-48C0-8FA6-D50BC2853FC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CC85A-CDB0-4674-9495-58609A1E5EC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183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BD0AF-78F8-4D12-B81F-8CBF3B3617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5DFE4-D2C5-4FD2-9C1C-5B0C4ADD0A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895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F62D1-02D2-4FDE-8616-D804506012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EC30A-5057-4BD4-8D5D-69631A4822F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620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76BF1-00DE-4824-A366-69362BDB03D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F24B1-6481-427C-B8AA-D22247C1321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6888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1AD7F-8767-4F46-B0F6-2984A4D833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73CA0-D9DD-4139-8FBA-16400DBF06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77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F7409-E53A-482D-BEA1-FD5AA1CFA0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FDDCA-78D2-4F30-B07A-72C62E4F06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23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5529C-DD8A-4141-8ED7-6F6C31425F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2CFBC-E426-4CC6-8CAC-9CF700E1564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726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A00CA-6709-4846-AAED-96E252ED49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B4F59-DAB6-435B-9288-59D9B97448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513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E3695-8D3D-4F0E-9D5B-6ABC5DC86591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873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 rtlCol="0">
            <a:normAutofit/>
          </a:bodyPr>
          <a:lstStyle/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717F8-B0BC-4B50-9458-682D1E9D1B2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860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15F78-CB49-4D24-AABE-0887A50B6B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7628B-085D-4F05-AFB0-DEEF677555D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6988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EDA0F-DA5D-45EB-8F6E-6D9E3D888F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09C33-AD96-4AC6-995A-16655AA5BE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7328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016FC-178B-4A27-8FFF-3FEF550642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4F198-4D6E-48F6-B558-A9A401908C7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6935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92AA4-004B-48C0-8FA6-D50BC2853FC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CC85A-CDB0-4674-9495-58609A1E5EC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1993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BD0AF-78F8-4D12-B81F-8CBF3B3617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5DFE4-D2C5-4FD2-9C1C-5B0C4ADD0A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091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F62D1-02D2-4FDE-8616-D804506012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EC30A-5057-4BD4-8D5D-69631A4822F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6829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76BF1-00DE-4824-A366-69362BDB03D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F24B1-6481-427C-B8AA-D22247C1321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379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1AD7F-8767-4F46-B0F6-2984A4D833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73CA0-D9DD-4139-8FBA-16400DBF06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4630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F7409-E53A-482D-BEA1-FD5AA1CFA0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FDDCA-78D2-4F30-B07A-72C62E4F06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662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5529C-DD8A-4141-8ED7-6F6C31425F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2CFBC-E426-4CC6-8CAC-9CF700E1564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7720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A00CA-6709-4846-AAED-96E252ED49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B4F59-DAB6-435B-9288-59D9B97448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3492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E3695-8D3D-4F0E-9D5B-6ABC5DC86591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8019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 rtlCol="0">
            <a:normAutofit/>
          </a:bodyPr>
          <a:lstStyle/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717F8-B0BC-4B50-9458-682D1E9D1B2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996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7C798-3429-42D3-9514-DEBE69C4ACF3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51A253-8082-449E-BE57-EFEF9A18C49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199C81-DD03-4374-B330-1D00E0DF9F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11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51A253-8082-449E-BE57-EFEF9A18C49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199C81-DD03-4374-B330-1D00E0DF9F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25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://www.google.com/url?sa=i&amp;rct=j&amp;q=&amp;esrc=s&amp;source=images&amp;cd=&amp;cad=rja&amp;uact=8&amp;ved=2ahUKEwjK0ZzV_rzeAhVKTBoKHY1yCh0QjRx6BAgBEAU&amp;url=http://www.ethermag.co/diagram-of-knee-joint-sagittal-view.html&amp;psig=AOvVaw2ZwBEEvE_g4pMkD7pXjw-e&amp;ust=154149811233464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ursitis" TargetMode="External"/><Relationship Id="rId7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.eg/url?sa=i&amp;rct=j&amp;q=&amp;esrc=s&amp;source=images&amp;cd=&amp;cad=rja&amp;uact=8&amp;ved=2ahUKEwiHw6qM-ezeAhUJCxoKHWUmCdkQjRx6BAgBEAU&amp;url=https://pdubyah.com/2012/06/14/as-i-get-older-the-one-with-the-bakers-cyst/&amp;psig=AOvVaw31FGmbsQ-m582fo_amnwB6&amp;ust=1543145648121638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s://www.google.com/url?sa=i&amp;rct=j&amp;q=&amp;esrc=s&amp;source=images&amp;cd=&amp;cad=rja&amp;uact=8&amp;ved=2ahUKEwiMpPaM8L3eAhUN2BoKHa1AB8wQjRx6BAgBEAU&amp;url=https://fineartamerica.com/featured/supra-patellar-bursitis-swollen-right-knee-dr-p-marazziscience-photo-library.html&amp;psig=AOvVaw2SeyJpzz64aMzrI1CYWnx_&amp;ust=1541528619350985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google.com/url?sa=i&amp;rct=j&amp;q=&amp;esrc=s&amp;source=images&amp;cd=&amp;cad=rja&amp;uact=8&amp;ved=2ahUKEwilxNOew6jeAhUC0xoKHYv3BKYQjRx6BAgBEAU&amp;url=https://www.myinnergo.co.uk/blogs/news/17054592-knowing-knees&amp;psig=AOvVaw1DvsW32t5WBgRDWmlsW00U&amp;ust=154079449771054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://www.google.com/url?sa=i&amp;rct=j&amp;q=&amp;esrc=s&amp;source=images&amp;cd=&amp;cad=rja&amp;uact=8&amp;ved=2ahUKEwi9w4Cm9b3eAhXlzoUKHargC6wQjRx6BAgBEAU&amp;url=http://www.centerworks.com/improving-knee-strength-with-a-2-leg-hamstring-curl-exercise/&amp;psig=AOvVaw3f2SG2T8_3qnXy_QzHkQ5O&amp;ust=1541530097279720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hyperlink" Target="http://tucsonacupuncturist.org/anterolateral-ligament-al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.eg/url?sa=i&amp;rct=j&amp;q=&amp;esrc=s&amp;source=images&amp;cd=&amp;cad=rja&amp;uact=8&amp;ved=2ahUKEwio-tLesvLeAhWty4UKHWpUBVMQjRx6BAgBEAU&amp;url=https://www.slideshare.net/alaravanaravind/knee-joint-60112392&amp;psig=AOvVaw1za8NQT2hbuBX7fGwCOVdr&amp;ust=1543333305265100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://www.oganatomy.org/projanat/gross/9/seven.htm" TargetMode="External"/><Relationship Id="rId9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juqaaGiL_eAhUH1hoKHfPsBwkQjRx6BAgBEAU&amp;url=https://profeet.co.uk/plus/ankle-range-motion-injuries/&amp;psig=AOvVaw2prvvEGCx0W82cJPTKUKkw&amp;ust=1541569499961372" TargetMode="External"/><Relationship Id="rId2" Type="http://schemas.openxmlformats.org/officeDocument/2006/relationships/hyperlink" Target="https://www.google.com/url?sa=i&amp;rct=j&amp;q=&amp;esrc=s&amp;source=images&amp;cd=&amp;cad=rja&amp;uact=8&amp;ved=2ahUKEwifz6vnh7_eAhUG3RoKHabOC88QjRx6BAgBEAU&amp;url=https://profeet.co.uk/plus/ankle-range-motion-injuries/&amp;psig=AOvVaw1fp16FVeJGAmtmL9jI4vO6&amp;ust=154156943359504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www.google.com/url?sa=i&amp;rct=j&amp;q=&amp;esrc=s&amp;source=images&amp;cd=&amp;cad=rja&amp;uact=8&amp;ved=2ahUKEwjG6eW5ib_eAhUNyoUKHdOUDS0QjRx6BAgBEAU&amp;url=https://www.pinterest.com/pin/643944446689454841/&amp;psig=AOvVaw3EHw7AvizDJKycsuyiUKBV&amp;ust=1541569759099705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s54rrhcLeAhVQ2xoKHVtGAiMQjRx6BAgBEAU&amp;url=https://orthoinfo.aaos.org/en/diseases--conditions/developmental-dislocation-dysplasia-of-the-hip-ddh/&amp;psig=AOvVaw3fQXfPVVrIpRuU-vnMruKs&amp;ust=1541671972870424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www.google.com/url?sa=i&amp;rct=j&amp;q=&amp;esrc=s&amp;source=images&amp;cd=&amp;cad=rja&amp;uact=8&amp;ved=2ahUKEwiT7NTfo8TeAhVDzRoKHV22CcQQjRx6BAgBEAU&amp;url=http://www.5-a-side.com/fitness/guide-to-football-knee-injury/&amp;psig=AOvVaw1YXyz_3-8HbQhrCAL6fkfY&amp;ust=1541748712113620" TargetMode="Externa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s://www.gothamfootcare.com/services/ankle-sprain" TargetMode="Externa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jLg87pv6jeAhVGgxoKHSshAzoQjRx6BAgBEAU&amp;url=https://jogazin.wordpress.com/2013/06/19/ah-ti-kukovi/&amp;psig=AOvVaw1Ohu_Ainjlvk4LDIn8Q7Pi&amp;ust=154079398581307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eg/url?sa=i&amp;rct=j&amp;q=&amp;esrc=s&amp;source=images&amp;cd=&amp;cad=rja&amp;uact=8&amp;ved=2ahUKEwiYoZX7pfLeAhWRz4UKHVDaAFYQjRx6BAgBEAU&amp;url=https://slideplayer.com/slide/3433447/&amp;psig=AOvVaw3mJ4IjP1K0_TUlx1fnH2Hr&amp;ust=1543329871900486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google.com/url?sa=i&amp;rct=j&amp;q=&amp;esrc=s&amp;source=images&amp;cd=&amp;cad=rja&amp;uact=8&amp;ved=2ahUKEwjLg87pv6jeAhVGgxoKHSshAzoQjRx6BAgBEAU&amp;url=https://jogazin.wordpress.com/2013/06/19/ah-ti-kukovi/&amp;psig=AOvVaw1Ohu_Ainjlvk4LDIn8Q7Pi&amp;ust=154079398581307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5715000"/>
            <a:ext cx="5715000" cy="7620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1308A8"/>
                </a:solidFill>
              </a:rPr>
              <a:t>BY DR.SANAA ALSHAARAWY</a:t>
            </a:r>
            <a:endParaRPr lang="en-US" b="1" i="1" dirty="0">
              <a:solidFill>
                <a:srgbClr val="1308A8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3429001"/>
          </a:xfrm>
          <a:solidFill>
            <a:schemeClr val="bg2">
              <a:lumMod val="75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noAutofit/>
          </a:bodyPr>
          <a:lstStyle/>
          <a:p>
            <a:pPr algn="l"/>
            <a:r>
              <a:rPr lang="en-US" sz="96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96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96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HIP JOINT KNEE JOINT </a:t>
            </a:r>
            <a:br>
              <a:rPr lang="en-US" sz="96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96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ANKLE JOINT</a:t>
            </a:r>
            <a:r>
              <a:rPr lang="en-US" sz="96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/>
            </a:r>
            <a:br>
              <a:rPr lang="en-US" sz="96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</a:b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7620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&amp; ARTICULAR SURFACES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Knee joint anatomy diagram (Image credit: Seif Medical Graphics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76800" y="1524000"/>
            <a:ext cx="4038600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228600" y="1219200"/>
            <a:ext cx="4495800" cy="5257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Knee joint </a:t>
            </a:r>
            <a:r>
              <a:rPr lang="en-US" sz="2400" b="1" dirty="0" smtClean="0">
                <a:solidFill>
                  <a:srgbClr val="0070C0"/>
                </a:solidFill>
              </a:rPr>
              <a:t>is formed of: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bones.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articulations.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u="sng" dirty="0" err="1" smtClean="0">
                <a:solidFill>
                  <a:srgbClr val="0070C0"/>
                </a:solidFill>
              </a:rPr>
              <a:t>Femoro-tibial</a:t>
            </a:r>
            <a:r>
              <a:rPr lang="en-US" sz="2400" b="1" u="sng" dirty="0" smtClean="0">
                <a:solidFill>
                  <a:srgbClr val="0070C0"/>
                </a:solidFill>
              </a:rPr>
              <a:t> articulations</a:t>
            </a:r>
            <a:r>
              <a:rPr lang="en-US" sz="2400" b="1" dirty="0" smtClean="0">
                <a:solidFill>
                  <a:srgbClr val="0070C0"/>
                </a:solidFill>
              </a:rPr>
              <a:t>: between the 2 femoral </a:t>
            </a:r>
            <a:r>
              <a:rPr lang="en-US" sz="2400" b="1" dirty="0" err="1" smtClean="0">
                <a:solidFill>
                  <a:srgbClr val="0070C0"/>
                </a:solidFill>
              </a:rPr>
              <a:t>condyles</a:t>
            </a:r>
            <a:r>
              <a:rPr lang="en-US" sz="2400" b="1" dirty="0" smtClean="0">
                <a:solidFill>
                  <a:srgbClr val="0070C0"/>
                </a:solidFill>
              </a:rPr>
              <a:t> &amp; upper surfaces of the 2 </a:t>
            </a:r>
            <a:r>
              <a:rPr lang="en-US" sz="2400" b="1" dirty="0" err="1" smtClean="0">
                <a:solidFill>
                  <a:srgbClr val="0070C0"/>
                </a:solidFill>
              </a:rPr>
              <a:t>tibial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condyles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(Type: synovial, modified hinge).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u="sng" dirty="0" err="1" smtClean="0">
                <a:solidFill>
                  <a:srgbClr val="0070C0"/>
                </a:solidFill>
              </a:rPr>
              <a:t>Femoro</a:t>
            </a:r>
            <a:r>
              <a:rPr lang="en-US" sz="2400" b="1" u="sng" dirty="0" smtClean="0">
                <a:solidFill>
                  <a:srgbClr val="0070C0"/>
                </a:solidFill>
              </a:rPr>
              <a:t>-patellar articulations</a:t>
            </a:r>
            <a:r>
              <a:rPr lang="en-US" sz="2400" b="1" dirty="0" smtClean="0">
                <a:solidFill>
                  <a:srgbClr val="0070C0"/>
                </a:solidFill>
              </a:rPr>
              <a:t>: between posterior surface of patella &amp; patellar surface of femur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(Type: synovial, plane).</a:t>
            </a:r>
          </a:p>
          <a:p>
            <a:pPr>
              <a:buFont typeface="Wingdings" pitchFamily="2" charset="2"/>
              <a:buChar char="§"/>
            </a:pPr>
            <a:endParaRPr 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kne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143000"/>
            <a:ext cx="388620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 descr="kne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43000"/>
            <a:ext cx="38862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276600" y="152400"/>
            <a:ext cx="24641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CAPSULE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800600"/>
            <a:ext cx="8763000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70C0"/>
                </a:solidFill>
              </a:rPr>
              <a:t>Is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deficient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anteriorly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&amp;  is replaced by: </a:t>
            </a:r>
            <a:r>
              <a:rPr lang="en-US" sz="2800" b="1" i="1" dirty="0" smtClean="0">
                <a:solidFill>
                  <a:srgbClr val="7030A0"/>
                </a:solidFill>
              </a:rPr>
              <a:t>quadriceps </a:t>
            </a:r>
            <a:r>
              <a:rPr lang="en-US" sz="2800" b="1" i="1" dirty="0" err="1" smtClean="0">
                <a:solidFill>
                  <a:srgbClr val="7030A0"/>
                </a:solidFill>
              </a:rPr>
              <a:t>femoris</a:t>
            </a:r>
            <a:r>
              <a:rPr lang="en-US" sz="2800" b="1" i="1" dirty="0" smtClean="0">
                <a:solidFill>
                  <a:srgbClr val="7030A0"/>
                </a:solidFill>
              </a:rPr>
              <a:t> tendon, patella  &amp; </a:t>
            </a:r>
            <a:r>
              <a:rPr lang="en-US" sz="2800" b="1" i="1" dirty="0" err="1" smtClean="0">
                <a:solidFill>
                  <a:srgbClr val="7030A0"/>
                </a:solidFill>
              </a:rPr>
              <a:t>ligamentum</a:t>
            </a:r>
            <a:r>
              <a:rPr lang="en-US" sz="2800" b="1" i="1" dirty="0" smtClean="0">
                <a:solidFill>
                  <a:srgbClr val="7030A0"/>
                </a:solidFill>
              </a:rPr>
              <a:t> patellae.</a:t>
            </a:r>
          </a:p>
          <a:p>
            <a:pPr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Possesses 2 openings</a:t>
            </a:r>
            <a:r>
              <a:rPr lang="en-US" sz="2800" b="1" dirty="0" smtClean="0">
                <a:solidFill>
                  <a:srgbClr val="0070C0"/>
                </a:solidFill>
              </a:rPr>
              <a:t>: </a:t>
            </a:r>
            <a:r>
              <a:rPr lang="en-US" sz="2800" b="1" dirty="0" smtClean="0">
                <a:solidFill>
                  <a:srgbClr val="7030A0"/>
                </a:solidFill>
              </a:rPr>
              <a:t>one for </a:t>
            </a:r>
            <a:r>
              <a:rPr lang="en-US" sz="2800" b="1" u="sng" dirty="0" err="1" smtClean="0">
                <a:solidFill>
                  <a:srgbClr val="7030A0"/>
                </a:solidFill>
              </a:rPr>
              <a:t>popliteus</a:t>
            </a:r>
            <a:r>
              <a:rPr lang="en-US" sz="2800" b="1" u="sng" dirty="0" smtClean="0">
                <a:solidFill>
                  <a:srgbClr val="7030A0"/>
                </a:solidFill>
              </a:rPr>
              <a:t> tendon </a:t>
            </a:r>
            <a:r>
              <a:rPr lang="en-US" sz="2800" b="1" dirty="0" smtClean="0">
                <a:solidFill>
                  <a:srgbClr val="0070C0"/>
                </a:solidFill>
              </a:rPr>
              <a:t>&amp; </a:t>
            </a:r>
            <a:r>
              <a:rPr lang="en-US" sz="2800" b="1" dirty="0" smtClean="0">
                <a:solidFill>
                  <a:srgbClr val="7030A0"/>
                </a:solidFill>
              </a:rPr>
              <a:t>one for communication with </a:t>
            </a:r>
            <a:r>
              <a:rPr lang="en-US" sz="2800" b="1" u="sng" dirty="0" err="1" smtClean="0">
                <a:solidFill>
                  <a:srgbClr val="7030A0"/>
                </a:solidFill>
              </a:rPr>
              <a:t>suprapatellar</a:t>
            </a:r>
            <a:r>
              <a:rPr lang="en-US" sz="2800" b="1" u="sng" dirty="0" smtClean="0">
                <a:solidFill>
                  <a:srgbClr val="7030A0"/>
                </a:solidFill>
              </a:rPr>
              <a:t> bursa.</a:t>
            </a:r>
            <a:endParaRPr lang="en-US" sz="2800" b="1" u="sng" dirty="0">
              <a:solidFill>
                <a:srgbClr val="7030A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52400" y="1600200"/>
            <a:ext cx="228600" cy="228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0" y="2286000"/>
            <a:ext cx="381000" cy="228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3733800" y="3810000"/>
            <a:ext cx="304800" cy="2286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419600" y="3124200"/>
            <a:ext cx="304800" cy="152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صورة ذات صلة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8" t="2931" r="6122" b="14717"/>
          <a:stretch/>
        </p:blipFill>
        <p:spPr bwMode="auto">
          <a:xfrm>
            <a:off x="4571999" y="1143000"/>
            <a:ext cx="3886201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ne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143000"/>
            <a:ext cx="388620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4" descr="kne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43000"/>
            <a:ext cx="38862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09600" y="228600"/>
            <a:ext cx="79033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EXTRA-CAPSULAR LIGAMENTS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648200"/>
            <a:ext cx="9144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Ligamentum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patellae (patellar ligament): </a:t>
            </a:r>
            <a:r>
              <a:rPr lang="en-US" sz="2000" b="1" dirty="0" smtClean="0">
                <a:solidFill>
                  <a:srgbClr val="0070C0"/>
                </a:solidFill>
              </a:rPr>
              <a:t>from patella to </a:t>
            </a:r>
            <a:r>
              <a:rPr lang="en-US" sz="2000" b="1" dirty="0" err="1" smtClean="0">
                <a:solidFill>
                  <a:srgbClr val="0070C0"/>
                </a:solidFill>
              </a:rPr>
              <a:t>tibial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tuberosity</a:t>
            </a:r>
            <a:r>
              <a:rPr lang="en-US" sz="2000" b="1" dirty="0" smtClean="0">
                <a:solidFill>
                  <a:srgbClr val="0070C0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 (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tibial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collateral ligament: </a:t>
            </a:r>
            <a:r>
              <a:rPr lang="en-US" sz="2000" b="1" dirty="0" smtClean="0">
                <a:solidFill>
                  <a:srgbClr val="0070C0"/>
                </a:solidFill>
              </a:rPr>
              <a:t>from </a:t>
            </a:r>
            <a:r>
              <a:rPr lang="en-US" sz="2000" b="1" dirty="0" smtClean="0">
                <a:solidFill>
                  <a:srgbClr val="FF00FF"/>
                </a:solidFill>
              </a:rPr>
              <a:t>medial </a:t>
            </a:r>
            <a:r>
              <a:rPr lang="en-US" sz="2000" b="1" dirty="0" err="1" smtClean="0">
                <a:solidFill>
                  <a:srgbClr val="FF00FF"/>
                </a:solidFill>
              </a:rPr>
              <a:t>epicondyle</a:t>
            </a:r>
            <a:r>
              <a:rPr lang="en-US" sz="2000" b="1" dirty="0" smtClean="0">
                <a:solidFill>
                  <a:srgbClr val="FF00FF"/>
                </a:solidFill>
              </a:rPr>
              <a:t> of femur </a:t>
            </a:r>
            <a:r>
              <a:rPr lang="en-US" sz="2000" b="1" u="sng" dirty="0" smtClean="0">
                <a:solidFill>
                  <a:srgbClr val="0070C0"/>
                </a:solidFill>
              </a:rPr>
              <a:t>to</a:t>
            </a:r>
            <a:r>
              <a:rPr lang="en-US" sz="2000" b="1" dirty="0" smtClean="0">
                <a:solidFill>
                  <a:srgbClr val="0070C0"/>
                </a:solidFill>
              </a:rPr>
              <a:t> upper part of </a:t>
            </a:r>
            <a:r>
              <a:rPr lang="en-US" sz="2000" b="1" dirty="0" smtClean="0">
                <a:solidFill>
                  <a:srgbClr val="FF00FF"/>
                </a:solidFill>
              </a:rPr>
              <a:t>medial surface of tibia </a:t>
            </a:r>
            <a:r>
              <a:rPr lang="en-US" sz="2000" b="1" dirty="0" smtClean="0">
                <a:solidFill>
                  <a:srgbClr val="0070C0"/>
                </a:solidFill>
              </a:rPr>
              <a:t>(</a:t>
            </a:r>
            <a:r>
              <a:rPr lang="en-US" sz="2000" b="1" u="sng" dirty="0" smtClean="0">
                <a:solidFill>
                  <a:srgbClr val="0070C0"/>
                </a:solidFill>
              </a:rPr>
              <a:t>firmly attached to </a:t>
            </a:r>
            <a:r>
              <a:rPr lang="en-US" sz="2000" b="1" dirty="0" smtClean="0">
                <a:solidFill>
                  <a:srgbClr val="0070C0"/>
                </a:solidFill>
              </a:rPr>
              <a:t>medial meniscus).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(fibular) collateral ligament: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from </a:t>
            </a:r>
            <a:r>
              <a:rPr lang="en-US" sz="2000" b="1" dirty="0" smtClean="0">
                <a:solidFill>
                  <a:srgbClr val="FF00FF"/>
                </a:solidFill>
              </a:rPr>
              <a:t>lateral </a:t>
            </a:r>
            <a:r>
              <a:rPr lang="en-US" sz="2000" b="1" dirty="0" err="1" smtClean="0">
                <a:solidFill>
                  <a:srgbClr val="FF00FF"/>
                </a:solidFill>
              </a:rPr>
              <a:t>epicondyle</a:t>
            </a:r>
            <a:r>
              <a:rPr lang="en-US" sz="2000" b="1" dirty="0" smtClean="0">
                <a:solidFill>
                  <a:srgbClr val="FF00FF"/>
                </a:solidFill>
              </a:rPr>
              <a:t> of femur </a:t>
            </a:r>
            <a:r>
              <a:rPr lang="en-US" sz="2000" b="1" u="sng" dirty="0" smtClean="0">
                <a:solidFill>
                  <a:srgbClr val="0070C0"/>
                </a:solidFill>
              </a:rPr>
              <a:t>to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smtClean="0">
                <a:solidFill>
                  <a:srgbClr val="FF00FF"/>
                </a:solidFill>
              </a:rPr>
              <a:t>head of fibula</a:t>
            </a:r>
            <a:r>
              <a:rPr lang="en-US" sz="2000" b="1" dirty="0" smtClean="0">
                <a:solidFill>
                  <a:srgbClr val="0070C0"/>
                </a:solidFill>
              </a:rPr>
              <a:t> (</a:t>
            </a:r>
            <a:r>
              <a:rPr lang="en-US" sz="2000" b="1" u="sng" dirty="0" smtClean="0">
                <a:solidFill>
                  <a:srgbClr val="0070C0"/>
                </a:solidFill>
              </a:rPr>
              <a:t>separated from </a:t>
            </a:r>
            <a:r>
              <a:rPr lang="en-US" sz="2000" b="1" dirty="0" smtClean="0">
                <a:solidFill>
                  <a:srgbClr val="0070C0"/>
                </a:solidFill>
              </a:rPr>
              <a:t>lateral meniscus by </a:t>
            </a:r>
            <a:r>
              <a:rPr lang="en-US" sz="2000" b="1" dirty="0" err="1" smtClean="0">
                <a:solidFill>
                  <a:srgbClr val="0070C0"/>
                </a:solidFill>
              </a:rPr>
              <a:t>popliteus</a:t>
            </a:r>
            <a:r>
              <a:rPr lang="en-US" sz="2000" b="1" dirty="0" smtClean="0">
                <a:solidFill>
                  <a:srgbClr val="0070C0"/>
                </a:solidFill>
              </a:rPr>
              <a:t> tendon).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Oblique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popliteal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ligament: </a:t>
            </a:r>
            <a:r>
              <a:rPr lang="en-US" sz="2000" b="1" dirty="0" smtClean="0">
                <a:solidFill>
                  <a:srgbClr val="0070C0"/>
                </a:solidFill>
              </a:rPr>
              <a:t>extension of </a:t>
            </a:r>
            <a:r>
              <a:rPr lang="en-US" sz="2000" b="1" dirty="0" err="1" smtClean="0">
                <a:solidFill>
                  <a:srgbClr val="0070C0"/>
                </a:solidFill>
              </a:rPr>
              <a:t>semimembranosus</a:t>
            </a:r>
            <a:r>
              <a:rPr lang="en-US" sz="2000" b="1" dirty="0" smtClean="0">
                <a:solidFill>
                  <a:srgbClr val="0070C0"/>
                </a:solidFill>
              </a:rPr>
              <a:t> tendon.</a:t>
            </a:r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>
            <a:off x="3810000" y="3886200"/>
            <a:ext cx="304800" cy="228600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4038600" y="3048000"/>
            <a:ext cx="304800" cy="228600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52400" y="3124200"/>
            <a:ext cx="304800" cy="2286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419600" y="2743200"/>
            <a:ext cx="304800" cy="2286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8305800" y="3048000"/>
            <a:ext cx="304800" cy="22860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7924800" y="2286000"/>
            <a:ext cx="381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6413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INTRA-CAPSULAR </a:t>
            </a:r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STRUCTURES</a:t>
            </a:r>
            <a:endParaRPr 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 descr="Illustration of Menisci of the knee join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95800" y="1752600"/>
            <a:ext cx="4381500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0" y="914400"/>
            <a:ext cx="3886200" cy="59436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ATTACHMENTS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</a:rPr>
              <a:t>Each meniscus is attached by anterior &amp; posterior horns into </a:t>
            </a:r>
            <a:r>
              <a:rPr lang="en-US" sz="2400" b="1" dirty="0" smtClean="0">
                <a:solidFill>
                  <a:srgbClr val="A20E7B"/>
                </a:solidFill>
              </a:rPr>
              <a:t>upper surface of tibia.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</a:rPr>
              <a:t>The outer surface of </a:t>
            </a:r>
            <a:r>
              <a:rPr lang="en-US" sz="2400" b="1" dirty="0" smtClean="0">
                <a:solidFill>
                  <a:srgbClr val="00B050"/>
                </a:solidFill>
              </a:rPr>
              <a:t>medial meniscus </a:t>
            </a:r>
            <a:r>
              <a:rPr lang="en-US" sz="2400" b="1" dirty="0" smtClean="0">
                <a:solidFill>
                  <a:srgbClr val="0070C0"/>
                </a:solidFill>
              </a:rPr>
              <a:t>is also </a:t>
            </a:r>
            <a:r>
              <a:rPr lang="en-US" sz="2400" b="1" u="sng" dirty="0" smtClean="0">
                <a:solidFill>
                  <a:srgbClr val="0070C0"/>
                </a:solidFill>
              </a:rPr>
              <a:t>attached to </a:t>
            </a:r>
            <a:r>
              <a:rPr lang="en-US" sz="2400" b="1" dirty="0" smtClean="0">
                <a:solidFill>
                  <a:srgbClr val="0070C0"/>
                </a:solidFill>
              </a:rPr>
              <a:t>capsule &amp; medial collateral ligament: so; </a:t>
            </a:r>
            <a:r>
              <a:rPr lang="en-US" sz="2400" b="1" i="1" dirty="0" smtClean="0">
                <a:solidFill>
                  <a:srgbClr val="FF0000"/>
                </a:solidFill>
              </a:rPr>
              <a:t>medial meniscus is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less mobile </a:t>
            </a:r>
            <a:r>
              <a:rPr lang="en-US" sz="2400" b="1" i="1" dirty="0" smtClean="0">
                <a:solidFill>
                  <a:srgbClr val="FF0000"/>
                </a:solidFill>
              </a:rPr>
              <a:t>&amp;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more liable to be injured</a:t>
            </a:r>
            <a:r>
              <a:rPr lang="en-US" sz="2400" b="1" i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FUNCTIONS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</a:rPr>
              <a:t>They deepen </a:t>
            </a:r>
            <a:r>
              <a:rPr lang="en-US" sz="2400" b="1" dirty="0" err="1" smtClean="0">
                <a:solidFill>
                  <a:srgbClr val="0070C0"/>
                </a:solidFill>
              </a:rPr>
              <a:t>articular</a:t>
            </a:r>
            <a:r>
              <a:rPr lang="en-US" sz="2400" b="1" dirty="0" smtClean="0">
                <a:solidFill>
                  <a:srgbClr val="0070C0"/>
                </a:solidFill>
              </a:rPr>
              <a:t> surfaces of </a:t>
            </a:r>
            <a:r>
              <a:rPr lang="en-US" sz="2400" b="1" dirty="0" err="1" smtClean="0">
                <a:solidFill>
                  <a:srgbClr val="0070C0"/>
                </a:solidFill>
              </a:rPr>
              <a:t>tibial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condyles</a:t>
            </a:r>
            <a:r>
              <a:rPr lang="en-US" sz="24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</a:rPr>
              <a:t>They serve as cushions between tibia &amp; femur.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600" y="990600"/>
            <a:ext cx="2007281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MENISCI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6200" y="4800600"/>
            <a:ext cx="5257800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They are 2 C-shaped </a:t>
            </a:r>
            <a:r>
              <a:rPr 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plates of fibro-cartilage.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The 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</a:t>
            </a:r>
            <a:r>
              <a:rPr lang="en-US" sz="2400" b="1" dirty="0" smtClean="0">
                <a:solidFill>
                  <a:srgbClr val="0070C0"/>
                </a:solidFill>
              </a:rPr>
              <a:t> meniscus is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</a:t>
            </a:r>
            <a:r>
              <a:rPr lang="en-US" sz="2400" b="1" dirty="0" smtClean="0">
                <a:solidFill>
                  <a:srgbClr val="0070C0"/>
                </a:solidFill>
              </a:rPr>
              <a:t> &amp; 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oval</a:t>
            </a:r>
            <a:r>
              <a:rPr lang="en-US" sz="2400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The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</a:t>
            </a:r>
            <a:r>
              <a:rPr lang="en-US" sz="2400" b="1" dirty="0" smtClean="0">
                <a:solidFill>
                  <a:srgbClr val="0070C0"/>
                </a:solidFill>
              </a:rPr>
              <a:t> meniscus is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</a:t>
            </a:r>
            <a:r>
              <a:rPr lang="en-US" sz="2400" b="1" dirty="0" smtClean="0">
                <a:solidFill>
                  <a:srgbClr val="0070C0"/>
                </a:solidFill>
              </a:rPr>
              <a:t> &amp;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circular</a:t>
            </a:r>
            <a:r>
              <a:rPr lang="en-US" sz="2400" b="1" dirty="0" smtClean="0">
                <a:solidFill>
                  <a:srgbClr val="0070C0"/>
                </a:solidFill>
              </a:rPr>
              <a:t>.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8305800" y="1905000"/>
            <a:ext cx="304800" cy="3810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4800600" y="3048000"/>
            <a:ext cx="304800" cy="38100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C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371600"/>
            <a:ext cx="430561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6" descr="PC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800600" y="1371600"/>
            <a:ext cx="4113213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1295400" y="0"/>
            <a:ext cx="7191841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INTRA-CAPSULAR LIGAMENTS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762000"/>
            <a:ext cx="86106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&amp; POSTERIOR CRUCIATE LIGAMENTS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4343400"/>
            <a:ext cx="8527014" cy="263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ATTACHMENTS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en-US" sz="2000" b="1" dirty="0" smtClean="0">
                <a:solidFill>
                  <a:srgbClr val="AC42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</a:t>
            </a:r>
            <a:r>
              <a:rPr lang="en-US" sz="2000" b="1" dirty="0" err="1" smtClean="0">
                <a:solidFill>
                  <a:srgbClr val="AC42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cruciate</a:t>
            </a:r>
            <a:r>
              <a:rPr lang="en-US" sz="2000" b="1" dirty="0" smtClean="0">
                <a:solidFill>
                  <a:srgbClr val="AC42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000" b="1" dirty="0" smtClean="0">
                <a:solidFill>
                  <a:srgbClr val="0070C0"/>
                </a:solidFill>
              </a:rPr>
              <a:t>from </a:t>
            </a:r>
            <a:r>
              <a:rPr lang="en-US" sz="2000" b="1" dirty="0" smtClean="0">
                <a:solidFill>
                  <a:srgbClr val="FF0000"/>
                </a:solidFill>
              </a:rPr>
              <a:t>anterior part </a:t>
            </a:r>
            <a:r>
              <a:rPr lang="en-US" sz="2000" b="1" dirty="0" smtClean="0">
                <a:solidFill>
                  <a:srgbClr val="0070C0"/>
                </a:solidFill>
              </a:rPr>
              <a:t>of </a:t>
            </a:r>
            <a:r>
              <a:rPr lang="en-US" sz="2000" b="1" dirty="0" err="1" smtClean="0">
                <a:solidFill>
                  <a:srgbClr val="0070C0"/>
                </a:solidFill>
              </a:rPr>
              <a:t>intercondylar</a:t>
            </a:r>
            <a:r>
              <a:rPr lang="en-US" sz="2000" b="1" dirty="0" smtClean="0">
                <a:solidFill>
                  <a:srgbClr val="0070C0"/>
                </a:solidFill>
              </a:rPr>
              <a:t> area of tibia to </a:t>
            </a:r>
            <a:r>
              <a:rPr lang="en-US" sz="2000" b="1" dirty="0" smtClean="0">
                <a:solidFill>
                  <a:srgbClr val="FF0000"/>
                </a:solidFill>
              </a:rPr>
              <a:t>posterior part of lateral </a:t>
            </a:r>
            <a:r>
              <a:rPr lang="en-US" sz="2000" b="1" dirty="0" err="1" smtClean="0">
                <a:solidFill>
                  <a:srgbClr val="0070C0"/>
                </a:solidFill>
              </a:rPr>
              <a:t>condyle</a:t>
            </a:r>
            <a:r>
              <a:rPr lang="en-US" sz="2000" b="1" dirty="0" smtClean="0">
                <a:solidFill>
                  <a:srgbClr val="0070C0"/>
                </a:solidFill>
              </a:rPr>
              <a:t> of femur.</a:t>
            </a:r>
          </a:p>
          <a:p>
            <a:r>
              <a:rPr 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 </a:t>
            </a:r>
            <a:r>
              <a:rPr lang="en-US" sz="20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cruciate</a:t>
            </a:r>
            <a:r>
              <a:rPr 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000" b="1" dirty="0" smtClean="0">
                <a:solidFill>
                  <a:srgbClr val="0070C0"/>
                </a:solidFill>
              </a:rPr>
              <a:t>from </a:t>
            </a:r>
            <a:r>
              <a:rPr lang="en-US" sz="2000" b="1" dirty="0" smtClean="0">
                <a:solidFill>
                  <a:srgbClr val="FF0000"/>
                </a:solidFill>
              </a:rPr>
              <a:t>posterior part </a:t>
            </a:r>
            <a:r>
              <a:rPr lang="en-US" sz="2000" b="1" dirty="0" smtClean="0">
                <a:solidFill>
                  <a:srgbClr val="0070C0"/>
                </a:solidFill>
              </a:rPr>
              <a:t>of </a:t>
            </a:r>
            <a:r>
              <a:rPr lang="en-US" sz="2000" b="1" dirty="0" err="1" smtClean="0">
                <a:solidFill>
                  <a:srgbClr val="0070C0"/>
                </a:solidFill>
              </a:rPr>
              <a:t>intercondylar</a:t>
            </a:r>
            <a:r>
              <a:rPr lang="en-US" sz="2000" b="1" dirty="0" smtClean="0">
                <a:solidFill>
                  <a:srgbClr val="0070C0"/>
                </a:solidFill>
              </a:rPr>
              <a:t> area of tibia to </a:t>
            </a:r>
            <a:r>
              <a:rPr lang="en-US" sz="2000" b="1" dirty="0" smtClean="0">
                <a:solidFill>
                  <a:srgbClr val="FF0000"/>
                </a:solidFill>
              </a:rPr>
              <a:t>anterior part of medial </a:t>
            </a:r>
            <a:r>
              <a:rPr lang="en-US" sz="2000" b="1" dirty="0" err="1" smtClean="0">
                <a:solidFill>
                  <a:srgbClr val="0070C0"/>
                </a:solidFill>
              </a:rPr>
              <a:t>condyle</a:t>
            </a:r>
            <a:r>
              <a:rPr lang="en-US" sz="2000" b="1" dirty="0" smtClean="0">
                <a:solidFill>
                  <a:srgbClr val="0070C0"/>
                </a:solidFill>
              </a:rPr>
              <a:t> of femur.</a:t>
            </a:r>
          </a:p>
          <a:p>
            <a:r>
              <a:rPr lang="en-US" sz="2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FUNCTIONS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en-US" sz="2000" b="1" dirty="0" smtClean="0">
                <a:solidFill>
                  <a:srgbClr val="AC42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</a:t>
            </a:r>
            <a:r>
              <a:rPr lang="en-US" sz="2000" b="1" dirty="0" err="1" smtClean="0">
                <a:solidFill>
                  <a:srgbClr val="AC42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cruciate</a:t>
            </a:r>
            <a:r>
              <a:rPr lang="en-US" sz="2000" b="1" dirty="0" smtClean="0">
                <a:solidFill>
                  <a:srgbClr val="AC42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000" b="1" dirty="0" smtClean="0">
                <a:solidFill>
                  <a:srgbClr val="0070C0"/>
                </a:solidFill>
              </a:rPr>
              <a:t>prevents </a:t>
            </a:r>
            <a:r>
              <a:rPr lang="en-US" sz="2000" b="1" dirty="0" smtClean="0">
                <a:solidFill>
                  <a:srgbClr val="FF0000"/>
                </a:solidFill>
              </a:rPr>
              <a:t>posterior </a:t>
            </a:r>
            <a:r>
              <a:rPr lang="en-US" sz="2000" b="1" dirty="0" smtClean="0">
                <a:solidFill>
                  <a:srgbClr val="0070C0"/>
                </a:solidFill>
              </a:rPr>
              <a:t>displacement of femur on tibia.</a:t>
            </a:r>
          </a:p>
          <a:p>
            <a:r>
              <a:rPr 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 </a:t>
            </a:r>
            <a:r>
              <a:rPr lang="en-US" sz="20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cruciate</a:t>
            </a:r>
            <a:r>
              <a:rPr 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000" b="1" dirty="0" smtClean="0">
                <a:solidFill>
                  <a:srgbClr val="FF00FF"/>
                </a:solidFill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prevents </a:t>
            </a:r>
            <a:r>
              <a:rPr lang="en-US" sz="2000" b="1" dirty="0" smtClean="0">
                <a:solidFill>
                  <a:srgbClr val="FF0000"/>
                </a:solidFill>
              </a:rPr>
              <a:t>anterior </a:t>
            </a:r>
            <a:r>
              <a:rPr lang="en-US" sz="2000" b="1" dirty="0" smtClean="0">
                <a:solidFill>
                  <a:srgbClr val="0070C0"/>
                </a:solidFill>
              </a:rPr>
              <a:t>displacement of femur on tibia.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685800" y="1676400"/>
            <a:ext cx="381000" cy="38100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3352800" y="1752600"/>
            <a:ext cx="304800" cy="30480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5410200" y="1905000"/>
            <a:ext cx="381000" cy="38100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6" descr="B7F91E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7" r="31758" b="76385"/>
          <a:stretch>
            <a:fillRect/>
          </a:stretch>
        </p:blipFill>
        <p:spPr>
          <a:xfrm>
            <a:off x="228600" y="1420812"/>
            <a:ext cx="4263507" cy="2873375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7" descr="B7F91E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03" b="77629"/>
          <a:stretch>
            <a:fillRect/>
          </a:stretch>
        </p:blipFill>
        <p:spPr bwMode="auto">
          <a:xfrm>
            <a:off x="4800600" y="1420812"/>
            <a:ext cx="4113213" cy="2873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ursa"/>
          <p:cNvPicPr>
            <a:picLocks noChangeAspect="1" noChangeArrowheads="1"/>
          </p:cNvPicPr>
          <p:nvPr/>
        </p:nvPicPr>
        <p:blipFill>
          <a:blip r:embed="rId2" cstate="print"/>
          <a:srcRect b="11125"/>
          <a:stretch>
            <a:fillRect/>
          </a:stretch>
        </p:blipFill>
        <p:spPr bwMode="auto">
          <a:xfrm>
            <a:off x="1071538" y="642918"/>
            <a:ext cx="4953000" cy="33861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 BURSAE RELATED TO KNEE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143380"/>
            <a:ext cx="93314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rgbClr val="A20E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Suprapatellar</a:t>
            </a:r>
            <a:r>
              <a:rPr lang="en-US" sz="2000" b="1" dirty="0" smtClean="0">
                <a:solidFill>
                  <a:srgbClr val="A20E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bursa: </a:t>
            </a:r>
            <a:r>
              <a:rPr lang="en-US" sz="2000" b="1" dirty="0" smtClean="0">
                <a:solidFill>
                  <a:srgbClr val="0070C0"/>
                </a:solidFill>
              </a:rPr>
              <a:t>between femur &amp; quadriceps tendon, </a:t>
            </a:r>
            <a:r>
              <a:rPr lang="en-US" sz="2000" b="1" u="sng" dirty="0" smtClean="0">
                <a:solidFill>
                  <a:srgbClr val="0070C0"/>
                </a:solidFill>
              </a:rPr>
              <a:t>communicates</a:t>
            </a:r>
            <a:r>
              <a:rPr lang="en-US" sz="2000" b="1" dirty="0" smtClean="0">
                <a:solidFill>
                  <a:srgbClr val="0070C0"/>
                </a:solidFill>
              </a:rPr>
              <a:t> with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 synovial membrane of knee joint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(Clinical importance?)---It </a:t>
            </a:r>
            <a:r>
              <a:rPr lang="en-US" sz="2000" b="1" dirty="0" smtClean="0">
                <a:solidFill>
                  <a:srgbClr val="130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</a:t>
            </a:r>
            <a:r>
              <a:rPr lang="en-US" sz="2000" b="1" dirty="0" smtClean="0">
                <a:solidFill>
                  <a:srgbClr val="1308A8"/>
                </a:solidFill>
              </a:rPr>
              <a:t>commonly inflamed bursa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/>
              <a:t>leads to </a:t>
            </a:r>
            <a:r>
              <a:rPr lang="en-US" sz="2000" b="1" dirty="0" smtClean="0">
                <a:hlinkClick r:id="rId3" tooltip="Bursitis"/>
              </a:rPr>
              <a:t>bursitis</a:t>
            </a:r>
            <a:r>
              <a:rPr lang="en-US" sz="2000" b="1" dirty="0" smtClean="0"/>
              <a:t>.</a:t>
            </a:r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Prepatellar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bursa: </a:t>
            </a:r>
            <a:r>
              <a:rPr lang="en-US" sz="2000" b="1" dirty="0" smtClean="0">
                <a:solidFill>
                  <a:srgbClr val="0070C0"/>
                </a:solidFill>
              </a:rPr>
              <a:t>between patella &amp; skin.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8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 </a:t>
            </a:r>
            <a:r>
              <a:rPr lang="en-US" sz="2000" b="1" dirty="0" err="1" smtClean="0">
                <a:solidFill>
                  <a:srgbClr val="008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infrapatellar</a:t>
            </a:r>
            <a:r>
              <a:rPr lang="en-US" sz="2000" b="1" dirty="0" smtClean="0">
                <a:solidFill>
                  <a:srgbClr val="008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bursa: </a:t>
            </a:r>
            <a:r>
              <a:rPr lang="en-US" sz="2000" b="1" dirty="0" smtClean="0">
                <a:solidFill>
                  <a:srgbClr val="0070C0"/>
                </a:solidFill>
              </a:rPr>
              <a:t>between tibia &amp; </a:t>
            </a:r>
            <a:r>
              <a:rPr lang="en-US" sz="2000" b="1" dirty="0" err="1" smtClean="0">
                <a:solidFill>
                  <a:srgbClr val="0070C0"/>
                </a:solidFill>
              </a:rPr>
              <a:t>ligamentum</a:t>
            </a:r>
            <a:r>
              <a:rPr lang="en-US" sz="2000" b="1" dirty="0" smtClean="0">
                <a:solidFill>
                  <a:srgbClr val="0070C0"/>
                </a:solidFill>
              </a:rPr>
              <a:t> patella.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Subcutaneous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infrapatellar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bursa: </a:t>
            </a:r>
            <a:r>
              <a:rPr lang="en-US" sz="2000" b="1" dirty="0" smtClean="0">
                <a:solidFill>
                  <a:srgbClr val="0070C0"/>
                </a:solidFill>
              </a:rPr>
              <a:t>between </a:t>
            </a:r>
            <a:r>
              <a:rPr lang="en-US" sz="2000" b="1" dirty="0" err="1" smtClean="0">
                <a:solidFill>
                  <a:srgbClr val="0070C0"/>
                </a:solidFill>
              </a:rPr>
              <a:t>tibial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tuberosity</a:t>
            </a:r>
            <a:r>
              <a:rPr lang="en-US" sz="2000" b="1" dirty="0" smtClean="0">
                <a:solidFill>
                  <a:srgbClr val="0070C0"/>
                </a:solidFill>
              </a:rPr>
              <a:t> &amp; skin.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rgbClr val="130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Popliteal</a:t>
            </a:r>
            <a:r>
              <a:rPr lang="en-US" sz="2000" b="1" dirty="0" smtClean="0">
                <a:solidFill>
                  <a:srgbClr val="130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bursa (not shown): </a:t>
            </a:r>
            <a:r>
              <a:rPr lang="en-US" sz="2000" b="1" dirty="0" smtClean="0">
                <a:solidFill>
                  <a:srgbClr val="0070C0"/>
                </a:solidFill>
              </a:rPr>
              <a:t>between </a:t>
            </a:r>
            <a:r>
              <a:rPr lang="en-US" sz="2000" b="1" dirty="0" err="1" smtClean="0">
                <a:solidFill>
                  <a:srgbClr val="0070C0"/>
                </a:solidFill>
              </a:rPr>
              <a:t>popliteus</a:t>
            </a:r>
            <a:r>
              <a:rPr lang="en-US" sz="2000" b="1" dirty="0" smtClean="0">
                <a:solidFill>
                  <a:srgbClr val="0070C0"/>
                </a:solidFill>
              </a:rPr>
              <a:t> tendon &amp; capsule, </a:t>
            </a:r>
            <a:r>
              <a:rPr lang="en-US" sz="2000" b="1" u="sng" dirty="0" smtClean="0">
                <a:solidFill>
                  <a:srgbClr val="0070C0"/>
                </a:solidFill>
              </a:rPr>
              <a:t>communicates</a:t>
            </a:r>
            <a:r>
              <a:rPr lang="en-US" sz="2000" b="1" dirty="0" smtClean="0">
                <a:solidFill>
                  <a:srgbClr val="0070C0"/>
                </a:solidFill>
              </a:rPr>
              <a:t> with synovial membrane of knee joint.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5286380" y="1463978"/>
            <a:ext cx="381000" cy="107634"/>
          </a:xfrm>
          <a:prstGeom prst="leftArrow">
            <a:avLst/>
          </a:prstGeom>
          <a:solidFill>
            <a:srgbClr val="AC429D"/>
          </a:solidFill>
          <a:ln>
            <a:solidFill>
              <a:srgbClr val="A20E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5214942" y="2214554"/>
            <a:ext cx="304800" cy="152400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5572132" y="3357562"/>
            <a:ext cx="228600" cy="152400"/>
          </a:xfrm>
          <a:prstGeom prst="leftArrow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5357818" y="3071810"/>
            <a:ext cx="304800" cy="152400"/>
          </a:xfrm>
          <a:prstGeom prst="leftArrow">
            <a:avLst/>
          </a:prstGeom>
          <a:solidFill>
            <a:srgbClr val="00B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نتيجة بحث الصور عن ‪suprapatellar bursitis‬‏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785793"/>
            <a:ext cx="3000364" cy="300039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143636" y="3143248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30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 err="1" smtClean="0">
                <a:solidFill>
                  <a:srgbClr val="130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Suprapatellar</a:t>
            </a:r>
            <a:r>
              <a:rPr lang="en-US" b="1" dirty="0" smtClean="0">
                <a:solidFill>
                  <a:srgbClr val="130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Bursitis</a:t>
            </a:r>
            <a:endParaRPr lang="en-US" dirty="0">
              <a:solidFill>
                <a:srgbClr val="1308A8"/>
              </a:solidFill>
            </a:endParaRPr>
          </a:p>
        </p:txBody>
      </p:sp>
      <p:pic>
        <p:nvPicPr>
          <p:cNvPr id="16388" name="Picture 4" descr="صورة ذات صلة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714357"/>
            <a:ext cx="2928926" cy="32861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8596" y="1214422"/>
            <a:ext cx="3857652" cy="4590842"/>
          </a:xfrm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FLEXION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>
                <a:solidFill>
                  <a:srgbClr val="0070C0"/>
                </a:solidFill>
              </a:rPr>
              <a:t>Mainly by </a:t>
            </a:r>
            <a:r>
              <a:rPr lang="en-US" b="1" dirty="0" smtClean="0">
                <a:solidFill>
                  <a:srgbClr val="0070C0"/>
                </a:solidFill>
              </a:rPr>
              <a:t>:  hamstring muscles : </a:t>
            </a:r>
            <a:r>
              <a:rPr lang="en-US" b="1" dirty="0" smtClean="0">
                <a:solidFill>
                  <a:srgbClr val="AC429D"/>
                </a:solidFill>
              </a:rPr>
              <a:t>biceps </a:t>
            </a:r>
            <a:r>
              <a:rPr lang="en-US" b="1" dirty="0" err="1" smtClean="0">
                <a:solidFill>
                  <a:srgbClr val="AC429D"/>
                </a:solidFill>
              </a:rPr>
              <a:t>femoris</a:t>
            </a:r>
            <a:r>
              <a:rPr lang="en-US" b="1" dirty="0" smtClean="0">
                <a:solidFill>
                  <a:srgbClr val="AC429D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smtClean="0">
                <a:solidFill>
                  <a:srgbClr val="1308A8"/>
                </a:solidFill>
              </a:rPr>
              <a:t>semitendinosus </a:t>
            </a:r>
            <a:r>
              <a:rPr lang="en-US" b="1" dirty="0" smtClean="0">
                <a:solidFill>
                  <a:srgbClr val="0070C0"/>
                </a:solidFill>
              </a:rPr>
              <a:t>&amp; </a:t>
            </a:r>
            <a:r>
              <a:rPr lang="en-US" b="1" dirty="0" smtClean="0">
                <a:solidFill>
                  <a:srgbClr val="1308A8"/>
                </a:solidFill>
              </a:rPr>
              <a:t>semimembranosus.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>
                <a:solidFill>
                  <a:srgbClr val="0070C0"/>
                </a:solidFill>
              </a:rPr>
              <a:t>Assisted by</a:t>
            </a:r>
            <a:r>
              <a:rPr lang="en-US" b="1" dirty="0" smtClean="0">
                <a:solidFill>
                  <a:srgbClr val="0070C0"/>
                </a:solidFill>
              </a:rPr>
              <a:t> : </a:t>
            </a:r>
            <a:r>
              <a:rPr lang="en-US" b="1" dirty="0" smtClean="0">
                <a:solidFill>
                  <a:srgbClr val="1308A8"/>
                </a:solidFill>
              </a:rPr>
              <a:t> </a:t>
            </a:r>
            <a:r>
              <a:rPr lang="en-US" b="1" dirty="0" err="1" smtClean="0">
                <a:solidFill>
                  <a:srgbClr val="1308A8"/>
                </a:solidFill>
              </a:rPr>
              <a:t>sartorius</a:t>
            </a:r>
            <a:r>
              <a:rPr lang="en-US" b="1" dirty="0" smtClean="0">
                <a:solidFill>
                  <a:srgbClr val="0070C0"/>
                </a:solidFill>
              </a:rPr>
              <a:t> , </a:t>
            </a:r>
            <a:r>
              <a:rPr lang="en-US" b="1" dirty="0" err="1" smtClean="0">
                <a:solidFill>
                  <a:srgbClr val="1308A8"/>
                </a:solidFill>
              </a:rPr>
              <a:t>gracilis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err="1" smtClean="0">
                <a:solidFill>
                  <a:srgbClr val="AC429D"/>
                </a:solidFill>
              </a:rPr>
              <a:t>popliteus</a:t>
            </a:r>
            <a:r>
              <a:rPr lang="en-US" b="1" dirty="0" smtClean="0">
                <a:solidFill>
                  <a:srgbClr val="AC429D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EXTENSION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b="1" dirty="0" smtClean="0">
                <a:solidFill>
                  <a:srgbClr val="0070C0"/>
                </a:solidFill>
              </a:rPr>
              <a:t>Quadriceps </a:t>
            </a:r>
            <a:r>
              <a:rPr lang="en-US" b="1" dirty="0" err="1" smtClean="0">
                <a:solidFill>
                  <a:srgbClr val="0070C0"/>
                </a:solidFill>
              </a:rPr>
              <a:t>femoris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None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8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 ROTATION (PERFORMED WHEN KNEE IS FLEXED) :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 ROTATION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>
                <a:solidFill>
                  <a:srgbClr val="0070C0"/>
                </a:solidFill>
              </a:rPr>
              <a:t>Mainly by </a:t>
            </a:r>
            <a:r>
              <a:rPr lang="en-US" b="1" dirty="0" smtClean="0">
                <a:solidFill>
                  <a:srgbClr val="0070C0"/>
                </a:solidFill>
              </a:rPr>
              <a:t>:  semitendinosus &amp; semimembranosus.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>
                <a:solidFill>
                  <a:srgbClr val="0070C0"/>
                </a:solidFill>
              </a:rPr>
              <a:t>Assisted by</a:t>
            </a:r>
            <a:r>
              <a:rPr lang="en-US" b="1" dirty="0" smtClean="0">
                <a:solidFill>
                  <a:srgbClr val="0070C0"/>
                </a:solidFill>
              </a:rPr>
              <a:t> :  </a:t>
            </a:r>
            <a:r>
              <a:rPr lang="en-US" b="1" dirty="0" err="1" smtClean="0">
                <a:solidFill>
                  <a:srgbClr val="0070C0"/>
                </a:solidFill>
              </a:rPr>
              <a:t>sartorius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</a:rPr>
              <a:t>gracilis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ROTATION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b="1" dirty="0" smtClean="0">
                <a:solidFill>
                  <a:srgbClr val="0070C0"/>
                </a:solidFill>
              </a:rPr>
              <a:t>Biceps </a:t>
            </a:r>
            <a:r>
              <a:rPr lang="en-US" b="1" dirty="0" err="1" smtClean="0">
                <a:solidFill>
                  <a:srgbClr val="0070C0"/>
                </a:solidFill>
              </a:rPr>
              <a:t>femoris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3074" name="Picture 2" descr="صورة ذات صلة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4422"/>
            <a:ext cx="4416425" cy="21717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نتيجة بحث الصور عن ‪hamstring muscles‬‏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500438"/>
            <a:ext cx="4214842" cy="2400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5860"/>
            <a:ext cx="3131840" cy="4663420"/>
          </a:xfrm>
          <a:ln>
            <a:solidFill>
              <a:schemeClr val="tx1"/>
            </a:solidFill>
          </a:ln>
        </p:spPr>
        <p:txBody>
          <a:bodyPr>
            <a:normAutofit fontScale="47500" lnSpcReduction="20000"/>
          </a:bodyPr>
          <a:lstStyle/>
          <a:p>
            <a:pPr marL="514350" indent="-514350">
              <a:buFont typeface="Wingdings" pitchFamily="2" charset="2"/>
              <a:buChar char="§"/>
            </a:pPr>
            <a:r>
              <a:rPr lang="en-US" sz="3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INACTIVE (DEPENDANT) ROTATION :</a:t>
            </a:r>
          </a:p>
          <a:p>
            <a:pPr marL="514350" indent="-514350">
              <a:buNone/>
            </a:pPr>
            <a:r>
              <a:rPr lang="en-US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LOCKING OF KNEE:</a:t>
            </a:r>
          </a:p>
          <a:p>
            <a:pPr>
              <a:lnSpc>
                <a:spcPct val="90000"/>
              </a:lnSpc>
            </a:pPr>
            <a:r>
              <a:rPr lang="en-US" sz="3800" b="1" dirty="0" smtClean="0">
                <a:solidFill>
                  <a:srgbClr val="0070C0"/>
                </a:solidFill>
              </a:rPr>
              <a:t>Slight </a:t>
            </a:r>
            <a:r>
              <a:rPr lang="en-US" sz="3800" b="1" dirty="0" smtClean="0">
                <a:solidFill>
                  <a:srgbClr val="FF0000"/>
                </a:solidFill>
              </a:rPr>
              <a:t>Lateral rotation of tibia</a:t>
            </a:r>
            <a:r>
              <a:rPr lang="en-US" sz="3800" b="1" dirty="0" smtClean="0">
                <a:solidFill>
                  <a:srgbClr val="0070C0"/>
                </a:solidFill>
              </a:rPr>
              <a:t> (or medial rotation of femur</a:t>
            </a:r>
            <a:r>
              <a:rPr lang="en-US" sz="2900" b="1" dirty="0" smtClean="0">
                <a:solidFill>
                  <a:srgbClr val="0070C0"/>
                </a:solidFill>
              </a:rPr>
              <a:t> due to the shape of </a:t>
            </a:r>
            <a:r>
              <a:rPr lang="en-US" sz="2900" b="1" dirty="0" err="1" smtClean="0">
                <a:solidFill>
                  <a:srgbClr val="0070C0"/>
                </a:solidFill>
              </a:rPr>
              <a:t>condyles</a:t>
            </a:r>
            <a:r>
              <a:rPr lang="en-US" sz="3800" b="1" dirty="0" smtClean="0">
                <a:solidFill>
                  <a:srgbClr val="0070C0"/>
                </a:solidFill>
              </a:rPr>
              <a:t>), </a:t>
            </a:r>
            <a:r>
              <a:rPr lang="en-US" sz="3800" b="1" u="sng" dirty="0" smtClean="0">
                <a:solidFill>
                  <a:srgbClr val="FF0000"/>
                </a:solidFill>
              </a:rPr>
              <a:t>at the end of extension</a:t>
            </a:r>
          </a:p>
          <a:p>
            <a:pPr>
              <a:lnSpc>
                <a:spcPct val="90000"/>
              </a:lnSpc>
            </a:pPr>
            <a:r>
              <a:rPr lang="en-US" sz="3800" b="1" u="sng" dirty="0" smtClean="0">
                <a:solidFill>
                  <a:srgbClr val="0070C0"/>
                </a:solidFill>
              </a:rPr>
              <a:t>Results mainly by</a:t>
            </a:r>
            <a:r>
              <a:rPr lang="en-US" sz="3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tension of anterior </a:t>
            </a:r>
            <a:r>
              <a:rPr lang="en-US" sz="3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cruciate</a:t>
            </a:r>
            <a:r>
              <a:rPr lang="en-US" sz="3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ligament.</a:t>
            </a:r>
          </a:p>
          <a:p>
            <a:pPr>
              <a:lnSpc>
                <a:spcPct val="90000"/>
              </a:lnSpc>
            </a:pPr>
            <a:r>
              <a:rPr lang="en-US" sz="3800" b="1" u="sng" dirty="0" smtClean="0">
                <a:solidFill>
                  <a:srgbClr val="0070C0"/>
                </a:solidFill>
              </a:rPr>
              <a:t>In locked knee</a:t>
            </a:r>
            <a:r>
              <a:rPr lang="en-US" sz="3800" b="1" dirty="0" smtClean="0">
                <a:solidFill>
                  <a:srgbClr val="0070C0"/>
                </a:solidFill>
              </a:rPr>
              <a:t>, all ligaments become tight.</a:t>
            </a:r>
          </a:p>
          <a:p>
            <a:pPr marL="514350" indent="-514350">
              <a:buNone/>
            </a:pPr>
            <a:r>
              <a:rPr lang="en-US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UNLOCKING OF KNEE:</a:t>
            </a:r>
          </a:p>
          <a:p>
            <a:pPr>
              <a:lnSpc>
                <a:spcPct val="90000"/>
              </a:lnSpc>
            </a:pPr>
            <a:r>
              <a:rPr lang="en-US" sz="3800" b="1" dirty="0" smtClean="0">
                <a:solidFill>
                  <a:srgbClr val="FF0000"/>
                </a:solidFill>
              </a:rPr>
              <a:t>Medial rotation of tibia </a:t>
            </a:r>
            <a:r>
              <a:rPr lang="en-US" sz="3800" b="1" dirty="0" smtClean="0">
                <a:solidFill>
                  <a:srgbClr val="0070C0"/>
                </a:solidFill>
              </a:rPr>
              <a:t>(lateral rotation of femur), </a:t>
            </a:r>
            <a:r>
              <a:rPr lang="en-US" sz="3800" b="1" u="sng" dirty="0" smtClean="0">
                <a:solidFill>
                  <a:srgbClr val="FF0000"/>
                </a:solidFill>
              </a:rPr>
              <a:t>at the beginning of flexion.</a:t>
            </a:r>
          </a:p>
          <a:p>
            <a:pPr>
              <a:lnSpc>
                <a:spcPct val="90000"/>
              </a:lnSpc>
            </a:pPr>
            <a:r>
              <a:rPr lang="en-US" sz="3800" b="1" u="sng" dirty="0" smtClean="0">
                <a:solidFill>
                  <a:srgbClr val="0070C0"/>
                </a:solidFill>
              </a:rPr>
              <a:t>Performed by</a:t>
            </a:r>
            <a:r>
              <a:rPr lang="en-US" sz="3800" b="1" dirty="0" smtClean="0">
                <a:solidFill>
                  <a:srgbClr val="0070C0"/>
                </a:solidFill>
              </a:rPr>
              <a:t> </a:t>
            </a:r>
            <a:r>
              <a:rPr lang="en-US" sz="3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Popliteus</a:t>
            </a:r>
            <a:r>
              <a:rPr lang="en-US" sz="3800" b="1" dirty="0" smtClean="0">
                <a:solidFill>
                  <a:srgbClr val="0070C0"/>
                </a:solidFill>
              </a:rPr>
              <a:t> to relax ligaments &amp; allow easy flexion.</a:t>
            </a:r>
          </a:p>
          <a:p>
            <a:endParaRPr lang="en-US" dirty="0"/>
          </a:p>
        </p:txBody>
      </p:sp>
      <p:pic>
        <p:nvPicPr>
          <p:cNvPr id="9222" name="Picture 6" descr="صورة ذات صلة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500174"/>
            <a:ext cx="2571768" cy="19097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Up Arrow 6"/>
          <p:cNvSpPr/>
          <p:nvPr/>
        </p:nvSpPr>
        <p:spPr>
          <a:xfrm>
            <a:off x="5357818" y="1714488"/>
            <a:ext cx="45719" cy="5000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6000760" y="2000240"/>
            <a:ext cx="45719" cy="21431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16200000" flipV="1">
            <a:off x="5786446" y="1785926"/>
            <a:ext cx="21431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4" name="Picture 8" descr="نتيجة بحث الصور عن ‪locking and unlocking of knee joint‬‏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7864" y="1196752"/>
            <a:ext cx="1214446" cy="2258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4338" name="Picture 2" descr="نتيجة بحث الصور عن ‪locking and unlocking of knee joint‬‏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95" y="3500438"/>
            <a:ext cx="3643306" cy="2857520"/>
          </a:xfrm>
          <a:prstGeom prst="rect">
            <a:avLst/>
          </a:prstGeom>
          <a:noFill/>
        </p:spPr>
      </p:pic>
      <p:pic>
        <p:nvPicPr>
          <p:cNvPr id="1026" name="Picture 2" descr="C:\Users\DELL\Desktop\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1791597"/>
            <a:ext cx="1643043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DELL\Desktop\4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6" t="25657" r="32728" b="15757"/>
          <a:stretch/>
        </p:blipFill>
        <p:spPr bwMode="auto">
          <a:xfrm>
            <a:off x="3522402" y="3861048"/>
            <a:ext cx="1572491" cy="270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00958" y="3212976"/>
            <a:ext cx="13915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1308A8"/>
                </a:solidFill>
              </a:rPr>
              <a:t>Locking of knee</a:t>
            </a:r>
            <a:endParaRPr lang="en-US" sz="1200" b="1" dirty="0">
              <a:solidFill>
                <a:srgbClr val="1308A8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22402" y="6292434"/>
            <a:ext cx="13372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1308A8"/>
                </a:solidFill>
              </a:rPr>
              <a:t>Unlocking </a:t>
            </a:r>
            <a:r>
              <a:rPr lang="en-US" sz="1200" b="1" dirty="0">
                <a:solidFill>
                  <a:srgbClr val="1308A8"/>
                </a:solidFill>
              </a:rPr>
              <a:t>of </a:t>
            </a:r>
            <a:r>
              <a:rPr lang="en-US" sz="1200" b="1" dirty="0" smtClean="0">
                <a:solidFill>
                  <a:srgbClr val="1308A8"/>
                </a:solidFill>
              </a:rPr>
              <a:t>knee</a:t>
            </a:r>
            <a:endParaRPr lang="en-US" sz="1200" b="1" dirty="0">
              <a:solidFill>
                <a:srgbClr val="1308A8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087" y="3933056"/>
            <a:ext cx="7609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Stand at ease</a:t>
            </a:r>
            <a:endParaRPr lang="en-US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2600" y="2667000"/>
            <a:ext cx="6253636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ANKLE JOINT</a:t>
            </a:r>
            <a:endParaRPr lang="en-US" sz="8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7200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 be able to:</a:t>
            </a:r>
          </a:p>
          <a:p>
            <a:pPr lvl="0">
              <a:buFont typeface="Wingdings" pitchFamily="2" charset="2"/>
              <a:buChar char="§"/>
            </a:pPr>
            <a:r>
              <a:rPr lang="en-US" sz="3600" b="1" i="1" dirty="0" smtClean="0">
                <a:solidFill>
                  <a:srgbClr val="0070C0"/>
                </a:solidFill>
              </a:rPr>
              <a:t>List the </a:t>
            </a:r>
            <a:r>
              <a:rPr lang="en-US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 </a:t>
            </a:r>
            <a:r>
              <a:rPr lang="en-US" sz="3600" b="1" i="1" dirty="0" smtClean="0">
                <a:solidFill>
                  <a:srgbClr val="0070C0"/>
                </a:solidFill>
              </a:rPr>
              <a:t>&amp; </a:t>
            </a:r>
            <a:r>
              <a:rPr lang="en-US" sz="36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articular</a:t>
            </a:r>
            <a:r>
              <a:rPr lang="en-US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surfaces </a:t>
            </a:r>
            <a:r>
              <a:rPr lang="en-US" sz="3600" b="1" i="1" dirty="0" smtClean="0">
                <a:solidFill>
                  <a:srgbClr val="0070C0"/>
                </a:solidFill>
              </a:rPr>
              <a:t>of ankle joint.</a:t>
            </a:r>
          </a:p>
          <a:p>
            <a:pPr lvl="0">
              <a:buFont typeface="Wingdings" pitchFamily="2" charset="2"/>
              <a:buChar char="§"/>
            </a:pPr>
            <a:r>
              <a:rPr lang="en-US" sz="3600" b="1" i="1" dirty="0" smtClean="0">
                <a:solidFill>
                  <a:srgbClr val="0070C0"/>
                </a:solidFill>
              </a:rPr>
              <a:t>Describe the </a:t>
            </a:r>
            <a:r>
              <a:rPr lang="en-US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ligaments </a:t>
            </a:r>
            <a:r>
              <a:rPr lang="en-US" sz="3600" b="1" i="1" dirty="0" smtClean="0">
                <a:solidFill>
                  <a:srgbClr val="0070C0"/>
                </a:solidFill>
              </a:rPr>
              <a:t>of ankle joints.</a:t>
            </a:r>
            <a:endParaRPr lang="en-US" sz="36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sz="3600" b="1" i="1" dirty="0" smtClean="0">
                <a:solidFill>
                  <a:srgbClr val="0070C0"/>
                </a:solidFill>
              </a:rPr>
              <a:t>Describe </a:t>
            </a:r>
            <a:r>
              <a:rPr lang="en-US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movements </a:t>
            </a:r>
            <a:r>
              <a:rPr lang="en-US" sz="3600" b="1" i="1" dirty="0" smtClean="0">
                <a:solidFill>
                  <a:srgbClr val="0070C0"/>
                </a:solidFill>
              </a:rPr>
              <a:t>of ankle joint.</a:t>
            </a:r>
          </a:p>
          <a:p>
            <a:pPr>
              <a:buFont typeface="Wingdings" pitchFamily="2" charset="2"/>
              <a:buChar char="§"/>
            </a:pPr>
            <a:r>
              <a:rPr lang="en-US" sz="3600" b="1" i="1" dirty="0" smtClean="0">
                <a:solidFill>
                  <a:srgbClr val="0070C0"/>
                </a:solidFill>
              </a:rPr>
              <a:t>Apply </a:t>
            </a:r>
            <a:r>
              <a:rPr lang="en-US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Hilton’s law </a:t>
            </a:r>
            <a:r>
              <a:rPr lang="en-US" sz="3600" b="1" i="1" dirty="0" smtClean="0">
                <a:solidFill>
                  <a:srgbClr val="0070C0"/>
                </a:solidFill>
              </a:rPr>
              <a:t>about nerve supply of joints.</a:t>
            </a:r>
          </a:p>
          <a:p>
            <a:pPr lvl="0">
              <a:buFont typeface="Wingdings" pitchFamily="2" charset="2"/>
              <a:buChar char="§"/>
            </a:pPr>
            <a:endParaRPr lang="en-US" sz="3600" b="1" i="1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2895600"/>
            <a:ext cx="4794902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 JOINT</a:t>
            </a:r>
            <a:endParaRPr lang="en-US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273050"/>
            <a:ext cx="8382000" cy="64135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&amp; ARTICULAR SURFACES</a:t>
            </a:r>
            <a:endParaRPr lang="en-US" sz="4400" dirty="0"/>
          </a:p>
        </p:txBody>
      </p:sp>
      <p:pic>
        <p:nvPicPr>
          <p:cNvPr id="39938" name="Picture 2" descr="C:\Documents and Settings\user1\Desktop\ankle\ankle 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143000"/>
            <a:ext cx="31242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939" name="Picture 3" descr="C:\Documents and Settings\user1\Desktop\ankle\ankle 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143000"/>
            <a:ext cx="32766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28600" y="4419600"/>
            <a:ext cx="8686800" cy="2733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TYPE:</a:t>
            </a:r>
          </a:p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It is a synovial, </a:t>
            </a:r>
            <a:r>
              <a:rPr lang="en-US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hinge</a:t>
            </a:r>
            <a:r>
              <a:rPr lang="en-US" sz="2400" b="1" dirty="0" smtClean="0">
                <a:solidFill>
                  <a:srgbClr val="0070C0"/>
                </a:solidFill>
              </a:rPr>
              <a:t> joint.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ARTICULAR SURFACES: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UPPER</a:t>
            </a:r>
            <a:r>
              <a:rPr lang="en-US" sz="2400" b="1" dirty="0" smtClean="0">
                <a:solidFill>
                  <a:srgbClr val="0070C0"/>
                </a:solidFill>
              </a:rPr>
              <a:t>:</a:t>
            </a:r>
          </a:p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A socket formed by: the </a:t>
            </a:r>
            <a:r>
              <a:rPr lang="en-US" sz="2400" b="1" dirty="0" smtClean="0">
                <a:solidFill>
                  <a:srgbClr val="FF0000"/>
                </a:solidFill>
              </a:rPr>
              <a:t>lower end of tibia</a:t>
            </a:r>
            <a:r>
              <a:rPr lang="en-US" sz="2400" b="1" dirty="0" smtClean="0">
                <a:solidFill>
                  <a:srgbClr val="0070C0"/>
                </a:solidFill>
              </a:rPr>
              <a:t>, </a:t>
            </a:r>
            <a:r>
              <a:rPr lang="en-US" sz="2400" b="1" dirty="0" smtClean="0">
                <a:solidFill>
                  <a:srgbClr val="FF0000"/>
                </a:solidFill>
              </a:rPr>
              <a:t>medial </a:t>
            </a:r>
            <a:r>
              <a:rPr lang="en-US" sz="2400" b="1" dirty="0" err="1" smtClean="0">
                <a:solidFill>
                  <a:srgbClr val="FF0000"/>
                </a:solidFill>
              </a:rPr>
              <a:t>malleolus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&amp; </a:t>
            </a:r>
            <a:r>
              <a:rPr lang="en-US" sz="2400" b="1" dirty="0" smtClean="0">
                <a:solidFill>
                  <a:srgbClr val="FF0000"/>
                </a:solidFill>
              </a:rPr>
              <a:t>lateral </a:t>
            </a:r>
            <a:r>
              <a:rPr lang="en-US" sz="2400" b="1" dirty="0" err="1" smtClean="0">
                <a:solidFill>
                  <a:srgbClr val="FF0000"/>
                </a:solidFill>
              </a:rPr>
              <a:t>malleolus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400" b="1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Body of talus.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52400"/>
            <a:ext cx="4114800" cy="7921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914400"/>
            <a:ext cx="4344988" cy="2819400"/>
          </a:xfrm>
        </p:spPr>
        <p:txBody>
          <a:bodyPr>
            <a:normAutofit fontScale="85000" lnSpcReduction="10000"/>
          </a:bodyPr>
          <a:lstStyle/>
          <a:p>
            <a:r>
              <a:rPr lang="en-US" sz="28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 (DELTOID) LIGAMENT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</a:rPr>
              <a:t>A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strong triangular</a:t>
            </a:r>
            <a:r>
              <a:rPr lang="en-US" dirty="0" smtClean="0">
                <a:solidFill>
                  <a:srgbClr val="0070C0"/>
                </a:solidFill>
              </a:rPr>
              <a:t> ligament.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Apex:</a:t>
            </a:r>
            <a:r>
              <a:rPr lang="en-US" dirty="0" smtClean="0">
                <a:solidFill>
                  <a:srgbClr val="0070C0"/>
                </a:solidFill>
              </a:rPr>
              <a:t> attached to medial </a:t>
            </a:r>
            <a:r>
              <a:rPr lang="en-US" dirty="0" err="1" smtClean="0">
                <a:solidFill>
                  <a:srgbClr val="0070C0"/>
                </a:solidFill>
              </a:rPr>
              <a:t>malleolus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Base:</a:t>
            </a:r>
            <a:r>
              <a:rPr lang="en-US" dirty="0" smtClean="0">
                <a:solidFill>
                  <a:srgbClr val="0070C0"/>
                </a:solidFill>
              </a:rPr>
              <a:t> subdivided into 4 parts: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Anterior </a:t>
            </a:r>
            <a:r>
              <a:rPr lang="en-US" dirty="0" err="1" smtClean="0">
                <a:solidFill>
                  <a:srgbClr val="FF0000"/>
                </a:solidFill>
              </a:rPr>
              <a:t>tibiotalar</a:t>
            </a:r>
            <a:r>
              <a:rPr lang="en-US" dirty="0" smtClean="0">
                <a:solidFill>
                  <a:srgbClr val="FF0000"/>
                </a:solidFill>
              </a:rPr>
              <a:t> part.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7030A0"/>
                </a:solidFill>
              </a:rPr>
              <a:t>Tibionavicular</a:t>
            </a:r>
            <a:r>
              <a:rPr lang="en-US" dirty="0" smtClean="0">
                <a:solidFill>
                  <a:srgbClr val="7030A0"/>
                </a:solidFill>
              </a:rPr>
              <a:t> part.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00B050"/>
                </a:solidFill>
              </a:rPr>
              <a:t>Tibiocalcaneal</a:t>
            </a:r>
            <a:r>
              <a:rPr lang="en-US" dirty="0" smtClean="0">
                <a:solidFill>
                  <a:srgbClr val="00B050"/>
                </a:solidFill>
              </a:rPr>
              <a:t> part.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Posterior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tibiotalar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part.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Content Placeholder 6" descr="F66122-006-f09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4800" y="3810000"/>
            <a:ext cx="4040188" cy="28456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1" y="762000"/>
            <a:ext cx="4419600" cy="2743200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LIGAMENT</a:t>
            </a: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</a:rPr>
              <a:t>Composed of 3 separate ligaments.</a:t>
            </a:r>
            <a:endParaRPr lang="en-US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Anterior </a:t>
            </a:r>
            <a:r>
              <a:rPr lang="en-US" dirty="0" err="1" smtClean="0">
                <a:solidFill>
                  <a:srgbClr val="002060"/>
                </a:solidFill>
              </a:rPr>
              <a:t>talofibular</a:t>
            </a:r>
            <a:r>
              <a:rPr lang="en-US" dirty="0" smtClean="0">
                <a:solidFill>
                  <a:srgbClr val="002060"/>
                </a:solidFill>
              </a:rPr>
              <a:t> ligament.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>
                <a:solidFill>
                  <a:srgbClr val="00B0F0"/>
                </a:solidFill>
              </a:rPr>
              <a:t>Calcaneofibular</a:t>
            </a:r>
            <a:r>
              <a:rPr lang="en-US" dirty="0" smtClean="0">
                <a:solidFill>
                  <a:srgbClr val="00B0F0"/>
                </a:solidFill>
              </a:rPr>
              <a:t> ligament.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C00000"/>
                </a:solidFill>
              </a:rPr>
              <a:t>Posterior </a:t>
            </a:r>
            <a:r>
              <a:rPr lang="en-US" dirty="0" err="1" smtClean="0">
                <a:solidFill>
                  <a:srgbClr val="C00000"/>
                </a:solidFill>
              </a:rPr>
              <a:t>talofibular</a:t>
            </a:r>
            <a:r>
              <a:rPr lang="en-US" dirty="0" smtClean="0">
                <a:solidFill>
                  <a:srgbClr val="C00000"/>
                </a:solidFill>
              </a:rPr>
              <a:t> ligament.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8" name="Content Placeholder 7" descr="F66122-006-f098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8200" y="4114800"/>
            <a:ext cx="4041775" cy="23607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ight Arrow 9"/>
          <p:cNvSpPr/>
          <p:nvPr/>
        </p:nvSpPr>
        <p:spPr>
          <a:xfrm>
            <a:off x="685800" y="4800600"/>
            <a:ext cx="2286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762000" y="4648200"/>
            <a:ext cx="228600" cy="45719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762000" y="4419600"/>
            <a:ext cx="228600" cy="762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3733800" y="4419600"/>
            <a:ext cx="304800" cy="76200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8229600" y="4876800"/>
            <a:ext cx="228600" cy="76200"/>
          </a:xfrm>
          <a:prstGeom prst="lef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 flipV="1">
            <a:off x="7315200" y="6172200"/>
            <a:ext cx="304800" cy="76200"/>
          </a:xfrm>
          <a:prstGeom prst="lef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4800600" y="5181600"/>
            <a:ext cx="304800" cy="762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63213" y="5013176"/>
            <a:ext cx="1440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2247922" y="5203081"/>
            <a:ext cx="789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517079" y="5134689"/>
            <a:ext cx="1765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3</a:t>
            </a:r>
            <a:endParaRPr lang="en-US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2718788" y="5035034"/>
            <a:ext cx="197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4</a:t>
            </a:r>
            <a:endParaRPr lang="en-US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6542856" y="5097175"/>
            <a:ext cx="1440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1</a:t>
            </a:r>
            <a:endParaRPr lang="en-US" sz="1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967506" y="5134688"/>
            <a:ext cx="216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3</a:t>
            </a:r>
            <a:endParaRPr lang="en-US" sz="1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075518" y="5480080"/>
            <a:ext cx="1080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2</a:t>
            </a:r>
            <a:endParaRPr lang="en-US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1124744"/>
            <a:ext cx="4690864" cy="4861520"/>
          </a:xfrm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DORSIFLEXION: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</a:rPr>
              <a:t>Performed by muscles of </a:t>
            </a:r>
            <a:r>
              <a:rPr lang="en-US" b="1" u="sng" dirty="0" smtClean="0">
                <a:solidFill>
                  <a:srgbClr val="0070C0"/>
                </a:solidFill>
              </a:rPr>
              <a:t>anterior</a:t>
            </a:r>
            <a:r>
              <a:rPr lang="en-US" b="1" dirty="0" smtClean="0">
                <a:solidFill>
                  <a:srgbClr val="0070C0"/>
                </a:solidFill>
              </a:rPr>
              <a:t> compartment of leg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tibialis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anterior, extensor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hallucis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longus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extensor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digitorum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longus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b="1" i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peroneus</a:t>
            </a:r>
            <a:r>
              <a:rPr lang="en-US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tertius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PLANTERFLEXION:</a:t>
            </a:r>
          </a:p>
          <a:p>
            <a:pPr>
              <a:buFont typeface="Wingdings" pitchFamily="2" charset="2"/>
              <a:buChar char="§"/>
            </a:pPr>
            <a:r>
              <a:rPr lang="en-US" b="1" u="sng" dirty="0" smtClean="0">
                <a:solidFill>
                  <a:srgbClr val="FF0000"/>
                </a:solidFill>
              </a:rPr>
              <a:t>Initiated</a:t>
            </a:r>
            <a:r>
              <a:rPr lang="en-US" b="1" dirty="0" smtClean="0">
                <a:solidFill>
                  <a:srgbClr val="0070C0"/>
                </a:solidFill>
              </a:rPr>
              <a:t> by </a:t>
            </a:r>
            <a:r>
              <a:rPr lang="en-US" b="1" dirty="0" err="1" smtClean="0">
                <a:solidFill>
                  <a:srgbClr val="0070C0"/>
                </a:solidFill>
              </a:rPr>
              <a:t>soleus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b="1" u="sng" dirty="0" smtClean="0">
                <a:solidFill>
                  <a:srgbClr val="FF0000"/>
                </a:solidFill>
              </a:rPr>
              <a:t>Maintained</a:t>
            </a:r>
            <a:r>
              <a:rPr lang="en-US" b="1" dirty="0" smtClean="0">
                <a:solidFill>
                  <a:srgbClr val="0070C0"/>
                </a:solidFill>
              </a:rPr>
              <a:t> by </a:t>
            </a:r>
            <a:r>
              <a:rPr lang="en-US" b="1" dirty="0" err="1" smtClean="0">
                <a:solidFill>
                  <a:srgbClr val="0070C0"/>
                </a:solidFill>
              </a:rPr>
              <a:t>gastrocnemius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b="1" u="sng" dirty="0" smtClean="0">
                <a:solidFill>
                  <a:srgbClr val="FF0000"/>
                </a:solidFill>
              </a:rPr>
              <a:t>Assisted</a:t>
            </a:r>
            <a:r>
              <a:rPr lang="en-US" b="1" dirty="0" smtClean="0">
                <a:solidFill>
                  <a:srgbClr val="0070C0"/>
                </a:solidFill>
              </a:rPr>
              <a:t> by other muscles in </a:t>
            </a:r>
            <a:r>
              <a:rPr lang="en-US" b="1" u="sng" dirty="0" smtClean="0">
                <a:solidFill>
                  <a:srgbClr val="0070C0"/>
                </a:solidFill>
              </a:rPr>
              <a:t>posterior compartment</a:t>
            </a:r>
            <a:r>
              <a:rPr lang="en-US" b="1" dirty="0" smtClean="0">
                <a:solidFill>
                  <a:srgbClr val="0070C0"/>
                </a:solidFill>
              </a:rPr>
              <a:t> of leg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tibialis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posterior, flexor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digitorum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longus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flexor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hallucis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longus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b="1" dirty="0" smtClean="0">
                <a:solidFill>
                  <a:srgbClr val="FF0000"/>
                </a:solidFill>
              </a:rPr>
              <a:t>+</a:t>
            </a:r>
            <a:r>
              <a:rPr lang="en-US" b="1" dirty="0" smtClean="0">
                <a:solidFill>
                  <a:srgbClr val="0070C0"/>
                </a:solidFill>
              </a:rPr>
              <a:t> muscles of </a:t>
            </a:r>
            <a:r>
              <a:rPr lang="en-US" b="1" u="sng" dirty="0" smtClean="0">
                <a:solidFill>
                  <a:srgbClr val="0070C0"/>
                </a:solidFill>
              </a:rPr>
              <a:t>lateral compartment</a:t>
            </a:r>
            <a:r>
              <a:rPr lang="en-US" b="1" dirty="0" smtClean="0">
                <a:solidFill>
                  <a:srgbClr val="0070C0"/>
                </a:solidFill>
              </a:rPr>
              <a:t> of leg </a:t>
            </a:r>
            <a:r>
              <a:rPr lang="en-US" b="1" i="1" dirty="0" smtClean="0">
                <a:solidFill>
                  <a:srgbClr val="130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i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peroneus</a:t>
            </a:r>
            <a:r>
              <a:rPr lang="en-US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longus</a:t>
            </a:r>
            <a:r>
              <a:rPr lang="en-US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smtClean="0">
                <a:solidFill>
                  <a:srgbClr val="130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r>
              <a:rPr lang="en-US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peroneus</a:t>
            </a:r>
            <a:r>
              <a:rPr lang="en-US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brevis</a:t>
            </a:r>
            <a:r>
              <a:rPr lang="en-US" b="1" i="1" dirty="0" smtClean="0">
                <a:solidFill>
                  <a:srgbClr val="130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b="1" dirty="0" smtClean="0">
                <a:solidFill>
                  <a:srgbClr val="1308A8"/>
                </a:solidFill>
              </a:rPr>
              <a:t>.</a:t>
            </a:r>
            <a:endParaRPr lang="en-US" b="1" dirty="0">
              <a:solidFill>
                <a:srgbClr val="1308A8"/>
              </a:solidFill>
            </a:endParaRPr>
          </a:p>
        </p:txBody>
      </p:sp>
      <p:sp>
        <p:nvSpPr>
          <p:cNvPr id="2" name="AutoShape 2" descr="نتيجة بحث الصور عن ‪dorsiflexion and plantar flexion of foot‬‏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7150" y="-1485900"/>
            <a:ext cx="4581525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نتيجة بحث الصور عن ‪dorsiflexion and plantar flexion of foot‬‏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9550" y="-1333500"/>
            <a:ext cx="4581525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نتيجة بحث الصور عن ‪dorsiflexion and plantar flexion of foot‬‏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61950" y="-1181100"/>
            <a:ext cx="4581525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نتيجة بحث الصور عن ‪dorsiflexion and plantar flexion of foot‬‏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24050"/>
            <a:ext cx="3861445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74638"/>
            <a:ext cx="33528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N.B.</a:t>
            </a:r>
            <a:endParaRPr lang="en-US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INVERSION &amp; EVERSION MOVEMENTS </a:t>
            </a:r>
            <a:r>
              <a:rPr lang="en-US" b="1" dirty="0" smtClean="0">
                <a:solidFill>
                  <a:srgbClr val="0070C0"/>
                </a:solidFill>
              </a:rPr>
              <a:t>occur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talo-calcaneo-navicular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joint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https://upload.orthobullets.com/topic/7006/images/inversion_eversion_mov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2996952"/>
            <a:ext cx="3714776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00826" y="2928934"/>
            <a:ext cx="250033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MUSCLES PERFORM EVERSION :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2844" y="2928934"/>
            <a:ext cx="242889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MUSCLES PERFORM INVERSION :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572264" y="3643314"/>
            <a:ext cx="2357454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err="1" smtClean="0"/>
              <a:t>Peroneus</a:t>
            </a:r>
            <a:r>
              <a:rPr lang="en-US" dirty="0" smtClean="0"/>
              <a:t> </a:t>
            </a:r>
            <a:r>
              <a:rPr lang="en-US" dirty="0" err="1" smtClean="0"/>
              <a:t>longus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Peroneus</a:t>
            </a:r>
            <a:r>
              <a:rPr lang="en-US" dirty="0" smtClean="0"/>
              <a:t> </a:t>
            </a:r>
            <a:r>
              <a:rPr lang="en-US" dirty="0" err="1" smtClean="0"/>
              <a:t>brevis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Peroneus</a:t>
            </a:r>
            <a:r>
              <a:rPr lang="en-US" dirty="0" smtClean="0"/>
              <a:t> </a:t>
            </a:r>
            <a:r>
              <a:rPr lang="en-US" dirty="0" err="1" smtClean="0"/>
              <a:t>tertius</a:t>
            </a:r>
            <a:r>
              <a:rPr lang="en-US" dirty="0" smtClean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844" y="3643314"/>
            <a:ext cx="2428892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err="1" smtClean="0"/>
              <a:t>Tibialis</a:t>
            </a:r>
            <a:r>
              <a:rPr lang="en-US" dirty="0" smtClean="0"/>
              <a:t> anterior.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Tibialis</a:t>
            </a:r>
            <a:r>
              <a:rPr lang="en-US" dirty="0" smtClean="0"/>
              <a:t> posterior.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6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REMEMBER 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HILTON’S LAW</a:t>
            </a:r>
            <a:r>
              <a:rPr lang="en-US" b="1" dirty="0" smtClean="0">
                <a:solidFill>
                  <a:srgbClr val="7030A0"/>
                </a:solidFill>
              </a:rPr>
              <a:t>:</a:t>
            </a:r>
          </a:p>
          <a:p>
            <a:pPr>
              <a:buNone/>
            </a:pPr>
            <a:r>
              <a:rPr lang="en-US" b="1" i="1" dirty="0" smtClean="0">
                <a:solidFill>
                  <a:srgbClr val="0070C0"/>
                </a:solidFill>
              </a:rPr>
              <a:t>“</a:t>
            </a:r>
            <a:r>
              <a:rPr lang="en-US" b="1" i="1" u="sng" dirty="0" smtClean="0">
                <a:solidFill>
                  <a:srgbClr val="0070C0"/>
                </a:solidFill>
              </a:rPr>
              <a:t>The joint is supplied by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branches</a:t>
            </a:r>
            <a:r>
              <a:rPr lang="en-US" b="1" i="1" dirty="0" smtClean="0">
                <a:solidFill>
                  <a:srgbClr val="0070C0"/>
                </a:solidFill>
              </a:rPr>
              <a:t> from                 </a:t>
            </a:r>
            <a:r>
              <a:rPr lang="en-US" b="1" i="1" u="sng" dirty="0" smtClean="0">
                <a:solidFill>
                  <a:srgbClr val="0070C0"/>
                </a:solidFill>
              </a:rPr>
              <a:t>nerves supplying muscles</a:t>
            </a:r>
            <a:r>
              <a:rPr lang="en-US" b="1" i="1" dirty="0" smtClean="0">
                <a:solidFill>
                  <a:srgbClr val="0070C0"/>
                </a:solidFill>
              </a:rPr>
              <a:t> acting on it”.</a:t>
            </a:r>
          </a:p>
          <a:p>
            <a:pPr>
              <a:buNone/>
            </a:pPr>
            <a:endParaRPr lang="en-US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n-US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صورة ذات صلة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417627"/>
            <a:ext cx="4581525" cy="325173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i="1" dirty="0" smtClean="0">
                <a:solidFill>
                  <a:srgbClr val="1308A8"/>
                </a:solidFill>
              </a:rPr>
              <a:t>THANK YOU</a:t>
            </a:r>
            <a:endParaRPr lang="en-US" sz="8000" b="1" i="1" dirty="0">
              <a:solidFill>
                <a:srgbClr val="1308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90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5FE7F49B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09"/>
          <a:stretch>
            <a:fillRect/>
          </a:stretch>
        </p:blipFill>
        <p:spPr>
          <a:xfrm>
            <a:off x="251520" y="1340768"/>
            <a:ext cx="3429000" cy="2719388"/>
          </a:xfrm>
          <a:ln>
            <a:solidFill>
              <a:schemeClr val="tx1"/>
            </a:solidFill>
          </a:ln>
        </p:spPr>
      </p:pic>
      <p:sp>
        <p:nvSpPr>
          <p:cNvPr id="3686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851920" y="1341439"/>
            <a:ext cx="5184576" cy="323968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cs typeface="Tahoma" pitchFamily="34" charset="0"/>
              </a:rPr>
              <a:t>It is common after age of (60) years especially in women because of </a:t>
            </a:r>
            <a:r>
              <a:rPr lang="en-US" sz="2800" b="1" dirty="0">
                <a:solidFill>
                  <a:srgbClr val="0066FF"/>
                </a:solidFill>
                <a:cs typeface="Tahoma" pitchFamily="34" charset="0"/>
              </a:rPr>
              <a:t>Osteoporosis</a:t>
            </a:r>
            <a:r>
              <a:rPr lang="en-US" sz="2800" dirty="0">
                <a:cs typeface="Tahoma" pitchFamily="34" charset="0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cs typeface="Tahoma" pitchFamily="34" charset="0"/>
              </a:rPr>
              <a:t>It results in </a:t>
            </a:r>
            <a:r>
              <a:rPr lang="en-US" sz="2800" b="1" dirty="0">
                <a:solidFill>
                  <a:srgbClr val="C00000"/>
                </a:solidFill>
                <a:cs typeface="Tahoma" pitchFamily="34" charset="0"/>
              </a:rPr>
              <a:t>a</a:t>
            </a:r>
            <a:r>
              <a:rPr lang="en-US" sz="2800" b="1" dirty="0" smtClean="0">
                <a:solidFill>
                  <a:srgbClr val="C00000"/>
                </a:solidFill>
                <a:cs typeface="Tahoma" pitchFamily="34" charset="0"/>
              </a:rPr>
              <a:t> vascular necrosis</a:t>
            </a:r>
            <a:r>
              <a:rPr lang="en-US" sz="2800" dirty="0" smtClean="0">
                <a:solidFill>
                  <a:srgbClr val="C00000"/>
                </a:solidFill>
                <a:cs typeface="Tahoma" pitchFamily="34" charset="0"/>
              </a:rPr>
              <a:t> </a:t>
            </a:r>
            <a:r>
              <a:rPr lang="en-US" sz="2800" dirty="0" smtClean="0">
                <a:cs typeface="Tahoma" pitchFamily="34" charset="0"/>
              </a:rPr>
              <a:t>of the head of femur.</a:t>
            </a:r>
          </a:p>
          <a:p>
            <a:r>
              <a:rPr lang="en-US" dirty="0"/>
              <a:t>Blood supply to femoral </a:t>
            </a:r>
            <a:r>
              <a:rPr lang="en-US" dirty="0" smtClean="0"/>
              <a:t>head;</a:t>
            </a:r>
            <a:r>
              <a:rPr lang="en-US" dirty="0"/>
              <a:t> </a:t>
            </a:r>
            <a:r>
              <a:rPr lang="en-US" dirty="0" smtClean="0"/>
              <a:t>Mainly is</a:t>
            </a:r>
            <a:r>
              <a:rPr lang="en-US" dirty="0"/>
              <a:t> </a:t>
            </a:r>
            <a:r>
              <a:rPr lang="en-US" dirty="0">
                <a:solidFill>
                  <a:srgbClr val="C00000"/>
                </a:solidFill>
              </a:rPr>
              <a:t>medial </a:t>
            </a:r>
            <a:r>
              <a:rPr lang="en-US" dirty="0" smtClean="0">
                <a:solidFill>
                  <a:srgbClr val="C00000"/>
                </a:solidFill>
              </a:rPr>
              <a:t>femoral circumflex.</a:t>
            </a:r>
          </a:p>
          <a:p>
            <a:r>
              <a:rPr lang="en-US" b="1" dirty="0" smtClean="0"/>
              <a:t>Displacement </a:t>
            </a:r>
            <a:r>
              <a:rPr lang="en-US" b="1" dirty="0"/>
              <a:t>of femoral neck fracture </a:t>
            </a:r>
            <a:r>
              <a:rPr lang="en-US" dirty="0"/>
              <a:t>will </a:t>
            </a:r>
            <a:r>
              <a:rPr lang="en-US" b="1" dirty="0"/>
              <a:t>disrupt the blood supply</a:t>
            </a:r>
            <a:r>
              <a:rPr lang="en-US" dirty="0"/>
              <a:t> and </a:t>
            </a:r>
            <a:r>
              <a:rPr lang="en-US" b="1" u="sng" dirty="0"/>
              <a:t>cause </a:t>
            </a:r>
            <a:r>
              <a:rPr lang="en-US" dirty="0"/>
              <a:t>an </a:t>
            </a:r>
            <a:r>
              <a:rPr lang="en-US" dirty="0" err="1">
                <a:solidFill>
                  <a:srgbClr val="C00000"/>
                </a:solidFill>
              </a:rPr>
              <a:t>intracapsular</a:t>
            </a:r>
            <a:r>
              <a:rPr lang="en-US" dirty="0">
                <a:solidFill>
                  <a:srgbClr val="C00000"/>
                </a:solidFill>
              </a:rPr>
              <a:t> hematoma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>
              <a:cs typeface="Tahoma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800" dirty="0" smtClean="0"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589330"/>
            <a:ext cx="655272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cs typeface="Tahoma" pitchFamily="34" charset="0"/>
              </a:rPr>
              <a:t>     Fracture </a:t>
            </a:r>
            <a:r>
              <a:rPr lang="en-US" sz="3600" b="1" dirty="0">
                <a:solidFill>
                  <a:srgbClr val="FF0000"/>
                </a:solidFill>
                <a:cs typeface="Tahoma" pitchFamily="34" charset="0"/>
              </a:rPr>
              <a:t>neck of the femur</a:t>
            </a:r>
            <a:endParaRPr lang="en-US" sz="3600" dirty="0"/>
          </a:p>
        </p:txBody>
      </p:sp>
      <p:pic>
        <p:nvPicPr>
          <p:cNvPr id="6" name="Picture 2" descr="https://upload.orthobullets.com/topic/1037/images/femoral neck blood supply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55926"/>
            <a:ext cx="3456384" cy="270207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76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DISLOCATION OF HIP JOINT</a:t>
            </a:r>
          </a:p>
        </p:txBody>
      </p:sp>
      <p:pic>
        <p:nvPicPr>
          <p:cNvPr id="14339" name="Picture 4" descr="5CF5821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9"/>
          <a:stretch>
            <a:fillRect/>
          </a:stretch>
        </p:blipFill>
        <p:spPr>
          <a:xfrm>
            <a:off x="467544" y="1628800"/>
            <a:ext cx="3600400" cy="2664296"/>
          </a:xfrm>
          <a:ln>
            <a:solidFill>
              <a:schemeClr val="tx1"/>
            </a:solidFill>
          </a:ln>
        </p:spPr>
      </p:pic>
      <p:sp>
        <p:nvSpPr>
          <p:cNvPr id="3994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1557338"/>
            <a:ext cx="4643437" cy="45307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u="sng" dirty="0">
                <a:solidFill>
                  <a:srgbClr val="FF0000"/>
                </a:solidFill>
                <a:cs typeface="Tahoma" pitchFamily="34" charset="0"/>
              </a:rPr>
              <a:t>CONGENITAL</a:t>
            </a:r>
            <a:endParaRPr lang="en-US" sz="2800" u="sng" dirty="0" smtClean="0">
              <a:cs typeface="Tahoma" pitchFamily="34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cs typeface="Tahoma" pitchFamily="34" charset="0"/>
              </a:rPr>
              <a:t>More common in girls and </a:t>
            </a:r>
            <a:r>
              <a:rPr lang="en-US" sz="2800" dirty="0" smtClean="0">
                <a:solidFill>
                  <a:srgbClr val="1308A8"/>
                </a:solidFill>
                <a:cs typeface="Tahoma" pitchFamily="34" charset="0"/>
              </a:rPr>
              <a:t>associated with </a:t>
            </a:r>
            <a:r>
              <a:rPr lang="en-US" sz="2800" b="1" dirty="0" smtClean="0">
                <a:cs typeface="Tahoma" pitchFamily="34" charset="0"/>
              </a:rPr>
              <a:t>inability</a:t>
            </a:r>
            <a:r>
              <a:rPr lang="en-US" sz="2800" dirty="0" smtClean="0">
                <a:cs typeface="Tahoma" pitchFamily="34" charset="0"/>
              </a:rPr>
              <a:t> to </a:t>
            </a:r>
            <a:r>
              <a:rPr lang="en-US" sz="2800" dirty="0" smtClean="0">
                <a:solidFill>
                  <a:srgbClr val="1308A8"/>
                </a:solidFill>
                <a:cs typeface="Tahoma" pitchFamily="34" charset="0"/>
              </a:rPr>
              <a:t>adduct the thigh.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cs typeface="Tahoma" pitchFamily="34" charset="0"/>
              </a:rPr>
              <a:t>The upper lip of the acetabulum </a:t>
            </a:r>
            <a:r>
              <a:rPr lang="en-US" sz="2800" dirty="0" smtClean="0">
                <a:solidFill>
                  <a:srgbClr val="1308A8"/>
                </a:solidFill>
                <a:cs typeface="Tahoma" pitchFamily="34" charset="0"/>
              </a:rPr>
              <a:t>fails to develop</a:t>
            </a:r>
            <a:r>
              <a:rPr lang="en-US" sz="2800" dirty="0" smtClean="0">
                <a:cs typeface="Tahoma" pitchFamily="34" charset="0"/>
              </a:rPr>
              <a:t> adequately.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1308A8"/>
                </a:solidFill>
                <a:cs typeface="Tahoma" pitchFamily="34" charset="0"/>
              </a:rPr>
              <a:t>The head of the femur rides up out </a:t>
            </a:r>
            <a:r>
              <a:rPr lang="en-US" sz="2800" dirty="0" smtClean="0">
                <a:cs typeface="Tahoma" pitchFamily="34" charset="0"/>
              </a:rPr>
              <a:t>of </a:t>
            </a:r>
            <a:r>
              <a:rPr lang="en-US" sz="2800" dirty="0" smtClean="0">
                <a:solidFill>
                  <a:srgbClr val="1308A8"/>
                </a:solidFill>
                <a:cs typeface="Tahoma" pitchFamily="34" charset="0"/>
              </a:rPr>
              <a:t>the acetabulum </a:t>
            </a:r>
            <a:r>
              <a:rPr lang="en-US" sz="2800" dirty="0" smtClean="0">
                <a:cs typeface="Tahoma" pitchFamily="34" charset="0"/>
              </a:rPr>
              <a:t>onto the gluteal surface of the ileum.</a:t>
            </a:r>
            <a:r>
              <a:rPr lang="en-US" dirty="0" smtClean="0">
                <a:cs typeface="Tahoma" pitchFamily="34" charset="0"/>
              </a:rPr>
              <a:t> 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26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76F7361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88641"/>
            <a:ext cx="2808312" cy="3888432"/>
          </a:xfrm>
          <a:ln>
            <a:solidFill>
              <a:schemeClr val="tx1"/>
            </a:solidFill>
          </a:ln>
        </p:spPr>
      </p:pic>
      <p:sp>
        <p:nvSpPr>
          <p:cNvPr id="4096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779838" y="838200"/>
            <a:ext cx="4906962" cy="46790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u="sng" dirty="0" smtClean="0">
                <a:solidFill>
                  <a:srgbClr val="FF0000"/>
                </a:solidFill>
                <a:cs typeface="Tahoma" pitchFamily="34" charset="0"/>
              </a:rPr>
              <a:t>TRAUMATIC Hip Dislocation:</a:t>
            </a:r>
            <a:endParaRPr lang="en-US" sz="2800" u="sng" dirty="0" smtClean="0">
              <a:cs typeface="Tahoma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cs typeface="Tahoma" pitchFamily="34" charset="0"/>
              </a:rPr>
              <a:t>It is </a:t>
            </a:r>
            <a:r>
              <a:rPr lang="en-US" sz="2800" dirty="0" smtClean="0">
                <a:solidFill>
                  <a:srgbClr val="C00000"/>
                </a:solidFill>
                <a:cs typeface="Tahoma" pitchFamily="34" charset="0"/>
              </a:rPr>
              <a:t>common in motor vehicle accidents </a:t>
            </a:r>
            <a:r>
              <a:rPr lang="en-US" sz="2800" dirty="0" smtClean="0">
                <a:cs typeface="Tahoma" pitchFamily="34" charset="0"/>
              </a:rPr>
              <a:t>when the thigh is flexed and adducted.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tx1"/>
                </a:solidFill>
                <a:cs typeface="Tahoma" pitchFamily="34" charset="0"/>
              </a:rPr>
              <a:t>The dislocated head is displaced </a:t>
            </a:r>
            <a:r>
              <a:rPr lang="en-US" sz="2800" b="1" dirty="0" smtClean="0">
                <a:solidFill>
                  <a:srgbClr val="C00000"/>
                </a:solidFill>
                <a:cs typeface="Tahoma" pitchFamily="34" charset="0"/>
              </a:rPr>
              <a:t>posteriorly</a:t>
            </a:r>
            <a:r>
              <a:rPr lang="en-US" sz="2800" dirty="0" smtClean="0">
                <a:cs typeface="Tahoma" pitchFamily="34" charset="0"/>
              </a:rPr>
              <a:t> to lie on the posterior surface of the ileum.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C00000"/>
                </a:solidFill>
                <a:cs typeface="Tahoma" pitchFamily="34" charset="0"/>
              </a:rPr>
              <a:t>In </a:t>
            </a:r>
            <a:r>
              <a:rPr lang="en-US" sz="2800" b="1" dirty="0" smtClean="0">
                <a:solidFill>
                  <a:schemeClr val="tx1"/>
                </a:solidFill>
                <a:cs typeface="Tahoma" pitchFamily="34" charset="0"/>
              </a:rPr>
              <a:t>posterior</a:t>
            </a:r>
            <a:r>
              <a:rPr lang="en-US" sz="2800" b="1" dirty="0" smtClean="0">
                <a:solidFill>
                  <a:srgbClr val="66FF33"/>
                </a:solidFill>
                <a:cs typeface="Tahoma" pitchFamily="34" charset="0"/>
              </a:rPr>
              <a:t> </a:t>
            </a:r>
            <a:r>
              <a:rPr lang="en-US" sz="2800" b="1" dirty="0" smtClean="0">
                <a:cs typeface="Tahoma" pitchFamily="34" charset="0"/>
              </a:rPr>
              <a:t>dislocation </a:t>
            </a:r>
            <a:r>
              <a:rPr lang="en-US" sz="2800" dirty="0" smtClean="0">
                <a:cs typeface="Tahoma" pitchFamily="34" charset="0"/>
              </a:rPr>
              <a:t>the </a:t>
            </a:r>
            <a:r>
              <a:rPr lang="en-US" sz="2800" b="1" dirty="0" smtClean="0">
                <a:solidFill>
                  <a:srgbClr val="C00000"/>
                </a:solidFill>
                <a:cs typeface="Tahoma" pitchFamily="34" charset="0"/>
              </a:rPr>
              <a:t>sciatic nerve</a:t>
            </a:r>
            <a:r>
              <a:rPr lang="en-US" sz="2800" dirty="0" smtClean="0">
                <a:solidFill>
                  <a:srgbClr val="C00000"/>
                </a:solidFill>
                <a:cs typeface="Tahoma" pitchFamily="34" charset="0"/>
              </a:rPr>
              <a:t> </a:t>
            </a:r>
            <a:r>
              <a:rPr lang="en-US" sz="2800" dirty="0" smtClean="0">
                <a:cs typeface="Tahoma" pitchFamily="34" charset="0"/>
              </a:rPr>
              <a:t>is liable to be </a:t>
            </a:r>
            <a:r>
              <a:rPr lang="en-US" sz="2800" b="1" dirty="0" smtClean="0">
                <a:cs typeface="Tahoma" pitchFamily="34" charset="0"/>
              </a:rPr>
              <a:t>injured.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dirty="0" smtClean="0">
              <a:cs typeface="Tahoma" pitchFamily="34" charset="0"/>
            </a:endParaRPr>
          </a:p>
        </p:txBody>
      </p:sp>
      <p:pic>
        <p:nvPicPr>
          <p:cNvPr id="2050" name="Picture 2" descr="نتيجة بحث الصور عن ‪hip joint dislocation‬‏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37112"/>
            <a:ext cx="3024336" cy="204522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35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070" y="116632"/>
            <a:ext cx="82296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/>
              <a:t>Knee joint injury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340768"/>
            <a:ext cx="4892179" cy="535531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A20E7B"/>
                </a:solidFill>
              </a:rPr>
              <a:t>1. Meniscal tears 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These pieces of cartilage can tear suddenly during sporting </a:t>
            </a:r>
            <a:r>
              <a:rPr lang="en-US" dirty="0" smtClean="0"/>
              <a:t>activities; </a:t>
            </a:r>
            <a:r>
              <a:rPr lang="en-US" dirty="0">
                <a:solidFill>
                  <a:srgbClr val="FF0000"/>
                </a:solidFill>
              </a:rPr>
              <a:t>With a sudden meniscus tear, </a:t>
            </a:r>
            <a:r>
              <a:rPr lang="en-US" dirty="0"/>
              <a:t>a pop may be heard or felt in the </a:t>
            </a:r>
            <a:r>
              <a:rPr lang="en-US" dirty="0" smtClean="0"/>
              <a:t>knee.</a:t>
            </a:r>
            <a:r>
              <a:rPr lang="en-US" dirty="0"/>
              <a:t> </a:t>
            </a:r>
            <a:r>
              <a:rPr lang="en-US" dirty="0" smtClean="0"/>
              <a:t>They </a:t>
            </a:r>
            <a:r>
              <a:rPr lang="en-US" dirty="0"/>
              <a:t>may also tear slowly due to </a:t>
            </a:r>
            <a:r>
              <a:rPr lang="en-US" dirty="0" smtClean="0"/>
              <a:t>aging (</a:t>
            </a:r>
            <a:r>
              <a:rPr lang="en-US" dirty="0">
                <a:solidFill>
                  <a:srgbClr val="FF0000"/>
                </a:solidFill>
              </a:rPr>
              <a:t>degenerative meniscus </a:t>
            </a:r>
            <a:r>
              <a:rPr lang="en-US" dirty="0" smtClean="0">
                <a:solidFill>
                  <a:srgbClr val="FF0000"/>
                </a:solidFill>
              </a:rPr>
              <a:t>tear</a:t>
            </a:r>
            <a:r>
              <a:rPr lang="en-US" dirty="0" smtClean="0"/>
              <a:t>).</a:t>
            </a:r>
          </a:p>
          <a:p>
            <a:r>
              <a:rPr lang="en-US" b="1" dirty="0" smtClean="0">
                <a:solidFill>
                  <a:srgbClr val="A20E7B"/>
                </a:solidFill>
              </a:rPr>
              <a:t>2. Anterior </a:t>
            </a:r>
            <a:r>
              <a:rPr lang="en-US" b="1" dirty="0">
                <a:solidFill>
                  <a:srgbClr val="A20E7B"/>
                </a:solidFill>
              </a:rPr>
              <a:t>cruciate ligament </a:t>
            </a:r>
            <a:r>
              <a:rPr lang="en-US" b="1" dirty="0" smtClean="0">
                <a:solidFill>
                  <a:srgbClr val="A20E7B"/>
                </a:solidFill>
              </a:rPr>
              <a:t>injuries 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Injuries to the ACL can be </a:t>
            </a:r>
            <a:r>
              <a:rPr lang="en-US" dirty="0">
                <a:solidFill>
                  <a:srgbClr val="FF0000"/>
                </a:solidFill>
              </a:rPr>
              <a:t>serious and require surgery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A grade 1 sprain is a mild injury to the ACL, while a grade 3 refers to a complete tear</a:t>
            </a:r>
            <a:r>
              <a:rPr lang="en-US" dirty="0" smtClean="0"/>
              <a:t>.</a:t>
            </a:r>
          </a:p>
          <a:p>
            <a:r>
              <a:rPr lang="en-US" b="1" dirty="0" smtClean="0">
                <a:solidFill>
                  <a:srgbClr val="1308A8"/>
                </a:solidFill>
              </a:rPr>
              <a:t>Causes : </a:t>
            </a:r>
            <a:r>
              <a:rPr lang="en-US" dirty="0" smtClean="0"/>
              <a:t>sports as in </a:t>
            </a:r>
            <a:r>
              <a:rPr lang="en-US" dirty="0" smtClean="0">
                <a:solidFill>
                  <a:srgbClr val="1308A8"/>
                </a:solidFill>
              </a:rPr>
              <a:t>Football</a:t>
            </a:r>
            <a:r>
              <a:rPr lang="en-US" dirty="0" smtClean="0"/>
              <a:t>; Improperly </a:t>
            </a:r>
            <a:r>
              <a:rPr lang="en-US" dirty="0"/>
              <a:t>landing from a </a:t>
            </a:r>
            <a:r>
              <a:rPr lang="en-US" dirty="0">
                <a:solidFill>
                  <a:srgbClr val="1308A8"/>
                </a:solidFill>
              </a:rPr>
              <a:t>jump</a:t>
            </a:r>
            <a:r>
              <a:rPr lang="en-US" dirty="0"/>
              <a:t> or </a:t>
            </a:r>
            <a:r>
              <a:rPr lang="en-US" dirty="0">
                <a:solidFill>
                  <a:srgbClr val="1308A8"/>
                </a:solidFill>
              </a:rPr>
              <a:t>quickly changing the </a:t>
            </a:r>
            <a:r>
              <a:rPr lang="en-US" dirty="0" smtClean="0">
                <a:solidFill>
                  <a:srgbClr val="1308A8"/>
                </a:solidFill>
              </a:rPr>
              <a:t>direction.</a:t>
            </a:r>
            <a:endParaRPr lang="en-US" dirty="0">
              <a:solidFill>
                <a:srgbClr val="1308A8"/>
              </a:solidFill>
            </a:endParaRPr>
          </a:p>
          <a:p>
            <a:r>
              <a:rPr lang="en-US" b="1" dirty="0" smtClean="0">
                <a:solidFill>
                  <a:srgbClr val="A20E7B"/>
                </a:solidFill>
              </a:rPr>
              <a:t>3. Posterior </a:t>
            </a:r>
            <a:r>
              <a:rPr lang="en-US" b="1" dirty="0">
                <a:solidFill>
                  <a:srgbClr val="A20E7B"/>
                </a:solidFill>
              </a:rPr>
              <a:t>cruciate ligament </a:t>
            </a:r>
            <a:r>
              <a:rPr lang="en-US" b="1" dirty="0" smtClean="0">
                <a:solidFill>
                  <a:srgbClr val="A20E7B"/>
                </a:solidFill>
              </a:rPr>
              <a:t>injuries 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An injury to the posterior cruciate </a:t>
            </a:r>
            <a:r>
              <a:rPr lang="en-US" dirty="0">
                <a:solidFill>
                  <a:srgbClr val="FF0000"/>
                </a:solidFill>
              </a:rPr>
              <a:t>requires powerful force while the knee is in a bent position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This </a:t>
            </a:r>
            <a:r>
              <a:rPr lang="en-US" dirty="0" smtClean="0"/>
              <a:t>happens </a:t>
            </a:r>
            <a:r>
              <a:rPr lang="en-US" dirty="0">
                <a:solidFill>
                  <a:srgbClr val="FF0000"/>
                </a:solidFill>
              </a:rPr>
              <a:t>when someone falls hard onto a bent knee </a:t>
            </a:r>
            <a:r>
              <a:rPr lang="en-US" dirty="0"/>
              <a:t>or is in an </a:t>
            </a:r>
            <a:r>
              <a:rPr lang="en-US" dirty="0" smtClean="0">
                <a:solidFill>
                  <a:srgbClr val="FF0000"/>
                </a:solidFill>
              </a:rPr>
              <a:t>accident.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 descr="نتيجة بحث الصور عن ‪knee joint injury‬‏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88840"/>
            <a:ext cx="3793802" cy="302895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19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19099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 be able to:</a:t>
            </a:r>
          </a:p>
          <a:p>
            <a:pPr lvl="0">
              <a:buFont typeface="Wingdings" pitchFamily="2" charset="2"/>
              <a:buChar char="§"/>
            </a:pPr>
            <a:r>
              <a:rPr lang="en-US" sz="3600" b="1" i="1" dirty="0" smtClean="0">
                <a:solidFill>
                  <a:srgbClr val="0070C0"/>
                </a:solidFill>
              </a:rPr>
              <a:t>List the </a:t>
            </a:r>
            <a:r>
              <a:rPr lang="en-US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 </a:t>
            </a:r>
            <a:r>
              <a:rPr lang="en-US" sz="3600" b="1" i="1" dirty="0" smtClean="0">
                <a:solidFill>
                  <a:srgbClr val="0070C0"/>
                </a:solidFill>
              </a:rPr>
              <a:t>&amp; </a:t>
            </a:r>
            <a:r>
              <a:rPr lang="en-US" sz="36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articular</a:t>
            </a:r>
            <a:r>
              <a:rPr lang="en-US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surfaces </a:t>
            </a:r>
            <a:r>
              <a:rPr lang="en-US" sz="3600" b="1" i="1" dirty="0" smtClean="0">
                <a:solidFill>
                  <a:srgbClr val="0070C0"/>
                </a:solidFill>
              </a:rPr>
              <a:t>of hip joint.</a:t>
            </a:r>
          </a:p>
          <a:p>
            <a:pPr lvl="0">
              <a:buFont typeface="Wingdings" pitchFamily="2" charset="2"/>
              <a:buChar char="§"/>
            </a:pPr>
            <a:r>
              <a:rPr lang="en-US" sz="3600" b="1" i="1" dirty="0" smtClean="0">
                <a:solidFill>
                  <a:srgbClr val="0070C0"/>
                </a:solidFill>
              </a:rPr>
              <a:t>Describe the </a:t>
            </a:r>
            <a:r>
              <a:rPr lang="en-US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ligaments </a:t>
            </a:r>
            <a:r>
              <a:rPr lang="en-US" sz="3600" b="1" i="1" dirty="0" smtClean="0">
                <a:solidFill>
                  <a:srgbClr val="0070C0"/>
                </a:solidFill>
              </a:rPr>
              <a:t>of hip joints </a:t>
            </a:r>
            <a:r>
              <a:rPr lang="en-US" sz="2800" b="1" i="1" dirty="0" smtClean="0">
                <a:solidFill>
                  <a:srgbClr val="0070C0"/>
                </a:solidFill>
              </a:rPr>
              <a:t>(</a:t>
            </a:r>
            <a:r>
              <a:rPr lang="en-US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extra- 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intra-capsular </a:t>
            </a:r>
            <a:r>
              <a:rPr lang="en-US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ligaments).</a:t>
            </a:r>
          </a:p>
          <a:p>
            <a:pPr lvl="0">
              <a:buFont typeface="Wingdings" pitchFamily="2" charset="2"/>
              <a:buChar char="§"/>
            </a:pPr>
            <a:r>
              <a:rPr lang="en-US" sz="3600" b="1" i="1" dirty="0" smtClean="0">
                <a:solidFill>
                  <a:srgbClr val="0070C0"/>
                </a:solidFill>
              </a:rPr>
              <a:t>Describe </a:t>
            </a:r>
            <a:r>
              <a:rPr lang="en-US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movements </a:t>
            </a:r>
            <a:r>
              <a:rPr lang="en-US" sz="3600" b="1" i="1" dirty="0" smtClean="0">
                <a:solidFill>
                  <a:srgbClr val="0070C0"/>
                </a:solidFill>
              </a:rPr>
              <a:t>of hip joint.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352928" cy="79208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800" b="1" dirty="0"/>
              <a:t/>
            </a:r>
            <a:br>
              <a:rPr lang="en-US" sz="2800" b="1" dirty="0"/>
            </a:br>
            <a:r>
              <a:rPr lang="en-US" sz="3600" b="1"/>
              <a:t>What </a:t>
            </a:r>
            <a:r>
              <a:rPr lang="en-US" sz="3600" b="1" smtClean="0"/>
              <a:t>are Kinds </a:t>
            </a:r>
            <a:r>
              <a:rPr lang="en-US" sz="3600" b="1" dirty="0"/>
              <a:t>of Ankle </a:t>
            </a:r>
            <a:r>
              <a:rPr lang="en-US" sz="3600" b="1" dirty="0" smtClean="0"/>
              <a:t>Injuries?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340768"/>
            <a:ext cx="4176464" cy="452431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FF0000"/>
                </a:solidFill>
              </a:rPr>
              <a:t>Ankle </a:t>
            </a:r>
            <a:r>
              <a:rPr lang="en-US" b="1" dirty="0" smtClean="0">
                <a:solidFill>
                  <a:srgbClr val="FF0000"/>
                </a:solidFill>
              </a:rPr>
              <a:t>injuries </a:t>
            </a:r>
            <a:r>
              <a:rPr lang="en-US" b="1" dirty="0">
                <a:solidFill>
                  <a:srgbClr val="FF0000"/>
                </a:solidFill>
              </a:rPr>
              <a:t>are </a:t>
            </a:r>
            <a:r>
              <a:rPr lang="en-US" b="1" dirty="0"/>
              <a:t>Sprains, Strains, and </a:t>
            </a:r>
            <a:r>
              <a:rPr lang="en-US" b="1" dirty="0" smtClean="0"/>
              <a:t>Fracture; That affect </a:t>
            </a:r>
            <a:r>
              <a:rPr lang="en-US" b="1" dirty="0" smtClean="0">
                <a:solidFill>
                  <a:srgbClr val="FF0000"/>
                </a:solidFill>
              </a:rPr>
              <a:t>bone</a:t>
            </a:r>
            <a:r>
              <a:rPr lang="en-US" b="1" dirty="0">
                <a:solidFill>
                  <a:srgbClr val="FF0000"/>
                </a:solidFill>
              </a:rPr>
              <a:t>, ligament, or </a:t>
            </a:r>
            <a:r>
              <a:rPr lang="en-US" b="1" dirty="0" smtClean="0">
                <a:solidFill>
                  <a:srgbClr val="FF0000"/>
                </a:solidFill>
              </a:rPr>
              <a:t>tendon.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1308A8"/>
                </a:solidFill>
              </a:rPr>
              <a:t>A </a:t>
            </a:r>
            <a:r>
              <a:rPr lang="en-US" b="1" dirty="0">
                <a:solidFill>
                  <a:srgbClr val="1308A8"/>
                </a:solidFill>
              </a:rPr>
              <a:t>sprain </a:t>
            </a:r>
            <a:r>
              <a:rPr lang="en-US" dirty="0"/>
              <a:t>is </a:t>
            </a:r>
            <a:r>
              <a:rPr lang="en-US" dirty="0" smtClean="0"/>
              <a:t>a common sports injury, but can also happen any time a sudden twist displaces the ankle joint.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1308A8"/>
                </a:solidFill>
              </a:rPr>
              <a:t>A sprain </a:t>
            </a:r>
            <a:r>
              <a:rPr lang="en-US" dirty="0" smtClean="0"/>
              <a:t>is the </a:t>
            </a:r>
            <a:r>
              <a:rPr lang="en-US" dirty="0"/>
              <a:t>term that describes damage to </a:t>
            </a:r>
            <a:r>
              <a:rPr lang="en-US" b="1" dirty="0">
                <a:solidFill>
                  <a:srgbClr val="FF0000"/>
                </a:solidFill>
              </a:rPr>
              <a:t>ligaments </a:t>
            </a:r>
            <a:r>
              <a:rPr lang="en-US" dirty="0"/>
              <a:t>when they are stretched beyond their normal range of </a:t>
            </a:r>
            <a:r>
              <a:rPr lang="en-US" dirty="0" smtClean="0"/>
              <a:t>motion. It </a:t>
            </a:r>
            <a:r>
              <a:rPr lang="en-US" dirty="0"/>
              <a:t>ranged from mild </a:t>
            </a:r>
            <a:r>
              <a:rPr lang="en-US" dirty="0" smtClean="0"/>
              <a:t>to </a:t>
            </a:r>
            <a:r>
              <a:rPr lang="en-US" dirty="0"/>
              <a:t>a complete tear or rupture.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1308A8"/>
                </a:solidFill>
              </a:rPr>
              <a:t>A strain </a:t>
            </a:r>
            <a:r>
              <a:rPr lang="en-US" dirty="0"/>
              <a:t>refers to damage to </a:t>
            </a:r>
            <a:r>
              <a:rPr lang="en-US" b="1" dirty="0">
                <a:solidFill>
                  <a:srgbClr val="FF0000"/>
                </a:solidFill>
              </a:rPr>
              <a:t>muscles </a:t>
            </a:r>
            <a:r>
              <a:rPr lang="en-US" b="1" dirty="0"/>
              <a:t>and </a:t>
            </a:r>
            <a:r>
              <a:rPr lang="en-US" b="1" dirty="0">
                <a:solidFill>
                  <a:srgbClr val="FF0000"/>
                </a:solidFill>
              </a:rPr>
              <a:t>tendons </a:t>
            </a:r>
            <a:r>
              <a:rPr lang="en-US" dirty="0"/>
              <a:t>as a result of being pulled or stretched too far</a:t>
            </a:r>
            <a:r>
              <a:rPr lang="en-US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1308A8"/>
                </a:solidFill>
              </a:rPr>
              <a:t>A fracture </a:t>
            </a:r>
            <a:r>
              <a:rPr lang="en-US" dirty="0"/>
              <a:t>describes a break in one or more of the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bones </a:t>
            </a:r>
            <a:r>
              <a:rPr lang="en-US" dirty="0" smtClean="0"/>
              <a:t>in the ankle joint.</a:t>
            </a:r>
            <a:endParaRPr lang="en-US" dirty="0"/>
          </a:p>
        </p:txBody>
      </p:sp>
      <p:pic>
        <p:nvPicPr>
          <p:cNvPr id="1026" name="Picture 2" descr="نتيجة بحث الصور عن ‪ankle joint injury‬‏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1484784"/>
            <a:ext cx="3860998" cy="388620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45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&amp; ARTICULAR SURFACES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371600"/>
            <a:ext cx="4038600" cy="36576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TYPE:</a:t>
            </a: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0070C0"/>
                </a:solidFill>
              </a:rPr>
              <a:t>It is a </a:t>
            </a:r>
            <a:r>
              <a:rPr lang="en-US" sz="2800" b="1" u="sng" dirty="0" smtClean="0">
                <a:solidFill>
                  <a:srgbClr val="0070C0"/>
                </a:solidFill>
              </a:rPr>
              <a:t>synovial, </a:t>
            </a:r>
            <a:r>
              <a:rPr lang="en-US" sz="28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ball &amp; socket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joint.</a:t>
            </a:r>
          </a:p>
          <a:p>
            <a:pPr>
              <a:lnSpc>
                <a:spcPct val="80000"/>
              </a:lnSpc>
              <a:buNone/>
            </a:pPr>
            <a:endParaRPr lang="en-US" sz="2800" b="1" dirty="0" smtClean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ARTICULAR SURFACES:</a:t>
            </a:r>
          </a:p>
          <a:p>
            <a:pPr>
              <a:lnSpc>
                <a:spcPct val="80000"/>
              </a:lnSpc>
            </a:pP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Acetabulum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hip (pelvic) bone</a:t>
            </a: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 of femur.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1026" name="Picture 2" descr="C:\Documents and Settings\user1\Desktop\Hip joint\Copy of F66122-006-f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219200"/>
            <a:ext cx="4027081" cy="4572000"/>
          </a:xfrm>
          <a:prstGeom prst="rect">
            <a:avLst/>
          </a:prstGeom>
          <a:noFill/>
        </p:spPr>
      </p:pic>
      <p:sp>
        <p:nvSpPr>
          <p:cNvPr id="7" name="Down Arrow 6"/>
          <p:cNvSpPr/>
          <p:nvPr/>
        </p:nvSpPr>
        <p:spPr>
          <a:xfrm>
            <a:off x="7696200" y="2667000"/>
            <a:ext cx="228600" cy="3048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724400" y="5181600"/>
            <a:ext cx="457200" cy="2286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LIGAMENTS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en-US" sz="4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Extracapsular</a:t>
            </a:r>
            <a:r>
              <a:rPr lang="en-US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4000" i="1" dirty="0"/>
          </a:p>
        </p:txBody>
      </p:sp>
      <p:pic>
        <p:nvPicPr>
          <p:cNvPr id="2050" name="Picture 2" descr="C:\Documents and Settings\user1\Desktop\Hip joint\Copy of F66122-006-f0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295633"/>
            <a:ext cx="5009356" cy="40767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5334000"/>
            <a:ext cx="90011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Iliofemoral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ligament:  </a:t>
            </a:r>
            <a:r>
              <a:rPr lang="en-US" sz="2000" b="1" dirty="0" smtClean="0">
                <a:solidFill>
                  <a:srgbClr val="0070C0"/>
                </a:solidFill>
              </a:rPr>
              <a:t>Y-shaped strong ligament, anterior to joint,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limits extension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Pubofemoral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ligament: </a:t>
            </a:r>
            <a:r>
              <a:rPr lang="en-US" sz="2000" b="1" dirty="0" err="1" smtClean="0">
                <a:solidFill>
                  <a:srgbClr val="0070C0"/>
                </a:solidFill>
              </a:rPr>
              <a:t>antero</a:t>
            </a:r>
            <a:r>
              <a:rPr lang="en-US" sz="2000" b="1" dirty="0" smtClean="0">
                <a:solidFill>
                  <a:srgbClr val="0070C0"/>
                </a:solidFill>
              </a:rPr>
              <a:t>-inferior to joint,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limits abduction &amp; lateral rotation 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Ischiofemoral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ligament: </a:t>
            </a:r>
            <a:r>
              <a:rPr lang="en-US" sz="2000" b="1" dirty="0" smtClean="0">
                <a:solidFill>
                  <a:srgbClr val="0070C0"/>
                </a:solidFill>
              </a:rPr>
              <a:t>posterior to joint,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limits medial rotation</a:t>
            </a:r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00" y="4495800"/>
            <a:ext cx="15420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Intertrochanteric</a:t>
            </a:r>
            <a:r>
              <a:rPr lang="en-US" sz="1200" b="1" dirty="0" smtClean="0"/>
              <a:t> line</a:t>
            </a:r>
            <a:endParaRPr lang="en-US" sz="1200" b="1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229100" y="3928893"/>
            <a:ext cx="301112" cy="5669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919383" y="3438810"/>
            <a:ext cx="190501" cy="217157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114800" y="3658100"/>
            <a:ext cx="55921" cy="64424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087147" y="3658100"/>
            <a:ext cx="457200" cy="6928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own Arrow 14"/>
          <p:cNvSpPr/>
          <p:nvPr/>
        </p:nvSpPr>
        <p:spPr>
          <a:xfrm>
            <a:off x="4142453" y="2832481"/>
            <a:ext cx="228600" cy="3810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2843808" y="4909222"/>
            <a:ext cx="457200" cy="22860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5562600" y="4953000"/>
            <a:ext cx="304800" cy="381000"/>
          </a:xfrm>
          <a:prstGeom prst="up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صورة ذات صلة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96" r="29202" b="13646"/>
          <a:stretch/>
        </p:blipFill>
        <p:spPr bwMode="auto">
          <a:xfrm>
            <a:off x="1187624" y="2188569"/>
            <a:ext cx="1268361" cy="250048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صورة ذات صلة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7" r="60215" b="13369"/>
          <a:stretch/>
        </p:blipFill>
        <p:spPr bwMode="auto">
          <a:xfrm>
            <a:off x="0" y="2188569"/>
            <a:ext cx="1306033" cy="250048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LIGAMENTS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en-US" sz="4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Intracapsular</a:t>
            </a:r>
            <a:r>
              <a:rPr lang="en-US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236562" y="4795897"/>
            <a:ext cx="89074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Acetabular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labrum: </a:t>
            </a:r>
            <a:r>
              <a:rPr lang="en-US" sz="2000" b="1" u="sng" dirty="0" smtClean="0">
                <a:solidFill>
                  <a:srgbClr val="0070C0"/>
                </a:solidFill>
              </a:rPr>
              <a:t>fibro-cartilaginous collar </a:t>
            </a:r>
            <a:r>
              <a:rPr lang="en-US" sz="2000" b="1" dirty="0" smtClean="0">
                <a:solidFill>
                  <a:srgbClr val="0070C0"/>
                </a:solidFill>
              </a:rPr>
              <a:t>attached to </a:t>
            </a:r>
            <a:r>
              <a:rPr lang="en-US" sz="2000" b="1" u="sng" dirty="0" smtClean="0">
                <a:solidFill>
                  <a:srgbClr val="0070C0"/>
                </a:solidFill>
              </a:rPr>
              <a:t>margins of </a:t>
            </a:r>
            <a:r>
              <a:rPr lang="en-US" sz="2000" b="1" u="sng" dirty="0" err="1" smtClean="0">
                <a:solidFill>
                  <a:srgbClr val="0070C0"/>
                </a:solidFill>
              </a:rPr>
              <a:t>acetabulum</a:t>
            </a:r>
            <a:r>
              <a:rPr lang="en-US" sz="2000" b="1" u="sng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   to increase its depth for better retaining of head of femur </a:t>
            </a:r>
            <a:r>
              <a:rPr lang="en-US" sz="1400" b="1" dirty="0" smtClean="0"/>
              <a:t>(it is completed inferiorly by    transverse ligament).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AC42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Transverse acetabular ligament:</a:t>
            </a:r>
            <a:r>
              <a:rPr lang="en-US" sz="2000" b="1" dirty="0" smtClean="0">
                <a:solidFill>
                  <a:srgbClr val="AC429D"/>
                </a:solidFill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converts </a:t>
            </a:r>
            <a:r>
              <a:rPr lang="en-US" sz="2000" b="1" dirty="0" smtClean="0">
                <a:solidFill>
                  <a:srgbClr val="AC429D"/>
                </a:solidFill>
              </a:rPr>
              <a:t>acetabular notch </a:t>
            </a:r>
            <a:r>
              <a:rPr lang="en-US" sz="2000" b="1" dirty="0" smtClean="0">
                <a:solidFill>
                  <a:srgbClr val="0070C0"/>
                </a:solidFill>
              </a:rPr>
              <a:t>into foramen </a:t>
            </a:r>
            <a:r>
              <a:rPr lang="en-US" sz="2000" b="1" dirty="0" smtClean="0">
                <a:solidFill>
                  <a:srgbClr val="AC429D"/>
                </a:solidFill>
              </a:rPr>
              <a:t>(acetabular foramen) </a:t>
            </a:r>
            <a:r>
              <a:rPr lang="en-US" sz="2000" b="1" dirty="0" smtClean="0">
                <a:solidFill>
                  <a:srgbClr val="0070C0"/>
                </a:solidFill>
              </a:rPr>
              <a:t>through which pass acetabular vessels.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 of femoral head: </a:t>
            </a:r>
            <a:r>
              <a:rPr lang="en-US" sz="2000" b="1" dirty="0" smtClean="0">
                <a:solidFill>
                  <a:srgbClr val="0070C0"/>
                </a:solidFill>
              </a:rPr>
              <a:t>carries </a:t>
            </a:r>
            <a:r>
              <a:rPr lang="en-US" sz="2000" b="1" dirty="0" smtClean="0">
                <a:solidFill>
                  <a:srgbClr val="AC429D"/>
                </a:solidFill>
              </a:rPr>
              <a:t>vessels</a:t>
            </a:r>
            <a:r>
              <a:rPr lang="en-US" sz="2000" b="1" dirty="0" smtClean="0">
                <a:solidFill>
                  <a:srgbClr val="0070C0"/>
                </a:solidFill>
              </a:rPr>
              <a:t> to head of femur</a:t>
            </a:r>
            <a:r>
              <a:rPr lang="en-US" sz="1400" b="1" dirty="0" smtClean="0">
                <a:solidFill>
                  <a:srgbClr val="0070C0"/>
                </a:solidFill>
              </a:rPr>
              <a:t> (artery of ligament of femoral head ; branch of </a:t>
            </a:r>
            <a:r>
              <a:rPr lang="en-US" sz="1400" b="1" dirty="0" err="1" smtClean="0">
                <a:solidFill>
                  <a:srgbClr val="0070C0"/>
                </a:solidFill>
              </a:rPr>
              <a:t>obturator</a:t>
            </a:r>
            <a:r>
              <a:rPr lang="en-US" sz="1400" b="1" dirty="0" smtClean="0">
                <a:solidFill>
                  <a:srgbClr val="0070C0"/>
                </a:solidFill>
              </a:rPr>
              <a:t> artery).</a:t>
            </a:r>
            <a:endParaRPr lang="en-US" sz="1400" b="1" dirty="0">
              <a:solidFill>
                <a:srgbClr val="0070C0"/>
              </a:solidFill>
            </a:endParaRPr>
          </a:p>
        </p:txBody>
      </p:sp>
      <p:pic>
        <p:nvPicPr>
          <p:cNvPr id="3076" name="Picture 4" descr="C:\Documents and Settings\user1\Desktop\Hip joint\Copy of F66122-006-f0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1500174"/>
            <a:ext cx="4786345" cy="3271846"/>
          </a:xfrm>
          <a:prstGeom prst="rect">
            <a:avLst/>
          </a:prstGeom>
          <a:noFill/>
        </p:spPr>
      </p:pic>
      <p:sp>
        <p:nvSpPr>
          <p:cNvPr id="11" name="Down Arrow 10"/>
          <p:cNvSpPr/>
          <p:nvPr/>
        </p:nvSpPr>
        <p:spPr>
          <a:xfrm>
            <a:off x="1571604" y="1571612"/>
            <a:ext cx="228600" cy="2286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14282" y="4071942"/>
            <a:ext cx="457200" cy="22860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357422" y="4143380"/>
            <a:ext cx="381000" cy="228600"/>
          </a:xfrm>
          <a:prstGeom prst="rightArrow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2" name="Picture 2" descr="نتيجة بحث الصور عن ‪ligament of femoral head and artery inside it‬‏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571612"/>
            <a:ext cx="4000496" cy="2986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4487416" cy="533400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FLEXION: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Iliopsoas</a:t>
            </a:r>
            <a:r>
              <a:rPr lang="en-US" sz="2400" b="1" dirty="0" smtClean="0">
                <a:solidFill>
                  <a:srgbClr val="00B050"/>
                </a:solidFill>
              </a:rPr>
              <a:t> (mainly), </a:t>
            </a:r>
            <a:r>
              <a:rPr lang="en-US" sz="2400" b="1" dirty="0" err="1" smtClean="0">
                <a:solidFill>
                  <a:srgbClr val="FF0000"/>
                </a:solidFill>
              </a:rPr>
              <a:t>s</a:t>
            </a:r>
            <a:r>
              <a:rPr lang="en-US" sz="2400" b="1" dirty="0" err="1" smtClean="0">
                <a:solidFill>
                  <a:srgbClr val="0070C0"/>
                </a:solidFill>
              </a:rPr>
              <a:t>artorius</a:t>
            </a:r>
            <a:r>
              <a:rPr lang="en-US" sz="2400" b="1" dirty="0" smtClean="0">
                <a:solidFill>
                  <a:srgbClr val="0070C0"/>
                </a:solidFill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</a:rPr>
              <a:t>p</a:t>
            </a:r>
            <a:r>
              <a:rPr lang="en-US" sz="2400" b="1" dirty="0" err="1" smtClean="0">
                <a:solidFill>
                  <a:srgbClr val="0070C0"/>
                </a:solidFill>
              </a:rPr>
              <a:t>ectineus</a:t>
            </a:r>
            <a:r>
              <a:rPr lang="en-US" sz="2400" b="1" dirty="0" smtClean="0">
                <a:solidFill>
                  <a:srgbClr val="0070C0"/>
                </a:solidFill>
              </a:rPr>
              <a:t>, </a:t>
            </a:r>
            <a:r>
              <a:rPr lang="en-US" sz="2400" b="1" dirty="0" smtClean="0">
                <a:solidFill>
                  <a:srgbClr val="FF0000"/>
                </a:solidFill>
              </a:rPr>
              <a:t>r</a:t>
            </a:r>
            <a:r>
              <a:rPr lang="en-US" sz="2400" b="1" dirty="0" smtClean="0">
                <a:solidFill>
                  <a:srgbClr val="0070C0"/>
                </a:solidFill>
              </a:rPr>
              <a:t>ectus </a:t>
            </a:r>
            <a:r>
              <a:rPr lang="en-US" sz="2400" b="1" dirty="0" err="1" smtClean="0">
                <a:solidFill>
                  <a:srgbClr val="0070C0"/>
                </a:solidFill>
              </a:rPr>
              <a:t>femoris</a:t>
            </a:r>
            <a:r>
              <a:rPr lang="en-US" sz="24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EXTENSION: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>Hamstrings</a:t>
            </a:r>
            <a:r>
              <a:rPr lang="en-US" sz="2400" b="1" dirty="0" smtClean="0">
                <a:solidFill>
                  <a:srgbClr val="0070C0"/>
                </a:solidFill>
              </a:rPr>
              <a:t> (mainly), </a:t>
            </a:r>
            <a:r>
              <a:rPr lang="en-US" sz="2400" b="1" dirty="0" smtClean="0">
                <a:solidFill>
                  <a:srgbClr val="0070C0"/>
                </a:solidFill>
              </a:rPr>
              <a:t>                                              </a:t>
            </a:r>
            <a:r>
              <a:rPr lang="en-US" sz="2400" b="1" dirty="0" smtClean="0">
                <a:solidFill>
                  <a:srgbClr val="00B050"/>
                </a:solidFill>
              </a:rPr>
              <a:t>gluteus </a:t>
            </a:r>
            <a:r>
              <a:rPr lang="en-US" sz="2400" b="1" dirty="0" err="1" smtClean="0">
                <a:solidFill>
                  <a:srgbClr val="00B050"/>
                </a:solidFill>
              </a:rPr>
              <a:t>maximus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smtClean="0">
                <a:solidFill>
                  <a:srgbClr val="1308A8"/>
                </a:solidFill>
              </a:rPr>
              <a:t>(powerful extensor).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ABDUCTION: </a:t>
            </a:r>
            <a:r>
              <a:rPr lang="en-US" sz="2400" b="1" dirty="0" smtClean="0">
                <a:solidFill>
                  <a:srgbClr val="FF00FF"/>
                </a:solidFill>
              </a:rPr>
              <a:t>Gluteus </a:t>
            </a:r>
            <a:r>
              <a:rPr lang="en-US" sz="2400" b="1" dirty="0" err="1" smtClean="0">
                <a:solidFill>
                  <a:srgbClr val="FF00FF"/>
                </a:solidFill>
              </a:rPr>
              <a:t>medius</a:t>
            </a:r>
            <a:r>
              <a:rPr lang="en-US" sz="2400" b="1" dirty="0" smtClean="0">
                <a:solidFill>
                  <a:srgbClr val="FF00FF"/>
                </a:solidFill>
              </a:rPr>
              <a:t> </a:t>
            </a:r>
            <a:r>
              <a:rPr lang="en-US" sz="2400" b="1" dirty="0" smtClean="0"/>
              <a:t>&amp; </a:t>
            </a:r>
            <a:r>
              <a:rPr lang="en-US" sz="2400" b="1" dirty="0" err="1" smtClean="0">
                <a:solidFill>
                  <a:srgbClr val="FF00FF"/>
                </a:solidFill>
              </a:rPr>
              <a:t>minimus</a:t>
            </a:r>
            <a:r>
              <a:rPr lang="en-US" sz="2400" b="1" dirty="0" smtClean="0">
                <a:solidFill>
                  <a:srgbClr val="FF00FF"/>
                </a:solidFill>
              </a:rPr>
              <a:t>, </a:t>
            </a:r>
            <a:r>
              <a:rPr lang="en-US" sz="2400" b="1" dirty="0" err="1" smtClean="0">
                <a:solidFill>
                  <a:srgbClr val="0070C0"/>
                </a:solidFill>
              </a:rPr>
              <a:t>sartorius</a:t>
            </a:r>
            <a:r>
              <a:rPr lang="en-US" sz="24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ADDUCTION:</a:t>
            </a:r>
            <a:r>
              <a:rPr lang="en-US" sz="2400" b="1" dirty="0" smtClean="0">
                <a:solidFill>
                  <a:srgbClr val="0070C0"/>
                </a:solidFill>
              </a:rPr>
              <a:t> Adductors, </a:t>
            </a:r>
            <a:r>
              <a:rPr lang="en-US" sz="2400" b="1" dirty="0" err="1" smtClean="0">
                <a:solidFill>
                  <a:srgbClr val="0070C0"/>
                </a:solidFill>
              </a:rPr>
              <a:t>gracilis</a:t>
            </a:r>
            <a:r>
              <a:rPr lang="en-US" sz="24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 ROTATION: </a:t>
            </a:r>
            <a:r>
              <a:rPr lang="en-US" sz="2400" b="1" dirty="0" smtClean="0">
                <a:solidFill>
                  <a:srgbClr val="FF00FF"/>
                </a:solidFill>
              </a:rPr>
              <a:t>Gluteus </a:t>
            </a:r>
            <a:r>
              <a:rPr lang="en-US" sz="2400" b="1" dirty="0" err="1" smtClean="0">
                <a:solidFill>
                  <a:srgbClr val="FF00FF"/>
                </a:solidFill>
              </a:rPr>
              <a:t>medius</a:t>
            </a:r>
            <a:r>
              <a:rPr lang="en-US" sz="2400" b="1" dirty="0" smtClean="0">
                <a:solidFill>
                  <a:srgbClr val="FF00FF"/>
                </a:solidFill>
              </a:rPr>
              <a:t> </a:t>
            </a:r>
            <a:r>
              <a:rPr lang="en-US" sz="2400" b="1" dirty="0" smtClean="0"/>
              <a:t>&amp;</a:t>
            </a:r>
            <a:r>
              <a:rPr lang="en-US" sz="2400" b="1" dirty="0" smtClean="0">
                <a:solidFill>
                  <a:srgbClr val="FF00FF"/>
                </a:solidFill>
              </a:rPr>
              <a:t> </a:t>
            </a:r>
            <a:r>
              <a:rPr lang="en-US" sz="2400" b="1" dirty="0" err="1" smtClean="0">
                <a:solidFill>
                  <a:srgbClr val="FF00FF"/>
                </a:solidFill>
              </a:rPr>
              <a:t>minimus</a:t>
            </a:r>
            <a:r>
              <a:rPr lang="en-US" sz="2400" b="1" dirty="0" smtClean="0">
                <a:solidFill>
                  <a:srgbClr val="FF00FF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ROTATION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400" b="1" dirty="0" smtClean="0">
                <a:solidFill>
                  <a:srgbClr val="00B050"/>
                </a:solidFill>
              </a:rPr>
              <a:t>Gluteus </a:t>
            </a:r>
            <a:r>
              <a:rPr lang="en-US" sz="2400" b="1" dirty="0" err="1" smtClean="0">
                <a:solidFill>
                  <a:srgbClr val="00B050"/>
                </a:solidFill>
              </a:rPr>
              <a:t>maximus</a:t>
            </a:r>
            <a:r>
              <a:rPr lang="en-US" sz="2400" b="1" dirty="0" smtClean="0">
                <a:solidFill>
                  <a:srgbClr val="0070C0"/>
                </a:solidFill>
              </a:rPr>
              <a:t>, </a:t>
            </a:r>
            <a:r>
              <a:rPr lang="en-US" sz="2400" b="1" dirty="0" err="1" smtClean="0">
                <a:solidFill>
                  <a:srgbClr val="0070C0"/>
                </a:solidFill>
              </a:rPr>
              <a:t>quadratus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femoris</a:t>
            </a:r>
            <a:r>
              <a:rPr lang="en-US" sz="2400" b="1" dirty="0" smtClean="0">
                <a:solidFill>
                  <a:srgbClr val="0070C0"/>
                </a:solidFill>
              </a:rPr>
              <a:t>, </a:t>
            </a:r>
            <a:r>
              <a:rPr lang="en-US" sz="2400" b="1" dirty="0" err="1" smtClean="0">
                <a:solidFill>
                  <a:srgbClr val="0070C0"/>
                </a:solidFill>
              </a:rPr>
              <a:t>piriformis</a:t>
            </a:r>
            <a:r>
              <a:rPr lang="en-US" sz="2400" b="1" dirty="0" smtClean="0">
                <a:solidFill>
                  <a:srgbClr val="0070C0"/>
                </a:solidFill>
              </a:rPr>
              <a:t>, </a:t>
            </a:r>
            <a:r>
              <a:rPr lang="en-US" sz="2400" b="1" dirty="0" err="1" smtClean="0">
                <a:solidFill>
                  <a:srgbClr val="0070C0"/>
                </a:solidFill>
              </a:rPr>
              <a:t>obturator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externus</a:t>
            </a:r>
            <a:r>
              <a:rPr lang="en-US" sz="2400" b="1" dirty="0" smtClean="0">
                <a:solidFill>
                  <a:srgbClr val="0070C0"/>
                </a:solidFill>
              </a:rPr>
              <a:t> &amp; </a:t>
            </a:r>
            <a:r>
              <a:rPr lang="en-US" sz="2400" b="1" dirty="0" err="1" smtClean="0">
                <a:solidFill>
                  <a:srgbClr val="0070C0"/>
                </a:solidFill>
              </a:rPr>
              <a:t>internus</a:t>
            </a:r>
            <a:r>
              <a:rPr lang="en-US" sz="2400" b="1" dirty="0" smtClean="0">
                <a:solidFill>
                  <a:srgbClr val="0070C0"/>
                </a:solidFill>
              </a:rPr>
              <a:t>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4" name="Picture 2" descr="صورة ذات صلة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6400"/>
            <a:ext cx="4343400" cy="2895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2209800"/>
            <a:ext cx="6138219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KNEE JOINT</a:t>
            </a:r>
            <a:endParaRPr lang="en-US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32913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 be able to: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List the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 </a:t>
            </a:r>
            <a:r>
              <a:rPr lang="en-US" b="1" i="1" dirty="0" smtClean="0">
                <a:solidFill>
                  <a:srgbClr val="0070C0"/>
                </a:solidFill>
              </a:rPr>
              <a:t>&amp;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articular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surfaces </a:t>
            </a:r>
            <a:r>
              <a:rPr lang="en-US" b="1" i="1" dirty="0" smtClean="0">
                <a:solidFill>
                  <a:srgbClr val="0070C0"/>
                </a:solidFill>
              </a:rPr>
              <a:t>of knee joint.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capsule</a:t>
            </a:r>
            <a:r>
              <a:rPr lang="en-US" b="1" i="1" dirty="0" smtClean="0">
                <a:solidFill>
                  <a:srgbClr val="0070C0"/>
                </a:solidFill>
              </a:rPr>
              <a:t> of knee joint, its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extra- &amp; intra-capsular ligaments.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List important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bursae</a:t>
            </a:r>
            <a:r>
              <a:rPr lang="en-US" b="1" i="1" dirty="0" smtClean="0">
                <a:solidFill>
                  <a:srgbClr val="0070C0"/>
                </a:solidFill>
              </a:rPr>
              <a:t> in relation to knee joint.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movements </a:t>
            </a:r>
            <a:r>
              <a:rPr lang="en-US" b="1" i="1" dirty="0" smtClean="0">
                <a:solidFill>
                  <a:srgbClr val="0070C0"/>
                </a:solidFill>
              </a:rPr>
              <a:t>of knee joint.</a:t>
            </a:r>
          </a:p>
          <a:p>
            <a:pPr lvl="0">
              <a:buNone/>
            </a:pPr>
            <a:endParaRPr lang="en-US" b="1" i="1" dirty="0" smtClean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§"/>
            </a:pPr>
            <a:endParaRPr lang="en-US" b="1" i="1" dirty="0" smtClean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§"/>
            </a:pPr>
            <a:endParaRPr lang="en-US" b="1" i="1" dirty="0" smtClean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§"/>
            </a:pPr>
            <a:endParaRPr lang="en-US" b="1" i="1" dirty="0" smtClean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§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2764</TotalTime>
  <Words>1536</Words>
  <Application>Microsoft Office PowerPoint</Application>
  <PresentationFormat>On-screen Show (4:3)</PresentationFormat>
  <Paragraphs>195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Office Theme</vt:lpstr>
      <vt:lpstr>1_Office Theme</vt:lpstr>
      <vt:lpstr>2_Office Theme</vt:lpstr>
      <vt:lpstr> * HIP JOINT KNEE JOINT  * ANKLE JOINT </vt:lpstr>
      <vt:lpstr>PowerPoint Presentation</vt:lpstr>
      <vt:lpstr>OBJECTIVES</vt:lpstr>
      <vt:lpstr>TYPES &amp; ARTICULAR SURFACES</vt:lpstr>
      <vt:lpstr>LIGAMENTS (3 Extracapsular)</vt:lpstr>
      <vt:lpstr>LIGAMENTS (3 Intracapsular)</vt:lpstr>
      <vt:lpstr>MOVEMENTS</vt:lpstr>
      <vt:lpstr>PowerPoint Presentation</vt:lpstr>
      <vt:lpstr>OBJECTIVES</vt:lpstr>
      <vt:lpstr>TYPES &amp; ARTICULAR SURFACES</vt:lpstr>
      <vt:lpstr>PowerPoint Presentation</vt:lpstr>
      <vt:lpstr>PowerPoint Presentation</vt:lpstr>
      <vt:lpstr>INTRA-CAPSULAR STRUCTURES</vt:lpstr>
      <vt:lpstr>PowerPoint Presentation</vt:lpstr>
      <vt:lpstr>PowerPoint Presentation</vt:lpstr>
      <vt:lpstr>MOVEMENTS</vt:lpstr>
      <vt:lpstr>MOVEMENTS (cont’d)</vt:lpstr>
      <vt:lpstr>PowerPoint Presentation</vt:lpstr>
      <vt:lpstr>OBJECTIVES</vt:lpstr>
      <vt:lpstr>TYPES &amp; ARTICULAR SURFACES</vt:lpstr>
      <vt:lpstr>LIGAMENTS</vt:lpstr>
      <vt:lpstr>MOVEMENTS</vt:lpstr>
      <vt:lpstr>N.B.</vt:lpstr>
      <vt:lpstr>NERVE SUPPLY</vt:lpstr>
      <vt:lpstr>THANK YOU</vt:lpstr>
      <vt:lpstr>PowerPoint Presentation</vt:lpstr>
      <vt:lpstr>DISLOCATION OF HIP JOINT</vt:lpstr>
      <vt:lpstr>PowerPoint Presentation</vt:lpstr>
      <vt:lpstr>Knee joint injury</vt:lpstr>
      <vt:lpstr> What are Kinds of Ankle Injuries?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INVOLVED IN RESPIRATION</dc:title>
  <dc:creator>user</dc:creator>
  <cp:lastModifiedBy>DELL</cp:lastModifiedBy>
  <cp:revision>410</cp:revision>
  <dcterms:created xsi:type="dcterms:W3CDTF">2010-01-27T08:25:16Z</dcterms:created>
  <dcterms:modified xsi:type="dcterms:W3CDTF">2020-11-05T16:29:51Z</dcterms:modified>
</cp:coreProperties>
</file>