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9" r:id="rId2"/>
    <p:sldId id="257" r:id="rId3"/>
    <p:sldId id="288" r:id="rId4"/>
    <p:sldId id="289" r:id="rId5"/>
    <p:sldId id="290" r:id="rId6"/>
    <p:sldId id="291" r:id="rId7"/>
    <p:sldId id="292" r:id="rId8"/>
    <p:sldId id="293" r:id="rId9"/>
    <p:sldId id="302" r:id="rId10"/>
    <p:sldId id="294" r:id="rId11"/>
    <p:sldId id="295" r:id="rId12"/>
    <p:sldId id="296" r:id="rId13"/>
    <p:sldId id="303" r:id="rId14"/>
    <p:sldId id="310" r:id="rId15"/>
    <p:sldId id="304" r:id="rId16"/>
    <p:sldId id="305" r:id="rId17"/>
    <p:sldId id="306" r:id="rId18"/>
    <p:sldId id="299" r:id="rId19"/>
    <p:sldId id="307" r:id="rId20"/>
    <p:sldId id="30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05E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3" autoAdjust="0"/>
  </p:normalViewPr>
  <p:slideViewPr>
    <p:cSldViewPr>
      <p:cViewPr varScale="1">
        <p:scale>
          <a:sx n="80" d="100"/>
          <a:sy n="80" d="100"/>
        </p:scale>
        <p:origin x="130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4C160-2605-4A71-9DBA-4C64B6DF9A50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810AA-85BB-44BA-A5A6-C2CD200D5F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810AA-85BB-44BA-A5A6-C2CD200D5F2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8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772400" cy="1470025"/>
          </a:xfrm>
          <a:solidFill>
            <a:schemeClr val="bg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SHOULDER REGION</a:t>
            </a:r>
            <a:r>
              <a:rPr lang="en-US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GB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3505200"/>
            <a:ext cx="4724400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Tahani AL-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Matrafi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029199" cy="685800"/>
          </a:xfr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ROTATOR CUFF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457200" y="990600"/>
            <a:ext cx="4724400" cy="5562600"/>
          </a:xfr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tx1"/>
                </a:solidFill>
              </a:rPr>
              <a:t>A </a:t>
            </a:r>
            <a:r>
              <a:rPr lang="en-US" sz="2800" b="1" dirty="0" err="1" smtClean="0">
                <a:solidFill>
                  <a:schemeClr val="tx1"/>
                </a:solidFill>
              </a:rPr>
              <a:t>tendinous</a:t>
            </a:r>
            <a:r>
              <a:rPr lang="en-US" sz="2800" b="1" dirty="0" smtClean="0">
                <a:solidFill>
                  <a:schemeClr val="tx1"/>
                </a:solidFill>
              </a:rPr>
              <a:t> cuff around the shoulder joint covering its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nterior,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osterior </a:t>
            </a:r>
            <a:r>
              <a:rPr lang="en-US" sz="2800" b="1" dirty="0" smtClean="0">
                <a:solidFill>
                  <a:schemeClr val="tx1"/>
                </a:solidFill>
              </a:rPr>
              <a:t>and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uperior </a:t>
            </a:r>
            <a:r>
              <a:rPr lang="en-US" sz="2800" b="1" dirty="0" smtClean="0">
                <a:solidFill>
                  <a:schemeClr val="tx1"/>
                </a:solidFill>
              </a:rPr>
              <a:t>aspects.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tx1"/>
                </a:solidFill>
              </a:rPr>
              <a:t>The cuff is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deficient Inferiorly </a:t>
            </a:r>
            <a:r>
              <a:rPr lang="en-US" sz="2800" b="1" dirty="0" smtClean="0">
                <a:solidFill>
                  <a:schemeClr val="tx1"/>
                </a:solidFill>
              </a:rPr>
              <a:t>and this is the site of potential weakness.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tx1"/>
                </a:solidFill>
              </a:rPr>
              <a:t>It is formed of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muscles</a:t>
            </a:r>
            <a:r>
              <a:rPr lang="en-US" sz="2800" b="1" dirty="0" smtClean="0">
                <a:solidFill>
                  <a:schemeClr val="tx1"/>
                </a:solidFill>
              </a:rPr>
              <a:t>: </a:t>
            </a:r>
            <a:r>
              <a:rPr lang="en-US" sz="2800" b="1" i="1" dirty="0">
                <a:solidFill>
                  <a:schemeClr val="tx1"/>
                </a:solidFill>
              </a:rPr>
              <a:t>S</a:t>
            </a:r>
            <a:r>
              <a:rPr lang="en-US" sz="2800" b="1" i="1" dirty="0" smtClean="0">
                <a:solidFill>
                  <a:schemeClr val="tx1"/>
                </a:solidFill>
              </a:rPr>
              <a:t>upraspinatus, </a:t>
            </a:r>
            <a:r>
              <a:rPr lang="en-US" sz="2800" b="1" i="1" dirty="0" err="1">
                <a:solidFill>
                  <a:schemeClr val="tx1"/>
                </a:solidFill>
              </a:rPr>
              <a:t>I</a:t>
            </a:r>
            <a:r>
              <a:rPr lang="en-US" sz="2800" b="1" i="1" dirty="0" err="1" smtClean="0">
                <a:solidFill>
                  <a:schemeClr val="tx1"/>
                </a:solidFill>
              </a:rPr>
              <a:t>nfraspinatus</a:t>
            </a:r>
            <a:r>
              <a:rPr lang="en-US" sz="2800" b="1" i="1" dirty="0" smtClean="0">
                <a:solidFill>
                  <a:schemeClr val="tx1"/>
                </a:solidFill>
              </a:rPr>
              <a:t>, </a:t>
            </a:r>
            <a:r>
              <a:rPr lang="en-US" sz="2800" b="1" i="1" dirty="0" err="1">
                <a:solidFill>
                  <a:schemeClr val="tx1"/>
                </a:solidFill>
              </a:rPr>
              <a:t>T</a:t>
            </a:r>
            <a:r>
              <a:rPr lang="en-US" sz="2800" b="1" i="1" dirty="0" err="1" smtClean="0">
                <a:solidFill>
                  <a:schemeClr val="tx1"/>
                </a:solidFill>
              </a:rPr>
              <a:t>eres</a:t>
            </a:r>
            <a:r>
              <a:rPr lang="en-US" sz="2800" b="1" i="1" dirty="0" smtClean="0">
                <a:solidFill>
                  <a:schemeClr val="tx1"/>
                </a:solidFill>
              </a:rPr>
              <a:t> minor &amp; </a:t>
            </a:r>
            <a:r>
              <a:rPr lang="en-US" sz="2800" b="1" i="1" dirty="0" err="1">
                <a:solidFill>
                  <a:schemeClr val="tx1"/>
                </a:solidFill>
              </a:rPr>
              <a:t>S</a:t>
            </a:r>
            <a:r>
              <a:rPr lang="en-US" sz="2800" b="1" i="1" dirty="0" err="1" smtClean="0">
                <a:solidFill>
                  <a:schemeClr val="tx1"/>
                </a:solidFill>
              </a:rPr>
              <a:t>ubscapularis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u="sng" dirty="0" smtClean="0">
                <a:solidFill>
                  <a:schemeClr val="tx1"/>
                </a:solidFill>
              </a:rPr>
              <a:t>(SITS).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tx1"/>
                </a:solidFill>
              </a:rPr>
              <a:t>The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tone</a:t>
            </a:r>
            <a:r>
              <a:rPr lang="en-US" sz="2800" b="1" dirty="0" smtClean="0">
                <a:solidFill>
                  <a:schemeClr val="tx1"/>
                </a:solidFill>
              </a:rPr>
              <a:t> of these muscles help in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stabilizing the shoulder joint.</a:t>
            </a:r>
          </a:p>
          <a:p>
            <a:endParaRPr lang="en-US" dirty="0"/>
          </a:p>
        </p:txBody>
      </p:sp>
      <p:pic>
        <p:nvPicPr>
          <p:cNvPr id="15" name="Picture 4" descr="Plate0394C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0"/>
            <a:ext cx="29051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rotator cu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62600" y="3581400"/>
            <a:ext cx="3048000" cy="304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7315200" y="381000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48400" y="1600200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0800" y="2362200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0" y="1828800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419600" cy="5105400"/>
          </a:xfrm>
          <a:solidFill>
            <a:schemeClr val="bg2">
              <a:lumMod val="9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11163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q"/>
            </a:pPr>
            <a:r>
              <a:rPr lang="en-US" sz="2600" b="1" dirty="0" smtClean="0">
                <a:solidFill>
                  <a:schemeClr val="tx1"/>
                </a:solidFill>
              </a:rPr>
              <a:t>Rotator cuff can be </a:t>
            </a:r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damaged</a:t>
            </a:r>
            <a:r>
              <a:rPr lang="en-US" sz="2600" b="1" dirty="0" smtClean="0">
                <a:solidFill>
                  <a:schemeClr val="tx1"/>
                </a:solidFill>
              </a:rPr>
              <a:t> due to </a:t>
            </a:r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trauma </a:t>
            </a:r>
            <a:r>
              <a:rPr lang="en-US" sz="2600" b="1" dirty="0" smtClean="0">
                <a:solidFill>
                  <a:schemeClr val="tx1"/>
                </a:solidFill>
              </a:rPr>
              <a:t>(during playing baseball) or </a:t>
            </a:r>
            <a:r>
              <a:rPr 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</a:t>
            </a:r>
            <a:r>
              <a:rPr lang="en-US" sz="2600" b="1" dirty="0" smtClean="0">
                <a:solidFill>
                  <a:schemeClr val="tx1"/>
                </a:solidFill>
              </a:rPr>
              <a:t> (in older individuals). </a:t>
            </a:r>
          </a:p>
          <a:p>
            <a:pPr marL="411163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q"/>
            </a:pPr>
            <a:r>
              <a:rPr lang="en-US" sz="2600" b="1" dirty="0" smtClean="0">
                <a:solidFill>
                  <a:schemeClr val="tx1"/>
                </a:solidFill>
              </a:rPr>
              <a:t>Trauma can tear or rupture one or more tendon (s) forming the cuff.  Patients with rotator injury will present with pain, shoulder instability, and limited range of motion. </a:t>
            </a:r>
          </a:p>
          <a:p>
            <a:pPr marL="411163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q"/>
            </a:pPr>
            <a:r>
              <a:rPr lang="en-US" sz="26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Supraspinatus</a:t>
            </a:r>
            <a:r>
              <a:rPr lang="en-US" sz="2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tendon</a:t>
            </a:r>
            <a:r>
              <a:rPr lang="en-US" sz="2600" b="1" u="sng" dirty="0" smtClean="0">
                <a:solidFill>
                  <a:schemeClr val="tx1"/>
                </a:solidFill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</a:rPr>
              <a:t>is the most common site of rotator cuff injury.</a:t>
            </a:r>
          </a:p>
          <a:p>
            <a:endParaRPr lang="en-US" dirty="0"/>
          </a:p>
        </p:txBody>
      </p:sp>
      <p:pic>
        <p:nvPicPr>
          <p:cNvPr id="5" name="Picture 9" descr="rotato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990600"/>
            <a:ext cx="3978767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BURSAE IN RELATION TO SHOULDER JOINT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419600" cy="4876800"/>
          </a:xfr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</a:rPr>
              <a:t>They </a:t>
            </a: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friction </a:t>
            </a:r>
            <a:r>
              <a:rPr lang="en-US" b="1" dirty="0" smtClean="0">
                <a:solidFill>
                  <a:schemeClr val="tx1"/>
                </a:solidFill>
              </a:rPr>
              <a:t>between tendons, joint capsule &amp; bone.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</a:rPr>
              <a:t>They are liable to be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inflammed</a:t>
            </a:r>
            <a:r>
              <a:rPr lang="en-US" b="1" dirty="0" smtClean="0">
                <a:solidFill>
                  <a:schemeClr val="tx1"/>
                </a:solidFill>
              </a:rPr>
              <a:t> following injury of rotator cuff muscles.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Subscapularis</a:t>
            </a: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b="1" dirty="0" smtClean="0">
                <a:solidFill>
                  <a:schemeClr val="tx1"/>
                </a:solidFill>
              </a:rPr>
              <a:t>between </a:t>
            </a:r>
            <a:r>
              <a:rPr lang="en-US" b="1" dirty="0" err="1" smtClean="0">
                <a:solidFill>
                  <a:schemeClr val="tx1"/>
                </a:solidFill>
              </a:rPr>
              <a:t>subscapularis</a:t>
            </a:r>
            <a:r>
              <a:rPr lang="en-US" b="1" dirty="0" smtClean="0">
                <a:solidFill>
                  <a:schemeClr val="tx1"/>
                </a:solidFill>
              </a:rPr>
              <a:t> tendon &amp; capsule.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Infraspinatus</a:t>
            </a: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b="1" dirty="0" smtClean="0">
                <a:solidFill>
                  <a:schemeClr val="tx1"/>
                </a:solidFill>
              </a:rPr>
              <a:t>between </a:t>
            </a:r>
            <a:r>
              <a:rPr lang="en-US" b="1" dirty="0" err="1" smtClean="0">
                <a:solidFill>
                  <a:schemeClr val="tx1"/>
                </a:solidFill>
              </a:rPr>
              <a:t>infraspinatus</a:t>
            </a:r>
            <a:r>
              <a:rPr lang="en-US" b="1" dirty="0" smtClean="0">
                <a:solidFill>
                  <a:schemeClr val="tx1"/>
                </a:solidFill>
              </a:rPr>
              <a:t> tendon &amp; capsule.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Subacromial</a:t>
            </a: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bursa: </a:t>
            </a:r>
            <a:r>
              <a:rPr lang="en-US" b="1" dirty="0" smtClean="0">
                <a:solidFill>
                  <a:schemeClr val="tx1"/>
                </a:solidFill>
              </a:rPr>
              <a:t>between deltoid, </a:t>
            </a:r>
            <a:r>
              <a:rPr lang="en-US" b="1" dirty="0" err="1" smtClean="0">
                <a:solidFill>
                  <a:schemeClr val="tx1"/>
                </a:solidFill>
              </a:rPr>
              <a:t>supraspinatus</a:t>
            </a:r>
            <a:r>
              <a:rPr lang="en-US" b="1" dirty="0" smtClean="0">
                <a:solidFill>
                  <a:schemeClr val="tx1"/>
                </a:solidFill>
              </a:rPr>
              <a:t> and capsule.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F66122-007-f028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b="2513"/>
          <a:stretch/>
        </p:blipFill>
        <p:spPr>
          <a:xfrm>
            <a:off x="4876800" y="1600200"/>
            <a:ext cx="4038600" cy="44067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324600" y="23622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30480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31242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1600" b="1" dirty="0">
              <a:solidFill>
                <a:srgbClr val="3605E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RELATIONS OF SHOULDER JOINT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4953000"/>
            <a:ext cx="8458200" cy="1752600"/>
          </a:xfrm>
          <a:solidFill>
            <a:schemeClr val="bg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subscapularis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 </a:t>
            </a:r>
            <a:r>
              <a:rPr lang="en-US" b="1" dirty="0" err="1" smtClean="0">
                <a:solidFill>
                  <a:schemeClr val="tx1"/>
                </a:solidFill>
              </a:rPr>
              <a:t>infraspinatus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teres</a:t>
            </a:r>
            <a:r>
              <a:rPr lang="en-US" b="1" dirty="0" smtClean="0">
                <a:solidFill>
                  <a:schemeClr val="tx1"/>
                </a:solidFill>
              </a:rPr>
              <a:t> minor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SUPERIOR: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supraspinatus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INFERIOR: </a:t>
            </a:r>
            <a:r>
              <a:rPr lang="en-US" b="1" dirty="0" err="1" smtClean="0">
                <a:solidFill>
                  <a:schemeClr val="tx1"/>
                </a:solidFill>
              </a:rPr>
              <a:t>axillary</a:t>
            </a:r>
            <a:r>
              <a:rPr lang="en-US" b="1" dirty="0" smtClean="0">
                <a:solidFill>
                  <a:schemeClr val="tx1"/>
                </a:solidFill>
              </a:rPr>
              <a:t> nerve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6" descr="Plate0396B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143000"/>
            <a:ext cx="3429000" cy="3575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 descr="Plate0396C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143000"/>
            <a:ext cx="33528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86000" y="2971800"/>
            <a:ext cx="1295399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Subscapularis</a:t>
            </a:r>
            <a:endParaRPr lang="en-US" sz="1400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1828800" y="2286000"/>
            <a:ext cx="91440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53000" y="3200400"/>
            <a:ext cx="115910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Infraspinatus</a:t>
            </a:r>
            <a:endParaRPr lang="en-US" sz="1400" b="1" dirty="0"/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 flipV="1">
            <a:off x="6112100" y="2362200"/>
            <a:ext cx="1431700" cy="99208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8579282">
            <a:off x="6251588" y="3856962"/>
            <a:ext cx="1058431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Teres</a:t>
            </a:r>
            <a:r>
              <a:rPr lang="en-US" sz="1400" b="1" dirty="0" smtClean="0"/>
              <a:t> minor</a:t>
            </a:r>
            <a:endParaRPr lang="en-US" sz="1400" b="1" dirty="0"/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 rot="5400000" flipH="1" flipV="1">
            <a:off x="6944963" y="2878371"/>
            <a:ext cx="898601" cy="5514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53000" y="1752600"/>
            <a:ext cx="1237005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Supraspinatus</a:t>
            </a:r>
            <a:endParaRPr lang="en-US" sz="1400" b="1" dirty="0"/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>
            <a:off x="6190005" y="1906489"/>
            <a:ext cx="1125195" cy="22711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77000" y="4648200"/>
            <a:ext cx="150169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Axillary</a:t>
            </a:r>
            <a:r>
              <a:rPr lang="en-US" b="1" dirty="0" smtClean="0"/>
              <a:t> nerve</a:t>
            </a:r>
            <a:endParaRPr lang="en-US" b="1" dirty="0"/>
          </a:p>
        </p:txBody>
      </p:sp>
      <p:cxnSp>
        <p:nvCxnSpPr>
          <p:cNvPr id="21" name="Straight Arrow Connector 20"/>
          <p:cNvCxnSpPr>
            <a:stCxn id="19" idx="0"/>
          </p:cNvCxnSpPr>
          <p:nvPr/>
        </p:nvCxnSpPr>
        <p:spPr>
          <a:xfrm rot="16200000" flipV="1">
            <a:off x="7004824" y="4425176"/>
            <a:ext cx="381000" cy="6504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Showcard Gothic" pitchFamily="82" charset="0"/>
              </a:rPr>
              <a:t>MOVEMENTS OF SHOULDER JOINT</a:t>
            </a:r>
            <a:endParaRPr lang="en-US" dirty="0">
              <a:solidFill>
                <a:schemeClr val="tx1"/>
              </a:solidFill>
              <a:latin typeface="Showcard Gothic" pitchFamily="82" charset="0"/>
            </a:endParaRPr>
          </a:p>
        </p:txBody>
      </p:sp>
      <p:pic>
        <p:nvPicPr>
          <p:cNvPr id="3074" name="Picture 2" descr="C:\Users\galmadani\Desktop\the-shoulder-joint-40-6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" t="2158" r="1260" b="3254"/>
          <a:stretch/>
        </p:blipFill>
        <p:spPr bwMode="auto">
          <a:xfrm>
            <a:off x="1066800" y="1825081"/>
            <a:ext cx="6858000" cy="44995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57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MOVEMENTS OF SHOULDER JOINT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  <a:solidFill>
            <a:schemeClr val="bg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FLEXION:</a:t>
            </a:r>
            <a:r>
              <a:rPr lang="en-US" b="1" u="sng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Anterior fibers of 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Pectoralis</a:t>
            </a:r>
            <a:r>
              <a:rPr lang="en-US" b="1" dirty="0" smtClean="0">
                <a:solidFill>
                  <a:schemeClr val="tx1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Coracobrachialis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(muscle of arm)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Short head of biceps </a:t>
            </a:r>
            <a:r>
              <a:rPr lang="en-US" b="1" dirty="0" err="1" smtClean="0">
                <a:solidFill>
                  <a:schemeClr val="tx1"/>
                </a:solidFill>
              </a:rPr>
              <a:t>brachii</a:t>
            </a:r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 (muscle of arm)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Posterior fibers of 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Latissimus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dorsi</a:t>
            </a:r>
            <a:endParaRPr lang="en-US" b="1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Teres</a:t>
            </a:r>
            <a:r>
              <a:rPr lang="en-US" b="1" dirty="0" smtClean="0">
                <a:solidFill>
                  <a:schemeClr val="tx1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galmadani\Desktop\resource-center-superficial-shoulder-muscl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4" r="4358" b="18304"/>
          <a:stretch/>
        </p:blipFill>
        <p:spPr bwMode="auto">
          <a:xfrm>
            <a:off x="5029200" y="1600200"/>
            <a:ext cx="3657600" cy="4953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MOVEMENTS OF SHOULDER JOINT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9670"/>
            <a:ext cx="8382000" cy="4525963"/>
          </a:xfrm>
          <a:solidFill>
            <a:schemeClr val="bg2">
              <a:lumMod val="9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ABDUCTION: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From 0° - 15°: Supraspinatus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From 15° - 90 </a:t>
            </a:r>
            <a:r>
              <a:rPr lang="en-US" b="1" smtClean="0">
                <a:solidFill>
                  <a:schemeClr val="tx1"/>
                </a:solidFill>
              </a:rPr>
              <a:t>°: </a:t>
            </a:r>
            <a:r>
              <a:rPr lang="en-US" b="1" smtClean="0">
                <a:solidFill>
                  <a:schemeClr val="tx1"/>
                </a:solidFill>
              </a:rPr>
              <a:t>Middle </a:t>
            </a:r>
          </a:p>
          <a:p>
            <a:pPr marL="0" indent="0">
              <a:buNone/>
            </a:pPr>
            <a:r>
              <a:rPr lang="en-US" b="1" smtClean="0">
                <a:solidFill>
                  <a:schemeClr val="tx1"/>
                </a:solidFill>
              </a:rPr>
              <a:t>fibers </a:t>
            </a:r>
            <a:r>
              <a:rPr lang="en-US" b="1" dirty="0" smtClean="0">
                <a:solidFill>
                  <a:schemeClr val="tx1"/>
                </a:solidFill>
              </a:rPr>
              <a:t>of deltoid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ADDUCTION: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Pectoralis</a:t>
            </a:r>
            <a:r>
              <a:rPr lang="en-US" b="1" dirty="0" smtClean="0">
                <a:solidFill>
                  <a:schemeClr val="tx1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Latissimus </a:t>
            </a:r>
            <a:r>
              <a:rPr lang="en-US" b="1" dirty="0" err="1" smtClean="0">
                <a:solidFill>
                  <a:schemeClr val="tx1"/>
                </a:solidFill>
              </a:rPr>
              <a:t>dorsi</a:t>
            </a:r>
            <a:r>
              <a:rPr lang="en-US" b="1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Inserted in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bicipital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groove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Teres</a:t>
            </a:r>
            <a:r>
              <a:rPr lang="en-US" b="1" dirty="0" smtClean="0">
                <a:solidFill>
                  <a:schemeClr val="tx1"/>
                </a:solidFill>
              </a:rPr>
              <a:t> major</a:t>
            </a:r>
          </a:p>
          <a:p>
            <a:pPr marL="514350" indent="-51435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3771900" y="4381500"/>
            <a:ext cx="4572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3810000" y="4876800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3200400" y="5029200"/>
            <a:ext cx="9906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galmadani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32827"/>
            <a:ext cx="3124200" cy="296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MOVEMENTS OF SHOULDER JOINT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181600"/>
          </a:xfrm>
          <a:solidFill>
            <a:schemeClr val="bg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ROTATION: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Pectoralis</a:t>
            </a:r>
            <a:r>
              <a:rPr lang="en-US" b="1" dirty="0" smtClean="0">
                <a:solidFill>
                  <a:schemeClr val="tx1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Latissimus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dorsi</a:t>
            </a:r>
            <a:r>
              <a:rPr lang="en-US" b="1" dirty="0" smtClean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Inserted in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bicipital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groove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Teres</a:t>
            </a:r>
            <a:r>
              <a:rPr lang="en-US" b="1" dirty="0" smtClean="0">
                <a:solidFill>
                  <a:schemeClr val="tx1"/>
                </a:solidFill>
              </a:rPr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Anterior fibers of 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Subscapularis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ROTATION: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Posterior fibers of 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Infraspinatus</a:t>
            </a:r>
            <a:endParaRPr lang="en-US" b="1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</a:rPr>
              <a:t>Teres</a:t>
            </a:r>
            <a:r>
              <a:rPr lang="en-US" b="1" dirty="0" smtClean="0">
                <a:solidFill>
                  <a:schemeClr val="tx1"/>
                </a:solidFill>
              </a:rPr>
              <a:t> minor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3352800" y="2209800"/>
            <a:ext cx="4572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3352800" y="2743200"/>
            <a:ext cx="457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2819400" y="2819400"/>
            <a:ext cx="9906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Users\galmadani\Desktop\shoul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95600"/>
            <a:ext cx="3962399" cy="383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SUMMARY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  <a:solidFill>
            <a:schemeClr val="bg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OF SHOULDER REGION: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chemeClr val="tx1"/>
                </a:solidFill>
              </a:rPr>
              <a:t>Origin</a:t>
            </a:r>
            <a:r>
              <a:rPr lang="en-US" b="1" dirty="0" smtClean="0">
                <a:solidFill>
                  <a:schemeClr val="tx1"/>
                </a:solidFill>
              </a:rPr>
              <a:t>: scapula.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chemeClr val="tx1"/>
                </a:solidFill>
              </a:rPr>
              <a:t>Insertion</a:t>
            </a:r>
            <a:r>
              <a:rPr lang="en-US" b="1" dirty="0" smtClean="0">
                <a:solidFill>
                  <a:schemeClr val="tx1"/>
                </a:solidFill>
              </a:rPr>
              <a:t>: </a:t>
            </a:r>
            <a:r>
              <a:rPr lang="en-US" b="1" dirty="0" err="1" smtClean="0">
                <a:solidFill>
                  <a:schemeClr val="tx1"/>
                </a:solidFill>
              </a:rPr>
              <a:t>humerus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chemeClr val="tx1"/>
                </a:solidFill>
              </a:rPr>
              <a:t>Action</a:t>
            </a:r>
            <a:r>
              <a:rPr lang="en-US" b="1" dirty="0" smtClean="0">
                <a:solidFill>
                  <a:schemeClr val="tx1"/>
                </a:solidFill>
              </a:rPr>
              <a:t>: move </a:t>
            </a:r>
            <a:r>
              <a:rPr lang="en-US" b="1" dirty="0" err="1" smtClean="0">
                <a:solidFill>
                  <a:schemeClr val="tx1"/>
                </a:solidFill>
              </a:rPr>
              <a:t>humerus</a:t>
            </a:r>
            <a:r>
              <a:rPr lang="en-US" b="1" dirty="0" smtClean="0">
                <a:solidFill>
                  <a:schemeClr val="tx1"/>
                </a:solidFill>
              </a:rPr>
              <a:t> (SHOULDER JOINT)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chemeClr val="tx1"/>
                </a:solidFill>
              </a:rPr>
              <a:t>Nerve supply</a:t>
            </a:r>
            <a:r>
              <a:rPr lang="en-US" b="1" dirty="0" smtClean="0">
                <a:solidFill>
                  <a:schemeClr val="tx1"/>
                </a:solidFill>
              </a:rPr>
              <a:t>: anterior </a:t>
            </a:r>
            <a:r>
              <a:rPr lang="en-US" b="1" dirty="0" err="1" smtClean="0">
                <a:solidFill>
                  <a:schemeClr val="tx1"/>
                </a:solidFill>
              </a:rPr>
              <a:t>rami</a:t>
            </a:r>
            <a:r>
              <a:rPr lang="en-US" b="1" dirty="0" smtClean="0">
                <a:solidFill>
                  <a:schemeClr val="tx1"/>
                </a:solidFill>
              </a:rPr>
              <a:t> of spinal nerves through brachial plexus.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ROTATOR CUFF: </a:t>
            </a:r>
            <a:r>
              <a:rPr lang="en-US" b="1" dirty="0" smtClean="0">
                <a:solidFill>
                  <a:schemeClr val="tx1"/>
                </a:solidFill>
              </a:rPr>
              <a:t>4 muscles in scapular region surround and help in stabilization of shoulder joint </a:t>
            </a:r>
            <a:r>
              <a:rPr lang="en-US" b="1" i="1" dirty="0" smtClean="0">
                <a:solidFill>
                  <a:schemeClr val="tx1"/>
                </a:solidFill>
              </a:rPr>
              <a:t>(supraspinatus, </a:t>
            </a:r>
            <a:r>
              <a:rPr lang="en-US" b="1" i="1" dirty="0" err="1" smtClean="0">
                <a:solidFill>
                  <a:schemeClr val="tx1"/>
                </a:solidFill>
              </a:rPr>
              <a:t>infraspinatus</a:t>
            </a:r>
            <a:r>
              <a:rPr lang="en-US" b="1" i="1" dirty="0" smtClean="0">
                <a:solidFill>
                  <a:schemeClr val="tx1"/>
                </a:solidFill>
              </a:rPr>
              <a:t>, </a:t>
            </a:r>
            <a:r>
              <a:rPr lang="en-US" b="1" i="1" dirty="0" err="1" smtClean="0">
                <a:solidFill>
                  <a:schemeClr val="tx1"/>
                </a:solidFill>
              </a:rPr>
              <a:t>teres</a:t>
            </a:r>
            <a:r>
              <a:rPr lang="en-US" b="1" i="1" dirty="0" smtClean="0">
                <a:solidFill>
                  <a:schemeClr val="tx1"/>
                </a:solidFill>
              </a:rPr>
              <a:t> minor, </a:t>
            </a:r>
            <a:r>
              <a:rPr lang="en-US" b="1" i="1" dirty="0" err="1" smtClean="0">
                <a:solidFill>
                  <a:schemeClr val="tx1"/>
                </a:solidFill>
              </a:rPr>
              <a:t>subscapularis</a:t>
            </a:r>
            <a:r>
              <a:rPr lang="en-US" b="1" i="1" dirty="0" smtClean="0">
                <a:solidFill>
                  <a:schemeClr val="tx1"/>
                </a:solidFill>
              </a:rPr>
              <a:t>).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SUMMARY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Shoulder joint: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 </a:t>
            </a:r>
            <a:r>
              <a:rPr lang="en-US" b="1" dirty="0" smtClean="0">
                <a:solidFill>
                  <a:schemeClr val="tx1"/>
                </a:solidFill>
              </a:rPr>
              <a:t>synovial, ball &amp; socket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surfaces: </a:t>
            </a:r>
            <a:r>
              <a:rPr lang="en-US" b="1" dirty="0" smtClean="0">
                <a:solidFill>
                  <a:schemeClr val="tx1"/>
                </a:solidFill>
              </a:rPr>
              <a:t>head of </a:t>
            </a:r>
            <a:r>
              <a:rPr lang="en-US" b="1" dirty="0" err="1" smtClean="0">
                <a:solidFill>
                  <a:schemeClr val="tx1"/>
                </a:solidFill>
              </a:rPr>
              <a:t>humerus</a:t>
            </a:r>
            <a:r>
              <a:rPr lang="en-US" b="1" dirty="0" smtClean="0">
                <a:solidFill>
                  <a:schemeClr val="tx1"/>
                </a:solidFill>
              </a:rPr>
              <a:t> &amp; </a:t>
            </a:r>
            <a:r>
              <a:rPr lang="en-US" b="1" dirty="0" err="1" smtClean="0">
                <a:solidFill>
                  <a:schemeClr val="tx1"/>
                </a:solidFill>
              </a:rPr>
              <a:t>glenoid</a:t>
            </a:r>
            <a:r>
              <a:rPr lang="en-US" b="1" dirty="0" smtClean="0">
                <a:solidFill>
                  <a:schemeClr val="tx1"/>
                </a:solidFill>
              </a:rPr>
              <a:t> cavity of scapula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Stability: </a:t>
            </a:r>
            <a:r>
              <a:rPr lang="en-US" b="1" dirty="0" smtClean="0">
                <a:solidFill>
                  <a:schemeClr val="tx1"/>
                </a:solidFill>
              </a:rPr>
              <a:t>depends on </a:t>
            </a:r>
            <a:r>
              <a:rPr lang="en-US" b="1" u="sng" dirty="0" smtClean="0">
                <a:solidFill>
                  <a:schemeClr val="tx1"/>
                </a:solidFill>
              </a:rPr>
              <a:t>rotator cuff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Relations:</a:t>
            </a:r>
            <a:r>
              <a:rPr lang="en-US" b="1" dirty="0" smtClean="0">
                <a:solidFill>
                  <a:schemeClr val="tx1"/>
                </a:solidFill>
              </a:rPr>
              <a:t> rotator cuff and </a:t>
            </a:r>
            <a:r>
              <a:rPr lang="en-US" b="1" dirty="0" err="1" smtClean="0">
                <a:solidFill>
                  <a:schemeClr val="tx1"/>
                </a:solidFill>
              </a:rPr>
              <a:t>axillary</a:t>
            </a:r>
            <a:r>
              <a:rPr lang="en-US" b="1" dirty="0" smtClean="0">
                <a:solidFill>
                  <a:schemeClr val="tx1"/>
                </a:solidFill>
              </a:rPr>
              <a:t> nerve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Movements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chemeClr val="tx1"/>
                </a:solidFill>
              </a:rPr>
              <a:t>flexion, extension, abduction, adduction, medial &amp; lateral rotation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  <a:solidFill>
            <a:schemeClr val="bg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tx1"/>
                </a:solidFill>
              </a:rPr>
              <a:t>List 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</a:t>
            </a:r>
            <a:r>
              <a:rPr lang="en-US" b="1" i="1" dirty="0" smtClean="0">
                <a:solidFill>
                  <a:schemeClr val="tx1"/>
                </a:solidFill>
              </a:rPr>
              <a:t>of muscles of the shoulder region.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tx1"/>
                </a:solidFill>
              </a:rPr>
              <a:t>Describe the anatomy of muscles of shoulder region regarding: 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attachments of each of them to scapula &amp; </a:t>
            </a:r>
            <a:r>
              <a:rPr lang="en-US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humerus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nerve supply and actions on shoulder joint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tx1"/>
                </a:solidFill>
              </a:rPr>
              <a:t>List the muscles forming 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rotator cuff </a:t>
            </a:r>
            <a:r>
              <a:rPr lang="en-US" b="1" i="1" dirty="0" smtClean="0">
                <a:solidFill>
                  <a:schemeClr val="tx1"/>
                </a:solidFill>
              </a:rPr>
              <a:t>and describe 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relation of each of them to the shoulder joint</a:t>
            </a:r>
            <a:r>
              <a:rPr lang="en-US" b="1" i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tx1"/>
                </a:solidFill>
              </a:rPr>
              <a:t>Describe the anatomy of shoulder joint regarding: 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type, </a:t>
            </a:r>
            <a:r>
              <a:rPr lang="en-US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surfaces, stability, relations &amp; movements.</a:t>
            </a:r>
            <a:endParaRPr lang="en-US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muscles is inserted into the lesser tuberosity of the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humerus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b="1" dirty="0" smtClean="0">
                <a:solidFill>
                  <a:srgbClr val="FF0000"/>
                </a:solidFill>
              </a:rPr>
              <a:t>Subscapularis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b="1" dirty="0" smtClean="0"/>
              <a:t>Deltoid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b="1" dirty="0" err="1" smtClean="0"/>
              <a:t>Teres</a:t>
            </a:r>
            <a:r>
              <a:rPr lang="en-US" sz="1600" b="1" dirty="0" smtClean="0"/>
              <a:t> major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b="1" dirty="0" smtClean="0"/>
              <a:t>Infraspinatus</a:t>
            </a:r>
          </a:p>
          <a:p>
            <a:pPr>
              <a:buFont typeface="Wingdings" pitchFamily="2" charset="2"/>
              <a:buChar char="q"/>
            </a:pP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</a:t>
            </a:r>
            <a:r>
              <a:rPr 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the following muscles is part of the rotator cuff?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b="1" dirty="0">
                <a:solidFill>
                  <a:srgbClr val="FF0000"/>
                </a:solidFill>
              </a:rPr>
              <a:t>Subscapularis.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b="1" dirty="0"/>
              <a:t>Deltoid.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b="1" dirty="0" err="1"/>
              <a:t>Teres</a:t>
            </a:r>
            <a:r>
              <a:rPr lang="en-US" sz="1700" b="1" dirty="0"/>
              <a:t> major.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b="1" dirty="0"/>
              <a:t>Rhomboid minor</a:t>
            </a:r>
            <a:r>
              <a:rPr lang="en-US" sz="1700" b="1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Regarding the shoulder joint, which one of the following statements is correct?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/>
              <a:t>It is a stable joint.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/>
              <a:t>It is a synovial joint of hinge variety.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</a:rPr>
              <a:t>Latissimus </a:t>
            </a:r>
            <a:r>
              <a:rPr lang="en-US" sz="1800" b="1" dirty="0" err="1">
                <a:solidFill>
                  <a:srgbClr val="FF0000"/>
                </a:solidFill>
              </a:rPr>
              <a:t>dorsi</a:t>
            </a:r>
            <a:r>
              <a:rPr lang="en-US" sz="1800" b="1" dirty="0">
                <a:solidFill>
                  <a:srgbClr val="FF0000"/>
                </a:solidFill>
              </a:rPr>
              <a:t> muscle adducts shoulder joint.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b="1" dirty="0"/>
              <a:t>Downward dislocation of shoulder joint may cause injury to the radial nerve.</a:t>
            </a:r>
          </a:p>
          <a:p>
            <a:pPr marL="0" indent="0">
              <a:buNone/>
            </a:pPr>
            <a:endParaRPr lang="en-US" sz="1700" b="1" dirty="0"/>
          </a:p>
          <a:p>
            <a:pPr marL="514350" indent="-51435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MUSCLES OF SHOULDER REGION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3276600" cy="5059363"/>
          </a:xfrm>
          <a:solidFill>
            <a:schemeClr val="bg2">
              <a:lumMod val="9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These are muscles connecting scapula to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(move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through shoulder joint):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chemeClr val="tx1"/>
                </a:solidFill>
              </a:rPr>
              <a:t>Deltoid.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chemeClr val="tx1"/>
                </a:solidFill>
              </a:rPr>
              <a:t>Supraspinatus</a:t>
            </a:r>
            <a:r>
              <a:rPr lang="en-US" b="1" i="1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chemeClr val="tx1"/>
                </a:solidFill>
              </a:rPr>
              <a:t>Infraspinatus.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chemeClr val="tx1"/>
                </a:solidFill>
              </a:rPr>
              <a:t>Teres</a:t>
            </a:r>
            <a:r>
              <a:rPr lang="en-US" b="1" i="1" dirty="0" smtClean="0">
                <a:solidFill>
                  <a:schemeClr val="tx1"/>
                </a:solidFill>
              </a:rPr>
              <a:t> minor.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chemeClr val="tx1"/>
                </a:solidFill>
              </a:rPr>
              <a:t>Teres</a:t>
            </a:r>
            <a:r>
              <a:rPr lang="en-US" b="1" i="1" dirty="0" smtClean="0">
                <a:solidFill>
                  <a:schemeClr val="tx1"/>
                </a:solidFill>
              </a:rPr>
              <a:t> major.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chemeClr val="tx1"/>
                </a:solidFill>
              </a:rPr>
              <a:t>Subscapularis</a:t>
            </a:r>
            <a:r>
              <a:rPr lang="en-US" b="1" i="1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" name="Content Placeholder 6" descr="F66122-002-f040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b="1277"/>
          <a:stretch/>
        </p:blipFill>
        <p:spPr>
          <a:xfrm>
            <a:off x="3352800" y="1371600"/>
            <a:ext cx="3763473" cy="4438357"/>
          </a:xfrm>
          <a:ln>
            <a:solidFill>
              <a:schemeClr val="tx1"/>
            </a:solidFill>
          </a:ln>
        </p:spPr>
      </p:pic>
      <p:pic>
        <p:nvPicPr>
          <p:cNvPr id="4097" name="Picture 1" descr="C:\Documents and Settings\user1\Desktop\back\F66122-007-f044.jpg"/>
          <p:cNvPicPr>
            <a:picLocks noChangeAspect="1" noChangeArrowheads="1"/>
          </p:cNvPicPr>
          <p:nvPr/>
        </p:nvPicPr>
        <p:blipFill rotWithShape="1">
          <a:blip r:embed="rId3" cstate="print"/>
          <a:srcRect b="3937"/>
          <a:stretch/>
        </p:blipFill>
        <p:spPr bwMode="auto">
          <a:xfrm>
            <a:off x="5715000" y="4038600"/>
            <a:ext cx="3048000" cy="248880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114800" y="2971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605E9"/>
                </a:solidFill>
              </a:rPr>
              <a:t>1</a:t>
            </a:r>
            <a:endParaRPr lang="en-US" b="1" dirty="0">
              <a:solidFill>
                <a:srgbClr val="3605E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2743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3124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3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3048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4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335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91400" y="4648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6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943600" cy="762000"/>
          </a:xfr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DELTOID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876800" cy="5562600"/>
          </a:xfrm>
          <a:solidFill>
            <a:schemeClr val="bg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/>
                </a:solidFill>
              </a:rPr>
              <a:t>A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triangular muscle </a:t>
            </a:r>
            <a:r>
              <a:rPr lang="en-US" b="1" dirty="0" smtClean="0">
                <a:solidFill>
                  <a:schemeClr val="tx1"/>
                </a:solidFill>
              </a:rPr>
              <a:t>that forms the  rounded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contour of the shoulder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b="1" dirty="0" smtClean="0">
                <a:solidFill>
                  <a:schemeClr val="tx1"/>
                </a:solidFill>
              </a:rPr>
              <a:t> lateral 1/3 of clavicle ,acromion and spine of scapula </a:t>
            </a:r>
          </a:p>
          <a:p>
            <a:pPr>
              <a:buFont typeface="Wingdings" pitchFamily="2" charset="2"/>
              <a:buChar char="q"/>
            </a:pPr>
            <a:r>
              <a:rPr lang="en-US" b="1" i="1" dirty="0" smtClean="0">
                <a:solidFill>
                  <a:schemeClr val="tx1"/>
                </a:solidFill>
              </a:rPr>
              <a:t>(= insertion of </a:t>
            </a:r>
            <a:r>
              <a:rPr lang="en-US" b="1" i="1" dirty="0" err="1" smtClean="0">
                <a:solidFill>
                  <a:schemeClr val="tx1"/>
                </a:solidFill>
              </a:rPr>
              <a:t>trapezius</a:t>
            </a:r>
            <a:r>
              <a:rPr lang="en-US" b="1" i="1" dirty="0" smtClean="0">
                <a:solidFill>
                  <a:schemeClr val="tx1"/>
                </a:solidFill>
              </a:rPr>
              <a:t>)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b="1" dirty="0" smtClean="0">
                <a:solidFill>
                  <a:schemeClr val="tx1"/>
                </a:solidFill>
              </a:rPr>
              <a:t> deltoid </a:t>
            </a:r>
            <a:r>
              <a:rPr lang="en-US" b="1" dirty="0" err="1" smtClean="0">
                <a:solidFill>
                  <a:schemeClr val="tx1"/>
                </a:solidFill>
              </a:rPr>
              <a:t>tuberosity</a:t>
            </a:r>
            <a:r>
              <a:rPr lang="en-US" b="1" dirty="0" smtClean="0">
                <a:solidFill>
                  <a:schemeClr val="tx1"/>
                </a:solidFill>
              </a:rPr>
              <a:t> of </a:t>
            </a:r>
            <a:r>
              <a:rPr lang="en-US" b="1" dirty="0" err="1" smtClean="0">
                <a:solidFill>
                  <a:schemeClr val="tx1"/>
                </a:solidFill>
              </a:rPr>
              <a:t>humerus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b="1" dirty="0" err="1" smtClean="0">
                <a:solidFill>
                  <a:schemeClr val="tx1"/>
                </a:solidFill>
              </a:rPr>
              <a:t>axillary</a:t>
            </a:r>
            <a:r>
              <a:rPr lang="en-US" b="1" dirty="0" smtClean="0">
                <a:solidFill>
                  <a:schemeClr val="tx1"/>
                </a:solidFill>
              </a:rPr>
              <a:t> nerve.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u="sng" dirty="0" smtClean="0">
                <a:solidFill>
                  <a:schemeClr val="tx1"/>
                </a:solidFill>
              </a:rPr>
              <a:t>Anterior fibers</a:t>
            </a:r>
            <a:r>
              <a:rPr lang="en-US" b="1" i="1" dirty="0" smtClean="0">
                <a:solidFill>
                  <a:schemeClr val="tx1"/>
                </a:solidFill>
              </a:rPr>
              <a:t>: </a:t>
            </a:r>
            <a:r>
              <a:rPr lang="en-US" b="1" dirty="0" smtClean="0">
                <a:solidFill>
                  <a:schemeClr val="tx1"/>
                </a:solidFill>
              </a:rPr>
              <a:t>flexion &amp; medial rotation of </a:t>
            </a:r>
            <a:r>
              <a:rPr lang="en-US" b="1" dirty="0" err="1" smtClean="0">
                <a:solidFill>
                  <a:schemeClr val="tx1"/>
                </a:solidFill>
              </a:rPr>
              <a:t>humerus</a:t>
            </a:r>
            <a:r>
              <a:rPr lang="en-US" b="1" dirty="0" smtClean="0">
                <a:solidFill>
                  <a:schemeClr val="tx1"/>
                </a:solidFill>
              </a:rPr>
              <a:t> (arm, shoulder joint).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u="sng" dirty="0" smtClean="0">
                <a:solidFill>
                  <a:schemeClr val="tx1"/>
                </a:solidFill>
              </a:rPr>
              <a:t>Middle fibers: </a:t>
            </a:r>
            <a:r>
              <a:rPr lang="en-US" b="1" dirty="0" smtClean="0">
                <a:solidFill>
                  <a:schemeClr val="tx1"/>
                </a:solidFill>
              </a:rPr>
              <a:t>abduction of </a:t>
            </a:r>
            <a:r>
              <a:rPr lang="en-US" b="1" dirty="0" err="1" smtClean="0">
                <a:solidFill>
                  <a:schemeClr val="tx1"/>
                </a:solidFill>
              </a:rPr>
              <a:t>humerus</a:t>
            </a:r>
            <a:r>
              <a:rPr lang="en-US" b="1" dirty="0" smtClean="0">
                <a:solidFill>
                  <a:schemeClr val="tx1"/>
                </a:solidFill>
              </a:rPr>
              <a:t> from </a:t>
            </a:r>
            <a:r>
              <a:rPr lang="en-US" b="1" u="sng" dirty="0" smtClean="0">
                <a:solidFill>
                  <a:schemeClr val="tx1"/>
                </a:solidFill>
              </a:rPr>
              <a:t>15° - 90 °.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u="sng" dirty="0" smtClean="0">
                <a:solidFill>
                  <a:schemeClr val="tx1"/>
                </a:solidFill>
              </a:rPr>
              <a:t>Posterior fibers</a:t>
            </a:r>
            <a:r>
              <a:rPr lang="en-US" b="1" i="1" dirty="0" smtClean="0">
                <a:solidFill>
                  <a:schemeClr val="tx1"/>
                </a:solidFill>
              </a:rPr>
              <a:t>: </a:t>
            </a:r>
            <a:r>
              <a:rPr lang="en-US" b="1" dirty="0" smtClean="0">
                <a:solidFill>
                  <a:schemeClr val="tx1"/>
                </a:solidFill>
              </a:rPr>
              <a:t>extension &amp; lateral rotation of </a:t>
            </a:r>
            <a:r>
              <a:rPr lang="en-US" b="1" dirty="0" err="1" smtClean="0">
                <a:solidFill>
                  <a:schemeClr val="tx1"/>
                </a:solidFill>
              </a:rPr>
              <a:t>humerus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F66122-007-f034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11718" r="8151" b="2635"/>
          <a:stretch/>
        </p:blipFill>
        <p:spPr>
          <a:xfrm>
            <a:off x="5753686" y="1600200"/>
            <a:ext cx="2869809" cy="44067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eeform 6"/>
          <p:cNvSpPr/>
          <p:nvPr/>
        </p:nvSpPr>
        <p:spPr>
          <a:xfrm>
            <a:off x="6469380" y="3657600"/>
            <a:ext cx="990600" cy="1102360"/>
          </a:xfrm>
          <a:custGeom>
            <a:avLst/>
            <a:gdLst>
              <a:gd name="connsiteX0" fmla="*/ 876300 w 990600"/>
              <a:gd name="connsiteY0" fmla="*/ 0 h 1102360"/>
              <a:gd name="connsiteX1" fmla="*/ 967740 w 990600"/>
              <a:gd name="connsiteY1" fmla="*/ 365760 h 1102360"/>
              <a:gd name="connsiteX2" fmla="*/ 739140 w 990600"/>
              <a:gd name="connsiteY2" fmla="*/ 990600 h 1102360"/>
              <a:gd name="connsiteX3" fmla="*/ 739140 w 990600"/>
              <a:gd name="connsiteY3" fmla="*/ 990600 h 1102360"/>
              <a:gd name="connsiteX4" fmla="*/ 601980 w 990600"/>
              <a:gd name="connsiteY4" fmla="*/ 1005840 h 1102360"/>
              <a:gd name="connsiteX5" fmla="*/ 68580 w 990600"/>
              <a:gd name="connsiteY5" fmla="*/ 411480 h 1102360"/>
              <a:gd name="connsiteX6" fmla="*/ 190500 w 990600"/>
              <a:gd name="connsiteY6" fmla="*/ 198120 h 1102360"/>
              <a:gd name="connsiteX7" fmla="*/ 190500 w 990600"/>
              <a:gd name="connsiteY7" fmla="*/ 198120 h 1102360"/>
              <a:gd name="connsiteX8" fmla="*/ 190500 w 990600"/>
              <a:gd name="connsiteY8" fmla="*/ 198120 h 110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0600" h="1102360">
                <a:moveTo>
                  <a:pt x="876300" y="0"/>
                </a:moveTo>
                <a:cubicBezTo>
                  <a:pt x="933450" y="100330"/>
                  <a:pt x="990600" y="200660"/>
                  <a:pt x="967740" y="365760"/>
                </a:cubicBezTo>
                <a:cubicBezTo>
                  <a:pt x="944880" y="530860"/>
                  <a:pt x="739140" y="990600"/>
                  <a:pt x="739140" y="990600"/>
                </a:cubicBezTo>
                <a:lnTo>
                  <a:pt x="739140" y="990600"/>
                </a:lnTo>
                <a:cubicBezTo>
                  <a:pt x="716280" y="993140"/>
                  <a:pt x="713740" y="1102360"/>
                  <a:pt x="601980" y="1005840"/>
                </a:cubicBezTo>
                <a:cubicBezTo>
                  <a:pt x="490220" y="909320"/>
                  <a:pt x="137160" y="546100"/>
                  <a:pt x="68580" y="411480"/>
                </a:cubicBezTo>
                <a:cubicBezTo>
                  <a:pt x="0" y="276860"/>
                  <a:pt x="190500" y="198120"/>
                  <a:pt x="190500" y="198120"/>
                </a:cubicBezTo>
                <a:lnTo>
                  <a:pt x="190500" y="198120"/>
                </a:lnTo>
                <a:lnTo>
                  <a:pt x="190500" y="198120"/>
                </a:lnTo>
              </a:path>
            </a:pathLst>
          </a:cu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SUPRASPINATUS &amp; INFRASPINATUS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419600" cy="5181600"/>
          </a:xfrm>
          <a:solidFill>
            <a:schemeClr val="bg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chemeClr val="tx1"/>
                </a:solidFill>
              </a:rPr>
              <a:t>Supraspinatus: </a:t>
            </a:r>
            <a:r>
              <a:rPr lang="en-US" b="1" dirty="0" err="1" smtClean="0">
                <a:solidFill>
                  <a:schemeClr val="tx1"/>
                </a:solidFill>
              </a:rPr>
              <a:t>supraspinous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fossa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err="1" smtClean="0">
                <a:solidFill>
                  <a:schemeClr val="tx1"/>
                </a:solidFill>
              </a:rPr>
              <a:t>Infraspinatus</a:t>
            </a:r>
            <a:r>
              <a:rPr lang="en-US" b="1" i="1" dirty="0" smtClean="0">
                <a:solidFill>
                  <a:schemeClr val="tx1"/>
                </a:solidFill>
              </a:rPr>
              <a:t>: </a:t>
            </a:r>
            <a:r>
              <a:rPr lang="en-US" b="1" dirty="0" err="1" smtClean="0">
                <a:solidFill>
                  <a:schemeClr val="tx1"/>
                </a:solidFill>
              </a:rPr>
              <a:t>infraspinaous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fossa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solidFill>
                  <a:schemeClr val="tx1"/>
                </a:solidFill>
              </a:rPr>
              <a:t> greater </a:t>
            </a:r>
            <a:r>
              <a:rPr lang="en-US" b="1" dirty="0" err="1" smtClean="0">
                <a:solidFill>
                  <a:schemeClr val="tx1"/>
                </a:solidFill>
              </a:rPr>
              <a:t>tuberosity</a:t>
            </a:r>
            <a:r>
              <a:rPr lang="en-US" b="1" dirty="0" smtClean="0">
                <a:solidFill>
                  <a:schemeClr val="tx1"/>
                </a:solidFill>
              </a:rPr>
              <a:t> of </a:t>
            </a:r>
            <a:r>
              <a:rPr lang="en-US" b="1" dirty="0" err="1" smtClean="0">
                <a:solidFill>
                  <a:schemeClr val="tx1"/>
                </a:solidFill>
              </a:rPr>
              <a:t>humerus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err="1">
                <a:solidFill>
                  <a:schemeClr val="tx1"/>
                </a:solidFill>
              </a:rPr>
              <a:t>S</a:t>
            </a:r>
            <a:r>
              <a:rPr lang="en-US" b="1" dirty="0" err="1" smtClean="0">
                <a:solidFill>
                  <a:schemeClr val="tx1"/>
                </a:solidFill>
              </a:rPr>
              <a:t>uprascapular</a:t>
            </a:r>
            <a:r>
              <a:rPr lang="en-US" b="1" dirty="0" smtClean="0">
                <a:solidFill>
                  <a:schemeClr val="tx1"/>
                </a:solidFill>
              </a:rPr>
              <a:t> nerve.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u="sng" dirty="0" err="1" smtClean="0">
                <a:solidFill>
                  <a:schemeClr val="tx1"/>
                </a:solidFill>
              </a:rPr>
              <a:t>Supraspinatus</a:t>
            </a:r>
            <a:r>
              <a:rPr lang="en-US" b="1" i="1" dirty="0" smtClean="0">
                <a:solidFill>
                  <a:schemeClr val="tx1"/>
                </a:solidFill>
              </a:rPr>
              <a:t>: </a:t>
            </a:r>
            <a:r>
              <a:rPr lang="en-US" b="1" dirty="0" smtClean="0">
                <a:solidFill>
                  <a:schemeClr val="tx1"/>
                </a:solidFill>
              </a:rPr>
              <a:t>abduction of </a:t>
            </a:r>
            <a:r>
              <a:rPr lang="en-US" b="1" dirty="0" err="1" smtClean="0">
                <a:solidFill>
                  <a:schemeClr val="tx1"/>
                </a:solidFill>
              </a:rPr>
              <a:t>humerus</a:t>
            </a:r>
            <a:r>
              <a:rPr lang="en-US" b="1" dirty="0" smtClean="0">
                <a:solidFill>
                  <a:schemeClr val="tx1"/>
                </a:solidFill>
              </a:rPr>
              <a:t> from 0° - 15°.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u="sng" dirty="0" err="1" smtClean="0">
                <a:solidFill>
                  <a:schemeClr val="tx1"/>
                </a:solidFill>
              </a:rPr>
              <a:t>Infraspinatus</a:t>
            </a:r>
            <a:r>
              <a:rPr lang="en-US" b="1" i="1" u="sng" dirty="0" smtClean="0">
                <a:solidFill>
                  <a:schemeClr val="tx1"/>
                </a:solidFill>
              </a:rPr>
              <a:t>: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lateral rotation of </a:t>
            </a:r>
            <a:r>
              <a:rPr lang="en-US" b="1" dirty="0" err="1" smtClean="0">
                <a:solidFill>
                  <a:schemeClr val="tx1"/>
                </a:solidFill>
              </a:rPr>
              <a:t>humerus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3" descr="Plate0396C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2286000"/>
            <a:ext cx="40386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91200" y="2743200"/>
            <a:ext cx="378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605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3200" b="1" dirty="0">
              <a:solidFill>
                <a:srgbClr val="3605E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0515" y="4267200"/>
            <a:ext cx="713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8229600" y="2819400"/>
            <a:ext cx="5334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229600" y="3327975"/>
            <a:ext cx="685800" cy="3296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248400" cy="715962"/>
          </a:xfr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TERES MINOR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b="1" dirty="0" smtClean="0">
                <a:solidFill>
                  <a:schemeClr val="tx1"/>
                </a:solidFill>
              </a:rPr>
              <a:t> lateral (Axillary) border of Scapula.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b="1" dirty="0" smtClean="0">
                <a:solidFill>
                  <a:schemeClr val="tx1"/>
                </a:solidFill>
              </a:rPr>
              <a:t> greater </a:t>
            </a:r>
            <a:r>
              <a:rPr lang="en-US" b="1" dirty="0" err="1" smtClean="0">
                <a:solidFill>
                  <a:schemeClr val="tx1"/>
                </a:solidFill>
              </a:rPr>
              <a:t>tuberosity</a:t>
            </a:r>
            <a:r>
              <a:rPr lang="en-US" b="1" dirty="0" smtClean="0">
                <a:solidFill>
                  <a:schemeClr val="tx1"/>
                </a:solidFill>
              </a:rPr>
              <a:t> of </a:t>
            </a:r>
            <a:r>
              <a:rPr lang="en-US" b="1" dirty="0" err="1" smtClean="0">
                <a:solidFill>
                  <a:schemeClr val="tx1"/>
                </a:solidFill>
              </a:rPr>
              <a:t>humerus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axillary</a:t>
            </a:r>
            <a:r>
              <a:rPr lang="en-US" b="1" dirty="0" smtClean="0">
                <a:solidFill>
                  <a:schemeClr val="tx1"/>
                </a:solidFill>
              </a:rPr>
              <a:t> nerve.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</a:t>
            </a:r>
            <a:r>
              <a:rPr lang="en-US" b="1" dirty="0" smtClean="0">
                <a:solidFill>
                  <a:schemeClr val="tx1"/>
                </a:solidFill>
              </a:rPr>
              <a:t> lateral rotation of </a:t>
            </a:r>
            <a:r>
              <a:rPr lang="en-US" b="1" dirty="0" err="1" smtClean="0">
                <a:solidFill>
                  <a:schemeClr val="tx1"/>
                </a:solidFill>
              </a:rPr>
              <a:t>humerus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12309993"/>
              </p:ext>
            </p:extLst>
          </p:nvPr>
        </p:nvGraphicFramePr>
        <p:xfrm>
          <a:off x="4876800" y="1600200"/>
          <a:ext cx="4038600" cy="44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hotoSuite Image" r:id="rId3" imgW="4676775" imgH="5133975" progId="">
                  <p:embed/>
                </p:oleObj>
              </mc:Choice>
              <mc:Fallback>
                <p:oleObj name="PhotoSuite Image" r:id="rId3" imgW="4676775" imgH="5133975" progId="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600200"/>
                        <a:ext cx="4038600" cy="44334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7543800" y="3200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05600" y="4114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019800" cy="762000"/>
          </a:xfr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TERES MAJOR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495800" cy="5486400"/>
          </a:xfrm>
          <a:solidFill>
            <a:schemeClr val="bg2">
              <a:lumMod val="9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Origin: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lateral border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ofscapula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Insertion: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medial lip of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bicipital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groove of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(with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latissimus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dorsi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pectoralis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major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 typeface="Wingdings" pitchFamily="2" charset="2"/>
              <a:buChar char="q"/>
            </a:pPr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Nerve supply: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lower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subscapular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nerve.</a:t>
            </a:r>
          </a:p>
          <a:p>
            <a:pPr>
              <a:buFont typeface="Wingdings" pitchFamily="2" charset="2"/>
              <a:buChar char="q"/>
            </a:pPr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Actions: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extension, adduction &amp; medial rotation of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(as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action of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latissimus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dorsi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8624553"/>
              </p:ext>
            </p:extLst>
          </p:nvPr>
        </p:nvGraphicFramePr>
        <p:xfrm>
          <a:off x="4953000" y="1143000"/>
          <a:ext cx="40386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PhotoSuite Image" r:id="rId3" imgW="4676775" imgH="5133975" progId="">
                  <p:embed/>
                </p:oleObj>
              </mc:Choice>
              <mc:Fallback>
                <p:oleObj name="PhotoSuite Image" r:id="rId3" imgW="4676775" imgH="5133975" progId="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143000"/>
                        <a:ext cx="4038600" cy="4800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6553200" y="4724400"/>
            <a:ext cx="228600" cy="228600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096000" cy="715962"/>
          </a:xfr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SUBSCAPULARIS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419600" cy="5181600"/>
          </a:xfrm>
          <a:solidFill>
            <a:schemeClr val="bg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Origin: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subscapular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fossa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Insertion: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lesser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tuberosity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Nerve supply: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upper &amp; lower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subscapular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nerves.</a:t>
            </a:r>
          </a:p>
          <a:p>
            <a:pPr>
              <a:buFont typeface="Wingdings" pitchFamily="2" charset="2"/>
              <a:buChar char="q"/>
            </a:pP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Action: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medial rotation of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6" descr="Plate0396B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2057400"/>
            <a:ext cx="4038600" cy="3575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7391400" y="3733800"/>
            <a:ext cx="228600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7400" y="152400"/>
            <a:ext cx="5562600" cy="609600"/>
          </a:xfr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SHOULDER JOINT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600" y="914400"/>
            <a:ext cx="4268788" cy="1600200"/>
          </a:xfrm>
          <a:solidFill>
            <a:schemeClr val="bg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  Synovial, </a:t>
            </a:r>
            <a:r>
              <a:rPr lang="en-US" dirty="0" err="1" smtClean="0">
                <a:solidFill>
                  <a:schemeClr val="tx1"/>
                </a:solidFill>
              </a:rPr>
              <a:t>multiaxial</a:t>
            </a:r>
            <a:r>
              <a:rPr lang="en-US" dirty="0" smtClean="0">
                <a:solidFill>
                  <a:schemeClr val="tx1"/>
                </a:solidFill>
              </a:rPr>
              <a:t> (ball &amp; socket)</a:t>
            </a:r>
          </a:p>
          <a:p>
            <a:pPr>
              <a:buFont typeface="Wingdings" pitchFamily="2" charset="2"/>
              <a:buChar char="q"/>
            </a:pPr>
            <a:r>
              <a:rPr lang="en-US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 SURFACES: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Head of </a:t>
            </a:r>
            <a:r>
              <a:rPr lang="en-US" dirty="0" err="1" smtClean="0">
                <a:solidFill>
                  <a:schemeClr val="tx1"/>
                </a:solidFill>
              </a:rPr>
              <a:t>humerus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Glenoid</a:t>
            </a:r>
            <a:r>
              <a:rPr lang="en-US" dirty="0" smtClean="0">
                <a:solidFill>
                  <a:schemeClr val="tx1"/>
                </a:solidFill>
              </a:rPr>
              <a:t> cavity of scapula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Content Placeholder 9" descr="F66122-007-f025a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b="4029"/>
          <a:stretch/>
        </p:blipFill>
        <p:spPr>
          <a:xfrm>
            <a:off x="381000" y="3074915"/>
            <a:ext cx="4040188" cy="3630685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762000"/>
            <a:ext cx="4346575" cy="2667000"/>
          </a:xfr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STABILITY: (NOT STABLE) 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Head of </a:t>
            </a:r>
            <a:r>
              <a:rPr lang="en-US" dirty="0" err="1" smtClean="0">
                <a:solidFill>
                  <a:schemeClr val="tx1"/>
                </a:solidFill>
              </a:rPr>
              <a:t>humerus</a:t>
            </a:r>
            <a:r>
              <a:rPr lang="en-US" dirty="0" smtClean="0">
                <a:solidFill>
                  <a:schemeClr val="tx1"/>
                </a:solidFill>
              </a:rPr>
              <a:t> is 3 times larger than </a:t>
            </a:r>
            <a:r>
              <a:rPr lang="en-US" dirty="0" err="1" smtClean="0">
                <a:solidFill>
                  <a:schemeClr val="tx1"/>
                </a:solidFill>
              </a:rPr>
              <a:t>glenoid</a:t>
            </a:r>
            <a:r>
              <a:rPr lang="en-US" dirty="0" smtClean="0">
                <a:solidFill>
                  <a:schemeClr val="tx1"/>
                </a:solidFill>
              </a:rPr>
              <a:t> cavity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Capsule is redundant.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Few </a:t>
            </a:r>
            <a:r>
              <a:rPr lang="en-US" dirty="0" err="1" smtClean="0">
                <a:solidFill>
                  <a:schemeClr val="tx1"/>
                </a:solidFill>
              </a:rPr>
              <a:t>ligamentous</a:t>
            </a:r>
            <a:r>
              <a:rPr lang="en-US" dirty="0" smtClean="0">
                <a:solidFill>
                  <a:schemeClr val="tx1"/>
                </a:solidFill>
              </a:rPr>
              <a:t> support: </a:t>
            </a:r>
            <a:r>
              <a:rPr lang="en-US" dirty="0" err="1" smtClean="0">
                <a:solidFill>
                  <a:schemeClr val="tx1"/>
                </a:solidFill>
              </a:rPr>
              <a:t>glenoid</a:t>
            </a:r>
            <a:r>
              <a:rPr lang="en-US" dirty="0" smtClean="0">
                <a:solidFill>
                  <a:schemeClr val="tx1"/>
                </a:solidFill>
              </a:rPr>
              <a:t> labrum, </a:t>
            </a:r>
            <a:r>
              <a:rPr lang="en-US" dirty="0" err="1" smtClean="0">
                <a:solidFill>
                  <a:schemeClr val="tx1"/>
                </a:solidFill>
              </a:rPr>
              <a:t>coracohumeral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u="sng" dirty="0" smtClean="0">
                <a:solidFill>
                  <a:schemeClr val="tx1"/>
                </a:solidFill>
              </a:rPr>
              <a:t>Main Support: </a:t>
            </a:r>
            <a:r>
              <a:rPr lang="en-US" dirty="0" smtClean="0">
                <a:solidFill>
                  <a:schemeClr val="tx1"/>
                </a:solidFill>
              </a:rPr>
              <a:t>muscles around the joint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(ROTATOR CUFF)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Wide range of movement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Content Placeholder 10" descr="F66122-007-f027.jpg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/>
          <a:srcRect l="9426" r="11187" b="4571"/>
          <a:stretch/>
        </p:blipFill>
        <p:spPr>
          <a:xfrm>
            <a:off x="5105399" y="3523536"/>
            <a:ext cx="3208607" cy="3182064"/>
          </a:xfrm>
        </p:spPr>
      </p:pic>
      <p:cxnSp>
        <p:nvCxnSpPr>
          <p:cNvPr id="13" name="Straight Arrow Connector 12"/>
          <p:cNvCxnSpPr/>
          <p:nvPr/>
        </p:nvCxnSpPr>
        <p:spPr>
          <a:xfrm rot="5400000">
            <a:off x="533400" y="3276600"/>
            <a:ext cx="2286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</p:cNvCxnSpPr>
          <p:nvPr/>
        </p:nvCxnSpPr>
        <p:spPr>
          <a:xfrm rot="16200000" flipH="1">
            <a:off x="1448197" y="3429397"/>
            <a:ext cx="2133600" cy="3040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wn Arrow 15"/>
          <p:cNvSpPr/>
          <p:nvPr/>
        </p:nvSpPr>
        <p:spPr>
          <a:xfrm>
            <a:off x="3048000" y="2895600"/>
            <a:ext cx="228600" cy="2286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105400" y="3581400"/>
            <a:ext cx="304800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7315200" y="6477000"/>
            <a:ext cx="457200" cy="22860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945</Words>
  <Application>Microsoft Office PowerPoint</Application>
  <PresentationFormat>On-screen Show (4:3)</PresentationFormat>
  <Paragraphs>165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Showcard Gothic</vt:lpstr>
      <vt:lpstr>Times New Roman</vt:lpstr>
      <vt:lpstr>Wingdings</vt:lpstr>
      <vt:lpstr>Office Theme</vt:lpstr>
      <vt:lpstr>PhotoSuite Image</vt:lpstr>
      <vt:lpstr> SHOULDER REGION </vt:lpstr>
      <vt:lpstr>OBJECTIVES</vt:lpstr>
      <vt:lpstr>MUSCLES OF SHOULDER REGION</vt:lpstr>
      <vt:lpstr>DELTOID</vt:lpstr>
      <vt:lpstr>SUPRASPINATUS &amp; INFRASPINATUS</vt:lpstr>
      <vt:lpstr>TERES MINOR</vt:lpstr>
      <vt:lpstr>TERES MAJOR</vt:lpstr>
      <vt:lpstr>SUBSCAPULARIS</vt:lpstr>
      <vt:lpstr>SHOULDER JOINT</vt:lpstr>
      <vt:lpstr>ROTATOR CUFF</vt:lpstr>
      <vt:lpstr>PowerPoint Presentation</vt:lpstr>
      <vt:lpstr>BURSAE IN RELATION TO SHOULDER JOINT</vt:lpstr>
      <vt:lpstr>RELATIONS OF SHOULDER JOINT</vt:lpstr>
      <vt:lpstr>MOVEMENTS OF SHOULDER JOINT</vt:lpstr>
      <vt:lpstr>MOVEMENTS OF SHOULDER JOINT</vt:lpstr>
      <vt:lpstr>MOVEMENTS OF SHOULDER JOINT</vt:lpstr>
      <vt:lpstr>MOVEMENTS OF SHOULDER JOINT</vt:lpstr>
      <vt:lpstr>SUMMARY</vt:lpstr>
      <vt:lpstr>SUMMARY</vt:lpstr>
      <vt:lpstr>QUESTIONS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 </dc:title>
  <dc:creator>Dr. Zeenat Zaidi</dc:creator>
  <cp:lastModifiedBy>Tahani Almatrafi</cp:lastModifiedBy>
  <cp:revision>246</cp:revision>
  <dcterms:created xsi:type="dcterms:W3CDTF">2010-01-27T08:25:16Z</dcterms:created>
  <dcterms:modified xsi:type="dcterms:W3CDTF">2021-12-12T05:48:38Z</dcterms:modified>
</cp:coreProperties>
</file>