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280" r:id="rId4"/>
    <p:sldId id="267" r:id="rId5"/>
    <p:sldId id="265" r:id="rId6"/>
    <p:sldId id="268" r:id="rId7"/>
    <p:sldId id="282" r:id="rId8"/>
    <p:sldId id="283" r:id="rId9"/>
    <p:sldId id="293" r:id="rId10"/>
    <p:sldId id="257" r:id="rId11"/>
    <p:sldId id="284" r:id="rId12"/>
    <p:sldId id="258" r:id="rId13"/>
    <p:sldId id="287" r:id="rId14"/>
    <p:sldId id="259" r:id="rId15"/>
    <p:sldId id="286" r:id="rId16"/>
    <p:sldId id="261" r:id="rId17"/>
    <p:sldId id="262" r:id="rId18"/>
    <p:sldId id="295" r:id="rId19"/>
    <p:sldId id="263" r:id="rId20"/>
    <p:sldId id="264" r:id="rId21"/>
    <p:sldId id="271" r:id="rId22"/>
    <p:sldId id="272" r:id="rId23"/>
    <p:sldId id="290" r:id="rId24"/>
    <p:sldId id="291" r:id="rId25"/>
    <p:sldId id="292" r:id="rId26"/>
    <p:sldId id="288" r:id="rId27"/>
    <p:sldId id="274" r:id="rId28"/>
    <p:sldId id="289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sam Salama" userId="bde5ea9d-1615-4fcd-9e94-b9093aafee8b" providerId="ADAL" clId="{F3817C13-30C6-41FF-AD29-FD9574561272}"/>
    <pc:docChg chg="custSel addSld delSld modSld">
      <pc:chgData name="Essam Salama" userId="bde5ea9d-1615-4fcd-9e94-b9093aafee8b" providerId="ADAL" clId="{F3817C13-30C6-41FF-AD29-FD9574561272}" dt="2021-11-20T16:45:24.020" v="850" actId="47"/>
      <pc:docMkLst>
        <pc:docMk/>
      </pc:docMkLst>
      <pc:sldChg chg="addSp delSp modSp new mod">
        <pc:chgData name="Essam Salama" userId="bde5ea9d-1615-4fcd-9e94-b9093aafee8b" providerId="ADAL" clId="{F3817C13-30C6-41FF-AD29-FD9574561272}" dt="2021-11-20T16:12:17.380" v="500" actId="20577"/>
        <pc:sldMkLst>
          <pc:docMk/>
          <pc:sldMk cId="211989287" sldId="293"/>
        </pc:sldMkLst>
        <pc:spChg chg="mod">
          <ac:chgData name="Essam Salama" userId="bde5ea9d-1615-4fcd-9e94-b9093aafee8b" providerId="ADAL" clId="{F3817C13-30C6-41FF-AD29-FD9574561272}" dt="2021-11-20T16:11:29.712" v="488" actId="14100"/>
          <ac:spMkLst>
            <pc:docMk/>
            <pc:sldMk cId="211989287" sldId="293"/>
            <ac:spMk id="2" creationId="{0A7AA7C1-33C2-4493-9D03-5309CF6B9462}"/>
          </ac:spMkLst>
        </pc:spChg>
        <pc:spChg chg="del mod">
          <ac:chgData name="Essam Salama" userId="bde5ea9d-1615-4fcd-9e94-b9093aafee8b" providerId="ADAL" clId="{F3817C13-30C6-41FF-AD29-FD9574561272}" dt="2021-11-20T16:11:11.107" v="482"/>
          <ac:spMkLst>
            <pc:docMk/>
            <pc:sldMk cId="211989287" sldId="293"/>
            <ac:spMk id="3" creationId="{117B7D53-8DDC-4590-9FAC-F81A9A25D9F4}"/>
          </ac:spMkLst>
        </pc:spChg>
        <pc:spChg chg="mod">
          <ac:chgData name="Essam Salama" userId="bde5ea9d-1615-4fcd-9e94-b9093aafee8b" providerId="ADAL" clId="{F3817C13-30C6-41FF-AD29-FD9574561272}" dt="2021-11-20T16:12:17.380" v="500" actId="20577"/>
          <ac:spMkLst>
            <pc:docMk/>
            <pc:sldMk cId="211989287" sldId="293"/>
            <ac:spMk id="4" creationId="{40DAE581-781D-4012-9B04-137281EDC8A8}"/>
          </ac:spMkLst>
        </pc:spChg>
        <pc:picChg chg="add mod">
          <ac:chgData name="Essam Salama" userId="bde5ea9d-1615-4fcd-9e94-b9093aafee8b" providerId="ADAL" clId="{F3817C13-30C6-41FF-AD29-FD9574561272}" dt="2021-11-20T16:11:42.334" v="493" actId="208"/>
          <ac:picMkLst>
            <pc:docMk/>
            <pc:sldMk cId="211989287" sldId="293"/>
            <ac:picMk id="5" creationId="{E9BF8295-A88A-4AFB-BE26-EACEEB654976}"/>
          </ac:picMkLst>
        </pc:picChg>
      </pc:sldChg>
      <pc:sldChg chg="addSp delSp modSp new del mod">
        <pc:chgData name="Essam Salama" userId="bde5ea9d-1615-4fcd-9e94-b9093aafee8b" providerId="ADAL" clId="{F3817C13-30C6-41FF-AD29-FD9574561272}" dt="2021-11-20T16:45:24.020" v="850" actId="47"/>
        <pc:sldMkLst>
          <pc:docMk/>
          <pc:sldMk cId="1209842466" sldId="294"/>
        </pc:sldMkLst>
        <pc:spChg chg="mod">
          <ac:chgData name="Essam Salama" userId="bde5ea9d-1615-4fcd-9e94-b9093aafee8b" providerId="ADAL" clId="{F3817C13-30C6-41FF-AD29-FD9574561272}" dt="2021-11-20T16:20:37.170" v="508" actId="14100"/>
          <ac:spMkLst>
            <pc:docMk/>
            <pc:sldMk cId="1209842466" sldId="294"/>
            <ac:spMk id="2" creationId="{B3605104-E74C-43B7-B587-4CCC185243F8}"/>
          </ac:spMkLst>
        </pc:spChg>
        <pc:spChg chg="del">
          <ac:chgData name="Essam Salama" userId="bde5ea9d-1615-4fcd-9e94-b9093aafee8b" providerId="ADAL" clId="{F3817C13-30C6-41FF-AD29-FD9574561272}" dt="2021-11-20T16:19:17.235" v="502"/>
          <ac:spMkLst>
            <pc:docMk/>
            <pc:sldMk cId="1209842466" sldId="294"/>
            <ac:spMk id="3" creationId="{10681FED-23E1-436D-80D7-9554F39E908D}"/>
          </ac:spMkLst>
        </pc:spChg>
        <pc:spChg chg="mod">
          <ac:chgData name="Essam Salama" userId="bde5ea9d-1615-4fcd-9e94-b9093aafee8b" providerId="ADAL" clId="{F3817C13-30C6-41FF-AD29-FD9574561272}" dt="2021-11-20T16:34:06.261" v="691" actId="115"/>
          <ac:spMkLst>
            <pc:docMk/>
            <pc:sldMk cId="1209842466" sldId="294"/>
            <ac:spMk id="4" creationId="{6FFE5986-134F-4BD7-8841-B6EFC5388150}"/>
          </ac:spMkLst>
        </pc:spChg>
        <pc:picChg chg="add mod">
          <ac:chgData name="Essam Salama" userId="bde5ea9d-1615-4fcd-9e94-b9093aafee8b" providerId="ADAL" clId="{F3817C13-30C6-41FF-AD29-FD9574561272}" dt="2021-11-20T16:31:44.018" v="677" actId="14100"/>
          <ac:picMkLst>
            <pc:docMk/>
            <pc:sldMk cId="1209842466" sldId="294"/>
            <ac:picMk id="5" creationId="{2BE6BC00-E918-4AF7-837F-331774F95B8B}"/>
          </ac:picMkLst>
        </pc:picChg>
      </pc:sldChg>
      <pc:sldChg chg="addSp delSp modSp new mod">
        <pc:chgData name="Essam Salama" userId="bde5ea9d-1615-4fcd-9e94-b9093aafee8b" providerId="ADAL" clId="{F3817C13-30C6-41FF-AD29-FD9574561272}" dt="2021-11-20T16:45:16.260" v="849" actId="20577"/>
        <pc:sldMkLst>
          <pc:docMk/>
          <pc:sldMk cId="2827297775" sldId="295"/>
        </pc:sldMkLst>
        <pc:spChg chg="mod">
          <ac:chgData name="Essam Salama" userId="bde5ea9d-1615-4fcd-9e94-b9093aafee8b" providerId="ADAL" clId="{F3817C13-30C6-41FF-AD29-FD9574561272}" dt="2021-11-20T16:44:59.780" v="846" actId="14100"/>
          <ac:spMkLst>
            <pc:docMk/>
            <pc:sldMk cId="2827297775" sldId="295"/>
            <ac:spMk id="2" creationId="{D433731F-49FB-49B3-BC37-5E4EF0949E8B}"/>
          </ac:spMkLst>
        </pc:spChg>
        <pc:spChg chg="del">
          <ac:chgData name="Essam Salama" userId="bde5ea9d-1615-4fcd-9e94-b9093aafee8b" providerId="ADAL" clId="{F3817C13-30C6-41FF-AD29-FD9574561272}" dt="2021-11-20T16:42:08.549" v="769"/>
          <ac:spMkLst>
            <pc:docMk/>
            <pc:sldMk cId="2827297775" sldId="295"/>
            <ac:spMk id="3" creationId="{9E1A858F-5B90-4F15-8705-7CBF6CE87581}"/>
          </ac:spMkLst>
        </pc:spChg>
        <pc:spChg chg="mod">
          <ac:chgData name="Essam Salama" userId="bde5ea9d-1615-4fcd-9e94-b9093aafee8b" providerId="ADAL" clId="{F3817C13-30C6-41FF-AD29-FD9574561272}" dt="2021-11-20T16:45:16.260" v="849" actId="20577"/>
          <ac:spMkLst>
            <pc:docMk/>
            <pc:sldMk cId="2827297775" sldId="295"/>
            <ac:spMk id="4" creationId="{D367AFDF-C560-4BA1-B34C-1EC01C7844C1}"/>
          </ac:spMkLst>
        </pc:spChg>
        <pc:picChg chg="add mod">
          <ac:chgData name="Essam Salama" userId="bde5ea9d-1615-4fcd-9e94-b9093aafee8b" providerId="ADAL" clId="{F3817C13-30C6-41FF-AD29-FD9574561272}" dt="2021-11-20T16:45:03.214" v="847" actId="208"/>
          <ac:picMkLst>
            <pc:docMk/>
            <pc:sldMk cId="2827297775" sldId="295"/>
            <ac:picMk id="5" creationId="{5D5EA900-954B-47C6-862C-0BEC975FD6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13EEA-DF56-4F97-8666-39C0DB9F55C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2F88F-6B63-4473-A864-2D414AF1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2F88F-6B63-4473-A864-2D414AF159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8CD96-A842-4BCC-AD87-92A4A566D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6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39D97-F598-41C2-A515-EBE921426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63E2FD-63EC-4DEC-B7D3-58FB59D2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D26E3-0F34-406E-A838-4E3A3B1A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CA5CF4-9102-4F6E-A073-044EFA4A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40436D-B352-42A0-8884-D5439A31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91AB7-FD7A-4739-ADE0-E64EEB3C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94F03E-08F7-4121-9C58-8CDE75C0D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9304DA-D8B9-4EEC-B053-3FCD9AF6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253AFF-E1C1-477D-BD00-08EADF6B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D9835D-0467-4EE0-8AF4-2AFCDC01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D2CE57E-7A30-4EFA-80D9-B019DADE1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C7A9AF-B35A-47C3-AA85-7C1023FD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B6E26-B0BF-4213-A527-E34043BF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65A4D-3440-4E44-B8F2-49DB1BF1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8104C3-8EF2-472C-95D7-B305DF28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4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50B6DD-C9EC-4A2D-920D-F29FD4B5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397518-59A4-4725-8339-71A20C9C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E39396-9C5F-41FE-B2A7-AF95B45E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47CEC58-1113-4A65-A265-772B092258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255774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FA38D-8D94-46FE-AE41-B8AC1640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0A8A5-1B3E-4378-B340-DB55C9600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CA0D1E-72D4-4877-A0E4-2D410C01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02F441-4DF9-4770-B258-63E195F1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1D5CE-74F7-4003-90EC-562A369D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BAD37-1AD2-4EF5-A53D-A21FD52E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A4B0C9-1B83-4C97-8D2C-3090FDE6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4FD500-4088-457A-9F37-7326DCD8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197020-05FF-431D-A895-6D29F714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88CD26-750D-4D9A-B50A-445F4B66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133D4-2C35-4DC8-9FD3-595D0DBB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6F15B5-D784-42B6-BCF1-FBDC58319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1D9117-653A-476F-9137-3867DF2B8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1FFF07-670E-410F-81B8-F5ACC139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6D32EF-A566-4F23-86A3-3B1B3BEA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B8820B-593E-4A87-B2B1-87CE6559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7739F-6BDA-4E37-826C-131E0735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8B3E06-27D0-428B-92A5-D95A9E864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236F4C-1B58-4612-B012-BD1F2FF4B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B51429-3219-475F-9C77-66FECD7B4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AAB82A-0A8C-4B7F-90A0-C5FEA0A70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DBBCA6-4DA8-4E03-B886-7EBE3BA5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0DA7DC-3AF4-4A7F-91B7-B4EC1ED2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3E5100D-37ED-4301-BB95-1F4E2F9F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D05B9-ED65-41F4-A6BC-B843A2C9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331D46-43AF-44C9-89DB-B7FFA028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B1F2C3-4DBC-4A3A-B14F-242C5106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75CBE7-657A-439E-9C01-57FA250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1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F3ADC6-91DF-4E8E-9141-4E1DD0F6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FE0EBA-8F43-4636-B880-38306974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605D23-D4E4-4090-8C7D-50FE5086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9FAB3-EBD6-4BF0-9516-66241589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CD76E-65EA-48CF-8D01-9D623642C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D91A5E-9F87-4B53-839E-CA4628A5A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2A59D4-8959-4387-A17A-6819E884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E4DBA2-70E0-4A1C-9F07-F071B104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C5331F-A5AE-467A-A207-7EDC2969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8C6CA-0346-450A-8AF8-6AC2B405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5DBAD5-395C-4492-982F-2FB55B28A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7D081E-14C5-4396-8C78-451917538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47F3FB-8958-440A-9F32-BCABA477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461FBA-1F83-41CF-B2A8-DB2868D2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93BD2E-F7A2-4142-A37D-AA722275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40ECF3-4201-4A32-BBBB-4E86479C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DCE8A7-AAA4-4C07-BF88-06D0178C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DCFD7-C79E-4BE1-89F0-099CB55AA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6300-599C-4E8D-B38D-E89A12F060E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C6A5AD-288C-4E82-B87A-F11D91BDC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CE22AB-7A8D-4C30-8876-5A2E125FF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CFEF-573F-4E3D-8123-D2DE9623E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8190F-B54A-47DF-9F6B-A69A0718C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VASCULATURE OF THE UPPER LIMB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388214-A8E1-4925-8E30-5111091D6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1988"/>
            <a:ext cx="9144000" cy="785812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latin typeface="Brush Script MT" panose="03060802040406070304" pitchFamily="66" charset="0"/>
              </a:rPr>
              <a:t>Dr</a:t>
            </a:r>
            <a:r>
              <a:rPr lang="en-GB" altLang="en-US" sz="4000" dirty="0">
                <a:latin typeface="Brush Script MT" panose="03060802040406070304" pitchFamily="66" charset="0"/>
              </a:rPr>
              <a:t>. </a:t>
            </a:r>
            <a:r>
              <a:rPr lang="en-GB" altLang="en-US" sz="4000" dirty="0" smtClean="0">
                <a:latin typeface="Brush Script MT" panose="03060802040406070304" pitchFamily="66" charset="0"/>
              </a:rPr>
              <a:t>Essam Salama          </a:t>
            </a:r>
            <a:r>
              <a:rPr lang="en-GB" altLang="en-US" sz="4000" dirty="0">
                <a:latin typeface="Brush Script MT" panose="03060802040406070304" pitchFamily="66" charset="0"/>
              </a:rPr>
              <a:t>Dr. Amal</a:t>
            </a:r>
            <a:r>
              <a:rPr lang="en-US" sz="4000" dirty="0">
                <a:latin typeface="Brush Script MT" panose="03060802040406070304" pitchFamily="66" charset="0"/>
              </a:rPr>
              <a:t> Alrabia </a:t>
            </a:r>
            <a:r>
              <a:rPr lang="en-GB" altLang="en-US" sz="4000" dirty="0">
                <a:latin typeface="Brush Script MT" panose="03060802040406070304" pitchFamily="66" charset="0"/>
              </a:rPr>
              <a:t> </a:t>
            </a:r>
            <a:endParaRPr lang="en-US" altLang="en-US" sz="4000" dirty="0">
              <a:latin typeface="Brush Script MT" panose="03060802040406070304" pitchFamily="66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190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758BCFE6-A8DC-4955-9862-64D4732D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3050"/>
            <a:ext cx="4800600" cy="641350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latin typeface="+mn-lt"/>
                <a:cs typeface="Times New Roman" pitchFamily="18" charset="0"/>
              </a:rPr>
              <a:t>The Brachial Artery</a:t>
            </a:r>
            <a:endParaRPr lang="en-US" sz="3600" dirty="0">
              <a:latin typeface="+mn-lt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6FD48E08-C3DD-4394-B2BD-623098872397}"/>
              </a:ext>
            </a:extLst>
          </p:cNvPr>
          <p:cNvSpPr txBox="1">
            <a:spLocks/>
          </p:cNvSpPr>
          <p:nvPr/>
        </p:nvSpPr>
        <p:spPr bwMode="auto">
          <a:xfrm>
            <a:off x="671513" y="1143000"/>
            <a:ext cx="5043487" cy="47244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800" dirty="0">
                <a:latin typeface="+mj-lt"/>
                <a:cs typeface="Times New Roman" pitchFamily="18" charset="0"/>
              </a:rPr>
              <a:t>Is a continuation of the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axillary artery </a:t>
            </a:r>
            <a:r>
              <a:rPr lang="en-GB" sz="2800" dirty="0">
                <a:latin typeface="+mj-lt"/>
                <a:cs typeface="Times New Roman" pitchFamily="18" charset="0"/>
              </a:rPr>
              <a:t>at the lower border of teres major muscle.</a:t>
            </a:r>
          </a:p>
          <a:p>
            <a:pPr>
              <a:spcBef>
                <a:spcPct val="20000"/>
              </a:spcBef>
              <a:defRPr/>
            </a:pPr>
            <a:r>
              <a:rPr lang="en-GB" sz="2800" dirty="0">
                <a:latin typeface="+mj-lt"/>
                <a:cs typeface="Times New Roman" pitchFamily="18" charset="0"/>
              </a:rPr>
              <a:t>Provides main arterial supply for the arm.</a:t>
            </a:r>
          </a:p>
          <a:p>
            <a:pPr>
              <a:spcBef>
                <a:spcPct val="20000"/>
              </a:spcBef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Terminates</a:t>
            </a:r>
            <a:r>
              <a:rPr lang="en-GB" sz="2800" dirty="0">
                <a:latin typeface="+mj-lt"/>
                <a:cs typeface="Times New Roman" pitchFamily="18" charset="0"/>
              </a:rPr>
              <a:t> opposite neck of radius by dividing into </a:t>
            </a:r>
            <a:r>
              <a:rPr lang="en-GB" sz="28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radial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GB" sz="28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ulnar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arteries.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j-lt"/>
            </a:endParaRPr>
          </a:p>
        </p:txBody>
      </p:sp>
      <p:pic>
        <p:nvPicPr>
          <p:cNvPr id="11268" name="Picture 5" descr="上肢神经">
            <a:extLst>
              <a:ext uri="{FF2B5EF4-FFF2-40B4-BE49-F238E27FC236}">
                <a16:creationId xmlns:a16="http://schemas.microsoft.com/office/drawing/2014/main" xmlns="" id="{7C460500-06D3-4EBF-86F7-78E81B392E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28600"/>
            <a:ext cx="3962400" cy="6273800"/>
          </a:xfrm>
        </p:spPr>
      </p:pic>
      <p:sp>
        <p:nvSpPr>
          <p:cNvPr id="11269" name="TextBox 7">
            <a:extLst>
              <a:ext uri="{FF2B5EF4-FFF2-40B4-BE49-F238E27FC236}">
                <a16:creationId xmlns:a16="http://schemas.microsoft.com/office/drawing/2014/main" xmlns="" id="{A4FF1B58-7352-4D0D-9295-89488A50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343401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ulnar artery</a:t>
            </a:r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xmlns="" id="{C401A83F-5D71-4775-AE4D-7E51459F2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24201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radial artery</a:t>
            </a:r>
          </a:p>
        </p:txBody>
      </p:sp>
      <p:sp>
        <p:nvSpPr>
          <p:cNvPr id="11271" name="TextBox 10">
            <a:extLst>
              <a:ext uri="{FF2B5EF4-FFF2-40B4-BE49-F238E27FC236}">
                <a16:creationId xmlns:a16="http://schemas.microsoft.com/office/drawing/2014/main" xmlns="" id="{CF75176C-2636-48E5-BDBA-CD1AA933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5146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Brachial artery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4A7186D-19AA-4924-84C3-37A2B25F210C}"/>
              </a:ext>
            </a:extLst>
          </p:cNvPr>
          <p:cNvCxnSpPr/>
          <p:nvPr/>
        </p:nvCxnSpPr>
        <p:spPr>
          <a:xfrm rot="10800000">
            <a:off x="8458200" y="2514600"/>
            <a:ext cx="4572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45D755E-455D-46A0-9B2E-691D4500F146}"/>
              </a:ext>
            </a:extLst>
          </p:cNvPr>
          <p:cNvCxnSpPr/>
          <p:nvPr/>
        </p:nvCxnSpPr>
        <p:spPr>
          <a:xfrm rot="10800000">
            <a:off x="9296400" y="762000"/>
            <a:ext cx="4572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F5F21A5-736A-4DCE-BD79-946CBF31D193}"/>
              </a:ext>
            </a:extLst>
          </p:cNvPr>
          <p:cNvCxnSpPr/>
          <p:nvPr/>
        </p:nvCxnSpPr>
        <p:spPr>
          <a:xfrm rot="10800000">
            <a:off x="7696200" y="41910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773A026-5259-4A79-9C03-E57EB27C636F}"/>
              </a:ext>
            </a:extLst>
          </p:cNvPr>
          <p:cNvCxnSpPr/>
          <p:nvPr/>
        </p:nvCxnSpPr>
        <p:spPr>
          <a:xfrm>
            <a:off x="6934200" y="3657600"/>
            <a:ext cx="381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2EA24D1-7A75-4635-8D3E-71CDCE4E902D}"/>
              </a:ext>
            </a:extLst>
          </p:cNvPr>
          <p:cNvCxnSpPr/>
          <p:nvPr/>
        </p:nvCxnSpPr>
        <p:spPr>
          <a:xfrm rot="10800000">
            <a:off x="7315200" y="2895600"/>
            <a:ext cx="1143000" cy="762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TextBox 23">
            <a:extLst>
              <a:ext uri="{FF2B5EF4-FFF2-40B4-BE49-F238E27FC236}">
                <a16:creationId xmlns:a16="http://schemas.microsoft.com/office/drawing/2014/main" xmlns="" id="{1B993BBA-A36D-49EC-AEEF-5351D92E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9906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Axillary artery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A081B3F-6D4E-4057-A363-20C9C1DE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9762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>
                <a:latin typeface="+mn-lt"/>
                <a:cs typeface="Times New Roman" pitchFamily="18" charset="0"/>
              </a:rPr>
              <a:t/>
            </a:r>
            <a:br>
              <a:rPr lang="en-GB" b="1" dirty="0">
                <a:latin typeface="+mn-lt"/>
                <a:cs typeface="Times New Roman" pitchFamily="18" charset="0"/>
              </a:rPr>
            </a:br>
            <a:r>
              <a:rPr lang="en-GB" sz="3600" b="1" dirty="0">
                <a:latin typeface="+mn-lt"/>
                <a:cs typeface="Times New Roman" pitchFamily="18" charset="0"/>
              </a:rPr>
              <a:t> Brachial Artery:</a:t>
            </a:r>
            <a:r>
              <a:rPr lang="en-GB" sz="3600" dirty="0">
                <a:latin typeface="+mn-lt"/>
                <a:cs typeface="Times New Roman" pitchFamily="18" charset="0"/>
              </a:rPr>
              <a:t> </a:t>
            </a:r>
            <a:r>
              <a:rPr lang="en-GB" sz="3600" b="1" dirty="0">
                <a:latin typeface="+mn-lt"/>
                <a:cs typeface="Times New Roman" pitchFamily="18" charset="0"/>
              </a:rPr>
              <a:t>Relations</a:t>
            </a:r>
            <a:r>
              <a:rPr lang="en-GB" b="1" dirty="0">
                <a:latin typeface="+mn-lt"/>
                <a:cs typeface="Times New Roman" pitchFamily="18" charset="0"/>
              </a:rPr>
              <a:t> </a:t>
            </a:r>
            <a:r>
              <a:rPr lang="en-GB" dirty="0">
                <a:latin typeface="+mn-lt"/>
                <a:cs typeface="Times New Roman" pitchFamily="18" charset="0"/>
              </a:rPr>
              <a:t/>
            </a:r>
            <a:br>
              <a:rPr lang="en-GB" dirty="0">
                <a:latin typeface="+mn-lt"/>
                <a:cs typeface="Times New Roman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02A09D-01D6-4B2A-B0AD-54C0CE233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5" y="1143000"/>
            <a:ext cx="6696075" cy="5181600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Anteriorly:</a:t>
            </a:r>
            <a:r>
              <a:rPr lang="en-GB" sz="2400" dirty="0">
                <a:latin typeface="+mj-lt"/>
                <a:cs typeface="Times New Roman" pitchFamily="18" charset="0"/>
              </a:rPr>
              <a:t>  it is superficial and overlapped from the lateral side by coracobrachialis and biceps,  crossed from above downward by medial cutanous nerve of the forearm, median nerve, and bicipital aponeurosis.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Posterioly: </a:t>
            </a:r>
            <a:r>
              <a:rPr lang="en-GB" sz="2400" dirty="0">
                <a:latin typeface="+mj-lt"/>
                <a:cs typeface="Times New Roman" pitchFamily="18" charset="0"/>
              </a:rPr>
              <a:t>triceps, coraco-brachialis and brachialis.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Medially: </a:t>
            </a:r>
            <a:r>
              <a:rPr lang="en-GB" sz="2400" dirty="0">
                <a:latin typeface="+mj-lt"/>
                <a:cs typeface="Times New Roman" pitchFamily="18" charset="0"/>
              </a:rPr>
              <a:t>in the upper part of the arm; basilic vein, and ulnar nerve, </a:t>
            </a:r>
            <a:r>
              <a:rPr lang="en-GB" sz="2400" dirty="0">
                <a:cs typeface="Times New Roman" pitchFamily="18" charset="0"/>
              </a:rPr>
              <a:t>in the </a:t>
            </a:r>
            <a:r>
              <a:rPr lang="en-GB" sz="2400" dirty="0" smtClean="0">
                <a:cs typeface="Times New Roman" pitchFamily="18" charset="0"/>
              </a:rPr>
              <a:t>lower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part of the arm; </a:t>
            </a:r>
            <a:r>
              <a:rPr lang="en-GB" sz="2400" dirty="0">
                <a:latin typeface="+mj-lt"/>
                <a:cs typeface="Times New Roman" pitchFamily="18" charset="0"/>
              </a:rPr>
              <a:t> median nerves.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Laterally: </a:t>
            </a:r>
            <a:r>
              <a:rPr lang="en-GB" sz="2400" dirty="0">
                <a:latin typeface="+mj-lt"/>
                <a:cs typeface="Times New Roman" pitchFamily="18" charset="0"/>
              </a:rPr>
              <a:t>above; the median nerve, coracobrachialis and biceps muscles, the biceps </a:t>
            </a:r>
            <a:r>
              <a:rPr lang="en-GB" sz="2400" dirty="0">
                <a:cs typeface="Times New Roman" pitchFamily="18" charset="0"/>
              </a:rPr>
              <a:t>tendon, in the lower part</a:t>
            </a:r>
            <a:endParaRPr lang="en-GB" sz="2400" dirty="0">
              <a:latin typeface="+mj-lt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>
                <a:latin typeface="+mj-lt"/>
                <a:cs typeface="Times New Roman" pitchFamily="18" charset="0"/>
              </a:rPr>
              <a:t>   </a:t>
            </a:r>
          </a:p>
          <a:p>
            <a:pPr>
              <a:buFont typeface="Arial" charset="0"/>
              <a:buChar char="•"/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8" name="Picture 5" descr="上肢神经">
            <a:extLst>
              <a:ext uri="{FF2B5EF4-FFF2-40B4-BE49-F238E27FC236}">
                <a16:creationId xmlns:a16="http://schemas.microsoft.com/office/drawing/2014/main" xmlns="" id="{B5F9DFCA-D15A-4CDB-8AA7-79B4E94087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1524001"/>
            <a:ext cx="2857500" cy="4524375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2293" name="TextBox 6">
            <a:extLst>
              <a:ext uri="{FF2B5EF4-FFF2-40B4-BE49-F238E27FC236}">
                <a16:creationId xmlns:a16="http://schemas.microsoft.com/office/drawing/2014/main" xmlns="" id="{1EF6A5CF-63EC-44A8-BB2C-29591FF0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600201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coracobrachialis</a:t>
            </a:r>
          </a:p>
        </p:txBody>
      </p:sp>
      <p:sp>
        <p:nvSpPr>
          <p:cNvPr id="12294" name="TextBox 8">
            <a:extLst>
              <a:ext uri="{FF2B5EF4-FFF2-40B4-BE49-F238E27FC236}">
                <a16:creationId xmlns:a16="http://schemas.microsoft.com/office/drawing/2014/main" xmlns="" id="{175E2670-59DD-4EC2-BBCC-A62A6156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057401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biceps</a:t>
            </a:r>
          </a:p>
        </p:txBody>
      </p:sp>
      <p:sp>
        <p:nvSpPr>
          <p:cNvPr id="12295" name="TextBox 9">
            <a:extLst>
              <a:ext uri="{FF2B5EF4-FFF2-40B4-BE49-F238E27FC236}">
                <a16:creationId xmlns:a16="http://schemas.microsoft.com/office/drawing/2014/main" xmlns="" id="{EBDE368E-E43E-40D7-A966-7DE70075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667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brachialis</a:t>
            </a:r>
          </a:p>
        </p:txBody>
      </p:sp>
      <p:sp>
        <p:nvSpPr>
          <p:cNvPr id="12296" name="TextBox 10">
            <a:extLst>
              <a:ext uri="{FF2B5EF4-FFF2-40B4-BE49-F238E27FC236}">
                <a16:creationId xmlns:a16="http://schemas.microsoft.com/office/drawing/2014/main" xmlns="" id="{9B08C6AE-EF28-466A-8281-57BEDA86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124201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Ulnar n.</a:t>
            </a:r>
          </a:p>
        </p:txBody>
      </p:sp>
      <p:sp>
        <p:nvSpPr>
          <p:cNvPr id="12297" name="TextBox 11">
            <a:extLst>
              <a:ext uri="{FF2B5EF4-FFF2-40B4-BE49-F238E27FC236}">
                <a16:creationId xmlns:a16="http://schemas.microsoft.com/office/drawing/2014/main" xmlns="" id="{2A94E01C-BE58-452C-A205-0E042CC8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657601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Median  n.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981BAB8-90DA-4D95-8E67-47587E71C494}"/>
              </a:ext>
            </a:extLst>
          </p:cNvPr>
          <p:cNvCxnSpPr/>
          <p:nvPr/>
        </p:nvCxnSpPr>
        <p:spPr>
          <a:xfrm>
            <a:off x="8610600" y="1905000"/>
            <a:ext cx="685800" cy="1524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81F667B-8555-4B68-870C-A5C865C3C1D4}"/>
              </a:ext>
            </a:extLst>
          </p:cNvPr>
          <p:cNvCxnSpPr/>
          <p:nvPr/>
        </p:nvCxnSpPr>
        <p:spPr>
          <a:xfrm>
            <a:off x="8001000" y="2209800"/>
            <a:ext cx="1066800" cy="1524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5604C6B-34BD-47F5-9D23-28FF286CB1A5}"/>
              </a:ext>
            </a:extLst>
          </p:cNvPr>
          <p:cNvCxnSpPr/>
          <p:nvPr/>
        </p:nvCxnSpPr>
        <p:spPr>
          <a:xfrm>
            <a:off x="8229600" y="2895600"/>
            <a:ext cx="762000" cy="762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B6E7FDC-0E1A-4985-8CEF-11C8176F6D61}"/>
              </a:ext>
            </a:extLst>
          </p:cNvPr>
          <p:cNvCxnSpPr/>
          <p:nvPr/>
        </p:nvCxnSpPr>
        <p:spPr>
          <a:xfrm rot="10800000">
            <a:off x="9144000" y="3124200"/>
            <a:ext cx="152400" cy="153988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F78B50F-391D-45F0-A4CE-0FCE130B6DF9}"/>
              </a:ext>
            </a:extLst>
          </p:cNvPr>
          <p:cNvCxnSpPr/>
          <p:nvPr/>
        </p:nvCxnSpPr>
        <p:spPr>
          <a:xfrm rot="10800000">
            <a:off x="8991600" y="3429000"/>
            <a:ext cx="304800" cy="2286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>
            <a:extLst>
              <a:ext uri="{FF2B5EF4-FFF2-40B4-BE49-F238E27FC236}">
                <a16:creationId xmlns:a16="http://schemas.microsoft.com/office/drawing/2014/main" xmlns="" id="{3CF5846A-9790-4AC3-8FD5-EFA3536DC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975" y="1447800"/>
            <a:ext cx="5381625" cy="3733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Muscular.</a:t>
            </a:r>
          </a:p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Nutrient to humerus.</a:t>
            </a:r>
          </a:p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Profunda brachii </a:t>
            </a:r>
          </a:p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Superior ulnar collateral.</a:t>
            </a:r>
          </a:p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Inferior ulnar collateral.   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dirty="0">
              <a:latin typeface="+mj-lt"/>
            </a:endParaRPr>
          </a:p>
        </p:txBody>
      </p:sp>
      <p:pic>
        <p:nvPicPr>
          <p:cNvPr id="13315" name="Picture 6" descr="C:\Users\user\Pictures\qq.png">
            <a:extLst>
              <a:ext uri="{FF2B5EF4-FFF2-40B4-BE49-F238E27FC236}">
                <a16:creationId xmlns:a16="http://schemas.microsoft.com/office/drawing/2014/main" xmlns="" id="{6E504B8E-9CC8-4989-A0FA-C112AF34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143000"/>
            <a:ext cx="21939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xmlns="" id="{B72019B4-8248-444E-A8CB-8FC2C188E4AA}"/>
              </a:ext>
            </a:extLst>
          </p:cNvPr>
          <p:cNvSpPr txBox="1">
            <a:spLocks/>
          </p:cNvSpPr>
          <p:nvPr/>
        </p:nvSpPr>
        <p:spPr bwMode="auto">
          <a:xfrm>
            <a:off x="1524000" y="304801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b="1" dirty="0">
                <a:ea typeface="+mj-ea"/>
                <a:cs typeface="Times New Roman" pitchFamily="18" charset="0"/>
              </a:rPr>
              <a:t> Brachial Artery:</a:t>
            </a:r>
            <a:r>
              <a:rPr lang="en-GB" sz="3600" dirty="0">
                <a:ea typeface="+mj-ea"/>
                <a:cs typeface="Times New Roman" pitchFamily="18" charset="0"/>
              </a:rPr>
              <a:t> </a:t>
            </a:r>
            <a:r>
              <a:rPr lang="en-GB" sz="3600" b="1" dirty="0">
                <a:ea typeface="+mj-ea"/>
                <a:cs typeface="Times New Roman" pitchFamily="18" charset="0"/>
              </a:rPr>
              <a:t>Branches</a:t>
            </a:r>
            <a:endParaRPr lang="en-US" sz="4400" dirty="0">
              <a:ea typeface="+mj-ea"/>
              <a:cs typeface="+mj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71F167C-BB3B-4989-9F64-A413F735C9BC}"/>
              </a:ext>
            </a:extLst>
          </p:cNvPr>
          <p:cNvCxnSpPr>
            <a:cxnSpLocks/>
          </p:cNvCxnSpPr>
          <p:nvPr/>
        </p:nvCxnSpPr>
        <p:spPr>
          <a:xfrm>
            <a:off x="4286250" y="2255837"/>
            <a:ext cx="3333750" cy="639763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4F5A780-4901-4619-8E6C-908461542F92}"/>
              </a:ext>
            </a:extLst>
          </p:cNvPr>
          <p:cNvCxnSpPr>
            <a:cxnSpLocks/>
          </p:cNvCxnSpPr>
          <p:nvPr/>
        </p:nvCxnSpPr>
        <p:spPr>
          <a:xfrm>
            <a:off x="3671888" y="2700338"/>
            <a:ext cx="4162424" cy="80486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C190E43-48A3-441D-8984-D1387ED84580}"/>
              </a:ext>
            </a:extLst>
          </p:cNvPr>
          <p:cNvCxnSpPr>
            <a:cxnSpLocks/>
          </p:cNvCxnSpPr>
          <p:nvPr/>
        </p:nvCxnSpPr>
        <p:spPr>
          <a:xfrm>
            <a:off x="4538664" y="3340101"/>
            <a:ext cx="3338512" cy="98901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05B886A-BE83-4BBD-91F0-B6DCDC41E3DE}"/>
              </a:ext>
            </a:extLst>
          </p:cNvPr>
          <p:cNvCxnSpPr>
            <a:cxnSpLocks/>
          </p:cNvCxnSpPr>
          <p:nvPr/>
        </p:nvCxnSpPr>
        <p:spPr>
          <a:xfrm>
            <a:off x="4376738" y="3834607"/>
            <a:ext cx="3500438" cy="93741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3F59C-DE35-43DA-B029-80337903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1538"/>
          </a:xfrm>
        </p:spPr>
        <p:txBody>
          <a:bodyPr/>
          <a:lstStyle/>
          <a:p>
            <a:r>
              <a:rPr lang="en-GB" altLang="en-US" b="1" dirty="0">
                <a:latin typeface="+mj-lt"/>
                <a:cs typeface="Times New Roman" panose="02020603050405020304" pitchFamily="18" charset="0"/>
              </a:rPr>
              <a:t>Profunda brachii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ACA2698-E369-4D21-86CB-7704E7ABB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2823" y="1009651"/>
            <a:ext cx="4176155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C5568B-CE30-4A51-905C-E6100B98B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9475" cy="3811588"/>
          </a:xfrm>
        </p:spPr>
        <p:txBody>
          <a:bodyPr>
            <a:normAutofit/>
          </a:bodyPr>
          <a:lstStyle/>
          <a:p>
            <a:r>
              <a:rPr lang="en-US" sz="2400" dirty="0"/>
              <a:t>It arises from the brachial artery near its origin.</a:t>
            </a:r>
          </a:p>
          <a:p>
            <a:r>
              <a:rPr lang="en-US" sz="2400" dirty="0"/>
              <a:t>It accompanies the radial nerve through the spiral groove, suppling the triceps muscle and sends anastomosis around the elbow joint</a:t>
            </a:r>
          </a:p>
        </p:txBody>
      </p:sp>
    </p:spTree>
    <p:extLst>
      <p:ext uri="{BB962C8B-B14F-4D97-AF65-F5344CB8AC3E}">
        <p14:creationId xmlns:p14="http://schemas.microsoft.com/office/powerpoint/2010/main" val="278384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:\Documents and Settings\Free User\My Documents\My Pictures\ssas.png">
            <a:extLst>
              <a:ext uri="{FF2B5EF4-FFF2-40B4-BE49-F238E27FC236}">
                <a16:creationId xmlns:a16="http://schemas.microsoft.com/office/drawing/2014/main" xmlns="" id="{839754D1-BA09-4728-A19B-B51BCE298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609601"/>
            <a:ext cx="1828800" cy="5757863"/>
          </a:xfrm>
          <a:noFill/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xmlns="" id="{B84FCC59-0EFD-4D7A-A01C-87B14CBE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4343400" cy="641350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3600" dirty="0">
                <a:latin typeface="+mn-lt"/>
                <a:cs typeface="Times New Roman" pitchFamily="18" charset="0"/>
              </a:rPr>
              <a:t/>
            </a:r>
            <a:br>
              <a:rPr lang="en-GB" sz="3600" dirty="0">
                <a:latin typeface="+mn-lt"/>
                <a:cs typeface="Times New Roman" pitchFamily="18" charset="0"/>
              </a:rPr>
            </a:br>
            <a:r>
              <a:rPr lang="en-GB" sz="3600" dirty="0">
                <a:latin typeface="+mn-lt"/>
                <a:cs typeface="Times New Roman" pitchFamily="18" charset="0"/>
              </a:rPr>
              <a:t/>
            </a:r>
            <a:br>
              <a:rPr lang="en-GB" sz="3600" dirty="0">
                <a:latin typeface="+mn-lt"/>
                <a:cs typeface="Times New Roman" pitchFamily="18" charset="0"/>
              </a:rPr>
            </a:br>
            <a:r>
              <a:rPr lang="en-GB" sz="3600" dirty="0">
                <a:latin typeface="+mn-lt"/>
                <a:cs typeface="Times New Roman" pitchFamily="18" charset="0"/>
              </a:rPr>
              <a:t>The Ulnar Artery</a:t>
            </a:r>
            <a:endParaRPr lang="en-US" sz="3600" dirty="0">
              <a:latin typeface="+mn-lt"/>
              <a:cs typeface="Times New Roman" pitchFamily="18" charset="0"/>
            </a:endParaRP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xmlns="" id="{FAE65C1A-2CC5-4C51-A116-1F073CAC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581400"/>
            <a:ext cx="140335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Ulnar artery</a:t>
            </a:r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053F30A-FA89-43D9-9C13-7C60326F351E}"/>
              </a:ext>
            </a:extLst>
          </p:cNvPr>
          <p:cNvCxnSpPr>
            <a:stCxn id="14340" idx="1"/>
          </p:cNvCxnSpPr>
          <p:nvPr/>
        </p:nvCxnSpPr>
        <p:spPr>
          <a:xfrm rot="10800000">
            <a:off x="8458200" y="3733800"/>
            <a:ext cx="609600" cy="333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5">
            <a:extLst>
              <a:ext uri="{FF2B5EF4-FFF2-40B4-BE49-F238E27FC236}">
                <a16:creationId xmlns:a16="http://schemas.microsoft.com/office/drawing/2014/main" xmlns="" id="{279A2598-D342-4E9A-830E-81200FD9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562601"/>
            <a:ext cx="140335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Superficial palmar arch</a:t>
            </a:r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3339F34-A1ED-4702-8F75-299778C24A61}"/>
              </a:ext>
            </a:extLst>
          </p:cNvPr>
          <p:cNvCxnSpPr>
            <a:stCxn id="14342" idx="1"/>
          </p:cNvCxnSpPr>
          <p:nvPr/>
        </p:nvCxnSpPr>
        <p:spPr>
          <a:xfrm rot="10800000" flipV="1">
            <a:off x="8153400" y="5884864"/>
            <a:ext cx="838200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Content Placeholder 8">
            <a:extLst>
              <a:ext uri="{FF2B5EF4-FFF2-40B4-BE49-F238E27FC236}">
                <a16:creationId xmlns:a16="http://schemas.microsoft.com/office/drawing/2014/main" xmlns="" id="{71CCF2C5-DAC0-402B-AEB1-F09787564DCE}"/>
              </a:ext>
            </a:extLst>
          </p:cNvPr>
          <p:cNvSpPr txBox="1">
            <a:spLocks/>
          </p:cNvSpPr>
          <p:nvPr/>
        </p:nvSpPr>
        <p:spPr bwMode="auto">
          <a:xfrm>
            <a:off x="471488" y="990601"/>
            <a:ext cx="6081712" cy="5135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larger 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of the two terminal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branches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brachial artery.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Begins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in the cubital fossa at the level of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neck of radius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Descends through the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anterior compartment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 of the forearm.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Enters the palm,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in front of the flexor retinaculum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, with the ulnar nerve.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Ends 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by forming the </a:t>
            </a:r>
            <a:r>
              <a:rPr lang="en-GB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superficial palmer arch,</a:t>
            </a:r>
            <a:r>
              <a:rPr lang="en-GB" altLang="en-US" sz="2400" dirty="0">
                <a:latin typeface="+mj-lt"/>
                <a:cs typeface="Times New Roman" panose="02020603050405020304" pitchFamily="18" charset="0"/>
              </a:rPr>
              <a:t> by anastomosing with superficial palmer branch of radial artery.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Users\user\Pictures\xxxx.png">
            <a:extLst>
              <a:ext uri="{FF2B5EF4-FFF2-40B4-BE49-F238E27FC236}">
                <a16:creationId xmlns:a16="http://schemas.microsoft.com/office/drawing/2014/main" xmlns="" id="{FA10A216-7B9D-4E88-91E4-3BD1D34FE0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04800"/>
            <a:ext cx="2667000" cy="6324600"/>
          </a:xfrm>
          <a:noFill/>
        </p:spPr>
      </p:pic>
      <p:sp>
        <p:nvSpPr>
          <p:cNvPr id="15363" name="Content Placeholder 5">
            <a:extLst>
              <a:ext uri="{FF2B5EF4-FFF2-40B4-BE49-F238E27FC236}">
                <a16:creationId xmlns:a16="http://schemas.microsoft.com/office/drawing/2014/main" xmlns="" id="{A0B29D1E-AC52-4CC3-95FA-B5DB9B19A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200" y="1066800"/>
            <a:ext cx="4419600" cy="51054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Muscular .</a:t>
            </a:r>
          </a:p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Recurrent branch for anastomosis around the elbow joint.</a:t>
            </a:r>
          </a:p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Common interosseous artery, which gives anterior and posterior interosseous arteries.  </a:t>
            </a:r>
          </a:p>
          <a:p>
            <a:pPr marL="0" indent="0" eaLnBrk="1" hangingPunct="1">
              <a:buNone/>
            </a:pPr>
            <a:r>
              <a:rPr lang="en-GB" altLang="en-US" dirty="0">
                <a:latin typeface="+mj-lt"/>
                <a:cs typeface="Times New Roman" panose="02020603050405020304" pitchFamily="18" charset="0"/>
              </a:rPr>
              <a:t>Branch to anastomoses around the wrist joint.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dirty="0">
              <a:latin typeface="+mj-lt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10CD12DD-E377-4121-A1F1-23707EB5AF21}"/>
              </a:ext>
            </a:extLst>
          </p:cNvPr>
          <p:cNvSpPr txBox="1">
            <a:spLocks/>
          </p:cNvSpPr>
          <p:nvPr/>
        </p:nvSpPr>
        <p:spPr bwMode="auto">
          <a:xfrm>
            <a:off x="5181600" y="228601"/>
            <a:ext cx="502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dirty="0">
                <a:ea typeface="+mj-ea"/>
                <a:cs typeface="Times New Roman" pitchFamily="18" charset="0"/>
              </a:rPr>
              <a:t>Ulnar Artery: Branches</a:t>
            </a:r>
            <a:endParaRPr lang="en-US" sz="4400" dirty="0">
              <a:ea typeface="+mj-ea"/>
              <a:cs typeface="+mj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6AF3276F-E67A-47B4-8DC0-78A9323DF745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1447800"/>
            <a:ext cx="1676399" cy="39528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6CB08A6-1A52-4919-8FCA-2F3D4147779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1700213"/>
            <a:ext cx="1752599" cy="131445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88B48C71-AEB7-4943-9CAC-1D093EEB953A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4191000"/>
            <a:ext cx="1828799" cy="581025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Documents and Settings\Free User\My Documents\My Pictures\ssas.png">
            <a:extLst>
              <a:ext uri="{FF2B5EF4-FFF2-40B4-BE49-F238E27FC236}">
                <a16:creationId xmlns:a16="http://schemas.microsoft.com/office/drawing/2014/main" xmlns="" id="{2DCF5183-3604-4731-A31A-9E42BCB5B3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533401"/>
            <a:ext cx="1905000" cy="5997575"/>
          </a:xfrm>
          <a:noFill/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xmlns="" id="{CA3B3149-6FDA-445D-B58D-99938B2C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4495800" cy="641350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en-GB" sz="3600" dirty="0">
                <a:latin typeface="+mn-lt"/>
                <a:cs typeface="Times New Roman" pitchFamily="18" charset="0"/>
              </a:rPr>
              <a:t>The Radial Artery</a:t>
            </a:r>
            <a:endParaRPr lang="en-US" sz="3600" dirty="0">
              <a:latin typeface="+mn-lt"/>
              <a:cs typeface="Times New Roman" pitchFamily="18" charset="0"/>
            </a:endParaRPr>
          </a:p>
        </p:txBody>
      </p:sp>
      <p:sp>
        <p:nvSpPr>
          <p:cNvPr id="16388" name="TextBox 8">
            <a:extLst>
              <a:ext uri="{FF2B5EF4-FFF2-40B4-BE49-F238E27FC236}">
                <a16:creationId xmlns:a16="http://schemas.microsoft.com/office/drawing/2014/main" xmlns="" id="{62EB3C09-3C98-484F-8CB2-2B74B6084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276600"/>
            <a:ext cx="1371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Radial artery</a:t>
            </a:r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D134A0D-A226-435B-B154-CC24D1C147F2}"/>
              </a:ext>
            </a:extLst>
          </p:cNvPr>
          <p:cNvCxnSpPr>
            <a:stCxn id="16388" idx="1"/>
          </p:cNvCxnSpPr>
          <p:nvPr/>
        </p:nvCxnSpPr>
        <p:spPr>
          <a:xfrm rot="10800000">
            <a:off x="7848600" y="3352800"/>
            <a:ext cx="1295400" cy="1095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BDDE7F20-14FC-4D34-A66B-9F1900E6EF1C}"/>
              </a:ext>
            </a:extLst>
          </p:cNvPr>
          <p:cNvSpPr txBox="1">
            <a:spLocks/>
          </p:cNvSpPr>
          <p:nvPr/>
        </p:nvSpPr>
        <p:spPr bwMode="auto">
          <a:xfrm>
            <a:off x="700088" y="914400"/>
            <a:ext cx="5776912" cy="556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800" dirty="0">
                <a:latin typeface="+mj-lt"/>
                <a:cs typeface="Times New Roman" pitchFamily="18" charset="0"/>
              </a:rPr>
              <a:t>The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smaller </a:t>
            </a:r>
            <a:r>
              <a:rPr lang="en-GB" sz="2800" dirty="0">
                <a:latin typeface="+mj-lt"/>
                <a:cs typeface="Times New Roman" pitchFamily="18" charset="0"/>
              </a:rPr>
              <a:t>of the two terminal branches of the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brachial artery.</a:t>
            </a:r>
          </a:p>
          <a:p>
            <a:pPr>
              <a:spcBef>
                <a:spcPct val="20000"/>
              </a:spcBef>
              <a:defRPr/>
            </a:pPr>
            <a:r>
              <a:rPr lang="en-GB" sz="2800" dirty="0">
                <a:latin typeface="+mj-lt"/>
                <a:cs typeface="Times New Roman" pitchFamily="18" charset="0"/>
              </a:rPr>
              <a:t>Begins in the cubital fossa at the level of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neck of radius.</a:t>
            </a:r>
          </a:p>
          <a:p>
            <a:pPr>
              <a:spcBef>
                <a:spcPct val="20000"/>
              </a:spcBef>
              <a:defRPr/>
            </a:pPr>
            <a:r>
              <a:rPr lang="en-GB" sz="2800" dirty="0">
                <a:latin typeface="+mj-lt"/>
                <a:cs typeface="Times New Roman" pitchFamily="18" charset="0"/>
              </a:rPr>
              <a:t>Descends downward and laterally. </a:t>
            </a:r>
          </a:p>
          <a:p>
            <a:pPr>
              <a:spcBef>
                <a:spcPct val="20000"/>
              </a:spcBef>
              <a:defRPr/>
            </a:pPr>
            <a:r>
              <a:rPr lang="en-GB" sz="2800" dirty="0">
                <a:latin typeface="+mj-lt"/>
                <a:cs typeface="Times New Roman" pitchFamily="18" charset="0"/>
              </a:rPr>
              <a:t>Leaves the forearm by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winding</a:t>
            </a:r>
            <a:r>
              <a:rPr lang="en-GB" sz="2800" dirty="0">
                <a:latin typeface="+mj-lt"/>
                <a:cs typeface="Times New Roman" pitchFamily="18" charset="0"/>
              </a:rPr>
              <a:t> around the lateral aspect of the wrist to reach the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dorsum</a:t>
            </a:r>
            <a:r>
              <a:rPr lang="en-GB" sz="2800" dirty="0">
                <a:latin typeface="+mj-lt"/>
                <a:cs typeface="Times New Roman" pitchFamily="18" charset="0"/>
              </a:rPr>
              <a:t> of the hand.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xmlns="" id="{EAD15BE7-E87E-4066-BAB7-6A6BC8029A38}"/>
              </a:ext>
            </a:extLst>
          </p:cNvPr>
          <p:cNvSpPr txBox="1">
            <a:spLocks/>
          </p:cNvSpPr>
          <p:nvPr/>
        </p:nvSpPr>
        <p:spPr bwMode="auto">
          <a:xfrm>
            <a:off x="1828800" y="381001"/>
            <a:ext cx="533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600" dirty="0">
                <a:ea typeface="+mj-ea"/>
                <a:cs typeface="Times New Roman" pitchFamily="18" charset="0"/>
              </a:rPr>
              <a:t>Radial Artery: Branches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A2C5904A-0171-4982-B09D-405485517E58}"/>
              </a:ext>
            </a:extLst>
          </p:cNvPr>
          <p:cNvSpPr txBox="1">
            <a:spLocks/>
          </p:cNvSpPr>
          <p:nvPr/>
        </p:nvSpPr>
        <p:spPr bwMode="auto">
          <a:xfrm>
            <a:off x="785813" y="1447800"/>
            <a:ext cx="5538787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Muscular</a:t>
            </a:r>
          </a:p>
          <a:p>
            <a:pPr>
              <a:spcBef>
                <a:spcPct val="20000"/>
              </a:spcBef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Recurrent branch for anastomosis around the elbow joint.</a:t>
            </a:r>
          </a:p>
          <a:p>
            <a:pPr>
              <a:spcBef>
                <a:spcPct val="20000"/>
              </a:spcBef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Superficial palmar branch , joins the ulnar artery to form the superficial palmar arch.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j-lt"/>
            </a:endParaRPr>
          </a:p>
        </p:txBody>
      </p:sp>
      <p:pic>
        <p:nvPicPr>
          <p:cNvPr id="17412" name="Content Placeholder 7" descr="C:\Users\user\Pictures\xxxx.png">
            <a:extLst>
              <a:ext uri="{FF2B5EF4-FFF2-40B4-BE49-F238E27FC236}">
                <a16:creationId xmlns:a16="http://schemas.microsoft.com/office/drawing/2014/main" xmlns="" id="{9F9337A6-D7CE-4275-AA9E-C2CE07403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533401"/>
            <a:ext cx="2667000" cy="5853113"/>
          </a:xfrm>
          <a:noFill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1B454BE-9C53-4D82-A9EA-427475C91B6F}"/>
              </a:ext>
            </a:extLst>
          </p:cNvPr>
          <p:cNvCxnSpPr>
            <a:cxnSpLocks/>
          </p:cNvCxnSpPr>
          <p:nvPr/>
        </p:nvCxnSpPr>
        <p:spPr>
          <a:xfrm flipV="1">
            <a:off x="6324600" y="1447800"/>
            <a:ext cx="2209800" cy="823913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818121B-3B15-44F2-B7E3-A33FBCDB90E0}"/>
              </a:ext>
            </a:extLst>
          </p:cNvPr>
          <p:cNvCxnSpPr>
            <a:cxnSpLocks/>
          </p:cNvCxnSpPr>
          <p:nvPr/>
        </p:nvCxnSpPr>
        <p:spPr>
          <a:xfrm>
            <a:off x="6324600" y="3986213"/>
            <a:ext cx="1828800" cy="433387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33731F-49FB-49B3-BC37-5E4EF094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5454133" cy="8429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Arterial anastomosis around the elbow joint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D5EA900-954B-47C6-862C-0BEC975FD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1631" y="957266"/>
            <a:ext cx="5211056" cy="54451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67AFDF-C560-4BA1-B34C-1EC01C784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3037"/>
            <a:ext cx="4903787" cy="4873625"/>
          </a:xfrm>
        </p:spPr>
        <p:txBody>
          <a:bodyPr>
            <a:noAutofit/>
          </a:bodyPr>
          <a:lstStyle/>
          <a:p>
            <a:r>
              <a:rPr lang="en-US" sz="2000" u="sng" dirty="0"/>
              <a:t>Brachial artery</a:t>
            </a:r>
          </a:p>
          <a:p>
            <a:r>
              <a:rPr lang="en-GB" altLang="en-US" sz="2000" dirty="0">
                <a:cs typeface="Times New Roman" panose="02020603050405020304" pitchFamily="18" charset="0"/>
              </a:rPr>
              <a:t>Superior ulnar collateral.</a:t>
            </a:r>
          </a:p>
          <a:p>
            <a:r>
              <a:rPr lang="en-GB" altLang="en-US" sz="2000" dirty="0">
                <a:cs typeface="Times New Roman" panose="02020603050405020304" pitchFamily="18" charset="0"/>
              </a:rPr>
              <a:t>Inferior ulnar collateral.  </a:t>
            </a:r>
          </a:p>
          <a:p>
            <a:r>
              <a:rPr lang="en-GB" altLang="en-US" sz="2000" u="sng" dirty="0">
                <a:cs typeface="Times New Roman" panose="02020603050405020304" pitchFamily="18" charset="0"/>
              </a:rPr>
              <a:t>Profunda brachii  </a:t>
            </a:r>
          </a:p>
          <a:p>
            <a:r>
              <a:rPr lang="en-US" sz="2000" dirty="0"/>
              <a:t>a middle and a radial collateral artery. </a:t>
            </a:r>
            <a:endParaRPr lang="en-GB" altLang="en-US" sz="2000" dirty="0">
              <a:cs typeface="Times New Roman" panose="02020603050405020304" pitchFamily="18" charset="0"/>
            </a:endParaRPr>
          </a:p>
          <a:p>
            <a:r>
              <a:rPr lang="en-GB" sz="2000" u="sng" dirty="0">
                <a:cs typeface="Times New Roman" pitchFamily="18" charset="0"/>
              </a:rPr>
              <a:t>Ulnar Artery</a:t>
            </a:r>
          </a:p>
          <a:p>
            <a:r>
              <a:rPr lang="en-GB" altLang="en-US" sz="2000" dirty="0">
                <a:cs typeface="Times New Roman" panose="02020603050405020304" pitchFamily="18" charset="0"/>
              </a:rPr>
              <a:t>Anterior and posterior ulnar Recurrent.</a:t>
            </a:r>
          </a:p>
          <a:p>
            <a:r>
              <a:rPr lang="en-GB" altLang="en-US" sz="2000" u="sng" dirty="0">
                <a:cs typeface="Times New Roman" panose="02020603050405020304" pitchFamily="18" charset="0"/>
              </a:rPr>
              <a:t>Posterior interosseous </a:t>
            </a:r>
            <a:endParaRPr lang="en-GB" altLang="en-US" sz="2000" dirty="0">
              <a:cs typeface="Times New Roman" panose="02020603050405020304" pitchFamily="18" charset="0"/>
            </a:endParaRPr>
          </a:p>
          <a:p>
            <a:r>
              <a:rPr lang="en-GB" altLang="en-US" sz="2000" dirty="0">
                <a:cs typeface="Times New Roman" panose="02020603050405020304" pitchFamily="18" charset="0"/>
              </a:rPr>
              <a:t>interosseous recurrent</a:t>
            </a:r>
          </a:p>
          <a:p>
            <a:r>
              <a:rPr lang="en-GB" sz="2000" u="sng" dirty="0">
                <a:cs typeface="Times New Roman" pitchFamily="18" charset="0"/>
              </a:rPr>
              <a:t>Radial Artery</a:t>
            </a:r>
          </a:p>
          <a:p>
            <a:r>
              <a:rPr lang="en-GB" sz="2000" dirty="0">
                <a:cs typeface="Times New Roman" pitchFamily="18" charset="0"/>
              </a:rPr>
              <a:t>Radial Recurrent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29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手掌面血管和神经（2）">
            <a:extLst>
              <a:ext uri="{FF2B5EF4-FFF2-40B4-BE49-F238E27FC236}">
                <a16:creationId xmlns:a16="http://schemas.microsoft.com/office/drawing/2014/main" xmlns="" id="{AB6B56E1-343B-43B9-89C5-57B278F834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295400"/>
            <a:ext cx="3505200" cy="4876800"/>
          </a:xfrm>
          <a:ln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8435" name="TextBox 4">
            <a:extLst>
              <a:ext uri="{FF2B5EF4-FFF2-40B4-BE49-F238E27FC236}">
                <a16:creationId xmlns:a16="http://schemas.microsoft.com/office/drawing/2014/main" xmlns="" id="{B4B1BB30-FBE1-4636-9704-D5A6B457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524001"/>
            <a:ext cx="83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Ulnar artery</a:t>
            </a:r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EAFE4E7-2EAC-4817-A269-C82510D68ABE}"/>
              </a:ext>
            </a:extLst>
          </p:cNvPr>
          <p:cNvCxnSpPr/>
          <p:nvPr/>
        </p:nvCxnSpPr>
        <p:spPr>
          <a:xfrm rot="10800000" flipV="1">
            <a:off x="8915400" y="2133600"/>
            <a:ext cx="762000" cy="304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xmlns="" id="{14C93809-3BEF-45C9-A087-779EDF3BC8E5}"/>
              </a:ext>
            </a:extLst>
          </p:cNvPr>
          <p:cNvSpPr txBox="1">
            <a:spLocks/>
          </p:cNvSpPr>
          <p:nvPr/>
        </p:nvSpPr>
        <p:spPr bwMode="auto">
          <a:xfrm>
            <a:off x="528638" y="1143000"/>
            <a:ext cx="5033963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Ulnar artery:</a:t>
            </a:r>
            <a:endParaRPr lang="en-GB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800" dirty="0">
                <a:latin typeface="+mj-lt"/>
                <a:cs typeface="Times New Roman" pitchFamily="18" charset="0"/>
              </a:rPr>
              <a:t>Enters the hand, anterior to the flexor retinaculum, on the lateral side of the ulnar nerve and pisiform bone.</a:t>
            </a:r>
          </a:p>
          <a:p>
            <a:pPr>
              <a:spcBef>
                <a:spcPct val="20000"/>
              </a:spcBef>
              <a:defRPr/>
            </a:pPr>
            <a:r>
              <a:rPr lang="en-GB" sz="2800" dirty="0">
                <a:latin typeface="+mj-lt"/>
                <a:cs typeface="Times New Roman" pitchFamily="18" charset="0"/>
              </a:rPr>
              <a:t>It gives a deep branch, and continues as the superficial palmar arch.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xmlns="" id="{F9DF99FE-8EF3-46E6-9DBA-2DF3A7B72B0F}"/>
              </a:ext>
            </a:extLst>
          </p:cNvPr>
          <p:cNvSpPr txBox="1">
            <a:spLocks/>
          </p:cNvSpPr>
          <p:nvPr/>
        </p:nvSpPr>
        <p:spPr bwMode="auto">
          <a:xfrm>
            <a:off x="1524000" y="228601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dirty="0">
                <a:cs typeface="Times New Roman" pitchFamily="18" charset="0"/>
              </a:rPr>
              <a:t>Arteries of the Palm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E1788F-A1DE-4F28-8B3A-F1BD211DBCAF}"/>
              </a:ext>
            </a:extLst>
          </p:cNvPr>
          <p:cNvSpPr txBox="1"/>
          <p:nvPr/>
        </p:nvSpPr>
        <p:spPr>
          <a:xfrm>
            <a:off x="8458200" y="2286001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FR</a:t>
            </a:r>
          </a:p>
        </p:txBody>
      </p:sp>
      <p:sp>
        <p:nvSpPr>
          <p:cNvPr id="18440" name="TextBox 4">
            <a:extLst>
              <a:ext uri="{FF2B5EF4-FFF2-40B4-BE49-F238E27FC236}">
                <a16:creationId xmlns:a16="http://schemas.microsoft.com/office/drawing/2014/main" xmlns="" id="{8A1C3523-21C8-4543-AA51-F5935389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800601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Superficial palmar arch</a:t>
            </a:r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BE55687-48C3-4FE7-8701-611BDA803A98}"/>
              </a:ext>
            </a:extLst>
          </p:cNvPr>
          <p:cNvCxnSpPr/>
          <p:nvPr/>
        </p:nvCxnSpPr>
        <p:spPr>
          <a:xfrm rot="5400000" flipH="1" flipV="1">
            <a:off x="7200900" y="3467100"/>
            <a:ext cx="1752600" cy="1066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7D3F5-5B3E-47CE-8A55-959C0D5D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Objectives 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DACD629F-2E27-48F5-9CEB-7D3C77C8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5" y="1143000"/>
            <a:ext cx="9172575" cy="46291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lecture, the students should be able to :</a:t>
            </a:r>
          </a:p>
          <a:p>
            <a:pPr eaLnBrk="1" hangingPunct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origin of the vascular supply for the upper limb.</a:t>
            </a:r>
          </a:p>
          <a:p>
            <a:pPr eaLnBrk="1" hangingPunct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main arteries and their branches of the arm, forearm &amp; hand. 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vascular arches for the hand.</a:t>
            </a:r>
          </a:p>
          <a:p>
            <a:pPr eaLnBrk="1" hangingPunct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superficial and deep veins of the upper limb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C:\Users\user\Pictures\aqaq.png">
            <a:extLst>
              <a:ext uri="{FF2B5EF4-FFF2-40B4-BE49-F238E27FC236}">
                <a16:creationId xmlns:a16="http://schemas.microsoft.com/office/drawing/2014/main" xmlns="" id="{3CECCA7A-78CB-4346-8ADA-D44DB4F438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143000"/>
            <a:ext cx="3557588" cy="4649788"/>
          </a:xfrm>
          <a:noFill/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01038C0-E4C4-4B6F-9B41-4C9B79E4DDE6}"/>
              </a:ext>
            </a:extLst>
          </p:cNvPr>
          <p:cNvCxnSpPr/>
          <p:nvPr/>
        </p:nvCxnSpPr>
        <p:spPr>
          <a:xfrm rot="5400000">
            <a:off x="8458200" y="2667000"/>
            <a:ext cx="1447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11">
            <a:extLst>
              <a:ext uri="{FF2B5EF4-FFF2-40B4-BE49-F238E27FC236}">
                <a16:creationId xmlns:a16="http://schemas.microsoft.com/office/drawing/2014/main" xmlns="" id="{EF418372-D57C-4FB3-B954-D84E0FBA6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905000"/>
            <a:ext cx="1447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alibri" panose="020F0502020204030204" pitchFamily="34" charset="0"/>
              </a:rPr>
              <a:t>Radial artery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xmlns="" id="{60B49C61-C521-4445-ADBE-498C33B322EB}"/>
              </a:ext>
            </a:extLst>
          </p:cNvPr>
          <p:cNvSpPr txBox="1">
            <a:spLocks/>
          </p:cNvSpPr>
          <p:nvPr/>
        </p:nvSpPr>
        <p:spPr bwMode="auto">
          <a:xfrm>
            <a:off x="657226" y="1143000"/>
            <a:ext cx="5057776" cy="464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Radial artery;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>
                <a:latin typeface="+mj-lt"/>
                <a:cs typeface="Times New Roman" pitchFamily="18" charset="0"/>
              </a:rPr>
              <a:t>Leaves dorsum of the hand by 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turning forward </a:t>
            </a:r>
            <a:r>
              <a:rPr lang="en-GB" sz="2400" dirty="0">
                <a:latin typeface="+mj-lt"/>
                <a:cs typeface="Times New Roman" pitchFamily="18" charset="0"/>
              </a:rPr>
              <a:t>between the proximal ends of the 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GB" sz="2400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and 2</a:t>
            </a:r>
            <a:r>
              <a:rPr lang="en-GB" sz="2400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nd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metacarpal</a:t>
            </a:r>
            <a:r>
              <a:rPr lang="en-GB" sz="2400" dirty="0">
                <a:latin typeface="+mj-lt"/>
                <a:cs typeface="Times New Roman" pitchFamily="18" charset="0"/>
              </a:rPr>
              <a:t> bones and two heads of the 1</a:t>
            </a:r>
            <a:r>
              <a:rPr lang="en-GB" sz="2400" baseline="30000" dirty="0">
                <a:latin typeface="+mj-lt"/>
                <a:cs typeface="Times New Roman" pitchFamily="18" charset="0"/>
              </a:rPr>
              <a:t>st</a:t>
            </a:r>
            <a:r>
              <a:rPr lang="en-GB" sz="2400" dirty="0">
                <a:latin typeface="+mj-lt"/>
                <a:cs typeface="Times New Roman" pitchFamily="18" charset="0"/>
              </a:rPr>
              <a:t> dorsal inerossous muscle. 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>
                <a:latin typeface="+mj-lt"/>
                <a:cs typeface="Times New Roman" pitchFamily="18" charset="0"/>
              </a:rPr>
              <a:t>On entering the palm it continues as 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deep palmar arch.</a:t>
            </a:r>
          </a:p>
          <a:p>
            <a:pPr>
              <a:spcBef>
                <a:spcPct val="20000"/>
              </a:spcBef>
              <a:defRPr/>
            </a:pPr>
            <a:r>
              <a:rPr lang="en-GB" sz="2400" dirty="0">
                <a:latin typeface="+mj-lt"/>
                <a:cs typeface="Times New Roman" pitchFamily="18" charset="0"/>
              </a:rPr>
              <a:t>It gives; arteria 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radialis indecis </a:t>
            </a:r>
            <a:r>
              <a:rPr lang="en-GB" sz="2400" dirty="0">
                <a:latin typeface="+mj-lt"/>
                <a:cs typeface="Times New Roman" pitchFamily="18" charset="0"/>
              </a:rPr>
              <a:t>and arteria </a:t>
            </a:r>
            <a:r>
              <a:rPr lang="en-GB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princeps policis. </a:t>
            </a:r>
            <a:endParaRPr lang="en-US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xmlns="" id="{2A2FEE04-3212-47CF-BC45-F52EE92C0FD6}"/>
              </a:ext>
            </a:extLst>
          </p:cNvPr>
          <p:cNvSpPr txBox="1">
            <a:spLocks/>
          </p:cNvSpPr>
          <p:nvPr/>
        </p:nvSpPr>
        <p:spPr bwMode="auto">
          <a:xfrm>
            <a:off x="1524000" y="228601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dirty="0">
                <a:cs typeface="Times New Roman" pitchFamily="18" charset="0"/>
              </a:rPr>
              <a:t>Arteries of the Palm</a:t>
            </a:r>
            <a:endParaRPr lang="en-US" sz="4000" dirty="0">
              <a:ea typeface="+mj-ea"/>
              <a:cs typeface="+mj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39486D1-03F9-4254-95BE-A724CCA4221E}"/>
              </a:ext>
            </a:extLst>
          </p:cNvPr>
          <p:cNvCxnSpPr/>
          <p:nvPr/>
        </p:nvCxnSpPr>
        <p:spPr>
          <a:xfrm rot="16200000" flipV="1">
            <a:off x="8458200" y="4800600"/>
            <a:ext cx="1447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1052683-C848-46C9-B1EF-AEFD3BB8A058}"/>
              </a:ext>
            </a:extLst>
          </p:cNvPr>
          <p:cNvCxnSpPr/>
          <p:nvPr/>
        </p:nvCxnSpPr>
        <p:spPr>
          <a:xfrm rot="16200000" flipV="1">
            <a:off x="8458200" y="4876800"/>
            <a:ext cx="1676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1">
            <a:extLst>
              <a:ext uri="{FF2B5EF4-FFF2-40B4-BE49-F238E27FC236}">
                <a16:creationId xmlns:a16="http://schemas.microsoft.com/office/drawing/2014/main" xmlns="" id="{A6734E00-BA14-4956-8064-49E18BCB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867401"/>
            <a:ext cx="2286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Calibri" panose="020F0502020204030204" pitchFamily="34" charset="0"/>
              </a:rPr>
              <a:t>1</a:t>
            </a:r>
            <a:r>
              <a:rPr lang="en-GB" altLang="en-US" baseline="30000">
                <a:latin typeface="Calibri" panose="020F0502020204030204" pitchFamily="34" charset="0"/>
              </a:rPr>
              <a:t>st</a:t>
            </a:r>
            <a:r>
              <a:rPr lang="en-GB" altLang="en-US">
                <a:latin typeface="Calibri" panose="020F0502020204030204" pitchFamily="34" charset="0"/>
              </a:rPr>
              <a:t> dorsal interosseous muscle</a:t>
            </a: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3E1F00C2-CD40-4BC7-BE34-3BB4FB92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4876800" cy="641350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latin typeface="+mn-lt"/>
                <a:cs typeface="Times New Roman" pitchFamily="18" charset="0"/>
              </a:rPr>
              <a:t>The Superficial Palmar Arch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xmlns="" id="{B067688E-A30C-43D7-9A51-0A0E075F58E6}"/>
              </a:ext>
            </a:extLst>
          </p:cNvPr>
          <p:cNvSpPr txBox="1">
            <a:spLocks/>
          </p:cNvSpPr>
          <p:nvPr/>
        </p:nvSpPr>
        <p:spPr bwMode="auto">
          <a:xfrm>
            <a:off x="500063" y="1143000"/>
            <a:ext cx="5138737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Is the direct continuation of the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ulnar artery</a:t>
            </a:r>
            <a:r>
              <a:rPr lang="en-US" sz="2400" dirty="0">
                <a:latin typeface="+mj-lt"/>
                <a:cs typeface="Times New Roman" pitchFamily="18" charset="0"/>
              </a:rPr>
              <a:t>, as it curves laterally behind the palmar aponeurosis, </a:t>
            </a:r>
            <a:r>
              <a:rPr lang="en-US" sz="2400" dirty="0" err="1">
                <a:latin typeface="+mj-lt"/>
                <a:cs typeface="Times New Roman" pitchFamily="18" charset="0"/>
              </a:rPr>
              <a:t>infront</a:t>
            </a:r>
            <a:r>
              <a:rPr lang="en-US" sz="2400" dirty="0">
                <a:latin typeface="+mj-lt"/>
                <a:cs typeface="Times New Roman" pitchFamily="18" charset="0"/>
              </a:rPr>
              <a:t> of the long flexor tendons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It is completed on the lateral side by a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branch from the radial artery.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It lies approximately at the level of the </a:t>
            </a:r>
            <a:r>
              <a:rPr lang="en-US" sz="2400" dirty="0">
                <a:solidFill>
                  <a:srgbClr val="00FF00"/>
                </a:solidFill>
                <a:latin typeface="+mj-lt"/>
                <a:cs typeface="Times New Roman" pitchFamily="18" charset="0"/>
              </a:rPr>
              <a:t>distal border of the extended thumb.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It gives; four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digital arteries </a:t>
            </a:r>
            <a:r>
              <a:rPr lang="en-US" sz="2400" dirty="0">
                <a:latin typeface="+mj-lt"/>
                <a:cs typeface="Times New Roman" pitchFamily="18" charset="0"/>
              </a:rPr>
              <a:t>from its convexity to supply the fingers.</a:t>
            </a:r>
            <a:endParaRPr lang="en-US" sz="2400" dirty="0">
              <a:latin typeface="+mj-lt"/>
            </a:endParaRPr>
          </a:p>
        </p:txBody>
      </p:sp>
      <p:pic>
        <p:nvPicPr>
          <p:cNvPr id="20484" name="Picture 5" descr="C:\Users\user\Pictures\def.png">
            <a:extLst>
              <a:ext uri="{FF2B5EF4-FFF2-40B4-BE49-F238E27FC236}">
                <a16:creationId xmlns:a16="http://schemas.microsoft.com/office/drawing/2014/main" xmlns="" id="{72AED026-664B-4F8E-8319-99EF00496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762000"/>
            <a:ext cx="3352800" cy="5162550"/>
          </a:xfrm>
          <a:noFill/>
        </p:spPr>
      </p:pic>
      <p:sp>
        <p:nvSpPr>
          <p:cNvPr id="20485" name="TextBox 7">
            <a:extLst>
              <a:ext uri="{FF2B5EF4-FFF2-40B4-BE49-F238E27FC236}">
                <a16:creationId xmlns:a16="http://schemas.microsoft.com/office/drawing/2014/main" xmlns="" id="{42D5E557-24E5-4438-A144-408FF259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334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Radial a.</a:t>
            </a:r>
          </a:p>
        </p:txBody>
      </p:sp>
      <p:sp>
        <p:nvSpPr>
          <p:cNvPr id="20486" name="TextBox 8">
            <a:extLst>
              <a:ext uri="{FF2B5EF4-FFF2-40B4-BE49-F238E27FC236}">
                <a16:creationId xmlns:a16="http://schemas.microsoft.com/office/drawing/2014/main" xmlns="" id="{59994BF1-07F8-4CC6-BB6C-91A539F4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050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Princeps pollicis a.</a:t>
            </a:r>
          </a:p>
        </p:txBody>
      </p:sp>
      <p:sp>
        <p:nvSpPr>
          <p:cNvPr id="20487" name="TextBox 9">
            <a:extLst>
              <a:ext uri="{FF2B5EF4-FFF2-40B4-BE49-F238E27FC236}">
                <a16:creationId xmlns:a16="http://schemas.microsoft.com/office/drawing/2014/main" xmlns="" id="{66A2251C-CAD9-4E21-878A-49326C14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906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Radialis indices a.</a:t>
            </a:r>
          </a:p>
        </p:txBody>
      </p:sp>
      <p:sp>
        <p:nvSpPr>
          <p:cNvPr id="20488" name="TextBox 10">
            <a:extLst>
              <a:ext uri="{FF2B5EF4-FFF2-40B4-BE49-F238E27FC236}">
                <a16:creationId xmlns:a16="http://schemas.microsoft.com/office/drawing/2014/main" xmlns="" id="{E6FEC935-A8A7-40F3-B1C5-2EBEB49F6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5105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Ulnar a.</a:t>
            </a:r>
          </a:p>
        </p:txBody>
      </p:sp>
      <p:sp>
        <p:nvSpPr>
          <p:cNvPr id="20489" name="TextBox 11">
            <a:extLst>
              <a:ext uri="{FF2B5EF4-FFF2-40B4-BE49-F238E27FC236}">
                <a16:creationId xmlns:a16="http://schemas.microsoft.com/office/drawing/2014/main" xmlns="" id="{18E4E342-DCB0-4C55-90BA-E88A5155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590801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Digital arteries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D7A0AE6-1314-4C44-AB7E-F9CC267EB8D4}"/>
              </a:ext>
            </a:extLst>
          </p:cNvPr>
          <p:cNvCxnSpPr/>
          <p:nvPr/>
        </p:nvCxnSpPr>
        <p:spPr>
          <a:xfrm>
            <a:off x="6477000" y="3810000"/>
            <a:ext cx="1828800" cy="76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61B1A9A0-ABF0-47C2-82B4-2FDBD667A26D}"/>
              </a:ext>
            </a:extLst>
          </p:cNvPr>
          <p:cNvCxnSpPr/>
          <p:nvPr/>
        </p:nvCxnSpPr>
        <p:spPr>
          <a:xfrm rot="10800000" flipV="1">
            <a:off x="8305800" y="2971800"/>
            <a:ext cx="16764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7F43693-DD11-4C4E-ABD1-2C7AC0646829}"/>
              </a:ext>
            </a:extLst>
          </p:cNvPr>
          <p:cNvCxnSpPr/>
          <p:nvPr/>
        </p:nvCxnSpPr>
        <p:spPr>
          <a:xfrm rot="10800000" flipV="1">
            <a:off x="8686800" y="2971800"/>
            <a:ext cx="1295400" cy="533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61011D1-B5C3-4CFC-A4B8-B758933B2391}"/>
              </a:ext>
            </a:extLst>
          </p:cNvPr>
          <p:cNvCxnSpPr/>
          <p:nvPr/>
        </p:nvCxnSpPr>
        <p:spPr>
          <a:xfrm rot="10800000" flipV="1">
            <a:off x="8915400" y="2971800"/>
            <a:ext cx="1066800" cy="6858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5CC8163-F14C-4A4D-804D-09BFDD641E3D}"/>
              </a:ext>
            </a:extLst>
          </p:cNvPr>
          <p:cNvCxnSpPr/>
          <p:nvPr/>
        </p:nvCxnSpPr>
        <p:spPr>
          <a:xfrm>
            <a:off x="7620000" y="5562600"/>
            <a:ext cx="381000" cy="152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53C9754-2125-4096-B079-E3285F4564E8}"/>
              </a:ext>
            </a:extLst>
          </p:cNvPr>
          <p:cNvCxnSpPr/>
          <p:nvPr/>
        </p:nvCxnSpPr>
        <p:spPr>
          <a:xfrm rot="10800000" flipV="1">
            <a:off x="8763000" y="5257800"/>
            <a:ext cx="533400" cy="76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A652C48-CE3B-4786-A07B-E1F01D7C7FD3}"/>
              </a:ext>
            </a:extLst>
          </p:cNvPr>
          <p:cNvCxnSpPr/>
          <p:nvPr/>
        </p:nvCxnSpPr>
        <p:spPr>
          <a:xfrm rot="16200000" flipV="1">
            <a:off x="5143500" y="2476500"/>
            <a:ext cx="2438400" cy="2286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25AAD6EB-EC8F-4914-8234-96C8DCE9228A}"/>
              </a:ext>
            </a:extLst>
          </p:cNvPr>
          <p:cNvCxnSpPr/>
          <p:nvPr/>
        </p:nvCxnSpPr>
        <p:spPr>
          <a:xfrm rot="5400000">
            <a:off x="6819900" y="2857500"/>
            <a:ext cx="838200" cy="152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37FC073E-54A2-4BEA-B9AA-26CD0047255F}"/>
              </a:ext>
            </a:extLst>
          </p:cNvPr>
          <p:cNvCxnSpPr/>
          <p:nvPr/>
        </p:nvCxnSpPr>
        <p:spPr>
          <a:xfrm rot="16200000" flipH="1">
            <a:off x="7162800" y="1981200"/>
            <a:ext cx="990600" cy="228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xmlns="" id="{52C9E606-9DCA-48F9-B9C0-9D0707FB65A0}"/>
              </a:ext>
            </a:extLst>
          </p:cNvPr>
          <p:cNvSpPr txBox="1">
            <a:spLocks/>
          </p:cNvSpPr>
          <p:nvPr/>
        </p:nvSpPr>
        <p:spPr bwMode="auto">
          <a:xfrm>
            <a:off x="571500" y="228600"/>
            <a:ext cx="6134100" cy="617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Is a continuation of the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radial artery </a:t>
            </a:r>
            <a:r>
              <a:rPr lang="en-US" sz="2400" dirty="0">
                <a:latin typeface="+mj-lt"/>
                <a:cs typeface="Times New Roman" pitchFamily="18" charset="0"/>
              </a:rPr>
              <a:t>as it curves medially beneath long flexor tendons, in front of the metacarpal bones and interosseous muscles.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It is completed on the medial side by the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deep branch of ulnar artery</a:t>
            </a:r>
            <a:r>
              <a:rPr lang="en-US" sz="2400" dirty="0">
                <a:latin typeface="+mj-lt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It lies at a level of the </a:t>
            </a:r>
            <a:r>
              <a:rPr lang="en-US" sz="2400" dirty="0">
                <a:solidFill>
                  <a:srgbClr val="00FF00"/>
                </a:solidFill>
                <a:latin typeface="+mj-lt"/>
                <a:cs typeface="Times New Roman" pitchFamily="18" charset="0"/>
              </a:rPr>
              <a:t>proximal border of extended thumb.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It sends branches;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superiorly</a:t>
            </a:r>
            <a:r>
              <a:rPr lang="en-US" sz="2400" dirty="0">
                <a:latin typeface="+mj-lt"/>
                <a:cs typeface="Times New Roman" pitchFamily="18" charset="0"/>
              </a:rPr>
              <a:t> to share in anastomosis around the wrist joint  &amp;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inferiorly</a:t>
            </a:r>
            <a:r>
              <a:rPr lang="en-US" sz="2400" dirty="0">
                <a:latin typeface="+mj-lt"/>
                <a:cs typeface="Times New Roman" pitchFamily="18" charset="0"/>
              </a:rPr>
              <a:t> to join the digital branches of the superficial palmar arch.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pic>
        <p:nvPicPr>
          <p:cNvPr id="21507" name="Picture 6" descr="C:\Users\user\Pictures\ssaa.png">
            <a:extLst>
              <a:ext uri="{FF2B5EF4-FFF2-40B4-BE49-F238E27FC236}">
                <a16:creationId xmlns:a16="http://schemas.microsoft.com/office/drawing/2014/main" xmlns="" id="{1631C449-CD7B-4986-9AEE-22936CAA1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1" y="990600"/>
            <a:ext cx="3611563" cy="5181600"/>
          </a:xfr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CF3DD1F-DF9E-4639-B66D-7A1A8DAC55D9}"/>
              </a:ext>
            </a:extLst>
          </p:cNvPr>
          <p:cNvSpPr txBox="1">
            <a:spLocks/>
          </p:cNvSpPr>
          <p:nvPr/>
        </p:nvSpPr>
        <p:spPr bwMode="auto">
          <a:xfrm>
            <a:off x="6705600" y="3048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GB" sz="3200" dirty="0">
                <a:ea typeface="+mj-ea"/>
                <a:cs typeface="Times New Roman" pitchFamily="18" charset="0"/>
              </a:rPr>
              <a:t>The Deep Palmar Arch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xmlns="" id="{5DD20AF4-4AD1-421F-87AD-6D2C47A70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562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Radial a.</a:t>
            </a:r>
          </a:p>
        </p:txBody>
      </p:sp>
      <p:sp>
        <p:nvSpPr>
          <p:cNvPr id="21510" name="TextBox 10">
            <a:extLst>
              <a:ext uri="{FF2B5EF4-FFF2-40B4-BE49-F238E27FC236}">
                <a16:creationId xmlns:a16="http://schemas.microsoft.com/office/drawing/2014/main" xmlns="" id="{9E68ABC1-A460-48B3-A68C-3DE094619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48006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Ulnar a.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E7D3F60-87FE-44B2-870E-CA862723AC22}"/>
              </a:ext>
            </a:extLst>
          </p:cNvPr>
          <p:cNvCxnSpPr/>
          <p:nvPr/>
        </p:nvCxnSpPr>
        <p:spPr>
          <a:xfrm rot="16200000" flipH="1">
            <a:off x="6934200" y="1676400"/>
            <a:ext cx="2438400" cy="1219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7661A7B-633A-450D-9806-83CD8F33B0D1}"/>
              </a:ext>
            </a:extLst>
          </p:cNvPr>
          <p:cNvCxnSpPr/>
          <p:nvPr/>
        </p:nvCxnSpPr>
        <p:spPr>
          <a:xfrm flipV="1">
            <a:off x="8229600" y="5486400"/>
            <a:ext cx="381000" cy="76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B09D89D-8966-4D72-95D6-346684410DA4}"/>
              </a:ext>
            </a:extLst>
          </p:cNvPr>
          <p:cNvCxnSpPr>
            <a:stCxn id="21510" idx="1"/>
          </p:cNvCxnSpPr>
          <p:nvPr/>
        </p:nvCxnSpPr>
        <p:spPr>
          <a:xfrm rot="10800000">
            <a:off x="9448800" y="5105400"/>
            <a:ext cx="304800" cy="1905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428px-Gray1237_svg.png">
            <a:extLst>
              <a:ext uri="{FF2B5EF4-FFF2-40B4-BE49-F238E27FC236}">
                <a16:creationId xmlns:a16="http://schemas.microsoft.com/office/drawing/2014/main" xmlns="" id="{8097986D-B6AE-4CA9-8001-67FB39F1792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1"/>
            <a:ext cx="4572000" cy="6397625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xmlns="" id="{C45C9894-E760-4BF7-8F1D-720C296C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2133601"/>
            <a:ext cx="4238625" cy="138499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The superficial palmar arch is more distal than the deep palmar arch.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xmlns="" id="{B19A0778-0346-4BAB-AEC3-56E2870B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1215" r="2380" b="8412"/>
          <a:stretch>
            <a:fillRect/>
          </a:stretch>
        </p:blipFill>
        <p:spPr bwMode="auto">
          <a:xfrm>
            <a:off x="6096001" y="1600200"/>
            <a:ext cx="4762499" cy="47278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3D05CF3-D41A-4432-AD61-6C78815E5CAF}"/>
              </a:ext>
            </a:extLst>
          </p:cNvPr>
          <p:cNvSpPr txBox="1">
            <a:spLocks/>
          </p:cNvSpPr>
          <p:nvPr/>
        </p:nvSpPr>
        <p:spPr bwMode="auto">
          <a:xfrm>
            <a:off x="1524000" y="228601"/>
            <a:ext cx="9144000" cy="715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ea typeface="+mj-ea"/>
                <a:cs typeface="Times New Roman" pitchFamily="18" charset="0"/>
              </a:rPr>
              <a:t>Veins of the Upper Limb</a:t>
            </a:r>
            <a:endParaRPr lang="en-US" sz="4000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556" name="Content Placeholder 4">
            <a:extLst>
              <a:ext uri="{FF2B5EF4-FFF2-40B4-BE49-F238E27FC236}">
                <a16:creationId xmlns:a16="http://schemas.microsoft.com/office/drawing/2014/main" xmlns="" id="{FB4DE903-31B1-4EFF-9E59-1BA75F87E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143000"/>
            <a:ext cx="5386387" cy="52578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The veins of the upper limb are divided into two sets: 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Superficial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 and 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Deep</a:t>
            </a:r>
          </a:p>
          <a:p>
            <a:pPr marL="0" indent="0"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The two sets anastomose frequently with each other. </a:t>
            </a:r>
          </a:p>
          <a:p>
            <a:pPr marL="0" indent="0"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superficial veins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are placed immediately beneath the skin, in the superficial fascia. </a:t>
            </a:r>
          </a:p>
          <a:p>
            <a:pPr marL="0" indent="0">
              <a:buNone/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+mj-lt"/>
                <a:cs typeface="Times New Roman" panose="02020603050405020304" pitchFamily="18" charset="0"/>
              </a:rPr>
              <a:t>deep veins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accompany the arteries, and constitute the </a:t>
            </a:r>
            <a:r>
              <a:rPr lang="en-US" altLang="en-US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venæ comitantes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of those vessels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C665AC-00A2-4709-8327-4818669FF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75" y="1752601"/>
            <a:ext cx="5800725" cy="46783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The </a:t>
            </a:r>
            <a:r>
              <a:rPr lang="en-US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dorsal digital veins</a:t>
            </a:r>
            <a:r>
              <a:rPr lang="en-US" dirty="0">
                <a:latin typeface="+mj-lt"/>
                <a:cs typeface="Times New Roman" pitchFamily="18" charset="0"/>
              </a:rPr>
              <a:t> drain into  </a:t>
            </a:r>
            <a:r>
              <a:rPr lang="en-US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dorsal metacarpal veins</a:t>
            </a:r>
            <a:r>
              <a:rPr lang="en-US" dirty="0">
                <a:latin typeface="+mj-lt"/>
                <a:cs typeface="Times New Roman" pitchFamily="18" charset="0"/>
              </a:rPr>
              <a:t>, which unite to form a </a:t>
            </a:r>
            <a:r>
              <a:rPr lang="en-US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dorsal venous arch or network.</a:t>
            </a:r>
          </a:p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Dorsal venous network lies on the dorsum of the hand,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 the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subcutanous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tissue</a:t>
            </a:r>
            <a:r>
              <a:rPr lang="en-US" dirty="0">
                <a:latin typeface="+mj-lt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proximal to the  </a:t>
            </a:r>
            <a:r>
              <a:rPr lang="en-US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metacarpophalangeal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joints</a:t>
            </a:r>
          </a:p>
          <a:p>
            <a:pPr marL="0" indent="0">
              <a:buNone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Drains into the </a:t>
            </a:r>
            <a:r>
              <a:rPr lang="en-US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cephalic</a:t>
            </a:r>
            <a:r>
              <a:rPr lang="en-US" dirty="0">
                <a:latin typeface="+mj-lt"/>
                <a:cs typeface="Times New Roman" pitchFamily="18" charset="0"/>
              </a:rPr>
              <a:t> vein laterally, and </a:t>
            </a:r>
            <a:r>
              <a:rPr lang="en-US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basilic</a:t>
            </a:r>
            <a:r>
              <a:rPr lang="en-US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vein medially </a:t>
            </a:r>
          </a:p>
          <a:p>
            <a:pPr>
              <a:buFont typeface="Arial" charset="0"/>
              <a:buChar char="•"/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EB06C1-EE84-4E1E-9F52-3731732E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715962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600" dirty="0">
                <a:latin typeface="+mn-lt"/>
                <a:cs typeface="Times New Roman" pitchFamily="18" charset="0"/>
              </a:rPr>
              <a:t>Superficial Veins of the Upper Limb</a:t>
            </a:r>
            <a:endParaRPr lang="en-US" sz="3600" dirty="0">
              <a:latin typeface="+mn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4F2716-24D5-4975-B12C-AAEF235A573E}"/>
              </a:ext>
            </a:extLst>
          </p:cNvPr>
          <p:cNvSpPr/>
          <p:nvPr/>
        </p:nvSpPr>
        <p:spPr>
          <a:xfrm>
            <a:off x="3352801" y="1066800"/>
            <a:ext cx="5603875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cs typeface="Times New Roman" pitchFamily="18" charset="0"/>
              </a:rPr>
              <a:t>Dorsal Venous Arch (network) </a:t>
            </a:r>
            <a:endParaRPr lang="en-US" sz="3200" dirty="0">
              <a:cs typeface="Arial" charset="0"/>
            </a:endParaRPr>
          </a:p>
        </p:txBody>
      </p:sp>
      <p:pic>
        <p:nvPicPr>
          <p:cNvPr id="24581" name="Picture 3" descr="C:\Users\user\Documents\Downloads\image573.gif">
            <a:extLst>
              <a:ext uri="{FF2B5EF4-FFF2-40B4-BE49-F238E27FC236}">
                <a16:creationId xmlns:a16="http://schemas.microsoft.com/office/drawing/2014/main" xmlns="" id="{E0647516-56A3-4A0D-B30E-9F79FE0F2F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752600"/>
            <a:ext cx="3429000" cy="46482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xmlns="" id="{E57C6D66-4335-403C-99BF-1BF087260F1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4338" y="990600"/>
            <a:ext cx="4310062" cy="3429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Arises from the 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lateral end </a:t>
            </a: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of the dorsal venous arch of hand.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Ascends on 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radial side </a:t>
            </a: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of the forearm to the elbow and continues up the arm in the 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deltopectoral groove.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Pierces 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clavipectoral fascia</a:t>
            </a:r>
            <a:r>
              <a:rPr lang="en-US" altLang="zh-CN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to drain into the 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axillary vein</a:t>
            </a:r>
            <a:r>
              <a:rPr lang="en-US" altLang="zh-CN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altLang="en-US" dirty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603" name="Picture 2" descr="C:\Users\user\Pictures\vvv.png">
            <a:extLst>
              <a:ext uri="{FF2B5EF4-FFF2-40B4-BE49-F238E27FC236}">
                <a16:creationId xmlns:a16="http://schemas.microsoft.com/office/drawing/2014/main" xmlns="" id="{C8FB2BBD-0621-4B98-A27A-EE838D71910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1" y="1143000"/>
            <a:ext cx="2430463" cy="3657600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A2C36F-B181-4CD5-AA63-DD025931BC9D}"/>
              </a:ext>
            </a:extLst>
          </p:cNvPr>
          <p:cNvSpPr/>
          <p:nvPr/>
        </p:nvSpPr>
        <p:spPr>
          <a:xfrm>
            <a:off x="414338" y="381000"/>
            <a:ext cx="4233862" cy="534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3200" b="1" dirty="0">
                <a:cs typeface="Times New Roman" pitchFamily="18" charset="0"/>
              </a:rPr>
              <a:t>Cephalic Vein </a:t>
            </a:r>
            <a:endParaRPr lang="en-GB" altLang="zh-CN" sz="3200" dirty="0">
              <a:cs typeface="Times New Roman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C243CE1-F4ED-4B4B-9C1F-0395AD4E8CA5}"/>
              </a:ext>
            </a:extLst>
          </p:cNvPr>
          <p:cNvSpPr txBox="1">
            <a:spLocks/>
          </p:cNvSpPr>
          <p:nvPr/>
        </p:nvSpPr>
        <p:spPr bwMode="auto">
          <a:xfrm>
            <a:off x="7467599" y="1066800"/>
            <a:ext cx="4162425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zh-CN" sz="2400" dirty="0">
                <a:latin typeface="+mj-lt"/>
                <a:cs typeface="Times New Roman" pitchFamily="18" charset="0"/>
              </a:rPr>
              <a:t>Arises from the 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medial side</a:t>
            </a:r>
            <a:r>
              <a:rPr lang="en-US" altLang="zh-CN" sz="24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of the dorsal venous arch of hand.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CN" sz="2400" dirty="0">
                <a:latin typeface="+mj-lt"/>
                <a:cs typeface="Times New Roman" pitchFamily="18" charset="0"/>
              </a:rPr>
              <a:t>Ascends on the </a:t>
            </a:r>
            <a:r>
              <a:rPr lang="en-US" altLang="zh-CN" sz="2400" dirty="0" err="1">
                <a:solidFill>
                  <a:srgbClr val="0000CC"/>
                </a:solidFill>
                <a:latin typeface="+mj-lt"/>
                <a:cs typeface="Times New Roman" pitchFamily="18" charset="0"/>
              </a:rPr>
              <a:t>ulnar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side</a:t>
            </a:r>
            <a:r>
              <a:rPr lang="en-US" altLang="zh-CN" sz="24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of forearm to the elbow , in the  middle of the arm, it pierces the 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deep fascia </a:t>
            </a:r>
            <a:r>
              <a:rPr lang="en-US" altLang="zh-CN" sz="2400" dirty="0">
                <a:latin typeface="+mj-lt"/>
                <a:cs typeface="Times New Roman" pitchFamily="18" charset="0"/>
              </a:rPr>
              <a:t>and joins the </a:t>
            </a:r>
            <a:r>
              <a:rPr lang="en-US" altLang="zh-CN" sz="2400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brachial vein </a:t>
            </a:r>
            <a:r>
              <a:rPr lang="en-US" altLang="zh-CN" sz="2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or axillary vein.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61549AB-0A01-4CBB-A9A5-213FD1AB32C9}"/>
              </a:ext>
            </a:extLst>
          </p:cNvPr>
          <p:cNvSpPr/>
          <p:nvPr/>
        </p:nvSpPr>
        <p:spPr>
          <a:xfrm>
            <a:off x="500063" y="4953000"/>
            <a:ext cx="3271837" cy="4801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2800" b="1" dirty="0">
                <a:cs typeface="Times New Roman" pitchFamily="18" charset="0"/>
              </a:rPr>
              <a:t>Median Cubital Vein </a:t>
            </a:r>
            <a:endParaRPr lang="en-GB" altLang="zh-CN" sz="2800" b="1" dirty="0"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3AA272-3A0F-4D78-9CEC-828BE3ABBA80}"/>
              </a:ext>
            </a:extLst>
          </p:cNvPr>
          <p:cNvSpPr/>
          <p:nvPr/>
        </p:nvSpPr>
        <p:spPr>
          <a:xfrm>
            <a:off x="7620000" y="457200"/>
            <a:ext cx="2590800" cy="5349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sz="3200" b="1" dirty="0">
                <a:cs typeface="Times New Roman" pitchFamily="18" charset="0"/>
              </a:rPr>
              <a:t>Basilic Vein </a:t>
            </a:r>
            <a:endParaRPr lang="en-GB" altLang="zh-CN" sz="3200" dirty="0">
              <a:cs typeface="Times New Roman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C281375-65D7-4891-96D1-3A63FEB4F938}"/>
              </a:ext>
            </a:extLst>
          </p:cNvPr>
          <p:cNvSpPr txBox="1">
            <a:spLocks/>
          </p:cNvSpPr>
          <p:nvPr/>
        </p:nvSpPr>
        <p:spPr>
          <a:xfrm>
            <a:off x="3771900" y="4953000"/>
            <a:ext cx="5157788" cy="1371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zh-CN" sz="2400" dirty="0">
                <a:latin typeface="+mj-lt"/>
                <a:cs typeface="Times New Roman" pitchFamily="18" charset="0"/>
              </a:rPr>
              <a:t>Links cephalic vein and basilic vein in the cubital fossa. 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CN" sz="2400" dirty="0">
                <a:latin typeface="+mj-lt"/>
                <a:cs typeface="Times New Roman" pitchFamily="18" charset="0"/>
              </a:rPr>
              <a:t>Is a frequent site for venipuncture.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FC4B804A-3E9F-470B-96D4-00324128EB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382000" cy="5257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Accompany the arteries of the same region and bear similar names.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Venae commitantes</a:t>
            </a: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: T</a:t>
            </a:r>
            <a:r>
              <a:rPr lang="en-US" altLang="en-US" sz="2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hey are generally arranged in pairs, and are situated one on either side of the corresponding artery, and connected at intervals by short transverse branches.</a:t>
            </a:r>
            <a:r>
              <a:rPr lang="en-US" altLang="zh-CN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The superficial and deep palmar arterial arches are each accompanied by a pair of venæ comitantes which constitute the </a:t>
            </a:r>
            <a:r>
              <a:rPr lang="en-US" altLang="en-US" sz="2400" b="1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superficial</a:t>
            </a:r>
            <a:r>
              <a:rPr lang="en-US" altLang="en-US" sz="2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 and </a:t>
            </a:r>
            <a:r>
              <a:rPr lang="en-US" altLang="en-US" sz="2400" b="1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deep palmar venous arches,</a:t>
            </a:r>
            <a:r>
              <a:rPr lang="en-US" altLang="en-US" sz="2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 and receive the veins corresponding to the branches of the arterial arches.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The </a:t>
            </a:r>
            <a:r>
              <a:rPr lang="en-US" altLang="en-US" sz="2400" b="1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deep veins of the forearm</a:t>
            </a:r>
            <a:r>
              <a:rPr lang="en-US" altLang="en-US" sz="2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 are the venæ comitantes of the radial and ulnar veins.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The </a:t>
            </a:r>
            <a:r>
              <a:rPr lang="en-US" altLang="en-US" sz="2400" b="1" dirty="0">
                <a:solidFill>
                  <a:srgbClr val="00B0F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brachial veins</a:t>
            </a:r>
            <a:r>
              <a:rPr lang="en-US" altLang="en-US" sz="2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 are placed one on either side of the brachial artery.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4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C1FC232-B294-47E8-B868-0F5130A3574C}"/>
              </a:ext>
            </a:extLst>
          </p:cNvPr>
          <p:cNvSpPr txBox="1">
            <a:spLocks/>
          </p:cNvSpPr>
          <p:nvPr/>
        </p:nvSpPr>
        <p:spPr bwMode="auto">
          <a:xfrm>
            <a:off x="1524000" y="304801"/>
            <a:ext cx="9144000" cy="71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ea typeface="+mj-ea"/>
                <a:cs typeface="Times New Roman" pitchFamily="18" charset="0"/>
              </a:rPr>
              <a:t>Deep Veins of the Upper Limb</a:t>
            </a:r>
            <a:endParaRPr lang="en-US" sz="3600" b="1" dirty="0"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6628" name="ClipArt Placeholder 7" descr="C:\Documents and Settings\Free User\My Documents\My Pictures\ssas.png">
            <a:extLst>
              <a:ext uri="{FF2B5EF4-FFF2-40B4-BE49-F238E27FC236}">
                <a16:creationId xmlns:a16="http://schemas.microsoft.com/office/drawing/2014/main" xmlns="" id="{F50CF457-8D9A-47D8-AD75-56904BA3A320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9776" y="642257"/>
            <a:ext cx="1876424" cy="5910942"/>
          </a:xfr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2">
            <a:extLst>
              <a:ext uri="{FF2B5EF4-FFF2-40B4-BE49-F238E27FC236}">
                <a16:creationId xmlns:a16="http://schemas.microsoft.com/office/drawing/2014/main" xmlns="" id="{F94BE70C-CB78-4B4D-9D9E-FA283EB9A4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71513" y="228600"/>
            <a:ext cx="6338887" cy="6324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The </a:t>
            </a:r>
            <a:r>
              <a:rPr lang="en-US" altLang="en-US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axillary vein: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u="sng" dirty="0">
                <a:latin typeface="+mj-lt"/>
                <a:cs typeface="Times New Roman" panose="02020603050405020304" pitchFamily="18" charset="0"/>
              </a:rPr>
              <a:t>Begins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 at the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lower border of the Teres major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, as the continuation of the basilic vein.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u="sng" dirty="0">
                <a:latin typeface="+mj-lt"/>
                <a:cs typeface="Times New Roman" panose="02020603050405020304" pitchFamily="18" charset="0"/>
              </a:rPr>
              <a:t>Ends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at the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outer border of the first rib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as the subclavian vein.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Receives the </a:t>
            </a:r>
            <a:r>
              <a:rPr lang="en-US" altLang="en-US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brachial veins 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and, close to its termination, the </a:t>
            </a:r>
            <a:r>
              <a:rPr lang="en-US" altLang="en-US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cephalic vein.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The </a:t>
            </a:r>
            <a:r>
              <a:rPr lang="en-US" altLang="en-US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subclavian vein: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Is the continuation of the axillary vein.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Extends from the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outer border of the first rib to the sternal end of the clavicle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, where it unites with the internal jugular to form the </a:t>
            </a:r>
            <a:r>
              <a:rPr lang="en-US" altLang="en-US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brachiocephalic (innominate) vein.</a:t>
            </a:r>
            <a:endParaRPr lang="en-US" altLang="zh-CN" dirty="0">
              <a:solidFill>
                <a:srgbClr val="00B0F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1" name="Picture 2" descr="C:\Users\user\Documents\Downloads\576.gif">
            <a:extLst>
              <a:ext uri="{FF2B5EF4-FFF2-40B4-BE49-F238E27FC236}">
                <a16:creationId xmlns:a16="http://schemas.microsoft.com/office/drawing/2014/main" xmlns="" id="{AFF75D93-D763-4959-BFC3-B6EA96AE2244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8051" y="176019"/>
            <a:ext cx="3886200" cy="3131989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2" name="Picture 4" descr="http://l.yimg.com/a/i/edu/ref/ga/l/577.gif">
            <a:extLst>
              <a:ext uri="{FF2B5EF4-FFF2-40B4-BE49-F238E27FC236}">
                <a16:creationId xmlns:a16="http://schemas.microsoft.com/office/drawing/2014/main" xmlns="" id="{B6BF7E77-60D3-47CE-85BC-4F06B47A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b="67999"/>
          <a:stretch>
            <a:fillRect/>
          </a:stretch>
        </p:blipFill>
        <p:spPr bwMode="auto">
          <a:xfrm>
            <a:off x="7135813" y="3612513"/>
            <a:ext cx="4008437" cy="2940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5">
            <a:extLst>
              <a:ext uri="{FF2B5EF4-FFF2-40B4-BE49-F238E27FC236}">
                <a16:creationId xmlns:a16="http://schemas.microsoft.com/office/drawing/2014/main" xmlns="" id="{3D57AE88-8B61-426A-94DC-10D33A8D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590800"/>
            <a:ext cx="8229600" cy="1219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8800" dirty="0">
                <a:latin typeface="Brush Script MT" panose="03060802040406070304" pitchFamily="66" charset="0"/>
                <a:cs typeface="Arial" panose="020B0604020202020204" pitchFamily="34" charset="0"/>
              </a:rPr>
              <a:t>Thank you </a:t>
            </a:r>
            <a:endParaRPr lang="en-US" altLang="en-US" sz="8800" dirty="0">
              <a:latin typeface="Brush Script MT" panose="030608020404060703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xmlns="" id="{2B884709-0832-44FA-A770-6DC1DAF6361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1" y="1219200"/>
            <a:ext cx="3802063" cy="5181600"/>
          </a:xfrm>
          <a:solidFill>
            <a:schemeClr val="bg1"/>
          </a:solidFill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F9B134CB-A3AE-4A13-BE58-3A4FF55DA2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9144000" cy="639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 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Arteries Of The Upper Limb 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xmlns="" id="{C48005D4-D785-4B62-A922-C35A59BC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2057400"/>
            <a:ext cx="1381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Axillary artery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Rectangle 39">
            <a:extLst>
              <a:ext uri="{FF2B5EF4-FFF2-40B4-BE49-F238E27FC236}">
                <a16:creationId xmlns:a16="http://schemas.microsoft.com/office/drawing/2014/main" xmlns="" id="{944DC512-0AAA-45F3-B61E-F14A53555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143000"/>
            <a:ext cx="1447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Right subclavian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artery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6" name="Rectangle 40">
            <a:extLst>
              <a:ext uri="{FF2B5EF4-FFF2-40B4-BE49-F238E27FC236}">
                <a16:creationId xmlns:a16="http://schemas.microsoft.com/office/drawing/2014/main" xmlns="" id="{7356FB58-3BE0-4E1C-A94A-F529BB81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143000"/>
            <a:ext cx="1371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Left subclavian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artery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7" name="Rectangle 59">
            <a:extLst>
              <a:ext uri="{FF2B5EF4-FFF2-40B4-BE49-F238E27FC236}">
                <a16:creationId xmlns:a16="http://schemas.microsoft.com/office/drawing/2014/main" xmlns="" id="{F5642CF6-0FE1-40EA-BCA9-DD6250388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2895601"/>
            <a:ext cx="12557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Brachial artery</a:t>
            </a:r>
          </a:p>
        </p:txBody>
      </p:sp>
      <p:sp>
        <p:nvSpPr>
          <p:cNvPr id="5128" name="Rectangle 54">
            <a:extLst>
              <a:ext uri="{FF2B5EF4-FFF2-40B4-BE49-F238E27FC236}">
                <a16:creationId xmlns:a16="http://schemas.microsoft.com/office/drawing/2014/main" xmlns="" id="{FFC8D4DE-C87F-472D-829A-D3C6F25E8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95800"/>
            <a:ext cx="609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b="1" dirty="0" smtClean="0"/>
              <a:t>Ulnar </a:t>
            </a:r>
            <a:r>
              <a:rPr lang="en-US" altLang="en-US" sz="1400" b="1" dirty="0"/>
              <a:t>artery</a:t>
            </a:r>
            <a:endParaRPr lang="en-US" altLang="en-US" sz="1400" dirty="0"/>
          </a:p>
        </p:txBody>
      </p:sp>
      <p:sp>
        <p:nvSpPr>
          <p:cNvPr id="5129" name="Rectangle 55">
            <a:extLst>
              <a:ext uri="{FF2B5EF4-FFF2-40B4-BE49-F238E27FC236}">
                <a16:creationId xmlns:a16="http://schemas.microsoft.com/office/drawing/2014/main" xmlns="" id="{DDD116D0-AA8A-4DDD-B787-116DEAAA3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038600"/>
            <a:ext cx="609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Radial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artery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30" name="Rectangle 55">
            <a:extLst>
              <a:ext uri="{FF2B5EF4-FFF2-40B4-BE49-F238E27FC236}">
                <a16:creationId xmlns:a16="http://schemas.microsoft.com/office/drawing/2014/main" xmlns="" id="{64DDA872-D069-41D1-90EC-5FD27C510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410200"/>
            <a:ext cx="762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Palmar arches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069333C-53EA-4752-B6F4-65262229F96D}"/>
              </a:ext>
            </a:extLst>
          </p:cNvPr>
          <p:cNvCxnSpPr/>
          <p:nvPr/>
        </p:nvCxnSpPr>
        <p:spPr>
          <a:xfrm rot="10800000" flipV="1">
            <a:off x="7543800" y="1447800"/>
            <a:ext cx="1143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236BC03-1E5E-4CE0-BBBE-3E3E55949E03}"/>
              </a:ext>
            </a:extLst>
          </p:cNvPr>
          <p:cNvCxnSpPr/>
          <p:nvPr/>
        </p:nvCxnSpPr>
        <p:spPr>
          <a:xfrm>
            <a:off x="4267200" y="2209800"/>
            <a:ext cx="2057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BB15601-40C6-4FA6-885F-B5A1C1596081}"/>
              </a:ext>
            </a:extLst>
          </p:cNvPr>
          <p:cNvCxnSpPr/>
          <p:nvPr/>
        </p:nvCxnSpPr>
        <p:spPr>
          <a:xfrm flipV="1">
            <a:off x="4419600" y="2971800"/>
            <a:ext cx="1335088" cy="20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4A3D853-4E21-4DD4-94FB-2229F266BD19}"/>
              </a:ext>
            </a:extLst>
          </p:cNvPr>
          <p:cNvCxnSpPr/>
          <p:nvPr/>
        </p:nvCxnSpPr>
        <p:spPr>
          <a:xfrm rot="10800000">
            <a:off x="5486400" y="46482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09F92A0-8F80-4893-A16E-C54E159041E1}"/>
              </a:ext>
            </a:extLst>
          </p:cNvPr>
          <p:cNvCxnSpPr/>
          <p:nvPr/>
        </p:nvCxnSpPr>
        <p:spPr>
          <a:xfrm>
            <a:off x="3886200" y="434340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17EE4C-EEED-431A-BF40-F8E8995EF31E}"/>
              </a:ext>
            </a:extLst>
          </p:cNvPr>
          <p:cNvCxnSpPr/>
          <p:nvPr/>
        </p:nvCxnSpPr>
        <p:spPr>
          <a:xfrm>
            <a:off x="5715000" y="1371600"/>
            <a:ext cx="990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18C5F30-A978-4B8D-8CD0-475A5CFE1CB4}"/>
              </a:ext>
            </a:extLst>
          </p:cNvPr>
          <p:cNvCxnSpPr/>
          <p:nvPr/>
        </p:nvCxnSpPr>
        <p:spPr>
          <a:xfrm>
            <a:off x="4191000" y="55626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543CD4F3-2582-4400-9A98-E16DD6E7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3050"/>
            <a:ext cx="9144000" cy="64135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latin typeface="+mn-lt"/>
                <a:cs typeface="Times New Roman" pitchFamily="18" charset="0"/>
              </a:rPr>
              <a:t>The Subclavian Artery </a:t>
            </a:r>
          </a:p>
        </p:txBody>
      </p:sp>
      <p:sp>
        <p:nvSpPr>
          <p:cNvPr id="6147" name="Text Placeholder 3">
            <a:extLst>
              <a:ext uri="{FF2B5EF4-FFF2-40B4-BE49-F238E27FC236}">
                <a16:creationId xmlns:a16="http://schemas.microsoft.com/office/drawing/2014/main" xmlns="" id="{7B8275D9-17AB-4EAB-BFDF-664943F54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0" y="1219200"/>
            <a:ext cx="26670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artery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originates from the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brachiocephalic artery. </a:t>
            </a:r>
          </a:p>
          <a:p>
            <a:pPr eaLnBrk="1" hangingPunct="1"/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artery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originates from the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 of the  aorta 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148" name="Rectangle 35">
            <a:extLst>
              <a:ext uri="{FF2B5EF4-FFF2-40B4-BE49-F238E27FC236}">
                <a16:creationId xmlns:a16="http://schemas.microsoft.com/office/drawing/2014/main" xmlns="" id="{7DA77330-2DDE-459E-A595-A6D9FFDAA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733800"/>
            <a:ext cx="2895600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Cotinues as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Axillary artery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at the lateral border of the 1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rib</a:t>
            </a:r>
            <a:endParaRPr lang="en-US" altLang="en-US" sz="2800"/>
          </a:p>
        </p:txBody>
      </p:sp>
      <p:pic>
        <p:nvPicPr>
          <p:cNvPr id="6149" name="Picture 36" descr="C:\Users\user\Documents\Downloads\79222827a656c75e11007cd3811a18cf.png">
            <a:extLst>
              <a:ext uri="{FF2B5EF4-FFF2-40B4-BE49-F238E27FC236}">
                <a16:creationId xmlns:a16="http://schemas.microsoft.com/office/drawing/2014/main" xmlns="" id="{36D3D40A-8B5C-4E64-8F13-F7CF6BA4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1"/>
            <a:ext cx="2571750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5" descr="腋动脉">
            <a:extLst>
              <a:ext uri="{FF2B5EF4-FFF2-40B4-BE49-F238E27FC236}">
                <a16:creationId xmlns:a16="http://schemas.microsoft.com/office/drawing/2014/main" xmlns="" id="{A490B7C1-7C9A-4BAF-8BEB-CA1A2816BB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990600"/>
            <a:ext cx="2898775" cy="2667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10D7CDB-15A0-467A-963A-A68B1965AE09}"/>
              </a:ext>
            </a:extLst>
          </p:cNvPr>
          <p:cNvCxnSpPr/>
          <p:nvPr/>
        </p:nvCxnSpPr>
        <p:spPr>
          <a:xfrm rot="16200000" flipV="1">
            <a:off x="8991600" y="1371600"/>
            <a:ext cx="990600" cy="685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624AA7E-03B5-406F-8329-FEF43F1F960B}"/>
              </a:ext>
            </a:extLst>
          </p:cNvPr>
          <p:cNvSpPr/>
          <p:nvPr/>
        </p:nvSpPr>
        <p:spPr>
          <a:xfrm>
            <a:off x="4724400" y="28956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4816FA8-F369-48D7-9032-37EC91A7F20E}"/>
              </a:ext>
            </a:extLst>
          </p:cNvPr>
          <p:cNvSpPr/>
          <p:nvPr/>
        </p:nvSpPr>
        <p:spPr>
          <a:xfrm>
            <a:off x="6629400" y="29718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3">
            <a:extLst>
              <a:ext uri="{FF2B5EF4-FFF2-40B4-BE49-F238E27FC236}">
                <a16:creationId xmlns:a16="http://schemas.microsoft.com/office/drawing/2014/main" xmlns="" id="{13D317B9-CFFC-46C0-AE5F-163023021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944562"/>
            <a:ext cx="5410200" cy="56388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Begins at the lateral border of the 1</a:t>
            </a:r>
            <a:r>
              <a:rPr lang="en-US" altLang="en-US" baseline="30000" dirty="0">
                <a:latin typeface="+mj-lt"/>
                <a:cs typeface="Times New Roman" panose="02020603050405020304" pitchFamily="18" charset="0"/>
              </a:rPr>
              <a:t>st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rib as continuation of the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subclavian artery.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Continues as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brachial artery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at lower border of teres major muscle.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Is closely related to the cords of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brachial plexus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and their branches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Is enclosed within the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axillary sheath.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Is crossed anteriorly by the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pectoralis minor 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muscle, and is divided into three parts; </a:t>
            </a:r>
            <a:r>
              <a:rPr lang="en-US" altLang="en-US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en-US" b="1" baseline="300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st</a:t>
            </a:r>
            <a:r>
              <a:rPr lang="en-US" altLang="en-US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, 2</a:t>
            </a:r>
            <a:r>
              <a:rPr lang="en-US" altLang="en-US" b="1" baseline="300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nd</a:t>
            </a:r>
            <a:r>
              <a:rPr lang="en-US" altLang="en-US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&amp; 3</a:t>
            </a:r>
            <a:r>
              <a:rPr lang="en-US" altLang="en-US" b="1" baseline="300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rd</a:t>
            </a:r>
            <a:r>
              <a:rPr lang="en-US" altLang="en-US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48FFB-784D-4598-AA0E-59DBC5AA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639762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-ExtB" pitchFamily="49" charset="-122"/>
                <a:cs typeface="Times New Roman" pitchFamily="18" charset="0"/>
              </a:rPr>
              <a:t>The Axillary Artery </a:t>
            </a:r>
          </a:p>
        </p:txBody>
      </p:sp>
      <p:pic>
        <p:nvPicPr>
          <p:cNvPr id="7172" name="Picture 5" descr="腋动脉">
            <a:extLst>
              <a:ext uri="{FF2B5EF4-FFF2-40B4-BE49-F238E27FC236}">
                <a16:creationId xmlns:a16="http://schemas.microsoft.com/office/drawing/2014/main" xmlns="" id="{363ABDB9-5A73-4EEE-B682-0A09449952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905000"/>
            <a:ext cx="4038600" cy="37147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C68AC8B-3867-461A-94CF-005AF90E16B0}"/>
              </a:ext>
            </a:extLst>
          </p:cNvPr>
          <p:cNvCxnSpPr/>
          <p:nvPr/>
        </p:nvCxnSpPr>
        <p:spPr>
          <a:xfrm rot="5400000">
            <a:off x="9557544" y="2101057"/>
            <a:ext cx="773113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4BC6DBF-6ED8-447C-BE4A-0E388CBDC608}"/>
              </a:ext>
            </a:extLst>
          </p:cNvPr>
          <p:cNvCxnSpPr/>
          <p:nvPr/>
        </p:nvCxnSpPr>
        <p:spPr>
          <a:xfrm rot="16200000" flipV="1">
            <a:off x="7810500" y="4076700"/>
            <a:ext cx="2362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4DE5896-3ED2-480C-B378-1209BC98750F}"/>
              </a:ext>
            </a:extLst>
          </p:cNvPr>
          <p:cNvCxnSpPr/>
          <p:nvPr/>
        </p:nvCxnSpPr>
        <p:spPr>
          <a:xfrm rot="16200000" flipV="1">
            <a:off x="6819900" y="4686300"/>
            <a:ext cx="1752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7">
            <a:extLst>
              <a:ext uri="{FF2B5EF4-FFF2-40B4-BE49-F238E27FC236}">
                <a16:creationId xmlns:a16="http://schemas.microsoft.com/office/drawing/2014/main" xmlns="" id="{C2C7951B-06DC-492A-B307-EE8735F8F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447800"/>
            <a:ext cx="19050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alibri" panose="020F0502020204030204" pitchFamily="34" charset="0"/>
              </a:rPr>
              <a:t>Subclavian arter</a:t>
            </a:r>
            <a:r>
              <a:rPr lang="en-GB" altLang="en-US">
                <a:latin typeface="Calibri" panose="020F0502020204030204" pitchFamily="34" charset="0"/>
              </a:rPr>
              <a:t>y 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7" name="TextBox 8">
            <a:extLst>
              <a:ext uri="{FF2B5EF4-FFF2-40B4-BE49-F238E27FC236}">
                <a16:creationId xmlns:a16="http://schemas.microsoft.com/office/drawing/2014/main" xmlns="" id="{085E4FF6-E3B8-49AD-8117-6A4DB38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715000"/>
            <a:ext cx="15240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alibri" panose="020F0502020204030204" pitchFamily="34" charset="0"/>
              </a:rPr>
              <a:t>Axillary artery</a:t>
            </a:r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7178" name="TextBox 10">
            <a:extLst>
              <a:ext uri="{FF2B5EF4-FFF2-40B4-BE49-F238E27FC236}">
                <a16:creationId xmlns:a16="http://schemas.microsoft.com/office/drawing/2014/main" xmlns="" id="{94CE03E2-037B-45D2-8F7E-EFD01EBC9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715000"/>
            <a:ext cx="16764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alibri" panose="020F0502020204030204" pitchFamily="34" charset="0"/>
              </a:rPr>
              <a:t>Brachial artery</a:t>
            </a:r>
            <a:endParaRPr lang="en-US" altLang="en-US" b="1">
              <a:latin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EF05038-8529-4909-8A49-411ABC20260B}"/>
              </a:ext>
            </a:extLst>
          </p:cNvPr>
          <p:cNvCxnSpPr/>
          <p:nvPr/>
        </p:nvCxnSpPr>
        <p:spPr>
          <a:xfrm rot="16200000" flipV="1">
            <a:off x="8458200" y="2209800"/>
            <a:ext cx="1371600" cy="9144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D2B696D-AAEA-4B5E-85B0-BB1830825501}"/>
              </a:ext>
            </a:extLst>
          </p:cNvPr>
          <p:cNvCxnSpPr/>
          <p:nvPr/>
        </p:nvCxnSpPr>
        <p:spPr>
          <a:xfrm rot="16200000" flipV="1">
            <a:off x="7086600" y="3124200"/>
            <a:ext cx="1371600" cy="9144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3">
            <a:extLst>
              <a:ext uri="{FF2B5EF4-FFF2-40B4-BE49-F238E27FC236}">
                <a16:creationId xmlns:a16="http://schemas.microsoft.com/office/drawing/2014/main" xmlns="" id="{7DA70D96-C8B0-4C59-A977-090045A8A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800"/>
          </a:p>
        </p:txBody>
      </p:sp>
      <p:pic>
        <p:nvPicPr>
          <p:cNvPr id="8195" name="Picture 5" descr="腋动脉1">
            <a:extLst>
              <a:ext uri="{FF2B5EF4-FFF2-40B4-BE49-F238E27FC236}">
                <a16:creationId xmlns:a16="http://schemas.microsoft.com/office/drawing/2014/main" xmlns="" id="{808B5664-FC15-4659-A505-6A43E2FBBC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762000"/>
            <a:ext cx="3810000" cy="4991100"/>
          </a:xfrm>
        </p:spPr>
      </p:pic>
      <p:sp>
        <p:nvSpPr>
          <p:cNvPr id="8198" name="TextBox 8">
            <a:extLst>
              <a:ext uri="{FF2B5EF4-FFF2-40B4-BE49-F238E27FC236}">
                <a16:creationId xmlns:a16="http://schemas.microsoft.com/office/drawing/2014/main" xmlns="" id="{C88AC99C-27F9-4E66-8926-E9D9CEB4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600200"/>
            <a:ext cx="990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xmlns="" id="{DDFAFB12-CD8C-4870-8883-FE03C8D4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200401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Pectoralis minor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E749AC4B-4D12-4025-9349-253A74183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343401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Teres major</a:t>
            </a:r>
          </a:p>
        </p:txBody>
      </p:sp>
      <p:sp>
        <p:nvSpPr>
          <p:cNvPr id="8199" name="TextBox 8">
            <a:extLst>
              <a:ext uri="{FF2B5EF4-FFF2-40B4-BE49-F238E27FC236}">
                <a16:creationId xmlns:a16="http://schemas.microsoft.com/office/drawing/2014/main" xmlns="" id="{1FB5DC5E-E634-4C58-94E2-446B935B96BD}"/>
              </a:ext>
            </a:extLst>
          </p:cNvPr>
          <p:cNvSpPr txBox="1">
            <a:spLocks noChangeArrowheads="1"/>
          </p:cNvSpPr>
          <p:nvPr/>
        </p:nvSpPr>
        <p:spPr bwMode="auto">
          <a:xfrm rot="18462347">
            <a:off x="8657432" y="1278732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rib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xmlns="" id="{BDAC31CE-BBF9-40BC-A011-C69202914DE3}"/>
              </a:ext>
            </a:extLst>
          </p:cNvPr>
          <p:cNvSpPr/>
          <p:nvPr/>
        </p:nvSpPr>
        <p:spPr>
          <a:xfrm rot="3188127">
            <a:off x="8455026" y="1644651"/>
            <a:ext cx="44450" cy="89217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xmlns="" id="{884373F7-024F-41AE-9E88-9A33573907A0}"/>
              </a:ext>
            </a:extLst>
          </p:cNvPr>
          <p:cNvSpPr/>
          <p:nvPr/>
        </p:nvSpPr>
        <p:spPr>
          <a:xfrm rot="1229579">
            <a:off x="7270751" y="2652713"/>
            <a:ext cx="119063" cy="220980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xmlns="" id="{9E15823F-FA46-4433-89EE-B580BEDAECD4}"/>
              </a:ext>
            </a:extLst>
          </p:cNvPr>
          <p:cNvSpPr/>
          <p:nvPr/>
        </p:nvSpPr>
        <p:spPr>
          <a:xfrm rot="3188127">
            <a:off x="7906545" y="2389983"/>
            <a:ext cx="73025" cy="3889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9A0119F6-8AD8-4543-91F4-342BD99B0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2nd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43ACF5C0-CE9E-4BF6-8A33-F22D89829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9B44D7F0-B0CE-41FA-88D2-9AC6241D01DD}"/>
              </a:ext>
            </a:extLst>
          </p:cNvPr>
          <p:cNvSpPr txBox="1">
            <a:spLocks/>
          </p:cNvSpPr>
          <p:nvPr/>
        </p:nvSpPr>
        <p:spPr bwMode="auto">
          <a:xfrm>
            <a:off x="614363" y="990600"/>
            <a:ext cx="5634037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Extends from the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lateral border of 1</a:t>
            </a:r>
            <a:r>
              <a:rPr lang="en-US" sz="2400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rib</a:t>
            </a:r>
            <a:r>
              <a:rPr lang="en-US" sz="2400" dirty="0">
                <a:latin typeface="+mj-lt"/>
                <a:cs typeface="Times New Roman" pitchFamily="18" charset="0"/>
              </a:rPr>
              <a:t> to </a:t>
            </a:r>
            <a:r>
              <a:rPr lang="en-US" sz="2400" dirty="0">
                <a:solidFill>
                  <a:srgbClr val="00FF00"/>
                </a:solidFill>
                <a:latin typeface="+mj-lt"/>
                <a:cs typeface="Times New Roman" pitchFamily="18" charset="0"/>
              </a:rPr>
              <a:t>upper border of the pectoralis minor muscle.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Related: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Anterioly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400" dirty="0">
                <a:latin typeface="+mj-lt"/>
                <a:cs typeface="Times New Roman" pitchFamily="18" charset="0"/>
              </a:rPr>
              <a:t>the pectoralis major muscle, skin, and crossed by the cephalic vein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 err="1">
                <a:latin typeface="+mj-lt"/>
                <a:cs typeface="Times New Roman" pitchFamily="18" charset="0"/>
              </a:rPr>
              <a:t>Posteriorly:the</a:t>
            </a:r>
            <a:r>
              <a:rPr lang="en-US" sz="2400" dirty="0">
                <a:latin typeface="+mj-lt"/>
                <a:cs typeface="Times New Roman" pitchFamily="18" charset="0"/>
              </a:rPr>
              <a:t> long thoracic nerve.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Laterally:</a:t>
            </a:r>
            <a:r>
              <a:rPr lang="en-US" sz="2400" dirty="0">
                <a:latin typeface="+mj-lt"/>
                <a:cs typeface="Times New Roman" pitchFamily="18" charset="0"/>
              </a:rPr>
              <a:t> the three cords of the brachial plexus.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Medially: the axillary vein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ONE branch: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Highest thoracic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953A08F-6299-47C3-8C56-A3DF1B731787}"/>
              </a:ext>
            </a:extLst>
          </p:cNvPr>
          <p:cNvSpPr/>
          <p:nvPr/>
        </p:nvSpPr>
        <p:spPr>
          <a:xfrm>
            <a:off x="1524000" y="228601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cs typeface="Times New Roman" pitchFamily="18" charset="0"/>
              </a:rPr>
              <a:t>The 1</a:t>
            </a:r>
            <a:r>
              <a:rPr lang="en-US" sz="3600" baseline="30000" dirty="0">
                <a:cs typeface="Times New Roman" pitchFamily="18" charset="0"/>
              </a:rPr>
              <a:t>st</a:t>
            </a:r>
            <a:r>
              <a:rPr lang="en-US" sz="3600" dirty="0">
                <a:cs typeface="Times New Roman" pitchFamily="18" charset="0"/>
              </a:rPr>
              <a:t> part of the axillary artery</a:t>
            </a:r>
            <a:endParaRPr lang="en-US" sz="3600" dirty="0">
              <a:cs typeface="Arial" charset="0"/>
            </a:endParaRPr>
          </a:p>
        </p:txBody>
      </p:sp>
      <p:sp>
        <p:nvSpPr>
          <p:cNvPr id="8207" name="TextBox 21">
            <a:extLst>
              <a:ext uri="{FF2B5EF4-FFF2-40B4-BE49-F238E27FC236}">
                <a16:creationId xmlns:a16="http://schemas.microsoft.com/office/drawing/2014/main" xmlns="" id="{6210E6AB-51DC-4F82-9B24-AAB606C8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2667001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/>
              <a:t>Highest thoracic artery a.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8658B51-639C-42EC-B20B-CFD3A6907517}"/>
              </a:ext>
            </a:extLst>
          </p:cNvPr>
          <p:cNvCxnSpPr/>
          <p:nvPr/>
        </p:nvCxnSpPr>
        <p:spPr>
          <a:xfrm rot="10800000">
            <a:off x="8839200" y="2514600"/>
            <a:ext cx="457200" cy="2286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3">
            <a:extLst>
              <a:ext uri="{FF2B5EF4-FFF2-40B4-BE49-F238E27FC236}">
                <a16:creationId xmlns:a16="http://schemas.microsoft.com/office/drawing/2014/main" xmlns="" id="{D0CA0E6A-BE89-4571-A226-468263FA2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800"/>
          </a:p>
        </p:txBody>
      </p:sp>
      <p:pic>
        <p:nvPicPr>
          <p:cNvPr id="9219" name="Picture 5" descr="腋动脉1">
            <a:extLst>
              <a:ext uri="{FF2B5EF4-FFF2-40B4-BE49-F238E27FC236}">
                <a16:creationId xmlns:a16="http://schemas.microsoft.com/office/drawing/2014/main" xmlns="" id="{8077E517-DA60-4B85-8B47-4B898928F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762000"/>
            <a:ext cx="3810000" cy="4991100"/>
          </a:xfrm>
        </p:spPr>
      </p:pic>
      <p:sp>
        <p:nvSpPr>
          <p:cNvPr id="8198" name="TextBox 8">
            <a:extLst>
              <a:ext uri="{FF2B5EF4-FFF2-40B4-BE49-F238E27FC236}">
                <a16:creationId xmlns:a16="http://schemas.microsoft.com/office/drawing/2014/main" xmlns="" id="{590C94DF-EDD1-47F0-A788-6154EFC9E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600200"/>
            <a:ext cx="990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221" name="TextBox 6">
            <a:extLst>
              <a:ext uri="{FF2B5EF4-FFF2-40B4-BE49-F238E27FC236}">
                <a16:creationId xmlns:a16="http://schemas.microsoft.com/office/drawing/2014/main" xmlns="" id="{DCEED1C3-054D-4A6A-9EC0-84D0776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429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Pec. minor</a:t>
            </a:r>
          </a:p>
        </p:txBody>
      </p:sp>
      <p:sp>
        <p:nvSpPr>
          <p:cNvPr id="9222" name="TextBox 7">
            <a:extLst>
              <a:ext uri="{FF2B5EF4-FFF2-40B4-BE49-F238E27FC236}">
                <a16:creationId xmlns:a16="http://schemas.microsoft.com/office/drawing/2014/main" xmlns="" id="{FFDC52BB-95A5-4A25-9C63-00219FB7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343401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Teres major</a:t>
            </a:r>
          </a:p>
        </p:txBody>
      </p:sp>
      <p:sp>
        <p:nvSpPr>
          <p:cNvPr id="9223" name="TextBox 8">
            <a:extLst>
              <a:ext uri="{FF2B5EF4-FFF2-40B4-BE49-F238E27FC236}">
                <a16:creationId xmlns:a16="http://schemas.microsoft.com/office/drawing/2014/main" xmlns="" id="{B2259636-303A-43B7-AB5F-56DC8679E904}"/>
              </a:ext>
            </a:extLst>
          </p:cNvPr>
          <p:cNvSpPr txBox="1">
            <a:spLocks noChangeArrowheads="1"/>
          </p:cNvSpPr>
          <p:nvPr/>
        </p:nvSpPr>
        <p:spPr bwMode="auto">
          <a:xfrm rot="18462347">
            <a:off x="8657432" y="1278732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rib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xmlns="" id="{3FC517CB-0BC3-4A50-A583-06BEEBDF93B8}"/>
              </a:ext>
            </a:extLst>
          </p:cNvPr>
          <p:cNvSpPr/>
          <p:nvPr/>
        </p:nvSpPr>
        <p:spPr>
          <a:xfrm rot="3188127">
            <a:off x="8455026" y="1644651"/>
            <a:ext cx="44450" cy="89217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xmlns="" id="{99471EA5-0721-406B-9E2E-944EFCA630E2}"/>
              </a:ext>
            </a:extLst>
          </p:cNvPr>
          <p:cNvSpPr/>
          <p:nvPr/>
        </p:nvSpPr>
        <p:spPr>
          <a:xfrm rot="1229579">
            <a:off x="7270751" y="2652713"/>
            <a:ext cx="119063" cy="220980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xmlns="" id="{2E5B2039-537E-4B33-B697-3A0931852211}"/>
              </a:ext>
            </a:extLst>
          </p:cNvPr>
          <p:cNvSpPr/>
          <p:nvPr/>
        </p:nvSpPr>
        <p:spPr>
          <a:xfrm rot="3188127">
            <a:off x="7906545" y="2389983"/>
            <a:ext cx="73025" cy="3889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EC537AAA-F055-42DC-B7EA-8DEBDE86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2nd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453A8C9F-D5F1-4EF9-929C-0DCFD936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E07FAC4-90FE-483B-B26F-EAEA9D1936E0}"/>
              </a:ext>
            </a:extLst>
          </p:cNvPr>
          <p:cNvSpPr txBox="1">
            <a:spLocks/>
          </p:cNvSpPr>
          <p:nvPr/>
        </p:nvSpPr>
        <p:spPr bwMode="auto">
          <a:xfrm>
            <a:off x="1828800" y="9906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52EF192-933D-4E48-B449-B465171FD7AE}"/>
              </a:ext>
            </a:extLst>
          </p:cNvPr>
          <p:cNvSpPr/>
          <p:nvPr/>
        </p:nvSpPr>
        <p:spPr>
          <a:xfrm>
            <a:off x="1524000" y="228601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2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part of the axillary artery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231" name="TextBox 19">
            <a:extLst>
              <a:ext uri="{FF2B5EF4-FFF2-40B4-BE49-F238E27FC236}">
                <a16:creationId xmlns:a16="http://schemas.microsoft.com/office/drawing/2014/main" xmlns="" id="{4F84FA75-DDC3-43C2-9651-98C37172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89560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Thoraco-acromial a.</a:t>
            </a:r>
          </a:p>
        </p:txBody>
      </p:sp>
      <p:sp>
        <p:nvSpPr>
          <p:cNvPr id="9232" name="TextBox 21">
            <a:extLst>
              <a:ext uri="{FF2B5EF4-FFF2-40B4-BE49-F238E27FC236}">
                <a16:creationId xmlns:a16="http://schemas.microsoft.com/office/drawing/2014/main" xmlns="" id="{0CC38664-4798-4337-8C56-99FBAFCA3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19100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Lateral Thoracic a.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532DE98-3618-4365-A099-C12B32133AE3}"/>
              </a:ext>
            </a:extLst>
          </p:cNvPr>
          <p:cNvCxnSpPr/>
          <p:nvPr/>
        </p:nvCxnSpPr>
        <p:spPr>
          <a:xfrm>
            <a:off x="8763000" y="4419600"/>
            <a:ext cx="6096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44F8A2D3-ABEF-4B48-A9EE-EFBCF3A3CBF4}"/>
              </a:ext>
            </a:extLst>
          </p:cNvPr>
          <p:cNvSpPr txBox="1">
            <a:spLocks/>
          </p:cNvSpPr>
          <p:nvPr/>
        </p:nvSpPr>
        <p:spPr bwMode="auto">
          <a:xfrm>
            <a:off x="389280" y="1066800"/>
            <a:ext cx="5782920" cy="52212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behind the pectoralis minor muscle.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Times New Roman" pitchFamily="18" charset="0"/>
              </a:rPr>
              <a:t>Related: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Anterioly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: the pectoralis minor, </a:t>
            </a:r>
            <a:r>
              <a:rPr lang="en-US" sz="2400" dirty="0">
                <a:cs typeface="Times New Roman" pitchFamily="18" charset="0"/>
              </a:rPr>
              <a:t>the pectoralis major muscle, and, skin.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Posteriorly: the posterior cord of the brachial plexus, the subscapular muscles and, shoulder joint.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Laterally:</a:t>
            </a:r>
            <a:r>
              <a:rPr lang="en-US" sz="2400" dirty="0">
                <a:cs typeface="Times New Roman" pitchFamily="18" charset="0"/>
              </a:rPr>
              <a:t> the lateral cord of the brachial plexus, Medially: the medial cord of the brachial plexus, and the axillary vein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branches: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Thoracoacromial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thoracic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3">
            <a:extLst>
              <a:ext uri="{FF2B5EF4-FFF2-40B4-BE49-F238E27FC236}">
                <a16:creationId xmlns:a16="http://schemas.microsoft.com/office/drawing/2014/main" xmlns="" id="{27DD234E-6A53-4233-BD47-6492F4A5A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800"/>
          </a:p>
        </p:txBody>
      </p:sp>
      <p:pic>
        <p:nvPicPr>
          <p:cNvPr id="10243" name="Picture 5" descr="腋动脉1">
            <a:extLst>
              <a:ext uri="{FF2B5EF4-FFF2-40B4-BE49-F238E27FC236}">
                <a16:creationId xmlns:a16="http://schemas.microsoft.com/office/drawing/2014/main" xmlns="" id="{7FEA251E-0EED-42DB-A635-59BA11183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762000"/>
            <a:ext cx="3810000" cy="4991100"/>
          </a:xfrm>
        </p:spPr>
      </p:pic>
      <p:sp>
        <p:nvSpPr>
          <p:cNvPr id="8198" name="TextBox 8">
            <a:extLst>
              <a:ext uri="{FF2B5EF4-FFF2-40B4-BE49-F238E27FC236}">
                <a16:creationId xmlns:a16="http://schemas.microsoft.com/office/drawing/2014/main" xmlns="" id="{D273A937-4164-4021-AB1B-3F5B2636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600200"/>
            <a:ext cx="990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0245" name="TextBox 6">
            <a:extLst>
              <a:ext uri="{FF2B5EF4-FFF2-40B4-BE49-F238E27FC236}">
                <a16:creationId xmlns:a16="http://schemas.microsoft.com/office/drawing/2014/main" xmlns="" id="{C48DAA17-2E6C-4B82-A029-FF0894D2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429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Pec. minor</a:t>
            </a:r>
          </a:p>
        </p:txBody>
      </p:sp>
      <p:sp>
        <p:nvSpPr>
          <p:cNvPr id="10246" name="TextBox 7">
            <a:extLst>
              <a:ext uri="{FF2B5EF4-FFF2-40B4-BE49-F238E27FC236}">
                <a16:creationId xmlns:a16="http://schemas.microsoft.com/office/drawing/2014/main" xmlns="" id="{8EC04DD0-0A4B-43E2-8E7C-DE34CA3B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343401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Teres major</a:t>
            </a:r>
          </a:p>
        </p:txBody>
      </p:sp>
      <p:sp>
        <p:nvSpPr>
          <p:cNvPr id="10247" name="TextBox 8">
            <a:extLst>
              <a:ext uri="{FF2B5EF4-FFF2-40B4-BE49-F238E27FC236}">
                <a16:creationId xmlns:a16="http://schemas.microsoft.com/office/drawing/2014/main" xmlns="" id="{113560BD-EBBA-44F2-930D-BFE92938D3C4}"/>
              </a:ext>
            </a:extLst>
          </p:cNvPr>
          <p:cNvSpPr txBox="1">
            <a:spLocks noChangeArrowheads="1"/>
          </p:cNvSpPr>
          <p:nvPr/>
        </p:nvSpPr>
        <p:spPr bwMode="auto">
          <a:xfrm rot="18462347">
            <a:off x="8657432" y="1278732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rib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xmlns="" id="{58D3DE2C-FCFB-4956-A125-E733B3685F15}"/>
              </a:ext>
            </a:extLst>
          </p:cNvPr>
          <p:cNvSpPr/>
          <p:nvPr/>
        </p:nvSpPr>
        <p:spPr>
          <a:xfrm rot="3188127">
            <a:off x="8455026" y="1644651"/>
            <a:ext cx="44450" cy="89217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xmlns="" id="{841F5821-5984-4B3B-B0F0-E04631D089A9}"/>
              </a:ext>
            </a:extLst>
          </p:cNvPr>
          <p:cNvSpPr/>
          <p:nvPr/>
        </p:nvSpPr>
        <p:spPr>
          <a:xfrm rot="1229579">
            <a:off x="7270751" y="2652713"/>
            <a:ext cx="119063" cy="220980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xmlns="" id="{8B9A134F-B198-4A2C-BE90-E626082AE235}"/>
              </a:ext>
            </a:extLst>
          </p:cNvPr>
          <p:cNvSpPr/>
          <p:nvPr/>
        </p:nvSpPr>
        <p:spPr>
          <a:xfrm rot="3188127">
            <a:off x="7906545" y="2389983"/>
            <a:ext cx="73025" cy="3889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9990E866-B496-4717-84A7-22B2C9BE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2nd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7F2F0AE6-43D9-417A-AC1D-67032498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10668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part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342176D7-7036-442F-9170-FABEE7C32B79}"/>
              </a:ext>
            </a:extLst>
          </p:cNvPr>
          <p:cNvSpPr txBox="1">
            <a:spLocks/>
          </p:cNvSpPr>
          <p:nvPr/>
        </p:nvSpPr>
        <p:spPr bwMode="auto">
          <a:xfrm>
            <a:off x="1828800" y="9906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0765C24-AB34-4403-85F2-56C4855469EF}"/>
              </a:ext>
            </a:extLst>
          </p:cNvPr>
          <p:cNvSpPr/>
          <p:nvPr/>
        </p:nvSpPr>
        <p:spPr>
          <a:xfrm>
            <a:off x="6477000" y="228601"/>
            <a:ext cx="419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3rd part of the axillary artery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255" name="TextBox 19">
            <a:extLst>
              <a:ext uri="{FF2B5EF4-FFF2-40B4-BE49-F238E27FC236}">
                <a16:creationId xmlns:a16="http://schemas.microsoft.com/office/drawing/2014/main" xmlns="" id="{57E1D793-A04B-481A-8D60-3994D6D4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715001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Anterior &amp; posterior circumflex humeral aa.</a:t>
            </a:r>
          </a:p>
        </p:txBody>
      </p:sp>
      <p:sp>
        <p:nvSpPr>
          <p:cNvPr id="10256" name="TextBox 21">
            <a:extLst>
              <a:ext uri="{FF2B5EF4-FFF2-40B4-BE49-F238E27FC236}">
                <a16:creationId xmlns:a16="http://schemas.microsoft.com/office/drawing/2014/main" xmlns="" id="{745EC6A3-6A2E-4952-A199-442C294AD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486401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Subscapular a.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97E751F-A346-44EB-96F5-0D77084F7987}"/>
              </a:ext>
            </a:extLst>
          </p:cNvPr>
          <p:cNvCxnSpPr/>
          <p:nvPr/>
        </p:nvCxnSpPr>
        <p:spPr>
          <a:xfrm>
            <a:off x="8915400" y="5257800"/>
            <a:ext cx="533400" cy="2286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xmlns="" id="{30A81747-E39B-4987-AD28-96CDA765ECE5}"/>
              </a:ext>
            </a:extLst>
          </p:cNvPr>
          <p:cNvSpPr txBox="1">
            <a:spLocks/>
          </p:cNvSpPr>
          <p:nvPr/>
        </p:nvSpPr>
        <p:spPr bwMode="auto">
          <a:xfrm>
            <a:off x="389280" y="371475"/>
            <a:ext cx="5782920" cy="61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Extends from the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lower border of pectoralis minor muscle </a:t>
            </a:r>
            <a:r>
              <a:rPr lang="en-US" sz="2000" dirty="0">
                <a:latin typeface="+mj-lt"/>
                <a:cs typeface="Times New Roman" pitchFamily="18" charset="0"/>
              </a:rPr>
              <a:t>to the </a:t>
            </a:r>
            <a:r>
              <a:rPr lang="en-US" sz="2000" dirty="0">
                <a:solidFill>
                  <a:srgbClr val="00FF00"/>
                </a:solidFill>
                <a:latin typeface="+mj-lt"/>
                <a:cs typeface="Times New Roman" pitchFamily="18" charset="0"/>
              </a:rPr>
              <a:t>lower border teres major muscle.</a:t>
            </a: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cs typeface="Times New Roman" pitchFamily="18" charset="0"/>
              </a:rPr>
              <a:t>Related: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Anteriorly: </a:t>
            </a:r>
            <a:r>
              <a:rPr lang="en-US" sz="2000" dirty="0">
                <a:cs typeface="Times New Roman" pitchFamily="18" charset="0"/>
              </a:rPr>
              <a:t>the pectoralis major muscle, lower down crossed by medial root of the median nerve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Posteriorly: the subscapular, latissimus dorsi, and the teres major muscles and, the axillary and radial nerves.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Laterally:</a:t>
            </a:r>
            <a:r>
              <a:rPr lang="en-US" sz="2000" dirty="0">
                <a:cs typeface="Times New Roman" pitchFamily="18" charset="0"/>
              </a:rPr>
              <a:t> the coracobrachialis, biceps, and humerus, lateral root of the median nerve and musculocutaneous nerves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Medially: the ulnar nerve, the axillary vein, and, the medial cutaneous nerve of the arm.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Gives THREE Branches: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Subscabular,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Anterior circumflex humeral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Posterior circumflex humeral.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EE3072A-0AD7-40ED-9470-6FCB47CFDB77}"/>
              </a:ext>
            </a:extLst>
          </p:cNvPr>
          <p:cNvCxnSpPr/>
          <p:nvPr/>
        </p:nvCxnSpPr>
        <p:spPr>
          <a:xfrm rot="16200000" flipH="1">
            <a:off x="6438900" y="4381500"/>
            <a:ext cx="1981200" cy="8382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BE9D037-2BA3-48A5-B3B4-0C3F36F58BC5}"/>
              </a:ext>
            </a:extLst>
          </p:cNvPr>
          <p:cNvCxnSpPr/>
          <p:nvPr/>
        </p:nvCxnSpPr>
        <p:spPr>
          <a:xfrm rot="16200000" flipH="1">
            <a:off x="6324600" y="4267200"/>
            <a:ext cx="2438400" cy="6096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AA7C1-33C2-4493-9D03-5309CF6B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04237" cy="693739"/>
          </a:xfrm>
        </p:spPr>
        <p:txBody>
          <a:bodyPr/>
          <a:lstStyle/>
          <a:p>
            <a:r>
              <a:rPr lang="en-US" dirty="0"/>
              <a:t>Arterial anastomosis around the shoulder joint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9BF8295-A88A-4AFB-BE26-EACEEB654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184" y="1757364"/>
            <a:ext cx="4906457" cy="394969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DAE581-781D-4012-9B04-137281EDC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257300"/>
            <a:ext cx="6046787" cy="46116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wide range of movement of the shoulder may be accompany with kinking of the axillary artery and a temporary occlusion of its lumen </a:t>
            </a:r>
          </a:p>
          <a:p>
            <a:r>
              <a:rPr lang="en-US" sz="2400" dirty="0"/>
              <a:t>To compensate for this arterial anastomosis is carried about by;</a:t>
            </a:r>
          </a:p>
          <a:p>
            <a:r>
              <a:rPr lang="en-US" sz="2400" b="1" dirty="0"/>
              <a:t>Branches from the subclavian artery:</a:t>
            </a:r>
          </a:p>
          <a:p>
            <a:r>
              <a:rPr lang="en-US" sz="2400" dirty="0"/>
              <a:t>The suprascapular artery</a:t>
            </a:r>
          </a:p>
          <a:p>
            <a:r>
              <a:rPr lang="en-US" sz="2400" dirty="0"/>
              <a:t>The superficial cervical artery</a:t>
            </a:r>
          </a:p>
          <a:p>
            <a:r>
              <a:rPr lang="en-US" sz="2400" b="1" dirty="0"/>
              <a:t>Branches from the axillary artery:</a:t>
            </a:r>
          </a:p>
          <a:p>
            <a:r>
              <a:rPr lang="en-US" sz="2400" dirty="0"/>
              <a:t>The subscapular artery</a:t>
            </a:r>
          </a:p>
          <a:p>
            <a:r>
              <a:rPr lang="en-US" sz="2400" dirty="0"/>
              <a:t>The anterior circumflex humeral artery</a:t>
            </a:r>
          </a:p>
          <a:p>
            <a:r>
              <a:rPr lang="en-US" sz="2400" dirty="0"/>
              <a:t>The posterior  circumflex humeral artery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98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1538</Words>
  <Application>Microsoft Office PowerPoint</Application>
  <PresentationFormat>Widescreen</PresentationFormat>
  <Paragraphs>232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SimSun</vt:lpstr>
      <vt:lpstr>SimSun</vt:lpstr>
      <vt:lpstr>SimSun-ExtB</vt:lpstr>
      <vt:lpstr>Arial</vt:lpstr>
      <vt:lpstr>Brush Script MT</vt:lpstr>
      <vt:lpstr>Calibri</vt:lpstr>
      <vt:lpstr>Calibri Light</vt:lpstr>
      <vt:lpstr>Times New Roman</vt:lpstr>
      <vt:lpstr>Wingdings</vt:lpstr>
      <vt:lpstr>等线</vt:lpstr>
      <vt:lpstr>等线 Light</vt:lpstr>
      <vt:lpstr>Office Theme</vt:lpstr>
      <vt:lpstr>VASCULATURE OF THE UPPER LIMB</vt:lpstr>
      <vt:lpstr>Objectives </vt:lpstr>
      <vt:lpstr>  Arteries Of The Upper Limb </vt:lpstr>
      <vt:lpstr>The Subclavian Artery </vt:lpstr>
      <vt:lpstr>The Axillary Artery </vt:lpstr>
      <vt:lpstr>PowerPoint Presentation</vt:lpstr>
      <vt:lpstr>PowerPoint Presentation</vt:lpstr>
      <vt:lpstr>PowerPoint Presentation</vt:lpstr>
      <vt:lpstr>Arterial anastomosis around the shoulder joint</vt:lpstr>
      <vt:lpstr>The Brachial Artery</vt:lpstr>
      <vt:lpstr>  Brachial Artery: Relations  </vt:lpstr>
      <vt:lpstr>PowerPoint Presentation</vt:lpstr>
      <vt:lpstr>Profunda brachii </vt:lpstr>
      <vt:lpstr>  The Ulnar Artery</vt:lpstr>
      <vt:lpstr>PowerPoint Presentation</vt:lpstr>
      <vt:lpstr>The Radial Artery</vt:lpstr>
      <vt:lpstr>PowerPoint Presentation</vt:lpstr>
      <vt:lpstr>Arterial anastomosis around the elbow joint</vt:lpstr>
      <vt:lpstr>PowerPoint Presentation</vt:lpstr>
      <vt:lpstr>PowerPoint Presentation</vt:lpstr>
      <vt:lpstr>The Superficial Palmar Arch</vt:lpstr>
      <vt:lpstr>PowerPoint Presentation</vt:lpstr>
      <vt:lpstr>PowerPoint Presentation</vt:lpstr>
      <vt:lpstr>PowerPoint Presentation</vt:lpstr>
      <vt:lpstr>Superficial Veins of the Upper Limb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Vasculature of the upper limb</dc:title>
  <dc:creator>essamco58@gmail.com</dc:creator>
  <cp:lastModifiedBy>Amal Lrabiah</cp:lastModifiedBy>
  <cp:revision>26</cp:revision>
  <dcterms:created xsi:type="dcterms:W3CDTF">2021-11-20T07:50:57Z</dcterms:created>
  <dcterms:modified xsi:type="dcterms:W3CDTF">2021-12-13T05:46:15Z</dcterms:modified>
</cp:coreProperties>
</file>