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91" r:id="rId14"/>
    <p:sldId id="271" r:id="rId15"/>
    <p:sldId id="287" r:id="rId16"/>
    <p:sldId id="288" r:id="rId17"/>
    <p:sldId id="289" r:id="rId18"/>
    <p:sldId id="283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 autoAdjust="0"/>
    <p:restoredTop sz="98696" autoAdjust="0"/>
  </p:normalViewPr>
  <p:slideViewPr>
    <p:cSldViewPr>
      <p:cViewPr varScale="1">
        <p:scale>
          <a:sx n="67" d="100"/>
          <a:sy n="67" d="100"/>
        </p:scale>
        <p:origin x="11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05/04/1442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16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62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6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11/20/2020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1621249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Glycogen Metabolism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62" y="3798888"/>
            <a:ext cx="6361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br>
              <a:rPr lang="en-US" sz="3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Shortening of glycogen chain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2-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   - G-6-P  is </a:t>
            </a:r>
            <a:r>
              <a:rPr lang="en-US" sz="1600" b="1" i="1" u="sng" dirty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   - It is used as a source of energy for skeletal muscles during muscular  exercise (by anaerobic </a:t>
            </a:r>
            <a:r>
              <a:rPr lang="en-US" sz="1600" dirty="0" err="1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Arun-Backup\project\Ferrier\Image_Bank\image_bank\images\jpg\figure_11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48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376" y="3212976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(</a:t>
            </a:r>
            <a:r>
              <a:rPr lang="en-US" sz="1400" b="1" dirty="0" err="1">
                <a:solidFill>
                  <a:srgbClr val="002060"/>
                </a:solidFill>
              </a:rPr>
              <a:t>Pyridoxal</a:t>
            </a:r>
            <a:r>
              <a:rPr lang="en-US" sz="1400" b="1" dirty="0">
                <a:solidFill>
                  <a:srgbClr val="002060"/>
                </a:solidFill>
              </a:rPr>
              <a:t> phosphate)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20" y="1567929"/>
            <a:ext cx="427422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92" y="2564904"/>
            <a:ext cx="656301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Synthesis 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In 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rest</a:t>
            </a:r>
          </a:p>
          <a:p>
            <a:pPr algn="l" rtl="0"/>
            <a:endParaRPr lang="en-US" sz="2000" b="1" dirty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>
                <a:solidFill>
                  <a:srgbClr val="0070C0"/>
                </a:solidFill>
              </a:rPr>
              <a:t>Regulation occurs by 2 mechanisms: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>
              <a:latin typeface="Verdana" pitchFamily="34" charset="0"/>
            </a:endParaRPr>
          </a:p>
          <a:p>
            <a:endParaRPr lang="en-US" b="1" dirty="0">
              <a:latin typeface="Verdana" pitchFamily="34" charset="0"/>
            </a:endParaRPr>
          </a:p>
          <a:p>
            <a:pPr marL="400050" indent="-400050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 Regulation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43" y="2060848"/>
            <a:ext cx="5256584" cy="43495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Increase of calcium during muscle contraction</a:t>
            </a:r>
          </a:p>
          <a:p>
            <a:endParaRPr lang="en-US" sz="2400" b="1" dirty="0"/>
          </a:p>
          <a:p>
            <a:r>
              <a:rPr lang="en-US" sz="2400" b="1" dirty="0"/>
              <a:t>Formation of Ca</a:t>
            </a:r>
            <a:r>
              <a:rPr lang="en-US" sz="2400" b="1" baseline="30000" dirty="0"/>
              <a:t>2+ </a:t>
            </a:r>
            <a:r>
              <a:rPr lang="en-US" sz="2400" b="1" dirty="0"/>
              <a:t>-</a:t>
            </a:r>
            <a:r>
              <a:rPr lang="en-US" sz="2400" b="1" dirty="0" err="1"/>
              <a:t>calmodulin</a:t>
            </a:r>
            <a:r>
              <a:rPr lang="en-US" sz="2400" b="1" dirty="0"/>
              <a:t> complex</a:t>
            </a:r>
          </a:p>
          <a:p>
            <a:endParaRPr lang="en-US" sz="2400" b="1" dirty="0"/>
          </a:p>
          <a:p>
            <a:r>
              <a:rPr lang="en-US" sz="2400" b="1" dirty="0"/>
              <a:t>Activation of Ca</a:t>
            </a:r>
            <a:r>
              <a:rPr lang="en-US" sz="2400" b="1" baseline="30000" dirty="0"/>
              <a:t>2+ </a:t>
            </a:r>
            <a:r>
              <a:rPr lang="en-US" sz="2400" b="1" dirty="0"/>
              <a:t>-dependent enzymes, </a:t>
            </a:r>
          </a:p>
          <a:p>
            <a:r>
              <a:rPr lang="en-US" sz="2400" b="1" dirty="0"/>
              <a:t>	e.g., glycogen </a:t>
            </a:r>
            <a:r>
              <a:rPr lang="en-US" sz="2400" b="1" dirty="0" err="1"/>
              <a:t>phosphorylase</a:t>
            </a:r>
            <a:endParaRPr lang="en-US" sz="2400" b="1" dirty="0"/>
          </a:p>
        </p:txBody>
      </p:sp>
      <p:pic>
        <p:nvPicPr>
          <p:cNvPr id="5" name="Picture 2" descr="D:\Arun-Backup\project\Ferrier\Image_Bank\image_bank\images\jpg\figure_11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1"/>
            <a:ext cx="190481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Metabolism: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 2. Hormonal Regulation by Epinephrine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	Excessive accumulation of normal glycogen in a specific tissue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Glycogen Storage Diseases (GSD)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46" y="1567929"/>
            <a:ext cx="399747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217874" y="2492896"/>
            <a:ext cx="2282118" cy="16561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05264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Deficiency of skeletal muscle glycogen phosphorylase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17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Objectives: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/>
              <a:t> By the end of this lecture, students should be familiar with: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The need to store carbohydrates in muscle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The reason for carbohydrates to be stored as glycogen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An overview of glycogen synthesis (Glycogenesis)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 An overview of glycogen breakdown (</a:t>
            </a:r>
            <a:r>
              <a:rPr lang="en-US" sz="2800" b="1" dirty="0" err="1"/>
              <a:t>Glycogenolysis</a:t>
            </a:r>
            <a:r>
              <a:rPr lang="en-US" sz="2800" b="1" dirty="0"/>
              <a:t>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 Key elements in regulation of both </a:t>
            </a:r>
            <a:r>
              <a:rPr lang="en-US" sz="2800" b="1" dirty="0" err="1"/>
              <a:t>Glycogenesis</a:t>
            </a:r>
            <a:r>
              <a:rPr lang="en-US" sz="2800" b="1" dirty="0"/>
              <a:t> and </a:t>
            </a:r>
            <a:r>
              <a:rPr lang="en-US" sz="2800" b="1" dirty="0" err="1"/>
              <a:t>Glycogenolysis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1312"/>
            <a:ext cx="402822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41303" y="1986198"/>
            <a:ext cx="1918929" cy="1586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GSD Type II  (POMPE DISEASE)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21795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Deficiency of </a:t>
            </a:r>
            <a:r>
              <a:rPr lang="en-US" sz="1800" b="1" dirty="0" err="1">
                <a:solidFill>
                  <a:srgbClr val="002060"/>
                </a:solidFill>
              </a:rPr>
              <a:t>Lysosomal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α</a:t>
            </a:r>
            <a:r>
              <a:rPr lang="en-US" sz="1800" b="1" dirty="0">
                <a:solidFill>
                  <a:srgbClr val="002060"/>
                </a:solidFill>
              </a:rPr>
              <a:t>(1-4) </a:t>
            </a:r>
            <a:r>
              <a:rPr lang="en-US" sz="1800" b="1" dirty="0" err="1">
                <a:solidFill>
                  <a:srgbClr val="002060"/>
                </a:solidFill>
              </a:rPr>
              <a:t>glucosidase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57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Reference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1988840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Lippincott’s Illustrated Reviews Biochemistry: Unit II, Chapter 11, Pages 125 - 136.</a:t>
            </a:r>
          </a:p>
        </p:txBody>
      </p:sp>
    </p:spTree>
    <p:extLst>
      <p:ext uri="{BB962C8B-B14F-4D97-AF65-F5344CB8AC3E}">
        <p14:creationId xmlns:p14="http://schemas.microsoft.com/office/powerpoint/2010/main" val="166629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skeletal muscle &amp; 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>
                <a:solidFill>
                  <a:srgbClr val="FF0000"/>
                </a:solidFill>
              </a:rPr>
              <a:t>muscles</a:t>
            </a:r>
            <a:r>
              <a:rPr lang="en-US" sz="2000" b="1" dirty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     	100 g in </a:t>
            </a:r>
            <a:r>
              <a:rPr lang="en-US" sz="2000" b="1" dirty="0">
                <a:solidFill>
                  <a:srgbClr val="FF0000"/>
                </a:solidFill>
              </a:rPr>
              <a:t>liver</a:t>
            </a:r>
            <a:r>
              <a:rPr lang="en-US" sz="2000" b="1" dirty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Function of muscle glycogen</a:t>
            </a:r>
            <a:r>
              <a:rPr lang="en-US" sz="2000" b="1" dirty="0"/>
              <a:t>:  </a:t>
            </a:r>
            <a:r>
              <a:rPr lang="en-US" sz="2000" b="1" dirty="0">
                <a:solidFill>
                  <a:srgbClr val="002060"/>
                </a:solidFill>
              </a:rPr>
              <a:t>fuel 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               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Function of liver glycogen</a:t>
            </a:r>
            <a:r>
              <a:rPr lang="en-US" sz="2000" b="1" dirty="0"/>
              <a:t>:       </a:t>
            </a:r>
            <a:r>
              <a:rPr lang="en-US" sz="2000" b="1" dirty="0">
                <a:solidFill>
                  <a:srgbClr val="002060"/>
                </a:solidFill>
              </a:rPr>
              <a:t>a 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 (especially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Location &amp;  Functions of Glycogen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run-Backup\project\Ferrier\Image_Bank\image_bank\images\jpg\figure_1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9893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/>
              <a:t> Glycogen is a branched-chain </a:t>
            </a:r>
            <a:r>
              <a:rPr lang="en-US" sz="2400" b="1" dirty="0" err="1"/>
              <a:t>homopolysaccharide</a:t>
            </a:r>
            <a:r>
              <a:rPr lang="en-US" sz="24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 exclusively 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>
                <a:solidFill>
                  <a:srgbClr val="FF0000"/>
                </a:solidFill>
                <a:latin typeface="Verdana" pitchFamily="34" charset="0"/>
              </a:rPr>
              <a:t>glycosidic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 linkage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Branches (every 8-10 residue) are linked by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>
                <a:solidFill>
                  <a:srgbClr val="FF0000"/>
                </a:solidFill>
                <a:latin typeface="Verdana" pitchFamily="34" charset="0"/>
              </a:rPr>
              <a:t>glycosidic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which contain most of the enzymes necessary for glycogen synthesis &amp; degradation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Structure of Glycogen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Structure of Glycogen</a:t>
            </a:r>
          </a:p>
        </p:txBody>
      </p:sp>
      <p:pic>
        <p:nvPicPr>
          <p:cNvPr id="4" name="Picture 2" descr="D:\Arun-Backup\project\Ferrier\Image_Bank\image_bank\images\jpg\figure_1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4" y="1844675"/>
            <a:ext cx="3321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: </a:t>
            </a: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Synthesis of Glycogen from Glucose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Breakdown of Glycogen to 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Glycogen in Skeletal Muscle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611147"/>
            <a:ext cx="84644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1-  Building blocks: </a:t>
            </a:r>
            <a:r>
              <a:rPr lang="en-US" sz="2800" b="1" dirty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sz="2000" b="1" dirty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sz="2000" b="1" dirty="0"/>
              <a:t>             </a:t>
            </a:r>
          </a:p>
          <a:p>
            <a:r>
              <a:rPr lang="en-US" sz="2000" b="1" dirty="0"/>
              <a:t>     </a:t>
            </a:r>
            <a:r>
              <a:rPr lang="en-US" sz="2800" b="1" dirty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800" b="1" dirty="0"/>
              <a:t>    </a:t>
            </a:r>
            <a:r>
              <a:rPr lang="en-US" sz="2800" b="1" dirty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800" b="1" dirty="0"/>
              <a:t>   </a:t>
            </a:r>
            <a:r>
              <a:rPr lang="en-US" sz="2800" b="1" dirty="0">
                <a:solidFill>
                  <a:srgbClr val="002060"/>
                </a:solidFill>
              </a:rPr>
              <a:t> The use of </a:t>
            </a:r>
            <a:r>
              <a:rPr lang="en-US" sz="2800" b="1" dirty="0">
                <a:solidFill>
                  <a:srgbClr val="C00000"/>
                </a:solidFill>
              </a:rPr>
              <a:t>glycogen primer </a:t>
            </a:r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glycogenin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sz="2000" b="1" dirty="0"/>
              <a:t>      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3- ELONGATION: </a:t>
            </a:r>
            <a:r>
              <a:rPr lang="en-US" sz="2400" b="1" dirty="0">
                <a:solidFill>
                  <a:srgbClr val="002060"/>
                </a:solidFill>
              </a:rPr>
              <a:t>Glycogen </a:t>
            </a:r>
            <a:r>
              <a:rPr lang="en-US" sz="2400" b="1" dirty="0" err="1">
                <a:solidFill>
                  <a:srgbClr val="002060"/>
                </a:solidFill>
              </a:rPr>
              <a:t>synthase</a:t>
            </a:r>
            <a:r>
              <a:rPr lang="en-US" sz="2400" b="1" dirty="0">
                <a:solidFill>
                  <a:srgbClr val="002060"/>
                </a:solidFill>
              </a:rPr>
              <a:t>   </a:t>
            </a:r>
            <a:r>
              <a:rPr lang="en-US" sz="2000" dirty="0">
                <a:solidFill>
                  <a:srgbClr val="002060"/>
                </a:solidFill>
              </a:rPr>
              <a:t>(for  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002060"/>
                </a:solidFill>
              </a:rPr>
              <a:t>1-4 linkages)  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4- BRANCHING:  </a:t>
            </a:r>
            <a:r>
              <a:rPr lang="en-US" sz="2000" b="1" dirty="0">
                <a:solidFill>
                  <a:srgbClr val="002060"/>
                </a:solidFill>
              </a:rPr>
              <a:t>Branching enzyme </a:t>
            </a:r>
            <a:r>
              <a:rPr lang="en-US" sz="2000" dirty="0">
                <a:solidFill>
                  <a:srgbClr val="002060"/>
                </a:solidFill>
              </a:rPr>
              <a:t>(for 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002060"/>
                </a:solidFill>
              </a:rPr>
              <a:t>1-6 linkages)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(</a:t>
            </a:r>
            <a:r>
              <a:rPr lang="en-GB" sz="2400" i="1" dirty="0">
                <a:solidFill>
                  <a:srgbClr val="FF0000"/>
                </a:solidFill>
              </a:rPr>
              <a:t>Synthesis </a:t>
            </a:r>
            <a:r>
              <a:rPr lang="en-GB" sz="2400" dirty="0">
                <a:solidFill>
                  <a:srgbClr val="FF0000"/>
                </a:solidFill>
              </a:rPr>
              <a:t>of Glycogen in Skeletal Muscles)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190291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Glycogen </a:t>
            </a:r>
            <a:r>
              <a:rPr lang="en-US" sz="2400" dirty="0" err="1"/>
              <a:t>synthase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cannot</a:t>
            </a:r>
            <a:r>
              <a:rPr lang="en-US" sz="2400" dirty="0"/>
              <a:t> initiate synthesis but only elongates </a:t>
            </a:r>
          </a:p>
          <a:p>
            <a:r>
              <a:rPr lang="en-US" sz="2400" dirty="0"/>
              <a:t>pre-existing glycogen fragment or glycogen primer (</a:t>
            </a:r>
            <a:r>
              <a:rPr lang="en-US" sz="2400" dirty="0" err="1"/>
              <a:t>glycogenin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  <p:pic>
        <p:nvPicPr>
          <p:cNvPr id="4" name="Picture 2" descr="D:\Arun-Backup\project\Ferrier\Image_Bank\image_bank\images\jpg\figure_11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8382722" cy="4897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724</Words>
  <Application>Microsoft Office PowerPoint</Application>
  <PresentationFormat>On-screen Show (4:3)</PresentationFormat>
  <Paragraphs>155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Glycogen Storage Diseases GSD Type II  (POMPE DISEASE) </vt:lpstr>
      <vt:lpstr>Reference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Sumbul Fatma</cp:lastModifiedBy>
  <cp:revision>74</cp:revision>
  <dcterms:created xsi:type="dcterms:W3CDTF">2010-04-14T08:40:42Z</dcterms:created>
  <dcterms:modified xsi:type="dcterms:W3CDTF">2020-11-20T10:04:16Z</dcterms:modified>
</cp:coreProperties>
</file>