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0" r:id="rId3"/>
    <p:sldId id="257" r:id="rId4"/>
    <p:sldId id="288" r:id="rId5"/>
    <p:sldId id="258" r:id="rId6"/>
    <p:sldId id="259" r:id="rId7"/>
    <p:sldId id="260" r:id="rId8"/>
    <p:sldId id="28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4" r:id="rId21"/>
    <p:sldId id="285" r:id="rId22"/>
    <p:sldId id="286" r:id="rId23"/>
    <p:sldId id="287" r:id="rId24"/>
    <p:sldId id="275" r:id="rId25"/>
    <p:sldId id="276" r:id="rId26"/>
    <p:sldId id="282" r:id="rId27"/>
    <p:sldId id="290" r:id="rId28"/>
  </p:sldIdLst>
  <p:sldSz cx="10287000" cy="6858000" type="35mm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2E6"/>
          </a:solidFill>
        </a:fill>
      </a:tcStyle>
    </a:wholeTbl>
    <a:band2H>
      <a:tcTxStyle/>
      <a:tcStyle>
        <a:tcBdr/>
        <a:fill>
          <a:solidFill>
            <a:srgbClr val="F1F1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1"/>
          </a:solidFill>
        </a:fill>
      </a:tcStyle>
    </a:wholeTbl>
    <a:band2H>
      <a:tcTxStyle/>
      <a:tcStyle>
        <a:tcBdr/>
        <a:fill>
          <a:solidFill>
            <a:srgbClr val="E6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/>
      <a:tcStyle>
        <a:tcBdr/>
        <a:fill>
          <a:solidFill>
            <a:srgbClr val="FF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152" y="52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1C2E39-2F37-4C44-AA9D-B979ABBE563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C3AE3B-B907-4A71-B769-9F020031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2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469" name="Shape 469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41921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905001"/>
            <a:ext cx="8486775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572000"/>
            <a:ext cx="72694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1971675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225425" y="436562"/>
            <a:ext cx="9858375" cy="503238"/>
          </a:xfrm>
          <a:prstGeom prst="rect">
            <a:avLst/>
          </a:prstGeom>
          <a:effectLst>
            <a:outerShdw blurRad="63500" dist="29783" dir="3885597" rotWithShape="0">
              <a:schemeClr val="accent2">
                <a:alpha val="74998"/>
              </a:schemeClr>
            </a:outerShdw>
          </a:effectLst>
        </p:spPr>
        <p:txBody>
          <a:bodyPr lIns="45719" tIns="45719" rIns="45719" bIns="45719" anchor="b">
            <a:normAutofit/>
          </a:bodyPr>
          <a:lstStyle>
            <a:lvl1pPr>
              <a:lnSpc>
                <a:spcPct val="90000"/>
              </a:lnSpc>
              <a:tabLst>
                <a:tab pos="46863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half" idx="1"/>
          </p:nvPr>
        </p:nvSpPr>
        <p:spPr>
          <a:xfrm>
            <a:off x="223840" y="2352675"/>
            <a:ext cx="9772651" cy="2781300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SzPct val="100000"/>
              <a:buFont typeface="Times New Roman"/>
              <a:buChar char="•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285750"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SzPct val="100000"/>
              <a:buFont typeface="Times New Roman"/>
              <a:buChar char="•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228600"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SzPct val="100000"/>
              <a:buFont typeface="Times New Roman"/>
              <a:buChar char="•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228600"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Font typeface="Times New Roman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228600"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Font typeface="Times New Roman"/>
              <a:buChar char="•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9233534" y="6248402"/>
            <a:ext cx="281941" cy="287087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3" y="5486400"/>
            <a:ext cx="8617148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3" y="3852863"/>
            <a:ext cx="6902648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536192"/>
            <a:ext cx="4114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536192"/>
            <a:ext cx="4114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114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11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2050" y="1535113"/>
            <a:ext cx="4114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2050" y="2174875"/>
            <a:ext cx="411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5495544"/>
            <a:ext cx="874395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6096000"/>
            <a:ext cx="874395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" y="381000"/>
            <a:ext cx="874395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71" y="5495278"/>
            <a:ext cx="874395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515475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471" y="6096000"/>
            <a:ext cx="874395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8572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0"/>
            <a:ext cx="85725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515475" y="0"/>
            <a:ext cx="7715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15475" y="5486400"/>
            <a:ext cx="771525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8262" y="5648960"/>
            <a:ext cx="6172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683229" y="4025900"/>
            <a:ext cx="2367281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647670" y="1623060"/>
            <a:ext cx="2438399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12/6/2021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/>
        </p:nvSpPr>
        <p:spPr>
          <a:xfrm>
            <a:off x="0" y="1580697"/>
            <a:ext cx="9372600" cy="1939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037" tIns="46037" rIns="46037" bIns="46037" anchor="b">
            <a:spAutoFit/>
          </a:bodyPr>
          <a:lstStyle/>
          <a:p>
            <a:pPr>
              <a:defRPr sz="4000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r>
              <a:rPr dirty="0">
                <a:solidFill>
                  <a:schemeClr val="tx1"/>
                </a:solidFill>
              </a:rPr>
              <a:t>Purine Degradation &amp; Gout</a:t>
            </a:r>
          </a:p>
          <a:p>
            <a:pPr>
              <a:defRPr sz="4000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 lang="en-GB" dirty="0">
              <a:solidFill>
                <a:schemeClr val="tx1"/>
              </a:solidFill>
            </a:endParaRPr>
          </a:p>
          <a:p>
            <a:pPr>
              <a:defRPr sz="4000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r>
              <a:rPr dirty="0">
                <a:solidFill>
                  <a:schemeClr val="tx1"/>
                </a:solidFill>
              </a:rPr>
              <a:t>(Musculoskeletal Block)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sp>
        <p:nvSpPr>
          <p:cNvPr id="519" name="Shape 519"/>
          <p:cNvSpPr>
            <a:spLocks noGrp="1"/>
          </p:cNvSpPr>
          <p:nvPr>
            <p:ph type="title"/>
          </p:nvPr>
        </p:nvSpPr>
        <p:spPr>
          <a:xfrm>
            <a:off x="419100" y="2438400"/>
            <a:ext cx="3352800" cy="609600"/>
          </a:xfrm>
          <a:prstGeom prst="rect">
            <a:avLst/>
          </a:prstGeom>
        </p:spPr>
        <p:txBody>
          <a:bodyPr/>
          <a:lstStyle/>
          <a:p>
            <a:pPr defTabSz="777240">
              <a:tabLst>
                <a:tab pos="1549400" algn="l"/>
                <a:tab pos="1739900" algn="l"/>
              </a:tabLst>
              <a:defRPr sz="1700"/>
            </a:pPr>
            <a:r>
              <a:t>Degradation of uric acid to</a:t>
            </a:r>
            <a:br/>
            <a:r>
              <a:t>ammonia in some animals</a:t>
            </a:r>
          </a:p>
        </p:txBody>
      </p:sp>
      <p:pic>
        <p:nvPicPr>
          <p:cNvPr id="520" name="image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976" y="152400"/>
            <a:ext cx="2778125" cy="6477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Shape 521"/>
          <p:cNvSpPr/>
          <p:nvPr/>
        </p:nvSpPr>
        <p:spPr>
          <a:xfrm rot="16200000">
            <a:off x="-130189" y="4721148"/>
            <a:ext cx="83661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t>Page 1097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/>
          </p:cNvSpPr>
          <p:nvPr>
            <p:ph type="title"/>
          </p:nvPr>
        </p:nvSpPr>
        <p:spPr>
          <a:xfrm>
            <a:off x="895892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Fate of uric acid in humans</a:t>
            </a:r>
          </a:p>
        </p:txBody>
      </p:sp>
      <p:sp>
        <p:nvSpPr>
          <p:cNvPr id="524" name="Shape 524"/>
          <p:cNvSpPr>
            <a:spLocks noGrp="1"/>
          </p:cNvSpPr>
          <p:nvPr>
            <p:ph idx="1"/>
          </p:nvPr>
        </p:nvSpPr>
        <p:spPr>
          <a:xfrm>
            <a:off x="723901" y="1219200"/>
            <a:ext cx="8724900" cy="5181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lang="en-GB" dirty="0"/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lang="en-GB" dirty="0"/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Uric acid is less soluble in water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Reptiles, insects and birds excrete uric acid as a paste of crystals</a:t>
            </a:r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To save water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Humans excrete uric acid in urine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/>
          </p:cNvSpPr>
          <p:nvPr>
            <p:ph type="title"/>
          </p:nvPr>
        </p:nvSpPr>
        <p:spPr>
          <a:xfrm>
            <a:off x="961207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Fate of uric acid in humans</a:t>
            </a:r>
          </a:p>
        </p:txBody>
      </p:sp>
      <p:sp>
        <p:nvSpPr>
          <p:cNvPr id="527" name="Shape 527"/>
          <p:cNvSpPr>
            <a:spLocks noGrp="1"/>
          </p:cNvSpPr>
          <p:nvPr>
            <p:ph idx="1"/>
          </p:nvPr>
        </p:nvSpPr>
        <p:spPr>
          <a:xfrm>
            <a:off x="723901" y="1219200"/>
            <a:ext cx="8724900" cy="5181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lang="en-GB" dirty="0"/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Humans do not have enzymes to further degrade uric acid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Excessive production of uric acid causes deposition of uric acid crystals in the joints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/>
              <a:t>leading to:</a:t>
            </a:r>
          </a:p>
          <a:p>
            <a:pPr marL="742950" lvl="1" indent="-285750"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Gout</a:t>
            </a:r>
            <a:endParaRPr sz="2600" dirty="0"/>
          </a:p>
          <a:p>
            <a:pPr marL="742950" lvl="1" indent="-285750"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Hyperuricemia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sp>
        <p:nvSpPr>
          <p:cNvPr id="530" name="Shape 530"/>
          <p:cNvSpPr>
            <a:spLocks noGrp="1"/>
          </p:cNvSpPr>
          <p:nvPr>
            <p:ph type="title"/>
          </p:nvPr>
        </p:nvSpPr>
        <p:spPr>
          <a:xfrm>
            <a:off x="784588" y="5821680"/>
            <a:ext cx="8743950" cy="457200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1828800" algn="l"/>
                <a:tab pos="2057400" algn="l"/>
              </a:tabLst>
              <a:defRPr i="1"/>
            </a:pPr>
            <a:r>
              <a:rPr dirty="0"/>
              <a:t>The Gout</a:t>
            </a:r>
            <a:r>
              <a:rPr i="0" dirty="0"/>
              <a:t>, a cartoon by James Gilroy (1799)</a:t>
            </a:r>
          </a:p>
        </p:txBody>
      </p:sp>
      <p:pic>
        <p:nvPicPr>
          <p:cNvPr id="531" name="image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05" y="511583"/>
            <a:ext cx="7763102" cy="4952350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Shape 532"/>
          <p:cNvSpPr/>
          <p:nvPr/>
        </p:nvSpPr>
        <p:spPr>
          <a:xfrm rot="16200000">
            <a:off x="-130189" y="4721148"/>
            <a:ext cx="83661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t>Page 1097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Gout</a:t>
            </a:r>
          </a:p>
        </p:txBody>
      </p:sp>
      <p:sp>
        <p:nvSpPr>
          <p:cNvPr id="535" name="Shape 535"/>
          <p:cNvSpPr>
            <a:spLocks noGrp="1"/>
          </p:cNvSpPr>
          <p:nvPr>
            <p:ph idx="1"/>
          </p:nvPr>
        </p:nvSpPr>
        <p:spPr>
          <a:xfrm>
            <a:off x="723901" y="1676400"/>
            <a:ext cx="8724900" cy="4419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Gout is a disease due to high levels of uric acid in body fluids</a:t>
            </a:r>
          </a:p>
          <a:p>
            <a:pPr>
              <a:lnSpc>
                <a:spcPct val="90000"/>
              </a:lnSpc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lnSpc>
                <a:spcPct val="90000"/>
              </a:lnSpc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7.0 mg/</a:t>
            </a:r>
            <a:r>
              <a:rPr dirty="0" err="1"/>
              <a:t>dL</a:t>
            </a:r>
            <a:r>
              <a:rPr dirty="0"/>
              <a:t> and above</a:t>
            </a:r>
          </a:p>
          <a:p>
            <a:pPr>
              <a:lnSpc>
                <a:spcPct val="90000"/>
              </a:lnSpc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lnSpc>
                <a:spcPct val="90000"/>
              </a:lnSpc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Uric acid accumulates because of:</a:t>
            </a:r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Overproduction or</a:t>
            </a:r>
            <a:endParaRPr sz="2600" dirty="0"/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err="1"/>
              <a:t>Underexcretion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1" build="p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Gout</a:t>
            </a:r>
          </a:p>
        </p:txBody>
      </p:sp>
      <p:sp>
        <p:nvSpPr>
          <p:cNvPr id="538" name="Shape 538"/>
          <p:cNvSpPr>
            <a:spLocks noGrp="1"/>
          </p:cNvSpPr>
          <p:nvPr>
            <p:ph idx="1"/>
          </p:nvPr>
        </p:nvSpPr>
        <p:spPr>
          <a:xfrm>
            <a:off x="723901" y="1371600"/>
            <a:ext cx="8724900" cy="441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Painful arthritic joint inflammation due to deposits of insoluble sodium urate crystals (especially big toe)</a:t>
            </a:r>
          </a:p>
          <a:p>
            <a:pPr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Affects 3 per 1000 persons</a:t>
            </a:r>
          </a:p>
          <a:p>
            <a:pPr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Sodium urate crystals accumulate in kidneys, ureter, joints leading to chronic gouty arthritis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" grpId="1" build="p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pic>
        <p:nvPicPr>
          <p:cNvPr id="541" name="image5.jpeg" descr="Sodium%20Urate%20Crystal"/>
          <p:cNvPicPr>
            <a:picLocks noChangeAspect="1"/>
          </p:cNvPicPr>
          <p:nvPr/>
        </p:nvPicPr>
        <p:blipFill>
          <a:blip r:embed="rId2"/>
          <a:srcRect l="2226" t="4666" r="2225" b="7333"/>
          <a:stretch>
            <a:fillRect/>
          </a:stretch>
        </p:blipFill>
        <p:spPr>
          <a:xfrm>
            <a:off x="737729" y="694825"/>
            <a:ext cx="8406271" cy="5043469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Shape 542"/>
          <p:cNvSpPr>
            <a:spLocks noGrp="1"/>
          </p:cNvSpPr>
          <p:nvPr>
            <p:ph type="title"/>
          </p:nvPr>
        </p:nvSpPr>
        <p:spPr>
          <a:xfrm>
            <a:off x="568889" y="5881986"/>
            <a:ext cx="8743950" cy="457200"/>
          </a:xfrm>
          <a:prstGeom prst="rect">
            <a:avLst/>
          </a:prstGeom>
        </p:spPr>
        <p:txBody>
          <a:bodyPr/>
          <a:lstStyle>
            <a:lvl1pPr algn="ctr">
              <a:tabLst>
                <a:tab pos="1828800" algn="l"/>
                <a:tab pos="2057400" algn="l"/>
              </a:tabLst>
            </a:lvl1pPr>
          </a:lstStyle>
          <a:p>
            <a:r>
              <a:rPr dirty="0"/>
              <a:t>Sodium urate crystals in urine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pic>
        <p:nvPicPr>
          <p:cNvPr id="545" name="image6.png" descr="Gout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838200"/>
            <a:ext cx="670560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Gout</a:t>
            </a:r>
          </a:p>
        </p:txBody>
      </p:sp>
      <p:sp>
        <p:nvSpPr>
          <p:cNvPr id="548" name="Shape 548"/>
          <p:cNvSpPr>
            <a:spLocks noGrp="1"/>
          </p:cNvSpPr>
          <p:nvPr>
            <p:ph idx="1"/>
          </p:nvPr>
        </p:nvSpPr>
        <p:spPr>
          <a:xfrm>
            <a:off x="723901" y="1143000"/>
            <a:ext cx="8724900" cy="441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Inaccurately associated with overeating and drinking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Alcohol used to be contaminated with lead during manufacture and storage</a:t>
            </a:r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Lead decreases excretion of uric acid from kidneys causing </a:t>
            </a:r>
            <a:r>
              <a:rPr dirty="0" err="1"/>
              <a:t>hyperuricemia</a:t>
            </a:r>
            <a:r>
              <a:rPr dirty="0"/>
              <a:t> and gout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Excessive meat </a:t>
            </a:r>
            <a:r>
              <a:rPr dirty="0" err="1"/>
              <a:t>comsumption</a:t>
            </a:r>
            <a:r>
              <a:rPr dirty="0"/>
              <a:t> increases uric acid production in some individuals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" grpId="1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Gout</a:t>
            </a:r>
          </a:p>
        </p:txBody>
      </p:sp>
      <p:sp>
        <p:nvSpPr>
          <p:cNvPr id="551" name="Shape 551"/>
          <p:cNvSpPr>
            <a:spLocks noGrp="1"/>
          </p:cNvSpPr>
          <p:nvPr>
            <p:ph idx="1"/>
          </p:nvPr>
        </p:nvSpPr>
        <p:spPr>
          <a:xfrm>
            <a:off x="723901" y="1676400"/>
            <a:ext cx="8724900" cy="441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Two main causes</a:t>
            </a:r>
          </a:p>
          <a:p>
            <a:pPr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spcBef>
                <a:spcPts val="700"/>
              </a:spcBef>
              <a:defRPr sz="32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FF0000"/>
                </a:solidFill>
              </a:rPr>
              <a:t>Overproduction of uric acid</a:t>
            </a:r>
          </a:p>
          <a:p>
            <a:pPr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>
              <a:solidFill>
                <a:srgbClr val="FF0000"/>
              </a:solidFill>
            </a:endParaRPr>
          </a:p>
          <a:p>
            <a:pPr>
              <a:spcBef>
                <a:spcPts val="700"/>
              </a:spcBef>
              <a:defRPr sz="32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err="1">
                <a:solidFill>
                  <a:srgbClr val="FF0000"/>
                </a:solidFill>
              </a:rPr>
              <a:t>Underexcretion</a:t>
            </a:r>
            <a:r>
              <a:rPr dirty="0">
                <a:solidFill>
                  <a:srgbClr val="FF0000"/>
                </a:solidFill>
              </a:rPr>
              <a:t> of uric acid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" grpId="1" build="p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67814" y="535580"/>
            <a:ext cx="8754566" cy="56170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500" b="1" dirty="0">
                <a:latin typeface="Palatino Linotype" panose="02040502050505030304" pitchFamily="18" charset="0"/>
              </a:rPr>
              <a:t>Objectives</a:t>
            </a:r>
            <a:endParaRPr lang="en-GB" b="1" u="word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 </a:t>
            </a:r>
            <a:endParaRPr lang="en-GB" b="1" u="word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sz="4500" b="1" dirty="0">
                <a:latin typeface="Palatino Linotype" panose="02040502050505030304" pitchFamily="18" charset="0"/>
              </a:rPr>
              <a:t>By the end of this lecture, students should be familiar with:</a:t>
            </a:r>
          </a:p>
          <a:p>
            <a:pPr marL="0" indent="0">
              <a:buNone/>
            </a:pPr>
            <a:r>
              <a:rPr lang="en-US" sz="4500" dirty="0">
                <a:latin typeface="Palatino Linotype" panose="02040502050505030304" pitchFamily="18" charset="0"/>
              </a:rPr>
              <a:t> </a:t>
            </a:r>
            <a:endParaRPr lang="en-GB" sz="4500" b="1" u="words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500" dirty="0">
                <a:latin typeface="Palatino Linotype" panose="02040502050505030304" pitchFamily="18" charset="0"/>
              </a:rPr>
              <a:t>Purine degradation, uric acid formation and its association with gout.</a:t>
            </a:r>
          </a:p>
          <a:p>
            <a:endParaRPr lang="en-GB" sz="4500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4500" dirty="0">
                <a:solidFill>
                  <a:srgbClr val="FF9900"/>
                </a:solidFill>
                <a:latin typeface="Palatino Linotype" panose="02040502050505030304" pitchFamily="18" charset="0"/>
              </a:rPr>
              <a:t>Fate of uric acid in humans.</a:t>
            </a:r>
          </a:p>
          <a:p>
            <a:pPr marL="114300" indent="0">
              <a:buNone/>
            </a:pPr>
            <a:endParaRPr lang="en-GB" sz="4500" b="1" u="words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500" dirty="0">
                <a:latin typeface="Palatino Linotype" panose="02040502050505030304" pitchFamily="18" charset="0"/>
              </a:rPr>
              <a:t>Recognize the importance of uric acid in the pathogenesis of gout.</a:t>
            </a:r>
          </a:p>
          <a:p>
            <a:pPr marL="114300" indent="0">
              <a:buNone/>
            </a:pPr>
            <a:endParaRPr lang="en-US" sz="4500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500" dirty="0">
                <a:solidFill>
                  <a:srgbClr val="FF9900"/>
                </a:solidFill>
                <a:latin typeface="Palatino Linotype" panose="02040502050505030304" pitchFamily="18" charset="0"/>
              </a:rPr>
              <a:t>Overview of Gout classification and treatment. </a:t>
            </a:r>
          </a:p>
          <a:p>
            <a:pPr marL="0" indent="0">
              <a:buNone/>
            </a:pPr>
            <a:endParaRPr lang="en-GB" sz="4500" b="1" u="words" dirty="0"/>
          </a:p>
          <a:p>
            <a:pPr marL="0" indent="0">
              <a:buNone/>
            </a:pPr>
            <a:endParaRPr lang="en-GB" b="1" u="word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37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6" y="-52252"/>
            <a:ext cx="9350556" cy="1143000"/>
          </a:xfrm>
        </p:spPr>
        <p:txBody>
          <a:bodyPr/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Classification of Gout</a:t>
            </a:r>
            <a:endParaRPr lang="en-GB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61227"/>
              </p:ext>
            </p:extLst>
          </p:nvPr>
        </p:nvGraphicFramePr>
        <p:xfrm>
          <a:off x="339631" y="815682"/>
          <a:ext cx="9091752" cy="5734544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431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697">
                <a:tc>
                  <a:txBody>
                    <a:bodyPr/>
                    <a:lstStyle/>
                    <a:p>
                      <a:pPr algn="l" rtl="0"/>
                      <a:r>
                        <a:rPr lang="en-GB" sz="2000" dirty="0"/>
                        <a:t>Clinical</a:t>
                      </a:r>
                      <a:r>
                        <a:rPr lang="en-GB" sz="2000" baseline="0" dirty="0"/>
                        <a:t> Category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2000" dirty="0"/>
                        <a:t>Metabolic defect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05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>
                          <a:solidFill>
                            <a:srgbClr val="000000"/>
                          </a:solidFill>
                        </a:rPr>
                        <a:t>Primary Gout (90% of cases)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9302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/>
                        <a:t>Enzyme defects-Unknown</a:t>
                      </a:r>
                      <a:r>
                        <a:rPr lang="en-GB" sz="1600" baseline="0" dirty="0"/>
                        <a:t> (85% to 90% of cases 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Wingdings" panose="05000000000000000000" pitchFamily="2" charset="2"/>
                        <a:buChar char="q"/>
                      </a:pPr>
                      <a:r>
                        <a:rPr lang="en-GB" sz="1600" b="1" dirty="0">
                          <a:solidFill>
                            <a:srgbClr val="006600"/>
                          </a:solidFill>
                        </a:rPr>
                        <a:t>Overproduction of uric acid </a:t>
                      </a:r>
                    </a:p>
                    <a:p>
                      <a:pPr algn="l" rtl="0"/>
                      <a:endParaRPr lang="en-GB" sz="1600" dirty="0"/>
                    </a:p>
                    <a:p>
                      <a:pPr algn="l" rtl="0"/>
                      <a:r>
                        <a:rPr lang="en-GB" sz="1600" dirty="0"/>
                        <a:t>       -Normal excretion (Majority)</a:t>
                      </a:r>
                    </a:p>
                    <a:p>
                      <a:pPr algn="l" rtl="0"/>
                      <a:endParaRPr lang="en-GB" sz="1600" dirty="0"/>
                    </a:p>
                    <a:p>
                      <a:pPr algn="l" rtl="0"/>
                      <a:r>
                        <a:rPr lang="en-GB" sz="1600" dirty="0"/>
                        <a:t>       -Increased excretion (Minority )</a:t>
                      </a:r>
                    </a:p>
                    <a:p>
                      <a:pPr algn="l" rtl="0"/>
                      <a:endParaRPr lang="en-GB" sz="1600" dirty="0"/>
                    </a:p>
                    <a:p>
                      <a:pPr marL="285750" indent="-285750" algn="l" rtl="0">
                        <a:buFont typeface="Wingdings" panose="05000000000000000000" pitchFamily="2" charset="2"/>
                        <a:buChar char="q"/>
                      </a:pPr>
                      <a:r>
                        <a:rPr lang="en-GB" sz="1600" b="1" dirty="0">
                          <a:solidFill>
                            <a:srgbClr val="006600"/>
                          </a:solidFill>
                        </a:rPr>
                        <a:t>Underexcretion of uric acid with normal production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173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/>
                        <a:t>Known enzyme defects – e.g., Partial HGPRT deficiency (rare)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6600"/>
                          </a:solidFill>
                        </a:rPr>
                        <a:t>Overproduction of uric acid </a:t>
                      </a:r>
                    </a:p>
                    <a:p>
                      <a:pPr algn="l" rtl="0"/>
                      <a:endParaRPr lang="en-GB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243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>
                          <a:solidFill>
                            <a:srgbClr val="000000"/>
                          </a:solidFill>
                        </a:rPr>
                        <a:t>Secondary Gout (10% of cases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173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/>
                        <a:t>Associated with increase nucleic acid turnover – </a:t>
                      </a:r>
                      <a:r>
                        <a:rPr lang="en-GB" sz="1600" dirty="0" err="1"/>
                        <a:t>e,g</a:t>
                      </a:r>
                      <a:r>
                        <a:rPr lang="en-GB" sz="1600" dirty="0"/>
                        <a:t>. Leukaemia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6600"/>
                          </a:solidFill>
                        </a:rPr>
                        <a:t>Overproduction of uric acid with increase urinary excretion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578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/>
                        <a:t>Chronic renal disease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>
                          <a:solidFill>
                            <a:srgbClr val="006600"/>
                          </a:solidFill>
                        </a:rPr>
                        <a:t>Reduced excretion of uric acid with normal production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173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/>
                        <a:t>Inborn errors of metabolism – </a:t>
                      </a:r>
                      <a:r>
                        <a:rPr lang="en-GB" sz="1600" dirty="0" err="1"/>
                        <a:t>e.g</a:t>
                      </a:r>
                      <a:r>
                        <a:rPr lang="en-GB" sz="1600" dirty="0"/>
                        <a:t> complete HGPRT deficiency  (Lesch-nyhan syndrome)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>
                          <a:solidFill>
                            <a:srgbClr val="006600"/>
                          </a:solidFill>
                        </a:rPr>
                        <a:t>Overproduction of uric acid with increased</a:t>
                      </a:r>
                      <a:r>
                        <a:rPr lang="en-GB" sz="1600" b="1" baseline="0" dirty="0">
                          <a:solidFill>
                            <a:srgbClr val="006600"/>
                          </a:solidFill>
                        </a:rPr>
                        <a:t> urinary excretion </a:t>
                      </a:r>
                      <a:r>
                        <a:rPr lang="en-GB" sz="1600" b="1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230337" y="6550225"/>
            <a:ext cx="85515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Hypoxanthine-guanine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</a:rPr>
              <a:t>phosphoribosyltransferase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 (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HGPRT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) 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02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638300" y="0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Palatino Linotype" panose="02040502050505030304" pitchFamily="18" charset="0"/>
              </a:rPr>
              <a:t>Biochemical Diagnosis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1365077"/>
            <a:ext cx="5293723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Joint fluid test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Palatino Linotype" panose="02040502050505030304" pitchFamily="18" charset="0"/>
              </a:rPr>
              <a:t>The definitive diagnosis of gout requires aspiration and examination of synovial fluid from an affected joint (or material from a tophus) using polarized light microscopy to confirm the presence of needle-shaped monosodium urate crystals.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Blood test</a:t>
            </a:r>
          </a:p>
          <a:p>
            <a:pPr marL="0" indent="0" eaLnBrk="1" hangingPunct="1">
              <a:buNone/>
            </a:pPr>
            <a:r>
              <a:rPr lang="en-GB" dirty="0">
                <a:latin typeface="Palatino Linotype" panose="02040502050505030304" pitchFamily="18" charset="0"/>
              </a:rPr>
              <a:t>It uses to measure the levels of uric acid</a:t>
            </a:r>
            <a:endParaRPr lang="en-US" altLang="en-US" dirty="0">
              <a:latin typeface="Palatino Linotype" panose="02040502050505030304" pitchFamily="18" charset="0"/>
            </a:endParaRP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1488" y="1822450"/>
            <a:ext cx="4217987" cy="3822700"/>
          </a:xfrm>
        </p:spPr>
      </p:pic>
    </p:spTree>
    <p:extLst>
      <p:ext uri="{BB962C8B-B14F-4D97-AF65-F5344CB8AC3E}">
        <p14:creationId xmlns:p14="http://schemas.microsoft.com/office/powerpoint/2010/main" val="33788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Using a sterile syringe and needle, fluid is withdrawn from the inflamed joint and then analyzed for uric acid crystals.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69" y="439784"/>
            <a:ext cx="52832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Fluid obtained from crystal deposits in a patient with gout.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37" y="3848100"/>
            <a:ext cx="44148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448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78626" y="457200"/>
            <a:ext cx="8772525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Palatino Linotype" panose="02040502050505030304" pitchFamily="18" charset="0"/>
                <a:cs typeface="Arial" charset="0"/>
              </a:rPr>
              <a:t>Monosodium urate crystals</a:t>
            </a:r>
          </a:p>
        </p:txBody>
      </p:sp>
      <p:pic>
        <p:nvPicPr>
          <p:cNvPr id="32771" name="Picture 2" descr="Uric acid crystals from a patient with gout.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5" y="1571897"/>
            <a:ext cx="74437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194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/>
          </p:cNvSpPr>
          <p:nvPr>
            <p:ph type="title"/>
          </p:nvPr>
        </p:nvSpPr>
        <p:spPr>
          <a:xfrm>
            <a:off x="817514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Treatment</a:t>
            </a:r>
          </a:p>
        </p:txBody>
      </p:sp>
      <p:sp>
        <p:nvSpPr>
          <p:cNvPr id="563" name="Shape 563"/>
          <p:cNvSpPr>
            <a:spLocks noGrp="1"/>
          </p:cNvSpPr>
          <p:nvPr>
            <p:ph idx="1"/>
          </p:nvPr>
        </p:nvSpPr>
        <p:spPr>
          <a:xfrm>
            <a:off x="462644" y="1624148"/>
            <a:ext cx="8724900" cy="441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To reduce pain and inflammation (analgesics, anti-inflammatory drugs)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To increase uric acid excretion (</a:t>
            </a:r>
            <a:r>
              <a:rPr dirty="0" err="1"/>
              <a:t>uricosuric</a:t>
            </a:r>
            <a:r>
              <a:rPr dirty="0"/>
              <a:t> agents)</a:t>
            </a:r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To reduce uric acid production</a:t>
            </a:r>
          </a:p>
          <a:p>
            <a:pPr marL="457200" lvl="1" indent="0">
              <a:spcBef>
                <a:spcPts val="700"/>
              </a:spcBef>
              <a:buClr>
                <a:srgbClr val="FFFFCC"/>
              </a:buClr>
              <a:buNone/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Allopurinol (xanthine oxidase inhibitor)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" grpId="1" build="p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pic>
        <p:nvPicPr>
          <p:cNvPr id="566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1" y="293690"/>
            <a:ext cx="9067800" cy="6335713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Shape 567"/>
          <p:cNvSpPr/>
          <p:nvPr/>
        </p:nvSpPr>
        <p:spPr>
          <a:xfrm rot="16200000">
            <a:off x="-130189" y="4717973"/>
            <a:ext cx="83661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t>Page 1093</a:t>
            </a:r>
          </a:p>
        </p:txBody>
      </p:sp>
      <p:sp>
        <p:nvSpPr>
          <p:cNvPr id="568" name="Shape 568"/>
          <p:cNvSpPr>
            <a:spLocks noGrp="1"/>
          </p:cNvSpPr>
          <p:nvPr>
            <p:ph type="title"/>
          </p:nvPr>
        </p:nvSpPr>
        <p:spPr>
          <a:xfrm>
            <a:off x="1076327" y="4495800"/>
            <a:ext cx="3609975" cy="10668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1828800" algn="l"/>
                <a:tab pos="2057400" algn="l"/>
              </a:tabLst>
              <a:defRPr sz="2000"/>
            </a:pPr>
            <a:r>
              <a:rPr dirty="0"/>
              <a:t>Major pathways of</a:t>
            </a:r>
            <a:br>
              <a:rPr dirty="0"/>
            </a:br>
            <a:r>
              <a:rPr dirty="0"/>
              <a:t>purine catabolism</a:t>
            </a:r>
            <a:br>
              <a:rPr dirty="0"/>
            </a:br>
            <a:r>
              <a:rPr dirty="0"/>
              <a:t>in animals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" y="609600"/>
            <a:ext cx="10273937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Palatino Linotype" charset="0"/>
              </a:rPr>
              <a:t>Take home message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00446" y="1981200"/>
            <a:ext cx="8203474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b="1" dirty="0">
                <a:latin typeface="Palatino Linotype" panose="02040502050505030304" pitchFamily="18" charset="0"/>
              </a:rPr>
              <a:t>The biochemical causes that contribute to the development of gout and hyperuricemia are defects in purine degradation pathway and impaired excretion of uric acid.</a:t>
            </a:r>
          </a:p>
          <a:p>
            <a:endParaRPr lang="en-GB" sz="2800" b="1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b="1" dirty="0">
                <a:latin typeface="Palatino Linotype" panose="02040502050505030304" pitchFamily="18" charset="0"/>
              </a:rPr>
              <a:t>Hyperuricemia does not always cause gout.</a:t>
            </a:r>
          </a:p>
        </p:txBody>
      </p:sp>
    </p:spTree>
    <p:extLst>
      <p:ext uri="{BB962C8B-B14F-4D97-AF65-F5344CB8AC3E}">
        <p14:creationId xmlns:p14="http://schemas.microsoft.com/office/powerpoint/2010/main" val="3242018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B94F79-68B5-429F-BEA1-03DE322CB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3" r="10394"/>
          <a:stretch/>
        </p:blipFill>
        <p:spPr>
          <a:xfrm>
            <a:off x="457537" y="213360"/>
            <a:ext cx="9026873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8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Purine degradation pathway</a:t>
            </a:r>
          </a:p>
        </p:txBody>
      </p:sp>
      <p:sp>
        <p:nvSpPr>
          <p:cNvPr id="476" name="Shape 476"/>
          <p:cNvSpPr>
            <a:spLocks noGrp="1"/>
          </p:cNvSpPr>
          <p:nvPr>
            <p:ph idx="1"/>
          </p:nvPr>
        </p:nvSpPr>
        <p:spPr>
          <a:xfrm>
            <a:off x="723900" y="1676400"/>
            <a:ext cx="8393974" cy="441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The major source of dietary nucleic acids (purines and pyrimidines) is meat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Purine and pyrimidine bases are absorbed by the intestine</a:t>
            </a:r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The ingested bases are mostly degraded into different products by degradation pathways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These products are then excreted by the body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1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fatma.KSU1\Downloads\PHOTO-2019-11-30-21-23-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r="28582" b="9333"/>
          <a:stretch/>
        </p:blipFill>
        <p:spPr bwMode="auto">
          <a:xfrm>
            <a:off x="3840480" y="162446"/>
            <a:ext cx="2292806" cy="6695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718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/>
        </p:nvSpPr>
        <p:spPr>
          <a:xfrm>
            <a:off x="876301" y="2743200"/>
            <a:ext cx="2819400" cy="3124200"/>
          </a:xfrm>
          <a:prstGeom prst="rect">
            <a:avLst/>
          </a:prstGeom>
          <a:solidFill>
            <a:srgbClr val="FFFFA7"/>
          </a:solidFill>
          <a:ln w="38100">
            <a:solidFill>
              <a:srgbClr val="B9B9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2007677" y="549276"/>
            <a:ext cx="164884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Dietary</a:t>
            </a:r>
            <a:endParaRPr>
              <a:solidFill>
                <a:srgbClr val="000000"/>
              </a:solidFill>
            </a:endParaRPr>
          </a:p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DNA / RNA</a:t>
            </a:r>
          </a:p>
        </p:txBody>
      </p:sp>
      <p:sp>
        <p:nvSpPr>
          <p:cNvPr id="480" name="Shape 480"/>
          <p:cNvSpPr/>
          <p:nvPr/>
        </p:nvSpPr>
        <p:spPr>
          <a:xfrm>
            <a:off x="6174600" y="760414"/>
            <a:ext cx="170334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Nucleotides</a:t>
            </a:r>
          </a:p>
        </p:txBody>
      </p:sp>
      <p:sp>
        <p:nvSpPr>
          <p:cNvPr id="481" name="Shape 481"/>
          <p:cNvSpPr/>
          <p:nvPr/>
        </p:nvSpPr>
        <p:spPr>
          <a:xfrm>
            <a:off x="6122675" y="2971801"/>
            <a:ext cx="177227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Nucleosides</a:t>
            </a:r>
          </a:p>
        </p:txBody>
      </p:sp>
      <p:sp>
        <p:nvSpPr>
          <p:cNvPr id="482" name="Shape 482"/>
          <p:cNvSpPr/>
          <p:nvPr/>
        </p:nvSpPr>
        <p:spPr>
          <a:xfrm>
            <a:off x="3833791" y="1143001"/>
            <a:ext cx="154785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Pancreatic</a:t>
            </a:r>
            <a:endParaRPr>
              <a:solidFill>
                <a:srgbClr val="000000"/>
              </a:solidFill>
            </a:endParaRPr>
          </a:p>
          <a:p>
            <a:pPr>
              <a:defRPr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nucleases</a:t>
            </a:r>
          </a:p>
        </p:txBody>
      </p:sp>
      <p:sp>
        <p:nvSpPr>
          <p:cNvPr id="483" name="Shape 483"/>
          <p:cNvSpPr/>
          <p:nvPr/>
        </p:nvSpPr>
        <p:spPr>
          <a:xfrm>
            <a:off x="1500068" y="2768601"/>
            <a:ext cx="222432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Free purine</a:t>
            </a:r>
            <a:endParaRPr>
              <a:solidFill>
                <a:srgbClr val="000000"/>
              </a:solidFill>
            </a:endParaRPr>
          </a:p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bases + Ribose</a:t>
            </a:r>
          </a:p>
        </p:txBody>
      </p:sp>
      <p:sp>
        <p:nvSpPr>
          <p:cNvPr id="484" name="Shape 484"/>
          <p:cNvSpPr/>
          <p:nvPr/>
        </p:nvSpPr>
        <p:spPr>
          <a:xfrm>
            <a:off x="7132671" y="1752600"/>
            <a:ext cx="202875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Nucleotidases</a:t>
            </a:r>
          </a:p>
        </p:txBody>
      </p:sp>
      <p:sp>
        <p:nvSpPr>
          <p:cNvPr id="485" name="Shape 485"/>
          <p:cNvSpPr/>
          <p:nvPr/>
        </p:nvSpPr>
        <p:spPr>
          <a:xfrm>
            <a:off x="4045444" y="2514601"/>
            <a:ext cx="209768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Nucleosidases</a:t>
            </a:r>
          </a:p>
        </p:txBody>
      </p:sp>
      <p:sp>
        <p:nvSpPr>
          <p:cNvPr id="486" name="Shape 486"/>
          <p:cNvSpPr/>
          <p:nvPr/>
        </p:nvSpPr>
        <p:spPr>
          <a:xfrm>
            <a:off x="3771900" y="854075"/>
            <a:ext cx="2286000" cy="304800"/>
          </a:xfrm>
          <a:prstGeom prst="rightArrow">
            <a:avLst>
              <a:gd name="adj1" fmla="val 50000"/>
              <a:gd name="adj2" fmla="val 187500"/>
            </a:avLst>
          </a:prstGeom>
          <a:solidFill>
            <a:srgbClr val="BBE0E3"/>
          </a:solidFill>
          <a:ln w="38100">
            <a:solidFill>
              <a:srgbClr val="B9B9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6819900" y="1447800"/>
            <a:ext cx="381000" cy="129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BBE0E3"/>
          </a:solidFill>
          <a:ln w="38100">
            <a:solidFill>
              <a:srgbClr val="B9B9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491" name="Group 491"/>
          <p:cNvGrpSpPr/>
          <p:nvPr/>
        </p:nvGrpSpPr>
        <p:grpSpPr>
          <a:xfrm>
            <a:off x="2378076" y="3657601"/>
            <a:ext cx="276226" cy="1600201"/>
            <a:chOff x="0" y="0"/>
            <a:chExt cx="276225" cy="1600200"/>
          </a:xfrm>
        </p:grpSpPr>
        <p:sp>
          <p:nvSpPr>
            <p:cNvPr id="488" name="Shape 488"/>
            <p:cNvSpPr/>
            <p:nvPr/>
          </p:nvSpPr>
          <p:spPr>
            <a:xfrm rot="5400000">
              <a:off x="-536972" y="787003"/>
              <a:ext cx="1350169" cy="27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 rot="5400000">
              <a:off x="88106" y="80962"/>
              <a:ext cx="100013" cy="138114"/>
            </a:xfrm>
            <a:prstGeom prst="rect">
              <a:avLst/>
            </a:pr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 rot="5400000">
              <a:off x="113109" y="-44054"/>
              <a:ext cx="50007" cy="138114"/>
            </a:xfrm>
            <a:prstGeom prst="rect">
              <a:avLst/>
            </a:pr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</p:grpSp>
      <p:sp>
        <p:nvSpPr>
          <p:cNvPr id="492" name="Shape 492"/>
          <p:cNvSpPr/>
          <p:nvPr/>
        </p:nvSpPr>
        <p:spPr>
          <a:xfrm>
            <a:off x="1862563" y="5334001"/>
            <a:ext cx="129137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Uric acid</a:t>
            </a:r>
          </a:p>
        </p:txBody>
      </p:sp>
      <p:sp>
        <p:nvSpPr>
          <p:cNvPr id="493" name="Shape 493"/>
          <p:cNvSpPr/>
          <p:nvPr/>
        </p:nvSpPr>
        <p:spPr>
          <a:xfrm>
            <a:off x="914656" y="3810001"/>
            <a:ext cx="149015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Purine</a:t>
            </a:r>
            <a:endParaRPr dirty="0">
              <a:solidFill>
                <a:srgbClr val="000000"/>
              </a:solidFill>
            </a:endParaRPr>
          </a:p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Degradation</a:t>
            </a:r>
            <a:endParaRPr dirty="0">
              <a:solidFill>
                <a:srgbClr val="000000"/>
              </a:solidFill>
            </a:endParaRPr>
          </a:p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pathway</a:t>
            </a:r>
          </a:p>
        </p:txBody>
      </p:sp>
      <p:sp>
        <p:nvSpPr>
          <p:cNvPr id="494" name="Shape 494"/>
          <p:cNvSpPr/>
          <p:nvPr/>
        </p:nvSpPr>
        <p:spPr>
          <a:xfrm rot="10800000">
            <a:off x="3771900" y="3048000"/>
            <a:ext cx="2286000" cy="304800"/>
          </a:xfrm>
          <a:prstGeom prst="rightArrow">
            <a:avLst>
              <a:gd name="adj1" fmla="val 50000"/>
              <a:gd name="adj2" fmla="val 187500"/>
            </a:avLst>
          </a:prstGeom>
          <a:solidFill>
            <a:srgbClr val="BBE0E3"/>
          </a:solidFill>
          <a:ln w="38100">
            <a:solidFill>
              <a:srgbClr val="B9B9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498" name="Group 498"/>
          <p:cNvGrpSpPr/>
          <p:nvPr/>
        </p:nvGrpSpPr>
        <p:grpSpPr>
          <a:xfrm>
            <a:off x="4613082" y="3162300"/>
            <a:ext cx="733618" cy="1190130"/>
            <a:chOff x="0" y="0"/>
            <a:chExt cx="733617" cy="1190129"/>
          </a:xfrm>
        </p:grpSpPr>
        <p:sp>
          <p:nvSpPr>
            <p:cNvPr id="495" name="Shape 495"/>
            <p:cNvSpPr/>
            <p:nvPr/>
          </p:nvSpPr>
          <p:spPr>
            <a:xfrm>
              <a:off x="-1" y="0"/>
              <a:ext cx="733619" cy="119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5" y="7714"/>
                  </a:moveTo>
                  <a:cubicBezTo>
                    <a:pt x="5" y="10984"/>
                    <a:pt x="5175" y="13898"/>
                    <a:pt x="12907" y="14988"/>
                  </a:cubicBezTo>
                  <a:lnTo>
                    <a:pt x="12907" y="12784"/>
                  </a:lnTo>
                  <a:lnTo>
                    <a:pt x="19358" y="17633"/>
                  </a:lnTo>
                  <a:lnTo>
                    <a:pt x="12907" y="21600"/>
                  </a:lnTo>
                  <a:lnTo>
                    <a:pt x="12907" y="19396"/>
                  </a:lnTo>
                  <a:cubicBezTo>
                    <a:pt x="5175" y="18306"/>
                    <a:pt x="5" y="15392"/>
                    <a:pt x="5" y="12123"/>
                  </a:cubicBezTo>
                  <a:close/>
                  <a:moveTo>
                    <a:pt x="19358" y="4408"/>
                  </a:moveTo>
                  <a:cubicBezTo>
                    <a:pt x="10799" y="4408"/>
                    <a:pt x="3257" y="6649"/>
                    <a:pt x="812" y="9919"/>
                  </a:cubicBezTo>
                  <a:cubicBezTo>
                    <a:pt x="-2242" y="5836"/>
                    <a:pt x="3586" y="1539"/>
                    <a:pt x="13829" y="322"/>
                  </a:cubicBezTo>
                  <a:cubicBezTo>
                    <a:pt x="15623" y="108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-1" y="0"/>
              <a:ext cx="733619" cy="546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19358" y="9600"/>
                  </a:moveTo>
                  <a:cubicBezTo>
                    <a:pt x="10799" y="9600"/>
                    <a:pt x="3257" y="14480"/>
                    <a:pt x="812" y="21600"/>
                  </a:cubicBezTo>
                  <a:cubicBezTo>
                    <a:pt x="-2242" y="12708"/>
                    <a:pt x="3586" y="3351"/>
                    <a:pt x="13829" y="700"/>
                  </a:cubicBezTo>
                  <a:cubicBezTo>
                    <a:pt x="15623" y="236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192" y="0"/>
              <a:ext cx="733426" cy="119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14"/>
                  </a:moveTo>
                  <a:cubicBezTo>
                    <a:pt x="0" y="10984"/>
                    <a:pt x="5770" y="13898"/>
                    <a:pt x="14400" y="14988"/>
                  </a:cubicBezTo>
                  <a:lnTo>
                    <a:pt x="14400" y="12784"/>
                  </a:lnTo>
                  <a:lnTo>
                    <a:pt x="21600" y="17633"/>
                  </a:lnTo>
                  <a:lnTo>
                    <a:pt x="14400" y="21600"/>
                  </a:lnTo>
                  <a:lnTo>
                    <a:pt x="14400" y="19396"/>
                  </a:lnTo>
                  <a:cubicBezTo>
                    <a:pt x="5770" y="18306"/>
                    <a:pt x="0" y="15392"/>
                    <a:pt x="0" y="12123"/>
                  </a:cubicBezTo>
                  <a:lnTo>
                    <a:pt x="0" y="7714"/>
                  </a:lnTo>
                  <a:cubicBezTo>
                    <a:pt x="0" y="3454"/>
                    <a:pt x="9671" y="0"/>
                    <a:pt x="21600" y="0"/>
                  </a:cubicBezTo>
                  <a:lnTo>
                    <a:pt x="21600" y="4408"/>
                  </a:lnTo>
                  <a:cubicBezTo>
                    <a:pt x="12048" y="4408"/>
                    <a:pt x="3630" y="6649"/>
                    <a:pt x="900" y="9919"/>
                  </a:cubicBezTo>
                </a:path>
              </a:pathLst>
            </a:custGeom>
            <a:noFill/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</p:grpSp>
      <p:sp>
        <p:nvSpPr>
          <p:cNvPr id="499" name="Shape 499"/>
          <p:cNvSpPr/>
          <p:nvPr/>
        </p:nvSpPr>
        <p:spPr>
          <a:xfrm>
            <a:off x="5477550" y="3698876"/>
            <a:ext cx="222432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Free pyrimidine</a:t>
            </a:r>
            <a:endParaRPr>
              <a:solidFill>
                <a:srgbClr val="000000"/>
              </a:solidFill>
            </a:endParaRPr>
          </a:p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bases + Ribose</a:t>
            </a:r>
          </a:p>
        </p:txBody>
      </p:sp>
      <p:grpSp>
        <p:nvGrpSpPr>
          <p:cNvPr id="503" name="Group 503"/>
          <p:cNvGrpSpPr/>
          <p:nvPr/>
        </p:nvGrpSpPr>
        <p:grpSpPr>
          <a:xfrm>
            <a:off x="6362700" y="4495801"/>
            <a:ext cx="276226" cy="1219201"/>
            <a:chOff x="0" y="0"/>
            <a:chExt cx="276225" cy="1219200"/>
          </a:xfrm>
        </p:grpSpPr>
        <p:sp>
          <p:nvSpPr>
            <p:cNvPr id="500" name="Shape 500"/>
            <p:cNvSpPr/>
            <p:nvPr/>
          </p:nvSpPr>
          <p:spPr>
            <a:xfrm rot="5400000">
              <a:off x="-376238" y="566737"/>
              <a:ext cx="1028701" cy="27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 rot="5400000">
              <a:off x="100012" y="45243"/>
              <a:ext cx="76201" cy="138114"/>
            </a:xfrm>
            <a:prstGeom prst="rect">
              <a:avLst/>
            </a:pr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 rot="5400000">
              <a:off x="119062" y="-50007"/>
              <a:ext cx="38101" cy="138114"/>
            </a:xfrm>
            <a:prstGeom prst="rect">
              <a:avLst/>
            </a:pr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</p:grpSp>
      <p:sp>
        <p:nvSpPr>
          <p:cNvPr id="504" name="Shape 504"/>
          <p:cNvSpPr/>
          <p:nvPr/>
        </p:nvSpPr>
        <p:spPr>
          <a:xfrm>
            <a:off x="5578630" y="5867401"/>
            <a:ext cx="18396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 err="1"/>
              <a:t>Malonyl</a:t>
            </a:r>
            <a:r>
              <a:rPr dirty="0"/>
              <a:t> CoA</a:t>
            </a:r>
          </a:p>
        </p:txBody>
      </p:sp>
      <p:sp>
        <p:nvSpPr>
          <p:cNvPr id="505" name="Shape 505"/>
          <p:cNvSpPr/>
          <p:nvPr/>
        </p:nvSpPr>
        <p:spPr>
          <a:xfrm>
            <a:off x="4834194" y="4572001"/>
            <a:ext cx="149015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Pyrimidine</a:t>
            </a:r>
            <a:endParaRPr>
              <a:solidFill>
                <a:srgbClr val="000000"/>
              </a:solidFill>
            </a:endParaRPr>
          </a:p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Degradation</a:t>
            </a:r>
            <a:endParaRPr>
              <a:solidFill>
                <a:srgbClr val="000000"/>
              </a:solidFill>
            </a:endParaRPr>
          </a:p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pathway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9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9" presetClass="entr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9" presetClass="entr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" grpId="16" animBg="1" advAuto="0"/>
      <p:bldP spid="479" grpId="1" animBg="1" advAuto="0"/>
      <p:bldP spid="480" grpId="4" animBg="1" advAuto="0"/>
      <p:bldP spid="481" grpId="7" animBg="1" advAuto="0"/>
      <p:bldP spid="482" grpId="3" animBg="1" advAuto="0"/>
      <p:bldP spid="483" grpId="15" animBg="1" advAuto="0"/>
      <p:bldP spid="484" grpId="6" animBg="1" advAuto="0"/>
      <p:bldP spid="485" grpId="9" animBg="1" advAuto="0"/>
      <p:bldP spid="486" grpId="2" animBg="1" advAuto="0"/>
      <p:bldP spid="487" grpId="5" animBg="1" advAuto="0"/>
      <p:bldP spid="491" grpId="17" animBg="1" advAuto="0"/>
      <p:bldP spid="492" grpId="19" animBg="1" advAuto="0"/>
      <p:bldP spid="493" grpId="18" animBg="1" advAuto="0"/>
      <p:bldP spid="494" grpId="14" animBg="1" advAuto="0"/>
      <p:bldP spid="498" grpId="8" animBg="1" advAuto="0"/>
      <p:bldP spid="499" grpId="10" animBg="1" advAuto="0"/>
      <p:bldP spid="503" grpId="11" animBg="1" advAuto="0"/>
      <p:bldP spid="504" grpId="13" animBg="1" advAuto="0"/>
      <p:bldP spid="505" grpId="1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/>
          </p:cNvSpPr>
          <p:nvPr>
            <p:ph type="title"/>
          </p:nvPr>
        </p:nvSpPr>
        <p:spPr>
          <a:xfrm>
            <a:off x="935081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Purine degradation pathway</a:t>
            </a:r>
          </a:p>
        </p:txBody>
      </p:sp>
      <p:sp>
        <p:nvSpPr>
          <p:cNvPr id="508" name="Shape 508"/>
          <p:cNvSpPr>
            <a:spLocks noGrp="1"/>
          </p:cNvSpPr>
          <p:nvPr>
            <p:ph idx="1"/>
          </p:nvPr>
        </p:nvSpPr>
        <p:spPr>
          <a:xfrm>
            <a:off x="723901" y="1676400"/>
            <a:ext cx="8724900" cy="44196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742950" indent="-285750">
              <a:spcBef>
                <a:spcPts val="700"/>
              </a:spcBef>
              <a:buClr>
                <a:srgbClr val="FFFFCC"/>
              </a:buClr>
              <a:defRPr sz="30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</a:lstStyle>
          <a:p>
            <a:r>
              <a:t>Adenosine and guanosine (purines) are finally degraded to uric acid by:</a:t>
            </a:r>
          </a:p>
          <a:p>
            <a:pPr lvl="1"/>
            <a:r>
              <a:t>Purine degradation pathway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pic>
        <p:nvPicPr>
          <p:cNvPr id="511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1" y="293690"/>
            <a:ext cx="9067800" cy="6335713"/>
          </a:xfrm>
          <a:prstGeom prst="rect">
            <a:avLst/>
          </a:prstGeom>
          <a:ln w="12700">
            <a:miter lim="400000"/>
          </a:ln>
        </p:spPr>
      </p:pic>
      <p:sp>
        <p:nvSpPr>
          <p:cNvPr id="512" name="Shape 512"/>
          <p:cNvSpPr/>
          <p:nvPr/>
        </p:nvSpPr>
        <p:spPr>
          <a:xfrm rot="16200000">
            <a:off x="-130189" y="4717973"/>
            <a:ext cx="83661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t>Page 1093</a:t>
            </a:r>
          </a:p>
        </p:txBody>
      </p:sp>
      <p:sp>
        <p:nvSpPr>
          <p:cNvPr id="513" name="Shape 513"/>
          <p:cNvSpPr>
            <a:spLocks noGrp="1"/>
          </p:cNvSpPr>
          <p:nvPr>
            <p:ph type="title"/>
          </p:nvPr>
        </p:nvSpPr>
        <p:spPr>
          <a:xfrm>
            <a:off x="1076327" y="4495800"/>
            <a:ext cx="3609975" cy="10668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1828800" algn="l"/>
                <a:tab pos="2057400" algn="l"/>
              </a:tabLst>
              <a:defRPr sz="2000"/>
            </a:pPr>
            <a:r>
              <a:t>Major pathways of</a:t>
            </a:r>
            <a:br/>
            <a:r>
              <a:t>purine catabolism</a:t>
            </a:r>
            <a:br/>
            <a:r>
              <a:t>in animals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2002" y="5473337"/>
            <a:ext cx="2616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Xanthine Oxidase- </a:t>
            </a:r>
            <a:r>
              <a:rPr lang="en-US" sz="1800" dirty="0">
                <a:solidFill>
                  <a:schemeClr val="tx1"/>
                </a:solidFill>
              </a:rPr>
              <a:t>Rate limiting enzyme of purine degradation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31BDAF-FD63-4D35-9B95-8FA50D481883}"/>
              </a:ext>
            </a:extLst>
          </p:cNvPr>
          <p:cNvSpPr txBox="1"/>
          <p:nvPr/>
        </p:nvSpPr>
        <p:spPr>
          <a:xfrm>
            <a:off x="822579" y="143256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AMP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20B09-1ECC-4442-AC56-2DFF58C097FD}"/>
              </a:ext>
            </a:extLst>
          </p:cNvPr>
          <p:cNvSpPr txBox="1"/>
          <p:nvPr/>
        </p:nvSpPr>
        <p:spPr>
          <a:xfrm>
            <a:off x="2949482" y="1432556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IMP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9EDE9-24B0-4E85-BA36-BE75B8A1FE0B}"/>
              </a:ext>
            </a:extLst>
          </p:cNvPr>
          <p:cNvSpPr txBox="1"/>
          <p:nvPr/>
        </p:nvSpPr>
        <p:spPr>
          <a:xfrm>
            <a:off x="5125066" y="1452874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XMP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1EB18-FED5-4638-8F6B-AB08F80F39BE}"/>
              </a:ext>
            </a:extLst>
          </p:cNvPr>
          <p:cNvSpPr txBox="1"/>
          <p:nvPr/>
        </p:nvSpPr>
        <p:spPr>
          <a:xfrm>
            <a:off x="7305460" y="1432557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GMP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AF7BC1-C4E5-4061-82F1-9D529BB0825B}"/>
              </a:ext>
            </a:extLst>
          </p:cNvPr>
          <p:cNvGrpSpPr/>
          <p:nvPr/>
        </p:nvGrpSpPr>
        <p:grpSpPr>
          <a:xfrm>
            <a:off x="489507" y="1853585"/>
            <a:ext cx="2092439" cy="952634"/>
            <a:chOff x="490004" y="1020461"/>
            <a:chExt cx="2092439" cy="95263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AA592D6-CC50-4D4C-AD8D-C65B6C3871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9407" y="1042840"/>
              <a:ext cx="1" cy="93025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Arrow: Curved Left 9">
              <a:extLst>
                <a:ext uri="{FF2B5EF4-FFF2-40B4-BE49-F238E27FC236}">
                  <a16:creationId xmlns:a16="http://schemas.microsoft.com/office/drawing/2014/main" id="{E6B57E02-F6D7-4BAB-A46B-13661D017E69}"/>
                </a:ext>
              </a:extLst>
            </p:cNvPr>
            <p:cNvSpPr/>
            <p:nvPr/>
          </p:nvSpPr>
          <p:spPr>
            <a:xfrm>
              <a:off x="1046480" y="1188720"/>
              <a:ext cx="213360" cy="46166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DAF37B-CE52-4823-82F3-DEF5C4803318}"/>
                </a:ext>
              </a:extLst>
            </p:cNvPr>
            <p:cNvSpPr txBox="1"/>
            <p:nvPr/>
          </p:nvSpPr>
          <p:spPr>
            <a:xfrm>
              <a:off x="490004" y="1020461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H</a:t>
              </a:r>
              <a:r>
                <a:rPr lang="en-US" sz="1600" baseline="-25000" dirty="0">
                  <a:solidFill>
                    <a:srgbClr val="002060"/>
                  </a:solidFill>
                </a:rPr>
                <a:t>2</a:t>
              </a:r>
              <a:r>
                <a:rPr lang="en-US" sz="1600" dirty="0">
                  <a:solidFill>
                    <a:srgbClr val="002060"/>
                  </a:solidFill>
                </a:rPr>
                <a:t>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990719-7ED7-496F-891E-6833FCC73002}"/>
                </a:ext>
              </a:extLst>
            </p:cNvPr>
            <p:cNvSpPr txBox="1"/>
            <p:nvPr/>
          </p:nvSpPr>
          <p:spPr>
            <a:xfrm>
              <a:off x="623855" y="1379335"/>
              <a:ext cx="359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Pi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2FAD07-8843-4F03-8EB0-A84FDB096AD1}"/>
                </a:ext>
              </a:extLst>
            </p:cNvPr>
            <p:cNvSpPr txBox="1"/>
            <p:nvPr/>
          </p:nvSpPr>
          <p:spPr>
            <a:xfrm>
              <a:off x="1176289" y="1183021"/>
              <a:ext cx="14061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002060"/>
                  </a:solidFill>
                </a:rPr>
                <a:t>Nucleotidase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453AD2-5C47-4AE4-B38F-AD54FB1D9595}"/>
              </a:ext>
            </a:extLst>
          </p:cNvPr>
          <p:cNvGrpSpPr/>
          <p:nvPr/>
        </p:nvGrpSpPr>
        <p:grpSpPr>
          <a:xfrm>
            <a:off x="2562644" y="1833261"/>
            <a:ext cx="2092439" cy="950579"/>
            <a:chOff x="490004" y="1020461"/>
            <a:chExt cx="2092439" cy="950579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5D75874-CFFC-4203-B4DB-4D93915542E3}"/>
                </a:ext>
              </a:extLst>
            </p:cNvPr>
            <p:cNvCxnSpPr>
              <a:cxnSpLocks/>
            </p:cNvCxnSpPr>
            <p:nvPr/>
          </p:nvCxnSpPr>
          <p:spPr>
            <a:xfrm>
              <a:off x="1239520" y="1040785"/>
              <a:ext cx="0" cy="93025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Arrow: Curved Left 16">
              <a:extLst>
                <a:ext uri="{FF2B5EF4-FFF2-40B4-BE49-F238E27FC236}">
                  <a16:creationId xmlns:a16="http://schemas.microsoft.com/office/drawing/2014/main" id="{E1D3127E-CA0A-4AE0-920A-5F1E40936858}"/>
                </a:ext>
              </a:extLst>
            </p:cNvPr>
            <p:cNvSpPr/>
            <p:nvPr/>
          </p:nvSpPr>
          <p:spPr>
            <a:xfrm>
              <a:off x="1046480" y="1188720"/>
              <a:ext cx="213360" cy="46166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292EA2-70E0-4EF1-92B2-6F6FE49E3948}"/>
                </a:ext>
              </a:extLst>
            </p:cNvPr>
            <p:cNvSpPr txBox="1"/>
            <p:nvPr/>
          </p:nvSpPr>
          <p:spPr>
            <a:xfrm>
              <a:off x="490004" y="1020461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H</a:t>
              </a:r>
              <a:r>
                <a:rPr lang="en-US" sz="1600" baseline="-25000" dirty="0">
                  <a:solidFill>
                    <a:srgbClr val="002060"/>
                  </a:solidFill>
                </a:rPr>
                <a:t>2</a:t>
              </a:r>
              <a:r>
                <a:rPr lang="en-US" sz="1600" dirty="0">
                  <a:solidFill>
                    <a:srgbClr val="002060"/>
                  </a:solidFill>
                </a:rPr>
                <a:t>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EC7BE5-60F6-427C-9055-F673159EFB67}"/>
                </a:ext>
              </a:extLst>
            </p:cNvPr>
            <p:cNvSpPr txBox="1"/>
            <p:nvPr/>
          </p:nvSpPr>
          <p:spPr>
            <a:xfrm>
              <a:off x="623855" y="1379335"/>
              <a:ext cx="359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Pi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2D7EF98-E4AB-4130-95CC-FD4CD03697DB}"/>
                </a:ext>
              </a:extLst>
            </p:cNvPr>
            <p:cNvSpPr txBox="1"/>
            <p:nvPr/>
          </p:nvSpPr>
          <p:spPr>
            <a:xfrm>
              <a:off x="1176289" y="1183021"/>
              <a:ext cx="14061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002060"/>
                  </a:solidFill>
                </a:rPr>
                <a:t>Nucleotidase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485B8D-A793-4A5C-9AA3-0602AB4E95DD}"/>
              </a:ext>
            </a:extLst>
          </p:cNvPr>
          <p:cNvGrpSpPr/>
          <p:nvPr/>
        </p:nvGrpSpPr>
        <p:grpSpPr>
          <a:xfrm>
            <a:off x="4706404" y="1812941"/>
            <a:ext cx="2092439" cy="950579"/>
            <a:chOff x="490004" y="1020461"/>
            <a:chExt cx="2092439" cy="950579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794E45A-96C2-4CF7-8E0A-E5D911E46D31}"/>
                </a:ext>
              </a:extLst>
            </p:cNvPr>
            <p:cNvCxnSpPr>
              <a:cxnSpLocks/>
            </p:cNvCxnSpPr>
            <p:nvPr/>
          </p:nvCxnSpPr>
          <p:spPr>
            <a:xfrm>
              <a:off x="1239520" y="1040785"/>
              <a:ext cx="0" cy="93025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Arrow: Curved Left 22">
              <a:extLst>
                <a:ext uri="{FF2B5EF4-FFF2-40B4-BE49-F238E27FC236}">
                  <a16:creationId xmlns:a16="http://schemas.microsoft.com/office/drawing/2014/main" id="{F0045DC6-322B-4AEA-ACC6-A6521EDDCC7B}"/>
                </a:ext>
              </a:extLst>
            </p:cNvPr>
            <p:cNvSpPr/>
            <p:nvPr/>
          </p:nvSpPr>
          <p:spPr>
            <a:xfrm>
              <a:off x="1046480" y="1188720"/>
              <a:ext cx="213360" cy="46166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D1D348-C224-4881-9191-01772DA6DDF6}"/>
                </a:ext>
              </a:extLst>
            </p:cNvPr>
            <p:cNvSpPr txBox="1"/>
            <p:nvPr/>
          </p:nvSpPr>
          <p:spPr>
            <a:xfrm>
              <a:off x="490004" y="1020461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H</a:t>
              </a:r>
              <a:r>
                <a:rPr lang="en-US" sz="1600" baseline="-25000" dirty="0">
                  <a:solidFill>
                    <a:srgbClr val="002060"/>
                  </a:solidFill>
                </a:rPr>
                <a:t>2</a:t>
              </a:r>
              <a:r>
                <a:rPr lang="en-US" sz="1600" dirty="0">
                  <a:solidFill>
                    <a:srgbClr val="002060"/>
                  </a:solidFill>
                </a:rPr>
                <a:t>O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CD393A-4C9A-4208-A847-65AFF947378E}"/>
                </a:ext>
              </a:extLst>
            </p:cNvPr>
            <p:cNvSpPr txBox="1"/>
            <p:nvPr/>
          </p:nvSpPr>
          <p:spPr>
            <a:xfrm>
              <a:off x="623855" y="1379335"/>
              <a:ext cx="359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Pi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DF449C-45CD-438B-8771-692D0A237BE2}"/>
                </a:ext>
              </a:extLst>
            </p:cNvPr>
            <p:cNvSpPr txBox="1"/>
            <p:nvPr/>
          </p:nvSpPr>
          <p:spPr>
            <a:xfrm>
              <a:off x="1176289" y="1183021"/>
              <a:ext cx="14061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002060"/>
                  </a:solidFill>
                </a:rPr>
                <a:t>Nucleotidase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F0A9C1-EF6A-44E6-8DD7-0070BB2B316A}"/>
              </a:ext>
            </a:extLst>
          </p:cNvPr>
          <p:cNvGrpSpPr/>
          <p:nvPr/>
        </p:nvGrpSpPr>
        <p:grpSpPr>
          <a:xfrm>
            <a:off x="6972084" y="1812941"/>
            <a:ext cx="2092439" cy="950579"/>
            <a:chOff x="490004" y="1020461"/>
            <a:chExt cx="2092439" cy="950579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C44AA33-2409-4F7F-8213-F6C892639F9C}"/>
                </a:ext>
              </a:extLst>
            </p:cNvPr>
            <p:cNvCxnSpPr>
              <a:cxnSpLocks/>
            </p:cNvCxnSpPr>
            <p:nvPr/>
          </p:nvCxnSpPr>
          <p:spPr>
            <a:xfrm>
              <a:off x="1239520" y="1040785"/>
              <a:ext cx="0" cy="93025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Arrow: Curved Left 28">
              <a:extLst>
                <a:ext uri="{FF2B5EF4-FFF2-40B4-BE49-F238E27FC236}">
                  <a16:creationId xmlns:a16="http://schemas.microsoft.com/office/drawing/2014/main" id="{24B3135C-9DA8-4D7A-9713-B40337BAB882}"/>
                </a:ext>
              </a:extLst>
            </p:cNvPr>
            <p:cNvSpPr/>
            <p:nvPr/>
          </p:nvSpPr>
          <p:spPr>
            <a:xfrm>
              <a:off x="1046480" y="1188720"/>
              <a:ext cx="213360" cy="46166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D2CC29-47B4-4EAC-9244-485CDE25CE72}"/>
                </a:ext>
              </a:extLst>
            </p:cNvPr>
            <p:cNvSpPr txBox="1"/>
            <p:nvPr/>
          </p:nvSpPr>
          <p:spPr>
            <a:xfrm>
              <a:off x="490004" y="1020461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H</a:t>
              </a:r>
              <a:r>
                <a:rPr lang="en-US" sz="1600" baseline="-25000" dirty="0">
                  <a:solidFill>
                    <a:srgbClr val="002060"/>
                  </a:solidFill>
                </a:rPr>
                <a:t>2</a:t>
              </a:r>
              <a:r>
                <a:rPr lang="en-US" sz="1600" dirty="0">
                  <a:solidFill>
                    <a:srgbClr val="002060"/>
                  </a:solidFill>
                </a:rPr>
                <a:t>O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8AA96B3-E060-43E2-985A-927DA01559F6}"/>
                </a:ext>
              </a:extLst>
            </p:cNvPr>
            <p:cNvSpPr txBox="1"/>
            <p:nvPr/>
          </p:nvSpPr>
          <p:spPr>
            <a:xfrm>
              <a:off x="623855" y="1379335"/>
              <a:ext cx="359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Pi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2A05C32-4D10-4ADA-B719-5C726EF17C23}"/>
                </a:ext>
              </a:extLst>
            </p:cNvPr>
            <p:cNvSpPr txBox="1"/>
            <p:nvPr/>
          </p:nvSpPr>
          <p:spPr>
            <a:xfrm>
              <a:off x="1176289" y="1183021"/>
              <a:ext cx="14061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002060"/>
                  </a:solidFill>
                </a:rPr>
                <a:t>Nucleotidase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B2BDC1E-70BF-4F85-BC6F-5EEF0DA051F8}"/>
              </a:ext>
            </a:extLst>
          </p:cNvPr>
          <p:cNvSpPr txBox="1"/>
          <p:nvPr/>
        </p:nvSpPr>
        <p:spPr>
          <a:xfrm>
            <a:off x="303854" y="2692400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Adenosine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A407D2-BAB8-4FB6-B3F5-37615CC15EFD}"/>
              </a:ext>
            </a:extLst>
          </p:cNvPr>
          <p:cNvSpPr txBox="1"/>
          <p:nvPr/>
        </p:nvSpPr>
        <p:spPr>
          <a:xfrm>
            <a:off x="2782881" y="267208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Inosine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7645F3-67FF-4935-B9AA-4819AA4985E8}"/>
              </a:ext>
            </a:extLst>
          </p:cNvPr>
          <p:cNvSpPr txBox="1"/>
          <p:nvPr/>
        </p:nvSpPr>
        <p:spPr>
          <a:xfrm>
            <a:off x="4726573" y="2692400"/>
            <a:ext cx="1661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Xanthosine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35305B-8D50-4830-9BD0-16B856491654}"/>
              </a:ext>
            </a:extLst>
          </p:cNvPr>
          <p:cNvSpPr txBox="1"/>
          <p:nvPr/>
        </p:nvSpPr>
        <p:spPr>
          <a:xfrm>
            <a:off x="7048899" y="2712720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Guanosine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2F4B8BF-18DD-4964-A524-031FC41D7392}"/>
              </a:ext>
            </a:extLst>
          </p:cNvPr>
          <p:cNvGrpSpPr/>
          <p:nvPr/>
        </p:nvGrpSpPr>
        <p:grpSpPr>
          <a:xfrm>
            <a:off x="2071293" y="3164221"/>
            <a:ext cx="1851846" cy="950579"/>
            <a:chOff x="-21667" y="1020461"/>
            <a:chExt cx="1851846" cy="95057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03BAEF2-443C-4CAB-89C3-BA26C6DC273E}"/>
                </a:ext>
              </a:extLst>
            </p:cNvPr>
            <p:cNvCxnSpPr>
              <a:cxnSpLocks/>
            </p:cNvCxnSpPr>
            <p:nvPr/>
          </p:nvCxnSpPr>
          <p:spPr>
            <a:xfrm>
              <a:off x="1239520" y="1040785"/>
              <a:ext cx="0" cy="93025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Arrow: Curved Left 38">
              <a:extLst>
                <a:ext uri="{FF2B5EF4-FFF2-40B4-BE49-F238E27FC236}">
                  <a16:creationId xmlns:a16="http://schemas.microsoft.com/office/drawing/2014/main" id="{E5D17906-9D18-4B96-B4E2-6942764972A9}"/>
                </a:ext>
              </a:extLst>
            </p:cNvPr>
            <p:cNvSpPr/>
            <p:nvPr/>
          </p:nvSpPr>
          <p:spPr>
            <a:xfrm>
              <a:off x="1046480" y="1188720"/>
              <a:ext cx="213360" cy="46166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F838FA7-14D0-4A33-8D5C-A3A7B49090EC}"/>
                </a:ext>
              </a:extLst>
            </p:cNvPr>
            <p:cNvSpPr txBox="1"/>
            <p:nvPr/>
          </p:nvSpPr>
          <p:spPr>
            <a:xfrm>
              <a:off x="578169" y="1020461"/>
              <a:ext cx="359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Pi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5002CA-D5BA-4124-A09D-8FCDF29D0123}"/>
                </a:ext>
              </a:extLst>
            </p:cNvPr>
            <p:cNvSpPr txBox="1"/>
            <p:nvPr/>
          </p:nvSpPr>
          <p:spPr>
            <a:xfrm>
              <a:off x="-21667" y="1429290"/>
              <a:ext cx="11240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Ribose 1-P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171CF6E-1C93-4020-9B0B-9A903BE8843D}"/>
                </a:ext>
              </a:extLst>
            </p:cNvPr>
            <p:cNvSpPr txBox="1"/>
            <p:nvPr/>
          </p:nvSpPr>
          <p:spPr>
            <a:xfrm>
              <a:off x="1252777" y="1201284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</a:rPr>
                <a:t>PNP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E2FA1A5-E4F1-4ECA-AFC4-5E57063E6159}"/>
              </a:ext>
            </a:extLst>
          </p:cNvPr>
          <p:cNvGrpSpPr/>
          <p:nvPr/>
        </p:nvGrpSpPr>
        <p:grpSpPr>
          <a:xfrm>
            <a:off x="4225213" y="3164221"/>
            <a:ext cx="1851846" cy="950579"/>
            <a:chOff x="-21667" y="1020461"/>
            <a:chExt cx="1851846" cy="950579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635D7E9-FAAA-4700-81C2-E380635140A5}"/>
                </a:ext>
              </a:extLst>
            </p:cNvPr>
            <p:cNvCxnSpPr>
              <a:cxnSpLocks/>
            </p:cNvCxnSpPr>
            <p:nvPr/>
          </p:nvCxnSpPr>
          <p:spPr>
            <a:xfrm>
              <a:off x="1239520" y="1040785"/>
              <a:ext cx="0" cy="93025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Arrow: Curved Left 44">
              <a:extLst>
                <a:ext uri="{FF2B5EF4-FFF2-40B4-BE49-F238E27FC236}">
                  <a16:creationId xmlns:a16="http://schemas.microsoft.com/office/drawing/2014/main" id="{D68DAF1C-A61A-461D-BB69-563D5A5B4E83}"/>
                </a:ext>
              </a:extLst>
            </p:cNvPr>
            <p:cNvSpPr/>
            <p:nvPr/>
          </p:nvSpPr>
          <p:spPr>
            <a:xfrm>
              <a:off x="1046480" y="1188720"/>
              <a:ext cx="213360" cy="46166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59FA03-1352-4779-9EF4-B82EA21F51F1}"/>
                </a:ext>
              </a:extLst>
            </p:cNvPr>
            <p:cNvSpPr txBox="1"/>
            <p:nvPr/>
          </p:nvSpPr>
          <p:spPr>
            <a:xfrm>
              <a:off x="578169" y="1020461"/>
              <a:ext cx="359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Pi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7BDFB4B-B48C-44AA-B782-C04CBED19A39}"/>
                </a:ext>
              </a:extLst>
            </p:cNvPr>
            <p:cNvSpPr txBox="1"/>
            <p:nvPr/>
          </p:nvSpPr>
          <p:spPr>
            <a:xfrm>
              <a:off x="-21667" y="1429290"/>
              <a:ext cx="11240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Ribose 1-P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226A9A0-859E-4C73-83BF-3398E779D39A}"/>
                </a:ext>
              </a:extLst>
            </p:cNvPr>
            <p:cNvSpPr txBox="1"/>
            <p:nvPr/>
          </p:nvSpPr>
          <p:spPr>
            <a:xfrm>
              <a:off x="1252777" y="1201284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</a:rPr>
                <a:t>PNP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EB6C21-1A34-4285-92A8-25996A4A81D8}"/>
              </a:ext>
            </a:extLst>
          </p:cNvPr>
          <p:cNvGrpSpPr/>
          <p:nvPr/>
        </p:nvGrpSpPr>
        <p:grpSpPr>
          <a:xfrm>
            <a:off x="6562013" y="3194701"/>
            <a:ext cx="1851846" cy="950579"/>
            <a:chOff x="-21667" y="1020461"/>
            <a:chExt cx="1851846" cy="950579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A4CF7856-0D7C-4AC7-8850-8F0F40CD0F26}"/>
                </a:ext>
              </a:extLst>
            </p:cNvPr>
            <p:cNvCxnSpPr>
              <a:cxnSpLocks/>
            </p:cNvCxnSpPr>
            <p:nvPr/>
          </p:nvCxnSpPr>
          <p:spPr>
            <a:xfrm>
              <a:off x="1239520" y="1040785"/>
              <a:ext cx="0" cy="93025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Arrow: Curved Left 50">
              <a:extLst>
                <a:ext uri="{FF2B5EF4-FFF2-40B4-BE49-F238E27FC236}">
                  <a16:creationId xmlns:a16="http://schemas.microsoft.com/office/drawing/2014/main" id="{BA341894-2CF4-4630-A46E-228EA6A64988}"/>
                </a:ext>
              </a:extLst>
            </p:cNvPr>
            <p:cNvSpPr/>
            <p:nvPr/>
          </p:nvSpPr>
          <p:spPr>
            <a:xfrm>
              <a:off x="1046480" y="1188720"/>
              <a:ext cx="213360" cy="46166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E09F967-5EEB-4CA6-8926-450FB2EB6522}"/>
                </a:ext>
              </a:extLst>
            </p:cNvPr>
            <p:cNvSpPr txBox="1"/>
            <p:nvPr/>
          </p:nvSpPr>
          <p:spPr>
            <a:xfrm>
              <a:off x="578169" y="1020461"/>
              <a:ext cx="359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Pi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922264C-3048-4E24-9B52-7DE04F6E1D6D}"/>
                </a:ext>
              </a:extLst>
            </p:cNvPr>
            <p:cNvSpPr txBox="1"/>
            <p:nvPr/>
          </p:nvSpPr>
          <p:spPr>
            <a:xfrm>
              <a:off x="-21667" y="1429290"/>
              <a:ext cx="11240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Ribose 1-P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6E65A77-8566-4314-8495-7C616BE27ECA}"/>
                </a:ext>
              </a:extLst>
            </p:cNvPr>
            <p:cNvSpPr txBox="1"/>
            <p:nvPr/>
          </p:nvSpPr>
          <p:spPr>
            <a:xfrm>
              <a:off x="1252777" y="1201284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</a:rPr>
                <a:t>PNP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7F268D11-2E35-4045-8A9C-F660311F3CF0}"/>
              </a:ext>
            </a:extLst>
          </p:cNvPr>
          <p:cNvSpPr txBox="1"/>
          <p:nvPr/>
        </p:nvSpPr>
        <p:spPr>
          <a:xfrm>
            <a:off x="1856874" y="4005444"/>
            <a:ext cx="2185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Hypoxanthine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35E64D-E45D-43F8-8A4C-503F494F9636}"/>
              </a:ext>
            </a:extLst>
          </p:cNvPr>
          <p:cNvSpPr txBox="1"/>
          <p:nvPr/>
        </p:nvSpPr>
        <p:spPr>
          <a:xfrm>
            <a:off x="4797784" y="4031287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Xanthine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CA6864-90DE-4C6E-A056-62788B76F982}"/>
              </a:ext>
            </a:extLst>
          </p:cNvPr>
          <p:cNvSpPr txBox="1"/>
          <p:nvPr/>
        </p:nvSpPr>
        <p:spPr>
          <a:xfrm>
            <a:off x="7156201" y="4041447"/>
            <a:ext cx="1364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Guanine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FA4346B-86A8-4ADA-A781-A9A2744D59B2}"/>
              </a:ext>
            </a:extLst>
          </p:cNvPr>
          <p:cNvGrpSpPr/>
          <p:nvPr/>
        </p:nvGrpSpPr>
        <p:grpSpPr>
          <a:xfrm>
            <a:off x="5525465" y="4545985"/>
            <a:ext cx="1083951" cy="930255"/>
            <a:chOff x="1237945" y="1040785"/>
            <a:chExt cx="1083951" cy="930255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501CF26-1EDC-43ED-A386-D07556975447}"/>
                </a:ext>
              </a:extLst>
            </p:cNvPr>
            <p:cNvCxnSpPr>
              <a:cxnSpLocks/>
            </p:cNvCxnSpPr>
            <p:nvPr/>
          </p:nvCxnSpPr>
          <p:spPr>
            <a:xfrm>
              <a:off x="1239520" y="1040785"/>
              <a:ext cx="0" cy="93025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9F46901-1CC3-4AFA-B6D7-0B7DEDF40449}"/>
                </a:ext>
              </a:extLst>
            </p:cNvPr>
            <p:cNvSpPr txBox="1"/>
            <p:nvPr/>
          </p:nvSpPr>
          <p:spPr>
            <a:xfrm>
              <a:off x="1237945" y="1178560"/>
              <a:ext cx="10839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</a:rPr>
                <a:t>Xanthine </a:t>
              </a:r>
            </a:p>
            <a:p>
              <a:r>
                <a:rPr lang="en-US" sz="1600" b="1" dirty="0">
                  <a:solidFill>
                    <a:srgbClr val="002060"/>
                  </a:solidFill>
                </a:rPr>
                <a:t>oxidase</a:t>
              </a: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8541BE9-E349-46D0-A389-F97F2341FA59}"/>
              </a:ext>
            </a:extLst>
          </p:cNvPr>
          <p:cNvCxnSpPr>
            <a:cxnSpLocks/>
            <a:stCxn id="55" idx="3"/>
            <a:endCxn id="56" idx="1"/>
          </p:cNvCxnSpPr>
          <p:nvPr/>
        </p:nvCxnSpPr>
        <p:spPr>
          <a:xfrm>
            <a:off x="4042089" y="4236277"/>
            <a:ext cx="755695" cy="25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450F394-FA76-4CDF-91C1-D38DBCA98D6D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1656462" y="1663389"/>
            <a:ext cx="1293020" cy="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1CA465E-F0BB-4407-99CD-C3E74452C7DA}"/>
              </a:ext>
            </a:extLst>
          </p:cNvPr>
          <p:cNvCxnSpPr>
            <a:cxnSpLocks/>
          </p:cNvCxnSpPr>
          <p:nvPr/>
        </p:nvCxnSpPr>
        <p:spPr>
          <a:xfrm>
            <a:off x="1932692" y="2943552"/>
            <a:ext cx="9434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4FDAF84-53DB-444B-847D-6051D7F245BB}"/>
              </a:ext>
            </a:extLst>
          </p:cNvPr>
          <p:cNvSpPr txBox="1"/>
          <p:nvPr/>
        </p:nvSpPr>
        <p:spPr>
          <a:xfrm>
            <a:off x="1661943" y="1392956"/>
            <a:ext cx="1080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AMP 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deaminase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318420F-EE18-4A9D-8B66-829784DAA96F}"/>
              </a:ext>
            </a:extLst>
          </p:cNvPr>
          <p:cNvSpPr txBox="1"/>
          <p:nvPr/>
        </p:nvSpPr>
        <p:spPr>
          <a:xfrm>
            <a:off x="1725048" y="2673116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Adenosine 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deaminase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9CF4373-70DB-4604-85AE-AA7A9D14D8D8}"/>
              </a:ext>
            </a:extLst>
          </p:cNvPr>
          <p:cNvCxnSpPr>
            <a:stCxn id="57" idx="1"/>
            <a:endCxn id="56" idx="3"/>
          </p:cNvCxnSpPr>
          <p:nvPr/>
        </p:nvCxnSpPr>
        <p:spPr>
          <a:xfrm flipH="1" flipV="1">
            <a:off x="6266456" y="4262120"/>
            <a:ext cx="889745" cy="10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A9BB2A3-E80A-48BB-8335-5CEF0B1CDAFA}"/>
              </a:ext>
            </a:extLst>
          </p:cNvPr>
          <p:cNvSpPr txBox="1"/>
          <p:nvPr/>
        </p:nvSpPr>
        <p:spPr>
          <a:xfrm>
            <a:off x="3899865" y="3931920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Xanthine 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oxidase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8576EC0-89C2-4A39-8B85-436BC5F07C05}"/>
              </a:ext>
            </a:extLst>
          </p:cNvPr>
          <p:cNvSpPr txBox="1"/>
          <p:nvPr/>
        </p:nvSpPr>
        <p:spPr>
          <a:xfrm>
            <a:off x="6213623" y="3983756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deaminase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Guanine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D6D095-A81A-4CDA-9CA4-0340B554D626}"/>
              </a:ext>
            </a:extLst>
          </p:cNvPr>
          <p:cNvSpPr txBox="1"/>
          <p:nvPr/>
        </p:nvSpPr>
        <p:spPr>
          <a:xfrm>
            <a:off x="4775100" y="5494524"/>
            <a:ext cx="164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URIC ACID</a:t>
            </a:r>
          </a:p>
        </p:txBody>
      </p:sp>
    </p:spTree>
    <p:extLst>
      <p:ext uri="{BB962C8B-B14F-4D97-AF65-F5344CB8AC3E}">
        <p14:creationId xmlns:p14="http://schemas.microsoft.com/office/powerpoint/2010/main" val="404967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33" grpId="0"/>
      <p:bldP spid="34" grpId="0"/>
      <p:bldP spid="35" grpId="0"/>
      <p:bldP spid="36" grpId="0"/>
      <p:bldP spid="55" grpId="0"/>
      <p:bldP spid="56" grpId="0"/>
      <p:bldP spid="57" grpId="0"/>
      <p:bldP spid="76" grpId="0"/>
      <p:bldP spid="77" grpId="0"/>
      <p:bldP spid="84" grpId="0"/>
      <p:bldP spid="8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Fate of uric acid in humans</a:t>
            </a:r>
          </a:p>
        </p:txBody>
      </p:sp>
      <p:sp>
        <p:nvSpPr>
          <p:cNvPr id="516" name="Shape 516"/>
          <p:cNvSpPr>
            <a:spLocks noGrp="1"/>
          </p:cNvSpPr>
          <p:nvPr>
            <p:ph idx="1"/>
          </p:nvPr>
        </p:nvSpPr>
        <p:spPr>
          <a:xfrm>
            <a:off x="723901" y="1219200"/>
            <a:ext cx="8724900" cy="5334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In humans, primates, birds and reptiles the final product of purine degradation is </a:t>
            </a:r>
            <a:r>
              <a:rPr dirty="0">
                <a:solidFill>
                  <a:srgbClr val="FF0000"/>
                </a:solidFill>
              </a:rPr>
              <a:t>uric acid</a:t>
            </a:r>
          </a:p>
          <a:p>
            <a:pPr>
              <a:lnSpc>
                <a:spcPct val="90000"/>
              </a:lnSpc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Uric acid is excreted in the urine</a:t>
            </a:r>
          </a:p>
          <a:p>
            <a:pPr>
              <a:lnSpc>
                <a:spcPct val="90000"/>
              </a:lnSpc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Some animals convert uric acid to other products:</a:t>
            </a:r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err="1"/>
              <a:t>Allantoin</a:t>
            </a:r>
            <a:endParaRPr sz="2600" dirty="0"/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err="1"/>
              <a:t>Allantoic</a:t>
            </a:r>
            <a:r>
              <a:rPr dirty="0"/>
              <a:t> acid</a:t>
            </a:r>
            <a:endParaRPr sz="2600" dirty="0"/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Urea</a:t>
            </a:r>
            <a:endParaRPr sz="2600" dirty="0"/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Ammonia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1" build="p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eric">
  <a:themeElements>
    <a:clrScheme name="Gener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0000FF"/>
      </a:hlink>
      <a:folHlink>
        <a:srgbClr val="FF00FF"/>
      </a:folHlink>
    </a:clrScheme>
    <a:fontScheme name="Generic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Gener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2962</TotalTime>
  <Words>830</Words>
  <Application>Microsoft Office PowerPoint</Application>
  <PresentationFormat>35mm Slides</PresentationFormat>
  <Paragraphs>191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Georgia</vt:lpstr>
      <vt:lpstr>Palatino</vt:lpstr>
      <vt:lpstr>Palatino Linotype</vt:lpstr>
      <vt:lpstr>Times New Roman</vt:lpstr>
      <vt:lpstr>Wingdings</vt:lpstr>
      <vt:lpstr>Adjacency</vt:lpstr>
      <vt:lpstr>PowerPoint Presentation</vt:lpstr>
      <vt:lpstr>PowerPoint Presentation</vt:lpstr>
      <vt:lpstr>Purine degradation pathway</vt:lpstr>
      <vt:lpstr>PowerPoint Presentation</vt:lpstr>
      <vt:lpstr>PowerPoint Presentation</vt:lpstr>
      <vt:lpstr>Purine degradation pathway</vt:lpstr>
      <vt:lpstr>Major pathways of purine catabolism in animals</vt:lpstr>
      <vt:lpstr>PowerPoint Presentation</vt:lpstr>
      <vt:lpstr>Fate of uric acid in humans</vt:lpstr>
      <vt:lpstr>Degradation of uric acid to ammonia in some animals</vt:lpstr>
      <vt:lpstr>Fate of uric acid in humans</vt:lpstr>
      <vt:lpstr>Fate of uric acid in humans</vt:lpstr>
      <vt:lpstr>The Gout, a cartoon by James Gilroy (1799)</vt:lpstr>
      <vt:lpstr>Gout</vt:lpstr>
      <vt:lpstr>Gout</vt:lpstr>
      <vt:lpstr>Sodium urate crystals in urine</vt:lpstr>
      <vt:lpstr>PowerPoint Presentation</vt:lpstr>
      <vt:lpstr>Gout</vt:lpstr>
      <vt:lpstr>Gout</vt:lpstr>
      <vt:lpstr>Classification of Gout</vt:lpstr>
      <vt:lpstr>Biochemical Diagnosis</vt:lpstr>
      <vt:lpstr>PowerPoint Presentation</vt:lpstr>
      <vt:lpstr>Monosodium urate crystals</vt:lpstr>
      <vt:lpstr>Treatment</vt:lpstr>
      <vt:lpstr>Major pathways of purine catabolism in animals</vt:lpstr>
      <vt:lpstr>Take home message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sumbul</dc:creator>
  <cp:lastModifiedBy>Sumbul Fatma</cp:lastModifiedBy>
  <cp:revision>32</cp:revision>
  <cp:lastPrinted>2017-11-02T09:31:40Z</cp:lastPrinted>
  <dcterms:modified xsi:type="dcterms:W3CDTF">2021-12-05T21:31:55Z</dcterms:modified>
</cp:coreProperties>
</file>