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296400"/>
  <p:embeddedFontLst>
    <p:embeddedFont>
      <p:font typeface="Arial Narrow"/>
      <p:regular r:id="rId37"/>
      <p:bold r:id="rId38"/>
      <p:italic r:id="rId39"/>
      <p:boldItalic r:id="rId40"/>
    </p:embeddedFont>
    <p:embeddedFont>
      <p:font typeface="Corbel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i00/zTtNNTRkKGv89DfFtt0Yk9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5.xml"/><Relationship Id="rId42" Type="http://schemas.openxmlformats.org/officeDocument/2006/relationships/font" Target="fonts/Corbel-bold.fntdata"/><Relationship Id="rId41" Type="http://schemas.openxmlformats.org/officeDocument/2006/relationships/font" Target="fonts/Corbel-regular.fntdata"/><Relationship Id="rId22" Type="http://schemas.openxmlformats.org/officeDocument/2006/relationships/slide" Target="slides/slide17.xml"/><Relationship Id="rId44" Type="http://schemas.openxmlformats.org/officeDocument/2006/relationships/font" Target="fonts/Corbel-boldItalic.fntdata"/><Relationship Id="rId21" Type="http://schemas.openxmlformats.org/officeDocument/2006/relationships/slide" Target="slides/slide16.xml"/><Relationship Id="rId43" Type="http://schemas.openxmlformats.org/officeDocument/2006/relationships/font" Target="fonts/Corbel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11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en.wikipedia.org/wiki/Proton_pump" TargetMode="External"/><Relationship Id="rId10" Type="http://schemas.openxmlformats.org/officeDocument/2006/relationships/hyperlink" Target="https://en.wikipedia.org/wiki/Cyclic_AMP" TargetMode="External"/><Relationship Id="rId13" Type="http://schemas.openxmlformats.org/officeDocument/2006/relationships/hyperlink" Target="https://en.wikipedia.org/wiki/H2-receptor_antagonists" TargetMode="External"/><Relationship Id="rId12" Type="http://schemas.openxmlformats.org/officeDocument/2006/relationships/hyperlink" Target="https://en.wikipedia.org/wiki/Apical_membrane" TargetMode="External"/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Prostaglandin_analogue" TargetMode="External"/><Relationship Id="rId3" Type="http://schemas.openxmlformats.org/officeDocument/2006/relationships/hyperlink" Target="https://en.wikipedia.org/wiki/Prostaglandin_E1" TargetMode="External"/><Relationship Id="rId4" Type="http://schemas.openxmlformats.org/officeDocument/2006/relationships/hyperlink" Target="https://en.wikipedia.org/wiki/Prostaglandin_E1" TargetMode="External"/><Relationship Id="rId9" Type="http://schemas.openxmlformats.org/officeDocument/2006/relationships/hyperlink" Target="https://en.wikipedia.org/wiki/Adenylate_cyclase" TargetMode="External"/><Relationship Id="rId15" Type="http://schemas.openxmlformats.org/officeDocument/2006/relationships/hyperlink" Target="https://en.wikipedia.org/wiki/Gastric_ulcer" TargetMode="External"/><Relationship Id="rId14" Type="http://schemas.openxmlformats.org/officeDocument/2006/relationships/hyperlink" Target="https://en.wikipedia.org/wiki/Proton_pump_inhibitors" TargetMode="External"/><Relationship Id="rId17" Type="http://schemas.openxmlformats.org/officeDocument/2006/relationships/hyperlink" Target="https://en.wikipedia.org/wiki/Arthrotec" TargetMode="External"/><Relationship Id="rId16" Type="http://schemas.openxmlformats.org/officeDocument/2006/relationships/hyperlink" Target="https://en.wikipedia.org/wiki/Diclofenac" TargetMode="External"/><Relationship Id="rId5" Type="http://schemas.openxmlformats.org/officeDocument/2006/relationships/hyperlink" Target="https://en.wikipedia.org/wiki/NSAID" TargetMode="External"/><Relationship Id="rId6" Type="http://schemas.openxmlformats.org/officeDocument/2006/relationships/hyperlink" Target="https://en.wikipedia.org/wiki/Parietal_cell" TargetMode="External"/><Relationship Id="rId7" Type="http://schemas.openxmlformats.org/officeDocument/2006/relationships/hyperlink" Target="https://en.wikipedia.org/wiki/Gastric_acid" TargetMode="External"/><Relationship Id="rId8" Type="http://schemas.openxmlformats.org/officeDocument/2006/relationships/hyperlink" Target="https://en.wikipedia.org/wiki/G-protein_coupled_receptor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&amp; bec of the inappropriate NSAIDs therapy is a common cause of actual &amp; potential adverse effects, such as bleeding &amp; GI ulceration, w exacerbates the patient's medical condition &amp; might even be life threatening. </a:t>
            </a:r>
            <a:endParaRPr/>
          </a:p>
        </p:txBody>
      </p:sp>
      <p:sp>
        <p:nvSpPr>
          <p:cNvPr id="57" name="Google Shape;57;p1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Cardiovascular: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retention, hypertension, edema, &amp; rarely, myocardial infarction &amp; congestive heart failure.</a:t>
            </a:r>
            <a:endParaRPr/>
          </a:p>
        </p:txBody>
      </p:sp>
      <p:sp>
        <p:nvSpPr>
          <p:cNvPr id="189" name="Google Shape;189;p10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Nephrotoxicity, reported for all NSAIDs, is due, in part, to interference with the autoregulation of renal blood flow, w is modulated by PGs (E2 &amp; I2). </a:t>
            </a:r>
            <a:endParaRPr/>
          </a:p>
        </p:txBody>
      </p:sp>
      <p:sp>
        <p:nvSpPr>
          <p:cNvPr id="201" name="Google Shape;201;p11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Aspirin irreversibly acetylates &amp; blocks platelet COX, while the non-COX-selective NSAIDs are reversible inhibitors. Thus prevent the binding of AA</a:t>
            </a:r>
            <a:endParaRPr/>
          </a:p>
        </p:txBody>
      </p:sp>
      <p:sp>
        <p:nvSpPr>
          <p:cNvPr id="226" name="Google Shape;226;p13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NSAID metabolism proceeds, in large part, by way of the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CYP3A or CYP2C families of P450 enzymes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liver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renal excretion is the most important route for final elimination</a:t>
            </a:r>
            <a:endParaRPr/>
          </a:p>
        </p:txBody>
      </p:sp>
      <p:sp>
        <p:nvSpPr>
          <p:cNvPr id="237" name="Google Shape;237;p14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Aspirin is currently the most widely prescribed treatment in the prevention of cardiovascular complications. 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Aspirin decreases the incidence of transient ischemic attacks, unstable angina, coronary artery thrombosis with myocardial infarction, &amp; thrombosis after CABG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 of pre-eclampsia 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Preeclampsia is a multisystem disorder of pregnancy that is usually defined as HTN &amp; proteinuria diagnosed after 20 weeks of gestation.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endothelial dysfunction involves increased peroxidation of endothelial lipids associated with a decrease in antioxidant protection. The peroxidation of lipids activates COX &amp; inhibits prostacyclin synthase, thus inducing rapid imbalance in the TXA2/prostacyclin (PGI2) ratio in favor of TXA2. TXA2 favors systemic vasoconstriction, w is little compensated in this context by the vasodilator effect of prostacyclins, levels of w drop sharply. In preeclampsia, platelet TXA2 increases significantly, whereas prostacyclin drops sharply. TXA2/PGI2 imbalance can be reversed by 2 weeks of TR with low-dose aspirin, w inhibits TXA2 secretion, &amp; thus platelet aggregation, without altering secretion of endothelial prostacyclin (PGI2), thereby favoring systemic VD.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large epidemiologic studies have shown a 50% reduction in relative risk for this neoplasm when the drugs are taken for 5 years or longer. The mechanism for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protective effect is unclear but possibly related to its COX-inhibiting effects.</a:t>
            </a:r>
            <a:endParaRPr/>
          </a:p>
        </p:txBody>
      </p:sp>
      <p:sp>
        <p:nvSpPr>
          <p:cNvPr id="249" name="Google Shape;249;p15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6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Reye's syndrome is a rare disorder that causes brain &amp; liver damage (swelling). Although it can happen at any age, it is most often seen in children.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Reye’s syndrome usually occurs in children who have had a recent viral infection, such as chickenpox or the flu. Taking aspirin to treat such an infection greatly increases the risk of Reye’s.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symptom of Reye’s is usually vomiting. This is followed by irritability or aggressiveness. After that, children may become confused &amp; lethargic. They may have seizures or fall into a coma. There is no cure for Reye’s syndrome. HE, symptoms can sometimes be managed. For ex, steroids help reduce swelling in the brain.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Impaired hemostasis: impaired platelets aggregation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Hyperthermia ?</a:t>
            </a:r>
            <a:endParaRPr/>
          </a:p>
        </p:txBody>
      </p:sp>
      <p:sp>
        <p:nvSpPr>
          <p:cNvPr id="287" name="Google Shape;287;p18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9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in pregnancy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antiplatelet action of aspirin contraindicates its use by patients with hemophilia. Hemophilia is defect in clotting mechanism &gt;&gt; bleeding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0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1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 ulceration may occur less frequently than with some other NSAIDs.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preparation combining diclofenac &amp; misoprostol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Misoprostol 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to decrease your risk of serious ulcer complications such as 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bleeding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medication protects your stomach lining by lowering the amount of acid that comes in contact with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is a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PG  analogue</a:t>
            </a:r>
            <a:r>
              <a:rPr lang="en-US"/>
              <a:t> — specifically, a synthetic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prostaglandin E</a:t>
            </a:r>
            <a:r>
              <a:rPr baseline="-25000" lang="en-US" u="sng">
                <a:solidFill>
                  <a:schemeClr val="hlink"/>
                </a:solidFill>
                <a:hlinkClick r:id="rId4"/>
              </a:rPr>
              <a:t>1</a:t>
            </a:r>
            <a:r>
              <a:rPr lang="en-US"/>
              <a:t> so it is CI in pregnancy &amp; used to induce abortion.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Misoprostol is used for the prevention of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NSAID</a:t>
            </a:r>
            <a:r>
              <a:rPr lang="en-US"/>
              <a:t>-induced gastric ulcers. It acts upon gastric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parietal cells</a:t>
            </a:r>
            <a:r>
              <a:rPr lang="en-US"/>
              <a:t>, inhibiting the secretion of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gastric acid</a:t>
            </a:r>
            <a:r>
              <a:rPr lang="en-US"/>
              <a:t> by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G-protein coupled R</a:t>
            </a:r>
            <a:r>
              <a:rPr lang="en-US"/>
              <a:t>-mediated inhibition of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adenylate cyclase</a:t>
            </a:r>
            <a:r>
              <a:rPr lang="en-US"/>
              <a:t>, w leads to decreased intracellular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cyclic AMP</a:t>
            </a:r>
            <a:r>
              <a:rPr lang="en-US"/>
              <a:t> levels &amp; decreased </a:t>
            </a:r>
            <a:r>
              <a:rPr lang="en-US" u="sng">
                <a:solidFill>
                  <a:schemeClr val="hlink"/>
                </a:solidFill>
                <a:hlinkClick r:id="rId11"/>
              </a:rPr>
              <a:t>proton pump</a:t>
            </a:r>
            <a:r>
              <a:rPr lang="en-US"/>
              <a:t> activity at the </a:t>
            </a:r>
            <a:r>
              <a:rPr lang="en-US" u="sng">
                <a:solidFill>
                  <a:schemeClr val="hlink"/>
                </a:solidFill>
                <a:hlinkClick r:id="rId12"/>
              </a:rPr>
              <a:t>apical</a:t>
            </a:r>
            <a:r>
              <a:rPr lang="en-US"/>
              <a:t> surface of the parietal cell. Bec other classes of drugs, especially </a:t>
            </a:r>
            <a:r>
              <a:rPr lang="en-US" u="sng">
                <a:solidFill>
                  <a:schemeClr val="hlink"/>
                </a:solidFill>
                <a:hlinkClick r:id="rId13"/>
              </a:rPr>
              <a:t>H2-R antagonists</a:t>
            </a:r>
            <a:r>
              <a:rPr lang="en-US"/>
              <a:t> &amp; </a:t>
            </a:r>
            <a:r>
              <a:rPr lang="en-US" u="sng">
                <a:solidFill>
                  <a:schemeClr val="hlink"/>
                </a:solidFill>
                <a:hlinkClick r:id="rId14"/>
              </a:rPr>
              <a:t>proton pump inhibitors</a:t>
            </a:r>
            <a:r>
              <a:rPr lang="en-US"/>
              <a:t>, are more effective for the TR of acute peptic ulcers, misoprostol is only indicated for use by people who are both taking NSAIDs &amp; are at high risk for NSAID-induced ulcers, including the elderly &amp; people with ulcer complications. Misoprostol is sometimes co-prescribed with NSAIDs to prevent their common adverse effect of </a:t>
            </a:r>
            <a:r>
              <a:rPr lang="en-US" u="sng">
                <a:solidFill>
                  <a:schemeClr val="hlink"/>
                </a:solidFill>
                <a:hlinkClick r:id="rId15"/>
              </a:rPr>
              <a:t>gastric ulceration</a:t>
            </a:r>
            <a:r>
              <a:rPr lang="en-US"/>
              <a:t> (e.g. with </a:t>
            </a:r>
            <a:r>
              <a:rPr lang="en-US" u="sng">
                <a:solidFill>
                  <a:schemeClr val="hlink"/>
                </a:solidFill>
                <a:hlinkClick r:id="rId16"/>
              </a:rPr>
              <a:t>diclofenac</a:t>
            </a:r>
            <a:r>
              <a:rPr lang="en-US"/>
              <a:t> in </a:t>
            </a:r>
            <a:r>
              <a:rPr i="1" lang="en-US" u="sng">
                <a:solidFill>
                  <a:schemeClr val="hlink"/>
                </a:solidFill>
                <a:hlinkClick r:id="rId17"/>
              </a:rPr>
              <a:t>Arthrotec</a:t>
            </a:r>
            <a:r>
              <a:rPr lang="en-US"/>
              <a:t>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combination of diclofenac &amp; omeprazole was also effective with respect to the prevention of recurrent bleeding, but renal adverse effects were common in high-risk patients.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0.1% ophthalmic preparation is promoted for prevention of postoperative ophthalmic inflammation &amp; can be used after intraocular lens implantation &amp; strabismus surgery. A topical gel containing 3% diclofenac is effective for solar keratoses.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keratosis /actinic keratosis (also commonly known as sunspots) are rough, red, scaly, / crusty spots on the skin that are caused by excessive exposure to Ultraviolet Radiation from the sun. They are more common on sun-exposed areas, such as the face, nose, ears, chest, forearms, &amp; back of the hands.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for pain &amp; fever.</a:t>
            </a:r>
            <a:endParaRPr/>
          </a:p>
        </p:txBody>
      </p:sp>
      <p:sp>
        <p:nvSpPr>
          <p:cNvPr id="329" name="Google Shape;329;p21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2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aspirin, the original NSAID, has a number of adverse effects, many other NSAIDs have been developed in attempts to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upon aspirin’s efficacy &amp;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its toxicity.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COX-2 selective inhibitors, /coxibs, were developed in an attempt to inhibit PG synthesis by the COX-2 isozyme induced at sites of inflammation </a:t>
            </a:r>
            <a:r>
              <a:rPr b="0" i="0" lang="en-US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affecting the action of the constitutively active “housekeeping” COX-1 isozyme found in the GI tract, kidneys, &amp; platelets.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COX-2 inhibitors at usual doses have no impact on platelet aggregation, w is mediated by thromboxane produced by the COX-1 isozyme. As a result, COX-2 inhibitors do not offer the cardioprotective effects of traditional nonselective NSAIDs.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data suggested a higher incidence of cardiovascular thrombotic events associated with COX-2 inhibitors such as rofecoxib &amp; valdecoxib, resulting in their withdrawal from the market.</a:t>
            </a:r>
            <a:endParaRPr/>
          </a:p>
        </p:txBody>
      </p:sp>
      <p:sp>
        <p:nvSpPr>
          <p:cNvPr id="344" name="Google Shape;344;p22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3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3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24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doses of COX-2 inhibitors cause renal toxicities similar to those associated with traditional NSAIDs. </a:t>
            </a:r>
            <a:endParaRPr/>
          </a:p>
        </p:txBody>
      </p:sp>
      <p:sp>
        <p:nvSpPr>
          <p:cNvPr id="367" name="Google Shape;367;p24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25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Ankylosing spondylitis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type of arthritis that affects the spine. symptoms include pain &amp; stiffness from the neck down to the lower back. The spine's bones (vertebrae) fuse together, resulting in a rigid spine.</a:t>
            </a:r>
            <a:endParaRPr/>
          </a:p>
        </p:txBody>
      </p:sp>
      <p:sp>
        <p:nvSpPr>
          <p:cNvPr id="380" name="Google Shape;380;p25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6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Celecoxib is a selective COX-2 inhibitor—about 10–20 times more selective for COX-2 than for COX-1.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Probably because it is a sulfonamide, celecoxib may cause rashes.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6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27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as selective as celecoxib &amp; may be considered “preferentially” selective rather than “highly” selective.</a:t>
            </a:r>
            <a:endParaRPr/>
          </a:p>
        </p:txBody>
      </p:sp>
      <p:sp>
        <p:nvSpPr>
          <p:cNvPr id="406" name="Google Shape;406;p27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8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Acetaminophen is 1 of the most important drugs used in the treatment of mild to moderate pain when an anti-inflammatory effect is not necessary.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said to be equivalent to aspirin as an analgesic &amp; antipyretic agent, acetaminophen lacks anti-inflammatory properties. It does not affect uric acid levels &amp; lacks platelet-inhibiting effects. The drug is useful in mild to moderate pain such as headache, myalgia, postpartum pain, &amp; other circumstances in w aspirin is an effective analgesic.</a:t>
            </a:r>
            <a:endParaRPr/>
          </a:p>
        </p:txBody>
      </p:sp>
      <p:sp>
        <p:nvSpPr>
          <p:cNvPr id="419" name="Google Shape;419;p28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9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Acetaminophen is 1 of the most important drugs used in the treatment of mild to moderate pain when an anti-inflammatory effect is not necessary.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said to be equivalent to aspirin as an analgesic &amp; antipyretic agent, acetaminophen lacks anti-inflammatory properties. It does not affect uric acid levels &amp; lacks platelet-inhibiting effects. The drug is useful in mild to moderate pain such as headache, myalgia, postpartum pain, &amp; other circumstances in w aspirin is an effective analgesic.</a:t>
            </a:r>
            <a:endParaRPr/>
          </a:p>
        </p:txBody>
      </p:sp>
      <p:sp>
        <p:nvSpPr>
          <p:cNvPr id="432" name="Google Shape;432;p29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Pharmacodynamics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NSAID anti-inflammatory activity is mediated chiefly through inhibition of PG biosynthesis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stimulus causes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disturbance in cell membranes, this will activate the phospholipids to release AA. The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damage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with inflammation acts on cell membranes to release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leukocyte lysosomal enzymes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AA is then liberated from precursor compounds, &amp; various eicosanoids are synthesized. The lipoxygenase pathway of arachidonate metabolism yields leukotrienes, which have a powerful chemotactic effect on eosinophils, neutrophils, &amp; macrophages &amp; promote bronchoconstriction &amp; alterations in vascular permeability. During inflammation, stimulation of the neutrophil membranes produces oxygen-derived free radicals &amp; other reactive molecules such as hydrogen peroxide &amp; hydroxyl radicals. The interaction of these substances with AA results in the generation of chemotactic substances, thus perpetuating the inflammatory process. Chronic inflammation involves the release of multiple cytokines &amp; chemokines plus a very complex interplay of immunoactive cells.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Leukotriens &amp; PGs &gt;&gt;&gt; Alteration of vascular permeability, bronchial constriction, increased secretion</a:t>
            </a:r>
            <a:endParaRPr/>
          </a:p>
        </p:txBody>
      </p:sp>
      <p:sp>
        <p:nvSpPr>
          <p:cNvPr id="81" name="Google Shape;81;p3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30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0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31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1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Selectivity for COX-1 versus COX-2 is variable &amp; incomplete for the older NSAIDs, but selective COX-2 inhibitors have been synthesized. The selective COX-2 inhibitors do not affect platelet function at their usual doses. The efficacy of COX-2-selective drugs equals that of the older NSAIDs, while GI safety may be improved.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other hand, selective COX-2 inhibitors increase the incidence of edema, hypertension, &amp; possibly, myocardial infarction.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NSAIDs decrease the sensitivity of vessels to bradykinin &amp; histamine, affect lymphokine production from T lymphocytes, &amp; reverse the vasodilation of inflammation. To varying degrees, all newer NSAIDs are analgesic, anti-inflammatory, &amp; antipyretic, &amp; all (except the COX-2-selective agents &amp; the nonacetylated salicylates) inhibit platelet aggregation. NSAIDs are all gastric irritants &amp; can be associated with GI ulcers and bleeds as well, although as a group the newer agents tend to cause less GI irritation than aspirin.</a:t>
            </a:r>
            <a:endParaRPr/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 opioid analgesics</a:t>
            </a:r>
            <a:endParaRPr/>
          </a:p>
        </p:txBody>
      </p:sp>
      <p:sp>
        <p:nvSpPr>
          <p:cNvPr id="114" name="Google Shape;114;p6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anti-inflammatory effects, so they are appropriate for the treatment of both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&amp; chronic inflammatory 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Salicylates &amp; other similar agents used to treat rheumatic disease share the capacity to suppress the signs &amp; symptoms of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including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drugs also exert </a:t>
            </a:r>
            <a:r>
              <a:rPr b="1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antipyretic</a:t>
            </a: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effects.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 txBox="1"/>
          <p:nvPr>
            <p:ph idx="12" type="sldNum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14ea03b16000641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514ea03b16000641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514ea03b16000641_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514ea03b16000641_39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514ea03b16000641_39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514ea03b16000641_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14ea03b16000641_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514ea03b16000641_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514ea03b16000641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514ea03b16000641_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514ea03b16000641_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514ea03b16000641_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514ea03b16000641_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514ea03b16000641_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514ea03b16000641_1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514ea03b16000641_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514ea03b16000641_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514ea03b16000641_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514ea03b16000641_2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514ea03b16000641_2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514ea03b16000641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514ea03b16000641_2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514ea03b16000641_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514ea03b16000641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514ea03b16000641_30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514ea03b16000641_30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514ea03b16000641_3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514ea03b16000641_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514ea03b16000641_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514ea03b16000641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14ea03b16000641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514ea03b16000641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514ea03b16000641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28.jpg"/><Relationship Id="rId5" Type="http://schemas.openxmlformats.org/officeDocument/2006/relationships/image" Target="../media/image24.jpg"/><Relationship Id="rId6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google.com.eg/url?sa=i&amp;rct=j&amp;q=&amp;esrc=s&amp;source=images&amp;cd=&amp;cad=rja&amp;uact=8&amp;ved=0ahUKEwjC7Lzald_QAhVGWxQKHblyCKsQjRwIBw&amp;url=http://centerpointacupuncture.com/?page_id=28&amp;bvm=bv.139782543,d.d24&amp;psig=AFQjCNEEGgdM7mw78GSIo1oWj4b7f615WQ&amp;ust=1481099741887836" TargetMode="External"/><Relationship Id="rId4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304800" y="4876800"/>
            <a:ext cx="72390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NSAIDs is the most prominent risk for gastric ulceration, hemorrhage &amp; perforation</a:t>
            </a:r>
            <a:endParaRPr/>
          </a:p>
        </p:txBody>
      </p:sp>
      <p:sp>
        <p:nvSpPr>
          <p:cNvPr id="60" name="Google Shape;60;p1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90% of all NSAIDs prescriptions are issued to patients at  ages over 65 years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04800" y="3048000"/>
            <a:ext cx="4953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 increases with age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304800" y="1524000"/>
            <a:ext cx="7162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NSAIDs account for 3.8% of all prescriptions</a:t>
            </a:r>
            <a:endParaRPr/>
          </a:p>
        </p:txBody>
      </p:sp>
      <p:sp>
        <p:nvSpPr>
          <p:cNvPr id="63" name="Google Shape;63;p1"/>
          <p:cNvSpPr txBox="1"/>
          <p:nvPr/>
        </p:nvSpPr>
        <p:spPr>
          <a:xfrm>
            <a:off x="1295400" y="457200"/>
            <a:ext cx="6172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NSAIDs Epidemiology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304800" y="2286000"/>
            <a:ext cx="8001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significant quantity is sold over the counter (OTC)</a:t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prevalence of NSAID-induced ulcers is 10% to 30% .</a:t>
            </a:r>
            <a:endParaRPr/>
          </a:p>
        </p:txBody>
      </p:sp>
      <p:sp>
        <p:nvSpPr>
          <p:cNvPr id="66" name="Google Shape;66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/>
        </p:nvSpPr>
        <p:spPr>
          <a:xfrm>
            <a:off x="457200" y="5486400"/>
            <a:ext cx="4876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Salt &amp; water retention </a:t>
            </a:r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457200" y="4572000"/>
            <a:ext cx="5029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Inhibition of uterine contraction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457200" y="3657600"/>
            <a:ext cx="4876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Hypersensitivity reaction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GIT bleeding &amp; ulceration</a:t>
            </a:r>
            <a:endParaRPr/>
          </a:p>
        </p:txBody>
      </p:sp>
      <p:sp>
        <p:nvSpPr>
          <p:cNvPr id="195" name="Google Shape;195;p10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GIT upsets (nausea, vomiting)</a:t>
            </a:r>
            <a:endParaRPr/>
          </a:p>
        </p:txBody>
      </p:sp>
      <p:sp>
        <p:nvSpPr>
          <p:cNvPr id="196" name="Google Shape;196;p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97" name="Google Shape;19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752600"/>
            <a:ext cx="3124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1676400"/>
            <a:ext cx="3667125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1676400"/>
            <a:ext cx="40386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NSAIDs cause hemodynamically- mediated acute renal failure</a:t>
            </a:r>
            <a:endParaRPr/>
          </a:p>
        </p:txBody>
      </p:sp>
      <p:sp>
        <p:nvSpPr>
          <p:cNvPr id="208" name="Google Shape;208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/>
        </p:nvSpPr>
        <p:spPr>
          <a:xfrm>
            <a:off x="457200" y="4038600"/>
            <a:ext cx="1981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Naproxen</a:t>
            </a:r>
            <a:endParaRPr/>
          </a:p>
        </p:txBody>
      </p:sp>
      <p:sp>
        <p:nvSpPr>
          <p:cNvPr id="215" name="Google Shape;215;p12"/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Aspirin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3581400" y="2819400"/>
            <a:ext cx="2057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Ketoprofen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457200" y="2819400"/>
            <a:ext cx="220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Ibuprofen</a:t>
            </a:r>
            <a:endParaRPr/>
          </a:p>
        </p:txBody>
      </p:sp>
      <p:sp>
        <p:nvSpPr>
          <p:cNvPr id="218" name="Google Shape;218;p12"/>
          <p:cNvSpPr txBox="1"/>
          <p:nvPr/>
        </p:nvSpPr>
        <p:spPr>
          <a:xfrm>
            <a:off x="3505200" y="1752600"/>
            <a:ext cx="220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Diclofenac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Non selective cox inhibitors</a:t>
            </a:r>
            <a:endParaRPr/>
          </a:p>
        </p:txBody>
      </p:sp>
      <p:sp>
        <p:nvSpPr>
          <p:cNvPr id="220" name="Google Shape;220;p12"/>
          <p:cNvSpPr txBox="1"/>
          <p:nvPr/>
        </p:nvSpPr>
        <p:spPr>
          <a:xfrm>
            <a:off x="457200" y="5410200"/>
            <a:ext cx="2438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Indomethacin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3581400" y="4038600"/>
            <a:ext cx="2362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Piroxicam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/>
        </p:nvSpPr>
        <p:spPr>
          <a:xfrm>
            <a:off x="381000" y="3124200"/>
            <a:ext cx="29718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Mechanism of action</a:t>
            </a:r>
            <a:endParaRPr/>
          </a:p>
        </p:txBody>
      </p:sp>
      <p:pic>
        <p:nvPicPr>
          <p:cNvPr descr="COX inhibition"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3581400"/>
            <a:ext cx="51054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381000" y="4724400"/>
            <a:ext cx="2971800" cy="175432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Aspirin inhibits COX irreversibly</a:t>
            </a:r>
            <a:endParaRPr/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1219200"/>
            <a:ext cx="406717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Non selective cox inhibitors</a:t>
            </a:r>
            <a:endParaRPr/>
          </a:p>
        </p:txBody>
      </p:sp>
      <p:sp>
        <p:nvSpPr>
          <p:cNvPr id="233" name="Google Shape;23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447800"/>
            <a:ext cx="35052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Why a high dose has a long plasma half- life?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Metabolized by hydrolysis &amp; then conjugation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Pharmacokinetics</a:t>
            </a:r>
            <a:endParaRPr/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8057" y="1103532"/>
            <a:ext cx="4166343" cy="331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4483100"/>
            <a:ext cx="3810000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304800" y="4800600"/>
            <a:ext cx="44958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Chronic use of small doses 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reduce the incidence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colon cancer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Prevention of pre-eclampsia</a:t>
            </a:r>
            <a:endParaRPr b="1"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304800" y="2819400"/>
            <a:ext cx="50292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Reducing the risk of myocardial infarction (cardioprotective)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Acute rheumatic fever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/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160020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1143001"/>
            <a:ext cx="3505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4343400"/>
            <a:ext cx="31813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Impaired haemostasis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Reye's syndrome</a:t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Acute Gouty arthritis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Hypersensitivity</a:t>
            </a:r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 at clinical doses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Mucosal damage→ hemorrhage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GIT side effects, dyspepsia, nausea, vomiting</a:t>
            </a:r>
            <a:endParaRPr/>
          </a:p>
        </p:txBody>
      </p:sp>
      <p:pic>
        <p:nvPicPr>
          <p:cNvPr descr="gastric-stomach-ulcers-345200.jpg" id="272" name="Google Shape;2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657850" y="2571750"/>
            <a:ext cx="36576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1524000"/>
            <a:ext cx="3581400" cy="51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/>
        </p:nvSpPr>
        <p:spPr>
          <a:xfrm>
            <a:off x="762000" y="3048000"/>
            <a:ext cx="32004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Char char="•"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Bronchospasm in aspirin- sensitive asthmatics</a:t>
            </a:r>
            <a:endParaRPr/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905000"/>
            <a:ext cx="4491038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 txBox="1"/>
          <p:nvPr/>
        </p:nvSpPr>
        <p:spPr>
          <a:xfrm>
            <a:off x="1295400" y="609600"/>
            <a:ext cx="5791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 at clinical doses</a:t>
            </a:r>
            <a:endParaRPr/>
          </a:p>
        </p:txBody>
      </p:sp>
      <p:sp>
        <p:nvSpPr>
          <p:cNvPr id="283" name="Google Shape;283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Gastric ulceration &amp; bleeding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Hyperthermia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Salicylism (ringing of ear , vertigo)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 at overdose</a:t>
            </a:r>
            <a:endParaRPr/>
          </a:p>
        </p:txBody>
      </p:sp>
      <p:pic>
        <p:nvPicPr>
          <p:cNvPr descr="tinnitus-ringing-in-the-ears.jpg" id="293" name="Google Shape;2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20000">
            <a:off x="4395848" y="1689601"/>
            <a:ext cx="2857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zziness1.jpg" id="294" name="Google Shape;2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00000">
            <a:off x="6879376" y="1561563"/>
            <a:ext cx="23812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_Pressure_Cartoon.jpg" id="295" name="Google Shape;29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2133600"/>
            <a:ext cx="1828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1000" y="4114800"/>
            <a:ext cx="37338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 txBox="1"/>
          <p:nvPr/>
        </p:nvSpPr>
        <p:spPr>
          <a:xfrm>
            <a:off x="381000" y="3901302"/>
            <a:ext cx="28956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Patients taking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anticoagulants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381000" y="3061901"/>
            <a:ext cx="3429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Hemophilic patients</a:t>
            </a:r>
            <a:endParaRPr/>
          </a:p>
        </p:txBody>
      </p:sp>
      <p:sp>
        <p:nvSpPr>
          <p:cNvPr id="305" name="Google Shape;305;p19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Pregnancy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Peptic ulcer</a:t>
            </a:r>
            <a:endParaRPr/>
          </a:p>
        </p:txBody>
      </p:sp>
      <p:sp>
        <p:nvSpPr>
          <p:cNvPr id="307" name="Google Shape;307;p19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contraindications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Gout (small doses)</a:t>
            </a:r>
            <a:endParaRPr/>
          </a:p>
        </p:txBody>
      </p:sp>
      <p:sp>
        <p:nvSpPr>
          <p:cNvPr id="309" name="Google Shape;309;p19"/>
          <p:cNvSpPr txBox="1"/>
          <p:nvPr/>
        </p:nvSpPr>
        <p:spPr>
          <a:xfrm>
            <a:off x="381000" y="5036751"/>
            <a:ext cx="34290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Children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viral infections</a:t>
            </a:r>
            <a:endParaRPr/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1447800"/>
            <a:ext cx="504825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detail on the pharmaco</a:t>
            </a:r>
            <a:r>
              <a:rPr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kinetic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properties &amp; pharmaco</a:t>
            </a:r>
            <a:r>
              <a:rPr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dynamic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effects of </a:t>
            </a:r>
            <a:r>
              <a:rPr b="1" lang="en-US" sz="2800" u="sng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selected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NSAIDs.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381000" y="2895600"/>
            <a:ext cx="78486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</a:t>
            </a:r>
            <a:r>
              <a:rPr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classify NSAIDs 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 basis of their specificity to COX isoenzymes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381000" y="4191000"/>
            <a:ext cx="78486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outline the common </a:t>
            </a:r>
            <a:r>
              <a:rPr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pharmacodynamic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effects &amp; </a:t>
            </a:r>
            <a:r>
              <a:rPr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ADRs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of NSAIDs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focus on the general </a:t>
            </a:r>
            <a:r>
              <a:rPr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mechanism of action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of NSAIDs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ILos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77" name="Google Shape;77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/>
        </p:nvSpPr>
        <p:spPr>
          <a:xfrm>
            <a:off x="3886200" y="4876800"/>
            <a:ext cx="3657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Acute gouty arthritis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3886200" y="4114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Antipyretic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304800" y="4114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Analgesic</a:t>
            </a:r>
            <a:endParaRPr/>
          </a:p>
        </p:txBody>
      </p:sp>
      <p:sp>
        <p:nvSpPr>
          <p:cNvPr id="320" name="Google Shape;320;p20"/>
          <p:cNvSpPr txBox="1"/>
          <p:nvPr/>
        </p:nvSpPr>
        <p:spPr>
          <a:xfrm>
            <a:off x="304800" y="3048000"/>
            <a:ext cx="44958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/>
          </a:p>
        </p:txBody>
      </p:sp>
      <p:sp>
        <p:nvSpPr>
          <p:cNvPr id="321" name="Google Shape;321;p20"/>
          <p:cNvSpPr txBox="1"/>
          <p:nvPr/>
        </p:nvSpPr>
        <p:spPr>
          <a:xfrm>
            <a:off x="304800" y="5715000"/>
            <a:ext cx="7543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Locally to prevent post- operative ophthalmic inflammation (solution)</a:t>
            </a:r>
            <a:endParaRPr/>
          </a:p>
        </p:txBody>
      </p:sp>
      <p:sp>
        <p:nvSpPr>
          <p:cNvPr id="322" name="Google Shape;322;p20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Non selective cox inhibitors</a:t>
            </a:r>
            <a:endParaRPr/>
          </a:p>
        </p:txBody>
      </p:sp>
      <p:pic>
        <p:nvPicPr>
          <p:cNvPr id="323" name="Google Shape;3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066801"/>
            <a:ext cx="41338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 txBox="1"/>
          <p:nvPr/>
        </p:nvSpPr>
        <p:spPr>
          <a:xfrm>
            <a:off x="304800" y="4936411"/>
            <a:ext cx="3225604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Anti-inflammatory</a:t>
            </a:r>
            <a:endParaRPr/>
          </a:p>
        </p:txBody>
      </p:sp>
      <p:sp>
        <p:nvSpPr>
          <p:cNvPr id="325" name="Google Shape;325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/>
          <p:nvPr/>
        </p:nvSpPr>
        <p:spPr>
          <a:xfrm>
            <a:off x="304800" y="6172200"/>
            <a:ext cx="5791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 preparations for pain &amp; fever.</a:t>
            </a: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topical gel 3% for solar keratoses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0.1% ophthalmic preparation for postoperative ophthalmic inflammation</a:t>
            </a:r>
            <a:endParaRPr/>
          </a:p>
        </p:txBody>
      </p:sp>
      <p:sp>
        <p:nvSpPr>
          <p:cNvPr id="334" name="Google Shape;334;p21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Diclofenac with </a:t>
            </a:r>
            <a:r>
              <a:rPr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omeprazole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 prevent recurrent bleeding</a:t>
            </a:r>
            <a:endParaRPr/>
          </a:p>
        </p:txBody>
      </p:sp>
      <p:sp>
        <p:nvSpPr>
          <p:cNvPr id="335" name="Google Shape;335;p21"/>
          <p:cNvSpPr txBox="1"/>
          <p:nvPr/>
        </p:nvSpPr>
        <p:spPr>
          <a:xfrm>
            <a:off x="304800" y="1066800"/>
            <a:ext cx="7467600" cy="86793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Diclofenac with </a:t>
            </a:r>
            <a:r>
              <a:rPr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misoprostol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decreases upper gastrointestinal ulceration, but result in diarrhea</a:t>
            </a:r>
            <a:endParaRPr/>
          </a:p>
        </p:txBody>
      </p:sp>
      <p:sp>
        <p:nvSpPr>
          <p:cNvPr id="336" name="Google Shape;336;p21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preparations</a:t>
            </a:r>
            <a:endParaRPr/>
          </a:p>
        </p:txBody>
      </p:sp>
      <p:sp>
        <p:nvSpPr>
          <p:cNvPr id="337" name="Google Shape;337;p21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Oral mouth wash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Rectal suppository as analgesic </a:t>
            </a:r>
            <a:endParaRPr/>
          </a:p>
        </p:txBody>
      </p:sp>
      <p:pic>
        <p:nvPicPr>
          <p:cNvPr descr="Close-up of actinic keratosis skin lesion" id="339" name="Google Shape;3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4267200"/>
            <a:ext cx="25908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/>
        </p:nvSpPr>
        <p:spPr>
          <a:xfrm>
            <a:off x="3505200" y="3124200"/>
            <a:ext cx="2362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Lumira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coxib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3505200" y="2057400"/>
            <a:ext cx="220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Etori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coxib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609600" y="2057400"/>
            <a:ext cx="2209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Cele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coxib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1371600" y="491579"/>
            <a:ext cx="67818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Selective COX-2 inhibitors: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coxibs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609600" y="3124200"/>
            <a:ext cx="1981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Para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coxib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/>
          <p:nvPr/>
        </p:nvSpPr>
        <p:spPr>
          <a:xfrm>
            <a:off x="604837" y="5725180"/>
            <a:ext cx="7239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No effect on platelet aggregation (COX-1)</a:t>
            </a:r>
            <a:endParaRPr/>
          </a:p>
        </p:txBody>
      </p:sp>
      <p:sp>
        <p:nvSpPr>
          <p:cNvPr id="358" name="Google Shape;358;p23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Lower incidence of gastric upset</a:t>
            </a:r>
            <a:endParaRPr/>
          </a:p>
        </p:txBody>
      </p:sp>
      <p:sp>
        <p:nvSpPr>
          <p:cNvPr id="359" name="Google Shape;359;p23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Antipyretic &amp; analgesic</a:t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Potent anti-inflammatory</a:t>
            </a:r>
            <a:endParaRPr/>
          </a:p>
        </p:txBody>
      </p:sp>
      <p:sp>
        <p:nvSpPr>
          <p:cNvPr id="361" name="Google Shape;361;p23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Selective COX-2 inhibitors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862012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 txBox="1"/>
          <p:nvPr/>
        </p:nvSpPr>
        <p:spPr>
          <a:xfrm>
            <a:off x="304800" y="3352800"/>
            <a:ext cx="3733800" cy="181588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Cardiovascular (do not offer the cardioprotective effects of non-selective group)</a:t>
            </a:r>
            <a:endParaRPr/>
          </a:p>
        </p:txBody>
      </p:sp>
      <p:sp>
        <p:nvSpPr>
          <p:cNvPr id="370" name="Google Shape;370;p24"/>
          <p:cNvSpPr txBox="1"/>
          <p:nvPr/>
        </p:nvSpPr>
        <p:spPr>
          <a:xfrm>
            <a:off x="304800" y="26670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Allergy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304800" y="1991380"/>
            <a:ext cx="3581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Dyspepsia &amp; heartburn</a:t>
            </a:r>
            <a:endParaRPr/>
          </a:p>
        </p:txBody>
      </p:sp>
      <p:sp>
        <p:nvSpPr>
          <p:cNvPr id="372" name="Google Shape;372;p24"/>
          <p:cNvSpPr txBox="1"/>
          <p:nvPr/>
        </p:nvSpPr>
        <p:spPr>
          <a:xfrm>
            <a:off x="304800" y="122938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Renal toxicity</a:t>
            </a:r>
            <a:endParaRPr/>
          </a:p>
        </p:txBody>
      </p:sp>
      <p:sp>
        <p:nvSpPr>
          <p:cNvPr id="373" name="Google Shape;373;p24"/>
          <p:cNvSpPr txBox="1"/>
          <p:nvPr/>
        </p:nvSpPr>
        <p:spPr>
          <a:xfrm>
            <a:off x="1905000" y="228600"/>
            <a:ext cx="43434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General ADRs</a:t>
            </a:r>
            <a:endParaRPr/>
          </a:p>
        </p:txBody>
      </p:sp>
      <p:pic>
        <p:nvPicPr>
          <p:cNvPr id="374" name="Google Shape;3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905000"/>
            <a:ext cx="4876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4"/>
          <p:cNvSpPr txBox="1"/>
          <p:nvPr/>
        </p:nvSpPr>
        <p:spPr>
          <a:xfrm>
            <a:off x="304800" y="5334000"/>
            <a:ext cx="29718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Should not be given to a patient with CV disease</a:t>
            </a:r>
            <a:endParaRPr/>
          </a:p>
        </p:txBody>
      </p:sp>
      <p:sp>
        <p:nvSpPr>
          <p:cNvPr id="376" name="Google Shape;376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Ankylosing spondylitis</a:t>
            </a:r>
            <a:endParaRPr/>
          </a:p>
        </p:txBody>
      </p:sp>
      <p:sp>
        <p:nvSpPr>
          <p:cNvPr id="383" name="Google Shape;383;p2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Acute musculoskeletal pain</a:t>
            </a:r>
            <a:endParaRPr/>
          </a:p>
        </p:txBody>
      </p:sp>
      <p:sp>
        <p:nvSpPr>
          <p:cNvPr id="384" name="Google Shape;384;p25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Acute gouty arthritis</a:t>
            </a:r>
            <a:endParaRPr/>
          </a:p>
        </p:txBody>
      </p:sp>
      <p:sp>
        <p:nvSpPr>
          <p:cNvPr id="385" name="Google Shape;385;p25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Short-term use in postoperative patients</a:t>
            </a:r>
            <a:endParaRPr/>
          </a:p>
        </p:txBody>
      </p:sp>
      <p:sp>
        <p:nvSpPr>
          <p:cNvPr id="386" name="Google Shape;386;p25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GENERAL CLINICAL USES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387" name="Google Shape;3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133600"/>
            <a:ext cx="23622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 txBox="1"/>
          <p:nvPr/>
        </p:nvSpPr>
        <p:spPr>
          <a:xfrm>
            <a:off x="1409700" y="127576"/>
            <a:ext cx="64770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Selective COX-2 inhibitors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395" name="Google Shape;3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43000"/>
            <a:ext cx="4191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6"/>
          <p:cNvSpPr txBox="1"/>
          <p:nvPr/>
        </p:nvSpPr>
        <p:spPr>
          <a:xfrm>
            <a:off x="457200" y="31242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Half-life 11 hours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457200" y="3886200"/>
            <a:ext cx="2971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Food decrease its absorption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457200" y="5029200"/>
            <a:ext cx="5486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Highly bound to plasma proteins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457200" y="5899810"/>
            <a:ext cx="7848600" cy="95820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Contraindicated in patients allergic to sulphonamides.</a:t>
            </a:r>
            <a:endParaRPr/>
          </a:p>
        </p:txBody>
      </p:sp>
      <p:sp>
        <p:nvSpPr>
          <p:cNvPr id="400" name="Google Shape;400;p26"/>
          <p:cNvSpPr/>
          <p:nvPr/>
        </p:nvSpPr>
        <p:spPr>
          <a:xfrm>
            <a:off x="4648200" y="2819400"/>
            <a:ext cx="1600200" cy="457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thickThin" w="480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01" name="Google Shape;40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2819400"/>
            <a:ext cx="24003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 txBox="1"/>
          <p:nvPr/>
        </p:nvSpPr>
        <p:spPr>
          <a:xfrm>
            <a:off x="381000" y="5334000"/>
            <a:ext cx="5029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t½=20 hours</a:t>
            </a:r>
            <a:endParaRPr/>
          </a:p>
        </p:txBody>
      </p:sp>
      <p:sp>
        <p:nvSpPr>
          <p:cNvPr id="409" name="Google Shape;409;p27"/>
          <p:cNvSpPr txBox="1"/>
          <p:nvPr/>
        </p:nvSpPr>
        <p:spPr>
          <a:xfrm>
            <a:off x="381000" y="4191000"/>
            <a:ext cx="80010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Associated with </a:t>
            </a:r>
            <a:r>
              <a:rPr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lower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GIT symptoms &amp; complains, compared to non –selective COX inhibitors</a:t>
            </a:r>
            <a:endParaRPr/>
          </a:p>
        </p:txBody>
      </p:sp>
      <p:sp>
        <p:nvSpPr>
          <p:cNvPr id="410" name="Google Shape;410;p27"/>
          <p:cNvSpPr txBox="1"/>
          <p:nvPr/>
        </p:nvSpPr>
        <p:spPr>
          <a:xfrm>
            <a:off x="381000" y="3048000"/>
            <a:ext cx="8534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Preferentially inhibits COX-2 over COX-1, particularly at low dose</a:t>
            </a:r>
            <a:endParaRPr/>
          </a:p>
        </p:txBody>
      </p:sp>
      <p:sp>
        <p:nvSpPr>
          <p:cNvPr id="411" name="Google Shape;411;p27"/>
          <p:cNvSpPr txBox="1"/>
          <p:nvPr/>
        </p:nvSpPr>
        <p:spPr>
          <a:xfrm>
            <a:off x="2057400" y="2524780"/>
            <a:ext cx="68453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Meloxicam, nimesulide, nambumetone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2" name="Google Shape;412;p27"/>
          <p:cNvSpPr txBox="1"/>
          <p:nvPr/>
        </p:nvSpPr>
        <p:spPr>
          <a:xfrm>
            <a:off x="762000" y="304800"/>
            <a:ext cx="76200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preferential COX-2 inhibitors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413" name="Google Shape;413;p27"/>
          <p:cNvSpPr txBox="1"/>
          <p:nvPr/>
        </p:nvSpPr>
        <p:spPr>
          <a:xfrm>
            <a:off x="381000" y="6096000"/>
            <a:ext cx="7391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Used for osteoarthritis &amp; rheumatoid arthritis.</a:t>
            </a:r>
            <a:endParaRPr/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75955"/>
            <a:ext cx="51816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8"/>
          <p:cNvSpPr txBox="1"/>
          <p:nvPr/>
        </p:nvSpPr>
        <p:spPr>
          <a:xfrm>
            <a:off x="200255" y="2259931"/>
            <a:ext cx="2971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Given orally, well absorbed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sp>
        <p:nvSpPr>
          <p:cNvPr id="422" name="Google Shape;422;p28"/>
          <p:cNvSpPr txBox="1"/>
          <p:nvPr/>
        </p:nvSpPr>
        <p:spPr>
          <a:xfrm>
            <a:off x="200255" y="3673097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t½=2-4h</a:t>
            </a:r>
            <a:endParaRPr/>
          </a:p>
        </p:txBody>
      </p:sp>
      <p:sp>
        <p:nvSpPr>
          <p:cNvPr id="423" name="Google Shape;423;p28"/>
          <p:cNvSpPr txBox="1"/>
          <p:nvPr/>
        </p:nvSpPr>
        <p:spPr>
          <a:xfrm>
            <a:off x="200255" y="4500715"/>
            <a:ext cx="29718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Metabolized by conjugation at therapeutic doses</a:t>
            </a:r>
            <a:endParaRPr/>
          </a:p>
        </p:txBody>
      </p:sp>
      <p:pic>
        <p:nvPicPr>
          <p:cNvPr id="424" name="Google Shape;4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362200"/>
            <a:ext cx="3657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1962" y="2300748"/>
            <a:ext cx="48006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152400"/>
            <a:ext cx="46577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8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cox-3 inhibitors</a:t>
            </a:r>
            <a:endParaRPr/>
          </a:p>
        </p:txBody>
      </p:sp>
      <p:sp>
        <p:nvSpPr>
          <p:cNvPr id="428" name="Google Shape;428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/>
          <p:nvPr/>
        </p:nvSpPr>
        <p:spPr>
          <a:xfrm>
            <a:off x="469490" y="3382822"/>
            <a:ext cx="38862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Weak anti inflammatory effect</a:t>
            </a:r>
            <a:endParaRPr/>
          </a:p>
        </p:txBody>
      </p:sp>
      <p:pic>
        <p:nvPicPr>
          <p:cNvPr id="435" name="Google Shape;4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0942" y="2309683"/>
            <a:ext cx="4419600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152400"/>
            <a:ext cx="46577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9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cox-3 inhibitors</a:t>
            </a:r>
            <a:endParaRPr/>
          </a:p>
        </p:txBody>
      </p:sp>
      <p:sp>
        <p:nvSpPr>
          <p:cNvPr id="438" name="Google Shape;438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381000" y="2184409"/>
            <a:ext cx="7315200" cy="4566910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Binding of paracetamol to COX is </a:t>
            </a:r>
            <a:r>
              <a:rPr b="1" i="1" lang="en-US" sz="32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inhibited</a:t>
            </a:r>
            <a:r>
              <a:rPr b="1" i="1"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by peroxides produced in inflammatory sites.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9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There is no evidence that COX3 exists in humans.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MECHANISM OF ACTION OF NSAIDs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0" y="2971800"/>
            <a:ext cx="4114800" cy="2895600"/>
          </a:xfrm>
          <a:prstGeom prst="ellipseRibbon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NSAIDs inhibit cyclo oxygenase enzyme</a:t>
            </a:r>
            <a:endParaRPr/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955250"/>
            <a:ext cx="4867275" cy="42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Allergy to aspirin</a:t>
            </a:r>
            <a:endParaRPr b="1"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6" name="Google Shape;446;p30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Bleeding tendency</a:t>
            </a:r>
            <a:r>
              <a:rPr lang="en-US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447" name="Google Shape;447;p30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Peptic or gastric ulcers</a:t>
            </a:r>
            <a:r>
              <a:rPr lang="en-US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448" name="Google Shape;448;p30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Commonly used analgesic antipyretic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instead of aspirin in cases of:-</a:t>
            </a:r>
            <a:endParaRPr b="1"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9" name="Google Shape;449;p30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/>
          </a:p>
        </p:txBody>
      </p:sp>
      <p:sp>
        <p:nvSpPr>
          <p:cNvPr id="450" name="Google Shape;450;p30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Pregnancy</a:t>
            </a:r>
            <a:endParaRPr/>
          </a:p>
        </p:txBody>
      </p:sp>
      <p:sp>
        <p:nvSpPr>
          <p:cNvPr id="451" name="Google Shape;451;p30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Viral infections in children </a:t>
            </a:r>
            <a:endParaRPr/>
          </a:p>
        </p:txBody>
      </p:sp>
      <p:pic>
        <p:nvPicPr>
          <p:cNvPr id="452" name="Google Shape;45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685800"/>
            <a:ext cx="2540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4038600"/>
            <a:ext cx="25146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1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Treatment of  toxicity of paracetamol is by </a:t>
            </a:r>
            <a:r>
              <a:rPr b="1"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N- acetylcysteine 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neutralize the toxic metabolite.</a:t>
            </a:r>
            <a:endParaRPr/>
          </a:p>
        </p:txBody>
      </p:sp>
      <p:sp>
        <p:nvSpPr>
          <p:cNvPr id="461" name="Google Shape;461;p31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large  doses it is metabolized into N- acetyl-p-benzoquinone imine, which causes liver damage</a:t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Therapeutic doses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elevate liver enzymes</a:t>
            </a:r>
            <a:endParaRPr/>
          </a:p>
        </p:txBody>
      </p:sp>
      <p:sp>
        <p:nvSpPr>
          <p:cNvPr id="463" name="Google Shape;463;p31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Mainly on liver due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its active metabolite</a:t>
            </a:r>
            <a:endParaRPr/>
          </a:p>
        </p:txBody>
      </p:sp>
      <p:sp>
        <p:nvSpPr>
          <p:cNvPr id="464" name="Google Shape;464;p31"/>
          <p:cNvSpPr txBox="1"/>
          <p:nvPr/>
        </p:nvSpPr>
        <p:spPr>
          <a:xfrm>
            <a:off x="990600" y="457200"/>
            <a:ext cx="17526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ADRS</a:t>
            </a:r>
            <a:endParaRPr/>
          </a:p>
        </p:txBody>
      </p:sp>
      <p:pic>
        <p:nvPicPr>
          <p:cNvPr id="465" name="Google Shape;4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1676400"/>
            <a:ext cx="2819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152400" y="2971800"/>
            <a:ext cx="3657600" cy="1981200"/>
          </a:xfrm>
          <a:prstGeom prst="ellipseRibbon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COX3 is found in the brain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2490787" y="304800"/>
            <a:ext cx="39624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COX isoforms</a:t>
            </a:r>
            <a:endParaRPr sz="36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1828800"/>
            <a:ext cx="51054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Nonselective COX-</a:t>
            </a: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/COX-</a:t>
            </a: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Inhibitors </a:t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5257800" y="59436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Paracetamol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5257800" y="34290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Coxibs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5292213" y="1581715"/>
            <a:ext cx="3200400" cy="138499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Aspirin, Diclofenac, piroxicam,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Ibuprofen, naproxen</a:t>
            </a:r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Classification of NSAIDs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5257800" y="48768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Meloxicam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Preferential COX-2 inhibitors</a:t>
            </a:r>
            <a:endParaRPr/>
          </a:p>
        </p:txBody>
      </p:sp>
      <p:sp>
        <p:nvSpPr>
          <p:cNvPr id="108" name="Google Shape;108;p5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COX-3 inhibitors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381000" y="3236893"/>
            <a:ext cx="39624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Selective COX-</a:t>
            </a: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Inhibitors </a:t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Inflammatory factors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+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Pharmacodynamic effects</a:t>
            </a:r>
            <a:endParaRPr/>
          </a:p>
        </p:txBody>
      </p:sp>
      <p:sp>
        <p:nvSpPr>
          <p:cNvPr id="121" name="Google Shape;121;p6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Bradykinin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Histamine</a:t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1-analgesic</a:t>
            </a:r>
            <a:endParaRPr/>
          </a:p>
        </p:txBody>
      </p:sp>
      <p:grpSp>
        <p:nvGrpSpPr>
          <p:cNvPr id="123" name="Google Shape;123;p6"/>
          <p:cNvGrpSpPr/>
          <p:nvPr/>
        </p:nvGrpSpPr>
        <p:grpSpPr>
          <a:xfrm>
            <a:off x="381000" y="408544"/>
            <a:ext cx="863548" cy="6105185"/>
            <a:chOff x="76200" y="103745"/>
            <a:chExt cx="863548" cy="6105185"/>
          </a:xfrm>
        </p:grpSpPr>
        <p:sp>
          <p:nvSpPr>
            <p:cNvPr id="124" name="Google Shape;124;p6"/>
            <p:cNvSpPr/>
            <p:nvPr/>
          </p:nvSpPr>
          <p:spPr>
            <a:xfrm rot="5400000">
              <a:off x="-386885" y="719228"/>
              <a:ext cx="1773708" cy="542743"/>
            </a:xfrm>
            <a:prstGeom prst="chevron">
              <a:avLst>
                <a:gd fmla="val 50000" name="adj"/>
              </a:avLst>
            </a:prstGeom>
            <a:solidFill>
              <a:srgbClr val="FFFF00"/>
            </a:solidFill>
            <a:ln cap="flat" cmpd="thickThin" w="571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 rot="5400000">
              <a:off x="-115514" y="719229"/>
              <a:ext cx="1230965" cy="54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12800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rbel"/>
                <a:buNone/>
              </a:pPr>
              <a:r>
                <a:rPr b="1" lang="en-US" sz="32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PGS</a:t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-965233" y="2960734"/>
              <a:ext cx="2946414" cy="863548"/>
            </a:xfrm>
            <a:prstGeom prst="chevron">
              <a:avLst>
                <a:gd fmla="val 50000" name="adj"/>
              </a:avLst>
            </a:prstGeom>
            <a:solidFill>
              <a:srgbClr val="FFFF00"/>
            </a:solidFill>
            <a:ln cap="flat" cmpd="thickThin" w="571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 rot="5400000">
              <a:off x="-533459" y="2960734"/>
              <a:ext cx="2082866" cy="863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1" lang="en-US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Nociceptors at nerve endings</a:t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-81118" y="5401885"/>
              <a:ext cx="1214429" cy="399661"/>
            </a:xfrm>
            <a:prstGeom prst="chevron">
              <a:avLst>
                <a:gd fmla="val 50000" name="adj"/>
              </a:avLst>
            </a:prstGeom>
            <a:solidFill>
              <a:srgbClr val="FFFF00"/>
            </a:solidFill>
            <a:ln cap="flat" cmpd="thickThin" w="480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 rot="5400000">
              <a:off x="118713" y="5401886"/>
              <a:ext cx="814768" cy="399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96000" spcFirstLastPara="1" rIns="32000" wrap="square" tIns="32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b="1"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PAIN</a:t>
              </a:r>
              <a:endParaRPr/>
            </a:p>
          </p:txBody>
        </p:sp>
      </p:grpSp>
      <p:sp>
        <p:nvSpPr>
          <p:cNvPr id="130" name="Google Shape;130;p6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6"/>
          <p:cNvSpPr/>
          <p:nvPr/>
        </p:nvSpPr>
        <p:spPr>
          <a:xfrm rot="-1154807">
            <a:off x="2122331" y="3195364"/>
            <a:ext cx="1828578" cy="48547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NSAIDs</a:t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189123" y="536528"/>
            <a:ext cx="3581400" cy="304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نتيجة بحث الصور عن ‪pain‬‏" id="135" name="Google Shape;135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4876800"/>
            <a:ext cx="16764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2-Antipyretic</a:t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PGs</a:t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Thermoregulatory centre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Set point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</a:t>
            </a:r>
            <a:endParaRPr b="1"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Heat production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 dissipation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endParaRPr b="1"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NSAIDs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0" name="Google Shape;150;p7"/>
          <p:cNvSpPr/>
          <p:nvPr/>
        </p:nvSpPr>
        <p:spPr>
          <a:xfrm rot="-855284">
            <a:off x="3933915" y="542243"/>
            <a:ext cx="4046793" cy="776064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B0F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Pyrogens</a:t>
            </a:r>
            <a:endParaRPr b="1" sz="2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Fever</a:t>
            </a:r>
            <a:endParaRPr/>
          </a:p>
        </p:txBody>
      </p:sp>
      <p:pic>
        <p:nvPicPr>
          <p:cNvPr descr="C:\Users\Nagwa\AppData\Local\Microsoft\Windows\Temporary Internet Files\Content.IE5\HBDXNUEF\MCj02990730000[1].wmf"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5486400"/>
            <a:ext cx="2297113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304800" y="228600"/>
            <a:ext cx="4648200" cy="58477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3-Anti-inflammatory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PGs</a:t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Symptoms of inflammation</a:t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Red , Heat , Swelling, Pain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NSAIDs</a:t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 rot="-264440">
            <a:off x="3589368" y="1004860"/>
            <a:ext cx="2438400" cy="304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Inflammatory factors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>
              <a:gd fmla="val 12500" name="adj"/>
            </a:avLst>
          </a:prstGeom>
          <a:solidFill>
            <a:srgbClr val="92D05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Bradykinin</a:t>
            </a:r>
            <a:endParaRPr b="1" sz="24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Histamine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Serotonin</a:t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+</a:t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7315200" y="2819400"/>
            <a:ext cx="228600" cy="7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8"/>
          <p:cNvSpPr/>
          <p:nvPr/>
        </p:nvSpPr>
        <p:spPr>
          <a:xfrm rot="-2706704">
            <a:off x="4338186" y="1471062"/>
            <a:ext cx="381000" cy="247854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48000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doctorsaputo.com/upload/filemanager/uploads/pain-inflammation.jpg"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5486400"/>
            <a:ext cx="2438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Rheumatoid arthritis / myositis </a:t>
            </a:r>
            <a:endParaRPr/>
          </a:p>
        </p:txBody>
      </p:sp>
      <p:sp>
        <p:nvSpPr>
          <p:cNvPr id="181" name="Google Shape;181;p9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Common cold</a:t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 flipH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Headache, Migraine,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Dental pain, Dysmenorrhea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Fever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Clinical uses</a:t>
            </a:r>
            <a:endParaRPr/>
          </a:p>
        </p:txBody>
      </p:sp>
      <p:sp>
        <p:nvSpPr>
          <p:cNvPr id="185" name="Google Shape;185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2015-11-17T08:01:44Z</dcterms:created>
  <dc:creator>Osama</dc:creator>
</cp:coreProperties>
</file>