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Quattrocento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guDy/rynrjHBf8kELL+UhNQh1g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QuattrocentoSans-bold.fntdata"/><Relationship Id="rId41" Type="http://schemas.openxmlformats.org/officeDocument/2006/relationships/font" Target="fonts/QuattrocentoSans-regular.fntdata"/><Relationship Id="rId22" Type="http://schemas.openxmlformats.org/officeDocument/2006/relationships/slide" Target="slides/slide17.xml"/><Relationship Id="rId44" Type="http://schemas.openxmlformats.org/officeDocument/2006/relationships/font" Target="fonts/Quattrocento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Quattrocento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"/>
                <a:ea typeface="Times"/>
                <a:cs typeface="Times"/>
                <a:sym typeface="Times"/>
              </a:rPr>
              <a:t>‹#›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0" name="Google Shape;34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"/>
                <a:ea typeface="Times"/>
                <a:cs typeface="Times"/>
                <a:sym typeface="Times"/>
              </a:rPr>
              <a:t>‹#›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3" name="Google Shape;36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"/>
                <a:ea typeface="Times"/>
                <a:cs typeface="Times"/>
                <a:sym typeface="Times"/>
              </a:rPr>
              <a:t>‹#›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2" name="Google Shape;37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1" name="Google Shape;43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3" name="Google Shape;44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2" name="Google Shape;45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2" name="Google Shape;46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Google Shape;4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"/>
                <a:ea typeface="Times"/>
                <a:cs typeface="Times"/>
                <a:sym typeface="Times"/>
              </a:rPr>
              <a:t>‹#›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1" name="Google Shape;48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"/>
                <a:ea typeface="Times"/>
                <a:cs typeface="Times"/>
                <a:sym typeface="Times"/>
              </a:rPr>
              <a:t>‹#›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0" name="Google Shape;50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lip Art and Text" type="clipArtAndTx">
  <p:cSld name="CLIPART_AND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/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/>
          <p:nvPr>
            <p:ph idx="2" type="clipArt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41"/>
          <p:cNvSpPr txBox="1"/>
          <p:nvPr>
            <p:ph idx="1" type="body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2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42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4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4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4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4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ppo3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5" y="4797425"/>
            <a:ext cx="5543550" cy="2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250825" y="188913"/>
            <a:ext cx="8642350" cy="6480175"/>
            <a:chOff x="158" y="119"/>
            <a:chExt cx="5444" cy="4082"/>
          </a:xfrm>
        </p:grpSpPr>
        <p:cxnSp>
          <p:nvCxnSpPr>
            <p:cNvPr id="97" name="Google Shape;97;p1"/>
            <p:cNvCxnSpPr/>
            <p:nvPr/>
          </p:nvCxnSpPr>
          <p:spPr>
            <a:xfrm>
              <a:off x="158" y="119"/>
              <a:ext cx="0" cy="3810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"/>
            <p:cNvCxnSpPr/>
            <p:nvPr/>
          </p:nvCxnSpPr>
          <p:spPr>
            <a:xfrm>
              <a:off x="158" y="119"/>
              <a:ext cx="5444" cy="0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"/>
            <p:cNvCxnSpPr/>
            <p:nvPr/>
          </p:nvCxnSpPr>
          <p:spPr>
            <a:xfrm>
              <a:off x="5602" y="119"/>
              <a:ext cx="0" cy="4082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"/>
            <p:cNvCxnSpPr/>
            <p:nvPr/>
          </p:nvCxnSpPr>
          <p:spPr>
            <a:xfrm rot="10800000">
              <a:off x="567" y="4201"/>
              <a:ext cx="5035" cy="0"/>
            </a:xfrm>
            <a:prstGeom prst="straightConnector1">
              <a:avLst/>
            </a:prstGeom>
            <a:noFill/>
            <a:ln cap="flat" cmpd="sng" w="25400">
              <a:solidFill>
                <a:srgbClr val="66003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1" name="Google Shape;101;p1"/>
          <p:cNvSpPr/>
          <p:nvPr/>
        </p:nvSpPr>
        <p:spPr>
          <a:xfrm>
            <a:off x="3059832" y="332656"/>
            <a:ext cx="5760640" cy="2952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Resting membrane potential &amp; action potential</a:t>
            </a:r>
            <a:endParaRPr b="0" i="0" sz="45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195736" y="5517232"/>
            <a:ext cx="640080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500" u="none" cap="none" strike="noStrike">
                <a:solidFill>
                  <a:srgbClr val="9CBDD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Dr. Mohammed Alotaibi</a:t>
            </a:r>
            <a:endParaRPr b="0" i="0" sz="2500" u="none" cap="none" strike="noStrike">
              <a:solidFill>
                <a:srgbClr val="9CBDD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438400" y="4724400"/>
            <a:ext cx="4896544" cy="188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TEXTBOOK OF MEDICAL PHYSIOLOGY</a:t>
            </a:r>
            <a:endParaRPr/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GUYTON &amp; HALL 13</a:t>
            </a:r>
            <a:r>
              <a:rPr b="1" baseline="30000" i="0" lang="en-GB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EDITION</a:t>
            </a:r>
            <a:endParaRPr/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 II  CHAPTER 5</a:t>
            </a:r>
            <a:endParaRPr/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Pages 61-64</a:t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3203848" y="3051420"/>
            <a:ext cx="4896544" cy="188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TEXTBOOK OF MEDICAL PHYSIOLOGY</a:t>
            </a:r>
            <a:endParaRPr/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GUYTON &amp; HALL 13</a:t>
            </a:r>
            <a:r>
              <a:rPr b="1" baseline="30000" i="0" lang="en-GB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1" i="0" lang="en-GB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EDITION</a:t>
            </a:r>
            <a:endParaRPr/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 II  CHAPTER 5</a:t>
            </a:r>
            <a:endParaRPr/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12800" lvl="0" marL="8128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Pages 61-73</a:t>
            </a:r>
            <a:endParaRPr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69900"/>
            <a:ext cx="23749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>
            <p:ph type="title"/>
          </p:nvPr>
        </p:nvSpPr>
        <p:spPr>
          <a:xfrm>
            <a:off x="2956018" y="332656"/>
            <a:ext cx="3229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Ionic channels</a:t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4424358" y="1972363"/>
            <a:ext cx="559955" cy="1383926"/>
          </a:xfrm>
          <a:custGeom>
            <a:rect b="b" l="l" r="r" t="t"/>
            <a:pathLst>
              <a:path extrusionOk="0" h="1568450" w="615950">
                <a:moveTo>
                  <a:pt x="83334" y="85001"/>
                </a:moveTo>
                <a:lnTo>
                  <a:pt x="49045" y="129106"/>
                </a:lnTo>
                <a:lnTo>
                  <a:pt x="32074" y="194076"/>
                </a:lnTo>
                <a:lnTo>
                  <a:pt x="25176" y="235255"/>
                </a:lnTo>
                <a:lnTo>
                  <a:pt x="19257" y="281351"/>
                </a:lnTo>
                <a:lnTo>
                  <a:pt x="14257" y="331705"/>
                </a:lnTo>
                <a:lnTo>
                  <a:pt x="10117" y="385659"/>
                </a:lnTo>
                <a:lnTo>
                  <a:pt x="6777" y="442553"/>
                </a:lnTo>
                <a:lnTo>
                  <a:pt x="4178" y="501730"/>
                </a:lnTo>
                <a:lnTo>
                  <a:pt x="2261" y="562529"/>
                </a:lnTo>
                <a:lnTo>
                  <a:pt x="965" y="624293"/>
                </a:lnTo>
                <a:lnTo>
                  <a:pt x="231" y="686361"/>
                </a:lnTo>
                <a:lnTo>
                  <a:pt x="0" y="748076"/>
                </a:lnTo>
                <a:lnTo>
                  <a:pt x="535" y="800791"/>
                </a:lnTo>
                <a:lnTo>
                  <a:pt x="2000" y="853756"/>
                </a:lnTo>
                <a:lnTo>
                  <a:pt x="4179" y="906935"/>
                </a:lnTo>
                <a:lnTo>
                  <a:pt x="6858" y="960293"/>
                </a:lnTo>
                <a:lnTo>
                  <a:pt x="9822" y="1013794"/>
                </a:lnTo>
                <a:lnTo>
                  <a:pt x="12858" y="1067402"/>
                </a:lnTo>
                <a:lnTo>
                  <a:pt x="15751" y="1121081"/>
                </a:lnTo>
                <a:lnTo>
                  <a:pt x="18287" y="1174796"/>
                </a:lnTo>
                <a:lnTo>
                  <a:pt x="32385" y="1217468"/>
                </a:lnTo>
                <a:lnTo>
                  <a:pt x="45291" y="1254520"/>
                </a:lnTo>
                <a:lnTo>
                  <a:pt x="77771" y="1329625"/>
                </a:lnTo>
                <a:lnTo>
                  <a:pt x="100202" y="1372535"/>
                </a:lnTo>
                <a:lnTo>
                  <a:pt x="124348" y="1414874"/>
                </a:lnTo>
                <a:lnTo>
                  <a:pt x="149351" y="1455212"/>
                </a:lnTo>
                <a:lnTo>
                  <a:pt x="190880" y="1483787"/>
                </a:lnTo>
                <a:lnTo>
                  <a:pt x="227790" y="1507933"/>
                </a:lnTo>
                <a:lnTo>
                  <a:pt x="262127" y="1528364"/>
                </a:lnTo>
                <a:lnTo>
                  <a:pt x="328802" y="1551605"/>
                </a:lnTo>
                <a:lnTo>
                  <a:pt x="393191" y="1567988"/>
                </a:lnTo>
                <a:lnTo>
                  <a:pt x="433596" y="1531949"/>
                </a:lnTo>
                <a:lnTo>
                  <a:pt x="459662" y="1492544"/>
                </a:lnTo>
                <a:lnTo>
                  <a:pt x="476804" y="1448604"/>
                </a:lnTo>
                <a:lnTo>
                  <a:pt x="505967" y="1342436"/>
                </a:lnTo>
                <a:lnTo>
                  <a:pt x="520049" y="1292391"/>
                </a:lnTo>
                <a:lnTo>
                  <a:pt x="533034" y="1242730"/>
                </a:lnTo>
                <a:lnTo>
                  <a:pt x="544921" y="1193288"/>
                </a:lnTo>
                <a:lnTo>
                  <a:pt x="555711" y="1143902"/>
                </a:lnTo>
                <a:lnTo>
                  <a:pt x="565403" y="1094405"/>
                </a:lnTo>
                <a:lnTo>
                  <a:pt x="573999" y="1044634"/>
                </a:lnTo>
                <a:lnTo>
                  <a:pt x="581497" y="994425"/>
                </a:lnTo>
                <a:lnTo>
                  <a:pt x="587898" y="943612"/>
                </a:lnTo>
                <a:lnTo>
                  <a:pt x="593201" y="892030"/>
                </a:lnTo>
                <a:lnTo>
                  <a:pt x="597408" y="839516"/>
                </a:lnTo>
                <a:lnTo>
                  <a:pt x="601065" y="790480"/>
                </a:lnTo>
                <a:lnTo>
                  <a:pt x="604723" y="742029"/>
                </a:lnTo>
                <a:lnTo>
                  <a:pt x="608380" y="694017"/>
                </a:lnTo>
                <a:lnTo>
                  <a:pt x="615696" y="598724"/>
                </a:lnTo>
                <a:lnTo>
                  <a:pt x="609069" y="549573"/>
                </a:lnTo>
                <a:lnTo>
                  <a:pt x="601288" y="501174"/>
                </a:lnTo>
                <a:lnTo>
                  <a:pt x="592216" y="453516"/>
                </a:lnTo>
                <a:lnTo>
                  <a:pt x="581716" y="406587"/>
                </a:lnTo>
                <a:lnTo>
                  <a:pt x="569649" y="360379"/>
                </a:lnTo>
                <a:lnTo>
                  <a:pt x="555879" y="314879"/>
                </a:lnTo>
                <a:lnTo>
                  <a:pt x="540266" y="270078"/>
                </a:lnTo>
                <a:lnTo>
                  <a:pt x="522675" y="225965"/>
                </a:lnTo>
                <a:lnTo>
                  <a:pt x="502967" y="182529"/>
                </a:lnTo>
                <a:lnTo>
                  <a:pt x="481005" y="139760"/>
                </a:lnTo>
                <a:lnTo>
                  <a:pt x="457348" y="98852"/>
                </a:lnTo>
                <a:lnTo>
                  <a:pt x="112775" y="98852"/>
                </a:lnTo>
                <a:lnTo>
                  <a:pt x="97357" y="87162"/>
                </a:lnTo>
                <a:lnTo>
                  <a:pt x="83334" y="85001"/>
                </a:lnTo>
                <a:close/>
              </a:path>
              <a:path extrusionOk="0" h="1568450" w="615950">
                <a:moveTo>
                  <a:pt x="299630" y="0"/>
                </a:moveTo>
                <a:lnTo>
                  <a:pt x="257031" y="9656"/>
                </a:lnTo>
                <a:lnTo>
                  <a:pt x="207263" y="37892"/>
                </a:lnTo>
                <a:lnTo>
                  <a:pt x="191357" y="41607"/>
                </a:lnTo>
                <a:lnTo>
                  <a:pt x="176022" y="44750"/>
                </a:lnTo>
                <a:lnTo>
                  <a:pt x="161829" y="49036"/>
                </a:lnTo>
                <a:lnTo>
                  <a:pt x="149351" y="56180"/>
                </a:lnTo>
                <a:lnTo>
                  <a:pt x="121152" y="75516"/>
                </a:lnTo>
                <a:lnTo>
                  <a:pt x="113640" y="77663"/>
                </a:lnTo>
                <a:lnTo>
                  <a:pt x="112775" y="98852"/>
                </a:lnTo>
                <a:lnTo>
                  <a:pt x="457348" y="98852"/>
                </a:lnTo>
                <a:lnTo>
                  <a:pt x="456651" y="97647"/>
                </a:lnTo>
                <a:lnTo>
                  <a:pt x="429767" y="56180"/>
                </a:lnTo>
                <a:lnTo>
                  <a:pt x="381463" y="25895"/>
                </a:lnTo>
                <a:lnTo>
                  <a:pt x="339595" y="6291"/>
                </a:lnTo>
                <a:lnTo>
                  <a:pt x="299630" y="0"/>
                </a:lnTo>
                <a:close/>
              </a:path>
              <a:path extrusionOk="0" h="1568450" w="615950">
                <a:moveTo>
                  <a:pt x="110347" y="57895"/>
                </a:moveTo>
                <a:lnTo>
                  <a:pt x="104792" y="58561"/>
                </a:lnTo>
                <a:lnTo>
                  <a:pt x="100202" y="66086"/>
                </a:lnTo>
                <a:lnTo>
                  <a:pt x="99470" y="75040"/>
                </a:lnTo>
                <a:lnTo>
                  <a:pt x="105489" y="79993"/>
                </a:lnTo>
                <a:lnTo>
                  <a:pt x="113640" y="77663"/>
                </a:lnTo>
                <a:lnTo>
                  <a:pt x="113972" y="69515"/>
                </a:lnTo>
                <a:lnTo>
                  <a:pt x="110347" y="5789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4424358" y="1972363"/>
            <a:ext cx="559955" cy="1383926"/>
          </a:xfrm>
          <a:custGeom>
            <a:rect b="b" l="l" r="r" t="t"/>
            <a:pathLst>
              <a:path extrusionOk="0" h="1568450" w="615950">
                <a:moveTo>
                  <a:pt x="112775" y="98852"/>
                </a:moveTo>
                <a:lnTo>
                  <a:pt x="110347" y="57895"/>
                </a:lnTo>
                <a:lnTo>
                  <a:pt x="99470" y="75040"/>
                </a:lnTo>
                <a:lnTo>
                  <a:pt x="105489" y="79993"/>
                </a:lnTo>
                <a:lnTo>
                  <a:pt x="121152" y="75516"/>
                </a:lnTo>
                <a:lnTo>
                  <a:pt x="149351" y="56180"/>
                </a:lnTo>
                <a:lnTo>
                  <a:pt x="161829" y="49036"/>
                </a:lnTo>
                <a:lnTo>
                  <a:pt x="176021" y="44750"/>
                </a:lnTo>
                <a:lnTo>
                  <a:pt x="191357" y="41607"/>
                </a:lnTo>
                <a:lnTo>
                  <a:pt x="207263" y="37892"/>
                </a:lnTo>
                <a:lnTo>
                  <a:pt x="257031" y="9656"/>
                </a:lnTo>
                <a:lnTo>
                  <a:pt x="299630" y="0"/>
                </a:lnTo>
                <a:lnTo>
                  <a:pt x="339595" y="6291"/>
                </a:lnTo>
                <a:lnTo>
                  <a:pt x="381463" y="25895"/>
                </a:lnTo>
                <a:lnTo>
                  <a:pt x="429767" y="56180"/>
                </a:lnTo>
                <a:lnTo>
                  <a:pt x="456651" y="97647"/>
                </a:lnTo>
                <a:lnTo>
                  <a:pt x="481005" y="139760"/>
                </a:lnTo>
                <a:lnTo>
                  <a:pt x="502967" y="182529"/>
                </a:lnTo>
                <a:lnTo>
                  <a:pt x="522675" y="225965"/>
                </a:lnTo>
                <a:lnTo>
                  <a:pt x="540266" y="270078"/>
                </a:lnTo>
                <a:lnTo>
                  <a:pt x="555878" y="314879"/>
                </a:lnTo>
                <a:lnTo>
                  <a:pt x="569649" y="360379"/>
                </a:lnTo>
                <a:lnTo>
                  <a:pt x="581716" y="406587"/>
                </a:lnTo>
                <a:lnTo>
                  <a:pt x="592216" y="453516"/>
                </a:lnTo>
                <a:lnTo>
                  <a:pt x="601288" y="501174"/>
                </a:lnTo>
                <a:lnTo>
                  <a:pt x="609069" y="549573"/>
                </a:lnTo>
                <a:lnTo>
                  <a:pt x="615695" y="598724"/>
                </a:lnTo>
                <a:lnTo>
                  <a:pt x="612038" y="646297"/>
                </a:lnTo>
                <a:lnTo>
                  <a:pt x="608380" y="694017"/>
                </a:lnTo>
                <a:lnTo>
                  <a:pt x="604723" y="742029"/>
                </a:lnTo>
                <a:lnTo>
                  <a:pt x="601065" y="790480"/>
                </a:lnTo>
                <a:lnTo>
                  <a:pt x="597407" y="839516"/>
                </a:lnTo>
                <a:lnTo>
                  <a:pt x="593201" y="892030"/>
                </a:lnTo>
                <a:lnTo>
                  <a:pt x="587898" y="943612"/>
                </a:lnTo>
                <a:lnTo>
                  <a:pt x="581497" y="994425"/>
                </a:lnTo>
                <a:lnTo>
                  <a:pt x="573999" y="1044634"/>
                </a:lnTo>
                <a:lnTo>
                  <a:pt x="565403" y="1094405"/>
                </a:lnTo>
                <a:lnTo>
                  <a:pt x="555711" y="1143902"/>
                </a:lnTo>
                <a:lnTo>
                  <a:pt x="544921" y="1193288"/>
                </a:lnTo>
                <a:lnTo>
                  <a:pt x="533034" y="1242730"/>
                </a:lnTo>
                <a:lnTo>
                  <a:pt x="520049" y="1292391"/>
                </a:lnTo>
                <a:lnTo>
                  <a:pt x="505967" y="1342436"/>
                </a:lnTo>
                <a:lnTo>
                  <a:pt x="490435" y="1398958"/>
                </a:lnTo>
                <a:lnTo>
                  <a:pt x="476804" y="1448604"/>
                </a:lnTo>
                <a:lnTo>
                  <a:pt x="459662" y="1492544"/>
                </a:lnTo>
                <a:lnTo>
                  <a:pt x="433596" y="1531949"/>
                </a:lnTo>
                <a:lnTo>
                  <a:pt x="393191" y="1567988"/>
                </a:lnTo>
                <a:lnTo>
                  <a:pt x="367141" y="1561368"/>
                </a:lnTo>
                <a:lnTo>
                  <a:pt x="328802" y="1551605"/>
                </a:lnTo>
                <a:lnTo>
                  <a:pt x="289893" y="1540128"/>
                </a:lnTo>
                <a:lnTo>
                  <a:pt x="227790" y="1507933"/>
                </a:lnTo>
                <a:lnTo>
                  <a:pt x="190880" y="1483787"/>
                </a:lnTo>
                <a:lnTo>
                  <a:pt x="149351" y="1455212"/>
                </a:lnTo>
                <a:lnTo>
                  <a:pt x="124348" y="1414874"/>
                </a:lnTo>
                <a:lnTo>
                  <a:pt x="100202" y="1372535"/>
                </a:lnTo>
                <a:lnTo>
                  <a:pt x="77771" y="1329625"/>
                </a:lnTo>
                <a:lnTo>
                  <a:pt x="57911" y="1287572"/>
                </a:lnTo>
                <a:lnTo>
                  <a:pt x="32384" y="1217468"/>
                </a:lnTo>
                <a:lnTo>
                  <a:pt x="18287" y="1174796"/>
                </a:lnTo>
                <a:lnTo>
                  <a:pt x="15751" y="1121081"/>
                </a:lnTo>
                <a:lnTo>
                  <a:pt x="12858" y="1067402"/>
                </a:lnTo>
                <a:lnTo>
                  <a:pt x="9822" y="1013794"/>
                </a:lnTo>
                <a:lnTo>
                  <a:pt x="6857" y="960293"/>
                </a:lnTo>
                <a:lnTo>
                  <a:pt x="4179" y="906935"/>
                </a:lnTo>
                <a:lnTo>
                  <a:pt x="2000" y="853756"/>
                </a:lnTo>
                <a:lnTo>
                  <a:pt x="535" y="800791"/>
                </a:lnTo>
                <a:lnTo>
                  <a:pt x="0" y="748076"/>
                </a:lnTo>
                <a:lnTo>
                  <a:pt x="231" y="686361"/>
                </a:lnTo>
                <a:lnTo>
                  <a:pt x="965" y="624293"/>
                </a:lnTo>
                <a:lnTo>
                  <a:pt x="2261" y="562529"/>
                </a:lnTo>
                <a:lnTo>
                  <a:pt x="4178" y="501730"/>
                </a:lnTo>
                <a:lnTo>
                  <a:pt x="6777" y="442553"/>
                </a:lnTo>
                <a:lnTo>
                  <a:pt x="10117" y="385659"/>
                </a:lnTo>
                <a:lnTo>
                  <a:pt x="14257" y="331705"/>
                </a:lnTo>
                <a:lnTo>
                  <a:pt x="19257" y="281351"/>
                </a:lnTo>
                <a:lnTo>
                  <a:pt x="25176" y="235255"/>
                </a:lnTo>
                <a:lnTo>
                  <a:pt x="32074" y="194076"/>
                </a:lnTo>
                <a:lnTo>
                  <a:pt x="49045" y="129106"/>
                </a:lnTo>
                <a:lnTo>
                  <a:pt x="70648" y="91711"/>
                </a:lnTo>
                <a:lnTo>
                  <a:pt x="83334" y="85001"/>
                </a:lnTo>
                <a:lnTo>
                  <a:pt x="97357" y="87162"/>
                </a:lnTo>
                <a:lnTo>
                  <a:pt x="112775" y="98852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3523812" y="1972363"/>
            <a:ext cx="559955" cy="1383926"/>
          </a:xfrm>
          <a:custGeom>
            <a:rect b="b" l="l" r="r" t="t"/>
            <a:pathLst>
              <a:path extrusionOk="0" h="1568450" w="615950">
                <a:moveTo>
                  <a:pt x="316065" y="0"/>
                </a:move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7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4" y="1455212"/>
                </a:lnTo>
                <a:lnTo>
                  <a:pt x="491347" y="1414874"/>
                </a:lnTo>
                <a:lnTo>
                  <a:pt x="515493" y="1372535"/>
                </a:lnTo>
                <a:lnTo>
                  <a:pt x="537924" y="1329625"/>
                </a:lnTo>
                <a:lnTo>
                  <a:pt x="557784" y="1287572"/>
                </a:lnTo>
                <a:lnTo>
                  <a:pt x="584454" y="1217468"/>
                </a:lnTo>
                <a:lnTo>
                  <a:pt x="597408" y="1174796"/>
                </a:lnTo>
                <a:lnTo>
                  <a:pt x="599944" y="1121081"/>
                </a:lnTo>
                <a:lnTo>
                  <a:pt x="602837" y="1067402"/>
                </a:lnTo>
                <a:lnTo>
                  <a:pt x="605873" y="1013794"/>
                </a:lnTo>
                <a:lnTo>
                  <a:pt x="608837" y="960293"/>
                </a:lnTo>
                <a:lnTo>
                  <a:pt x="611516" y="906935"/>
                </a:lnTo>
                <a:lnTo>
                  <a:pt x="613695" y="853756"/>
                </a:lnTo>
                <a:lnTo>
                  <a:pt x="615160" y="800791"/>
                </a:lnTo>
                <a:lnTo>
                  <a:pt x="615696" y="748076"/>
                </a:lnTo>
                <a:lnTo>
                  <a:pt x="615464" y="686361"/>
                </a:lnTo>
                <a:lnTo>
                  <a:pt x="614730" y="624293"/>
                </a:lnTo>
                <a:lnTo>
                  <a:pt x="613434" y="562529"/>
                </a:lnTo>
                <a:lnTo>
                  <a:pt x="611492" y="501174"/>
                </a:lnTo>
                <a:lnTo>
                  <a:pt x="608918" y="442553"/>
                </a:lnTo>
                <a:lnTo>
                  <a:pt x="605578" y="385659"/>
                </a:lnTo>
                <a:lnTo>
                  <a:pt x="601438" y="331705"/>
                </a:lnTo>
                <a:lnTo>
                  <a:pt x="596438" y="281351"/>
                </a:lnTo>
                <a:lnTo>
                  <a:pt x="590519" y="235255"/>
                </a:lnTo>
                <a:lnTo>
                  <a:pt x="583621" y="194076"/>
                </a:lnTo>
                <a:lnTo>
                  <a:pt x="566650" y="129106"/>
                </a:lnTo>
                <a:lnTo>
                  <a:pt x="550508" y="98852"/>
                </a:lnTo>
                <a:lnTo>
                  <a:pt x="502920" y="98852"/>
                </a:lnTo>
                <a:lnTo>
                  <a:pt x="502055" y="77663"/>
                </a:lnTo>
                <a:lnTo>
                  <a:pt x="494543" y="75516"/>
                </a:lnTo>
                <a:lnTo>
                  <a:pt x="466344" y="56180"/>
                </a:lnTo>
                <a:lnTo>
                  <a:pt x="453866" y="49036"/>
                </a:lnTo>
                <a:lnTo>
                  <a:pt x="439674" y="44750"/>
                </a:lnTo>
                <a:lnTo>
                  <a:pt x="424338" y="41607"/>
                </a:lnTo>
                <a:lnTo>
                  <a:pt x="408432" y="37892"/>
                </a:lnTo>
                <a:lnTo>
                  <a:pt x="358664" y="9656"/>
                </a:lnTo>
                <a:lnTo>
                  <a:pt x="316065" y="0"/>
                </a:lnTo>
                <a:close/>
              </a:path>
              <a:path extrusionOk="0" h="1568450" w="615950">
                <a:moveTo>
                  <a:pt x="532361" y="85001"/>
                </a:moveTo>
                <a:lnTo>
                  <a:pt x="518338" y="87162"/>
                </a:lnTo>
                <a:lnTo>
                  <a:pt x="502920" y="98852"/>
                </a:lnTo>
                <a:lnTo>
                  <a:pt x="550508" y="98852"/>
                </a:lnTo>
                <a:lnTo>
                  <a:pt x="545047" y="91711"/>
                </a:lnTo>
                <a:lnTo>
                  <a:pt x="532361" y="85001"/>
                </a:lnTo>
                <a:close/>
              </a:path>
              <a:path extrusionOk="0" h="1568450" w="615950">
                <a:moveTo>
                  <a:pt x="505348" y="57895"/>
                </a:moveTo>
                <a:lnTo>
                  <a:pt x="501723" y="69515"/>
                </a:lnTo>
                <a:lnTo>
                  <a:pt x="502055" y="77663"/>
                </a:lnTo>
                <a:lnTo>
                  <a:pt x="510206" y="79993"/>
                </a:lnTo>
                <a:lnTo>
                  <a:pt x="516225" y="75040"/>
                </a:lnTo>
                <a:lnTo>
                  <a:pt x="515493" y="66086"/>
                </a:lnTo>
                <a:lnTo>
                  <a:pt x="510903" y="58561"/>
                </a:lnTo>
                <a:lnTo>
                  <a:pt x="505348" y="5789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3523812" y="1972363"/>
            <a:ext cx="559955" cy="1383926"/>
          </a:xfrm>
          <a:custGeom>
            <a:rect b="b" l="l" r="r" t="t"/>
            <a:pathLst>
              <a:path extrusionOk="0" h="1568450" w="615950">
                <a:moveTo>
                  <a:pt x="502919" y="98852"/>
                </a:moveTo>
                <a:lnTo>
                  <a:pt x="505348" y="57895"/>
                </a:lnTo>
                <a:lnTo>
                  <a:pt x="516225" y="75040"/>
                </a:lnTo>
                <a:lnTo>
                  <a:pt x="510206" y="79993"/>
                </a:lnTo>
                <a:lnTo>
                  <a:pt x="494543" y="75516"/>
                </a:lnTo>
                <a:lnTo>
                  <a:pt x="466343" y="56180"/>
                </a:lnTo>
                <a:lnTo>
                  <a:pt x="453866" y="49036"/>
                </a:lnTo>
                <a:lnTo>
                  <a:pt x="439673" y="44750"/>
                </a:lnTo>
                <a:lnTo>
                  <a:pt x="424338" y="41607"/>
                </a:lnTo>
                <a:lnTo>
                  <a:pt x="408431" y="37892"/>
                </a:lnTo>
                <a:lnTo>
                  <a:pt x="358664" y="9656"/>
                </a:lnTo>
                <a:lnTo>
                  <a:pt x="316065" y="0"/>
                </a:ln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6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3657" y="646297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25260" y="1398958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48554" y="156136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3" y="1455212"/>
                </a:lnTo>
                <a:lnTo>
                  <a:pt x="491347" y="1414874"/>
                </a:lnTo>
                <a:lnTo>
                  <a:pt x="515492" y="1372535"/>
                </a:lnTo>
                <a:lnTo>
                  <a:pt x="537924" y="1329625"/>
                </a:lnTo>
                <a:lnTo>
                  <a:pt x="557783" y="1287572"/>
                </a:lnTo>
                <a:lnTo>
                  <a:pt x="584453" y="1217468"/>
                </a:lnTo>
                <a:lnTo>
                  <a:pt x="597407" y="1174796"/>
                </a:lnTo>
                <a:lnTo>
                  <a:pt x="599944" y="1121081"/>
                </a:lnTo>
                <a:lnTo>
                  <a:pt x="602837" y="1067402"/>
                </a:lnTo>
                <a:lnTo>
                  <a:pt x="605873" y="1013794"/>
                </a:lnTo>
                <a:lnTo>
                  <a:pt x="608837" y="960293"/>
                </a:lnTo>
                <a:lnTo>
                  <a:pt x="611516" y="906935"/>
                </a:lnTo>
                <a:lnTo>
                  <a:pt x="613695" y="853756"/>
                </a:lnTo>
                <a:lnTo>
                  <a:pt x="615160" y="800791"/>
                </a:lnTo>
                <a:lnTo>
                  <a:pt x="615695" y="748076"/>
                </a:lnTo>
                <a:lnTo>
                  <a:pt x="615464" y="686361"/>
                </a:lnTo>
                <a:lnTo>
                  <a:pt x="614730" y="624293"/>
                </a:lnTo>
                <a:lnTo>
                  <a:pt x="613434" y="562529"/>
                </a:lnTo>
                <a:lnTo>
                  <a:pt x="611517" y="501730"/>
                </a:lnTo>
                <a:lnTo>
                  <a:pt x="608918" y="442553"/>
                </a:lnTo>
                <a:lnTo>
                  <a:pt x="605578" y="385659"/>
                </a:lnTo>
                <a:lnTo>
                  <a:pt x="601438" y="331705"/>
                </a:lnTo>
                <a:lnTo>
                  <a:pt x="596438" y="281351"/>
                </a:lnTo>
                <a:lnTo>
                  <a:pt x="590519" y="235255"/>
                </a:lnTo>
                <a:lnTo>
                  <a:pt x="583621" y="194076"/>
                </a:lnTo>
                <a:lnTo>
                  <a:pt x="566650" y="129106"/>
                </a:lnTo>
                <a:lnTo>
                  <a:pt x="545047" y="91711"/>
                </a:lnTo>
                <a:lnTo>
                  <a:pt x="532361" y="85001"/>
                </a:lnTo>
                <a:lnTo>
                  <a:pt x="518338" y="87162"/>
                </a:lnTo>
                <a:lnTo>
                  <a:pt x="502919" y="98852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346176" y="2352732"/>
            <a:ext cx="1177636" cy="537882"/>
          </a:xfrm>
          <a:custGeom>
            <a:rect b="b" l="l" r="r" t="t"/>
            <a:pathLst>
              <a:path extrusionOk="0" h="609600" w="12954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4978540" y="2352732"/>
            <a:ext cx="1177636" cy="537882"/>
          </a:xfrm>
          <a:custGeom>
            <a:rect b="b" l="l" r="r" t="t"/>
            <a:pathLst>
              <a:path extrusionOk="0" h="609600" w="12954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 txBox="1"/>
          <p:nvPr/>
        </p:nvSpPr>
        <p:spPr>
          <a:xfrm>
            <a:off x="554182" y="3613306"/>
            <a:ext cx="7620000" cy="1914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8858" lvl="0" marL="320255" marR="0" rtl="0" algn="l">
              <a:spcBef>
                <a:spcPts val="4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Leaky channels (K+/Na+ leak channels)</a:t>
            </a: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592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permeable to K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Allows free flow of ions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4281233" y="1747614"/>
            <a:ext cx="318655" cy="1616449"/>
          </a:xfrm>
          <a:custGeom>
            <a:rect b="b" l="l" r="r" t="t"/>
            <a:pathLst>
              <a:path extrusionOk="0" h="1831975" w="350520">
                <a:moveTo>
                  <a:pt x="246926" y="50482"/>
                </a:moveTo>
                <a:lnTo>
                  <a:pt x="240792" y="54863"/>
                </a:lnTo>
                <a:lnTo>
                  <a:pt x="216408" y="73151"/>
                </a:lnTo>
                <a:lnTo>
                  <a:pt x="192024" y="88391"/>
                </a:lnTo>
                <a:lnTo>
                  <a:pt x="167640" y="109727"/>
                </a:lnTo>
                <a:lnTo>
                  <a:pt x="140208" y="131063"/>
                </a:lnTo>
                <a:lnTo>
                  <a:pt x="115824" y="152400"/>
                </a:lnTo>
                <a:lnTo>
                  <a:pt x="73152" y="204215"/>
                </a:lnTo>
                <a:lnTo>
                  <a:pt x="39624" y="265175"/>
                </a:lnTo>
                <a:lnTo>
                  <a:pt x="18287" y="335279"/>
                </a:lnTo>
                <a:lnTo>
                  <a:pt x="12192" y="374903"/>
                </a:lnTo>
                <a:lnTo>
                  <a:pt x="6096" y="417575"/>
                </a:lnTo>
                <a:lnTo>
                  <a:pt x="3048" y="463296"/>
                </a:lnTo>
                <a:lnTo>
                  <a:pt x="3048" y="509015"/>
                </a:lnTo>
                <a:lnTo>
                  <a:pt x="0" y="557784"/>
                </a:lnTo>
                <a:lnTo>
                  <a:pt x="0" y="606551"/>
                </a:lnTo>
                <a:lnTo>
                  <a:pt x="21336" y="969263"/>
                </a:lnTo>
                <a:lnTo>
                  <a:pt x="33528" y="1164336"/>
                </a:lnTo>
                <a:lnTo>
                  <a:pt x="39624" y="1258824"/>
                </a:lnTo>
                <a:lnTo>
                  <a:pt x="48768" y="1353312"/>
                </a:lnTo>
                <a:lnTo>
                  <a:pt x="57912" y="1450848"/>
                </a:lnTo>
                <a:lnTo>
                  <a:pt x="79248" y="1639824"/>
                </a:lnTo>
                <a:lnTo>
                  <a:pt x="103632" y="1831848"/>
                </a:lnTo>
                <a:lnTo>
                  <a:pt x="140208" y="1825752"/>
                </a:lnTo>
                <a:lnTo>
                  <a:pt x="115824" y="1636776"/>
                </a:lnTo>
                <a:lnTo>
                  <a:pt x="94487" y="1444752"/>
                </a:lnTo>
                <a:lnTo>
                  <a:pt x="76200" y="1255776"/>
                </a:lnTo>
                <a:lnTo>
                  <a:pt x="64008" y="1066800"/>
                </a:lnTo>
                <a:lnTo>
                  <a:pt x="60960" y="1018032"/>
                </a:lnTo>
                <a:lnTo>
                  <a:pt x="57912" y="966215"/>
                </a:lnTo>
                <a:lnTo>
                  <a:pt x="51816" y="865632"/>
                </a:lnTo>
                <a:lnTo>
                  <a:pt x="45720" y="758951"/>
                </a:lnTo>
                <a:lnTo>
                  <a:pt x="39624" y="655320"/>
                </a:lnTo>
                <a:lnTo>
                  <a:pt x="39624" y="509015"/>
                </a:lnTo>
                <a:lnTo>
                  <a:pt x="42672" y="463296"/>
                </a:lnTo>
                <a:lnTo>
                  <a:pt x="45720" y="420624"/>
                </a:lnTo>
                <a:lnTo>
                  <a:pt x="48768" y="381000"/>
                </a:lnTo>
                <a:lnTo>
                  <a:pt x="64008" y="307848"/>
                </a:lnTo>
                <a:lnTo>
                  <a:pt x="88392" y="249936"/>
                </a:lnTo>
                <a:lnTo>
                  <a:pt x="124968" y="201167"/>
                </a:lnTo>
                <a:lnTo>
                  <a:pt x="167640" y="158496"/>
                </a:lnTo>
                <a:lnTo>
                  <a:pt x="192024" y="137160"/>
                </a:lnTo>
                <a:lnTo>
                  <a:pt x="213360" y="118872"/>
                </a:lnTo>
                <a:lnTo>
                  <a:pt x="262128" y="88391"/>
                </a:lnTo>
                <a:lnTo>
                  <a:pt x="269863" y="81761"/>
                </a:lnTo>
                <a:lnTo>
                  <a:pt x="246926" y="50482"/>
                </a:lnTo>
                <a:close/>
              </a:path>
              <a:path extrusionOk="0" h="1831975" w="350520">
                <a:moveTo>
                  <a:pt x="330172" y="39624"/>
                </a:moveTo>
                <a:lnTo>
                  <a:pt x="262128" y="39624"/>
                </a:lnTo>
                <a:lnTo>
                  <a:pt x="283464" y="70103"/>
                </a:lnTo>
                <a:lnTo>
                  <a:pt x="269863" y="81761"/>
                </a:lnTo>
                <a:lnTo>
                  <a:pt x="292608" y="112775"/>
                </a:lnTo>
                <a:lnTo>
                  <a:pt x="330172" y="39624"/>
                </a:lnTo>
                <a:close/>
              </a:path>
              <a:path extrusionOk="0" h="1831975" w="350520">
                <a:moveTo>
                  <a:pt x="262128" y="39624"/>
                </a:moveTo>
                <a:lnTo>
                  <a:pt x="246926" y="50482"/>
                </a:lnTo>
                <a:lnTo>
                  <a:pt x="269863" y="81761"/>
                </a:lnTo>
                <a:lnTo>
                  <a:pt x="283464" y="70103"/>
                </a:lnTo>
                <a:lnTo>
                  <a:pt x="262128" y="39624"/>
                </a:lnTo>
                <a:close/>
              </a:path>
              <a:path extrusionOk="0" h="1831975" w="350520">
                <a:moveTo>
                  <a:pt x="350520" y="0"/>
                </a:moveTo>
                <a:lnTo>
                  <a:pt x="225552" y="21336"/>
                </a:lnTo>
                <a:lnTo>
                  <a:pt x="246926" y="50482"/>
                </a:lnTo>
                <a:lnTo>
                  <a:pt x="262128" y="39624"/>
                </a:lnTo>
                <a:lnTo>
                  <a:pt x="330172" y="39624"/>
                </a:lnTo>
                <a:lnTo>
                  <a:pt x="3505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3777177" y="1484784"/>
            <a:ext cx="449695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aseline="30000" lang="en-GB" sz="2200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aseline="30000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3921193" y="1844824"/>
            <a:ext cx="318655" cy="1630456"/>
          </a:xfrm>
          <a:custGeom>
            <a:rect b="b" l="l" r="r" t="t"/>
            <a:pathLst>
              <a:path extrusionOk="0" h="1847850" w="350520">
                <a:moveTo>
                  <a:pt x="234029" y="0"/>
                </a:moveTo>
                <a:lnTo>
                  <a:pt x="210312" y="21526"/>
                </a:lnTo>
                <a:lnTo>
                  <a:pt x="212359" y="28193"/>
                </a:lnTo>
                <a:lnTo>
                  <a:pt x="217550" y="33718"/>
                </a:lnTo>
                <a:lnTo>
                  <a:pt x="224456" y="36956"/>
                </a:lnTo>
                <a:lnTo>
                  <a:pt x="231648" y="36766"/>
                </a:lnTo>
                <a:lnTo>
                  <a:pt x="238315" y="35147"/>
                </a:lnTo>
                <a:lnTo>
                  <a:pt x="243839" y="30670"/>
                </a:lnTo>
                <a:lnTo>
                  <a:pt x="247078" y="23907"/>
                </a:lnTo>
                <a:lnTo>
                  <a:pt x="246887" y="15430"/>
                </a:lnTo>
                <a:lnTo>
                  <a:pt x="245268" y="8762"/>
                </a:lnTo>
                <a:lnTo>
                  <a:pt x="240792" y="3238"/>
                </a:lnTo>
                <a:lnTo>
                  <a:pt x="234029" y="0"/>
                </a:lnTo>
                <a:close/>
              </a:path>
              <a:path extrusionOk="0" h="1847850" w="350520">
                <a:moveTo>
                  <a:pt x="244506" y="76200"/>
                </a:moveTo>
                <a:lnTo>
                  <a:pt x="219456" y="97726"/>
                </a:lnTo>
                <a:lnTo>
                  <a:pt x="221503" y="103965"/>
                </a:lnTo>
                <a:lnTo>
                  <a:pt x="226695" y="108775"/>
                </a:lnTo>
                <a:lnTo>
                  <a:pt x="233600" y="111871"/>
                </a:lnTo>
                <a:lnTo>
                  <a:pt x="240791" y="112966"/>
                </a:lnTo>
                <a:lnTo>
                  <a:pt x="247507" y="110918"/>
                </a:lnTo>
                <a:lnTo>
                  <a:pt x="253364" y="105727"/>
                </a:lnTo>
                <a:lnTo>
                  <a:pt x="257508" y="98821"/>
                </a:lnTo>
                <a:lnTo>
                  <a:pt x="259079" y="91630"/>
                </a:lnTo>
                <a:lnTo>
                  <a:pt x="255746" y="84962"/>
                </a:lnTo>
                <a:lnTo>
                  <a:pt x="250698" y="79438"/>
                </a:lnTo>
                <a:lnTo>
                  <a:pt x="244506" y="76200"/>
                </a:lnTo>
                <a:close/>
              </a:path>
              <a:path extrusionOk="0" h="1847850" w="350520">
                <a:moveTo>
                  <a:pt x="246887" y="149542"/>
                </a:moveTo>
                <a:lnTo>
                  <a:pt x="238886" y="152876"/>
                </a:lnTo>
                <a:lnTo>
                  <a:pt x="233171" y="157924"/>
                </a:lnTo>
                <a:lnTo>
                  <a:pt x="229742" y="164115"/>
                </a:lnTo>
                <a:lnTo>
                  <a:pt x="228600" y="170878"/>
                </a:lnTo>
                <a:lnTo>
                  <a:pt x="231933" y="178879"/>
                </a:lnTo>
                <a:lnTo>
                  <a:pt x="236981" y="184594"/>
                </a:lnTo>
                <a:lnTo>
                  <a:pt x="243173" y="188023"/>
                </a:lnTo>
                <a:lnTo>
                  <a:pt x="249936" y="189166"/>
                </a:lnTo>
                <a:lnTo>
                  <a:pt x="257937" y="185832"/>
                </a:lnTo>
                <a:lnTo>
                  <a:pt x="263652" y="180784"/>
                </a:lnTo>
                <a:lnTo>
                  <a:pt x="267081" y="174593"/>
                </a:lnTo>
                <a:lnTo>
                  <a:pt x="268224" y="167830"/>
                </a:lnTo>
                <a:lnTo>
                  <a:pt x="264890" y="159829"/>
                </a:lnTo>
                <a:lnTo>
                  <a:pt x="259842" y="154114"/>
                </a:lnTo>
                <a:lnTo>
                  <a:pt x="253650" y="150685"/>
                </a:lnTo>
                <a:lnTo>
                  <a:pt x="246887" y="149542"/>
                </a:lnTo>
                <a:close/>
              </a:path>
              <a:path extrusionOk="0" h="1847850" w="350520">
                <a:moveTo>
                  <a:pt x="256032" y="225742"/>
                </a:moveTo>
                <a:lnTo>
                  <a:pt x="248030" y="229076"/>
                </a:lnTo>
                <a:lnTo>
                  <a:pt x="242315" y="234124"/>
                </a:lnTo>
                <a:lnTo>
                  <a:pt x="238887" y="240315"/>
                </a:lnTo>
                <a:lnTo>
                  <a:pt x="237744" y="247078"/>
                </a:lnTo>
                <a:lnTo>
                  <a:pt x="239791" y="255079"/>
                </a:lnTo>
                <a:lnTo>
                  <a:pt x="244983" y="260794"/>
                </a:lnTo>
                <a:lnTo>
                  <a:pt x="251888" y="264223"/>
                </a:lnTo>
                <a:lnTo>
                  <a:pt x="259079" y="265366"/>
                </a:lnTo>
                <a:lnTo>
                  <a:pt x="265795" y="262032"/>
                </a:lnTo>
                <a:lnTo>
                  <a:pt x="271652" y="256984"/>
                </a:lnTo>
                <a:lnTo>
                  <a:pt x="275796" y="250793"/>
                </a:lnTo>
                <a:lnTo>
                  <a:pt x="277367" y="244030"/>
                </a:lnTo>
                <a:lnTo>
                  <a:pt x="274034" y="236029"/>
                </a:lnTo>
                <a:lnTo>
                  <a:pt x="268986" y="230314"/>
                </a:lnTo>
                <a:lnTo>
                  <a:pt x="262794" y="226885"/>
                </a:lnTo>
                <a:lnTo>
                  <a:pt x="256032" y="225742"/>
                </a:lnTo>
                <a:close/>
              </a:path>
              <a:path extrusionOk="0" h="1847850" w="350520">
                <a:moveTo>
                  <a:pt x="262127" y="301942"/>
                </a:moveTo>
                <a:lnTo>
                  <a:pt x="255889" y="303990"/>
                </a:lnTo>
                <a:lnTo>
                  <a:pt x="251078" y="309181"/>
                </a:lnTo>
                <a:lnTo>
                  <a:pt x="247983" y="316087"/>
                </a:lnTo>
                <a:lnTo>
                  <a:pt x="246887" y="323278"/>
                </a:lnTo>
                <a:lnTo>
                  <a:pt x="248507" y="329993"/>
                </a:lnTo>
                <a:lnTo>
                  <a:pt x="252983" y="335851"/>
                </a:lnTo>
                <a:lnTo>
                  <a:pt x="259746" y="339994"/>
                </a:lnTo>
                <a:lnTo>
                  <a:pt x="268224" y="341566"/>
                </a:lnTo>
                <a:lnTo>
                  <a:pt x="274891" y="338232"/>
                </a:lnTo>
                <a:lnTo>
                  <a:pt x="280415" y="333184"/>
                </a:lnTo>
                <a:lnTo>
                  <a:pt x="283654" y="326993"/>
                </a:lnTo>
                <a:lnTo>
                  <a:pt x="283463" y="320230"/>
                </a:lnTo>
                <a:lnTo>
                  <a:pt x="281844" y="312229"/>
                </a:lnTo>
                <a:lnTo>
                  <a:pt x="277368" y="306514"/>
                </a:lnTo>
                <a:lnTo>
                  <a:pt x="270605" y="303085"/>
                </a:lnTo>
                <a:lnTo>
                  <a:pt x="262127" y="301942"/>
                </a:lnTo>
                <a:close/>
              </a:path>
              <a:path extrusionOk="0" h="1847850" w="350520">
                <a:moveTo>
                  <a:pt x="271272" y="378142"/>
                </a:moveTo>
                <a:lnTo>
                  <a:pt x="264604" y="379761"/>
                </a:lnTo>
                <a:lnTo>
                  <a:pt x="259080" y="384238"/>
                </a:lnTo>
                <a:lnTo>
                  <a:pt x="255841" y="391001"/>
                </a:lnTo>
                <a:lnTo>
                  <a:pt x="256032" y="399478"/>
                </a:lnTo>
                <a:lnTo>
                  <a:pt x="257651" y="406145"/>
                </a:lnTo>
                <a:lnTo>
                  <a:pt x="262128" y="411670"/>
                </a:lnTo>
                <a:lnTo>
                  <a:pt x="268890" y="414908"/>
                </a:lnTo>
                <a:lnTo>
                  <a:pt x="277367" y="414718"/>
                </a:lnTo>
                <a:lnTo>
                  <a:pt x="284035" y="413099"/>
                </a:lnTo>
                <a:lnTo>
                  <a:pt x="289560" y="408622"/>
                </a:lnTo>
                <a:lnTo>
                  <a:pt x="292798" y="401859"/>
                </a:lnTo>
                <a:lnTo>
                  <a:pt x="292608" y="393382"/>
                </a:lnTo>
                <a:lnTo>
                  <a:pt x="290988" y="387143"/>
                </a:lnTo>
                <a:lnTo>
                  <a:pt x="286512" y="382333"/>
                </a:lnTo>
                <a:lnTo>
                  <a:pt x="279749" y="379237"/>
                </a:lnTo>
                <a:lnTo>
                  <a:pt x="271272" y="378142"/>
                </a:lnTo>
                <a:close/>
              </a:path>
              <a:path extrusionOk="0" h="1847850" w="350520">
                <a:moveTo>
                  <a:pt x="287178" y="454151"/>
                </a:moveTo>
                <a:lnTo>
                  <a:pt x="262127" y="475678"/>
                </a:lnTo>
                <a:lnTo>
                  <a:pt x="265461" y="482345"/>
                </a:lnTo>
                <a:lnTo>
                  <a:pt x="270510" y="487870"/>
                </a:lnTo>
                <a:lnTo>
                  <a:pt x="276701" y="491108"/>
                </a:lnTo>
                <a:lnTo>
                  <a:pt x="283463" y="490918"/>
                </a:lnTo>
                <a:lnTo>
                  <a:pt x="291465" y="489299"/>
                </a:lnTo>
                <a:lnTo>
                  <a:pt x="297180" y="484822"/>
                </a:lnTo>
                <a:lnTo>
                  <a:pt x="300609" y="478059"/>
                </a:lnTo>
                <a:lnTo>
                  <a:pt x="301751" y="469582"/>
                </a:lnTo>
                <a:lnTo>
                  <a:pt x="298418" y="462914"/>
                </a:lnTo>
                <a:lnTo>
                  <a:pt x="293370" y="457390"/>
                </a:lnTo>
                <a:lnTo>
                  <a:pt x="287178" y="454151"/>
                </a:lnTo>
                <a:close/>
              </a:path>
              <a:path extrusionOk="0" h="1847850" w="350520">
                <a:moveTo>
                  <a:pt x="294989" y="530351"/>
                </a:moveTo>
                <a:lnTo>
                  <a:pt x="286512" y="530542"/>
                </a:lnTo>
                <a:lnTo>
                  <a:pt x="279844" y="532114"/>
                </a:lnTo>
                <a:lnTo>
                  <a:pt x="274320" y="536257"/>
                </a:lnTo>
                <a:lnTo>
                  <a:pt x="271081" y="542115"/>
                </a:lnTo>
                <a:lnTo>
                  <a:pt x="271185" y="545782"/>
                </a:lnTo>
                <a:lnTo>
                  <a:pt x="271272" y="561022"/>
                </a:lnTo>
                <a:lnTo>
                  <a:pt x="280415" y="567118"/>
                </a:lnTo>
                <a:lnTo>
                  <a:pt x="289560" y="567118"/>
                </a:lnTo>
                <a:lnTo>
                  <a:pt x="297561" y="565499"/>
                </a:lnTo>
                <a:lnTo>
                  <a:pt x="303276" y="561022"/>
                </a:lnTo>
                <a:lnTo>
                  <a:pt x="306705" y="554259"/>
                </a:lnTo>
                <a:lnTo>
                  <a:pt x="307848" y="545782"/>
                </a:lnTo>
                <a:lnTo>
                  <a:pt x="306228" y="539114"/>
                </a:lnTo>
                <a:lnTo>
                  <a:pt x="301752" y="533590"/>
                </a:lnTo>
                <a:lnTo>
                  <a:pt x="294989" y="530351"/>
                </a:lnTo>
                <a:close/>
              </a:path>
              <a:path extrusionOk="0" h="1847850" w="350520">
                <a:moveTo>
                  <a:pt x="301085" y="606551"/>
                </a:moveTo>
                <a:lnTo>
                  <a:pt x="292608" y="606742"/>
                </a:lnTo>
                <a:lnTo>
                  <a:pt x="285940" y="608314"/>
                </a:lnTo>
                <a:lnTo>
                  <a:pt x="280415" y="612457"/>
                </a:lnTo>
                <a:lnTo>
                  <a:pt x="277177" y="618315"/>
                </a:lnTo>
                <a:lnTo>
                  <a:pt x="277367" y="625030"/>
                </a:lnTo>
                <a:lnTo>
                  <a:pt x="278939" y="633031"/>
                </a:lnTo>
                <a:lnTo>
                  <a:pt x="283083" y="638746"/>
                </a:lnTo>
                <a:lnTo>
                  <a:pt x="288940" y="642175"/>
                </a:lnTo>
                <a:lnTo>
                  <a:pt x="295656" y="643318"/>
                </a:lnTo>
                <a:lnTo>
                  <a:pt x="303657" y="641699"/>
                </a:lnTo>
                <a:lnTo>
                  <a:pt x="309372" y="637222"/>
                </a:lnTo>
                <a:lnTo>
                  <a:pt x="312801" y="630459"/>
                </a:lnTo>
                <a:lnTo>
                  <a:pt x="313944" y="621982"/>
                </a:lnTo>
                <a:lnTo>
                  <a:pt x="312324" y="615314"/>
                </a:lnTo>
                <a:lnTo>
                  <a:pt x="307848" y="609790"/>
                </a:lnTo>
                <a:lnTo>
                  <a:pt x="301085" y="606551"/>
                </a:lnTo>
                <a:close/>
              </a:path>
              <a:path extrusionOk="0" h="1847850" w="350520">
                <a:moveTo>
                  <a:pt x="307181" y="682799"/>
                </a:moveTo>
                <a:lnTo>
                  <a:pt x="280415" y="701230"/>
                </a:lnTo>
                <a:lnTo>
                  <a:pt x="283749" y="709231"/>
                </a:lnTo>
                <a:lnTo>
                  <a:pt x="288798" y="714946"/>
                </a:lnTo>
                <a:lnTo>
                  <a:pt x="294989" y="718375"/>
                </a:lnTo>
                <a:lnTo>
                  <a:pt x="301751" y="719518"/>
                </a:lnTo>
                <a:lnTo>
                  <a:pt x="308467" y="717946"/>
                </a:lnTo>
                <a:lnTo>
                  <a:pt x="314325" y="713803"/>
                </a:lnTo>
                <a:lnTo>
                  <a:pt x="318468" y="707945"/>
                </a:lnTo>
                <a:lnTo>
                  <a:pt x="320039" y="701230"/>
                </a:lnTo>
                <a:lnTo>
                  <a:pt x="318420" y="692800"/>
                </a:lnTo>
                <a:lnTo>
                  <a:pt x="313944" y="686371"/>
                </a:lnTo>
                <a:lnTo>
                  <a:pt x="307181" y="682799"/>
                </a:lnTo>
                <a:close/>
              </a:path>
              <a:path extrusionOk="0" h="1847850" w="350520">
                <a:moveTo>
                  <a:pt x="311515" y="758951"/>
                </a:moveTo>
                <a:lnTo>
                  <a:pt x="286512" y="777430"/>
                </a:lnTo>
                <a:lnTo>
                  <a:pt x="288083" y="785431"/>
                </a:lnTo>
                <a:lnTo>
                  <a:pt x="292226" y="791146"/>
                </a:lnTo>
                <a:lnTo>
                  <a:pt x="298084" y="794575"/>
                </a:lnTo>
                <a:lnTo>
                  <a:pt x="304800" y="795718"/>
                </a:lnTo>
                <a:lnTo>
                  <a:pt x="313229" y="794099"/>
                </a:lnTo>
                <a:lnTo>
                  <a:pt x="319659" y="789622"/>
                </a:lnTo>
                <a:lnTo>
                  <a:pt x="323230" y="782859"/>
                </a:lnTo>
                <a:lnTo>
                  <a:pt x="323088" y="774382"/>
                </a:lnTo>
                <a:lnTo>
                  <a:pt x="321516" y="767714"/>
                </a:lnTo>
                <a:lnTo>
                  <a:pt x="317373" y="762190"/>
                </a:lnTo>
                <a:lnTo>
                  <a:pt x="311515" y="758951"/>
                </a:lnTo>
                <a:close/>
              </a:path>
              <a:path extrusionOk="0" h="1847850" w="350520">
                <a:moveTo>
                  <a:pt x="316325" y="835151"/>
                </a:moveTo>
                <a:lnTo>
                  <a:pt x="289560" y="853630"/>
                </a:lnTo>
                <a:lnTo>
                  <a:pt x="292465" y="861631"/>
                </a:lnTo>
                <a:lnTo>
                  <a:pt x="296799" y="867346"/>
                </a:lnTo>
                <a:lnTo>
                  <a:pt x="302847" y="870775"/>
                </a:lnTo>
                <a:lnTo>
                  <a:pt x="310896" y="871918"/>
                </a:lnTo>
                <a:lnTo>
                  <a:pt x="317611" y="870299"/>
                </a:lnTo>
                <a:lnTo>
                  <a:pt x="323468" y="865822"/>
                </a:lnTo>
                <a:lnTo>
                  <a:pt x="327612" y="859059"/>
                </a:lnTo>
                <a:lnTo>
                  <a:pt x="329184" y="850582"/>
                </a:lnTo>
                <a:lnTo>
                  <a:pt x="327564" y="843914"/>
                </a:lnTo>
                <a:lnTo>
                  <a:pt x="323088" y="838390"/>
                </a:lnTo>
                <a:lnTo>
                  <a:pt x="316325" y="835151"/>
                </a:lnTo>
                <a:close/>
              </a:path>
              <a:path extrusionOk="0" h="1847850" w="350520">
                <a:moveTo>
                  <a:pt x="313944" y="908494"/>
                </a:moveTo>
                <a:lnTo>
                  <a:pt x="305942" y="911828"/>
                </a:lnTo>
                <a:lnTo>
                  <a:pt x="300227" y="916876"/>
                </a:lnTo>
                <a:lnTo>
                  <a:pt x="296799" y="923067"/>
                </a:lnTo>
                <a:lnTo>
                  <a:pt x="295656" y="929830"/>
                </a:lnTo>
                <a:lnTo>
                  <a:pt x="297275" y="937831"/>
                </a:lnTo>
                <a:lnTo>
                  <a:pt x="301752" y="943546"/>
                </a:lnTo>
                <a:lnTo>
                  <a:pt x="308514" y="946975"/>
                </a:lnTo>
                <a:lnTo>
                  <a:pt x="316991" y="948118"/>
                </a:lnTo>
                <a:lnTo>
                  <a:pt x="323659" y="946499"/>
                </a:lnTo>
                <a:lnTo>
                  <a:pt x="329184" y="942022"/>
                </a:lnTo>
                <a:lnTo>
                  <a:pt x="332422" y="935259"/>
                </a:lnTo>
                <a:lnTo>
                  <a:pt x="332232" y="926782"/>
                </a:lnTo>
                <a:lnTo>
                  <a:pt x="330660" y="920067"/>
                </a:lnTo>
                <a:lnTo>
                  <a:pt x="326517" y="914209"/>
                </a:lnTo>
                <a:lnTo>
                  <a:pt x="320659" y="910066"/>
                </a:lnTo>
                <a:lnTo>
                  <a:pt x="313944" y="908494"/>
                </a:lnTo>
                <a:close/>
              </a:path>
              <a:path extrusionOk="0" h="1847850" w="350520">
                <a:moveTo>
                  <a:pt x="316991" y="984694"/>
                </a:moveTo>
                <a:lnTo>
                  <a:pt x="310324" y="988028"/>
                </a:lnTo>
                <a:lnTo>
                  <a:pt x="304800" y="993076"/>
                </a:lnTo>
                <a:lnTo>
                  <a:pt x="301561" y="999267"/>
                </a:lnTo>
                <a:lnTo>
                  <a:pt x="301751" y="1006030"/>
                </a:lnTo>
                <a:lnTo>
                  <a:pt x="303323" y="1014031"/>
                </a:lnTo>
                <a:lnTo>
                  <a:pt x="307466" y="1019746"/>
                </a:lnTo>
                <a:lnTo>
                  <a:pt x="313324" y="1023175"/>
                </a:lnTo>
                <a:lnTo>
                  <a:pt x="320039" y="1024318"/>
                </a:lnTo>
                <a:lnTo>
                  <a:pt x="328041" y="1022699"/>
                </a:lnTo>
                <a:lnTo>
                  <a:pt x="333756" y="1018222"/>
                </a:lnTo>
                <a:lnTo>
                  <a:pt x="337185" y="1011459"/>
                </a:lnTo>
                <a:lnTo>
                  <a:pt x="338327" y="1002982"/>
                </a:lnTo>
                <a:lnTo>
                  <a:pt x="336708" y="996267"/>
                </a:lnTo>
                <a:lnTo>
                  <a:pt x="332232" y="990409"/>
                </a:lnTo>
                <a:lnTo>
                  <a:pt x="325469" y="986266"/>
                </a:lnTo>
                <a:lnTo>
                  <a:pt x="316991" y="984694"/>
                </a:lnTo>
                <a:close/>
              </a:path>
              <a:path extrusionOk="0" h="1847850" w="350520">
                <a:moveTo>
                  <a:pt x="323088" y="1060894"/>
                </a:moveTo>
                <a:lnTo>
                  <a:pt x="316372" y="1064228"/>
                </a:lnTo>
                <a:lnTo>
                  <a:pt x="310515" y="1069276"/>
                </a:lnTo>
                <a:lnTo>
                  <a:pt x="306371" y="1075467"/>
                </a:lnTo>
                <a:lnTo>
                  <a:pt x="304800" y="1082230"/>
                </a:lnTo>
                <a:lnTo>
                  <a:pt x="306419" y="1088945"/>
                </a:lnTo>
                <a:lnTo>
                  <a:pt x="310895" y="1094803"/>
                </a:lnTo>
                <a:lnTo>
                  <a:pt x="317658" y="1098946"/>
                </a:lnTo>
                <a:lnTo>
                  <a:pt x="326136" y="1100518"/>
                </a:lnTo>
                <a:lnTo>
                  <a:pt x="332851" y="1098899"/>
                </a:lnTo>
                <a:lnTo>
                  <a:pt x="338708" y="1094422"/>
                </a:lnTo>
                <a:lnTo>
                  <a:pt x="342852" y="1087659"/>
                </a:lnTo>
                <a:lnTo>
                  <a:pt x="344424" y="1079182"/>
                </a:lnTo>
                <a:lnTo>
                  <a:pt x="341090" y="1072467"/>
                </a:lnTo>
                <a:lnTo>
                  <a:pt x="336042" y="1066609"/>
                </a:lnTo>
                <a:lnTo>
                  <a:pt x="329850" y="1062466"/>
                </a:lnTo>
                <a:lnTo>
                  <a:pt x="323088" y="1060894"/>
                </a:lnTo>
                <a:close/>
              </a:path>
              <a:path extrusionOk="0" h="1847850" w="350520">
                <a:moveTo>
                  <a:pt x="326136" y="1137094"/>
                </a:moveTo>
                <a:lnTo>
                  <a:pt x="319420" y="1139999"/>
                </a:lnTo>
                <a:lnTo>
                  <a:pt x="313563" y="1144333"/>
                </a:lnTo>
                <a:lnTo>
                  <a:pt x="309419" y="1150381"/>
                </a:lnTo>
                <a:lnTo>
                  <a:pt x="307848" y="1158430"/>
                </a:lnTo>
                <a:lnTo>
                  <a:pt x="309467" y="1165145"/>
                </a:lnTo>
                <a:lnTo>
                  <a:pt x="313943" y="1171003"/>
                </a:lnTo>
                <a:lnTo>
                  <a:pt x="320706" y="1175146"/>
                </a:lnTo>
                <a:lnTo>
                  <a:pt x="329184" y="1176718"/>
                </a:lnTo>
                <a:lnTo>
                  <a:pt x="335899" y="1175099"/>
                </a:lnTo>
                <a:lnTo>
                  <a:pt x="341756" y="1170622"/>
                </a:lnTo>
                <a:lnTo>
                  <a:pt x="345900" y="1163859"/>
                </a:lnTo>
                <a:lnTo>
                  <a:pt x="347472" y="1155382"/>
                </a:lnTo>
                <a:lnTo>
                  <a:pt x="345852" y="1148667"/>
                </a:lnTo>
                <a:lnTo>
                  <a:pt x="341376" y="1142809"/>
                </a:lnTo>
                <a:lnTo>
                  <a:pt x="334613" y="1138666"/>
                </a:lnTo>
                <a:lnTo>
                  <a:pt x="326136" y="1137094"/>
                </a:lnTo>
                <a:close/>
              </a:path>
              <a:path extrusionOk="0" h="1847850" w="350520">
                <a:moveTo>
                  <a:pt x="329184" y="1213294"/>
                </a:moveTo>
                <a:lnTo>
                  <a:pt x="322468" y="1214913"/>
                </a:lnTo>
                <a:lnTo>
                  <a:pt x="316611" y="1219390"/>
                </a:lnTo>
                <a:lnTo>
                  <a:pt x="312467" y="1226153"/>
                </a:lnTo>
                <a:lnTo>
                  <a:pt x="310896" y="1234630"/>
                </a:lnTo>
                <a:lnTo>
                  <a:pt x="312515" y="1241345"/>
                </a:lnTo>
                <a:lnTo>
                  <a:pt x="316991" y="1247203"/>
                </a:lnTo>
                <a:lnTo>
                  <a:pt x="323754" y="1251346"/>
                </a:lnTo>
                <a:lnTo>
                  <a:pt x="332232" y="1252918"/>
                </a:lnTo>
                <a:lnTo>
                  <a:pt x="338947" y="1251299"/>
                </a:lnTo>
                <a:lnTo>
                  <a:pt x="344804" y="1246822"/>
                </a:lnTo>
                <a:lnTo>
                  <a:pt x="348948" y="1240059"/>
                </a:lnTo>
                <a:lnTo>
                  <a:pt x="350520" y="1231582"/>
                </a:lnTo>
                <a:lnTo>
                  <a:pt x="348900" y="1224867"/>
                </a:lnTo>
                <a:lnTo>
                  <a:pt x="344424" y="1219009"/>
                </a:lnTo>
                <a:lnTo>
                  <a:pt x="337661" y="1214866"/>
                </a:lnTo>
                <a:lnTo>
                  <a:pt x="329184" y="1213294"/>
                </a:lnTo>
                <a:close/>
              </a:path>
              <a:path extrusionOk="0" h="1847850" w="350520">
                <a:moveTo>
                  <a:pt x="332232" y="1289494"/>
                </a:moveTo>
                <a:lnTo>
                  <a:pt x="323754" y="1291113"/>
                </a:lnTo>
                <a:lnTo>
                  <a:pt x="316991" y="1295590"/>
                </a:lnTo>
                <a:lnTo>
                  <a:pt x="312515" y="1302353"/>
                </a:lnTo>
                <a:lnTo>
                  <a:pt x="310896" y="1310830"/>
                </a:lnTo>
                <a:lnTo>
                  <a:pt x="312467" y="1317545"/>
                </a:lnTo>
                <a:lnTo>
                  <a:pt x="316611" y="1323403"/>
                </a:lnTo>
                <a:lnTo>
                  <a:pt x="322468" y="1327546"/>
                </a:lnTo>
                <a:lnTo>
                  <a:pt x="329184" y="1329118"/>
                </a:lnTo>
                <a:lnTo>
                  <a:pt x="337661" y="1327546"/>
                </a:lnTo>
                <a:lnTo>
                  <a:pt x="344424" y="1323403"/>
                </a:lnTo>
                <a:lnTo>
                  <a:pt x="348900" y="1317545"/>
                </a:lnTo>
                <a:lnTo>
                  <a:pt x="350520" y="1310830"/>
                </a:lnTo>
                <a:lnTo>
                  <a:pt x="348948" y="1302353"/>
                </a:lnTo>
                <a:lnTo>
                  <a:pt x="344805" y="1295590"/>
                </a:lnTo>
                <a:lnTo>
                  <a:pt x="338947" y="1291113"/>
                </a:lnTo>
                <a:lnTo>
                  <a:pt x="332232" y="1289494"/>
                </a:lnTo>
                <a:close/>
              </a:path>
              <a:path extrusionOk="0" h="1847850" w="350520">
                <a:moveTo>
                  <a:pt x="329184" y="1365694"/>
                </a:moveTo>
                <a:lnTo>
                  <a:pt x="310705" y="1392459"/>
                </a:lnTo>
                <a:lnTo>
                  <a:pt x="313943" y="1399222"/>
                </a:lnTo>
                <a:lnTo>
                  <a:pt x="319468" y="1403699"/>
                </a:lnTo>
                <a:lnTo>
                  <a:pt x="326136" y="1405318"/>
                </a:lnTo>
                <a:lnTo>
                  <a:pt x="334613" y="1404175"/>
                </a:lnTo>
                <a:lnTo>
                  <a:pt x="341375" y="1400746"/>
                </a:lnTo>
                <a:lnTo>
                  <a:pt x="345852" y="1395031"/>
                </a:lnTo>
                <a:lnTo>
                  <a:pt x="347472" y="1387030"/>
                </a:lnTo>
                <a:lnTo>
                  <a:pt x="346328" y="1380267"/>
                </a:lnTo>
                <a:lnTo>
                  <a:pt x="342900" y="1374076"/>
                </a:lnTo>
                <a:lnTo>
                  <a:pt x="337185" y="1369028"/>
                </a:lnTo>
                <a:lnTo>
                  <a:pt x="329184" y="1365694"/>
                </a:lnTo>
                <a:close/>
              </a:path>
              <a:path extrusionOk="0" h="1847850" w="350520">
                <a:moveTo>
                  <a:pt x="323088" y="1441894"/>
                </a:moveTo>
                <a:lnTo>
                  <a:pt x="316325" y="1443037"/>
                </a:lnTo>
                <a:lnTo>
                  <a:pt x="310134" y="1446466"/>
                </a:lnTo>
                <a:lnTo>
                  <a:pt x="305085" y="1452181"/>
                </a:lnTo>
                <a:lnTo>
                  <a:pt x="301751" y="1460182"/>
                </a:lnTo>
                <a:lnTo>
                  <a:pt x="302895" y="1466945"/>
                </a:lnTo>
                <a:lnTo>
                  <a:pt x="306324" y="1473136"/>
                </a:lnTo>
                <a:lnTo>
                  <a:pt x="312038" y="1478184"/>
                </a:lnTo>
                <a:lnTo>
                  <a:pt x="320039" y="1481518"/>
                </a:lnTo>
                <a:lnTo>
                  <a:pt x="326802" y="1480375"/>
                </a:lnTo>
                <a:lnTo>
                  <a:pt x="332994" y="1476946"/>
                </a:lnTo>
                <a:lnTo>
                  <a:pt x="338042" y="1471231"/>
                </a:lnTo>
                <a:lnTo>
                  <a:pt x="341375" y="1463230"/>
                </a:lnTo>
                <a:lnTo>
                  <a:pt x="340232" y="1456467"/>
                </a:lnTo>
                <a:lnTo>
                  <a:pt x="336803" y="1450276"/>
                </a:lnTo>
                <a:lnTo>
                  <a:pt x="331088" y="1445228"/>
                </a:lnTo>
                <a:lnTo>
                  <a:pt x="323088" y="1441894"/>
                </a:lnTo>
                <a:close/>
              </a:path>
              <a:path extrusionOk="0" h="1847850" w="350520">
                <a:moveTo>
                  <a:pt x="303704" y="1517475"/>
                </a:moveTo>
                <a:lnTo>
                  <a:pt x="296799" y="1519999"/>
                </a:lnTo>
                <a:lnTo>
                  <a:pt x="291607" y="1525381"/>
                </a:lnTo>
                <a:lnTo>
                  <a:pt x="289560" y="1533334"/>
                </a:lnTo>
                <a:lnTo>
                  <a:pt x="288893" y="1540097"/>
                </a:lnTo>
                <a:lnTo>
                  <a:pt x="291083" y="1546288"/>
                </a:lnTo>
                <a:lnTo>
                  <a:pt x="295560" y="1551336"/>
                </a:lnTo>
                <a:lnTo>
                  <a:pt x="301751" y="1554670"/>
                </a:lnTo>
                <a:lnTo>
                  <a:pt x="308990" y="1555337"/>
                </a:lnTo>
                <a:lnTo>
                  <a:pt x="316229" y="1553146"/>
                </a:lnTo>
                <a:lnTo>
                  <a:pt x="322325" y="1548669"/>
                </a:lnTo>
                <a:lnTo>
                  <a:pt x="326136" y="1542478"/>
                </a:lnTo>
                <a:lnTo>
                  <a:pt x="326755" y="1533953"/>
                </a:lnTo>
                <a:lnTo>
                  <a:pt x="324230" y="1526857"/>
                </a:lnTo>
                <a:lnTo>
                  <a:pt x="318849" y="1521475"/>
                </a:lnTo>
                <a:lnTo>
                  <a:pt x="310896" y="1518094"/>
                </a:lnTo>
                <a:lnTo>
                  <a:pt x="303704" y="1517475"/>
                </a:lnTo>
                <a:close/>
              </a:path>
              <a:path extrusionOk="0" h="1847850" w="350520">
                <a:moveTo>
                  <a:pt x="282273" y="1588341"/>
                </a:moveTo>
                <a:lnTo>
                  <a:pt x="274700" y="1588579"/>
                </a:lnTo>
                <a:lnTo>
                  <a:pt x="267700" y="1591675"/>
                </a:lnTo>
                <a:lnTo>
                  <a:pt x="262127" y="1597342"/>
                </a:lnTo>
                <a:lnTo>
                  <a:pt x="259222" y="1604581"/>
                </a:lnTo>
                <a:lnTo>
                  <a:pt x="259461" y="1611820"/>
                </a:lnTo>
                <a:lnTo>
                  <a:pt x="262556" y="1617916"/>
                </a:lnTo>
                <a:lnTo>
                  <a:pt x="268224" y="1621726"/>
                </a:lnTo>
                <a:lnTo>
                  <a:pt x="275463" y="1624631"/>
                </a:lnTo>
                <a:lnTo>
                  <a:pt x="282701" y="1624393"/>
                </a:lnTo>
                <a:lnTo>
                  <a:pt x="288798" y="1621297"/>
                </a:lnTo>
                <a:lnTo>
                  <a:pt x="292608" y="1615630"/>
                </a:lnTo>
                <a:lnTo>
                  <a:pt x="295560" y="1610105"/>
                </a:lnTo>
                <a:lnTo>
                  <a:pt x="295656" y="1603438"/>
                </a:lnTo>
                <a:lnTo>
                  <a:pt x="293465" y="1596770"/>
                </a:lnTo>
                <a:lnTo>
                  <a:pt x="289560" y="1591246"/>
                </a:lnTo>
                <a:lnTo>
                  <a:pt x="282273" y="1588341"/>
                </a:lnTo>
                <a:close/>
              </a:path>
              <a:path extrusionOk="0" h="1847850" w="350520">
                <a:moveTo>
                  <a:pt x="232028" y="1648396"/>
                </a:moveTo>
                <a:lnTo>
                  <a:pt x="225028" y="1650111"/>
                </a:lnTo>
                <a:lnTo>
                  <a:pt x="219456" y="1655254"/>
                </a:lnTo>
                <a:lnTo>
                  <a:pt x="214741" y="1660826"/>
                </a:lnTo>
                <a:lnTo>
                  <a:pt x="213740" y="1667827"/>
                </a:lnTo>
                <a:lnTo>
                  <a:pt x="215598" y="1675399"/>
                </a:lnTo>
                <a:lnTo>
                  <a:pt x="219456" y="1682686"/>
                </a:lnTo>
                <a:lnTo>
                  <a:pt x="226742" y="1686067"/>
                </a:lnTo>
                <a:lnTo>
                  <a:pt x="234314" y="1686877"/>
                </a:lnTo>
                <a:lnTo>
                  <a:pt x="241315" y="1684829"/>
                </a:lnTo>
                <a:lnTo>
                  <a:pt x="246887" y="1679638"/>
                </a:lnTo>
                <a:lnTo>
                  <a:pt x="250316" y="1674113"/>
                </a:lnTo>
                <a:lnTo>
                  <a:pt x="251460" y="1667446"/>
                </a:lnTo>
                <a:lnTo>
                  <a:pt x="250316" y="1660778"/>
                </a:lnTo>
                <a:lnTo>
                  <a:pt x="246887" y="1655254"/>
                </a:lnTo>
                <a:lnTo>
                  <a:pt x="239601" y="1650111"/>
                </a:lnTo>
                <a:lnTo>
                  <a:pt x="232028" y="1648396"/>
                </a:lnTo>
                <a:close/>
              </a:path>
              <a:path extrusionOk="0" h="1847850" w="350520">
                <a:moveTo>
                  <a:pt x="179450" y="1700974"/>
                </a:moveTo>
                <a:lnTo>
                  <a:pt x="171878" y="1701069"/>
                </a:lnTo>
                <a:lnTo>
                  <a:pt x="164591" y="1704022"/>
                </a:lnTo>
                <a:lnTo>
                  <a:pt x="159400" y="1711309"/>
                </a:lnTo>
                <a:lnTo>
                  <a:pt x="157352" y="1718881"/>
                </a:lnTo>
                <a:lnTo>
                  <a:pt x="158162" y="1725882"/>
                </a:lnTo>
                <a:lnTo>
                  <a:pt x="161544" y="1731454"/>
                </a:lnTo>
                <a:lnTo>
                  <a:pt x="167116" y="1736645"/>
                </a:lnTo>
                <a:lnTo>
                  <a:pt x="174117" y="1738693"/>
                </a:lnTo>
                <a:lnTo>
                  <a:pt x="181689" y="1737883"/>
                </a:lnTo>
                <a:lnTo>
                  <a:pt x="188975" y="1734502"/>
                </a:lnTo>
                <a:lnTo>
                  <a:pt x="194167" y="1728930"/>
                </a:lnTo>
                <a:lnTo>
                  <a:pt x="196215" y="1721929"/>
                </a:lnTo>
                <a:lnTo>
                  <a:pt x="195405" y="1714357"/>
                </a:lnTo>
                <a:lnTo>
                  <a:pt x="192024" y="1707070"/>
                </a:lnTo>
                <a:lnTo>
                  <a:pt x="186451" y="1703165"/>
                </a:lnTo>
                <a:lnTo>
                  <a:pt x="179450" y="1700974"/>
                </a:lnTo>
                <a:close/>
              </a:path>
              <a:path extrusionOk="0" h="1847850" w="350520">
                <a:moveTo>
                  <a:pt x="60960" y="1734502"/>
                </a:moveTo>
                <a:lnTo>
                  <a:pt x="0" y="1847278"/>
                </a:lnTo>
                <a:lnTo>
                  <a:pt x="128015" y="1825942"/>
                </a:lnTo>
                <a:lnTo>
                  <a:pt x="60960" y="1734502"/>
                </a:lnTo>
                <a:close/>
              </a:path>
              <a:path extrusionOk="0" h="1847850" w="350520">
                <a:moveTo>
                  <a:pt x="112204" y="1746837"/>
                </a:moveTo>
                <a:lnTo>
                  <a:pt x="106679" y="1749742"/>
                </a:lnTo>
                <a:lnTo>
                  <a:pt x="101012" y="1755267"/>
                </a:lnTo>
                <a:lnTo>
                  <a:pt x="97917" y="1761934"/>
                </a:lnTo>
                <a:lnTo>
                  <a:pt x="97678" y="1768602"/>
                </a:lnTo>
                <a:lnTo>
                  <a:pt x="100584" y="1774126"/>
                </a:lnTo>
                <a:lnTo>
                  <a:pt x="105679" y="1779793"/>
                </a:lnTo>
                <a:lnTo>
                  <a:pt x="111632" y="1782889"/>
                </a:lnTo>
                <a:lnTo>
                  <a:pt x="118157" y="1783127"/>
                </a:lnTo>
                <a:lnTo>
                  <a:pt x="124967" y="1780222"/>
                </a:lnTo>
                <a:lnTo>
                  <a:pt x="130635" y="1775126"/>
                </a:lnTo>
                <a:lnTo>
                  <a:pt x="133730" y="1769173"/>
                </a:lnTo>
                <a:lnTo>
                  <a:pt x="133969" y="1762648"/>
                </a:lnTo>
                <a:lnTo>
                  <a:pt x="131063" y="1755838"/>
                </a:lnTo>
                <a:lnTo>
                  <a:pt x="125539" y="1750171"/>
                </a:lnTo>
                <a:lnTo>
                  <a:pt x="118871" y="1747075"/>
                </a:lnTo>
                <a:lnTo>
                  <a:pt x="112204" y="1746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3524298" y="3321616"/>
            <a:ext cx="1231652" cy="452191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70718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GB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1115616" y="1882589"/>
            <a:ext cx="564867" cy="390636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C990CA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endParaRPr/>
          </a:p>
        </p:txBody>
      </p:sp>
      <p:sp>
        <p:nvSpPr>
          <p:cNvPr id="308" name="Google Shape;308;p10"/>
          <p:cNvSpPr txBox="1"/>
          <p:nvPr/>
        </p:nvSpPr>
        <p:spPr>
          <a:xfrm>
            <a:off x="1184889" y="2981571"/>
            <a:ext cx="372507" cy="390636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C990CA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484909" y="5563129"/>
            <a:ext cx="7342909" cy="1034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50">
            <a:spAutoFit/>
          </a:bodyPr>
          <a:lstStyle/>
          <a:p>
            <a:pPr indent="-308858" lvl="0" marL="3202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resting state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216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K+ permeability is 100 times more than that of Na+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6156176" y="2348880"/>
            <a:ext cx="1177636" cy="537882"/>
          </a:xfrm>
          <a:custGeom>
            <a:rect b="b" l="l" r="r" t="t"/>
            <a:pathLst>
              <a:path extrusionOk="0" h="609600" w="12954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1162116" y="2348880"/>
            <a:ext cx="1177636" cy="537882"/>
          </a:xfrm>
          <a:custGeom>
            <a:rect b="b" l="l" r="r" t="t"/>
            <a:pathLst>
              <a:path extrusionOk="0" h="609600" w="12954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/>
          <p:nvPr>
            <p:ph type="title"/>
          </p:nvPr>
        </p:nvSpPr>
        <p:spPr>
          <a:xfrm>
            <a:off x="2411760" y="116632"/>
            <a:ext cx="44646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Na+/K+ pump</a:t>
            </a:r>
            <a:endParaRPr/>
          </a:p>
        </p:txBody>
      </p:sp>
      <p:sp>
        <p:nvSpPr>
          <p:cNvPr id="317" name="Google Shape;317;p11"/>
          <p:cNvSpPr txBox="1"/>
          <p:nvPr/>
        </p:nvSpPr>
        <p:spPr>
          <a:xfrm>
            <a:off x="487069" y="3888349"/>
            <a:ext cx="5837959" cy="2377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825">
            <a:spAutoFit/>
          </a:bodyPr>
          <a:lstStyle/>
          <a:p>
            <a:pPr indent="-308858" lvl="0" marL="320255" marR="460437" rtl="0" algn="l">
              <a:lnSpc>
                <a:spcPct val="108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Active transport system for Na+-K+  exchange using energy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858" lvl="0" marL="320255" marR="4559" rtl="0" algn="l">
              <a:lnSpc>
                <a:spcPct val="108400"/>
              </a:lnSpc>
              <a:spcBef>
                <a:spcPts val="61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an electrogenic pump since 3 Na+  efflux coupled with 2 K+ influx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858" lvl="0" marL="320255" marR="157848" rtl="0" algn="l">
              <a:lnSpc>
                <a:spcPct val="108400"/>
              </a:lnSpc>
              <a:spcBef>
                <a:spcPts val="633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effect of causing negative charge  inside the membrane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2770909" y="1741129"/>
            <a:ext cx="559955" cy="1383926"/>
          </a:xfrm>
          <a:custGeom>
            <a:rect b="b" l="l" r="r" t="t"/>
            <a:pathLst>
              <a:path extrusionOk="0" h="1568450" w="615950">
                <a:moveTo>
                  <a:pt x="83334" y="85001"/>
                </a:moveTo>
                <a:lnTo>
                  <a:pt x="49045" y="129106"/>
                </a:lnTo>
                <a:lnTo>
                  <a:pt x="32074" y="194076"/>
                </a:lnTo>
                <a:lnTo>
                  <a:pt x="25176" y="235255"/>
                </a:lnTo>
                <a:lnTo>
                  <a:pt x="19257" y="281351"/>
                </a:lnTo>
                <a:lnTo>
                  <a:pt x="14257" y="331705"/>
                </a:lnTo>
                <a:lnTo>
                  <a:pt x="10117" y="385659"/>
                </a:lnTo>
                <a:lnTo>
                  <a:pt x="6777" y="442553"/>
                </a:lnTo>
                <a:lnTo>
                  <a:pt x="4178" y="501730"/>
                </a:lnTo>
                <a:lnTo>
                  <a:pt x="2261" y="562529"/>
                </a:lnTo>
                <a:lnTo>
                  <a:pt x="965" y="624293"/>
                </a:lnTo>
                <a:lnTo>
                  <a:pt x="231" y="686361"/>
                </a:lnTo>
                <a:lnTo>
                  <a:pt x="0" y="748076"/>
                </a:lnTo>
                <a:lnTo>
                  <a:pt x="535" y="800791"/>
                </a:lnTo>
                <a:lnTo>
                  <a:pt x="2000" y="853756"/>
                </a:lnTo>
                <a:lnTo>
                  <a:pt x="4179" y="906935"/>
                </a:lnTo>
                <a:lnTo>
                  <a:pt x="6858" y="960293"/>
                </a:lnTo>
                <a:lnTo>
                  <a:pt x="9822" y="1013794"/>
                </a:lnTo>
                <a:lnTo>
                  <a:pt x="12858" y="1067402"/>
                </a:lnTo>
                <a:lnTo>
                  <a:pt x="15751" y="1121081"/>
                </a:lnTo>
                <a:lnTo>
                  <a:pt x="18287" y="1174796"/>
                </a:lnTo>
                <a:lnTo>
                  <a:pt x="32385" y="1217468"/>
                </a:lnTo>
                <a:lnTo>
                  <a:pt x="45291" y="1254520"/>
                </a:lnTo>
                <a:lnTo>
                  <a:pt x="77771" y="1329625"/>
                </a:lnTo>
                <a:lnTo>
                  <a:pt x="100202" y="1372535"/>
                </a:lnTo>
                <a:lnTo>
                  <a:pt x="124348" y="1414874"/>
                </a:lnTo>
                <a:lnTo>
                  <a:pt x="149351" y="1455212"/>
                </a:lnTo>
                <a:lnTo>
                  <a:pt x="190880" y="1483787"/>
                </a:lnTo>
                <a:lnTo>
                  <a:pt x="227790" y="1507933"/>
                </a:lnTo>
                <a:lnTo>
                  <a:pt x="262127" y="1528364"/>
                </a:lnTo>
                <a:lnTo>
                  <a:pt x="328802" y="1551605"/>
                </a:lnTo>
                <a:lnTo>
                  <a:pt x="393191" y="1567988"/>
                </a:lnTo>
                <a:lnTo>
                  <a:pt x="433596" y="1531949"/>
                </a:lnTo>
                <a:lnTo>
                  <a:pt x="459662" y="1492544"/>
                </a:lnTo>
                <a:lnTo>
                  <a:pt x="476804" y="1448604"/>
                </a:lnTo>
                <a:lnTo>
                  <a:pt x="505967" y="1342436"/>
                </a:lnTo>
                <a:lnTo>
                  <a:pt x="520049" y="1292391"/>
                </a:lnTo>
                <a:lnTo>
                  <a:pt x="533034" y="1242730"/>
                </a:lnTo>
                <a:lnTo>
                  <a:pt x="544921" y="1193288"/>
                </a:lnTo>
                <a:lnTo>
                  <a:pt x="555711" y="1143902"/>
                </a:lnTo>
                <a:lnTo>
                  <a:pt x="565403" y="1094405"/>
                </a:lnTo>
                <a:lnTo>
                  <a:pt x="573999" y="1044634"/>
                </a:lnTo>
                <a:lnTo>
                  <a:pt x="581497" y="994425"/>
                </a:lnTo>
                <a:lnTo>
                  <a:pt x="587898" y="943612"/>
                </a:lnTo>
                <a:lnTo>
                  <a:pt x="593201" y="892030"/>
                </a:lnTo>
                <a:lnTo>
                  <a:pt x="597408" y="839516"/>
                </a:lnTo>
                <a:lnTo>
                  <a:pt x="601065" y="790480"/>
                </a:lnTo>
                <a:lnTo>
                  <a:pt x="604723" y="742029"/>
                </a:lnTo>
                <a:lnTo>
                  <a:pt x="608380" y="694017"/>
                </a:lnTo>
                <a:lnTo>
                  <a:pt x="615696" y="598724"/>
                </a:lnTo>
                <a:lnTo>
                  <a:pt x="609069" y="549573"/>
                </a:lnTo>
                <a:lnTo>
                  <a:pt x="601288" y="501174"/>
                </a:lnTo>
                <a:lnTo>
                  <a:pt x="592216" y="453516"/>
                </a:lnTo>
                <a:lnTo>
                  <a:pt x="581716" y="406587"/>
                </a:lnTo>
                <a:lnTo>
                  <a:pt x="569649" y="360379"/>
                </a:lnTo>
                <a:lnTo>
                  <a:pt x="555879" y="314879"/>
                </a:lnTo>
                <a:lnTo>
                  <a:pt x="540266" y="270078"/>
                </a:lnTo>
                <a:lnTo>
                  <a:pt x="522675" y="225965"/>
                </a:lnTo>
                <a:lnTo>
                  <a:pt x="502967" y="182529"/>
                </a:lnTo>
                <a:lnTo>
                  <a:pt x="481005" y="139760"/>
                </a:lnTo>
                <a:lnTo>
                  <a:pt x="457348" y="98852"/>
                </a:lnTo>
                <a:lnTo>
                  <a:pt x="112775" y="98852"/>
                </a:lnTo>
                <a:lnTo>
                  <a:pt x="97357" y="87162"/>
                </a:lnTo>
                <a:lnTo>
                  <a:pt x="83334" y="85001"/>
                </a:lnTo>
                <a:close/>
              </a:path>
              <a:path extrusionOk="0" h="1568450" w="615950">
                <a:moveTo>
                  <a:pt x="299630" y="0"/>
                </a:moveTo>
                <a:lnTo>
                  <a:pt x="257031" y="9656"/>
                </a:lnTo>
                <a:lnTo>
                  <a:pt x="207263" y="37892"/>
                </a:lnTo>
                <a:lnTo>
                  <a:pt x="191357" y="41607"/>
                </a:lnTo>
                <a:lnTo>
                  <a:pt x="176022" y="44750"/>
                </a:lnTo>
                <a:lnTo>
                  <a:pt x="161829" y="49036"/>
                </a:lnTo>
                <a:lnTo>
                  <a:pt x="149351" y="56180"/>
                </a:lnTo>
                <a:lnTo>
                  <a:pt x="121152" y="75516"/>
                </a:lnTo>
                <a:lnTo>
                  <a:pt x="113640" y="77663"/>
                </a:lnTo>
                <a:lnTo>
                  <a:pt x="112775" y="98852"/>
                </a:lnTo>
                <a:lnTo>
                  <a:pt x="457348" y="98852"/>
                </a:lnTo>
                <a:lnTo>
                  <a:pt x="456651" y="97647"/>
                </a:lnTo>
                <a:lnTo>
                  <a:pt x="429767" y="56180"/>
                </a:lnTo>
                <a:lnTo>
                  <a:pt x="381463" y="25895"/>
                </a:lnTo>
                <a:lnTo>
                  <a:pt x="339595" y="6291"/>
                </a:lnTo>
                <a:lnTo>
                  <a:pt x="299630" y="0"/>
                </a:lnTo>
                <a:close/>
              </a:path>
              <a:path extrusionOk="0" h="1568450" w="615950">
                <a:moveTo>
                  <a:pt x="110347" y="57895"/>
                </a:moveTo>
                <a:lnTo>
                  <a:pt x="104792" y="58561"/>
                </a:lnTo>
                <a:lnTo>
                  <a:pt x="100202" y="66086"/>
                </a:lnTo>
                <a:lnTo>
                  <a:pt x="99470" y="75040"/>
                </a:lnTo>
                <a:lnTo>
                  <a:pt x="105489" y="79993"/>
                </a:lnTo>
                <a:lnTo>
                  <a:pt x="113640" y="77663"/>
                </a:lnTo>
                <a:lnTo>
                  <a:pt x="113972" y="69515"/>
                </a:lnTo>
                <a:lnTo>
                  <a:pt x="110347" y="5789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2770909" y="1741129"/>
            <a:ext cx="559955" cy="1383926"/>
          </a:xfrm>
          <a:custGeom>
            <a:rect b="b" l="l" r="r" t="t"/>
            <a:pathLst>
              <a:path extrusionOk="0" h="1568450" w="615950">
                <a:moveTo>
                  <a:pt x="112775" y="98852"/>
                </a:moveTo>
                <a:lnTo>
                  <a:pt x="110347" y="57895"/>
                </a:lnTo>
                <a:lnTo>
                  <a:pt x="99470" y="75040"/>
                </a:lnTo>
                <a:lnTo>
                  <a:pt x="105489" y="79993"/>
                </a:lnTo>
                <a:lnTo>
                  <a:pt x="121152" y="75516"/>
                </a:lnTo>
                <a:lnTo>
                  <a:pt x="149351" y="56180"/>
                </a:lnTo>
                <a:lnTo>
                  <a:pt x="161829" y="49036"/>
                </a:lnTo>
                <a:lnTo>
                  <a:pt x="176021" y="44750"/>
                </a:lnTo>
                <a:lnTo>
                  <a:pt x="191357" y="41607"/>
                </a:lnTo>
                <a:lnTo>
                  <a:pt x="207263" y="37892"/>
                </a:lnTo>
                <a:lnTo>
                  <a:pt x="257031" y="9656"/>
                </a:lnTo>
                <a:lnTo>
                  <a:pt x="299630" y="0"/>
                </a:lnTo>
                <a:lnTo>
                  <a:pt x="339595" y="6291"/>
                </a:lnTo>
                <a:lnTo>
                  <a:pt x="381463" y="25895"/>
                </a:lnTo>
                <a:lnTo>
                  <a:pt x="429767" y="56180"/>
                </a:lnTo>
                <a:lnTo>
                  <a:pt x="456651" y="97647"/>
                </a:lnTo>
                <a:lnTo>
                  <a:pt x="481005" y="139760"/>
                </a:lnTo>
                <a:lnTo>
                  <a:pt x="502967" y="182529"/>
                </a:lnTo>
                <a:lnTo>
                  <a:pt x="522675" y="225965"/>
                </a:lnTo>
                <a:lnTo>
                  <a:pt x="540266" y="270078"/>
                </a:lnTo>
                <a:lnTo>
                  <a:pt x="555878" y="314879"/>
                </a:lnTo>
                <a:lnTo>
                  <a:pt x="569649" y="360379"/>
                </a:lnTo>
                <a:lnTo>
                  <a:pt x="581716" y="406587"/>
                </a:lnTo>
                <a:lnTo>
                  <a:pt x="592216" y="453516"/>
                </a:lnTo>
                <a:lnTo>
                  <a:pt x="601288" y="501174"/>
                </a:lnTo>
                <a:lnTo>
                  <a:pt x="609069" y="549573"/>
                </a:lnTo>
                <a:lnTo>
                  <a:pt x="615695" y="598724"/>
                </a:lnTo>
                <a:lnTo>
                  <a:pt x="612038" y="646297"/>
                </a:lnTo>
                <a:lnTo>
                  <a:pt x="608380" y="694017"/>
                </a:lnTo>
                <a:lnTo>
                  <a:pt x="604723" y="742029"/>
                </a:lnTo>
                <a:lnTo>
                  <a:pt x="601065" y="790480"/>
                </a:lnTo>
                <a:lnTo>
                  <a:pt x="597407" y="839516"/>
                </a:lnTo>
                <a:lnTo>
                  <a:pt x="593201" y="892030"/>
                </a:lnTo>
                <a:lnTo>
                  <a:pt x="587898" y="943612"/>
                </a:lnTo>
                <a:lnTo>
                  <a:pt x="581497" y="994425"/>
                </a:lnTo>
                <a:lnTo>
                  <a:pt x="573999" y="1044634"/>
                </a:lnTo>
                <a:lnTo>
                  <a:pt x="565403" y="1094405"/>
                </a:lnTo>
                <a:lnTo>
                  <a:pt x="555711" y="1143902"/>
                </a:lnTo>
                <a:lnTo>
                  <a:pt x="544921" y="1193288"/>
                </a:lnTo>
                <a:lnTo>
                  <a:pt x="533034" y="1242730"/>
                </a:lnTo>
                <a:lnTo>
                  <a:pt x="520049" y="1292391"/>
                </a:lnTo>
                <a:lnTo>
                  <a:pt x="505967" y="1342436"/>
                </a:lnTo>
                <a:lnTo>
                  <a:pt x="490435" y="1398958"/>
                </a:lnTo>
                <a:lnTo>
                  <a:pt x="476804" y="1448604"/>
                </a:lnTo>
                <a:lnTo>
                  <a:pt x="459662" y="1492544"/>
                </a:lnTo>
                <a:lnTo>
                  <a:pt x="433596" y="1531949"/>
                </a:lnTo>
                <a:lnTo>
                  <a:pt x="393191" y="1567988"/>
                </a:lnTo>
                <a:lnTo>
                  <a:pt x="367141" y="1561368"/>
                </a:lnTo>
                <a:lnTo>
                  <a:pt x="328802" y="1551605"/>
                </a:lnTo>
                <a:lnTo>
                  <a:pt x="289893" y="1540128"/>
                </a:lnTo>
                <a:lnTo>
                  <a:pt x="227790" y="1507933"/>
                </a:lnTo>
                <a:lnTo>
                  <a:pt x="190880" y="1483787"/>
                </a:lnTo>
                <a:lnTo>
                  <a:pt x="149351" y="1455212"/>
                </a:lnTo>
                <a:lnTo>
                  <a:pt x="124348" y="1414874"/>
                </a:lnTo>
                <a:lnTo>
                  <a:pt x="100202" y="1372535"/>
                </a:lnTo>
                <a:lnTo>
                  <a:pt x="77771" y="1329625"/>
                </a:lnTo>
                <a:lnTo>
                  <a:pt x="57911" y="1287572"/>
                </a:lnTo>
                <a:lnTo>
                  <a:pt x="32384" y="1217468"/>
                </a:lnTo>
                <a:lnTo>
                  <a:pt x="18287" y="1174796"/>
                </a:lnTo>
                <a:lnTo>
                  <a:pt x="15751" y="1121081"/>
                </a:lnTo>
                <a:lnTo>
                  <a:pt x="12858" y="1067402"/>
                </a:lnTo>
                <a:lnTo>
                  <a:pt x="9822" y="1013794"/>
                </a:lnTo>
                <a:lnTo>
                  <a:pt x="6857" y="960293"/>
                </a:lnTo>
                <a:lnTo>
                  <a:pt x="4179" y="906935"/>
                </a:lnTo>
                <a:lnTo>
                  <a:pt x="2000" y="853756"/>
                </a:lnTo>
                <a:lnTo>
                  <a:pt x="535" y="800791"/>
                </a:lnTo>
                <a:lnTo>
                  <a:pt x="0" y="748076"/>
                </a:lnTo>
                <a:lnTo>
                  <a:pt x="231" y="686361"/>
                </a:lnTo>
                <a:lnTo>
                  <a:pt x="965" y="624293"/>
                </a:lnTo>
                <a:lnTo>
                  <a:pt x="2261" y="562529"/>
                </a:lnTo>
                <a:lnTo>
                  <a:pt x="4178" y="501730"/>
                </a:lnTo>
                <a:lnTo>
                  <a:pt x="6777" y="442553"/>
                </a:lnTo>
                <a:lnTo>
                  <a:pt x="10117" y="385659"/>
                </a:lnTo>
                <a:lnTo>
                  <a:pt x="14257" y="331705"/>
                </a:lnTo>
                <a:lnTo>
                  <a:pt x="19257" y="281351"/>
                </a:lnTo>
                <a:lnTo>
                  <a:pt x="25176" y="235255"/>
                </a:lnTo>
                <a:lnTo>
                  <a:pt x="32074" y="194076"/>
                </a:lnTo>
                <a:lnTo>
                  <a:pt x="49045" y="129106"/>
                </a:lnTo>
                <a:lnTo>
                  <a:pt x="70648" y="91711"/>
                </a:lnTo>
                <a:lnTo>
                  <a:pt x="83334" y="85001"/>
                </a:lnTo>
                <a:lnTo>
                  <a:pt x="97357" y="87162"/>
                </a:lnTo>
                <a:lnTo>
                  <a:pt x="112775" y="98852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1870364" y="1741129"/>
            <a:ext cx="1028123" cy="1383926"/>
          </a:xfrm>
          <a:custGeom>
            <a:rect b="b" l="l" r="r" t="t"/>
            <a:pathLst>
              <a:path extrusionOk="0" h="1568450" w="1130935">
                <a:moveTo>
                  <a:pt x="316065" y="0"/>
                </a:move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7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4" y="1455212"/>
                </a:lnTo>
                <a:lnTo>
                  <a:pt x="492534" y="1431548"/>
                </a:lnTo>
                <a:lnTo>
                  <a:pt x="532609" y="1411186"/>
                </a:lnTo>
                <a:lnTo>
                  <a:pt x="579120" y="1392347"/>
                </a:lnTo>
                <a:lnTo>
                  <a:pt x="624614" y="1373255"/>
                </a:lnTo>
                <a:lnTo>
                  <a:pt x="661641" y="1352131"/>
                </a:lnTo>
                <a:lnTo>
                  <a:pt x="682751" y="1327196"/>
                </a:lnTo>
                <a:lnTo>
                  <a:pt x="760476" y="1314623"/>
                </a:lnTo>
                <a:lnTo>
                  <a:pt x="1128730" y="1314623"/>
                </a:lnTo>
                <a:lnTo>
                  <a:pt x="1127843" y="1301455"/>
                </a:lnTo>
                <a:lnTo>
                  <a:pt x="1116234" y="1273285"/>
                </a:lnTo>
                <a:lnTo>
                  <a:pt x="1098768" y="1255687"/>
                </a:lnTo>
                <a:lnTo>
                  <a:pt x="1057405" y="1231065"/>
                </a:lnTo>
                <a:lnTo>
                  <a:pt x="1039082" y="1213468"/>
                </a:lnTo>
                <a:lnTo>
                  <a:pt x="1026044" y="1185298"/>
                </a:lnTo>
                <a:lnTo>
                  <a:pt x="1021079" y="1141268"/>
                </a:lnTo>
                <a:lnTo>
                  <a:pt x="1029966" y="1118458"/>
                </a:lnTo>
                <a:lnTo>
                  <a:pt x="1039184" y="1088121"/>
                </a:lnTo>
                <a:lnTo>
                  <a:pt x="1048555" y="1051089"/>
                </a:lnTo>
                <a:lnTo>
                  <a:pt x="1057906" y="1008194"/>
                </a:lnTo>
                <a:lnTo>
                  <a:pt x="1067059" y="960268"/>
                </a:lnTo>
                <a:lnTo>
                  <a:pt x="1075840" y="908142"/>
                </a:lnTo>
                <a:lnTo>
                  <a:pt x="1084070" y="852649"/>
                </a:lnTo>
                <a:lnTo>
                  <a:pt x="1091576" y="794620"/>
                </a:lnTo>
                <a:lnTo>
                  <a:pt x="1098180" y="734887"/>
                </a:lnTo>
                <a:lnTo>
                  <a:pt x="1103707" y="674283"/>
                </a:lnTo>
                <a:lnTo>
                  <a:pt x="1107981" y="613639"/>
                </a:lnTo>
                <a:lnTo>
                  <a:pt x="1110826" y="553786"/>
                </a:lnTo>
                <a:lnTo>
                  <a:pt x="1112066" y="495557"/>
                </a:lnTo>
                <a:lnTo>
                  <a:pt x="1111525" y="439784"/>
                </a:lnTo>
                <a:lnTo>
                  <a:pt x="1109027" y="387298"/>
                </a:lnTo>
                <a:lnTo>
                  <a:pt x="1104395" y="338932"/>
                </a:lnTo>
                <a:lnTo>
                  <a:pt x="1097455" y="295517"/>
                </a:lnTo>
                <a:lnTo>
                  <a:pt x="1088030" y="257885"/>
                </a:lnTo>
                <a:lnTo>
                  <a:pt x="1053511" y="193248"/>
                </a:lnTo>
                <a:lnTo>
                  <a:pt x="1023568" y="166353"/>
                </a:lnTo>
                <a:lnTo>
                  <a:pt x="987279" y="145442"/>
                </a:lnTo>
                <a:lnTo>
                  <a:pt x="945813" y="129777"/>
                </a:lnTo>
                <a:lnTo>
                  <a:pt x="900334" y="118616"/>
                </a:lnTo>
                <a:lnTo>
                  <a:pt x="852009" y="111222"/>
                </a:lnTo>
                <a:lnTo>
                  <a:pt x="802004" y="106853"/>
                </a:lnTo>
                <a:lnTo>
                  <a:pt x="753184" y="104840"/>
                </a:lnTo>
                <a:lnTo>
                  <a:pt x="608519" y="104840"/>
                </a:lnTo>
                <a:lnTo>
                  <a:pt x="567612" y="104504"/>
                </a:lnTo>
                <a:lnTo>
                  <a:pt x="532023" y="102754"/>
                </a:lnTo>
                <a:lnTo>
                  <a:pt x="502920" y="98852"/>
                </a:lnTo>
                <a:lnTo>
                  <a:pt x="502055" y="77663"/>
                </a:lnTo>
                <a:lnTo>
                  <a:pt x="494543" y="75516"/>
                </a:lnTo>
                <a:lnTo>
                  <a:pt x="466344" y="56180"/>
                </a:lnTo>
                <a:lnTo>
                  <a:pt x="453866" y="49036"/>
                </a:lnTo>
                <a:lnTo>
                  <a:pt x="439674" y="44750"/>
                </a:lnTo>
                <a:lnTo>
                  <a:pt x="424338" y="41607"/>
                </a:lnTo>
                <a:lnTo>
                  <a:pt x="408432" y="37892"/>
                </a:lnTo>
                <a:lnTo>
                  <a:pt x="358664" y="9656"/>
                </a:lnTo>
                <a:lnTo>
                  <a:pt x="316065" y="0"/>
                </a:lnTo>
                <a:close/>
              </a:path>
              <a:path extrusionOk="0" h="1568450" w="1130935">
                <a:moveTo>
                  <a:pt x="1128730" y="1314623"/>
                </a:moveTo>
                <a:lnTo>
                  <a:pt x="760476" y="1314623"/>
                </a:lnTo>
                <a:lnTo>
                  <a:pt x="913638" y="1322624"/>
                </a:lnTo>
                <a:lnTo>
                  <a:pt x="1063371" y="1337483"/>
                </a:lnTo>
                <a:lnTo>
                  <a:pt x="1130808" y="1345484"/>
                </a:lnTo>
                <a:lnTo>
                  <a:pt x="1128730" y="1314623"/>
                </a:lnTo>
                <a:close/>
              </a:path>
              <a:path extrusionOk="0" h="1568450" w="1130935">
                <a:moveTo>
                  <a:pt x="701623" y="104234"/>
                </a:moveTo>
                <a:lnTo>
                  <a:pt x="608519" y="104840"/>
                </a:lnTo>
                <a:lnTo>
                  <a:pt x="753184" y="104840"/>
                </a:lnTo>
                <a:lnTo>
                  <a:pt x="751487" y="104771"/>
                </a:lnTo>
                <a:lnTo>
                  <a:pt x="701623" y="104234"/>
                </a:lnTo>
                <a:close/>
              </a:path>
              <a:path extrusionOk="0" h="1568450" w="1130935">
                <a:moveTo>
                  <a:pt x="505348" y="57895"/>
                </a:moveTo>
                <a:lnTo>
                  <a:pt x="501723" y="69515"/>
                </a:lnTo>
                <a:lnTo>
                  <a:pt x="502055" y="77663"/>
                </a:lnTo>
                <a:lnTo>
                  <a:pt x="510206" y="79993"/>
                </a:lnTo>
                <a:lnTo>
                  <a:pt x="516225" y="75040"/>
                </a:lnTo>
                <a:lnTo>
                  <a:pt x="515493" y="66086"/>
                </a:lnTo>
                <a:lnTo>
                  <a:pt x="510903" y="58561"/>
                </a:lnTo>
                <a:lnTo>
                  <a:pt x="505348" y="5789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1870364" y="1741129"/>
            <a:ext cx="1028123" cy="1383926"/>
          </a:xfrm>
          <a:custGeom>
            <a:rect b="b" l="l" r="r" t="t"/>
            <a:pathLst>
              <a:path extrusionOk="0" h="1568450" w="1130935">
                <a:moveTo>
                  <a:pt x="502919" y="98852"/>
                </a:moveTo>
                <a:lnTo>
                  <a:pt x="505348" y="57895"/>
                </a:lnTo>
                <a:lnTo>
                  <a:pt x="516225" y="75040"/>
                </a:lnTo>
                <a:lnTo>
                  <a:pt x="510206" y="79993"/>
                </a:lnTo>
                <a:lnTo>
                  <a:pt x="494543" y="75516"/>
                </a:lnTo>
                <a:lnTo>
                  <a:pt x="466343" y="56180"/>
                </a:lnTo>
                <a:lnTo>
                  <a:pt x="453866" y="49036"/>
                </a:lnTo>
                <a:lnTo>
                  <a:pt x="439673" y="44750"/>
                </a:lnTo>
                <a:lnTo>
                  <a:pt x="424338" y="41607"/>
                </a:lnTo>
                <a:lnTo>
                  <a:pt x="408431" y="37892"/>
                </a:lnTo>
                <a:lnTo>
                  <a:pt x="358664" y="9656"/>
                </a:lnTo>
                <a:lnTo>
                  <a:pt x="316065" y="0"/>
                </a:ln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6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3657" y="646297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25260" y="1398958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48554" y="156136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3" y="1455212"/>
                </a:lnTo>
                <a:lnTo>
                  <a:pt x="492534" y="1431548"/>
                </a:lnTo>
                <a:lnTo>
                  <a:pt x="532609" y="1411186"/>
                </a:lnTo>
                <a:lnTo>
                  <a:pt x="579119" y="1392347"/>
                </a:lnTo>
                <a:lnTo>
                  <a:pt x="624614" y="1373255"/>
                </a:lnTo>
                <a:lnTo>
                  <a:pt x="661641" y="1352131"/>
                </a:lnTo>
                <a:lnTo>
                  <a:pt x="682751" y="1327196"/>
                </a:lnTo>
                <a:lnTo>
                  <a:pt x="760475" y="1314623"/>
                </a:lnTo>
                <a:lnTo>
                  <a:pt x="913637" y="1322624"/>
                </a:lnTo>
                <a:lnTo>
                  <a:pt x="1063370" y="1337483"/>
                </a:lnTo>
                <a:lnTo>
                  <a:pt x="1130807" y="1345484"/>
                </a:lnTo>
                <a:lnTo>
                  <a:pt x="1127843" y="1301455"/>
                </a:lnTo>
                <a:lnTo>
                  <a:pt x="1116234" y="1273285"/>
                </a:lnTo>
                <a:lnTo>
                  <a:pt x="1098768" y="1255687"/>
                </a:lnTo>
                <a:lnTo>
                  <a:pt x="1078229" y="1243376"/>
                </a:lnTo>
                <a:lnTo>
                  <a:pt x="1057405" y="1231065"/>
                </a:lnTo>
                <a:lnTo>
                  <a:pt x="1039082" y="1213468"/>
                </a:lnTo>
                <a:lnTo>
                  <a:pt x="1026044" y="1185298"/>
                </a:lnTo>
                <a:lnTo>
                  <a:pt x="1021079" y="1141268"/>
                </a:lnTo>
                <a:lnTo>
                  <a:pt x="1029966" y="1118458"/>
                </a:lnTo>
                <a:lnTo>
                  <a:pt x="1039184" y="1088121"/>
                </a:lnTo>
                <a:lnTo>
                  <a:pt x="1048555" y="1051089"/>
                </a:lnTo>
                <a:lnTo>
                  <a:pt x="1057906" y="1008194"/>
                </a:lnTo>
                <a:lnTo>
                  <a:pt x="1067059" y="960268"/>
                </a:lnTo>
                <a:lnTo>
                  <a:pt x="1075839" y="908142"/>
                </a:lnTo>
                <a:lnTo>
                  <a:pt x="1084070" y="852649"/>
                </a:lnTo>
                <a:lnTo>
                  <a:pt x="1091576" y="794620"/>
                </a:lnTo>
                <a:lnTo>
                  <a:pt x="1098180" y="734887"/>
                </a:lnTo>
                <a:lnTo>
                  <a:pt x="1103707" y="674283"/>
                </a:lnTo>
                <a:lnTo>
                  <a:pt x="1107981" y="613638"/>
                </a:lnTo>
                <a:lnTo>
                  <a:pt x="1110826" y="553786"/>
                </a:lnTo>
                <a:lnTo>
                  <a:pt x="1112066" y="495557"/>
                </a:lnTo>
                <a:lnTo>
                  <a:pt x="1111525" y="439784"/>
                </a:lnTo>
                <a:lnTo>
                  <a:pt x="1109027" y="387298"/>
                </a:lnTo>
                <a:lnTo>
                  <a:pt x="1104395" y="338932"/>
                </a:lnTo>
                <a:lnTo>
                  <a:pt x="1097455" y="295517"/>
                </a:lnTo>
                <a:lnTo>
                  <a:pt x="1088030" y="257885"/>
                </a:lnTo>
                <a:lnTo>
                  <a:pt x="1053511" y="193248"/>
                </a:lnTo>
                <a:lnTo>
                  <a:pt x="1023568" y="166353"/>
                </a:lnTo>
                <a:lnTo>
                  <a:pt x="987279" y="145442"/>
                </a:lnTo>
                <a:lnTo>
                  <a:pt x="945813" y="129777"/>
                </a:lnTo>
                <a:lnTo>
                  <a:pt x="900334" y="118616"/>
                </a:lnTo>
                <a:lnTo>
                  <a:pt x="852009" y="111222"/>
                </a:lnTo>
                <a:lnTo>
                  <a:pt x="802004" y="106853"/>
                </a:lnTo>
                <a:lnTo>
                  <a:pt x="751487" y="104771"/>
                </a:lnTo>
                <a:lnTo>
                  <a:pt x="701623" y="104234"/>
                </a:lnTo>
                <a:lnTo>
                  <a:pt x="653578" y="104504"/>
                </a:lnTo>
                <a:lnTo>
                  <a:pt x="608519" y="104840"/>
                </a:lnTo>
                <a:lnTo>
                  <a:pt x="567612" y="104504"/>
                </a:lnTo>
                <a:lnTo>
                  <a:pt x="532023" y="102754"/>
                </a:lnTo>
                <a:lnTo>
                  <a:pt x="502919" y="98852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692727" y="2121498"/>
            <a:ext cx="1177636" cy="537882"/>
          </a:xfrm>
          <a:custGeom>
            <a:rect b="b" l="l" r="r" t="t"/>
            <a:pathLst>
              <a:path extrusionOk="0" h="609600" w="12954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3325091" y="2121498"/>
            <a:ext cx="1177636" cy="537882"/>
          </a:xfrm>
          <a:custGeom>
            <a:rect b="b" l="l" r="r" t="t"/>
            <a:pathLst>
              <a:path extrusionOk="0" h="609600" w="12954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2634673" y="3151094"/>
            <a:ext cx="657514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Na</a:t>
            </a:r>
            <a:r>
              <a:rPr baseline="30000"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aseline="30000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2590799" y="1516380"/>
            <a:ext cx="318655" cy="1616449"/>
          </a:xfrm>
          <a:custGeom>
            <a:rect b="b" l="l" r="r" t="t"/>
            <a:pathLst>
              <a:path extrusionOk="0" h="1831975" w="350520">
                <a:moveTo>
                  <a:pt x="246926" y="50482"/>
                </a:moveTo>
                <a:lnTo>
                  <a:pt x="240792" y="54863"/>
                </a:lnTo>
                <a:lnTo>
                  <a:pt x="216408" y="73151"/>
                </a:lnTo>
                <a:lnTo>
                  <a:pt x="192024" y="88391"/>
                </a:lnTo>
                <a:lnTo>
                  <a:pt x="167640" y="109727"/>
                </a:lnTo>
                <a:lnTo>
                  <a:pt x="140208" y="131063"/>
                </a:lnTo>
                <a:lnTo>
                  <a:pt x="115824" y="152400"/>
                </a:lnTo>
                <a:lnTo>
                  <a:pt x="73152" y="204215"/>
                </a:lnTo>
                <a:lnTo>
                  <a:pt x="39624" y="265175"/>
                </a:lnTo>
                <a:lnTo>
                  <a:pt x="18287" y="335279"/>
                </a:lnTo>
                <a:lnTo>
                  <a:pt x="12192" y="374903"/>
                </a:lnTo>
                <a:lnTo>
                  <a:pt x="6096" y="417575"/>
                </a:lnTo>
                <a:lnTo>
                  <a:pt x="3048" y="463296"/>
                </a:lnTo>
                <a:lnTo>
                  <a:pt x="3048" y="509015"/>
                </a:lnTo>
                <a:lnTo>
                  <a:pt x="0" y="557784"/>
                </a:lnTo>
                <a:lnTo>
                  <a:pt x="0" y="606551"/>
                </a:lnTo>
                <a:lnTo>
                  <a:pt x="21336" y="969263"/>
                </a:lnTo>
                <a:lnTo>
                  <a:pt x="33528" y="1164336"/>
                </a:lnTo>
                <a:lnTo>
                  <a:pt x="39624" y="1258824"/>
                </a:lnTo>
                <a:lnTo>
                  <a:pt x="48768" y="1353312"/>
                </a:lnTo>
                <a:lnTo>
                  <a:pt x="57912" y="1450848"/>
                </a:lnTo>
                <a:lnTo>
                  <a:pt x="79248" y="1639824"/>
                </a:lnTo>
                <a:lnTo>
                  <a:pt x="103632" y="1831848"/>
                </a:lnTo>
                <a:lnTo>
                  <a:pt x="140208" y="1825752"/>
                </a:lnTo>
                <a:lnTo>
                  <a:pt x="115824" y="1636776"/>
                </a:lnTo>
                <a:lnTo>
                  <a:pt x="94487" y="1444752"/>
                </a:lnTo>
                <a:lnTo>
                  <a:pt x="76200" y="1255776"/>
                </a:lnTo>
                <a:lnTo>
                  <a:pt x="64008" y="1066800"/>
                </a:lnTo>
                <a:lnTo>
                  <a:pt x="60960" y="1018032"/>
                </a:lnTo>
                <a:lnTo>
                  <a:pt x="57912" y="966215"/>
                </a:lnTo>
                <a:lnTo>
                  <a:pt x="51816" y="865632"/>
                </a:lnTo>
                <a:lnTo>
                  <a:pt x="45720" y="758951"/>
                </a:lnTo>
                <a:lnTo>
                  <a:pt x="39624" y="655320"/>
                </a:lnTo>
                <a:lnTo>
                  <a:pt x="39624" y="509015"/>
                </a:lnTo>
                <a:lnTo>
                  <a:pt x="42672" y="463296"/>
                </a:lnTo>
                <a:lnTo>
                  <a:pt x="45720" y="420624"/>
                </a:lnTo>
                <a:lnTo>
                  <a:pt x="48768" y="381000"/>
                </a:lnTo>
                <a:lnTo>
                  <a:pt x="64008" y="307848"/>
                </a:lnTo>
                <a:lnTo>
                  <a:pt x="88392" y="249936"/>
                </a:lnTo>
                <a:lnTo>
                  <a:pt x="124968" y="201167"/>
                </a:lnTo>
                <a:lnTo>
                  <a:pt x="167640" y="158496"/>
                </a:lnTo>
                <a:lnTo>
                  <a:pt x="192024" y="137160"/>
                </a:lnTo>
                <a:lnTo>
                  <a:pt x="213360" y="118872"/>
                </a:lnTo>
                <a:lnTo>
                  <a:pt x="262128" y="88391"/>
                </a:lnTo>
                <a:lnTo>
                  <a:pt x="269863" y="81761"/>
                </a:lnTo>
                <a:lnTo>
                  <a:pt x="246926" y="50482"/>
                </a:lnTo>
                <a:close/>
              </a:path>
              <a:path extrusionOk="0" h="1831975" w="350520">
                <a:moveTo>
                  <a:pt x="330172" y="39624"/>
                </a:moveTo>
                <a:lnTo>
                  <a:pt x="262128" y="39624"/>
                </a:lnTo>
                <a:lnTo>
                  <a:pt x="283464" y="70103"/>
                </a:lnTo>
                <a:lnTo>
                  <a:pt x="269863" y="81761"/>
                </a:lnTo>
                <a:lnTo>
                  <a:pt x="292608" y="112775"/>
                </a:lnTo>
                <a:lnTo>
                  <a:pt x="330172" y="39624"/>
                </a:lnTo>
                <a:close/>
              </a:path>
              <a:path extrusionOk="0" h="1831975" w="350520">
                <a:moveTo>
                  <a:pt x="262128" y="39624"/>
                </a:moveTo>
                <a:lnTo>
                  <a:pt x="246926" y="50482"/>
                </a:lnTo>
                <a:lnTo>
                  <a:pt x="269863" y="81761"/>
                </a:lnTo>
                <a:lnTo>
                  <a:pt x="283464" y="70103"/>
                </a:lnTo>
                <a:lnTo>
                  <a:pt x="262128" y="39624"/>
                </a:lnTo>
                <a:close/>
              </a:path>
              <a:path extrusionOk="0" h="1831975" w="350520">
                <a:moveTo>
                  <a:pt x="350520" y="0"/>
                </a:moveTo>
                <a:lnTo>
                  <a:pt x="225552" y="21336"/>
                </a:lnTo>
                <a:lnTo>
                  <a:pt x="246926" y="50482"/>
                </a:lnTo>
                <a:lnTo>
                  <a:pt x="262128" y="39624"/>
                </a:lnTo>
                <a:lnTo>
                  <a:pt x="330172" y="39624"/>
                </a:lnTo>
                <a:lnTo>
                  <a:pt x="3505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2233353" y="1580925"/>
            <a:ext cx="318655" cy="1616449"/>
          </a:xfrm>
          <a:custGeom>
            <a:rect b="b" l="l" r="r" t="t"/>
            <a:pathLst>
              <a:path extrusionOk="0" h="1831975" w="350520">
                <a:moveTo>
                  <a:pt x="60960" y="1719072"/>
                </a:moveTo>
                <a:lnTo>
                  <a:pt x="0" y="1831848"/>
                </a:lnTo>
                <a:lnTo>
                  <a:pt x="128015" y="1810512"/>
                </a:lnTo>
                <a:lnTo>
                  <a:pt x="114604" y="1792224"/>
                </a:lnTo>
                <a:lnTo>
                  <a:pt x="88391" y="1792224"/>
                </a:lnTo>
                <a:lnTo>
                  <a:pt x="67056" y="1758696"/>
                </a:lnTo>
                <a:lnTo>
                  <a:pt x="82124" y="1747932"/>
                </a:lnTo>
                <a:lnTo>
                  <a:pt x="60960" y="1719072"/>
                </a:lnTo>
                <a:close/>
              </a:path>
              <a:path extrusionOk="0" h="1831975" w="350520">
                <a:moveTo>
                  <a:pt x="82124" y="1747932"/>
                </a:moveTo>
                <a:lnTo>
                  <a:pt x="67056" y="1758696"/>
                </a:lnTo>
                <a:lnTo>
                  <a:pt x="88391" y="1792224"/>
                </a:lnTo>
                <a:lnTo>
                  <a:pt x="105594" y="1779936"/>
                </a:lnTo>
                <a:lnTo>
                  <a:pt x="82124" y="1747932"/>
                </a:lnTo>
                <a:close/>
              </a:path>
              <a:path extrusionOk="0" h="1831975" w="350520">
                <a:moveTo>
                  <a:pt x="105594" y="1779936"/>
                </a:moveTo>
                <a:lnTo>
                  <a:pt x="88391" y="1792224"/>
                </a:lnTo>
                <a:lnTo>
                  <a:pt x="114604" y="1792224"/>
                </a:lnTo>
                <a:lnTo>
                  <a:pt x="105594" y="1779936"/>
                </a:lnTo>
                <a:close/>
              </a:path>
              <a:path extrusionOk="0" h="1831975" w="350520">
                <a:moveTo>
                  <a:pt x="246887" y="0"/>
                </a:moveTo>
                <a:lnTo>
                  <a:pt x="210312" y="6096"/>
                </a:lnTo>
                <a:lnTo>
                  <a:pt x="234696" y="195072"/>
                </a:lnTo>
                <a:lnTo>
                  <a:pt x="256032" y="387096"/>
                </a:lnTo>
                <a:lnTo>
                  <a:pt x="274320" y="576072"/>
                </a:lnTo>
                <a:lnTo>
                  <a:pt x="286512" y="765048"/>
                </a:lnTo>
                <a:lnTo>
                  <a:pt x="289560" y="813815"/>
                </a:lnTo>
                <a:lnTo>
                  <a:pt x="292608" y="865632"/>
                </a:lnTo>
                <a:lnTo>
                  <a:pt x="298703" y="966215"/>
                </a:lnTo>
                <a:lnTo>
                  <a:pt x="304800" y="1072896"/>
                </a:lnTo>
                <a:lnTo>
                  <a:pt x="310896" y="1176527"/>
                </a:lnTo>
                <a:lnTo>
                  <a:pt x="310896" y="1368552"/>
                </a:lnTo>
                <a:lnTo>
                  <a:pt x="307848" y="1411224"/>
                </a:lnTo>
                <a:lnTo>
                  <a:pt x="301751" y="1450848"/>
                </a:lnTo>
                <a:lnTo>
                  <a:pt x="286512" y="1520952"/>
                </a:lnTo>
                <a:lnTo>
                  <a:pt x="262127" y="1581912"/>
                </a:lnTo>
                <a:lnTo>
                  <a:pt x="225551" y="1630680"/>
                </a:lnTo>
                <a:lnTo>
                  <a:pt x="207263" y="1652015"/>
                </a:lnTo>
                <a:lnTo>
                  <a:pt x="182879" y="1673352"/>
                </a:lnTo>
                <a:lnTo>
                  <a:pt x="161544" y="1694688"/>
                </a:lnTo>
                <a:lnTo>
                  <a:pt x="137160" y="1712976"/>
                </a:lnTo>
                <a:lnTo>
                  <a:pt x="88391" y="1743456"/>
                </a:lnTo>
                <a:lnTo>
                  <a:pt x="82124" y="1747932"/>
                </a:lnTo>
                <a:lnTo>
                  <a:pt x="105594" y="1779936"/>
                </a:lnTo>
                <a:lnTo>
                  <a:pt x="109727" y="1776984"/>
                </a:lnTo>
                <a:lnTo>
                  <a:pt x="134112" y="1758696"/>
                </a:lnTo>
                <a:lnTo>
                  <a:pt x="158496" y="1743456"/>
                </a:lnTo>
                <a:lnTo>
                  <a:pt x="234696" y="1679448"/>
                </a:lnTo>
                <a:lnTo>
                  <a:pt x="277367" y="1627632"/>
                </a:lnTo>
                <a:lnTo>
                  <a:pt x="310896" y="1566672"/>
                </a:lnTo>
                <a:lnTo>
                  <a:pt x="323088" y="1530096"/>
                </a:lnTo>
                <a:lnTo>
                  <a:pt x="338327" y="1456944"/>
                </a:lnTo>
                <a:lnTo>
                  <a:pt x="344424" y="1414272"/>
                </a:lnTo>
                <a:lnTo>
                  <a:pt x="350520" y="1322832"/>
                </a:lnTo>
                <a:lnTo>
                  <a:pt x="350520" y="1225296"/>
                </a:lnTo>
                <a:lnTo>
                  <a:pt x="347472" y="1173480"/>
                </a:lnTo>
                <a:lnTo>
                  <a:pt x="344424" y="1069848"/>
                </a:lnTo>
                <a:lnTo>
                  <a:pt x="338327" y="966215"/>
                </a:lnTo>
                <a:lnTo>
                  <a:pt x="329184" y="862584"/>
                </a:lnTo>
                <a:lnTo>
                  <a:pt x="323088" y="765048"/>
                </a:lnTo>
                <a:lnTo>
                  <a:pt x="320039" y="667512"/>
                </a:lnTo>
                <a:lnTo>
                  <a:pt x="301751" y="478536"/>
                </a:lnTo>
                <a:lnTo>
                  <a:pt x="292608" y="381000"/>
                </a:lnTo>
                <a:lnTo>
                  <a:pt x="271272" y="192024"/>
                </a:lnTo>
                <a:lnTo>
                  <a:pt x="2468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 txBox="1"/>
          <p:nvPr/>
        </p:nvSpPr>
        <p:spPr>
          <a:xfrm>
            <a:off x="1903152" y="1402977"/>
            <a:ext cx="535132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K</a:t>
            </a:r>
            <a:r>
              <a:rPr baseline="30000" lang="en-GB" sz="2200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aseline="30000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1166552" y="2688963"/>
            <a:ext cx="3128818" cy="664509"/>
          </a:xfrm>
          <a:custGeom>
            <a:rect b="b" l="l" r="r" t="t"/>
            <a:pathLst>
              <a:path extrusionOk="0" h="753110" w="3441700">
                <a:moveTo>
                  <a:pt x="1993392" y="0"/>
                </a:moveTo>
                <a:lnTo>
                  <a:pt x="1889759" y="0"/>
                </a:lnTo>
                <a:lnTo>
                  <a:pt x="1786128" y="6096"/>
                </a:lnTo>
                <a:lnTo>
                  <a:pt x="1685544" y="15239"/>
                </a:lnTo>
                <a:lnTo>
                  <a:pt x="1633728" y="18287"/>
                </a:lnTo>
                <a:lnTo>
                  <a:pt x="1536192" y="36575"/>
                </a:lnTo>
                <a:lnTo>
                  <a:pt x="1490471" y="45720"/>
                </a:lnTo>
                <a:lnTo>
                  <a:pt x="1441704" y="54863"/>
                </a:lnTo>
                <a:lnTo>
                  <a:pt x="1395983" y="67056"/>
                </a:lnTo>
                <a:lnTo>
                  <a:pt x="1350264" y="82296"/>
                </a:lnTo>
                <a:lnTo>
                  <a:pt x="1301495" y="97536"/>
                </a:lnTo>
                <a:lnTo>
                  <a:pt x="1210056" y="128016"/>
                </a:lnTo>
                <a:lnTo>
                  <a:pt x="1115568" y="164592"/>
                </a:lnTo>
                <a:lnTo>
                  <a:pt x="1066800" y="182880"/>
                </a:lnTo>
                <a:lnTo>
                  <a:pt x="1018032" y="204216"/>
                </a:lnTo>
                <a:lnTo>
                  <a:pt x="966216" y="222504"/>
                </a:lnTo>
                <a:lnTo>
                  <a:pt x="914400" y="243839"/>
                </a:lnTo>
                <a:lnTo>
                  <a:pt x="862583" y="268224"/>
                </a:lnTo>
                <a:lnTo>
                  <a:pt x="807719" y="289560"/>
                </a:lnTo>
                <a:lnTo>
                  <a:pt x="752856" y="313944"/>
                </a:lnTo>
                <a:lnTo>
                  <a:pt x="697992" y="341375"/>
                </a:lnTo>
                <a:lnTo>
                  <a:pt x="585216" y="396239"/>
                </a:lnTo>
                <a:lnTo>
                  <a:pt x="353568" y="512063"/>
                </a:lnTo>
                <a:lnTo>
                  <a:pt x="234696" y="576072"/>
                </a:lnTo>
                <a:lnTo>
                  <a:pt x="118872" y="640080"/>
                </a:lnTo>
                <a:lnTo>
                  <a:pt x="0" y="704088"/>
                </a:lnTo>
                <a:lnTo>
                  <a:pt x="24384" y="752856"/>
                </a:lnTo>
                <a:lnTo>
                  <a:pt x="262128" y="624839"/>
                </a:lnTo>
                <a:lnTo>
                  <a:pt x="381000" y="563880"/>
                </a:lnTo>
                <a:lnTo>
                  <a:pt x="496824" y="502920"/>
                </a:lnTo>
                <a:lnTo>
                  <a:pt x="609600" y="445008"/>
                </a:lnTo>
                <a:lnTo>
                  <a:pt x="722376" y="393192"/>
                </a:lnTo>
                <a:lnTo>
                  <a:pt x="777240" y="365760"/>
                </a:lnTo>
                <a:lnTo>
                  <a:pt x="832104" y="341375"/>
                </a:lnTo>
                <a:lnTo>
                  <a:pt x="883919" y="320039"/>
                </a:lnTo>
                <a:lnTo>
                  <a:pt x="938783" y="298704"/>
                </a:lnTo>
                <a:lnTo>
                  <a:pt x="987552" y="277368"/>
                </a:lnTo>
                <a:lnTo>
                  <a:pt x="1039368" y="256032"/>
                </a:lnTo>
                <a:lnTo>
                  <a:pt x="1088136" y="237744"/>
                </a:lnTo>
                <a:lnTo>
                  <a:pt x="1136904" y="216408"/>
                </a:lnTo>
                <a:lnTo>
                  <a:pt x="1231392" y="182880"/>
                </a:lnTo>
                <a:lnTo>
                  <a:pt x="1322832" y="149351"/>
                </a:lnTo>
                <a:lnTo>
                  <a:pt x="1365504" y="137160"/>
                </a:lnTo>
                <a:lnTo>
                  <a:pt x="1411224" y="121920"/>
                </a:lnTo>
                <a:lnTo>
                  <a:pt x="1456944" y="112775"/>
                </a:lnTo>
                <a:lnTo>
                  <a:pt x="1502664" y="100584"/>
                </a:lnTo>
                <a:lnTo>
                  <a:pt x="1594104" y="82296"/>
                </a:lnTo>
                <a:lnTo>
                  <a:pt x="1691640" y="70104"/>
                </a:lnTo>
                <a:lnTo>
                  <a:pt x="1892808" y="57912"/>
                </a:lnTo>
                <a:lnTo>
                  <a:pt x="2423160" y="57912"/>
                </a:lnTo>
                <a:lnTo>
                  <a:pt x="2368296" y="42672"/>
                </a:lnTo>
                <a:lnTo>
                  <a:pt x="2316480" y="33527"/>
                </a:lnTo>
                <a:lnTo>
                  <a:pt x="2261616" y="21336"/>
                </a:lnTo>
                <a:lnTo>
                  <a:pt x="2100072" y="3048"/>
                </a:lnTo>
                <a:lnTo>
                  <a:pt x="2045208" y="3048"/>
                </a:lnTo>
                <a:lnTo>
                  <a:pt x="1993392" y="0"/>
                </a:lnTo>
                <a:close/>
              </a:path>
              <a:path extrusionOk="0" h="753110" w="3441700">
                <a:moveTo>
                  <a:pt x="3279888" y="584360"/>
                </a:moveTo>
                <a:lnTo>
                  <a:pt x="3249168" y="630936"/>
                </a:lnTo>
                <a:lnTo>
                  <a:pt x="3441192" y="652272"/>
                </a:lnTo>
                <a:lnTo>
                  <a:pt x="3410486" y="600456"/>
                </a:lnTo>
                <a:lnTo>
                  <a:pt x="3304031" y="600456"/>
                </a:lnTo>
                <a:lnTo>
                  <a:pt x="3279888" y="584360"/>
                </a:lnTo>
                <a:close/>
              </a:path>
              <a:path extrusionOk="0" h="753110" w="3441700">
                <a:moveTo>
                  <a:pt x="3312470" y="534961"/>
                </a:moveTo>
                <a:lnTo>
                  <a:pt x="3279888" y="584360"/>
                </a:lnTo>
                <a:lnTo>
                  <a:pt x="3304031" y="600456"/>
                </a:lnTo>
                <a:lnTo>
                  <a:pt x="3337559" y="551688"/>
                </a:lnTo>
                <a:lnTo>
                  <a:pt x="3312470" y="534961"/>
                </a:lnTo>
                <a:close/>
              </a:path>
              <a:path extrusionOk="0" h="753110" w="3441700">
                <a:moveTo>
                  <a:pt x="3343655" y="487680"/>
                </a:moveTo>
                <a:lnTo>
                  <a:pt x="3312470" y="534961"/>
                </a:lnTo>
                <a:lnTo>
                  <a:pt x="3337559" y="551688"/>
                </a:lnTo>
                <a:lnTo>
                  <a:pt x="3304031" y="600456"/>
                </a:lnTo>
                <a:lnTo>
                  <a:pt x="3410486" y="600456"/>
                </a:lnTo>
                <a:lnTo>
                  <a:pt x="3343655" y="487680"/>
                </a:lnTo>
                <a:close/>
              </a:path>
              <a:path extrusionOk="0" h="753110" w="3441700">
                <a:moveTo>
                  <a:pt x="2423160" y="57912"/>
                </a:moveTo>
                <a:lnTo>
                  <a:pt x="2045208" y="57912"/>
                </a:lnTo>
                <a:lnTo>
                  <a:pt x="2097024" y="60960"/>
                </a:lnTo>
                <a:lnTo>
                  <a:pt x="2252472" y="79248"/>
                </a:lnTo>
                <a:lnTo>
                  <a:pt x="2304288" y="88392"/>
                </a:lnTo>
                <a:lnTo>
                  <a:pt x="2359152" y="100584"/>
                </a:lnTo>
                <a:lnTo>
                  <a:pt x="2410968" y="112775"/>
                </a:lnTo>
                <a:lnTo>
                  <a:pt x="2462784" y="128016"/>
                </a:lnTo>
                <a:lnTo>
                  <a:pt x="2545080" y="155448"/>
                </a:lnTo>
                <a:lnTo>
                  <a:pt x="2572512" y="167639"/>
                </a:lnTo>
                <a:lnTo>
                  <a:pt x="2602992" y="179832"/>
                </a:lnTo>
                <a:lnTo>
                  <a:pt x="2630424" y="192024"/>
                </a:lnTo>
                <a:lnTo>
                  <a:pt x="2694432" y="222504"/>
                </a:lnTo>
                <a:lnTo>
                  <a:pt x="2822447" y="295656"/>
                </a:lnTo>
                <a:lnTo>
                  <a:pt x="2889504" y="332232"/>
                </a:lnTo>
                <a:lnTo>
                  <a:pt x="2956560" y="374904"/>
                </a:lnTo>
                <a:lnTo>
                  <a:pt x="3084576" y="454151"/>
                </a:lnTo>
                <a:lnTo>
                  <a:pt x="3145536" y="493775"/>
                </a:lnTo>
                <a:lnTo>
                  <a:pt x="3203447" y="533400"/>
                </a:lnTo>
                <a:lnTo>
                  <a:pt x="3279888" y="584360"/>
                </a:lnTo>
                <a:lnTo>
                  <a:pt x="3312470" y="534961"/>
                </a:lnTo>
                <a:lnTo>
                  <a:pt x="3236976" y="484632"/>
                </a:lnTo>
                <a:lnTo>
                  <a:pt x="3176016" y="448056"/>
                </a:lnTo>
                <a:lnTo>
                  <a:pt x="3115056" y="408432"/>
                </a:lnTo>
                <a:lnTo>
                  <a:pt x="3051047" y="365760"/>
                </a:lnTo>
                <a:lnTo>
                  <a:pt x="2987040" y="326136"/>
                </a:lnTo>
                <a:lnTo>
                  <a:pt x="2919984" y="283463"/>
                </a:lnTo>
                <a:lnTo>
                  <a:pt x="2852928" y="243839"/>
                </a:lnTo>
                <a:lnTo>
                  <a:pt x="2785872" y="207263"/>
                </a:lnTo>
                <a:lnTo>
                  <a:pt x="2718816" y="173736"/>
                </a:lnTo>
                <a:lnTo>
                  <a:pt x="2654808" y="140208"/>
                </a:lnTo>
                <a:lnTo>
                  <a:pt x="2624328" y="128016"/>
                </a:lnTo>
                <a:lnTo>
                  <a:pt x="2593847" y="112775"/>
                </a:lnTo>
                <a:lnTo>
                  <a:pt x="2563368" y="103632"/>
                </a:lnTo>
                <a:lnTo>
                  <a:pt x="2535936" y="91439"/>
                </a:lnTo>
                <a:lnTo>
                  <a:pt x="2481072" y="73151"/>
                </a:lnTo>
                <a:lnTo>
                  <a:pt x="2423160" y="579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554182" y="3062792"/>
            <a:ext cx="690418" cy="3713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32475">
            <a:spAutoFit/>
          </a:bodyPr>
          <a:lstStyle/>
          <a:p>
            <a:pPr indent="0" lvl="0" marL="814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4297218" y="3151094"/>
            <a:ext cx="577273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ADP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-K-pump" id="331" name="Google Shape;3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455" y="1613647"/>
            <a:ext cx="3948545" cy="2084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/>
          <p:nvPr>
            <p:ph type="title"/>
          </p:nvPr>
        </p:nvSpPr>
        <p:spPr>
          <a:xfrm>
            <a:off x="1457197" y="332656"/>
            <a:ext cx="62316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Factors contributing to RMP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107504" y="1623825"/>
            <a:ext cx="8964488" cy="4413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50">
            <a:spAutoFit/>
          </a:bodyPr>
          <a:lstStyle/>
          <a:p>
            <a:pPr indent="-308858" lvl="0" marL="3202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of the main factors is K+ efflux (Nernst Potential:</a:t>
            </a:r>
            <a:r>
              <a:rPr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-94mV)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858" lvl="0" marL="320255" marR="0" rtl="0" algn="l">
              <a:lnSpc>
                <a:spcPct val="150000"/>
              </a:lnSpc>
              <a:spcBef>
                <a:spcPts val="4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Contribution of Na+ influx is little (Nernst Potential:+61mV)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858" lvl="0" marL="320255" marR="1125452" rtl="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Na+/K+ pump creates additional degree of negativity inside the membrane (-4mV)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858" lvl="0" marL="320255" marR="107701" rtl="0" algn="l">
              <a:lnSpc>
                <a:spcPct val="150000"/>
              </a:lnSpc>
              <a:spcBef>
                <a:spcPts val="606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Negatively charged protein ions remaining inside the  membrane contributes to the negativity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5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8858" lvl="0" marL="320255" marR="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Arial"/>
              <a:buChar char="•"/>
            </a:pPr>
            <a:r>
              <a:rPr lang="en-GB" sz="25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Net result: -70 to -90 mV inside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/>
          <p:nvPr>
            <p:ph type="ctrTitle"/>
          </p:nvPr>
        </p:nvSpPr>
        <p:spPr>
          <a:xfrm>
            <a:off x="762000" y="381000"/>
            <a:ext cx="792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Neuron Action Potentials</a:t>
            </a:r>
            <a:endParaRPr/>
          </a:p>
        </p:txBody>
      </p:sp>
      <p:pic>
        <p:nvPicPr>
          <p:cNvPr id="344" name="Google Shape;3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502" y="2204864"/>
            <a:ext cx="603885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/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alibri"/>
              <a:buNone/>
            </a:pPr>
            <a:r>
              <a:rPr lang="en-GB" sz="4800">
                <a:solidFill>
                  <a:srgbClr val="FFFF00"/>
                </a:solidFill>
              </a:rPr>
              <a:t>The action potential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50" name="Google Shape;350;p14"/>
          <p:cNvSpPr txBox="1"/>
          <p:nvPr>
            <p:ph idx="1" type="body"/>
          </p:nvPr>
        </p:nvSpPr>
        <p:spPr>
          <a:xfrm>
            <a:off x="107504" y="1340768"/>
            <a:ext cx="889248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17463" lvl="0" marL="90488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None/>
            </a:pPr>
            <a:r>
              <a:rPr lang="en-GB">
                <a:solidFill>
                  <a:srgbClr val="00B0F0"/>
                </a:solidFill>
              </a:rPr>
              <a:t>Nerve signals </a:t>
            </a:r>
            <a:r>
              <a:rPr lang="en-GB"/>
              <a:t>are transmitted by </a:t>
            </a:r>
            <a:r>
              <a:rPr b="1" i="1" lang="en-GB">
                <a:solidFill>
                  <a:srgbClr val="00B050"/>
                </a:solidFill>
              </a:rPr>
              <a:t>action potentials</a:t>
            </a:r>
            <a:r>
              <a:rPr i="1" lang="en-GB"/>
              <a:t>, which </a:t>
            </a:r>
            <a:r>
              <a:rPr lang="en-GB"/>
              <a:t>are rapid changes in the membrane potential that spread rapidly along the nerve fiber membrane to produce </a:t>
            </a:r>
            <a:r>
              <a:rPr lang="en-GB" u="sng"/>
              <a:t>physiological effects </a:t>
            </a:r>
            <a:r>
              <a:rPr b="1" lang="en-GB"/>
              <a:t>such as: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3200"/>
              <a:buChar char="•"/>
            </a:pPr>
            <a:r>
              <a:rPr lang="en-GB">
                <a:solidFill>
                  <a:srgbClr val="FF0066"/>
                </a:solidFill>
              </a:rPr>
              <a:t>Transmission of impulse along nerve fibres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3200"/>
              <a:buChar char="•"/>
            </a:pPr>
            <a:r>
              <a:rPr lang="en-GB">
                <a:solidFill>
                  <a:srgbClr val="FF0066"/>
                </a:solidFill>
              </a:rPr>
              <a:t>Release of neurotransmitters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3200"/>
              <a:buChar char="•"/>
            </a:pPr>
            <a:r>
              <a:rPr lang="en-GB">
                <a:solidFill>
                  <a:srgbClr val="FF0066"/>
                </a:solidFill>
              </a:rPr>
              <a:t>Muscle contraction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0066"/>
              </a:buClr>
              <a:buSzPts val="3200"/>
              <a:buChar char="•"/>
            </a:pPr>
            <a:r>
              <a:rPr lang="en-GB">
                <a:solidFill>
                  <a:srgbClr val="FF0066"/>
                </a:solidFill>
              </a:rPr>
              <a:t>Activation or inhibition of glandular secretion</a:t>
            </a:r>
            <a:r>
              <a:rPr lang="en-GB" sz="4000">
                <a:solidFill>
                  <a:srgbClr val="FF0066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5"/>
          <p:cNvPicPr preferRelativeResize="0"/>
          <p:nvPr/>
        </p:nvPicPr>
        <p:blipFill rotWithShape="1">
          <a:blip r:embed="rId3">
            <a:alphaModFix/>
          </a:blip>
          <a:srcRect b="20640" l="15768" r="54899" t="40969"/>
          <a:stretch/>
        </p:blipFill>
        <p:spPr>
          <a:xfrm>
            <a:off x="4716016" y="2708920"/>
            <a:ext cx="439248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5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action potential begins with a </a:t>
            </a:r>
            <a:r>
              <a:rPr b="1" lang="en-GB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sudden change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the normal resting </a:t>
            </a: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membrane potential to a </a:t>
            </a: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potential and ends with an almost equally rapid change back to the </a:t>
            </a: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potential.</a:t>
            </a: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107504" y="1628800"/>
            <a:ext cx="51845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Stages of the action potential:</a:t>
            </a:r>
            <a:endParaRPr/>
          </a:p>
        </p:txBody>
      </p:sp>
      <p:sp>
        <p:nvSpPr>
          <p:cNvPr id="358" name="Google Shape;358;p15"/>
          <p:cNvSpPr txBox="1"/>
          <p:nvPr/>
        </p:nvSpPr>
        <p:spPr>
          <a:xfrm>
            <a:off x="107504" y="2276871"/>
            <a:ext cx="460851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Resting Stage. 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the resting membrane potential before the action potential begins. The membrane is “polarized”.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Depolarization Stage.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Repolarization Stage.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6516216" y="2708920"/>
            <a:ext cx="2592288" cy="25202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5868144" y="2708920"/>
            <a:ext cx="3240360" cy="25202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/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Depolarization</a:t>
            </a:r>
            <a:endParaRPr/>
          </a:p>
        </p:txBody>
      </p:sp>
      <p:pic>
        <p:nvPicPr>
          <p:cNvPr descr="volt4anim" id="367" name="Google Shape;3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84784"/>
            <a:ext cx="8305800" cy="300196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1907704" y="1556792"/>
            <a:ext cx="6591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  <a:endParaRPr/>
          </a:p>
        </p:txBody>
      </p:sp>
      <p:sp>
        <p:nvSpPr>
          <p:cNvPr id="369" name="Google Shape;369;p16"/>
          <p:cNvSpPr txBox="1"/>
          <p:nvPr/>
        </p:nvSpPr>
        <p:spPr>
          <a:xfrm>
            <a:off x="251520" y="4624536"/>
            <a:ext cx="8712968" cy="22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Depolarization:</a:t>
            </a:r>
            <a:r>
              <a:rPr b="1" i="0" lang="en-GB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membrane suddenly becomes permeable to </a:t>
            </a:r>
            <a:r>
              <a:rPr b="1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1" baseline="30000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ions, allowing tremendous numbers of positively charged </a:t>
            </a:r>
            <a:r>
              <a:rPr b="1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1" baseline="30000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diffuse to the interior of the axon </a:t>
            </a:r>
            <a:r>
              <a:rPr b="1" lang="en-GB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(Upstroke).</a:t>
            </a:r>
            <a:endParaRPr b="1" i="0" sz="30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Repolarization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descr="volt5anim" id="376" name="Google Shape;3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68760"/>
            <a:ext cx="8686800" cy="31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7"/>
          <p:cNvSpPr txBox="1"/>
          <p:nvPr/>
        </p:nvSpPr>
        <p:spPr>
          <a:xfrm>
            <a:off x="4067944" y="3508648"/>
            <a:ext cx="543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K+ </a:t>
            </a:r>
            <a:endParaRPr/>
          </a:p>
        </p:txBody>
      </p:sp>
      <p:sp>
        <p:nvSpPr>
          <p:cNvPr id="378" name="Google Shape;378;p17"/>
          <p:cNvSpPr txBox="1"/>
          <p:nvPr/>
        </p:nvSpPr>
        <p:spPr>
          <a:xfrm>
            <a:off x="2051720" y="1348408"/>
            <a:ext cx="71526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Na+ </a:t>
            </a:r>
            <a:endParaRPr/>
          </a:p>
        </p:txBody>
      </p:sp>
      <p:sp>
        <p:nvSpPr>
          <p:cNvPr id="379" name="Google Shape;379;p17"/>
          <p:cNvSpPr txBox="1"/>
          <p:nvPr/>
        </p:nvSpPr>
        <p:spPr>
          <a:xfrm>
            <a:off x="107504" y="4653136"/>
            <a:ext cx="8964488" cy="2116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sng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Repolarization:</a:t>
            </a:r>
            <a:r>
              <a:rPr b="1"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1" baseline="30000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channels begin to close and the </a:t>
            </a:r>
            <a:r>
              <a:rPr b="1"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baseline="30000"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channels open. Rapid diffusion of </a:t>
            </a:r>
            <a:r>
              <a:rPr b="1"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baseline="30000"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ions to the exterior re-establishes the normal negative resting membrane potential.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New Picture.png" id="384" name="Google Shape;3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400" y="0"/>
            <a:ext cx="5616575" cy="602138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8"/>
          <p:cNvSpPr txBox="1"/>
          <p:nvPr/>
        </p:nvSpPr>
        <p:spPr>
          <a:xfrm>
            <a:off x="3851275" y="6211888"/>
            <a:ext cx="2808288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Stimulation</a:t>
            </a:r>
            <a:endParaRPr/>
          </a:p>
        </p:txBody>
      </p:sp>
      <p:sp>
        <p:nvSpPr>
          <p:cNvPr id="386" name="Google Shape;386;p18"/>
          <p:cNvSpPr txBox="1"/>
          <p:nvPr/>
        </p:nvSpPr>
        <p:spPr>
          <a:xfrm>
            <a:off x="143767" y="2924175"/>
            <a:ext cx="41402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Threhold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Potential ( Firing Level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-50 to -65 mV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 txBox="1"/>
          <p:nvPr/>
        </p:nvSpPr>
        <p:spPr>
          <a:xfrm>
            <a:off x="539750" y="4797425"/>
            <a:ext cx="187166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RMP= -90 mV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18"/>
          <p:cNvCxnSpPr/>
          <p:nvPr/>
        </p:nvCxnSpPr>
        <p:spPr>
          <a:xfrm>
            <a:off x="3419475" y="4941888"/>
            <a:ext cx="1657350" cy="0"/>
          </a:xfrm>
          <a:prstGeom prst="straightConnector1">
            <a:avLst/>
          </a:prstGeom>
          <a:noFill/>
          <a:ln cap="flat" cmpd="sng" w="57150">
            <a:solidFill>
              <a:srgbClr val="6600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90" name="Google Shape;390;p18"/>
          <p:cNvCxnSpPr/>
          <p:nvPr/>
        </p:nvCxnSpPr>
        <p:spPr>
          <a:xfrm>
            <a:off x="3492500" y="3716338"/>
            <a:ext cx="1584325" cy="0"/>
          </a:xfrm>
          <a:prstGeom prst="straightConnector1">
            <a:avLst/>
          </a:prstGeom>
          <a:noFill/>
          <a:ln cap="flat" cmpd="sng" w="57150">
            <a:solidFill>
              <a:srgbClr val="660066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1" name="Google Shape;391;p18"/>
          <p:cNvSpPr txBox="1"/>
          <p:nvPr/>
        </p:nvSpPr>
        <p:spPr>
          <a:xfrm>
            <a:off x="4500563" y="2636838"/>
            <a:ext cx="16557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Responses</a:t>
            </a:r>
            <a:endParaRPr/>
          </a:p>
        </p:txBody>
      </p:sp>
      <p:sp>
        <p:nvSpPr>
          <p:cNvPr id="392" name="Google Shape;392;p18"/>
          <p:cNvSpPr/>
          <p:nvPr/>
        </p:nvSpPr>
        <p:spPr>
          <a:xfrm>
            <a:off x="0" y="0"/>
            <a:ext cx="2411413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Reversal Potential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+ 35 mV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3" name="Google Shape;393;p18"/>
          <p:cNvCxnSpPr/>
          <p:nvPr/>
        </p:nvCxnSpPr>
        <p:spPr>
          <a:xfrm>
            <a:off x="2914650" y="476250"/>
            <a:ext cx="1944688" cy="15875"/>
          </a:xfrm>
          <a:prstGeom prst="straightConnector1">
            <a:avLst/>
          </a:prstGeom>
          <a:noFill/>
          <a:ln cap="flat" cmpd="sng" w="57150">
            <a:solidFill>
              <a:srgbClr val="660066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4" name="Google Shape;394;p18"/>
          <p:cNvSpPr/>
          <p:nvPr/>
        </p:nvSpPr>
        <p:spPr>
          <a:xfrm>
            <a:off x="3779838" y="0"/>
            <a:ext cx="360362" cy="4048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0" y="5445125"/>
            <a:ext cx="3708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rgbClr val="FEFEFE"/>
                </a:solidFill>
                <a:latin typeface="Comic Sans MS"/>
                <a:ea typeface="Comic Sans MS"/>
                <a:cs typeface="Comic Sans MS"/>
                <a:sym typeface="Comic Sans MS"/>
              </a:rPr>
              <a:t>Q : What opens the voltage-gated channels ? Opened by a stimulus strong enough to depolarize them to threshold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5148486" y="2636838"/>
            <a:ext cx="16557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Responses</a:t>
            </a:r>
            <a:endParaRPr/>
          </a:p>
        </p:txBody>
      </p:sp>
      <p:sp>
        <p:nvSpPr>
          <p:cNvPr id="402" name="Google Shape;402;p19"/>
          <p:cNvSpPr txBox="1"/>
          <p:nvPr/>
        </p:nvSpPr>
        <p:spPr>
          <a:xfrm>
            <a:off x="107504" y="260648"/>
            <a:ext cx="4248472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b="1" i="0" lang="en-GB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Threshold stimulus: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membrane potential at which occurrence of the action potential is inevitable.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4860032" y="260648"/>
            <a:ext cx="4176464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b="1" lang="en-GB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Acute s</a:t>
            </a:r>
            <a:r>
              <a:rPr b="1" i="0" lang="en-GB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ubthreshold</a:t>
            </a:r>
            <a:r>
              <a:rPr b="1" i="0" lang="en-GB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potential</a:t>
            </a:r>
            <a:r>
              <a:rPr b="1" i="0" lang="en-GB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49213" lvl="2" marL="49213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Stimulus that results only in local depolarisation (</a:t>
            </a:r>
            <a:r>
              <a:rPr b="0" i="1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 local potentials</a:t>
            </a: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when stimulus is below the threshold.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251520" y="5445224"/>
            <a:ext cx="8712968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b="1" i="0" lang="en-GB" sz="20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All-or-nothing principle:</a:t>
            </a:r>
            <a:endParaRPr b="1" i="0" sz="2000" u="sng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463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Once threshold value for excitation is reached a full AP is produced, its intensity can not be increased by increasing stimulus intensity.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19"/>
          <p:cNvPicPr preferRelativeResize="0"/>
          <p:nvPr/>
        </p:nvPicPr>
        <p:blipFill rotWithShape="1">
          <a:blip r:embed="rId3">
            <a:alphaModFix/>
          </a:blip>
          <a:srcRect b="21625" l="14109" r="43830" t="25219"/>
          <a:stretch/>
        </p:blipFill>
        <p:spPr>
          <a:xfrm>
            <a:off x="1475656" y="1916832"/>
            <a:ext cx="5616624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72008" y="171400"/>
            <a:ext cx="907199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None/>
            </a:pPr>
            <a:r>
              <a:rPr lang="en-GB" sz="4200">
                <a:solidFill>
                  <a:srgbClr val="FFFF00"/>
                </a:solidFill>
              </a:rPr>
              <a:t>Objectives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SzPts val="2900"/>
              <a:buNone/>
            </a:pPr>
            <a:r>
              <a:rPr b="1" lang="en-GB" sz="2900">
                <a:solidFill>
                  <a:srgbClr val="0070C0"/>
                </a:solidFill>
              </a:rPr>
              <a:t>At the end of these lectures the student should be able to</a:t>
            </a:r>
            <a:endParaRPr/>
          </a:p>
          <a:p>
            <a:pPr indent="-352425" lvl="0" marL="354013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Explain why some membranes are excitable.</a:t>
            </a:r>
            <a:endParaRPr sz="3000"/>
          </a:p>
          <a:p>
            <a:pPr indent="-352425" lvl="0" marL="354013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Describe the electrochemical basis of RMP.</a:t>
            </a:r>
            <a:endParaRPr sz="3000"/>
          </a:p>
          <a:p>
            <a:pPr indent="-352425" lvl="0" marL="354013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Describe the mechanism of generation and  propagation of AP.</a:t>
            </a:r>
            <a:endParaRPr sz="3000"/>
          </a:p>
          <a:p>
            <a:pPr indent="-3429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 sz="3000"/>
              <a:t>Describe conduction along nerve fibers, role of myelination and how nerve fibers are classified.</a:t>
            </a:r>
            <a:endParaRPr/>
          </a:p>
          <a:p>
            <a:pPr indent="-1905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idx="1" type="body"/>
          </p:nvPr>
        </p:nvSpPr>
        <p:spPr>
          <a:xfrm>
            <a:off x="107504" y="0"/>
            <a:ext cx="8784976" cy="479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CC0099"/>
              </a:solidFill>
            </a:endParaRPr>
          </a:p>
          <a:p>
            <a:pPr indent="-342900" lvl="0" marL="342900" rtl="0" algn="ctr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/>
              <a:t>Types of </a:t>
            </a:r>
            <a:r>
              <a:rPr lang="en-GB" u="sng"/>
              <a:t>transport channels </a:t>
            </a:r>
            <a:r>
              <a:rPr lang="en-GB"/>
              <a:t>through the nerve membrane:</a:t>
            </a:r>
            <a:r>
              <a:rPr b="1" lang="en-GB" u="sng">
                <a:solidFill>
                  <a:srgbClr val="FF0066"/>
                </a:solidFill>
              </a:rPr>
              <a:t> </a:t>
            </a:r>
            <a:endParaRPr/>
          </a:p>
          <a:p>
            <a:pPr indent="-342900" lvl="0" marL="342900" rtl="0" algn="ctr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1" u="sng">
              <a:solidFill>
                <a:srgbClr val="FF0066"/>
              </a:solidFill>
            </a:endParaRPr>
          </a:p>
          <a:p>
            <a:pPr indent="-342900" lvl="0" marL="3429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⮚"/>
            </a:pPr>
            <a:r>
              <a:rPr b="1" lang="en-GB" sz="2400">
                <a:solidFill>
                  <a:srgbClr val="FFFF00"/>
                </a:solidFill>
              </a:rPr>
              <a:t> </a:t>
            </a:r>
            <a:r>
              <a:rPr b="1" lang="en-GB" sz="3000">
                <a:solidFill>
                  <a:srgbClr val="FFFF00"/>
                </a:solidFill>
              </a:rPr>
              <a:t>Voltage gated Na</a:t>
            </a:r>
            <a:r>
              <a:rPr b="1" baseline="30000" lang="en-GB" sz="3000">
                <a:solidFill>
                  <a:srgbClr val="FFFF00"/>
                </a:solidFill>
              </a:rPr>
              <a:t>+</a:t>
            </a:r>
            <a:r>
              <a:rPr b="1" lang="en-GB" sz="3000">
                <a:solidFill>
                  <a:srgbClr val="FFFF00"/>
                </a:solidFill>
              </a:rPr>
              <a:t> channels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Noto Sans Symbols"/>
              <a:buChar char="⮚"/>
            </a:pPr>
            <a:r>
              <a:rPr b="1" lang="en-GB" sz="3000">
                <a:solidFill>
                  <a:srgbClr val="FFFF00"/>
                </a:solidFill>
              </a:rPr>
              <a:t> Voltage gated K</a:t>
            </a:r>
            <a:r>
              <a:rPr b="1" baseline="30000" lang="en-GB" sz="3000">
                <a:solidFill>
                  <a:srgbClr val="FFFF00"/>
                </a:solidFill>
              </a:rPr>
              <a:t>+</a:t>
            </a:r>
            <a:r>
              <a:rPr b="1" lang="en-GB" sz="3000">
                <a:solidFill>
                  <a:srgbClr val="FFFF00"/>
                </a:solidFill>
              </a:rPr>
              <a:t> channels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 sz="3000">
              <a:solidFill>
                <a:srgbClr val="FFFF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sz="2000" u="sng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sz="2000" u="sng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1"/>
          <p:cNvPicPr preferRelativeResize="0"/>
          <p:nvPr/>
        </p:nvPicPr>
        <p:blipFill rotWithShape="1">
          <a:blip r:embed="rId3">
            <a:alphaModFix/>
          </a:blip>
          <a:srcRect b="6250" l="42821" r="13392" t="16360"/>
          <a:stretch/>
        </p:blipFill>
        <p:spPr>
          <a:xfrm>
            <a:off x="3491880" y="44624"/>
            <a:ext cx="5652120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1"/>
          <p:cNvSpPr/>
          <p:nvPr/>
        </p:nvSpPr>
        <p:spPr>
          <a:xfrm>
            <a:off x="5400600" y="3096344"/>
            <a:ext cx="3707904" cy="36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1"/>
          <p:cNvSpPr/>
          <p:nvPr/>
        </p:nvSpPr>
        <p:spPr>
          <a:xfrm>
            <a:off x="3563888" y="3096344"/>
            <a:ext cx="5544616" cy="36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1"/>
          <p:cNvSpPr/>
          <p:nvPr/>
        </p:nvSpPr>
        <p:spPr>
          <a:xfrm>
            <a:off x="7236296" y="3140968"/>
            <a:ext cx="1907704" cy="36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1"/>
          <p:cNvSpPr/>
          <p:nvPr/>
        </p:nvSpPr>
        <p:spPr>
          <a:xfrm>
            <a:off x="7656" y="44624"/>
            <a:ext cx="4348320" cy="95410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Voltage gated Na</a:t>
            </a:r>
            <a:r>
              <a:rPr b="1" baseline="30000"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channels</a:t>
            </a:r>
            <a:endParaRPr/>
          </a:p>
        </p:txBody>
      </p:sp>
      <p:sp>
        <p:nvSpPr>
          <p:cNvPr id="420" name="Google Shape;420;p21"/>
          <p:cNvSpPr txBox="1"/>
          <p:nvPr/>
        </p:nvSpPr>
        <p:spPr>
          <a:xfrm>
            <a:off x="107504" y="1370087"/>
            <a:ext cx="3240360" cy="5155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At rest, </a:t>
            </a:r>
            <a:r>
              <a:rPr lang="en-GB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activation gate is closed and the inactivation gate is open.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During the upstroke of the action potential</a:t>
            </a:r>
            <a:r>
              <a:rPr lang="en-GB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both gates are open and Na</a:t>
            </a:r>
            <a:r>
              <a:rPr baseline="30000" lang="en-GB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flows into the cell down its electrochemical potential gradient.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During repolarization, </a:t>
            </a:r>
            <a:r>
              <a:rPr lang="en-GB" sz="2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activation gate remains open but the inactivation gate is closed.</a:t>
            </a: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4067944" y="3068960"/>
            <a:ext cx="448116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anesthetic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lidocaine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blocks this channel</a:t>
            </a:r>
            <a:endParaRPr/>
          </a:p>
        </p:txBody>
      </p:sp>
      <p:sp>
        <p:nvSpPr>
          <p:cNvPr id="422" name="Google Shape;422;p21"/>
          <p:cNvSpPr txBox="1"/>
          <p:nvPr/>
        </p:nvSpPr>
        <p:spPr>
          <a:xfrm>
            <a:off x="7344301" y="5733256"/>
            <a:ext cx="16921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Cannot elicit new AP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mbria"/>
              <a:buNone/>
            </a:pPr>
            <a:r>
              <a:rPr lang="en-GB" sz="30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Activation-Inactivation-Deactivation</a:t>
            </a:r>
            <a:endParaRPr/>
          </a:p>
        </p:txBody>
      </p:sp>
      <p:pic>
        <p:nvPicPr>
          <p:cNvPr id="428" name="Google Shape;4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371600"/>
            <a:ext cx="7197725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>
            <p:ph type="title"/>
          </p:nvPr>
        </p:nvSpPr>
        <p:spPr>
          <a:xfrm>
            <a:off x="457200" y="277813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900"/>
              <a:buFont typeface="Calibri"/>
              <a:buNone/>
            </a:pPr>
            <a:r>
              <a:rPr lang="en-GB" sz="2900">
                <a:solidFill>
                  <a:srgbClr val="FFFF00"/>
                </a:solidFill>
              </a:rPr>
              <a:t>The Na+ Voltage-Gated  Channel (1</a:t>
            </a:r>
            <a:r>
              <a:rPr lang="en-GB" sz="2900"/>
              <a:t>)</a:t>
            </a:r>
            <a:endParaRPr/>
          </a:p>
        </p:txBody>
      </p:sp>
      <p:sp>
        <p:nvSpPr>
          <p:cNvPr id="435" name="Google Shape;435;p23"/>
          <p:cNvSpPr txBox="1"/>
          <p:nvPr>
            <p:ph idx="1" type="body"/>
          </p:nvPr>
        </p:nvSpPr>
        <p:spPr>
          <a:xfrm>
            <a:off x="0" y="1196975"/>
            <a:ext cx="327660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EFEFE"/>
                </a:solidFill>
              </a:rPr>
              <a:t>H</a:t>
            </a:r>
            <a:r>
              <a:rPr lang="en-GB" sz="2000">
                <a:solidFill>
                  <a:srgbClr val="FEFEFE"/>
                </a:solidFill>
              </a:rPr>
              <a:t>as 2 gates : one on the outer side of the membrane and is called the activation gate ,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FEFEFE"/>
                </a:solidFill>
              </a:rPr>
              <a:t>and another one on the inner side of membrane  called the inactivation gate 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FEFEFE"/>
                </a:solidFill>
              </a:rPr>
              <a:t>And this channel has 3 states : </a:t>
            </a:r>
            <a:endParaRPr/>
          </a:p>
          <a:p>
            <a:pPr indent="-2286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EFEFE"/>
              </a:solidFill>
            </a:endParaRPr>
          </a:p>
        </p:txBody>
      </p:sp>
      <p:sp>
        <p:nvSpPr>
          <p:cNvPr id="436" name="Google Shape;436;p23"/>
          <p:cNvSpPr txBox="1"/>
          <p:nvPr/>
        </p:nvSpPr>
        <p:spPr>
          <a:xfrm>
            <a:off x="0" y="4149725"/>
            <a:ext cx="6300788" cy="2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</a:pPr>
            <a:r>
              <a:rPr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(1) Resting state : in the resting cell , when the MP = RMP = -70 to -90   mV , 🡪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</a:pPr>
            <a:r>
              <a:rPr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the activation gate is </a:t>
            </a:r>
            <a:r>
              <a:rPr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closed</a:t>
            </a:r>
            <a:r>
              <a:rPr lang="en-GB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</a:pPr>
            <a:r>
              <a:rPr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this prevents entry of Na+ to the interior of the cell through this gate.</a:t>
            </a:r>
            <a:endParaRPr sz="1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ACER\My Documents\Copy of New Picture.png" id="437" name="Google Shape;4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563" y="908050"/>
            <a:ext cx="5786437" cy="3068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23"/>
          <p:cNvCxnSpPr/>
          <p:nvPr/>
        </p:nvCxnSpPr>
        <p:spPr>
          <a:xfrm>
            <a:off x="2843213" y="2060575"/>
            <a:ext cx="165735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9" name="Google Shape;439;p23"/>
          <p:cNvCxnSpPr/>
          <p:nvPr/>
        </p:nvCxnSpPr>
        <p:spPr>
          <a:xfrm>
            <a:off x="2555875" y="3068638"/>
            <a:ext cx="1655763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0" name="Google Shape;440;p23"/>
          <p:cNvCxnSpPr/>
          <p:nvPr/>
        </p:nvCxnSpPr>
        <p:spPr>
          <a:xfrm flipH="1" rot="10800000">
            <a:off x="3563938" y="2133600"/>
            <a:ext cx="1295400" cy="2663825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"/>
          <p:cNvSpPr txBox="1"/>
          <p:nvPr>
            <p:ph type="title"/>
          </p:nvPr>
        </p:nvSpPr>
        <p:spPr>
          <a:xfrm>
            <a:off x="539750" y="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GB" sz="2000">
                <a:solidFill>
                  <a:srgbClr val="FFFF00"/>
                </a:solidFill>
              </a:rPr>
              <a:t>Activated State of Sodium Channel</a:t>
            </a:r>
            <a:endParaRPr/>
          </a:p>
        </p:txBody>
      </p:sp>
      <p:sp>
        <p:nvSpPr>
          <p:cNvPr id="447" name="Google Shape;447;p24"/>
          <p:cNvSpPr txBox="1"/>
          <p:nvPr>
            <p:ph idx="1" type="body"/>
          </p:nvPr>
        </p:nvSpPr>
        <p:spPr>
          <a:xfrm>
            <a:off x="0" y="836613"/>
            <a:ext cx="5219700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rgbClr val="FEFEFE"/>
                </a:solidFill>
              </a:rPr>
              <a:t>(2) </a:t>
            </a:r>
            <a:r>
              <a:rPr b="1" lang="en-GB" sz="2000" u="sng">
                <a:solidFill>
                  <a:srgbClr val="FEFEFE"/>
                </a:solidFill>
              </a:rPr>
              <a:t>Activated state :</a:t>
            </a:r>
            <a:r>
              <a:rPr b="1" lang="en-GB" sz="2000">
                <a:solidFill>
                  <a:srgbClr val="FEFEFE"/>
                </a:solidFill>
              </a:rPr>
              <a:t> when a Threshold Depolarizing Stimulus moves the MP from its resting value (-90 mV ) to its Threshold value (-65 to -55mV)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rgbClr val="FEFEFE"/>
                </a:solidFill>
              </a:rPr>
              <a:t>🡪 this opens the activation gate , and now the Na+ channel is said to be in the </a:t>
            </a:r>
            <a:r>
              <a:rPr b="1" lang="en-GB" sz="2000">
                <a:solidFill>
                  <a:srgbClr val="FFFF00"/>
                </a:solidFill>
              </a:rPr>
              <a:t>Activated State</a:t>
            </a:r>
            <a:r>
              <a:rPr b="1" lang="en-GB" sz="2000" u="sng">
                <a:solidFill>
                  <a:srgbClr val="FFFF00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rgbClr val="FEFEFE"/>
                </a:solidFill>
              </a:rPr>
              <a:t>( NB in this case BOTH the activation gate &amp; inactivation gate are </a:t>
            </a:r>
            <a:r>
              <a:rPr b="1" lang="en-GB" sz="2000" u="sng">
                <a:solidFill>
                  <a:srgbClr val="FEFEFE"/>
                </a:solidFill>
              </a:rPr>
              <a:t>open )</a:t>
            </a:r>
            <a:r>
              <a:rPr b="1" lang="en-GB" sz="2000">
                <a:solidFill>
                  <a:srgbClr val="FEFEFE"/>
                </a:solidFill>
              </a:rPr>
              <a:t> 🡪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rgbClr val="FEFEFE"/>
                </a:solidFill>
              </a:rPr>
              <a:t>permeability to Na+ becomes increased 500 to 5000 times 🡪 Na+ influx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rgbClr val="FEFEFE"/>
                </a:solidFill>
              </a:rPr>
              <a:t>Na+ flows into the cell in large amounts ,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EFEFE"/>
              </a:solidFill>
            </a:endParaRPr>
          </a:p>
        </p:txBody>
      </p:sp>
      <p:pic>
        <p:nvPicPr>
          <p:cNvPr descr="C:\Documents and Settings\ACER\My Documents\Copy of New Picture.png" id="448" name="Google Shape;4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981075"/>
            <a:ext cx="3189288" cy="2659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24"/>
          <p:cNvCxnSpPr/>
          <p:nvPr/>
        </p:nvCxnSpPr>
        <p:spPr>
          <a:xfrm flipH="1" rot="10800000">
            <a:off x="5076825" y="1916113"/>
            <a:ext cx="2303463" cy="73025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"/>
          <p:cNvSpPr txBox="1"/>
          <p:nvPr>
            <p:ph type="title"/>
          </p:nvPr>
        </p:nvSpPr>
        <p:spPr>
          <a:xfrm>
            <a:off x="539750" y="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GB" sz="2000">
                <a:solidFill>
                  <a:srgbClr val="FFFF00"/>
                </a:solidFill>
              </a:rPr>
              <a:t>Inactivated State of Sodium Channel</a:t>
            </a:r>
            <a:endParaRPr/>
          </a:p>
        </p:txBody>
      </p:sp>
      <p:pic>
        <p:nvPicPr>
          <p:cNvPr descr="C:\Documents and Settings\ACER\My Documents\Copy of New Picture.png" id="456" name="Google Shape;4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1268413"/>
            <a:ext cx="3189288" cy="265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5"/>
          <p:cNvSpPr txBox="1"/>
          <p:nvPr/>
        </p:nvSpPr>
        <p:spPr>
          <a:xfrm>
            <a:off x="0" y="1125538"/>
            <a:ext cx="4643438" cy="201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GB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(3) Inactivated state : A few milliseconds after the activation gate opens , the channel becomes inactivated :</a:t>
            </a:r>
            <a:endParaRPr/>
          </a:p>
          <a:p>
            <a:pPr indent="-20066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Noto Sans Symbols"/>
              <a:buNone/>
            </a:pPr>
            <a:r>
              <a:rPr b="1"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At the peak of AP the inactivation gate will close</a:t>
            </a:r>
            <a:endParaRPr b="1" sz="1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the inactivation gate will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Noto Sans Symbols"/>
              <a:buNone/>
            </a:pPr>
            <a:r>
              <a:rPr b="1"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not open by a second stimulus 🡪  &amp; the cell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Noto Sans Symbols"/>
              <a:buNone/>
            </a:pPr>
            <a:r>
              <a:rPr b="1"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becomes Refractory   ممانعة ) to another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Noto Sans Symbols"/>
              <a:buNone/>
            </a:pPr>
            <a:r>
              <a:rPr b="1"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stimulation  .</a:t>
            </a:r>
            <a:endParaRPr/>
          </a:p>
          <a:p>
            <a:pPr indent="-1143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This goes on until the MP has gone back to its resting ( RMP) level ( -70 to -90mV).</a:t>
            </a:r>
            <a:endParaRPr b="1" sz="1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25"/>
          <p:cNvCxnSpPr/>
          <p:nvPr/>
        </p:nvCxnSpPr>
        <p:spPr>
          <a:xfrm flipH="1" rot="10800000">
            <a:off x="7885113" y="3141663"/>
            <a:ext cx="215900" cy="12954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9" name="Google Shape;459;p25"/>
          <p:cNvSpPr txBox="1"/>
          <p:nvPr/>
        </p:nvSpPr>
        <p:spPr>
          <a:xfrm>
            <a:off x="4500563" y="4194175"/>
            <a:ext cx="4643437" cy="26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GB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🡪 in this case , while  the activation gate is still open 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    the inactivation gate is closed </a:t>
            </a:r>
            <a:r>
              <a:rPr lang="en-GB" sz="1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idx="1" type="body"/>
          </p:nvPr>
        </p:nvSpPr>
        <p:spPr>
          <a:xfrm>
            <a:off x="0" y="1367482"/>
            <a:ext cx="3995936" cy="5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Has one gate only 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92D050"/>
              </a:buClr>
              <a:buSzPts val="2200"/>
              <a:buChar char="•"/>
            </a:pPr>
            <a:r>
              <a:rPr lang="en-GB" sz="2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During the resting state,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the gate of the potassium channel is closed and potassium ions are prevented from passing through this channel to the exterior.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92D050"/>
              </a:buClr>
              <a:buSzPts val="2200"/>
              <a:buChar char="•"/>
            </a:pPr>
            <a:r>
              <a:rPr lang="en-GB" sz="2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Shortly after depolarization, </a:t>
            </a:r>
            <a:r>
              <a:rPr lang="en-GB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when the sodium channel begins to be inactivated, the potassium channel opens.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</a:pPr>
            <a:r>
              <a:rPr lang="en-GB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26"/>
          <p:cNvPicPr preferRelativeResize="0"/>
          <p:nvPr/>
        </p:nvPicPr>
        <p:blipFill rotWithShape="1">
          <a:blip r:embed="rId3">
            <a:alphaModFix/>
          </a:blip>
          <a:srcRect b="9812" l="12448" r="47151" t="60656"/>
          <a:stretch/>
        </p:blipFill>
        <p:spPr>
          <a:xfrm>
            <a:off x="4032448" y="2276872"/>
            <a:ext cx="507605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6"/>
          <p:cNvSpPr/>
          <p:nvPr/>
        </p:nvSpPr>
        <p:spPr>
          <a:xfrm>
            <a:off x="79664" y="188640"/>
            <a:ext cx="4276312" cy="95410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Voltage gated K</a:t>
            </a:r>
            <a:r>
              <a:rPr b="1" baseline="30000"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GB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channels</a:t>
            </a:r>
            <a:endParaRPr/>
          </a:p>
        </p:txBody>
      </p:sp>
      <p:sp>
        <p:nvSpPr>
          <p:cNvPr id="468" name="Google Shape;468;p26"/>
          <p:cNvSpPr/>
          <p:nvPr/>
        </p:nvSpPr>
        <p:spPr>
          <a:xfrm>
            <a:off x="251520" y="5733256"/>
            <a:ext cx="404059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GB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exits (Efflux) 🡪 Repolarization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7"/>
          <p:cNvSpPr txBox="1"/>
          <p:nvPr>
            <p:ph idx="1" type="body"/>
          </p:nvPr>
        </p:nvSpPr>
        <p:spPr>
          <a:xfrm>
            <a:off x="457200" y="40466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None/>
            </a:pPr>
            <a:r>
              <a:rPr lang="en-GB">
                <a:solidFill>
                  <a:srgbClr val="92D050"/>
                </a:solidFill>
              </a:rPr>
              <a:t>Hyperpolarization:    </a:t>
            </a:r>
            <a:r>
              <a:rPr b="1" lang="en-GB">
                <a:solidFill>
                  <a:srgbClr val="92D050"/>
                </a:solidFill>
              </a:rPr>
              <a:t>Why?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 sz="3000"/>
              <a:t>For a brief period following repolarization, the K</a:t>
            </a:r>
            <a:r>
              <a:rPr baseline="30000" lang="en-GB" sz="3000"/>
              <a:t>+</a:t>
            </a:r>
            <a:r>
              <a:rPr lang="en-GB" sz="3000"/>
              <a:t> conductance is higher than at rest.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GB" sz="3000" u="sng"/>
              <a:t>Na</a:t>
            </a:r>
            <a:r>
              <a:rPr baseline="30000" lang="en-GB" sz="3000" u="sng"/>
              <a:t> +</a:t>
            </a:r>
            <a:r>
              <a:rPr b="1" lang="en-GB" sz="3000" u="sng"/>
              <a:t>-K</a:t>
            </a:r>
            <a:r>
              <a:rPr baseline="30000" lang="en-GB" sz="3000" u="sng"/>
              <a:t> +</a:t>
            </a:r>
            <a:r>
              <a:rPr b="1" lang="en-GB" sz="3000" u="sng"/>
              <a:t> ATPase pump</a:t>
            </a:r>
            <a:r>
              <a:rPr b="1" lang="en-GB" sz="3000"/>
              <a:t> </a:t>
            </a:r>
            <a:r>
              <a:rPr lang="en-GB" sz="3000"/>
              <a:t>now starts to move Na</a:t>
            </a:r>
            <a:r>
              <a:rPr baseline="30000" lang="en-GB" sz="3000"/>
              <a:t>+</a:t>
            </a:r>
            <a:r>
              <a:rPr lang="en-GB" sz="3000"/>
              <a:t> out &amp; K</a:t>
            </a:r>
            <a:r>
              <a:rPr baseline="30000" lang="en-GB" sz="3000"/>
              <a:t>+</a:t>
            </a:r>
            <a:r>
              <a:rPr lang="en-GB" sz="3000"/>
              <a:t> in against their concentration gradient.</a:t>
            </a:r>
            <a:endParaRPr sz="3000"/>
          </a:p>
        </p:txBody>
      </p:sp>
      <p:pic>
        <p:nvPicPr>
          <p:cNvPr descr="C:\Users\USER\Desktop\updated UpdatedMSK lectures for next year 2011\images\New Picture.png" id="474" name="Google Shape;4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363" y="3286125"/>
            <a:ext cx="40703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7"/>
          <p:cNvSpPr txBox="1"/>
          <p:nvPr/>
        </p:nvSpPr>
        <p:spPr>
          <a:xfrm>
            <a:off x="2225525" y="6361113"/>
            <a:ext cx="39290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Hyperpolarization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6" name="Google Shape;476;p27"/>
          <p:cNvCxnSpPr/>
          <p:nvPr/>
        </p:nvCxnSpPr>
        <p:spPr>
          <a:xfrm rot="10800000">
            <a:off x="3813025" y="5733256"/>
            <a:ext cx="216123" cy="72008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7" name="Google Shape;477;p27"/>
          <p:cNvSpPr txBox="1"/>
          <p:nvPr/>
        </p:nvSpPr>
        <p:spPr>
          <a:xfrm>
            <a:off x="3635896" y="4274512"/>
            <a:ext cx="20162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Na/K Pump brings membrane potential back  to its resting value 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27"/>
          <p:cNvCxnSpPr/>
          <p:nvPr/>
        </p:nvCxnSpPr>
        <p:spPr>
          <a:xfrm rot="5400000">
            <a:off x="3944240" y="5209926"/>
            <a:ext cx="642938" cy="142875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47899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8"/>
          <p:cNvSpPr txBox="1"/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en-GB">
                <a:solidFill>
                  <a:srgbClr val="00B0F0"/>
                </a:solidFill>
              </a:rPr>
              <a:t>Refractory Periods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485" name="Google Shape;485;p28"/>
          <p:cNvSpPr txBox="1"/>
          <p:nvPr>
            <p:ph idx="1" type="body"/>
          </p:nvPr>
        </p:nvSpPr>
        <p:spPr>
          <a:xfrm>
            <a:off x="152400" y="1379984"/>
            <a:ext cx="4059560" cy="50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t/>
            </a:r>
            <a:endParaRPr sz="2500"/>
          </a:p>
          <a:p>
            <a:pPr indent="-342900" lvl="0" marL="3429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b="1" lang="en-GB" sz="2700" u="sng"/>
              <a:t>Two stages</a:t>
            </a:r>
            <a:endParaRPr/>
          </a:p>
          <a:p>
            <a:pPr indent="-158750" lvl="1" marL="238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Noto Sans Symbols"/>
              <a:buChar char="⮚"/>
            </a:pPr>
            <a:r>
              <a:rPr b="1" lang="en-GB" sz="2500">
                <a:solidFill>
                  <a:srgbClr val="FFFF00"/>
                </a:solidFill>
              </a:rPr>
              <a:t> Absolute refractory period</a:t>
            </a:r>
            <a:endParaRPr/>
          </a:p>
          <a:p>
            <a:pPr indent="17463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500"/>
              <a:t>The period during which a second action potential</a:t>
            </a:r>
            <a:endParaRPr/>
          </a:p>
          <a:p>
            <a:pPr indent="17463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500"/>
              <a:t> cannot be elicited, even with a strong stimulus.</a:t>
            </a:r>
            <a:endParaRPr/>
          </a:p>
          <a:p>
            <a:pPr indent="-17463" lvl="0" marL="17463" rtl="0" algn="l"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Noto Sans Symbols"/>
              <a:buChar char="⮚"/>
            </a:pPr>
            <a:r>
              <a:rPr b="1" lang="en-GB" sz="2500">
                <a:solidFill>
                  <a:srgbClr val="FFFF00"/>
                </a:solidFill>
              </a:rPr>
              <a:t> Relative refractory period</a:t>
            </a:r>
            <a:endParaRPr/>
          </a:p>
          <a:p>
            <a:pPr indent="17463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500"/>
              <a:t>Can trigger new action potential if stimulus is very strong.</a:t>
            </a:r>
            <a:endParaRPr/>
          </a:p>
          <a:p>
            <a:pPr indent="-1270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t/>
            </a:r>
            <a:endParaRPr sz="2500"/>
          </a:p>
        </p:txBody>
      </p:sp>
      <p:pic>
        <p:nvPicPr>
          <p:cNvPr descr="f12-15_the_absolute_and_c" id="486" name="Google Shape;486;p28"/>
          <p:cNvPicPr preferRelativeResize="0"/>
          <p:nvPr/>
        </p:nvPicPr>
        <p:blipFill rotWithShape="1">
          <a:blip r:embed="rId3">
            <a:alphaModFix/>
          </a:blip>
          <a:srcRect b="0" l="0" r="0" t="2058"/>
          <a:stretch/>
        </p:blipFill>
        <p:spPr>
          <a:xfrm>
            <a:off x="4261048" y="1700808"/>
            <a:ext cx="477544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8"/>
          <p:cNvSpPr/>
          <p:nvPr/>
        </p:nvSpPr>
        <p:spPr>
          <a:xfrm>
            <a:off x="5940152" y="2564904"/>
            <a:ext cx="1152128" cy="227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Closure of the inactivation gates of the Na+ channel</a:t>
            </a:r>
            <a:endParaRPr/>
          </a:p>
        </p:txBody>
      </p:sp>
      <p:sp>
        <p:nvSpPr>
          <p:cNvPr id="488" name="Google Shape;488;p28"/>
          <p:cNvSpPr/>
          <p:nvPr/>
        </p:nvSpPr>
        <p:spPr>
          <a:xfrm>
            <a:off x="7092280" y="2420888"/>
            <a:ext cx="1872208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Higher K+ conductance than is present at rest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"/>
          <p:cNvSpPr txBox="1"/>
          <p:nvPr>
            <p:ph idx="1" type="body"/>
          </p:nvPr>
        </p:nvSpPr>
        <p:spPr>
          <a:xfrm>
            <a:off x="395536" y="116632"/>
            <a:ext cx="8258175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b="1" lang="en-GB" sz="3000">
                <a:solidFill>
                  <a:srgbClr val="FF0000"/>
                </a:solidFill>
              </a:rPr>
              <a:t>Propagation of the action potential</a:t>
            </a:r>
            <a:endParaRPr/>
          </a:p>
          <a:p>
            <a:pPr indent="-342900" lvl="0" marL="34290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t/>
            </a:r>
            <a:endParaRPr b="1" sz="3000">
              <a:solidFill>
                <a:srgbClr val="FF0000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t/>
            </a:r>
            <a:endParaRPr b="1" sz="3000">
              <a:solidFill>
                <a:srgbClr val="FF0000"/>
              </a:solidFill>
            </a:endParaRPr>
          </a:p>
        </p:txBody>
      </p:sp>
      <p:cxnSp>
        <p:nvCxnSpPr>
          <p:cNvPr id="494" name="Google Shape;494;p29"/>
          <p:cNvCxnSpPr/>
          <p:nvPr/>
        </p:nvCxnSpPr>
        <p:spPr>
          <a:xfrm>
            <a:off x="8143875" y="2803748"/>
            <a:ext cx="28525" cy="2857500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rgbClr val="161616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95" name="Google Shape;495;p29"/>
          <p:cNvGrpSpPr/>
          <p:nvPr/>
        </p:nvGrpSpPr>
        <p:grpSpPr>
          <a:xfrm>
            <a:off x="0" y="764704"/>
            <a:ext cx="9144000" cy="6093296"/>
            <a:chOff x="0" y="764704"/>
            <a:chExt cx="9144000" cy="6093296"/>
          </a:xfrm>
        </p:grpSpPr>
        <p:pic>
          <p:nvPicPr>
            <p:cNvPr id="496" name="Google Shape;496;p29"/>
            <p:cNvPicPr preferRelativeResize="0"/>
            <p:nvPr/>
          </p:nvPicPr>
          <p:blipFill rotWithShape="1">
            <a:blip r:embed="rId3">
              <a:alphaModFix/>
            </a:blip>
            <a:srcRect b="6250" l="16322" r="16711" t="17344"/>
            <a:stretch/>
          </p:blipFill>
          <p:spPr>
            <a:xfrm>
              <a:off x="0" y="764704"/>
              <a:ext cx="9144000" cy="6093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29"/>
            <p:cNvSpPr/>
            <p:nvPr/>
          </p:nvSpPr>
          <p:spPr>
            <a:xfrm>
              <a:off x="2699792" y="6165304"/>
              <a:ext cx="1296144" cy="216024"/>
            </a:xfrm>
            <a:prstGeom prst="rect">
              <a:avLst/>
            </a:prstGeom>
            <a:noFill/>
            <a:ln cap="flat" cmpd="sng" w="254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2620993" y="640131"/>
            <a:ext cx="3901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Excitable Tissues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969818" y="3506991"/>
            <a:ext cx="3048000" cy="26114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849091" y="3506993"/>
            <a:ext cx="3325091" cy="267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487077" y="1567621"/>
            <a:ext cx="8047759" cy="1395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50">
            <a:spAutoFit/>
          </a:bodyPr>
          <a:lstStyle/>
          <a:p>
            <a:pPr indent="-308858" lvl="0" marL="320255" marR="4559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Tissues which are capable of generation and  transmission of electrochemical impulses along  the membrane</a:t>
            </a: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147455" y="3160059"/>
            <a:ext cx="727411" cy="35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202529" y="3160059"/>
            <a:ext cx="931569" cy="35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i="1" lang="en-GB" sz="4200"/>
              <a:t>Conduction Velocity</a:t>
            </a:r>
            <a:endParaRPr sz="4200">
              <a:solidFill>
                <a:srgbClr val="FFFF00"/>
              </a:solidFill>
            </a:endParaRPr>
          </a:p>
        </p:txBody>
      </p:sp>
      <p:sp>
        <p:nvSpPr>
          <p:cNvPr id="504" name="Google Shape;504;p30"/>
          <p:cNvSpPr txBox="1"/>
          <p:nvPr>
            <p:ph idx="1" type="body"/>
          </p:nvPr>
        </p:nvSpPr>
        <p:spPr>
          <a:xfrm>
            <a:off x="107504" y="3426296"/>
            <a:ext cx="8496944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3" lvl="1" marL="354013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/>
              <a:t>The larger the diameter, the faster the transmission, </a:t>
            </a:r>
            <a:r>
              <a:rPr b="1" lang="en-GB" sz="2400" u="sng"/>
              <a:t>Because: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/>
              <a:t>-Large fiber offers Less resistance to local current flow &amp; more ions will flow.</a:t>
            </a:r>
            <a:endParaRPr sz="2400"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505" name="Google Shape;505;p30"/>
          <p:cNvSpPr/>
          <p:nvPr/>
        </p:nvSpPr>
        <p:spPr>
          <a:xfrm>
            <a:off x="1828800" y="5012432"/>
            <a:ext cx="1295400" cy="12954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614392" y="5407496"/>
            <a:ext cx="685800" cy="685800"/>
          </a:xfrm>
          <a:prstGeom prst="ellipse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1553344" y="6372036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Faster conduction</a:t>
            </a:r>
            <a:endParaRPr/>
          </a:p>
        </p:txBody>
      </p:sp>
      <p:sp>
        <p:nvSpPr>
          <p:cNvPr id="508" name="Google Shape;508;p30"/>
          <p:cNvSpPr txBox="1"/>
          <p:nvPr/>
        </p:nvSpPr>
        <p:spPr>
          <a:xfrm>
            <a:off x="5183832" y="6372036"/>
            <a:ext cx="3276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Slower conduction</a:t>
            </a:r>
            <a:endParaRPr/>
          </a:p>
        </p:txBody>
      </p:sp>
      <p:sp>
        <p:nvSpPr>
          <p:cNvPr id="509" name="Google Shape;509;p30"/>
          <p:cNvSpPr txBox="1"/>
          <p:nvPr/>
        </p:nvSpPr>
        <p:spPr>
          <a:xfrm>
            <a:off x="323528" y="1196752"/>
            <a:ext cx="8568952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 is the speed at which action potentials are conducted (propagated) along a nerve or muscle fiber.</a:t>
            </a:r>
            <a:endParaRPr b="0" i="0" sz="25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323528" y="2157824"/>
            <a:ext cx="8568952" cy="242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Mechanisms that increase conduction velocity along a nerve: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 Nerve diameter.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nervous1pic" id="516" name="Google Shape;516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7350"/>
            <a:ext cx="5040313" cy="3887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1062006051" id="517" name="Google Shape;51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575" y="3644900"/>
            <a:ext cx="5616575" cy="27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/>
          <p:nvPr/>
        </p:nvSpPr>
        <p:spPr>
          <a:xfrm>
            <a:off x="179512" y="946717"/>
            <a:ext cx="871296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Mechanisms that increase conduction velocity along a nerve: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Myelination.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Myelin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an </a:t>
            </a:r>
            <a:r>
              <a:rPr i="1" lang="en-GB" sz="2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insulator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makes it more difficult for charges to flow between intracellular and extracellular fluids.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32"/>
          <p:cNvPicPr preferRelativeResize="0"/>
          <p:nvPr/>
        </p:nvPicPr>
        <p:blipFill rotWithShape="1">
          <a:blip r:embed="rId3">
            <a:alphaModFix/>
          </a:blip>
          <a:srcRect b="28515" l="10235" r="51025" t="17344"/>
          <a:stretch/>
        </p:blipFill>
        <p:spPr>
          <a:xfrm>
            <a:off x="4067944" y="2924944"/>
            <a:ext cx="504056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2"/>
          <p:cNvSpPr txBox="1"/>
          <p:nvPr/>
        </p:nvSpPr>
        <p:spPr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b="0" i="1" lang="en-GB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Conduction Velocity</a:t>
            </a:r>
            <a:endParaRPr b="0" i="0" sz="4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2"/>
          <p:cNvSpPr/>
          <p:nvPr/>
        </p:nvSpPr>
        <p:spPr>
          <a:xfrm>
            <a:off x="72008" y="2946424"/>
            <a:ext cx="385192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-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layers of Schwann cell membrane contain the lipid substance </a:t>
            </a: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sphingomyelin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excellent </a:t>
            </a:r>
            <a:r>
              <a:rPr lang="en-GB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insulator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decreases ion flow through the membrane.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-GB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Node of Ranvier: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</a:t>
            </a:r>
            <a:r>
              <a:rPr lang="en-GB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uninsulated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area where ions can flow with ease.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/>
          <p:nvPr>
            <p:ph idx="1" type="body"/>
          </p:nvPr>
        </p:nvSpPr>
        <p:spPr>
          <a:xfrm>
            <a:off x="323528" y="116632"/>
            <a:ext cx="842493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17463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2600" u="sng">
              <a:solidFill>
                <a:srgbClr val="FF0066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Calibri"/>
              <a:buNone/>
            </a:pPr>
            <a:r>
              <a:rPr b="1" lang="en-GB" sz="3000">
                <a:solidFill>
                  <a:srgbClr val="FF0066"/>
                </a:solidFill>
              </a:rPr>
              <a:t>Saltatory Conduction</a:t>
            </a:r>
            <a:endParaRPr/>
          </a:p>
          <a:p>
            <a:pPr indent="17463" lvl="0" marL="179388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sz="2800"/>
              <a:t>It is the jumping of action potentials from one node of ranvier to the next as they propagate along a myelinated fiber.</a:t>
            </a:r>
            <a:endParaRPr sz="3000">
              <a:solidFill>
                <a:srgbClr val="FF0066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b="1" sz="2400"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b="1" lang="en-GB" sz="2400" u="sng">
                <a:solidFill>
                  <a:srgbClr val="FFFF00"/>
                </a:solidFill>
              </a:rPr>
              <a:t>Value:-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GB" sz="2400"/>
              <a:t>1- Increases  conduction velocity.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2400"/>
              <a:t>2- Conserves energy for axon because only nodes depolarize.</a:t>
            </a:r>
            <a:endParaRPr/>
          </a:p>
        </p:txBody>
      </p:sp>
      <p:pic>
        <p:nvPicPr>
          <p:cNvPr id="531" name="Google Shape;531;p33"/>
          <p:cNvPicPr preferRelativeResize="0"/>
          <p:nvPr/>
        </p:nvPicPr>
        <p:blipFill rotWithShape="1">
          <a:blip r:embed="rId3">
            <a:alphaModFix/>
          </a:blip>
          <a:srcRect b="11782" l="10788" r="41063" t="49828"/>
          <a:stretch/>
        </p:blipFill>
        <p:spPr>
          <a:xfrm>
            <a:off x="539552" y="3212976"/>
            <a:ext cx="7848872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 txBox="1"/>
          <p:nvPr/>
        </p:nvSpPr>
        <p:spPr>
          <a:xfrm>
            <a:off x="304800" y="115888"/>
            <a:ext cx="8610600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happens if myelination is lost?</a:t>
            </a:r>
            <a:endParaRPr b="0" i="0" sz="4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 txBox="1"/>
          <p:nvPr/>
        </p:nvSpPr>
        <p:spPr>
          <a:xfrm>
            <a:off x="35496" y="1143000"/>
            <a:ext cx="4608512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GB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sclerosis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Autoimmune disease (Immune system attacks the myelin sheaths surrounding axons as well as the axons themselves).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Usually young adults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Blindness, problems controlling muscles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Ultimately paralysis</a:t>
            </a:r>
            <a:endParaRPr/>
          </a:p>
          <a:p>
            <a:pPr indent="-228600" lvl="2" marL="90328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Scar tissues (scleroses) replaces some damaged cells.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850" y="1981200"/>
            <a:ext cx="42989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Char char="•"/>
            </a:pPr>
            <a:r>
              <a:rPr lang="en-GB" sz="8000">
                <a:solidFill>
                  <a:srgbClr val="FFFF00"/>
                </a:solidFill>
              </a:rPr>
              <a:t> The End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2684389" y="640131"/>
            <a:ext cx="3774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Excitable tissues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731818" y="2073985"/>
            <a:ext cx="1674091" cy="34661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0" lIns="0" spcFirstLastPara="1" rIns="0" wrap="square" tIns="7975">
            <a:spAutoFit/>
          </a:bodyPr>
          <a:lstStyle/>
          <a:p>
            <a:pPr indent="0" lvl="0" marL="814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66"/>
                </a:solidFill>
                <a:latin typeface="Courier New"/>
                <a:ea typeface="Courier New"/>
                <a:cs typeface="Courier New"/>
                <a:sym typeface="Courier New"/>
              </a:rPr>
              <a:t>excitable</a:t>
            </a:r>
            <a:endParaRPr sz="2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5959764" y="2084294"/>
            <a:ext cx="1942523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7C80"/>
                </a:solidFill>
                <a:latin typeface="Lucida Sans"/>
                <a:ea typeface="Lucida Sans"/>
                <a:cs typeface="Lucida Sans"/>
                <a:sym typeface="Lucida Sans"/>
              </a:rPr>
              <a:t>Non-excitable</a:t>
            </a:r>
            <a:endParaRPr sz="22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026727" y="2708687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026727" y="2708687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6026727" y="2802815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026727" y="2802815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026727" y="2899634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026727" y="2899634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026727" y="2993764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026727" y="2993764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026727" y="3090583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400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026727" y="3090583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399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065818" y="2843158"/>
            <a:ext cx="346364" cy="336176"/>
          </a:xfrm>
          <a:custGeom>
            <a:rect b="b" l="l" r="r" t="t"/>
            <a:pathLst>
              <a:path extrusionOk="0" h="381000" w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7065818" y="3179334"/>
            <a:ext cx="346364" cy="336176"/>
          </a:xfrm>
          <a:custGeom>
            <a:rect b="b" l="l" r="r" t="t"/>
            <a:pathLst>
              <a:path extrusionOk="0" h="381000" w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7164185" y="2938631"/>
            <a:ext cx="146857" cy="1425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7164185" y="3258672"/>
            <a:ext cx="146857" cy="1425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751946" y="3267636"/>
            <a:ext cx="936335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cell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6998854" y="3501615"/>
            <a:ext cx="483755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900546" y="3044863"/>
            <a:ext cx="415636" cy="403412"/>
          </a:xfrm>
          <a:custGeom>
            <a:rect b="b" l="l" r="r" t="t"/>
            <a:pathLst>
              <a:path extrusionOk="0" h="457200" w="457200">
                <a:moveTo>
                  <a:pt x="228599" y="121919"/>
                </a:moveTo>
                <a:lnTo>
                  <a:pt x="176783" y="48767"/>
                </a:lnTo>
                <a:lnTo>
                  <a:pt x="155447" y="134111"/>
                </a:lnTo>
                <a:lnTo>
                  <a:pt x="9143" y="48767"/>
                </a:lnTo>
                <a:lnTo>
                  <a:pt x="97535" y="161543"/>
                </a:lnTo>
                <a:lnTo>
                  <a:pt x="0" y="182879"/>
                </a:lnTo>
                <a:lnTo>
                  <a:pt x="79247" y="249935"/>
                </a:lnTo>
                <a:lnTo>
                  <a:pt x="3047" y="307847"/>
                </a:lnTo>
                <a:lnTo>
                  <a:pt x="118871" y="295655"/>
                </a:lnTo>
                <a:lnTo>
                  <a:pt x="100583" y="371855"/>
                </a:lnTo>
                <a:lnTo>
                  <a:pt x="164591" y="329183"/>
                </a:lnTo>
                <a:lnTo>
                  <a:pt x="179831" y="457199"/>
                </a:lnTo>
                <a:lnTo>
                  <a:pt x="222503" y="316991"/>
                </a:lnTo>
                <a:lnTo>
                  <a:pt x="280415" y="417575"/>
                </a:lnTo>
                <a:lnTo>
                  <a:pt x="295655" y="304799"/>
                </a:lnTo>
                <a:lnTo>
                  <a:pt x="384047" y="384047"/>
                </a:lnTo>
                <a:lnTo>
                  <a:pt x="356615" y="274319"/>
                </a:lnTo>
                <a:lnTo>
                  <a:pt x="457199" y="280415"/>
                </a:lnTo>
                <a:lnTo>
                  <a:pt x="371855" y="222503"/>
                </a:lnTo>
                <a:lnTo>
                  <a:pt x="445007" y="170687"/>
                </a:lnTo>
                <a:lnTo>
                  <a:pt x="353567" y="155447"/>
                </a:lnTo>
                <a:lnTo>
                  <a:pt x="390143" y="94487"/>
                </a:lnTo>
                <a:lnTo>
                  <a:pt x="298703" y="112775"/>
                </a:lnTo>
                <a:lnTo>
                  <a:pt x="307847" y="0"/>
                </a:lnTo>
                <a:lnTo>
                  <a:pt x="228599" y="121919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238596" y="2817902"/>
            <a:ext cx="1662545" cy="400050"/>
          </a:xfrm>
          <a:custGeom>
            <a:rect b="b" l="l" r="r" t="t"/>
            <a:pathLst>
              <a:path extrusionOk="0" h="453389" w="1828800">
                <a:moveTo>
                  <a:pt x="1826180" y="0"/>
                </a:moveTo>
                <a:lnTo>
                  <a:pt x="1788937" y="40671"/>
                </a:lnTo>
                <a:lnTo>
                  <a:pt x="1760458" y="75866"/>
                </a:lnTo>
                <a:lnTo>
                  <a:pt x="1743027" y="103298"/>
                </a:lnTo>
                <a:lnTo>
                  <a:pt x="1734312" y="117014"/>
                </a:lnTo>
                <a:lnTo>
                  <a:pt x="1694688" y="141636"/>
                </a:lnTo>
                <a:lnTo>
                  <a:pt x="1677924" y="153971"/>
                </a:lnTo>
                <a:lnTo>
                  <a:pt x="1665732" y="171450"/>
                </a:lnTo>
                <a:lnTo>
                  <a:pt x="1639824" y="211502"/>
                </a:lnTo>
                <a:lnTo>
                  <a:pt x="1618773" y="234934"/>
                </a:lnTo>
                <a:lnTo>
                  <a:pt x="1590294" y="252650"/>
                </a:lnTo>
                <a:lnTo>
                  <a:pt x="1558385" y="268081"/>
                </a:lnTo>
                <a:lnTo>
                  <a:pt x="1527048" y="284654"/>
                </a:lnTo>
                <a:lnTo>
                  <a:pt x="1472183" y="302942"/>
                </a:lnTo>
                <a:lnTo>
                  <a:pt x="1444752" y="312562"/>
                </a:lnTo>
                <a:lnTo>
                  <a:pt x="1389817" y="332971"/>
                </a:lnTo>
                <a:lnTo>
                  <a:pt x="1362456" y="342566"/>
                </a:lnTo>
                <a:lnTo>
                  <a:pt x="1319101" y="354709"/>
                </a:lnTo>
                <a:lnTo>
                  <a:pt x="1273844" y="368023"/>
                </a:lnTo>
                <a:lnTo>
                  <a:pt x="1227710" y="380751"/>
                </a:lnTo>
                <a:lnTo>
                  <a:pt x="1181721" y="391139"/>
                </a:lnTo>
                <a:lnTo>
                  <a:pt x="1136904" y="397430"/>
                </a:lnTo>
                <a:lnTo>
                  <a:pt x="1091911" y="401419"/>
                </a:lnTo>
                <a:lnTo>
                  <a:pt x="1043648" y="405083"/>
                </a:lnTo>
                <a:lnTo>
                  <a:pt x="938891" y="411500"/>
                </a:lnTo>
                <a:lnTo>
                  <a:pt x="825795" y="416804"/>
                </a:lnTo>
                <a:lnTo>
                  <a:pt x="587222" y="424567"/>
                </a:lnTo>
                <a:lnTo>
                  <a:pt x="0" y="434006"/>
                </a:lnTo>
                <a:lnTo>
                  <a:pt x="605647" y="452437"/>
                </a:lnTo>
                <a:lnTo>
                  <a:pt x="706546" y="453384"/>
                </a:lnTo>
                <a:lnTo>
                  <a:pt x="751734" y="453127"/>
                </a:lnTo>
                <a:lnTo>
                  <a:pt x="792480" y="452294"/>
                </a:lnTo>
                <a:lnTo>
                  <a:pt x="858302" y="449610"/>
                </a:lnTo>
                <a:lnTo>
                  <a:pt x="919659" y="445721"/>
                </a:lnTo>
                <a:lnTo>
                  <a:pt x="976601" y="440779"/>
                </a:lnTo>
                <a:lnTo>
                  <a:pt x="1029178" y="434934"/>
                </a:lnTo>
                <a:lnTo>
                  <a:pt x="1077440" y="428337"/>
                </a:lnTo>
                <a:lnTo>
                  <a:pt x="1121536" y="421118"/>
                </a:lnTo>
                <a:lnTo>
                  <a:pt x="1161221" y="413485"/>
                </a:lnTo>
                <a:lnTo>
                  <a:pt x="1228344" y="397430"/>
                </a:lnTo>
                <a:lnTo>
                  <a:pt x="1271016" y="382571"/>
                </a:lnTo>
                <a:lnTo>
                  <a:pt x="1308068" y="370427"/>
                </a:lnTo>
                <a:lnTo>
                  <a:pt x="1341120" y="360854"/>
                </a:lnTo>
                <a:lnTo>
                  <a:pt x="1361170" y="354568"/>
                </a:lnTo>
                <a:lnTo>
                  <a:pt x="1380363" y="349424"/>
                </a:lnTo>
                <a:lnTo>
                  <a:pt x="1466327" y="337176"/>
                </a:lnTo>
                <a:lnTo>
                  <a:pt x="1515759" y="332971"/>
                </a:lnTo>
                <a:lnTo>
                  <a:pt x="1565528" y="329612"/>
                </a:lnTo>
                <a:lnTo>
                  <a:pt x="1716024" y="321230"/>
                </a:lnTo>
                <a:lnTo>
                  <a:pt x="1765407" y="321230"/>
                </a:lnTo>
                <a:lnTo>
                  <a:pt x="1759458" y="313610"/>
                </a:lnTo>
                <a:lnTo>
                  <a:pt x="1734312" y="284654"/>
                </a:lnTo>
                <a:lnTo>
                  <a:pt x="1720167" y="243935"/>
                </a:lnTo>
                <a:lnTo>
                  <a:pt x="1716024" y="229790"/>
                </a:lnTo>
                <a:lnTo>
                  <a:pt x="1714881" y="201882"/>
                </a:lnTo>
                <a:lnTo>
                  <a:pt x="1725168" y="173402"/>
                </a:lnTo>
                <a:lnTo>
                  <a:pt x="1740027" y="144922"/>
                </a:lnTo>
                <a:lnTo>
                  <a:pt x="1752600" y="117014"/>
                </a:lnTo>
                <a:lnTo>
                  <a:pt x="1762363" y="105394"/>
                </a:lnTo>
                <a:lnTo>
                  <a:pt x="1784985" y="76628"/>
                </a:lnTo>
                <a:lnTo>
                  <a:pt x="1810464" y="39862"/>
                </a:lnTo>
                <a:lnTo>
                  <a:pt x="1828800" y="4238"/>
                </a:lnTo>
                <a:lnTo>
                  <a:pt x="1826180" y="0"/>
                </a:lnTo>
                <a:close/>
              </a:path>
              <a:path extrusionOk="0" h="453389" w="1828800">
                <a:moveTo>
                  <a:pt x="1765407" y="321230"/>
                </a:moveTo>
                <a:lnTo>
                  <a:pt x="1716024" y="321230"/>
                </a:lnTo>
                <a:lnTo>
                  <a:pt x="1731025" y="329279"/>
                </a:lnTo>
                <a:lnTo>
                  <a:pt x="1746884" y="339899"/>
                </a:lnTo>
                <a:lnTo>
                  <a:pt x="1761029" y="346519"/>
                </a:lnTo>
                <a:lnTo>
                  <a:pt x="1770888" y="342566"/>
                </a:lnTo>
                <a:lnTo>
                  <a:pt x="1770316" y="327517"/>
                </a:lnTo>
                <a:lnTo>
                  <a:pt x="1765407" y="3212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1238596" y="2817902"/>
            <a:ext cx="1662545" cy="400050"/>
          </a:xfrm>
          <a:custGeom>
            <a:rect b="b" l="l" r="r" t="t"/>
            <a:pathLst>
              <a:path extrusionOk="0" h="453389" w="1828800">
                <a:moveTo>
                  <a:pt x="0" y="434006"/>
                </a:moveTo>
                <a:lnTo>
                  <a:pt x="30710" y="433588"/>
                </a:lnTo>
                <a:lnTo>
                  <a:pt x="66050" y="433154"/>
                </a:lnTo>
                <a:lnTo>
                  <a:pt x="105626" y="432690"/>
                </a:lnTo>
                <a:lnTo>
                  <a:pt x="149042" y="432179"/>
                </a:lnTo>
                <a:lnTo>
                  <a:pt x="195904" y="431606"/>
                </a:lnTo>
                <a:lnTo>
                  <a:pt x="245816" y="430956"/>
                </a:lnTo>
                <a:lnTo>
                  <a:pt x="298383" y="430213"/>
                </a:lnTo>
                <a:lnTo>
                  <a:pt x="353210" y="429362"/>
                </a:lnTo>
                <a:lnTo>
                  <a:pt x="409903" y="428387"/>
                </a:lnTo>
                <a:lnTo>
                  <a:pt x="468066" y="427273"/>
                </a:lnTo>
                <a:lnTo>
                  <a:pt x="527303" y="426005"/>
                </a:lnTo>
                <a:lnTo>
                  <a:pt x="587222" y="424567"/>
                </a:lnTo>
                <a:lnTo>
                  <a:pt x="647425" y="422943"/>
                </a:lnTo>
                <a:lnTo>
                  <a:pt x="707518" y="421118"/>
                </a:lnTo>
                <a:lnTo>
                  <a:pt x="767106" y="419077"/>
                </a:lnTo>
                <a:lnTo>
                  <a:pt x="825795" y="416804"/>
                </a:lnTo>
                <a:lnTo>
                  <a:pt x="883188" y="414283"/>
                </a:lnTo>
                <a:lnTo>
                  <a:pt x="938891" y="411500"/>
                </a:lnTo>
                <a:lnTo>
                  <a:pt x="992509" y="408438"/>
                </a:lnTo>
                <a:lnTo>
                  <a:pt x="1043648" y="405083"/>
                </a:lnTo>
                <a:lnTo>
                  <a:pt x="1091911" y="401419"/>
                </a:lnTo>
                <a:lnTo>
                  <a:pt x="1136903" y="397430"/>
                </a:lnTo>
                <a:lnTo>
                  <a:pt x="1181721" y="391139"/>
                </a:lnTo>
                <a:lnTo>
                  <a:pt x="1227709" y="380751"/>
                </a:lnTo>
                <a:lnTo>
                  <a:pt x="1273844" y="368023"/>
                </a:lnTo>
                <a:lnTo>
                  <a:pt x="1319101" y="354709"/>
                </a:lnTo>
                <a:lnTo>
                  <a:pt x="1362455" y="342566"/>
                </a:lnTo>
                <a:lnTo>
                  <a:pt x="1389887" y="332946"/>
                </a:lnTo>
                <a:lnTo>
                  <a:pt x="1417319" y="322754"/>
                </a:lnTo>
                <a:lnTo>
                  <a:pt x="1444751" y="312562"/>
                </a:lnTo>
                <a:lnTo>
                  <a:pt x="1472183" y="302942"/>
                </a:lnTo>
                <a:lnTo>
                  <a:pt x="1488471" y="297513"/>
                </a:lnTo>
                <a:lnTo>
                  <a:pt x="1506473" y="291512"/>
                </a:lnTo>
                <a:lnTo>
                  <a:pt x="1521047" y="286654"/>
                </a:lnTo>
                <a:lnTo>
                  <a:pt x="1527047" y="284654"/>
                </a:lnTo>
                <a:lnTo>
                  <a:pt x="1558385" y="268081"/>
                </a:lnTo>
                <a:lnTo>
                  <a:pt x="1590293" y="252650"/>
                </a:lnTo>
                <a:lnTo>
                  <a:pt x="1618773" y="234934"/>
                </a:lnTo>
                <a:lnTo>
                  <a:pt x="1639823" y="211502"/>
                </a:lnTo>
                <a:lnTo>
                  <a:pt x="1665731" y="171449"/>
                </a:lnTo>
                <a:lnTo>
                  <a:pt x="1677923" y="153971"/>
                </a:lnTo>
                <a:lnTo>
                  <a:pt x="1694687" y="141636"/>
                </a:lnTo>
                <a:lnTo>
                  <a:pt x="1734311" y="117014"/>
                </a:lnTo>
                <a:lnTo>
                  <a:pt x="1743027" y="103298"/>
                </a:lnTo>
                <a:lnTo>
                  <a:pt x="1770887" y="62150"/>
                </a:lnTo>
                <a:lnTo>
                  <a:pt x="1810130" y="16049"/>
                </a:lnTo>
                <a:lnTo>
                  <a:pt x="1826180" y="0"/>
                </a:lnTo>
                <a:lnTo>
                  <a:pt x="1828799" y="4238"/>
                </a:lnTo>
                <a:lnTo>
                  <a:pt x="1810464" y="39862"/>
                </a:lnTo>
                <a:lnTo>
                  <a:pt x="1784984" y="76628"/>
                </a:lnTo>
                <a:lnTo>
                  <a:pt x="1762363" y="105394"/>
                </a:lnTo>
                <a:lnTo>
                  <a:pt x="1752599" y="117014"/>
                </a:lnTo>
                <a:lnTo>
                  <a:pt x="1740026" y="144922"/>
                </a:lnTo>
                <a:lnTo>
                  <a:pt x="1725167" y="173402"/>
                </a:lnTo>
                <a:lnTo>
                  <a:pt x="1714880" y="201882"/>
                </a:lnTo>
                <a:lnTo>
                  <a:pt x="1716023" y="229790"/>
                </a:lnTo>
                <a:lnTo>
                  <a:pt x="1720167" y="243935"/>
                </a:lnTo>
                <a:lnTo>
                  <a:pt x="1724024" y="258365"/>
                </a:lnTo>
                <a:lnTo>
                  <a:pt x="1728454" y="272224"/>
                </a:lnTo>
                <a:lnTo>
                  <a:pt x="1734311" y="284654"/>
                </a:lnTo>
                <a:lnTo>
                  <a:pt x="1745170" y="299704"/>
                </a:lnTo>
                <a:lnTo>
                  <a:pt x="1759457" y="313610"/>
                </a:lnTo>
                <a:lnTo>
                  <a:pt x="1770316" y="327517"/>
                </a:lnTo>
                <a:lnTo>
                  <a:pt x="1770887" y="342566"/>
                </a:lnTo>
                <a:lnTo>
                  <a:pt x="1761029" y="346519"/>
                </a:lnTo>
                <a:lnTo>
                  <a:pt x="1746884" y="339899"/>
                </a:lnTo>
                <a:lnTo>
                  <a:pt x="1731025" y="329279"/>
                </a:lnTo>
                <a:lnTo>
                  <a:pt x="1716023" y="321230"/>
                </a:lnTo>
                <a:lnTo>
                  <a:pt x="1665746" y="324081"/>
                </a:lnTo>
                <a:lnTo>
                  <a:pt x="1615552" y="326762"/>
                </a:lnTo>
                <a:lnTo>
                  <a:pt x="1565528" y="329612"/>
                </a:lnTo>
                <a:lnTo>
                  <a:pt x="1515759" y="332971"/>
                </a:lnTo>
                <a:lnTo>
                  <a:pt x="1466327" y="337176"/>
                </a:lnTo>
                <a:lnTo>
                  <a:pt x="1417319" y="342566"/>
                </a:lnTo>
                <a:lnTo>
                  <a:pt x="1361170" y="354568"/>
                </a:lnTo>
                <a:lnTo>
                  <a:pt x="1341119" y="360854"/>
                </a:lnTo>
                <a:lnTo>
                  <a:pt x="1308068" y="370427"/>
                </a:lnTo>
                <a:lnTo>
                  <a:pt x="1271015" y="382571"/>
                </a:lnTo>
                <a:lnTo>
                  <a:pt x="1240821" y="393001"/>
                </a:lnTo>
                <a:lnTo>
                  <a:pt x="1228343" y="397430"/>
                </a:lnTo>
                <a:lnTo>
                  <a:pt x="1196839" y="405533"/>
                </a:lnTo>
                <a:lnTo>
                  <a:pt x="1121438" y="421137"/>
                </a:lnTo>
                <a:lnTo>
                  <a:pt x="1077440" y="428337"/>
                </a:lnTo>
                <a:lnTo>
                  <a:pt x="1029178" y="434934"/>
                </a:lnTo>
                <a:lnTo>
                  <a:pt x="976601" y="440779"/>
                </a:lnTo>
                <a:lnTo>
                  <a:pt x="919659" y="445721"/>
                </a:lnTo>
                <a:lnTo>
                  <a:pt x="858302" y="449610"/>
                </a:lnTo>
                <a:lnTo>
                  <a:pt x="792479" y="452294"/>
                </a:lnTo>
                <a:lnTo>
                  <a:pt x="751734" y="453127"/>
                </a:lnTo>
                <a:lnTo>
                  <a:pt x="706546" y="453384"/>
                </a:lnTo>
                <a:lnTo>
                  <a:pt x="657617" y="453131"/>
                </a:lnTo>
                <a:lnTo>
                  <a:pt x="605647" y="452437"/>
                </a:lnTo>
                <a:lnTo>
                  <a:pt x="551337" y="451368"/>
                </a:lnTo>
                <a:lnTo>
                  <a:pt x="495389" y="449990"/>
                </a:lnTo>
                <a:lnTo>
                  <a:pt x="438503" y="448372"/>
                </a:lnTo>
                <a:lnTo>
                  <a:pt x="381380" y="446579"/>
                </a:lnTo>
                <a:lnTo>
                  <a:pt x="324722" y="444679"/>
                </a:lnTo>
                <a:lnTo>
                  <a:pt x="269230" y="442739"/>
                </a:lnTo>
                <a:lnTo>
                  <a:pt x="215603" y="440826"/>
                </a:lnTo>
                <a:lnTo>
                  <a:pt x="164544" y="439007"/>
                </a:lnTo>
                <a:lnTo>
                  <a:pt x="116753" y="437348"/>
                </a:lnTo>
                <a:lnTo>
                  <a:pt x="72931" y="435917"/>
                </a:lnTo>
                <a:lnTo>
                  <a:pt x="33780" y="434781"/>
                </a:lnTo>
                <a:lnTo>
                  <a:pt x="0" y="43400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1034934" y="3207572"/>
            <a:ext cx="146857" cy="753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1449185" y="3590814"/>
            <a:ext cx="1454727" cy="186018"/>
          </a:xfrm>
          <a:custGeom>
            <a:rect b="b" l="l" r="r" t="t"/>
            <a:pathLst>
              <a:path extrusionOk="0" h="210820" w="1600200">
                <a:moveTo>
                  <a:pt x="0" y="176783"/>
                </a:moveTo>
                <a:lnTo>
                  <a:pt x="47471" y="159696"/>
                </a:lnTo>
                <a:lnTo>
                  <a:pt x="95023" y="142809"/>
                </a:lnTo>
                <a:lnTo>
                  <a:pt x="142665" y="126253"/>
                </a:lnTo>
                <a:lnTo>
                  <a:pt x="190404" y="110156"/>
                </a:lnTo>
                <a:lnTo>
                  <a:pt x="238251" y="94649"/>
                </a:lnTo>
                <a:lnTo>
                  <a:pt x="286214" y="79861"/>
                </a:lnTo>
                <a:lnTo>
                  <a:pt x="334302" y="65921"/>
                </a:lnTo>
                <a:lnTo>
                  <a:pt x="382523" y="52958"/>
                </a:lnTo>
                <a:lnTo>
                  <a:pt x="430888" y="41104"/>
                </a:lnTo>
                <a:lnTo>
                  <a:pt x="479405" y="30485"/>
                </a:lnTo>
                <a:lnTo>
                  <a:pt x="528082" y="21234"/>
                </a:lnTo>
                <a:lnTo>
                  <a:pt x="576929" y="13477"/>
                </a:lnTo>
                <a:lnTo>
                  <a:pt x="625954" y="7346"/>
                </a:lnTo>
                <a:lnTo>
                  <a:pt x="675167" y="2970"/>
                </a:lnTo>
                <a:lnTo>
                  <a:pt x="724577" y="478"/>
                </a:lnTo>
                <a:lnTo>
                  <a:pt x="774191" y="0"/>
                </a:lnTo>
                <a:lnTo>
                  <a:pt x="823018" y="2722"/>
                </a:lnTo>
                <a:lnTo>
                  <a:pt x="874477" y="8494"/>
                </a:lnTo>
                <a:lnTo>
                  <a:pt x="928035" y="16946"/>
                </a:lnTo>
                <a:lnTo>
                  <a:pt x="983160" y="27709"/>
                </a:lnTo>
                <a:lnTo>
                  <a:pt x="1039320" y="40415"/>
                </a:lnTo>
                <a:lnTo>
                  <a:pt x="1095983" y="54696"/>
                </a:lnTo>
                <a:lnTo>
                  <a:pt x="1152616" y="70183"/>
                </a:lnTo>
                <a:lnTo>
                  <a:pt x="1208686" y="86507"/>
                </a:lnTo>
                <a:lnTo>
                  <a:pt x="1263663" y="103301"/>
                </a:lnTo>
                <a:lnTo>
                  <a:pt x="1317012" y="120195"/>
                </a:lnTo>
                <a:lnTo>
                  <a:pt x="1368203" y="136821"/>
                </a:lnTo>
                <a:lnTo>
                  <a:pt x="1416702" y="152810"/>
                </a:lnTo>
                <a:lnTo>
                  <a:pt x="1461978" y="167795"/>
                </a:lnTo>
                <a:lnTo>
                  <a:pt x="1503498" y="181405"/>
                </a:lnTo>
                <a:lnTo>
                  <a:pt x="1540730" y="193274"/>
                </a:lnTo>
                <a:lnTo>
                  <a:pt x="1573141" y="203032"/>
                </a:lnTo>
                <a:lnTo>
                  <a:pt x="1600199" y="210311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1454727" y="3768315"/>
            <a:ext cx="1454727" cy="202266"/>
          </a:xfrm>
          <a:custGeom>
            <a:rect b="b" l="l" r="r" t="t"/>
            <a:pathLst>
              <a:path extrusionOk="0" h="229235" w="1600200">
                <a:moveTo>
                  <a:pt x="0" y="0"/>
                </a:moveTo>
                <a:lnTo>
                  <a:pt x="46296" y="20013"/>
                </a:lnTo>
                <a:lnTo>
                  <a:pt x="92624" y="39951"/>
                </a:lnTo>
                <a:lnTo>
                  <a:pt x="139015" y="59665"/>
                </a:lnTo>
                <a:lnTo>
                  <a:pt x="185499" y="79009"/>
                </a:lnTo>
                <a:lnTo>
                  <a:pt x="232108" y="97835"/>
                </a:lnTo>
                <a:lnTo>
                  <a:pt x="278874" y="115996"/>
                </a:lnTo>
                <a:lnTo>
                  <a:pt x="325827" y="133344"/>
                </a:lnTo>
                <a:lnTo>
                  <a:pt x="372998" y="149732"/>
                </a:lnTo>
                <a:lnTo>
                  <a:pt x="420420" y="165013"/>
                </a:lnTo>
                <a:lnTo>
                  <a:pt x="468123" y="179040"/>
                </a:lnTo>
                <a:lnTo>
                  <a:pt x="516139" y="191664"/>
                </a:lnTo>
                <a:lnTo>
                  <a:pt x="564499" y="202739"/>
                </a:lnTo>
                <a:lnTo>
                  <a:pt x="613233" y="212118"/>
                </a:lnTo>
                <a:lnTo>
                  <a:pt x="662374" y="219652"/>
                </a:lnTo>
                <a:lnTo>
                  <a:pt x="711952" y="225195"/>
                </a:lnTo>
                <a:lnTo>
                  <a:pt x="761999" y="228599"/>
                </a:lnTo>
                <a:lnTo>
                  <a:pt x="810442" y="229224"/>
                </a:lnTo>
                <a:lnTo>
                  <a:pt x="861802" y="227011"/>
                </a:lnTo>
                <a:lnTo>
                  <a:pt x="915519" y="222290"/>
                </a:lnTo>
                <a:lnTo>
                  <a:pt x="971030" y="215388"/>
                </a:lnTo>
                <a:lnTo>
                  <a:pt x="1027774" y="206631"/>
                </a:lnTo>
                <a:lnTo>
                  <a:pt x="1085187" y="196349"/>
                </a:lnTo>
                <a:lnTo>
                  <a:pt x="1142708" y="184868"/>
                </a:lnTo>
                <a:lnTo>
                  <a:pt x="1199775" y="172516"/>
                </a:lnTo>
                <a:lnTo>
                  <a:pt x="1255826" y="159620"/>
                </a:lnTo>
                <a:lnTo>
                  <a:pt x="1310298" y="146509"/>
                </a:lnTo>
                <a:lnTo>
                  <a:pt x="1362630" y="133509"/>
                </a:lnTo>
                <a:lnTo>
                  <a:pt x="1412260" y="120949"/>
                </a:lnTo>
                <a:lnTo>
                  <a:pt x="1458625" y="109155"/>
                </a:lnTo>
                <a:lnTo>
                  <a:pt x="1501164" y="98456"/>
                </a:lnTo>
                <a:lnTo>
                  <a:pt x="1539314" y="89178"/>
                </a:lnTo>
                <a:lnTo>
                  <a:pt x="1572513" y="81650"/>
                </a:lnTo>
                <a:lnTo>
                  <a:pt x="1600199" y="76199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463039" y="3684942"/>
            <a:ext cx="1357745" cy="100853"/>
          </a:xfrm>
          <a:custGeom>
            <a:rect b="b" l="l" r="r" t="t"/>
            <a:pathLst>
              <a:path extrusionOk="0" h="114300" w="1493520">
                <a:moveTo>
                  <a:pt x="0" y="112775"/>
                </a:moveTo>
                <a:lnTo>
                  <a:pt x="48323" y="107497"/>
                </a:lnTo>
                <a:lnTo>
                  <a:pt x="96594" y="101899"/>
                </a:lnTo>
                <a:lnTo>
                  <a:pt x="144757" y="95660"/>
                </a:lnTo>
                <a:lnTo>
                  <a:pt x="192761" y="88463"/>
                </a:lnTo>
                <a:lnTo>
                  <a:pt x="240552" y="79985"/>
                </a:lnTo>
                <a:lnTo>
                  <a:pt x="288075" y="69908"/>
                </a:lnTo>
                <a:lnTo>
                  <a:pt x="335279" y="57911"/>
                </a:lnTo>
                <a:lnTo>
                  <a:pt x="390524" y="38099"/>
                </a:lnTo>
                <a:lnTo>
                  <a:pt x="418861" y="27908"/>
                </a:lnTo>
                <a:lnTo>
                  <a:pt x="448055" y="18287"/>
                </a:lnTo>
                <a:lnTo>
                  <a:pt x="464343" y="12858"/>
                </a:lnTo>
                <a:lnTo>
                  <a:pt x="482345" y="6857"/>
                </a:lnTo>
                <a:lnTo>
                  <a:pt x="496919" y="2000"/>
                </a:lnTo>
                <a:lnTo>
                  <a:pt x="502919" y="0"/>
                </a:lnTo>
                <a:lnTo>
                  <a:pt x="566711" y="4620"/>
                </a:lnTo>
                <a:lnTo>
                  <a:pt x="623718" y="9534"/>
                </a:lnTo>
                <a:lnTo>
                  <a:pt x="675384" y="15032"/>
                </a:lnTo>
                <a:lnTo>
                  <a:pt x="723156" y="21409"/>
                </a:lnTo>
                <a:lnTo>
                  <a:pt x="768476" y="28955"/>
                </a:lnTo>
                <a:lnTo>
                  <a:pt x="812791" y="37965"/>
                </a:lnTo>
                <a:lnTo>
                  <a:pt x="857545" y="48731"/>
                </a:lnTo>
                <a:lnTo>
                  <a:pt x="904183" y="61545"/>
                </a:lnTo>
                <a:lnTo>
                  <a:pt x="954148" y="76699"/>
                </a:lnTo>
                <a:lnTo>
                  <a:pt x="1008887" y="94487"/>
                </a:lnTo>
                <a:lnTo>
                  <a:pt x="1041961" y="101666"/>
                </a:lnTo>
                <a:lnTo>
                  <a:pt x="1087672" y="106923"/>
                </a:lnTo>
                <a:lnTo>
                  <a:pt x="1142564" y="110535"/>
                </a:lnTo>
                <a:lnTo>
                  <a:pt x="1203179" y="112775"/>
                </a:lnTo>
                <a:lnTo>
                  <a:pt x="1266062" y="113918"/>
                </a:lnTo>
                <a:lnTo>
                  <a:pt x="1327757" y="114239"/>
                </a:lnTo>
                <a:lnTo>
                  <a:pt x="1384806" y="114010"/>
                </a:lnTo>
                <a:lnTo>
                  <a:pt x="1433754" y="113507"/>
                </a:lnTo>
                <a:lnTo>
                  <a:pt x="1471144" y="113004"/>
                </a:lnTo>
                <a:lnTo>
                  <a:pt x="1493519" y="112775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632066" y="3832861"/>
            <a:ext cx="1086427" cy="48745"/>
          </a:xfrm>
          <a:custGeom>
            <a:rect b="b" l="l" r="r" t="t"/>
            <a:pathLst>
              <a:path extrusionOk="0" h="55245" w="1195070">
                <a:moveTo>
                  <a:pt x="0" y="0"/>
                </a:moveTo>
                <a:lnTo>
                  <a:pt x="50709" y="7048"/>
                </a:lnTo>
                <a:lnTo>
                  <a:pt x="101433" y="13314"/>
                </a:lnTo>
                <a:lnTo>
                  <a:pt x="152184" y="18920"/>
                </a:lnTo>
                <a:lnTo>
                  <a:pt x="202977" y="23990"/>
                </a:lnTo>
                <a:lnTo>
                  <a:pt x="253824" y="28647"/>
                </a:lnTo>
                <a:lnTo>
                  <a:pt x="304740" y="33017"/>
                </a:lnTo>
                <a:lnTo>
                  <a:pt x="355738" y="37221"/>
                </a:lnTo>
                <a:lnTo>
                  <a:pt x="406833" y="41385"/>
                </a:lnTo>
                <a:lnTo>
                  <a:pt x="458038" y="45630"/>
                </a:lnTo>
                <a:lnTo>
                  <a:pt x="509366" y="50082"/>
                </a:lnTo>
                <a:lnTo>
                  <a:pt x="560831" y="54863"/>
                </a:lnTo>
                <a:lnTo>
                  <a:pt x="614552" y="52833"/>
                </a:lnTo>
                <a:lnTo>
                  <a:pt x="668273" y="51196"/>
                </a:lnTo>
                <a:lnTo>
                  <a:pt x="721994" y="49774"/>
                </a:lnTo>
                <a:lnTo>
                  <a:pt x="775715" y="48386"/>
                </a:lnTo>
                <a:lnTo>
                  <a:pt x="829436" y="46857"/>
                </a:lnTo>
                <a:lnTo>
                  <a:pt x="883157" y="45005"/>
                </a:lnTo>
                <a:lnTo>
                  <a:pt x="936878" y="42654"/>
                </a:lnTo>
                <a:lnTo>
                  <a:pt x="990599" y="39623"/>
                </a:lnTo>
                <a:lnTo>
                  <a:pt x="1044368" y="30860"/>
                </a:lnTo>
                <a:lnTo>
                  <a:pt x="1093850" y="17525"/>
                </a:lnTo>
                <a:lnTo>
                  <a:pt x="1142761" y="5333"/>
                </a:lnTo>
                <a:lnTo>
                  <a:pt x="1194815" y="0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668086" y="3784452"/>
            <a:ext cx="1100282" cy="32497"/>
          </a:xfrm>
          <a:custGeom>
            <a:rect b="b" l="l" r="r" t="t"/>
            <a:pathLst>
              <a:path extrusionOk="0" h="36829" w="1210310">
                <a:moveTo>
                  <a:pt x="0" y="0"/>
                </a:moveTo>
                <a:lnTo>
                  <a:pt x="50992" y="1584"/>
                </a:lnTo>
                <a:lnTo>
                  <a:pt x="101866" y="3280"/>
                </a:lnTo>
                <a:lnTo>
                  <a:pt x="152632" y="5072"/>
                </a:lnTo>
                <a:lnTo>
                  <a:pt x="203298" y="6942"/>
                </a:lnTo>
                <a:lnTo>
                  <a:pt x="253875" y="8876"/>
                </a:lnTo>
                <a:lnTo>
                  <a:pt x="304371" y="10858"/>
                </a:lnTo>
                <a:lnTo>
                  <a:pt x="354795" y="12871"/>
                </a:lnTo>
                <a:lnTo>
                  <a:pt x="405158" y="14901"/>
                </a:lnTo>
                <a:lnTo>
                  <a:pt x="455467" y="16930"/>
                </a:lnTo>
                <a:lnTo>
                  <a:pt x="505733" y="18944"/>
                </a:lnTo>
                <a:lnTo>
                  <a:pt x="555964" y="20925"/>
                </a:lnTo>
                <a:lnTo>
                  <a:pt x="606170" y="22859"/>
                </a:lnTo>
                <a:lnTo>
                  <a:pt x="656361" y="24730"/>
                </a:lnTo>
                <a:lnTo>
                  <a:pt x="706545" y="26521"/>
                </a:lnTo>
                <a:lnTo>
                  <a:pt x="756731" y="28217"/>
                </a:lnTo>
                <a:lnTo>
                  <a:pt x="806929" y="29802"/>
                </a:lnTo>
                <a:lnTo>
                  <a:pt x="857149" y="31260"/>
                </a:lnTo>
                <a:lnTo>
                  <a:pt x="907399" y="32575"/>
                </a:lnTo>
                <a:lnTo>
                  <a:pt x="957688" y="33731"/>
                </a:lnTo>
                <a:lnTo>
                  <a:pt x="1008027" y="34713"/>
                </a:lnTo>
                <a:lnTo>
                  <a:pt x="1058423" y="35504"/>
                </a:lnTo>
                <a:lnTo>
                  <a:pt x="1108888" y="36089"/>
                </a:lnTo>
                <a:lnTo>
                  <a:pt x="1159429" y="36451"/>
                </a:lnTo>
                <a:lnTo>
                  <a:pt x="1210055" y="36575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548938" y="3659645"/>
            <a:ext cx="1169555" cy="141194"/>
          </a:xfrm>
          <a:custGeom>
            <a:rect b="b" l="l" r="r" t="t"/>
            <a:pathLst>
              <a:path extrusionOk="0" h="160020" w="1286510">
                <a:moveTo>
                  <a:pt x="0" y="123158"/>
                </a:moveTo>
                <a:lnTo>
                  <a:pt x="49251" y="100883"/>
                </a:lnTo>
                <a:lnTo>
                  <a:pt x="97471" y="82043"/>
                </a:lnTo>
                <a:lnTo>
                  <a:pt x="144991" y="66295"/>
                </a:lnTo>
                <a:lnTo>
                  <a:pt x="192140" y="53294"/>
                </a:lnTo>
                <a:lnTo>
                  <a:pt x="239248" y="42698"/>
                </a:lnTo>
                <a:lnTo>
                  <a:pt x="286644" y="34163"/>
                </a:lnTo>
                <a:lnTo>
                  <a:pt x="334659" y="27346"/>
                </a:lnTo>
                <a:lnTo>
                  <a:pt x="383622" y="21903"/>
                </a:lnTo>
                <a:lnTo>
                  <a:pt x="433862" y="17490"/>
                </a:lnTo>
                <a:lnTo>
                  <a:pt x="485710" y="13764"/>
                </a:lnTo>
                <a:lnTo>
                  <a:pt x="539495" y="10382"/>
                </a:lnTo>
                <a:lnTo>
                  <a:pt x="583447" y="654"/>
                </a:lnTo>
                <a:lnTo>
                  <a:pt x="628221" y="0"/>
                </a:lnTo>
                <a:lnTo>
                  <a:pt x="673494" y="6631"/>
                </a:lnTo>
                <a:lnTo>
                  <a:pt x="718946" y="18764"/>
                </a:lnTo>
                <a:lnTo>
                  <a:pt x="764256" y="34611"/>
                </a:lnTo>
                <a:lnTo>
                  <a:pt x="809101" y="52387"/>
                </a:lnTo>
                <a:lnTo>
                  <a:pt x="853160" y="70306"/>
                </a:lnTo>
                <a:lnTo>
                  <a:pt x="896111" y="86582"/>
                </a:lnTo>
                <a:lnTo>
                  <a:pt x="942807" y="99456"/>
                </a:lnTo>
                <a:lnTo>
                  <a:pt x="990965" y="106918"/>
                </a:lnTo>
                <a:lnTo>
                  <a:pt x="1039855" y="111600"/>
                </a:lnTo>
                <a:lnTo>
                  <a:pt x="1088745" y="116135"/>
                </a:lnTo>
                <a:lnTo>
                  <a:pt x="1136903" y="123158"/>
                </a:lnTo>
                <a:lnTo>
                  <a:pt x="1173956" y="135302"/>
                </a:lnTo>
                <a:lnTo>
                  <a:pt x="1211579" y="147161"/>
                </a:lnTo>
                <a:lnTo>
                  <a:pt x="1249203" y="156162"/>
                </a:lnTo>
                <a:lnTo>
                  <a:pt x="1286255" y="159734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759363" y="3065930"/>
            <a:ext cx="790864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neuron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050309" y="3671048"/>
            <a:ext cx="808182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6084455" y="4243893"/>
            <a:ext cx="1723159" cy="136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•RBC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•Intestinal cells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•Fibroblasts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•Adipocytes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526309" y="4410636"/>
            <a:ext cx="1428750" cy="169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•Nerve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397" marR="0" rtl="0" algn="l">
              <a:lnSpc>
                <a:spcPct val="117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•Muscle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21688" marR="0" rtl="0" algn="l">
              <a:lnSpc>
                <a:spcPct val="117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•Skeletal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21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•Cardiac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21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•Smooth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type="title"/>
          </p:nvPr>
        </p:nvSpPr>
        <p:spPr>
          <a:xfrm>
            <a:off x="2377127" y="608465"/>
            <a:ext cx="4388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Membrane potential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590551" y="4201646"/>
            <a:ext cx="7167995" cy="1926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50">
            <a:spAutoFit/>
          </a:bodyPr>
          <a:lstStyle/>
          <a:p>
            <a:pPr indent="-308858" lvl="0" marL="320255" marR="4559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potential difference exists across all cell  membranes</a:t>
            </a: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858" lvl="0" marL="320255" marR="0" rtl="0" algn="l">
              <a:spcBef>
                <a:spcPts val="691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called</a:t>
            </a: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21688" marR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– Resting Membrane Potential (RMP)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117273" y="2084294"/>
            <a:ext cx="2840182" cy="1344706"/>
          </a:xfrm>
          <a:custGeom>
            <a:rect b="b" l="l" r="r" t="t"/>
            <a:pathLst>
              <a:path extrusionOk="0" h="1524000" w="31242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471949" y="2084294"/>
            <a:ext cx="355023" cy="1344706"/>
          </a:xfrm>
          <a:custGeom>
            <a:rect b="b" l="l" r="r" t="t"/>
            <a:pathLst>
              <a:path extrusionOk="0" h="1524000" w="390525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3879273" y="2218765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4225636" y="2218765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641273" y="2218765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4987636" y="2218765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334000" y="2218765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948546" y="3227294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294909" y="3227294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4710546" y="3227294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056909" y="3227294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5403273" y="3227294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879273" y="1866451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4001192" y="1748118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225636" y="1866451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347555" y="1748118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572000" y="1866451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4693919" y="1748118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918364" y="1866451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5040283" y="1748118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5264727" y="1866451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5386646" y="1748118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3879273" y="3614569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4001192" y="3496235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225636" y="3614569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4347555" y="3496235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4572000" y="3614569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693919" y="3496235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4918364" y="3614569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040283" y="3496235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5264727" y="3614569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386646" y="3496235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2377127" y="219528"/>
            <a:ext cx="4388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Membrane potential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903012" y="4314401"/>
            <a:ext cx="6640368" cy="1789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750">
            <a:spAutoFit/>
          </a:bodyPr>
          <a:lstStyle/>
          <a:p>
            <a:pPr indent="-256432" lvl="0" marL="267829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Inside is negative with respect to the outside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432" lvl="0" marL="267829" marR="17665" rtl="0" algn="l">
              <a:lnSpc>
                <a:spcPct val="100699"/>
              </a:lnSpc>
              <a:spcBef>
                <a:spcPts val="583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measured using microelectrodes and  oscilloscope (</a:t>
            </a:r>
            <a:r>
              <a:rPr b="1" lang="en-GB" sz="2500">
                <a:solidFill>
                  <a:srgbClr val="DBB4DC"/>
                </a:solidFill>
                <a:latin typeface="Calibri"/>
                <a:ea typeface="Calibri"/>
                <a:cs typeface="Calibri"/>
                <a:sym typeface="Calibri"/>
              </a:rPr>
              <a:t>VOLTMETER)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0" marL="268399" marR="0" rtl="0" algn="l"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about </a:t>
            </a:r>
            <a:r>
              <a:rPr lang="en-GB" sz="2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-70 to -90 mV</a:t>
            </a:r>
            <a:endParaRPr sz="25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593273" y="2017059"/>
            <a:ext cx="2840182" cy="1344706"/>
          </a:xfrm>
          <a:custGeom>
            <a:rect b="b" l="l" r="r" t="t"/>
            <a:pathLst>
              <a:path extrusionOk="0" h="1524000" w="31242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947949" y="2017059"/>
            <a:ext cx="355023" cy="1344706"/>
          </a:xfrm>
          <a:custGeom>
            <a:rect b="b" l="l" r="r" t="t"/>
            <a:pathLst>
              <a:path extrusionOk="0" h="1524000" w="390525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2355273" y="215152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2701636" y="215152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3117273" y="215152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3463636" y="215152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3810000" y="215152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2424546" y="316005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2770909" y="316005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3186546" y="316005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3532909" y="316005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3879273" y="3160059"/>
            <a:ext cx="207818" cy="0"/>
          </a:xfrm>
          <a:custGeom>
            <a:rect b="b" l="l" r="r" t="t"/>
            <a:pathLst>
              <a:path extrusionOk="0" h="120000"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2355273" y="1799216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2477192" y="1680882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701636" y="1799216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2823555" y="1680882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3048000" y="1799216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169919" y="1680882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394364" y="1799216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516283" y="1680882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740727" y="1799216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862646" y="1680882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2355273" y="3547333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2477192" y="3429000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2701636" y="3547333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2823555" y="3429000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3048000" y="3547333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169919" y="3429000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394364" y="3547333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3516283" y="3429000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740727" y="3547333"/>
            <a:ext cx="277091" cy="0"/>
          </a:xfrm>
          <a:custGeom>
            <a:rect b="b" l="l" r="r" t="t"/>
            <a:pathLst>
              <a:path extrusionOk="0" h="120000"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862646" y="3429000"/>
            <a:ext cx="0" cy="268941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541818" y="1748118"/>
            <a:ext cx="2701636" cy="20331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type="title"/>
          </p:nvPr>
        </p:nvSpPr>
        <p:spPr>
          <a:xfrm>
            <a:off x="2684389" y="548680"/>
            <a:ext cx="3774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Excitable tissues</a:t>
            </a:r>
            <a:endParaRPr/>
          </a:p>
        </p:txBody>
      </p:sp>
      <p:sp>
        <p:nvSpPr>
          <p:cNvPr id="241" name="Google Shape;241;p7"/>
          <p:cNvSpPr txBox="1"/>
          <p:nvPr/>
        </p:nvSpPr>
        <p:spPr>
          <a:xfrm>
            <a:off x="902877" y="4550150"/>
            <a:ext cx="3157105" cy="872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50">
            <a:spAutoFit/>
          </a:bodyPr>
          <a:lstStyle/>
          <a:p>
            <a:pPr indent="-257002" lvl="0" marL="268399" marR="4559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Excitable tissues have more  negative RMP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3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 - 70 mV to - 90 mV)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1731818" y="2143666"/>
            <a:ext cx="1674091" cy="34661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0" lIns="0" spcFirstLastPara="1" rIns="0" wrap="square" tIns="7975">
            <a:spAutoFit/>
          </a:bodyPr>
          <a:lstStyle/>
          <a:p>
            <a:pPr indent="0" lvl="0" marL="814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66"/>
                </a:solidFill>
                <a:latin typeface="Courier New"/>
                <a:ea typeface="Courier New"/>
                <a:cs typeface="Courier New"/>
                <a:sym typeface="Courier New"/>
              </a:rPr>
              <a:t>excitable</a:t>
            </a:r>
            <a:endParaRPr sz="2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5959764" y="2086739"/>
            <a:ext cx="1942523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7C80"/>
                </a:solidFill>
                <a:latin typeface="Lucida Sans"/>
                <a:ea typeface="Lucida Sans"/>
                <a:cs typeface="Lucida Sans"/>
                <a:sym typeface="Lucida Sans"/>
              </a:rPr>
              <a:t>Non-excitable</a:t>
            </a:r>
            <a:endParaRPr sz="22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6026727" y="2778367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6026727" y="2778367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6026727" y="2872495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6026727" y="2872495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6026727" y="2969314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6026727" y="2969314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6026727" y="3063445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6026727" y="3063445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6026727" y="3160263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400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6026727" y="3160263"/>
            <a:ext cx="346364" cy="134471"/>
          </a:xfrm>
          <a:custGeom>
            <a:rect b="b" l="l" r="r" t="t"/>
            <a:pathLst>
              <a:path extrusionOk="0" h="152400" w="3810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399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7065818" y="2912838"/>
            <a:ext cx="346364" cy="336176"/>
          </a:xfrm>
          <a:custGeom>
            <a:rect b="b" l="l" r="r" t="t"/>
            <a:pathLst>
              <a:path extrusionOk="0" h="381000" w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7065818" y="3249014"/>
            <a:ext cx="346364" cy="336176"/>
          </a:xfrm>
          <a:custGeom>
            <a:rect b="b" l="l" r="r" t="t"/>
            <a:pathLst>
              <a:path extrusionOk="0" h="381000" w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7164185" y="3008311"/>
            <a:ext cx="146857" cy="1425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7164185" y="3328352"/>
            <a:ext cx="146857" cy="1425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5751946" y="3337317"/>
            <a:ext cx="936335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cell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6998854" y="3571295"/>
            <a:ext cx="483755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900546" y="3114543"/>
            <a:ext cx="415636" cy="403412"/>
          </a:xfrm>
          <a:custGeom>
            <a:rect b="b" l="l" r="r" t="t"/>
            <a:pathLst>
              <a:path extrusionOk="0" h="457200" w="457200">
                <a:moveTo>
                  <a:pt x="228599" y="121919"/>
                </a:moveTo>
                <a:lnTo>
                  <a:pt x="176783" y="48767"/>
                </a:lnTo>
                <a:lnTo>
                  <a:pt x="155447" y="134111"/>
                </a:lnTo>
                <a:lnTo>
                  <a:pt x="9143" y="48767"/>
                </a:lnTo>
                <a:lnTo>
                  <a:pt x="97535" y="161543"/>
                </a:lnTo>
                <a:lnTo>
                  <a:pt x="0" y="182879"/>
                </a:lnTo>
                <a:lnTo>
                  <a:pt x="79247" y="249935"/>
                </a:lnTo>
                <a:lnTo>
                  <a:pt x="3047" y="307847"/>
                </a:lnTo>
                <a:lnTo>
                  <a:pt x="118871" y="295655"/>
                </a:lnTo>
                <a:lnTo>
                  <a:pt x="100583" y="371855"/>
                </a:lnTo>
                <a:lnTo>
                  <a:pt x="164591" y="329183"/>
                </a:lnTo>
                <a:lnTo>
                  <a:pt x="179831" y="457199"/>
                </a:lnTo>
                <a:lnTo>
                  <a:pt x="222503" y="316991"/>
                </a:lnTo>
                <a:lnTo>
                  <a:pt x="280415" y="417575"/>
                </a:lnTo>
                <a:lnTo>
                  <a:pt x="295655" y="304799"/>
                </a:lnTo>
                <a:lnTo>
                  <a:pt x="384047" y="384047"/>
                </a:lnTo>
                <a:lnTo>
                  <a:pt x="356615" y="274319"/>
                </a:lnTo>
                <a:lnTo>
                  <a:pt x="457199" y="280415"/>
                </a:lnTo>
                <a:lnTo>
                  <a:pt x="371855" y="222503"/>
                </a:lnTo>
                <a:lnTo>
                  <a:pt x="445007" y="170687"/>
                </a:lnTo>
                <a:lnTo>
                  <a:pt x="353567" y="155447"/>
                </a:lnTo>
                <a:lnTo>
                  <a:pt x="390143" y="94487"/>
                </a:lnTo>
                <a:lnTo>
                  <a:pt x="298703" y="112775"/>
                </a:lnTo>
                <a:lnTo>
                  <a:pt x="307847" y="0"/>
                </a:lnTo>
                <a:lnTo>
                  <a:pt x="228599" y="121919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238596" y="2887582"/>
            <a:ext cx="1662545" cy="400050"/>
          </a:xfrm>
          <a:custGeom>
            <a:rect b="b" l="l" r="r" t="t"/>
            <a:pathLst>
              <a:path extrusionOk="0" h="453389" w="1828800">
                <a:moveTo>
                  <a:pt x="1826180" y="0"/>
                </a:moveTo>
                <a:lnTo>
                  <a:pt x="1788937" y="40671"/>
                </a:lnTo>
                <a:lnTo>
                  <a:pt x="1760458" y="75866"/>
                </a:lnTo>
                <a:lnTo>
                  <a:pt x="1743027" y="103298"/>
                </a:lnTo>
                <a:lnTo>
                  <a:pt x="1734312" y="117014"/>
                </a:lnTo>
                <a:lnTo>
                  <a:pt x="1694688" y="141636"/>
                </a:lnTo>
                <a:lnTo>
                  <a:pt x="1677924" y="153971"/>
                </a:lnTo>
                <a:lnTo>
                  <a:pt x="1665732" y="171450"/>
                </a:lnTo>
                <a:lnTo>
                  <a:pt x="1639824" y="211502"/>
                </a:lnTo>
                <a:lnTo>
                  <a:pt x="1618773" y="234934"/>
                </a:lnTo>
                <a:lnTo>
                  <a:pt x="1590294" y="252650"/>
                </a:lnTo>
                <a:lnTo>
                  <a:pt x="1558385" y="268081"/>
                </a:lnTo>
                <a:lnTo>
                  <a:pt x="1527048" y="284654"/>
                </a:lnTo>
                <a:lnTo>
                  <a:pt x="1472183" y="302942"/>
                </a:lnTo>
                <a:lnTo>
                  <a:pt x="1444752" y="312562"/>
                </a:lnTo>
                <a:lnTo>
                  <a:pt x="1389817" y="332971"/>
                </a:lnTo>
                <a:lnTo>
                  <a:pt x="1362456" y="342566"/>
                </a:lnTo>
                <a:lnTo>
                  <a:pt x="1319101" y="354709"/>
                </a:lnTo>
                <a:lnTo>
                  <a:pt x="1273844" y="368023"/>
                </a:lnTo>
                <a:lnTo>
                  <a:pt x="1227710" y="380751"/>
                </a:lnTo>
                <a:lnTo>
                  <a:pt x="1181721" y="391139"/>
                </a:lnTo>
                <a:lnTo>
                  <a:pt x="1136904" y="397430"/>
                </a:lnTo>
                <a:lnTo>
                  <a:pt x="1091911" y="401419"/>
                </a:lnTo>
                <a:lnTo>
                  <a:pt x="1043648" y="405083"/>
                </a:lnTo>
                <a:lnTo>
                  <a:pt x="938891" y="411500"/>
                </a:lnTo>
                <a:lnTo>
                  <a:pt x="825795" y="416804"/>
                </a:lnTo>
                <a:lnTo>
                  <a:pt x="587222" y="424567"/>
                </a:lnTo>
                <a:lnTo>
                  <a:pt x="0" y="434006"/>
                </a:lnTo>
                <a:lnTo>
                  <a:pt x="605647" y="452437"/>
                </a:lnTo>
                <a:lnTo>
                  <a:pt x="706546" y="453384"/>
                </a:lnTo>
                <a:lnTo>
                  <a:pt x="751734" y="453127"/>
                </a:lnTo>
                <a:lnTo>
                  <a:pt x="792480" y="452294"/>
                </a:lnTo>
                <a:lnTo>
                  <a:pt x="858302" y="449610"/>
                </a:lnTo>
                <a:lnTo>
                  <a:pt x="919659" y="445721"/>
                </a:lnTo>
                <a:lnTo>
                  <a:pt x="976601" y="440779"/>
                </a:lnTo>
                <a:lnTo>
                  <a:pt x="1029178" y="434934"/>
                </a:lnTo>
                <a:lnTo>
                  <a:pt x="1077440" y="428337"/>
                </a:lnTo>
                <a:lnTo>
                  <a:pt x="1121536" y="421118"/>
                </a:lnTo>
                <a:lnTo>
                  <a:pt x="1161221" y="413485"/>
                </a:lnTo>
                <a:lnTo>
                  <a:pt x="1228344" y="397430"/>
                </a:lnTo>
                <a:lnTo>
                  <a:pt x="1271016" y="382571"/>
                </a:lnTo>
                <a:lnTo>
                  <a:pt x="1308068" y="370427"/>
                </a:lnTo>
                <a:lnTo>
                  <a:pt x="1341120" y="360854"/>
                </a:lnTo>
                <a:lnTo>
                  <a:pt x="1361170" y="354568"/>
                </a:lnTo>
                <a:lnTo>
                  <a:pt x="1380363" y="349424"/>
                </a:lnTo>
                <a:lnTo>
                  <a:pt x="1466327" y="337176"/>
                </a:lnTo>
                <a:lnTo>
                  <a:pt x="1515759" y="332971"/>
                </a:lnTo>
                <a:lnTo>
                  <a:pt x="1565528" y="329612"/>
                </a:lnTo>
                <a:lnTo>
                  <a:pt x="1716024" y="321230"/>
                </a:lnTo>
                <a:lnTo>
                  <a:pt x="1765407" y="321230"/>
                </a:lnTo>
                <a:lnTo>
                  <a:pt x="1759458" y="313610"/>
                </a:lnTo>
                <a:lnTo>
                  <a:pt x="1734312" y="284654"/>
                </a:lnTo>
                <a:lnTo>
                  <a:pt x="1720167" y="243935"/>
                </a:lnTo>
                <a:lnTo>
                  <a:pt x="1716024" y="229790"/>
                </a:lnTo>
                <a:lnTo>
                  <a:pt x="1714881" y="201882"/>
                </a:lnTo>
                <a:lnTo>
                  <a:pt x="1725168" y="173402"/>
                </a:lnTo>
                <a:lnTo>
                  <a:pt x="1740027" y="144922"/>
                </a:lnTo>
                <a:lnTo>
                  <a:pt x="1752600" y="117014"/>
                </a:lnTo>
                <a:lnTo>
                  <a:pt x="1762363" y="105394"/>
                </a:lnTo>
                <a:lnTo>
                  <a:pt x="1784985" y="76628"/>
                </a:lnTo>
                <a:lnTo>
                  <a:pt x="1810464" y="39862"/>
                </a:lnTo>
                <a:lnTo>
                  <a:pt x="1828800" y="4238"/>
                </a:lnTo>
                <a:lnTo>
                  <a:pt x="1826180" y="0"/>
                </a:lnTo>
                <a:close/>
              </a:path>
              <a:path extrusionOk="0" h="453389" w="1828800">
                <a:moveTo>
                  <a:pt x="1765407" y="321230"/>
                </a:moveTo>
                <a:lnTo>
                  <a:pt x="1716024" y="321230"/>
                </a:lnTo>
                <a:lnTo>
                  <a:pt x="1731025" y="329279"/>
                </a:lnTo>
                <a:lnTo>
                  <a:pt x="1746884" y="339899"/>
                </a:lnTo>
                <a:lnTo>
                  <a:pt x="1761029" y="346519"/>
                </a:lnTo>
                <a:lnTo>
                  <a:pt x="1770888" y="342566"/>
                </a:lnTo>
                <a:lnTo>
                  <a:pt x="1770316" y="327517"/>
                </a:lnTo>
                <a:lnTo>
                  <a:pt x="1765407" y="3212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238596" y="2887582"/>
            <a:ext cx="1662545" cy="400050"/>
          </a:xfrm>
          <a:custGeom>
            <a:rect b="b" l="l" r="r" t="t"/>
            <a:pathLst>
              <a:path extrusionOk="0" h="453389" w="1828800">
                <a:moveTo>
                  <a:pt x="0" y="434006"/>
                </a:moveTo>
                <a:lnTo>
                  <a:pt x="30710" y="433588"/>
                </a:lnTo>
                <a:lnTo>
                  <a:pt x="66050" y="433154"/>
                </a:lnTo>
                <a:lnTo>
                  <a:pt x="105626" y="432690"/>
                </a:lnTo>
                <a:lnTo>
                  <a:pt x="149042" y="432179"/>
                </a:lnTo>
                <a:lnTo>
                  <a:pt x="195904" y="431606"/>
                </a:lnTo>
                <a:lnTo>
                  <a:pt x="245816" y="430956"/>
                </a:lnTo>
                <a:lnTo>
                  <a:pt x="298383" y="430213"/>
                </a:lnTo>
                <a:lnTo>
                  <a:pt x="353210" y="429362"/>
                </a:lnTo>
                <a:lnTo>
                  <a:pt x="409903" y="428387"/>
                </a:lnTo>
                <a:lnTo>
                  <a:pt x="468066" y="427273"/>
                </a:lnTo>
                <a:lnTo>
                  <a:pt x="527303" y="426005"/>
                </a:lnTo>
                <a:lnTo>
                  <a:pt x="587222" y="424567"/>
                </a:lnTo>
                <a:lnTo>
                  <a:pt x="647425" y="422943"/>
                </a:lnTo>
                <a:lnTo>
                  <a:pt x="707518" y="421118"/>
                </a:lnTo>
                <a:lnTo>
                  <a:pt x="767106" y="419077"/>
                </a:lnTo>
                <a:lnTo>
                  <a:pt x="825795" y="416804"/>
                </a:lnTo>
                <a:lnTo>
                  <a:pt x="883188" y="414283"/>
                </a:lnTo>
                <a:lnTo>
                  <a:pt x="938891" y="411500"/>
                </a:lnTo>
                <a:lnTo>
                  <a:pt x="992509" y="408438"/>
                </a:lnTo>
                <a:lnTo>
                  <a:pt x="1043648" y="405083"/>
                </a:lnTo>
                <a:lnTo>
                  <a:pt x="1091911" y="401419"/>
                </a:lnTo>
                <a:lnTo>
                  <a:pt x="1136903" y="397430"/>
                </a:lnTo>
                <a:lnTo>
                  <a:pt x="1181721" y="391139"/>
                </a:lnTo>
                <a:lnTo>
                  <a:pt x="1227709" y="380751"/>
                </a:lnTo>
                <a:lnTo>
                  <a:pt x="1273844" y="368023"/>
                </a:lnTo>
                <a:lnTo>
                  <a:pt x="1319101" y="354709"/>
                </a:lnTo>
                <a:lnTo>
                  <a:pt x="1362455" y="342566"/>
                </a:lnTo>
                <a:lnTo>
                  <a:pt x="1389887" y="332946"/>
                </a:lnTo>
                <a:lnTo>
                  <a:pt x="1417319" y="322754"/>
                </a:lnTo>
                <a:lnTo>
                  <a:pt x="1444751" y="312562"/>
                </a:lnTo>
                <a:lnTo>
                  <a:pt x="1472183" y="302942"/>
                </a:lnTo>
                <a:lnTo>
                  <a:pt x="1488471" y="297513"/>
                </a:lnTo>
                <a:lnTo>
                  <a:pt x="1506473" y="291512"/>
                </a:lnTo>
                <a:lnTo>
                  <a:pt x="1521047" y="286654"/>
                </a:lnTo>
                <a:lnTo>
                  <a:pt x="1527047" y="284654"/>
                </a:lnTo>
                <a:lnTo>
                  <a:pt x="1558385" y="268081"/>
                </a:lnTo>
                <a:lnTo>
                  <a:pt x="1590293" y="252650"/>
                </a:lnTo>
                <a:lnTo>
                  <a:pt x="1618773" y="234934"/>
                </a:lnTo>
                <a:lnTo>
                  <a:pt x="1639823" y="211502"/>
                </a:lnTo>
                <a:lnTo>
                  <a:pt x="1665731" y="171449"/>
                </a:lnTo>
                <a:lnTo>
                  <a:pt x="1677923" y="153971"/>
                </a:lnTo>
                <a:lnTo>
                  <a:pt x="1694687" y="141636"/>
                </a:lnTo>
                <a:lnTo>
                  <a:pt x="1734311" y="117014"/>
                </a:lnTo>
                <a:lnTo>
                  <a:pt x="1743027" y="103298"/>
                </a:lnTo>
                <a:lnTo>
                  <a:pt x="1770887" y="62150"/>
                </a:lnTo>
                <a:lnTo>
                  <a:pt x="1810130" y="16049"/>
                </a:lnTo>
                <a:lnTo>
                  <a:pt x="1826180" y="0"/>
                </a:lnTo>
                <a:lnTo>
                  <a:pt x="1828799" y="4238"/>
                </a:lnTo>
                <a:lnTo>
                  <a:pt x="1810464" y="39862"/>
                </a:lnTo>
                <a:lnTo>
                  <a:pt x="1784984" y="76628"/>
                </a:lnTo>
                <a:lnTo>
                  <a:pt x="1762363" y="105394"/>
                </a:lnTo>
                <a:lnTo>
                  <a:pt x="1752599" y="117014"/>
                </a:lnTo>
                <a:lnTo>
                  <a:pt x="1740026" y="144922"/>
                </a:lnTo>
                <a:lnTo>
                  <a:pt x="1725167" y="173402"/>
                </a:lnTo>
                <a:lnTo>
                  <a:pt x="1714880" y="201882"/>
                </a:lnTo>
                <a:lnTo>
                  <a:pt x="1716023" y="229790"/>
                </a:lnTo>
                <a:lnTo>
                  <a:pt x="1720167" y="243935"/>
                </a:lnTo>
                <a:lnTo>
                  <a:pt x="1724024" y="258365"/>
                </a:lnTo>
                <a:lnTo>
                  <a:pt x="1728454" y="272224"/>
                </a:lnTo>
                <a:lnTo>
                  <a:pt x="1734311" y="284654"/>
                </a:lnTo>
                <a:lnTo>
                  <a:pt x="1745170" y="299704"/>
                </a:lnTo>
                <a:lnTo>
                  <a:pt x="1759457" y="313610"/>
                </a:lnTo>
                <a:lnTo>
                  <a:pt x="1770316" y="327517"/>
                </a:lnTo>
                <a:lnTo>
                  <a:pt x="1770887" y="342566"/>
                </a:lnTo>
                <a:lnTo>
                  <a:pt x="1761029" y="346519"/>
                </a:lnTo>
                <a:lnTo>
                  <a:pt x="1746884" y="339899"/>
                </a:lnTo>
                <a:lnTo>
                  <a:pt x="1731025" y="329279"/>
                </a:lnTo>
                <a:lnTo>
                  <a:pt x="1716023" y="321230"/>
                </a:lnTo>
                <a:lnTo>
                  <a:pt x="1665746" y="324081"/>
                </a:lnTo>
                <a:lnTo>
                  <a:pt x="1615552" y="326762"/>
                </a:lnTo>
                <a:lnTo>
                  <a:pt x="1565528" y="329612"/>
                </a:lnTo>
                <a:lnTo>
                  <a:pt x="1515759" y="332971"/>
                </a:lnTo>
                <a:lnTo>
                  <a:pt x="1466327" y="337176"/>
                </a:lnTo>
                <a:lnTo>
                  <a:pt x="1417319" y="342566"/>
                </a:lnTo>
                <a:lnTo>
                  <a:pt x="1361170" y="354568"/>
                </a:lnTo>
                <a:lnTo>
                  <a:pt x="1341119" y="360854"/>
                </a:lnTo>
                <a:lnTo>
                  <a:pt x="1308068" y="370427"/>
                </a:lnTo>
                <a:lnTo>
                  <a:pt x="1271015" y="382571"/>
                </a:lnTo>
                <a:lnTo>
                  <a:pt x="1240821" y="393001"/>
                </a:lnTo>
                <a:lnTo>
                  <a:pt x="1228343" y="397430"/>
                </a:lnTo>
                <a:lnTo>
                  <a:pt x="1196839" y="405533"/>
                </a:lnTo>
                <a:lnTo>
                  <a:pt x="1121438" y="421137"/>
                </a:lnTo>
                <a:lnTo>
                  <a:pt x="1077440" y="428337"/>
                </a:lnTo>
                <a:lnTo>
                  <a:pt x="1029178" y="434934"/>
                </a:lnTo>
                <a:lnTo>
                  <a:pt x="976601" y="440779"/>
                </a:lnTo>
                <a:lnTo>
                  <a:pt x="919659" y="445721"/>
                </a:lnTo>
                <a:lnTo>
                  <a:pt x="858302" y="449610"/>
                </a:lnTo>
                <a:lnTo>
                  <a:pt x="792479" y="452294"/>
                </a:lnTo>
                <a:lnTo>
                  <a:pt x="751734" y="453127"/>
                </a:lnTo>
                <a:lnTo>
                  <a:pt x="706546" y="453384"/>
                </a:lnTo>
                <a:lnTo>
                  <a:pt x="657617" y="453131"/>
                </a:lnTo>
                <a:lnTo>
                  <a:pt x="605647" y="452437"/>
                </a:lnTo>
                <a:lnTo>
                  <a:pt x="551337" y="451368"/>
                </a:lnTo>
                <a:lnTo>
                  <a:pt x="495389" y="449990"/>
                </a:lnTo>
                <a:lnTo>
                  <a:pt x="438503" y="448372"/>
                </a:lnTo>
                <a:lnTo>
                  <a:pt x="381380" y="446579"/>
                </a:lnTo>
                <a:lnTo>
                  <a:pt x="324722" y="444679"/>
                </a:lnTo>
                <a:lnTo>
                  <a:pt x="269230" y="442739"/>
                </a:lnTo>
                <a:lnTo>
                  <a:pt x="215603" y="440826"/>
                </a:lnTo>
                <a:lnTo>
                  <a:pt x="164544" y="439007"/>
                </a:lnTo>
                <a:lnTo>
                  <a:pt x="116753" y="437348"/>
                </a:lnTo>
                <a:lnTo>
                  <a:pt x="72931" y="435917"/>
                </a:lnTo>
                <a:lnTo>
                  <a:pt x="33780" y="434781"/>
                </a:lnTo>
                <a:lnTo>
                  <a:pt x="0" y="43400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1034934" y="3277252"/>
            <a:ext cx="146857" cy="753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1449185" y="3660494"/>
            <a:ext cx="1454727" cy="186018"/>
          </a:xfrm>
          <a:custGeom>
            <a:rect b="b" l="l" r="r" t="t"/>
            <a:pathLst>
              <a:path extrusionOk="0" h="210820" w="1600200">
                <a:moveTo>
                  <a:pt x="0" y="176783"/>
                </a:moveTo>
                <a:lnTo>
                  <a:pt x="47471" y="159696"/>
                </a:lnTo>
                <a:lnTo>
                  <a:pt x="95023" y="142809"/>
                </a:lnTo>
                <a:lnTo>
                  <a:pt x="142665" y="126253"/>
                </a:lnTo>
                <a:lnTo>
                  <a:pt x="190404" y="110156"/>
                </a:lnTo>
                <a:lnTo>
                  <a:pt x="238251" y="94649"/>
                </a:lnTo>
                <a:lnTo>
                  <a:pt x="286214" y="79861"/>
                </a:lnTo>
                <a:lnTo>
                  <a:pt x="334302" y="65921"/>
                </a:lnTo>
                <a:lnTo>
                  <a:pt x="382523" y="52958"/>
                </a:lnTo>
                <a:lnTo>
                  <a:pt x="430888" y="41104"/>
                </a:lnTo>
                <a:lnTo>
                  <a:pt x="479405" y="30485"/>
                </a:lnTo>
                <a:lnTo>
                  <a:pt x="528082" y="21234"/>
                </a:lnTo>
                <a:lnTo>
                  <a:pt x="576929" y="13477"/>
                </a:lnTo>
                <a:lnTo>
                  <a:pt x="625954" y="7346"/>
                </a:lnTo>
                <a:lnTo>
                  <a:pt x="675167" y="2970"/>
                </a:lnTo>
                <a:lnTo>
                  <a:pt x="724577" y="478"/>
                </a:lnTo>
                <a:lnTo>
                  <a:pt x="774191" y="0"/>
                </a:lnTo>
                <a:lnTo>
                  <a:pt x="823018" y="2722"/>
                </a:lnTo>
                <a:lnTo>
                  <a:pt x="874477" y="8494"/>
                </a:lnTo>
                <a:lnTo>
                  <a:pt x="928035" y="16946"/>
                </a:lnTo>
                <a:lnTo>
                  <a:pt x="983160" y="27709"/>
                </a:lnTo>
                <a:lnTo>
                  <a:pt x="1039320" y="40415"/>
                </a:lnTo>
                <a:lnTo>
                  <a:pt x="1095983" y="54696"/>
                </a:lnTo>
                <a:lnTo>
                  <a:pt x="1152616" y="70183"/>
                </a:lnTo>
                <a:lnTo>
                  <a:pt x="1208686" y="86507"/>
                </a:lnTo>
                <a:lnTo>
                  <a:pt x="1263663" y="103301"/>
                </a:lnTo>
                <a:lnTo>
                  <a:pt x="1317012" y="120195"/>
                </a:lnTo>
                <a:lnTo>
                  <a:pt x="1368203" y="136821"/>
                </a:lnTo>
                <a:lnTo>
                  <a:pt x="1416702" y="152810"/>
                </a:lnTo>
                <a:lnTo>
                  <a:pt x="1461978" y="167795"/>
                </a:lnTo>
                <a:lnTo>
                  <a:pt x="1503498" y="181405"/>
                </a:lnTo>
                <a:lnTo>
                  <a:pt x="1540730" y="193274"/>
                </a:lnTo>
                <a:lnTo>
                  <a:pt x="1573141" y="203032"/>
                </a:lnTo>
                <a:lnTo>
                  <a:pt x="1600199" y="210311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454727" y="3837995"/>
            <a:ext cx="1454727" cy="202266"/>
          </a:xfrm>
          <a:custGeom>
            <a:rect b="b" l="l" r="r" t="t"/>
            <a:pathLst>
              <a:path extrusionOk="0" h="229235" w="1600200">
                <a:moveTo>
                  <a:pt x="0" y="0"/>
                </a:moveTo>
                <a:lnTo>
                  <a:pt x="46296" y="20013"/>
                </a:lnTo>
                <a:lnTo>
                  <a:pt x="92624" y="39951"/>
                </a:lnTo>
                <a:lnTo>
                  <a:pt x="139015" y="59665"/>
                </a:lnTo>
                <a:lnTo>
                  <a:pt x="185499" y="79009"/>
                </a:lnTo>
                <a:lnTo>
                  <a:pt x="232108" y="97835"/>
                </a:lnTo>
                <a:lnTo>
                  <a:pt x="278874" y="115996"/>
                </a:lnTo>
                <a:lnTo>
                  <a:pt x="325827" y="133344"/>
                </a:lnTo>
                <a:lnTo>
                  <a:pt x="372998" y="149732"/>
                </a:lnTo>
                <a:lnTo>
                  <a:pt x="420420" y="165013"/>
                </a:lnTo>
                <a:lnTo>
                  <a:pt x="468123" y="179040"/>
                </a:lnTo>
                <a:lnTo>
                  <a:pt x="516139" y="191664"/>
                </a:lnTo>
                <a:lnTo>
                  <a:pt x="564499" y="202739"/>
                </a:lnTo>
                <a:lnTo>
                  <a:pt x="613233" y="212118"/>
                </a:lnTo>
                <a:lnTo>
                  <a:pt x="662374" y="219652"/>
                </a:lnTo>
                <a:lnTo>
                  <a:pt x="711952" y="225195"/>
                </a:lnTo>
                <a:lnTo>
                  <a:pt x="761999" y="228599"/>
                </a:lnTo>
                <a:lnTo>
                  <a:pt x="810442" y="229224"/>
                </a:lnTo>
                <a:lnTo>
                  <a:pt x="861802" y="227011"/>
                </a:lnTo>
                <a:lnTo>
                  <a:pt x="915519" y="222290"/>
                </a:lnTo>
                <a:lnTo>
                  <a:pt x="971030" y="215388"/>
                </a:lnTo>
                <a:lnTo>
                  <a:pt x="1027774" y="206631"/>
                </a:lnTo>
                <a:lnTo>
                  <a:pt x="1085187" y="196349"/>
                </a:lnTo>
                <a:lnTo>
                  <a:pt x="1142708" y="184868"/>
                </a:lnTo>
                <a:lnTo>
                  <a:pt x="1199775" y="172516"/>
                </a:lnTo>
                <a:lnTo>
                  <a:pt x="1255826" y="159620"/>
                </a:lnTo>
                <a:lnTo>
                  <a:pt x="1310298" y="146509"/>
                </a:lnTo>
                <a:lnTo>
                  <a:pt x="1362630" y="133509"/>
                </a:lnTo>
                <a:lnTo>
                  <a:pt x="1412260" y="120949"/>
                </a:lnTo>
                <a:lnTo>
                  <a:pt x="1458625" y="109155"/>
                </a:lnTo>
                <a:lnTo>
                  <a:pt x="1501164" y="98456"/>
                </a:lnTo>
                <a:lnTo>
                  <a:pt x="1539314" y="89178"/>
                </a:lnTo>
                <a:lnTo>
                  <a:pt x="1572513" y="81650"/>
                </a:lnTo>
                <a:lnTo>
                  <a:pt x="1600199" y="76199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463039" y="3754623"/>
            <a:ext cx="1357745" cy="100853"/>
          </a:xfrm>
          <a:custGeom>
            <a:rect b="b" l="l" r="r" t="t"/>
            <a:pathLst>
              <a:path extrusionOk="0" h="114300" w="1493520">
                <a:moveTo>
                  <a:pt x="0" y="112775"/>
                </a:moveTo>
                <a:lnTo>
                  <a:pt x="48323" y="107497"/>
                </a:lnTo>
                <a:lnTo>
                  <a:pt x="96594" y="101899"/>
                </a:lnTo>
                <a:lnTo>
                  <a:pt x="144757" y="95660"/>
                </a:lnTo>
                <a:lnTo>
                  <a:pt x="192761" y="88463"/>
                </a:lnTo>
                <a:lnTo>
                  <a:pt x="240552" y="79985"/>
                </a:lnTo>
                <a:lnTo>
                  <a:pt x="288075" y="69908"/>
                </a:lnTo>
                <a:lnTo>
                  <a:pt x="335279" y="57911"/>
                </a:lnTo>
                <a:lnTo>
                  <a:pt x="390524" y="38099"/>
                </a:lnTo>
                <a:lnTo>
                  <a:pt x="418861" y="27908"/>
                </a:lnTo>
                <a:lnTo>
                  <a:pt x="448055" y="18287"/>
                </a:lnTo>
                <a:lnTo>
                  <a:pt x="464343" y="12858"/>
                </a:lnTo>
                <a:lnTo>
                  <a:pt x="482345" y="6857"/>
                </a:lnTo>
                <a:lnTo>
                  <a:pt x="496919" y="2000"/>
                </a:lnTo>
                <a:lnTo>
                  <a:pt x="502919" y="0"/>
                </a:lnTo>
                <a:lnTo>
                  <a:pt x="566711" y="4620"/>
                </a:lnTo>
                <a:lnTo>
                  <a:pt x="623718" y="9534"/>
                </a:lnTo>
                <a:lnTo>
                  <a:pt x="675384" y="15032"/>
                </a:lnTo>
                <a:lnTo>
                  <a:pt x="723156" y="21409"/>
                </a:lnTo>
                <a:lnTo>
                  <a:pt x="768476" y="28955"/>
                </a:lnTo>
                <a:lnTo>
                  <a:pt x="812791" y="37965"/>
                </a:lnTo>
                <a:lnTo>
                  <a:pt x="857545" y="48731"/>
                </a:lnTo>
                <a:lnTo>
                  <a:pt x="904183" y="61545"/>
                </a:lnTo>
                <a:lnTo>
                  <a:pt x="954148" y="76699"/>
                </a:lnTo>
                <a:lnTo>
                  <a:pt x="1008887" y="94487"/>
                </a:lnTo>
                <a:lnTo>
                  <a:pt x="1041961" y="101666"/>
                </a:lnTo>
                <a:lnTo>
                  <a:pt x="1087672" y="106923"/>
                </a:lnTo>
                <a:lnTo>
                  <a:pt x="1142564" y="110535"/>
                </a:lnTo>
                <a:lnTo>
                  <a:pt x="1203179" y="112775"/>
                </a:lnTo>
                <a:lnTo>
                  <a:pt x="1266062" y="113918"/>
                </a:lnTo>
                <a:lnTo>
                  <a:pt x="1327757" y="114239"/>
                </a:lnTo>
                <a:lnTo>
                  <a:pt x="1384806" y="114010"/>
                </a:lnTo>
                <a:lnTo>
                  <a:pt x="1433754" y="113507"/>
                </a:lnTo>
                <a:lnTo>
                  <a:pt x="1471144" y="113004"/>
                </a:lnTo>
                <a:lnTo>
                  <a:pt x="1493519" y="112775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632066" y="3902541"/>
            <a:ext cx="1086427" cy="48745"/>
          </a:xfrm>
          <a:custGeom>
            <a:rect b="b" l="l" r="r" t="t"/>
            <a:pathLst>
              <a:path extrusionOk="0" h="55245" w="1195070">
                <a:moveTo>
                  <a:pt x="0" y="0"/>
                </a:moveTo>
                <a:lnTo>
                  <a:pt x="50709" y="7048"/>
                </a:lnTo>
                <a:lnTo>
                  <a:pt x="101433" y="13314"/>
                </a:lnTo>
                <a:lnTo>
                  <a:pt x="152184" y="18920"/>
                </a:lnTo>
                <a:lnTo>
                  <a:pt x="202977" y="23990"/>
                </a:lnTo>
                <a:lnTo>
                  <a:pt x="253824" y="28647"/>
                </a:lnTo>
                <a:lnTo>
                  <a:pt x="304740" y="33017"/>
                </a:lnTo>
                <a:lnTo>
                  <a:pt x="355738" y="37221"/>
                </a:lnTo>
                <a:lnTo>
                  <a:pt x="406833" y="41385"/>
                </a:lnTo>
                <a:lnTo>
                  <a:pt x="458038" y="45630"/>
                </a:lnTo>
                <a:lnTo>
                  <a:pt x="509366" y="50082"/>
                </a:lnTo>
                <a:lnTo>
                  <a:pt x="560831" y="54863"/>
                </a:lnTo>
                <a:lnTo>
                  <a:pt x="614552" y="52833"/>
                </a:lnTo>
                <a:lnTo>
                  <a:pt x="668273" y="51196"/>
                </a:lnTo>
                <a:lnTo>
                  <a:pt x="721994" y="49774"/>
                </a:lnTo>
                <a:lnTo>
                  <a:pt x="775715" y="48386"/>
                </a:lnTo>
                <a:lnTo>
                  <a:pt x="829436" y="46857"/>
                </a:lnTo>
                <a:lnTo>
                  <a:pt x="883157" y="45005"/>
                </a:lnTo>
                <a:lnTo>
                  <a:pt x="936878" y="42654"/>
                </a:lnTo>
                <a:lnTo>
                  <a:pt x="990599" y="39623"/>
                </a:lnTo>
                <a:lnTo>
                  <a:pt x="1044368" y="30860"/>
                </a:lnTo>
                <a:lnTo>
                  <a:pt x="1093850" y="17525"/>
                </a:lnTo>
                <a:lnTo>
                  <a:pt x="1142761" y="5333"/>
                </a:lnTo>
                <a:lnTo>
                  <a:pt x="1194815" y="0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668086" y="3854132"/>
            <a:ext cx="1100282" cy="32497"/>
          </a:xfrm>
          <a:custGeom>
            <a:rect b="b" l="l" r="r" t="t"/>
            <a:pathLst>
              <a:path extrusionOk="0" h="36829" w="1210310">
                <a:moveTo>
                  <a:pt x="0" y="0"/>
                </a:moveTo>
                <a:lnTo>
                  <a:pt x="50992" y="1584"/>
                </a:lnTo>
                <a:lnTo>
                  <a:pt x="101866" y="3280"/>
                </a:lnTo>
                <a:lnTo>
                  <a:pt x="152632" y="5072"/>
                </a:lnTo>
                <a:lnTo>
                  <a:pt x="203298" y="6942"/>
                </a:lnTo>
                <a:lnTo>
                  <a:pt x="253875" y="8876"/>
                </a:lnTo>
                <a:lnTo>
                  <a:pt x="304371" y="10858"/>
                </a:lnTo>
                <a:lnTo>
                  <a:pt x="354795" y="12871"/>
                </a:lnTo>
                <a:lnTo>
                  <a:pt x="405158" y="14901"/>
                </a:lnTo>
                <a:lnTo>
                  <a:pt x="455467" y="16930"/>
                </a:lnTo>
                <a:lnTo>
                  <a:pt x="505733" y="18944"/>
                </a:lnTo>
                <a:lnTo>
                  <a:pt x="555964" y="20925"/>
                </a:lnTo>
                <a:lnTo>
                  <a:pt x="606170" y="22859"/>
                </a:lnTo>
                <a:lnTo>
                  <a:pt x="656361" y="24730"/>
                </a:lnTo>
                <a:lnTo>
                  <a:pt x="706545" y="26521"/>
                </a:lnTo>
                <a:lnTo>
                  <a:pt x="756731" y="28217"/>
                </a:lnTo>
                <a:lnTo>
                  <a:pt x="806929" y="29802"/>
                </a:lnTo>
                <a:lnTo>
                  <a:pt x="857149" y="31260"/>
                </a:lnTo>
                <a:lnTo>
                  <a:pt x="907399" y="32575"/>
                </a:lnTo>
                <a:lnTo>
                  <a:pt x="957688" y="33731"/>
                </a:lnTo>
                <a:lnTo>
                  <a:pt x="1008027" y="34713"/>
                </a:lnTo>
                <a:lnTo>
                  <a:pt x="1058423" y="35504"/>
                </a:lnTo>
                <a:lnTo>
                  <a:pt x="1108888" y="36089"/>
                </a:lnTo>
                <a:lnTo>
                  <a:pt x="1159429" y="36451"/>
                </a:lnTo>
                <a:lnTo>
                  <a:pt x="1210055" y="36575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1548938" y="3729326"/>
            <a:ext cx="1169555" cy="141194"/>
          </a:xfrm>
          <a:custGeom>
            <a:rect b="b" l="l" r="r" t="t"/>
            <a:pathLst>
              <a:path extrusionOk="0" h="160020" w="1286510">
                <a:moveTo>
                  <a:pt x="0" y="123158"/>
                </a:moveTo>
                <a:lnTo>
                  <a:pt x="49251" y="100883"/>
                </a:lnTo>
                <a:lnTo>
                  <a:pt x="97471" y="82043"/>
                </a:lnTo>
                <a:lnTo>
                  <a:pt x="144991" y="66295"/>
                </a:lnTo>
                <a:lnTo>
                  <a:pt x="192140" y="53294"/>
                </a:lnTo>
                <a:lnTo>
                  <a:pt x="239248" y="42698"/>
                </a:lnTo>
                <a:lnTo>
                  <a:pt x="286644" y="34163"/>
                </a:lnTo>
                <a:lnTo>
                  <a:pt x="334659" y="27346"/>
                </a:lnTo>
                <a:lnTo>
                  <a:pt x="383622" y="21903"/>
                </a:lnTo>
                <a:lnTo>
                  <a:pt x="433862" y="17490"/>
                </a:lnTo>
                <a:lnTo>
                  <a:pt x="485710" y="13764"/>
                </a:lnTo>
                <a:lnTo>
                  <a:pt x="539495" y="10382"/>
                </a:lnTo>
                <a:lnTo>
                  <a:pt x="583447" y="654"/>
                </a:lnTo>
                <a:lnTo>
                  <a:pt x="628221" y="0"/>
                </a:lnTo>
                <a:lnTo>
                  <a:pt x="673494" y="6631"/>
                </a:lnTo>
                <a:lnTo>
                  <a:pt x="718946" y="18764"/>
                </a:lnTo>
                <a:lnTo>
                  <a:pt x="764256" y="34611"/>
                </a:lnTo>
                <a:lnTo>
                  <a:pt x="809101" y="52387"/>
                </a:lnTo>
                <a:lnTo>
                  <a:pt x="853160" y="70306"/>
                </a:lnTo>
                <a:lnTo>
                  <a:pt x="896111" y="86582"/>
                </a:lnTo>
                <a:lnTo>
                  <a:pt x="942807" y="99456"/>
                </a:lnTo>
                <a:lnTo>
                  <a:pt x="990965" y="106918"/>
                </a:lnTo>
                <a:lnTo>
                  <a:pt x="1039855" y="111600"/>
                </a:lnTo>
                <a:lnTo>
                  <a:pt x="1088745" y="116135"/>
                </a:lnTo>
                <a:lnTo>
                  <a:pt x="1136903" y="123158"/>
                </a:lnTo>
                <a:lnTo>
                  <a:pt x="1173956" y="135302"/>
                </a:lnTo>
                <a:lnTo>
                  <a:pt x="1211579" y="147161"/>
                </a:lnTo>
                <a:lnTo>
                  <a:pt x="1249203" y="156162"/>
                </a:lnTo>
                <a:lnTo>
                  <a:pt x="1286255" y="159734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2759363" y="3135611"/>
            <a:ext cx="790864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neuron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3050309" y="3740728"/>
            <a:ext cx="808182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5821116" y="4550149"/>
            <a:ext cx="2793423" cy="1703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50">
            <a:spAutoFit/>
          </a:bodyPr>
          <a:lstStyle/>
          <a:p>
            <a:pPr indent="-257002" lvl="0" marL="268399" marR="2621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Non-excitable tissues  have less negative RMP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3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-53 mV epithelial cells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3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-8.4 mV RBC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3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-20 to -30 mV fibroblasts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3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-58 mV adipocytes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 txBox="1"/>
          <p:nvPr>
            <p:ph type="title"/>
          </p:nvPr>
        </p:nvSpPr>
        <p:spPr>
          <a:xfrm>
            <a:off x="1454421" y="548680"/>
            <a:ext cx="623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Resting Membrane Potential</a:t>
            </a:r>
            <a:endParaRPr/>
          </a:p>
        </p:txBody>
      </p:sp>
      <p:sp>
        <p:nvSpPr>
          <p:cNvPr id="278" name="Google Shape;278;p8"/>
          <p:cNvSpPr txBox="1"/>
          <p:nvPr/>
        </p:nvSpPr>
        <p:spPr>
          <a:xfrm>
            <a:off x="556349" y="1792817"/>
            <a:ext cx="7271469" cy="235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725">
            <a:spAutoFit/>
          </a:bodyPr>
          <a:lstStyle/>
          <a:p>
            <a:pPr indent="-308858" lvl="0" marL="320255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depends on the following </a:t>
            </a:r>
            <a:r>
              <a:rPr b="1" lang="en-GB" sz="2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b="1" sz="29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592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Ionic distribution across the membrane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606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Membrane permeability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624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 factors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5146" lvl="2" marL="1037125" marR="0" rtl="0" algn="l">
              <a:spcBef>
                <a:spcPts val="507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0" baseline="3000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/K</a:t>
            </a:r>
            <a:r>
              <a:rPr b="0" baseline="3000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pump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/>
          <p:nvPr>
            <p:ph type="title"/>
          </p:nvPr>
        </p:nvSpPr>
        <p:spPr>
          <a:xfrm>
            <a:off x="2687165" y="404664"/>
            <a:ext cx="37701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950">
            <a:spAutoFit/>
          </a:bodyPr>
          <a:lstStyle/>
          <a:p>
            <a:pPr indent="0" lvl="0" marL="11397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00"/>
                </a:solidFill>
              </a:rPr>
              <a:t>Ionic distribution</a:t>
            </a:r>
            <a:endParaRPr/>
          </a:p>
        </p:txBody>
      </p:sp>
      <p:sp>
        <p:nvSpPr>
          <p:cNvPr id="284" name="Google Shape;284;p9"/>
          <p:cNvSpPr txBox="1"/>
          <p:nvPr/>
        </p:nvSpPr>
        <p:spPr>
          <a:xfrm>
            <a:off x="487076" y="3940615"/>
            <a:ext cx="3777095" cy="229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150">
            <a:spAutoFit/>
          </a:bodyPr>
          <a:lstStyle/>
          <a:p>
            <a:pPr indent="-308858" lvl="0" marL="320255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lang="en-GB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Major ions</a:t>
            </a:r>
            <a:endParaRPr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592"/>
              </a:spcBef>
              <a:spcAft>
                <a:spcPts val="0"/>
              </a:spcAft>
              <a:buClr>
                <a:srgbClr val="3F6E8C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3F6E8C"/>
                </a:solidFill>
                <a:latin typeface="Arial"/>
                <a:ea typeface="Arial"/>
                <a:cs typeface="Arial"/>
                <a:sym typeface="Arial"/>
              </a:rPr>
              <a:t>Extracellular ions</a:t>
            </a:r>
            <a:endParaRPr/>
          </a:p>
          <a:p>
            <a:pPr indent="-205146" lvl="2" marL="1037125" marR="0" rtl="0" algn="l">
              <a:spcBef>
                <a:spcPts val="534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imes New Roman"/>
              <a:buChar char="•"/>
            </a:pPr>
            <a:r>
              <a:rPr b="0" i="0" lang="en-GB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="0" baseline="30000" i="0" lang="en-GB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b="0" baseline="30000" i="0" lang="en-GB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02" lvl="1" marL="678690" marR="0" rtl="0" algn="l">
              <a:spcBef>
                <a:spcPts val="588"/>
              </a:spcBef>
              <a:spcAft>
                <a:spcPts val="0"/>
              </a:spcAft>
              <a:buClr>
                <a:srgbClr val="3F6E8C"/>
              </a:buClr>
              <a:buSzPts val="2500"/>
              <a:buFont typeface="Arial"/>
              <a:buChar char="–"/>
            </a:pPr>
            <a:r>
              <a:rPr b="0" i="0" lang="en-GB" sz="2500" u="none" cap="none" strike="noStrike">
                <a:solidFill>
                  <a:srgbClr val="3F6E8C"/>
                </a:solidFill>
                <a:latin typeface="Arial"/>
                <a:ea typeface="Arial"/>
                <a:cs typeface="Arial"/>
                <a:sym typeface="Arial"/>
              </a:rPr>
              <a:t>Intracellular ions</a:t>
            </a:r>
            <a:endParaRPr/>
          </a:p>
          <a:p>
            <a:pPr indent="-205146" lvl="2" marL="1037125" marR="0" rtl="0" algn="l">
              <a:spcBef>
                <a:spcPts val="534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30000" i="0" lang="en-GB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Proteins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611560" y="2254786"/>
            <a:ext cx="2840182" cy="1344706"/>
          </a:xfrm>
          <a:custGeom>
            <a:rect b="b" l="l" r="r" t="t"/>
            <a:pathLst>
              <a:path extrusionOk="0" h="1524000" w="31242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966237" y="2254786"/>
            <a:ext cx="355023" cy="1344706"/>
          </a:xfrm>
          <a:custGeom>
            <a:rect b="b" l="l" r="r" t="t"/>
            <a:pathLst>
              <a:path extrusionOk="0" h="1524000" w="390525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 txBox="1"/>
          <p:nvPr/>
        </p:nvSpPr>
        <p:spPr>
          <a:xfrm>
            <a:off x="1569833" y="2300052"/>
            <a:ext cx="327891" cy="345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GB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2207142" y="2410324"/>
            <a:ext cx="482600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 </a:t>
            </a:r>
            <a:r>
              <a:rPr baseline="30000"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9"/>
          <p:cNvSpPr txBox="1"/>
          <p:nvPr/>
        </p:nvSpPr>
        <p:spPr>
          <a:xfrm>
            <a:off x="1445142" y="1737971"/>
            <a:ext cx="1179945" cy="35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75">
            <a:spAutoFit/>
          </a:bodyPr>
          <a:lstStyle/>
          <a:p>
            <a:pPr indent="0" lvl="0" marL="1139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aseline="30000"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	</a:t>
            </a:r>
            <a:r>
              <a:rPr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baseline="30000" lang="en-GB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9"/>
          <p:cNvPicPr preferRelativeResize="0"/>
          <p:nvPr/>
        </p:nvPicPr>
        <p:blipFill rotWithShape="1">
          <a:blip r:embed="rId3">
            <a:alphaModFix/>
          </a:blip>
          <a:srcRect b="36459" l="17952" r="33236" t="22917"/>
          <a:stretch/>
        </p:blipFill>
        <p:spPr>
          <a:xfrm>
            <a:off x="4211960" y="2145014"/>
            <a:ext cx="4748839" cy="389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2016-09-29T21:30:13Z</dcterms:created>
  <dc:creator>Mohd</dc:creator>
</cp:coreProperties>
</file>