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36"/>
  </p:notesMasterIdLst>
  <p:sldIdLst>
    <p:sldId id="257" r:id="rId2"/>
    <p:sldId id="301" r:id="rId3"/>
    <p:sldId id="320" r:id="rId4"/>
    <p:sldId id="352" r:id="rId5"/>
    <p:sldId id="365" r:id="rId6"/>
    <p:sldId id="366" r:id="rId7"/>
    <p:sldId id="324" r:id="rId8"/>
    <p:sldId id="362" r:id="rId9"/>
    <p:sldId id="328" r:id="rId10"/>
    <p:sldId id="356" r:id="rId11"/>
    <p:sldId id="363" r:id="rId12"/>
    <p:sldId id="333" r:id="rId13"/>
    <p:sldId id="340" r:id="rId14"/>
    <p:sldId id="359" r:id="rId15"/>
    <p:sldId id="354" r:id="rId16"/>
    <p:sldId id="331" r:id="rId17"/>
    <p:sldId id="343" r:id="rId18"/>
    <p:sldId id="345" r:id="rId19"/>
    <p:sldId id="346" r:id="rId20"/>
    <p:sldId id="350" r:id="rId21"/>
    <p:sldId id="302" r:id="rId22"/>
    <p:sldId id="304" r:id="rId23"/>
    <p:sldId id="281" r:id="rId24"/>
    <p:sldId id="294" r:id="rId25"/>
    <p:sldId id="361" r:id="rId26"/>
    <p:sldId id="284" r:id="rId27"/>
    <p:sldId id="282" r:id="rId28"/>
    <p:sldId id="283" r:id="rId29"/>
    <p:sldId id="290" r:id="rId30"/>
    <p:sldId id="291" r:id="rId31"/>
    <p:sldId id="285" r:id="rId32"/>
    <p:sldId id="286" r:id="rId33"/>
    <p:sldId id="288" r:id="rId34"/>
    <p:sldId id="298" r:id="rId35"/>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020" autoAdjust="0"/>
    <p:restoredTop sz="94660"/>
  </p:normalViewPr>
  <p:slideViewPr>
    <p:cSldViewPr snapToGrid="0">
      <p:cViewPr varScale="1">
        <p:scale>
          <a:sx n="96" d="100"/>
          <a:sy n="96" d="100"/>
        </p:scale>
        <p:origin x="86" y="41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91B56D-9AE1-4046-9FFD-FCC076EA8B04}" type="doc">
      <dgm:prSet loTypeId="urn:microsoft.com/office/officeart/2005/8/layout/default" loCatId="list" qsTypeId="urn:microsoft.com/office/officeart/2005/8/quickstyle/simple4" qsCatId="simple" csTypeId="urn:microsoft.com/office/officeart/2005/8/colors/accent4_2" csCatId="accent4" phldr="1"/>
      <dgm:spPr/>
      <dgm:t>
        <a:bodyPr/>
        <a:lstStyle/>
        <a:p>
          <a:pPr rtl="1"/>
          <a:endParaRPr lang="ar-SA"/>
        </a:p>
      </dgm:t>
    </dgm:pt>
    <dgm:pt modelId="{7316C259-F575-4530-A835-55DE5816EFA7}">
      <dgm:prSet phldrT="[نص]"/>
      <dgm:spPr/>
      <dgm:t>
        <a:bodyPr/>
        <a:lstStyle/>
        <a:p>
          <a:pPr rtl="1"/>
          <a:r>
            <a:rPr lang="en-US" dirty="0"/>
            <a:t>Thank you</a:t>
          </a:r>
          <a:endParaRPr lang="ar-SA" dirty="0"/>
        </a:p>
      </dgm:t>
    </dgm:pt>
    <dgm:pt modelId="{F5DB4F41-45E5-44F4-B1A0-54218CF0AEC8}" type="parTrans" cxnId="{9B09B639-DBFE-41C3-8930-14F8619D539E}">
      <dgm:prSet/>
      <dgm:spPr/>
      <dgm:t>
        <a:bodyPr/>
        <a:lstStyle/>
        <a:p>
          <a:pPr rtl="1"/>
          <a:endParaRPr lang="ar-SA"/>
        </a:p>
      </dgm:t>
    </dgm:pt>
    <dgm:pt modelId="{1EDCA078-ABB8-4A3F-AA24-4C7B285DE929}" type="sibTrans" cxnId="{9B09B639-DBFE-41C3-8930-14F8619D539E}">
      <dgm:prSet/>
      <dgm:spPr/>
      <dgm:t>
        <a:bodyPr/>
        <a:lstStyle/>
        <a:p>
          <a:pPr rtl="1"/>
          <a:endParaRPr lang="ar-SA"/>
        </a:p>
      </dgm:t>
    </dgm:pt>
    <dgm:pt modelId="{A258F709-E834-4D4D-A78E-7448083E4575}" type="pres">
      <dgm:prSet presAssocID="{4C91B56D-9AE1-4046-9FFD-FCC076EA8B04}" presName="diagram" presStyleCnt="0">
        <dgm:presLayoutVars>
          <dgm:dir/>
          <dgm:resizeHandles val="exact"/>
        </dgm:presLayoutVars>
      </dgm:prSet>
      <dgm:spPr/>
    </dgm:pt>
    <dgm:pt modelId="{D6BE7F23-E12B-44D0-9498-4EFD63462C9C}" type="pres">
      <dgm:prSet presAssocID="{7316C259-F575-4530-A835-55DE5816EFA7}" presName="node" presStyleLbl="node1" presStyleIdx="0" presStyleCnt="1">
        <dgm:presLayoutVars>
          <dgm:bulletEnabled val="1"/>
        </dgm:presLayoutVars>
      </dgm:prSet>
      <dgm:spPr/>
    </dgm:pt>
  </dgm:ptLst>
  <dgm:cxnLst>
    <dgm:cxn modelId="{48A3C501-2A2E-43DE-869A-DDBF7836D3D7}" type="presOf" srcId="{7316C259-F575-4530-A835-55DE5816EFA7}" destId="{D6BE7F23-E12B-44D0-9498-4EFD63462C9C}" srcOrd="0" destOrd="0" presId="urn:microsoft.com/office/officeart/2005/8/layout/default"/>
    <dgm:cxn modelId="{4AEF7A14-1828-4A8B-8475-1C6C105AC4A4}" type="presOf" srcId="{4C91B56D-9AE1-4046-9FFD-FCC076EA8B04}" destId="{A258F709-E834-4D4D-A78E-7448083E4575}" srcOrd="0" destOrd="0" presId="urn:microsoft.com/office/officeart/2005/8/layout/default"/>
    <dgm:cxn modelId="{9B09B639-DBFE-41C3-8930-14F8619D539E}" srcId="{4C91B56D-9AE1-4046-9FFD-FCC076EA8B04}" destId="{7316C259-F575-4530-A835-55DE5816EFA7}" srcOrd="0" destOrd="0" parTransId="{F5DB4F41-45E5-44F4-B1A0-54218CF0AEC8}" sibTransId="{1EDCA078-ABB8-4A3F-AA24-4C7B285DE929}"/>
    <dgm:cxn modelId="{29C0F715-4FAF-414F-BD27-F6A4B17C1331}" type="presParOf" srcId="{A258F709-E834-4D4D-A78E-7448083E4575}" destId="{D6BE7F23-E12B-44D0-9498-4EFD63462C9C}"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E7F23-E12B-44D0-9498-4EFD63462C9C}">
      <dsp:nvSpPr>
        <dsp:cNvPr id="0" name=""/>
        <dsp:cNvSpPr/>
      </dsp:nvSpPr>
      <dsp:spPr>
        <a:xfrm>
          <a:off x="735410" y="938"/>
          <a:ext cx="6022316" cy="3613389"/>
        </a:xfrm>
        <a:prstGeom prst="rect">
          <a:avLst/>
        </a:prstGeom>
        <a:gradFill rotWithShape="0">
          <a:gsLst>
            <a:gs pos="0">
              <a:schemeClr val="accent4">
                <a:hueOff val="0"/>
                <a:satOff val="0"/>
                <a:lumOff val="0"/>
                <a:alphaOff val="0"/>
                <a:tint val="98000"/>
                <a:hueMod val="94000"/>
                <a:satMod val="130000"/>
                <a:lumMod val="138000"/>
              </a:schemeClr>
            </a:gs>
            <a:gs pos="100000">
              <a:schemeClr val="accent4">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rtl="1">
            <a:lnSpc>
              <a:spcPct val="90000"/>
            </a:lnSpc>
            <a:spcBef>
              <a:spcPct val="0"/>
            </a:spcBef>
            <a:spcAft>
              <a:spcPct val="35000"/>
            </a:spcAft>
            <a:buNone/>
          </a:pPr>
          <a:r>
            <a:rPr lang="en-US" sz="6500" kern="1200" dirty="0"/>
            <a:t>Thank you</a:t>
          </a:r>
          <a:endParaRPr lang="ar-SA" sz="6500" kern="1200" dirty="0"/>
        </a:p>
      </dsp:txBody>
      <dsp:txXfrm>
        <a:off x="735410" y="938"/>
        <a:ext cx="6022316" cy="361338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B20316A9-CE30-4C45-AC3C-65BA603DA181}" type="datetimeFigureOut">
              <a:rPr lang="ar-SA" smtClean="0"/>
              <a:t>13/04/1443</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62381A2D-3015-45DD-81ED-AEBF3F205EDF}" type="slidenum">
              <a:rPr lang="ar-SA" smtClean="0"/>
              <a:t>‹#›</a:t>
            </a:fld>
            <a:endParaRPr lang="ar-SA"/>
          </a:p>
        </p:txBody>
      </p:sp>
    </p:spTree>
    <p:extLst>
      <p:ext uri="{BB962C8B-B14F-4D97-AF65-F5344CB8AC3E}">
        <p14:creationId xmlns:p14="http://schemas.microsoft.com/office/powerpoint/2010/main" val="55765400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wikidoc.org/index.php/Muscle"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www.wikidoc.org/index.php/Electrode" TargetMode="External"/><Relationship Id="rId4" Type="http://schemas.openxmlformats.org/officeDocument/2006/relationships/hyperlink" Target="http://www.wikidoc.org/index.php?title=Latency_%28engineering%29&amp;action=edit&amp;redlink=1"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wikidoc.org/index.php/Motor_unit"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www.wikidoc.org/index.php?title=Motor_unit_action_potential&amp;action=edit&amp;redlink=1" TargetMode="External"/><Relationship Id="rId4" Type="http://schemas.openxmlformats.org/officeDocument/2006/relationships/hyperlink" Target="http://www.wikidoc.org/index.php/Action_potentia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395EAF46-135E-4D53-AB57-3614B8FC10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3F48B73A-6770-492E-B550-A40B8F06AAB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ct val="0"/>
                </a:spcBef>
                <a:spcAft>
                  <a:spcPts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627" name="Rectangle 2">
            <a:extLst>
              <a:ext uri="{FF2B5EF4-FFF2-40B4-BE49-F238E27FC236}">
                <a16:creationId xmlns:a16="http://schemas.microsoft.com/office/drawing/2014/main" id="{85ECDB19-C54E-47B5-A46F-D744A664A96A}"/>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4ED6E64F-5963-4A5D-B978-9856236315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Arial" panose="020B0604020202020204" pitchFamily="34" charset="0"/>
                <a:cs typeface="Arial" panose="020B0604020202020204" pitchFamily="34" charset="0"/>
              </a:rPr>
              <a:t>Motor NCS</a:t>
            </a:r>
            <a:r>
              <a:rPr lang="en-US" altLang="en-US">
                <a:latin typeface="Arial" panose="020B0604020202020204" pitchFamily="34" charset="0"/>
                <a:cs typeface="Arial" panose="020B0604020202020204" pitchFamily="34" charset="0"/>
              </a:rPr>
              <a:t> are performed by electrical stimulation of a peripheral nerve and recording from a </a:t>
            </a:r>
            <a:r>
              <a:rPr lang="en-US" altLang="en-US">
                <a:latin typeface="Arial" panose="020B0604020202020204" pitchFamily="34" charset="0"/>
                <a:cs typeface="Arial" panose="020B0604020202020204" pitchFamily="34" charset="0"/>
                <a:hlinkClick r:id="rId3" tooltip="Muscle"/>
              </a:rPr>
              <a:t>muscle</a:t>
            </a:r>
            <a:r>
              <a:rPr lang="en-US" altLang="en-US">
                <a:latin typeface="Arial" panose="020B0604020202020204" pitchFamily="34" charset="0"/>
                <a:cs typeface="Arial" panose="020B0604020202020204" pitchFamily="34" charset="0"/>
              </a:rPr>
              <a:t> supplied by this nerve. The time it takes for the electrical impulse to travel from the stimulation to the recording site is measured. This value is called the </a:t>
            </a:r>
            <a:r>
              <a:rPr lang="en-US" altLang="en-US">
                <a:latin typeface="Arial" panose="020B0604020202020204" pitchFamily="34" charset="0"/>
                <a:cs typeface="Arial" panose="020B0604020202020204" pitchFamily="34" charset="0"/>
                <a:hlinkClick r:id="rId4" tooltip="Latency (engineering) (not yet written)"/>
              </a:rPr>
              <a:t>latency</a:t>
            </a:r>
            <a:r>
              <a:rPr lang="en-US" altLang="en-US">
                <a:latin typeface="Arial" panose="020B0604020202020204" pitchFamily="34" charset="0"/>
                <a:cs typeface="Arial" panose="020B0604020202020204" pitchFamily="34" charset="0"/>
              </a:rPr>
              <a:t> and is measured in milliseconds (ms). The size of the response - called the amplitude - is also measured. Motor amplitudes are measured in millivolts (mV). By stimulating in two or more different locations along the same nerve, the NCV across different segments can be determined. Calculations are performed using the distance between the different stimulating </a:t>
            </a:r>
            <a:r>
              <a:rPr lang="en-US" altLang="en-US">
                <a:latin typeface="Arial" panose="020B0604020202020204" pitchFamily="34" charset="0"/>
                <a:cs typeface="Arial" panose="020B0604020202020204" pitchFamily="34" charset="0"/>
                <a:hlinkClick r:id="rId5" tooltip="Electrode"/>
              </a:rPr>
              <a:t>electrodes</a:t>
            </a:r>
            <a:r>
              <a:rPr lang="en-US" altLang="en-US">
                <a:latin typeface="Arial" panose="020B0604020202020204" pitchFamily="34" charset="0"/>
                <a:cs typeface="Arial" panose="020B0604020202020204" pitchFamily="34" charset="0"/>
              </a:rPr>
              <a:t> and the difference in latencies.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0451B638-DB46-4483-9D9B-F491B0F9DB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7E53A0FA-6AEF-4E4F-9D67-FC5C5C2CAC1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ct val="0"/>
                </a:spcBef>
                <a:spcAft>
                  <a:spcPts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227" name="Rectangle 2">
            <a:extLst>
              <a:ext uri="{FF2B5EF4-FFF2-40B4-BE49-F238E27FC236}">
                <a16:creationId xmlns:a16="http://schemas.microsoft.com/office/drawing/2014/main" id="{00AD86EB-6C31-4695-BA7D-E36D4D4E1CF5}"/>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7CF942D5-F266-4802-B83C-D24156473D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A </a:t>
            </a:r>
            <a:r>
              <a:rPr lang="en-US" altLang="en-US">
                <a:latin typeface="Arial" panose="020B0604020202020204" pitchFamily="34" charset="0"/>
                <a:cs typeface="Arial" panose="020B0604020202020204" pitchFamily="34" charset="0"/>
                <a:hlinkClick r:id="rId3" tooltip="Motor unit"/>
              </a:rPr>
              <a:t>motor unit</a:t>
            </a:r>
            <a:r>
              <a:rPr lang="en-US" altLang="en-US">
                <a:latin typeface="Arial" panose="020B0604020202020204" pitchFamily="34" charset="0"/>
                <a:cs typeface="Arial" panose="020B0604020202020204" pitchFamily="34" charset="0"/>
              </a:rPr>
              <a:t> is defined as one motor neuron and all of the muscle fibers it innervates. When a motor unit fires, the impulse (called an </a:t>
            </a:r>
            <a:r>
              <a:rPr lang="en-US" altLang="en-US">
                <a:latin typeface="Arial" panose="020B0604020202020204" pitchFamily="34" charset="0"/>
                <a:cs typeface="Arial" panose="020B0604020202020204" pitchFamily="34" charset="0"/>
                <a:hlinkClick r:id="rId4" tooltip="Action potential"/>
              </a:rPr>
              <a:t>action potential</a:t>
            </a:r>
            <a:r>
              <a:rPr lang="en-US" altLang="en-US">
                <a:latin typeface="Arial" panose="020B0604020202020204" pitchFamily="34" charset="0"/>
                <a:cs typeface="Arial" panose="020B0604020202020204" pitchFamily="34" charset="0"/>
              </a:rPr>
              <a:t>) is carried down the motor neuron to the muscle. The area where the nerve contacts the muscle is called the neuromuscular junction, or the motor end plate. After the action potential is transmitted across the neuromuscular junction, an action potential is elicited in all of the innervated muscle fibres of that particular motor unit. The sum of all this electrical activity is known as a </a:t>
            </a:r>
            <a:r>
              <a:rPr lang="en-US" altLang="en-US" i="1">
                <a:latin typeface="Arial" panose="020B0604020202020204" pitchFamily="34" charset="0"/>
                <a:cs typeface="Arial" panose="020B0604020202020204" pitchFamily="34" charset="0"/>
                <a:hlinkClick r:id="rId5" tooltip="Motor unit action potential (not yet written)"/>
              </a:rPr>
              <a:t>motor unit action potential</a:t>
            </a:r>
            <a:r>
              <a:rPr lang="en-US" altLang="en-US">
                <a:latin typeface="Arial" panose="020B0604020202020204" pitchFamily="34" charset="0"/>
                <a:cs typeface="Arial" panose="020B0604020202020204" pitchFamily="34" charset="0"/>
              </a:rPr>
              <a:t> (MUAP). This electrophysiologic activity from multiple motor units is typically evaluated during an EMG. The composition of the motor unit, the number of muscle fibres per motor unit, the metabolic type of muscle fibres and many other factors affect the shape of the motor unit potentials in the myogram.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82E6E1E5-DA09-4FFF-A21F-78BD414BF978}"/>
              </a:ext>
            </a:extLst>
          </p:cNvPr>
          <p:cNvSpPr>
            <a:spLocks noGrp="1" noRot="1" noChangeAspect="1" noTextEdit="1"/>
          </p:cNvSpPr>
          <p:nvPr>
            <p:ph type="sldImg"/>
          </p:nvPr>
        </p:nvSpPr>
        <p:spPr>
          <a:ln/>
        </p:spPr>
      </p:sp>
      <p:sp>
        <p:nvSpPr>
          <p:cNvPr id="60419" name="Notes Placeholder 2">
            <a:extLst>
              <a:ext uri="{FF2B5EF4-FFF2-40B4-BE49-F238E27FC236}">
                <a16:creationId xmlns:a16="http://schemas.microsoft.com/office/drawing/2014/main" id="{29B062FC-BC69-4699-A2C1-DD14423919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60420" name="Slide Number Placeholder 3">
            <a:extLst>
              <a:ext uri="{FF2B5EF4-FFF2-40B4-BE49-F238E27FC236}">
                <a16:creationId xmlns:a16="http://schemas.microsoft.com/office/drawing/2014/main" id="{6F932834-114A-46B0-AD8C-4CDBF7752B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07058C26-DC07-4602-A1D0-133B4529B44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ct val="0"/>
                </a:spcBef>
                <a:spcAft>
                  <a:spcPts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grpSp>
        <p:nvGrpSpPr>
          <p:cNvPr id="16" name="Group 15"/>
          <p:cNvGrpSpPr/>
          <p:nvPr/>
        </p:nvGrpSpPr>
        <p:grpSpPr>
          <a:xfrm>
            <a:off x="5779911" y="1169931"/>
            <a:ext cx="6419780"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711201" y="533401"/>
            <a:ext cx="8206284" cy="3124201"/>
          </a:xfrm>
        </p:spPr>
        <p:txBody>
          <a:bodyPr anchor="b">
            <a:normAutofit/>
          </a:bodyPr>
          <a:lstStyle>
            <a:lvl1pPr algn="l">
              <a:defRPr sz="4400">
                <a:effectLst/>
              </a:defRPr>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711200" y="3843868"/>
            <a:ext cx="6605667"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E153548-D44A-4F8E-B335-057824A8798D}" type="slidenum">
              <a:rPr lang="en-US" altLang="en-US" smtClean="0"/>
              <a:pPr/>
              <a:t>‹#›</a:t>
            </a:fld>
            <a:endParaRPr lang="en-US" altLang="en-US"/>
          </a:p>
        </p:txBody>
      </p:sp>
    </p:spTree>
    <p:extLst>
      <p:ext uri="{BB962C8B-B14F-4D97-AF65-F5344CB8AC3E}">
        <p14:creationId xmlns:p14="http://schemas.microsoft.com/office/powerpoint/2010/main" val="292709753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صورة بانورامي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ar-SA"/>
              <a:t>انقر لتحرير نمط عنوان الشكل الرئيسي</a:t>
            </a:r>
            <a:endParaRPr lang="en-US" dirty="0"/>
          </a:p>
        </p:txBody>
      </p:sp>
      <p:sp>
        <p:nvSpPr>
          <p:cNvPr id="6" name="Picture Placeholder 2"/>
          <p:cNvSpPr>
            <a:spLocks noGrp="1" noChangeAspect="1"/>
          </p:cNvSpPr>
          <p:nvPr>
            <p:ph type="pic" idx="13"/>
          </p:nvPr>
        </p:nvSpPr>
        <p:spPr>
          <a:xfrm>
            <a:off x="711200" y="533400"/>
            <a:ext cx="107696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9" name="Text Placeholder 9"/>
          <p:cNvSpPr>
            <a:spLocks noGrp="1"/>
          </p:cNvSpPr>
          <p:nvPr>
            <p:ph type="body" sz="quarter" idx="14"/>
          </p:nvPr>
        </p:nvSpPr>
        <p:spPr>
          <a:xfrm>
            <a:off x="1016003" y="3843867"/>
            <a:ext cx="9708443"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انقر لتحرير أنماط نص الشكل الرئيسي</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5E153548-D44A-4F8E-B335-057824A8798D}" type="slidenum">
              <a:rPr lang="en-US" altLang="en-US" smtClean="0"/>
              <a:pPr/>
              <a:t>‹#›</a:t>
            </a:fld>
            <a:endParaRPr lang="en-US" altLang="en-US"/>
          </a:p>
        </p:txBody>
      </p:sp>
    </p:spTree>
    <p:extLst>
      <p:ext uri="{BB962C8B-B14F-4D97-AF65-F5344CB8AC3E}">
        <p14:creationId xmlns:p14="http://schemas.microsoft.com/office/powerpoint/2010/main" val="355422051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769600" cy="2895600"/>
          </a:xfrm>
        </p:spPr>
        <p:txBody>
          <a:bodyPr anchor="ctr">
            <a:normAutofit/>
          </a:bodyPr>
          <a:lstStyle>
            <a:lvl1pPr algn="l">
              <a:defRPr sz="2800" b="0" cap="all"/>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711200" y="4114800"/>
            <a:ext cx="8511403"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E153548-D44A-4F8E-B335-057824A8798D}" type="slidenum">
              <a:rPr lang="en-US" altLang="en-US" smtClean="0"/>
              <a:pPr/>
              <a:t>‹#›</a:t>
            </a:fld>
            <a:endParaRPr lang="en-US" altLang="en-US"/>
          </a:p>
        </p:txBody>
      </p:sp>
    </p:spTree>
    <p:extLst>
      <p:ext uri="{BB962C8B-B14F-4D97-AF65-F5344CB8AC3E}">
        <p14:creationId xmlns:p14="http://schemas.microsoft.com/office/powerpoint/2010/main" val="379073187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41711" y="533400"/>
            <a:ext cx="9146383" cy="2895600"/>
          </a:xfrm>
        </p:spPr>
        <p:txBody>
          <a:bodyPr anchor="ctr">
            <a:normAutofit/>
          </a:bodyPr>
          <a:lstStyle>
            <a:lvl1pPr algn="l">
              <a:defRPr sz="2800" b="0" cap="all">
                <a:solidFill>
                  <a:schemeClr val="tx1"/>
                </a:solidFill>
              </a:defRPr>
            </a:lvl1pPr>
          </a:lstStyle>
          <a:p>
            <a:r>
              <a:rPr lang="ar-SA"/>
              <a:t>انقر لتحرير نمط عنوان الشكل الرئيسي</a:t>
            </a:r>
            <a:endParaRPr lang="en-US" dirty="0"/>
          </a:p>
        </p:txBody>
      </p:sp>
      <p:sp>
        <p:nvSpPr>
          <p:cNvPr id="10" name="Text Placeholder 9"/>
          <p:cNvSpPr>
            <a:spLocks noGrp="1"/>
          </p:cNvSpPr>
          <p:nvPr>
            <p:ph type="body" sz="quarter" idx="13"/>
          </p:nvPr>
        </p:nvSpPr>
        <p:spPr>
          <a:xfrm>
            <a:off x="1422401" y="3429000"/>
            <a:ext cx="8536623"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a:t>انقر لتحرير أنماط نص الشكل الرئيسي</a:t>
            </a:r>
          </a:p>
        </p:txBody>
      </p:sp>
      <p:sp>
        <p:nvSpPr>
          <p:cNvPr id="3" name="Text Placeholder 2"/>
          <p:cNvSpPr>
            <a:spLocks noGrp="1"/>
          </p:cNvSpPr>
          <p:nvPr>
            <p:ph type="body" idx="1"/>
          </p:nvPr>
        </p:nvSpPr>
        <p:spPr>
          <a:xfrm>
            <a:off x="711201" y="4301070"/>
            <a:ext cx="8509815"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E153548-D44A-4F8E-B335-057824A8798D}" type="slidenum">
              <a:rPr lang="en-US" altLang="en-US" smtClean="0"/>
              <a:pPr/>
              <a:t>‹#›</a:t>
            </a:fld>
            <a:endParaRPr lang="en-US" altLang="en-US"/>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56393066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711201" y="3429000"/>
            <a:ext cx="8509815" cy="1697400"/>
          </a:xfrm>
        </p:spPr>
        <p:txBody>
          <a:bodyPr anchor="b">
            <a:normAutofit/>
          </a:bodyPr>
          <a:lstStyle>
            <a:lvl1pPr algn="l">
              <a:defRPr sz="2800" b="0" cap="all"/>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711200" y="5132981"/>
            <a:ext cx="8511403"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E153548-D44A-4F8E-B335-057824A8798D}" type="slidenum">
              <a:rPr lang="en-US" altLang="en-US" smtClean="0"/>
              <a:pPr/>
              <a:t>‹#›</a:t>
            </a:fld>
            <a:endParaRPr lang="en-US" altLang="en-US"/>
          </a:p>
        </p:txBody>
      </p:sp>
    </p:spTree>
    <p:extLst>
      <p:ext uri="{BB962C8B-B14F-4D97-AF65-F5344CB8AC3E}">
        <p14:creationId xmlns:p14="http://schemas.microsoft.com/office/powerpoint/2010/main" val="36753011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2" name="Title 1"/>
          <p:cNvSpPr>
            <a:spLocks noGrp="1"/>
          </p:cNvSpPr>
          <p:nvPr>
            <p:ph type="title"/>
          </p:nvPr>
        </p:nvSpPr>
        <p:spPr>
          <a:xfrm>
            <a:off x="1141712" y="533400"/>
            <a:ext cx="9146381" cy="2895600"/>
          </a:xfrm>
        </p:spPr>
        <p:txBody>
          <a:bodyPr anchor="ctr">
            <a:normAutofit/>
          </a:bodyPr>
          <a:lstStyle>
            <a:lvl1pPr algn="l">
              <a:defRPr sz="2800" b="0" cap="all">
                <a:solidFill>
                  <a:schemeClr val="tx1"/>
                </a:solidFill>
              </a:defRPr>
            </a:lvl1pPr>
          </a:lstStyle>
          <a:p>
            <a:r>
              <a:rPr lang="ar-SA"/>
              <a:t>انقر لتحرير نمط عنوان الشكل الرئيسي</a:t>
            </a:r>
            <a:endParaRPr lang="en-US" dirty="0"/>
          </a:p>
        </p:txBody>
      </p:sp>
      <p:sp>
        <p:nvSpPr>
          <p:cNvPr id="10" name="Text Placeholder 9"/>
          <p:cNvSpPr>
            <a:spLocks noGrp="1"/>
          </p:cNvSpPr>
          <p:nvPr>
            <p:ph type="body" sz="quarter" idx="13"/>
          </p:nvPr>
        </p:nvSpPr>
        <p:spPr>
          <a:xfrm>
            <a:off x="711201" y="3886200"/>
            <a:ext cx="8509815"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ar-SA"/>
              <a:t>انقر لتحرير أنماط نص الشكل الرئيسي</a:t>
            </a:r>
          </a:p>
        </p:txBody>
      </p:sp>
      <p:sp>
        <p:nvSpPr>
          <p:cNvPr id="3" name="Text Placeholder 2"/>
          <p:cNvSpPr>
            <a:spLocks noGrp="1"/>
          </p:cNvSpPr>
          <p:nvPr>
            <p:ph type="body" idx="1"/>
          </p:nvPr>
        </p:nvSpPr>
        <p:spPr>
          <a:xfrm>
            <a:off x="711200" y="4953000"/>
            <a:ext cx="8509813"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E153548-D44A-4F8E-B335-057824A8798D}" type="slidenum">
              <a:rPr lang="en-US" altLang="en-US" smtClean="0"/>
              <a:pPr/>
              <a:t>‹#›</a:t>
            </a:fld>
            <a:endParaRPr lang="en-US" altLang="en-US"/>
          </a:p>
        </p:txBody>
      </p:sp>
      <p:sp>
        <p:nvSpPr>
          <p:cNvPr id="14" name="TextBox 13"/>
          <p:cNvSpPr txBox="1"/>
          <p:nvPr/>
        </p:nvSpPr>
        <p:spPr>
          <a:xfrm>
            <a:off x="304801" y="710624"/>
            <a:ext cx="60975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61601" y="2768601"/>
            <a:ext cx="60975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17943023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711200" y="533400"/>
            <a:ext cx="10034211" cy="2895600"/>
          </a:xfrm>
        </p:spPr>
        <p:txBody>
          <a:bodyPr vert="horz" lIns="91440" tIns="45720" rIns="91440" bIns="45720" rtlCol="0" anchor="ctr">
            <a:normAutofit/>
          </a:bodyPr>
          <a:lstStyle>
            <a:lvl1pPr>
              <a:defRPr lang="en-US" sz="2800" b="0" dirty="0"/>
            </a:lvl1pPr>
          </a:lstStyle>
          <a:p>
            <a:pPr marL="0" lvl="0"/>
            <a:r>
              <a:rPr lang="ar-SA"/>
              <a:t>انقر لتحرير نمط عنوان الشكل الرئيسي</a:t>
            </a:r>
            <a:endParaRPr lang="en-US" dirty="0"/>
          </a:p>
        </p:txBody>
      </p:sp>
      <p:sp>
        <p:nvSpPr>
          <p:cNvPr id="10" name="Text Placeholder 9"/>
          <p:cNvSpPr>
            <a:spLocks noGrp="1"/>
          </p:cNvSpPr>
          <p:nvPr>
            <p:ph type="body" sz="quarter" idx="13"/>
          </p:nvPr>
        </p:nvSpPr>
        <p:spPr>
          <a:xfrm>
            <a:off x="711201" y="3928534"/>
            <a:ext cx="8509815"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ar-SA"/>
              <a:t>انقر لتحرير أنماط نص الشكل الرئيسي</a:t>
            </a:r>
          </a:p>
        </p:txBody>
      </p:sp>
      <p:sp>
        <p:nvSpPr>
          <p:cNvPr id="3" name="Text Placeholder 2"/>
          <p:cNvSpPr>
            <a:spLocks noGrp="1"/>
          </p:cNvSpPr>
          <p:nvPr>
            <p:ph type="body" idx="1"/>
          </p:nvPr>
        </p:nvSpPr>
        <p:spPr>
          <a:xfrm>
            <a:off x="711200" y="4766736"/>
            <a:ext cx="8509813"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E153548-D44A-4F8E-B335-057824A8798D}" type="slidenum">
              <a:rPr lang="en-US" altLang="en-US" smtClean="0"/>
              <a:pPr/>
              <a:t>‹#›</a:t>
            </a:fld>
            <a:endParaRPr lang="en-US" altLang="en-US"/>
          </a:p>
        </p:txBody>
      </p:sp>
    </p:spTree>
    <p:extLst>
      <p:ext uri="{BB962C8B-B14F-4D97-AF65-F5344CB8AC3E}">
        <p14:creationId xmlns:p14="http://schemas.microsoft.com/office/powerpoint/2010/main" val="279047615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lgn="l">
              <a:defRPr sz="2800"/>
            </a:lvl1p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711201" y="533401"/>
            <a:ext cx="8739823" cy="3767670"/>
          </a:xfrm>
        </p:spPr>
        <p:txBody>
          <a:bodyPr vert="eaVert"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E153548-D44A-4F8E-B335-057824A8798D}" type="slidenum">
              <a:rPr lang="en-US" altLang="en-US" smtClean="0"/>
              <a:pPr/>
              <a:t>‹#›</a:t>
            </a:fld>
            <a:endParaRPr lang="en-US" altLang="en-US"/>
          </a:p>
        </p:txBody>
      </p:sp>
    </p:spTree>
    <p:extLst>
      <p:ext uri="{BB962C8B-B14F-4D97-AF65-F5344CB8AC3E}">
        <p14:creationId xmlns:p14="http://schemas.microsoft.com/office/powerpoint/2010/main" val="163268470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5208" y="533400"/>
            <a:ext cx="2725592" cy="4419600"/>
          </a:xfrm>
        </p:spPr>
        <p:txBody>
          <a:bodyPr vert="eaVert">
            <a:normAutofit/>
          </a:bodyPr>
          <a:lstStyle>
            <a:lvl1pPr>
              <a:defRPr sz="2800"/>
            </a:lvl1p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711200" y="533400"/>
            <a:ext cx="7800016" cy="5486400"/>
          </a:xfrm>
        </p:spPr>
        <p:txBody>
          <a:bodyPr vert="eaVert" ancho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E153548-D44A-4F8E-B335-057824A8798D}" type="slidenum">
              <a:rPr lang="en-US" altLang="en-US" smtClean="0"/>
              <a:pPr/>
              <a:t>‹#›</a:t>
            </a:fld>
            <a:endParaRPr lang="en-US" altLang="en-US"/>
          </a:p>
        </p:txBody>
      </p:sp>
    </p:spTree>
    <p:extLst>
      <p:ext uri="{BB962C8B-B14F-4D97-AF65-F5344CB8AC3E}">
        <p14:creationId xmlns:p14="http://schemas.microsoft.com/office/powerpoint/2010/main" val="371270416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a:lstStyle>
            <a:lvl1pPr>
              <a:defRPr/>
            </a:lvl1pPr>
          </a:lstStyle>
          <a:p>
            <a:endParaRPr/>
          </a:p>
        </p:txBody>
      </p:sp>
      <p:sp>
        <p:nvSpPr>
          <p:cNvPr id="4" name="Holder 4">
            <a:extLst>
              <a:ext uri="{FF2B5EF4-FFF2-40B4-BE49-F238E27FC236}">
                <a16:creationId xmlns:a16="http://schemas.microsoft.com/office/drawing/2014/main" id="{1A98C644-7B8B-499E-89C2-3A72C6E8A6D2}"/>
              </a:ext>
            </a:extLst>
          </p:cNvPr>
          <p:cNvSpPr>
            <a:spLocks noGrp="1"/>
          </p:cNvSpPr>
          <p:nvPr>
            <p:ph type="ftr" sz="quarter" idx="10"/>
          </p:nvPr>
        </p:nvSpPr>
        <p:spPr/>
        <p:txBody>
          <a:bodyPr/>
          <a:lstStyle>
            <a:lvl1pPr algn="ctr" fontAlgn="base">
              <a:spcBef>
                <a:spcPct val="0"/>
              </a:spcBef>
              <a:spcAft>
                <a:spcPct val="0"/>
              </a:spcAft>
              <a:defRPr>
                <a:solidFill>
                  <a:prstClr val="black">
                    <a:tint val="75000"/>
                  </a:prstClr>
                </a:solidFill>
                <a:latin typeface="Arial" charset="0"/>
              </a:defRPr>
            </a:lvl1pPr>
          </a:lstStyle>
          <a:p>
            <a:pPr>
              <a:defRPr/>
            </a:pPr>
            <a:endParaRPr/>
          </a:p>
        </p:txBody>
      </p:sp>
      <p:sp>
        <p:nvSpPr>
          <p:cNvPr id="5" name="Holder 5">
            <a:extLst>
              <a:ext uri="{FF2B5EF4-FFF2-40B4-BE49-F238E27FC236}">
                <a16:creationId xmlns:a16="http://schemas.microsoft.com/office/drawing/2014/main" id="{D7EDBB60-A587-409A-955A-C7798C38655A}"/>
              </a:ext>
            </a:extLst>
          </p:cNvPr>
          <p:cNvSpPr>
            <a:spLocks noGrp="1"/>
          </p:cNvSpPr>
          <p:nvPr>
            <p:ph type="dt" sz="half" idx="11"/>
          </p:nvPr>
        </p:nvSpPr>
        <p:spPr/>
        <p:txBody>
          <a:bodyPr/>
          <a:lstStyle>
            <a:lvl1pPr algn="l" fontAlgn="base">
              <a:spcBef>
                <a:spcPct val="0"/>
              </a:spcBef>
              <a:spcAft>
                <a:spcPct val="0"/>
              </a:spcAft>
              <a:defRPr>
                <a:solidFill>
                  <a:prstClr val="black">
                    <a:tint val="75000"/>
                  </a:prstClr>
                </a:solidFill>
                <a:latin typeface="Arial" charset="0"/>
              </a:defRPr>
            </a:lvl1pPr>
          </a:lstStyle>
          <a:p>
            <a:pPr>
              <a:defRPr/>
            </a:pPr>
            <a:fld id="{BFE9D5B1-6460-4FE7-A66C-18EF0C20A0B6}" type="datetimeFigureOut">
              <a:rPr lang="en-US"/>
              <a:pPr>
                <a:defRPr/>
              </a:pPr>
              <a:t>11/18/2021</a:t>
            </a:fld>
            <a:endParaRPr lang="en-US"/>
          </a:p>
        </p:txBody>
      </p:sp>
      <p:sp>
        <p:nvSpPr>
          <p:cNvPr id="6" name="Holder 6">
            <a:extLst>
              <a:ext uri="{FF2B5EF4-FFF2-40B4-BE49-F238E27FC236}">
                <a16:creationId xmlns:a16="http://schemas.microsoft.com/office/drawing/2014/main" id="{E5103285-6CAA-461A-BDD5-396A9EACCC7E}"/>
              </a:ext>
            </a:extLst>
          </p:cNvPr>
          <p:cNvSpPr>
            <a:spLocks noGrp="1"/>
          </p:cNvSpPr>
          <p:nvPr>
            <p:ph type="sldNum" sz="quarter" idx="12"/>
          </p:nvPr>
        </p:nvSpPr>
        <p:spPr/>
        <p:txBody>
          <a:bodyPr/>
          <a:lstStyle>
            <a:lvl1pPr>
              <a:defRPr>
                <a:latin typeface="Arial" panose="020B0604020202020204" pitchFamily="34" charset="0"/>
              </a:defRPr>
            </a:lvl1pPr>
          </a:lstStyle>
          <a:p>
            <a:fld id="{5F2E78C6-840B-4DBB-8A42-AC7ADC7EE519}" type="slidenum">
              <a:rPr lang="en-US" altLang="en-US"/>
              <a:pPr/>
              <a:t>‹#›</a:t>
            </a:fld>
            <a:endParaRPr lang="en-US" altLang="en-US"/>
          </a:p>
        </p:txBody>
      </p:sp>
    </p:spTree>
    <p:extLst>
      <p:ext uri="{BB962C8B-B14F-4D97-AF65-F5344CB8AC3E}">
        <p14:creationId xmlns:p14="http://schemas.microsoft.com/office/powerpoint/2010/main" val="2609556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1541A01-6760-4B01-AFB5-C436A771A6D2}"/>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C4BDECE-D8D2-41E7-8AB3-2786563EC569}"/>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F24AB09D-1A23-4F33-9E2F-C834CD12CB96}"/>
              </a:ext>
            </a:extLst>
          </p:cNvPr>
          <p:cNvSpPr>
            <a:spLocks noGrp="1" noChangeArrowheads="1"/>
          </p:cNvSpPr>
          <p:nvPr>
            <p:ph type="sldNum" sz="quarter" idx="12"/>
          </p:nvPr>
        </p:nvSpPr>
        <p:spPr/>
        <p:txBody>
          <a:bodyPr/>
          <a:lstStyle>
            <a:lvl1pPr>
              <a:defRPr/>
            </a:lvl1pPr>
          </a:lstStyle>
          <a:p>
            <a:fld id="{ECFB59C5-F31F-4221-80D1-5AAD770911F2}" type="slidenum">
              <a:rPr lang="en-US" altLang="en-US"/>
              <a:pPr/>
              <a:t>‹#›</a:t>
            </a:fld>
            <a:endParaRPr lang="en-US" altLang="en-US"/>
          </a:p>
        </p:txBody>
      </p:sp>
    </p:spTree>
    <p:extLst>
      <p:ext uri="{BB962C8B-B14F-4D97-AF65-F5344CB8AC3E}">
        <p14:creationId xmlns:p14="http://schemas.microsoft.com/office/powerpoint/2010/main" val="435037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a:xfrm>
            <a:off x="711201" y="533400"/>
            <a:ext cx="8739823" cy="3767670"/>
          </a:xfrm>
        </p:spPr>
        <p:txBody>
          <a:bodyPr anchor="ct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E153548-D44A-4F8E-B335-057824A8798D}" type="slidenum">
              <a:rPr lang="en-US" altLang="en-US" smtClean="0"/>
              <a:pPr/>
              <a:t>‹#›</a:t>
            </a:fld>
            <a:endParaRPr lang="en-US" altLang="en-US"/>
          </a:p>
        </p:txBody>
      </p:sp>
    </p:spTree>
    <p:extLst>
      <p:ext uri="{BB962C8B-B14F-4D97-AF65-F5344CB8AC3E}">
        <p14:creationId xmlns:p14="http://schemas.microsoft.com/office/powerpoint/2010/main" val="109348081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711200" y="1981200"/>
            <a:ext cx="8536624" cy="2319867"/>
          </a:xfrm>
        </p:spPr>
        <p:txBody>
          <a:bodyPr anchor="b">
            <a:normAutofit/>
          </a:bodyPr>
          <a:lstStyle>
            <a:lvl1pPr algn="l">
              <a:defRPr sz="3200" b="0" cap="all"/>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711201" y="4487334"/>
            <a:ext cx="8536623"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E153548-D44A-4F8E-B335-057824A8798D}" type="slidenum">
              <a:rPr lang="en-US" altLang="en-US" smtClean="0"/>
              <a:pPr/>
              <a:t>‹#›</a:t>
            </a:fld>
            <a:endParaRPr lang="en-US" altLang="en-US"/>
          </a:p>
        </p:txBody>
      </p:sp>
    </p:spTree>
    <p:extLst>
      <p:ext uri="{BB962C8B-B14F-4D97-AF65-F5344CB8AC3E}">
        <p14:creationId xmlns:p14="http://schemas.microsoft.com/office/powerpoint/2010/main" val="389636094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ar-SA"/>
              <a:t>انقر لتحرير نمط عنوان الشكل الرئيسي</a:t>
            </a:r>
            <a:endParaRPr lang="en-US" dirty="0"/>
          </a:p>
        </p:txBody>
      </p:sp>
      <p:sp>
        <p:nvSpPr>
          <p:cNvPr id="11" name="Content Placeholder 3"/>
          <p:cNvSpPr>
            <a:spLocks noGrp="1"/>
          </p:cNvSpPr>
          <p:nvPr>
            <p:ph sz="half" idx="13"/>
          </p:nvPr>
        </p:nvSpPr>
        <p:spPr>
          <a:xfrm>
            <a:off x="711201" y="533401"/>
            <a:ext cx="5266623" cy="3767667"/>
          </a:xfrm>
        </p:spPr>
        <p:txBody>
          <a:bodyPr anchor="ct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12" name="Content Placeholder 5"/>
          <p:cNvSpPr>
            <a:spLocks noGrp="1"/>
          </p:cNvSpPr>
          <p:nvPr>
            <p:ph sz="quarter" idx="4"/>
          </p:nvPr>
        </p:nvSpPr>
        <p:spPr>
          <a:xfrm>
            <a:off x="6216483" y="533400"/>
            <a:ext cx="5264317" cy="3759200"/>
          </a:xfrm>
        </p:spPr>
        <p:txBody>
          <a:bodyPr anchor="ct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E153548-D44A-4F8E-B335-057824A8798D}" type="slidenum">
              <a:rPr lang="en-US" altLang="en-US" smtClean="0"/>
              <a:pPr/>
              <a:t>‹#›</a:t>
            </a:fld>
            <a:endParaRPr lang="en-US" altLang="en-US"/>
          </a:p>
        </p:txBody>
      </p:sp>
    </p:spTree>
    <p:extLst>
      <p:ext uri="{BB962C8B-B14F-4D97-AF65-F5344CB8AC3E}">
        <p14:creationId xmlns:p14="http://schemas.microsoft.com/office/powerpoint/2010/main" val="322531642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016002" y="533400"/>
            <a:ext cx="4955821"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Content Placeholder 3"/>
          <p:cNvSpPr>
            <a:spLocks noGrp="1"/>
          </p:cNvSpPr>
          <p:nvPr>
            <p:ph sz="half" idx="2"/>
          </p:nvPr>
        </p:nvSpPr>
        <p:spPr>
          <a:xfrm>
            <a:off x="711199" y="1143001"/>
            <a:ext cx="5260623" cy="3158067"/>
          </a:xfrm>
        </p:spPr>
        <p:txBody>
          <a:bodyPr anchor="t">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473355" y="566738"/>
            <a:ext cx="5018735"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6216483" y="1143000"/>
            <a:ext cx="5275607" cy="3149600"/>
          </a:xfrm>
        </p:spPr>
        <p:txBody>
          <a:bodyPr anchor="t">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5E153548-D44A-4F8E-B335-057824A8798D}" type="slidenum">
              <a:rPr lang="en-US" altLang="en-US" smtClean="0"/>
              <a:pPr/>
              <a:t>‹#›</a:t>
            </a:fld>
            <a:endParaRPr lang="en-US" altLang="en-US"/>
          </a:p>
        </p:txBody>
      </p:sp>
    </p:spTree>
    <p:extLst>
      <p:ext uri="{BB962C8B-B14F-4D97-AF65-F5344CB8AC3E}">
        <p14:creationId xmlns:p14="http://schemas.microsoft.com/office/powerpoint/2010/main" val="119051278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a:xfrm>
            <a:off x="711201" y="4495800"/>
            <a:ext cx="8739823" cy="1524000"/>
          </a:xfrm>
        </p:spPr>
        <p:txBody>
          <a:bodyPr>
            <a:normAutofit/>
          </a:bodyPr>
          <a:lstStyle>
            <a:lvl1pPr>
              <a:defRPr sz="3200"/>
            </a:lvl1pPr>
          </a:lstStyle>
          <a:p>
            <a:r>
              <a:rPr lang="ar-SA"/>
              <a:t>انقر لتحرير نمط عنوان الشكل الرئيسي</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5E153548-D44A-4F8E-B335-057824A8798D}" type="slidenum">
              <a:rPr lang="en-US" altLang="en-US" smtClean="0"/>
              <a:pPr/>
              <a:t>‹#›</a:t>
            </a:fld>
            <a:endParaRPr lang="en-US" altLang="en-US"/>
          </a:p>
        </p:txBody>
      </p:sp>
    </p:spTree>
    <p:extLst>
      <p:ext uri="{BB962C8B-B14F-4D97-AF65-F5344CB8AC3E}">
        <p14:creationId xmlns:p14="http://schemas.microsoft.com/office/powerpoint/2010/main" val="278114978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5E153548-D44A-4F8E-B335-057824A8798D}" type="slidenum">
              <a:rPr lang="en-US" altLang="en-US" smtClean="0"/>
              <a:pPr/>
              <a:t>‹#›</a:t>
            </a:fld>
            <a:endParaRPr lang="en-US" altLang="en-US"/>
          </a:p>
        </p:txBody>
      </p:sp>
    </p:spTree>
    <p:extLst>
      <p:ext uri="{BB962C8B-B14F-4D97-AF65-F5344CB8AC3E}">
        <p14:creationId xmlns:p14="http://schemas.microsoft.com/office/powerpoint/2010/main" val="229698808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7224889" y="533400"/>
            <a:ext cx="4267200" cy="1524000"/>
          </a:xfrm>
        </p:spPr>
        <p:txBody>
          <a:bodyPr anchor="b">
            <a:normAutofit/>
          </a:bodyPr>
          <a:lstStyle>
            <a:lvl1pPr algn="l">
              <a:defRPr sz="200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711199" y="533400"/>
            <a:ext cx="5918340" cy="5486400"/>
          </a:xfrm>
        </p:spPr>
        <p:txBody>
          <a:bodyPr anchor="ct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7224889" y="2209803"/>
            <a:ext cx="4267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E153548-D44A-4F8E-B335-057824A8798D}" type="slidenum">
              <a:rPr lang="en-US" altLang="en-US" smtClean="0"/>
              <a:pPr/>
              <a:t>‹#›</a:t>
            </a:fld>
            <a:endParaRPr lang="en-US" altLang="en-US"/>
          </a:p>
        </p:txBody>
      </p:sp>
    </p:spTree>
    <p:extLst>
      <p:ext uri="{BB962C8B-B14F-4D97-AF65-F5344CB8AC3E}">
        <p14:creationId xmlns:p14="http://schemas.microsoft.com/office/powerpoint/2010/main" val="352524962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5994400" y="1447800"/>
            <a:ext cx="4751011" cy="1143000"/>
          </a:xfrm>
        </p:spPr>
        <p:txBody>
          <a:bodyPr anchor="b">
            <a:normAutofit/>
          </a:bodyPr>
          <a:lstStyle>
            <a:lvl1pPr algn="l">
              <a:defRPr sz="2400" b="0"/>
            </a:lvl1pPr>
          </a:lstStyle>
          <a:p>
            <a:r>
              <a:rPr lang="ar-SA"/>
              <a:t>انقر لتحرير نمط عنوان الشكل الرئيسي</a:t>
            </a:r>
            <a:endParaRPr lang="en-US" dirty="0"/>
          </a:p>
        </p:txBody>
      </p:sp>
      <p:sp>
        <p:nvSpPr>
          <p:cNvPr id="17" name="Picture Placeholder 2"/>
          <p:cNvSpPr>
            <a:spLocks noGrp="1" noChangeAspect="1"/>
          </p:cNvSpPr>
          <p:nvPr>
            <p:ph type="pic" idx="13"/>
          </p:nvPr>
        </p:nvSpPr>
        <p:spPr>
          <a:xfrm>
            <a:off x="1016000" y="914400"/>
            <a:ext cx="4374632"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5994704" y="2743200"/>
            <a:ext cx="4752297"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711200" y="6172201"/>
            <a:ext cx="7748965" cy="365125"/>
          </a:xfrm>
        </p:spPr>
        <p:txBody>
          <a:bodyPr/>
          <a:lstStyle/>
          <a:p>
            <a:pPr>
              <a:defRPr/>
            </a:pPr>
            <a:endParaRPr lang="en-US"/>
          </a:p>
        </p:txBody>
      </p:sp>
      <p:sp>
        <p:nvSpPr>
          <p:cNvPr id="7" name="Slide Number Placeholder 6"/>
          <p:cNvSpPr>
            <a:spLocks noGrp="1"/>
          </p:cNvSpPr>
          <p:nvPr>
            <p:ph type="sldNum" sz="quarter" idx="12"/>
          </p:nvPr>
        </p:nvSpPr>
        <p:spPr/>
        <p:txBody>
          <a:bodyPr/>
          <a:lstStyle/>
          <a:p>
            <a:fld id="{5E153548-D44A-4F8E-B335-057824A8798D}" type="slidenum">
              <a:rPr lang="en-US" altLang="en-US" smtClean="0"/>
              <a:pPr/>
              <a:t>‹#›</a:t>
            </a:fld>
            <a:endParaRPr lang="en-US" altLang="en-US"/>
          </a:p>
        </p:txBody>
      </p:sp>
    </p:spTree>
    <p:extLst>
      <p:ext uri="{BB962C8B-B14F-4D97-AF65-F5344CB8AC3E}">
        <p14:creationId xmlns:p14="http://schemas.microsoft.com/office/powerpoint/2010/main" val="10794055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894234" y="3894668"/>
            <a:ext cx="3293941"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11201" y="4495800"/>
            <a:ext cx="8739823" cy="1524000"/>
          </a:xfrm>
          <a:prstGeom prst="rect">
            <a:avLst/>
          </a:prstGeom>
          <a:effectLst/>
        </p:spPr>
        <p:txBody>
          <a:bodyPr vert="horz" lIns="91440" tIns="45720" rIns="91440" bIns="45720" rtlCol="0" anchor="ctr">
            <a:norm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711201" y="533401"/>
            <a:ext cx="8739823" cy="3767670"/>
          </a:xfrm>
          <a:prstGeom prst="rect">
            <a:avLst/>
          </a:prstGeom>
        </p:spPr>
        <p:txBody>
          <a:bodyPr vert="horz" lIns="91440" tIns="45720" rIns="91440" bIns="45720" rtlCol="0" anchor="ctr">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9906994" y="6172204"/>
            <a:ext cx="1600617"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a:defRPr/>
            </a:pPr>
            <a:endParaRPr lang="en-US"/>
          </a:p>
        </p:txBody>
      </p:sp>
      <p:sp>
        <p:nvSpPr>
          <p:cNvPr id="5" name="Footer Placeholder 4"/>
          <p:cNvSpPr>
            <a:spLocks noGrp="1"/>
          </p:cNvSpPr>
          <p:nvPr>
            <p:ph type="ftr" sz="quarter" idx="3"/>
          </p:nvPr>
        </p:nvSpPr>
        <p:spPr>
          <a:xfrm>
            <a:off x="711200" y="6172201"/>
            <a:ext cx="774896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10365902" y="5578479"/>
            <a:ext cx="1142543"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5E153548-D44A-4F8E-B335-057824A8798D}" type="slidenum">
              <a:rPr lang="en-US" altLang="en-US" smtClean="0"/>
              <a:pPr/>
              <a:t>‹#›</a:t>
            </a:fld>
            <a:endParaRPr lang="en-US" altLang="en-US"/>
          </a:p>
        </p:txBody>
      </p:sp>
    </p:spTree>
    <p:extLst>
      <p:ext uri="{BB962C8B-B14F-4D97-AF65-F5344CB8AC3E}">
        <p14:creationId xmlns:p14="http://schemas.microsoft.com/office/powerpoint/2010/main" val="321577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algn="l" defTabSz="457200" rtl="1" eaLnBrk="1" latinLnBrk="0" hangingPunct="1">
        <a:spcBef>
          <a:spcPct val="0"/>
        </a:spcBef>
        <a:buNone/>
        <a:defRPr sz="3200" kern="1200" cap="all">
          <a:ln w="3175" cmpd="sng">
            <a:noFill/>
          </a:ln>
          <a:solidFill>
            <a:schemeClr val="tx1"/>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ontbeasalmon.net/archives/2010/05/anatomy-the-lum.html" TargetMode="External"/><Relationship Id="rId2" Type="http://schemas.openxmlformats.org/officeDocument/2006/relationships/image" Target="../media/image1.jpg"/><Relationship Id="rId1" Type="http://schemas.openxmlformats.org/officeDocument/2006/relationships/slideLayout" Target="../slideLayouts/slideLayout18.xml"/><Relationship Id="rId4" Type="http://schemas.openxmlformats.org/officeDocument/2006/relationships/hyperlink" Target="https://creativecommons.org/licenses/by-nc-sa/3.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9.xml"/><Relationship Id="rId1" Type="http://schemas.openxmlformats.org/officeDocument/2006/relationships/vmlDrawing" Target="../drawings/vmlDrawing1.vml"/><Relationship Id="rId4" Type="http://schemas.openxmlformats.org/officeDocument/2006/relationships/image" Target="../media/image16.wmf"/></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www.picpedia.org/highway-signs/o/objectives.html"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1.jpe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92" name="Straight Connector 191">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3" name="Straight Connector 192">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97" name="Rectangle 196">
            <a:extLst>
              <a:ext uri="{FF2B5EF4-FFF2-40B4-BE49-F238E27FC236}">
                <a16:creationId xmlns:a16="http://schemas.microsoft.com/office/drawing/2014/main" id="{6C93EF1D-F4AE-494D-AE8A-08870D174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a:extLst>
              <a:ext uri="{FF2B5EF4-FFF2-40B4-BE49-F238E27FC236}">
                <a16:creationId xmlns:a16="http://schemas.microsoft.com/office/drawing/2014/main" id="{8AF1CAC5-3AA6-4107-8893-B996B595CAC2}"/>
              </a:ext>
            </a:extLst>
          </p:cNvPr>
          <p:cNvSpPr>
            <a:spLocks noGrp="1" noChangeArrowheads="1"/>
          </p:cNvSpPr>
          <p:nvPr>
            <p:ph type="ctrTitle"/>
          </p:nvPr>
        </p:nvSpPr>
        <p:spPr>
          <a:xfrm>
            <a:off x="684212" y="685800"/>
            <a:ext cx="6984949" cy="1713272"/>
          </a:xfrm>
        </p:spPr>
        <p:txBody>
          <a:bodyPr vert="horz" lIns="91440" tIns="45720" rIns="91440" bIns="45720" rtlCol="0" anchor="b">
            <a:normAutofit fontScale="90000"/>
          </a:bodyPr>
          <a:lstStyle/>
          <a:p>
            <a:pPr rtl="0">
              <a:lnSpc>
                <a:spcPct val="90000"/>
              </a:lnSpc>
              <a:defRPr/>
            </a:pPr>
            <a:r>
              <a:rPr lang="en-US" b="1" dirty="0"/>
              <a:t>Applied Nerve &amp; Muscle </a:t>
            </a:r>
            <a:r>
              <a:rPr lang="en-US" b="1" spc="-15" dirty="0"/>
              <a:t>Physiology:</a:t>
            </a:r>
            <a:br>
              <a:rPr lang="en-US" b="1" spc="-15" dirty="0"/>
            </a:br>
            <a:r>
              <a:rPr lang="en-US" altLang="en-US" b="1" dirty="0"/>
              <a:t>Nerve Conduction Study ( NCS) and  Electromyography ( EMG)</a:t>
            </a:r>
          </a:p>
        </p:txBody>
      </p:sp>
      <p:sp>
        <p:nvSpPr>
          <p:cNvPr id="23555" name="Rectangle 3">
            <a:extLst>
              <a:ext uri="{FF2B5EF4-FFF2-40B4-BE49-F238E27FC236}">
                <a16:creationId xmlns:a16="http://schemas.microsoft.com/office/drawing/2014/main" id="{364CF3D3-7D27-42CC-AB0F-90088EC2708D}"/>
              </a:ext>
            </a:extLst>
          </p:cNvPr>
          <p:cNvSpPr>
            <a:spLocks noGrp="1" noChangeArrowheads="1"/>
          </p:cNvSpPr>
          <p:nvPr>
            <p:ph type="subTitle" idx="4"/>
          </p:nvPr>
        </p:nvSpPr>
        <p:spPr>
          <a:xfrm>
            <a:off x="684212" y="3843867"/>
            <a:ext cx="6400800" cy="1947333"/>
          </a:xfrm>
        </p:spPr>
        <p:txBody>
          <a:bodyPr vert="horz" lIns="91440" tIns="45720" rIns="91440" bIns="45720" rtlCol="0" anchor="t">
            <a:normAutofit/>
          </a:bodyPr>
          <a:lstStyle/>
          <a:p>
            <a:pPr marL="0" indent="0" algn="l" rtl="0">
              <a:buNone/>
            </a:pPr>
            <a:r>
              <a:rPr lang="en-US" altLang="en-US" sz="2100" b="1" i="1" dirty="0"/>
              <a:t>Dr. </a:t>
            </a:r>
            <a:r>
              <a:rPr lang="en-US" altLang="en-US" sz="2100" b="1" i="1" dirty="0" err="1"/>
              <a:t>Fawzia</a:t>
            </a:r>
            <a:r>
              <a:rPr lang="en-US" altLang="en-US" sz="2100" b="1" i="1" dirty="0"/>
              <a:t> </a:t>
            </a:r>
            <a:r>
              <a:rPr lang="en-US" altLang="en-US" sz="2100" b="1" i="1" dirty="0" err="1"/>
              <a:t>ALRouq</a:t>
            </a:r>
            <a:endParaRPr lang="en-US" altLang="en-US" sz="2100" b="1" i="1" dirty="0"/>
          </a:p>
          <a:p>
            <a:pPr marL="0" indent="0" algn="l" rtl="0">
              <a:buNone/>
            </a:pPr>
            <a:r>
              <a:rPr lang="en-US" altLang="en-US" sz="2100" b="1" i="1" dirty="0"/>
              <a:t>Associated Professor and Consultant </a:t>
            </a:r>
          </a:p>
          <a:p>
            <a:pPr marL="0" indent="0" algn="l" rtl="0">
              <a:buNone/>
            </a:pPr>
            <a:r>
              <a:rPr lang="en-US" altLang="en-US" sz="2100" b="1" i="1" dirty="0"/>
              <a:t>Head of Clinical Physiology KAUH</a:t>
            </a:r>
          </a:p>
          <a:p>
            <a:pPr marL="0" indent="0" algn="l" rtl="0">
              <a:buNone/>
            </a:pPr>
            <a:r>
              <a:rPr lang="en-US" altLang="en-US" sz="2100" b="1" i="1" dirty="0"/>
              <a:t> </a:t>
            </a:r>
          </a:p>
        </p:txBody>
      </p:sp>
      <p:pic>
        <p:nvPicPr>
          <p:cNvPr id="3" name="صورة 2" descr="صورة تحتوي على نص, داخلي&#10;&#10;تم إنشاء الوصف تلقائياً">
            <a:extLst>
              <a:ext uri="{FF2B5EF4-FFF2-40B4-BE49-F238E27FC236}">
                <a16:creationId xmlns:a16="http://schemas.microsoft.com/office/drawing/2014/main" id="{7649409F-AB77-4C42-B484-B5B95E57037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085" r="14543"/>
          <a:stretch/>
        </p:blipFill>
        <p:spPr>
          <a:xfrm>
            <a:off x="8877164" y="177179"/>
            <a:ext cx="3152439" cy="3448851"/>
          </a:xfrm>
          <a:custGeom>
            <a:avLst/>
            <a:gdLst/>
            <a:ahLst/>
            <a:cxnLst/>
            <a:rect l="l" t="t" r="r" b="b"/>
            <a:pathLst>
              <a:path w="3152439" h="3448851">
                <a:moveTo>
                  <a:pt x="409034" y="0"/>
                </a:moveTo>
                <a:lnTo>
                  <a:pt x="3152439" y="0"/>
                </a:lnTo>
                <a:lnTo>
                  <a:pt x="3152439" y="3032147"/>
                </a:lnTo>
                <a:lnTo>
                  <a:pt x="2735735" y="3448851"/>
                </a:lnTo>
                <a:lnTo>
                  <a:pt x="0" y="3448851"/>
                </a:lnTo>
                <a:lnTo>
                  <a:pt x="0" y="409034"/>
                </a:lnTo>
                <a:close/>
              </a:path>
            </a:pathLst>
          </a:custGeom>
          <a:ln w="15875">
            <a:solidFill>
              <a:srgbClr val="FFFFFF">
                <a:alpha val="40000"/>
              </a:srgbClr>
            </a:solidFill>
          </a:ln>
          <a:effectLst>
            <a:innerShdw blurRad="57150" dist="38100" dir="14460000">
              <a:prstClr val="black">
                <a:alpha val="70000"/>
              </a:prstClr>
            </a:innerShdw>
          </a:effectLst>
        </p:spPr>
      </p:pic>
      <p:grpSp>
        <p:nvGrpSpPr>
          <p:cNvPr id="198" name="Group 197">
            <a:extLst>
              <a:ext uri="{FF2B5EF4-FFF2-40B4-BE49-F238E27FC236}">
                <a16:creationId xmlns:a16="http://schemas.microsoft.com/office/drawing/2014/main" id="{E1AF5C47-949C-4BE5-8A35-8A382D70FF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3565" name="Straight Connector 198">
              <a:extLst>
                <a:ext uri="{FF2B5EF4-FFF2-40B4-BE49-F238E27FC236}">
                  <a16:creationId xmlns:a16="http://schemas.microsoft.com/office/drawing/2014/main" id="{22D32D74-E8B9-4DF1-9094-520D0DCDF48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a:extLst>
                <a:ext uri="{FF2B5EF4-FFF2-40B4-BE49-F238E27FC236}">
                  <a16:creationId xmlns:a16="http://schemas.microsoft.com/office/drawing/2014/main" id="{5CA1C7EF-D3CC-4B83-B8EC-A1805A0CC2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C0F0F8C5-5386-4E18-A995-BDD09946B2B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2" name="Straight Connector 201">
              <a:extLst>
                <a:ext uri="{FF2B5EF4-FFF2-40B4-BE49-F238E27FC236}">
                  <a16:creationId xmlns:a16="http://schemas.microsoft.com/office/drawing/2014/main" id="{4341FB1F-424F-4F5A-BE8E-5D85973089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981B8EC3-3842-48EE-B89D-F2CDEE7477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 name="مربع نص 3">
            <a:extLst>
              <a:ext uri="{FF2B5EF4-FFF2-40B4-BE49-F238E27FC236}">
                <a16:creationId xmlns:a16="http://schemas.microsoft.com/office/drawing/2014/main" id="{A5401BD5-3268-4BA8-BB94-CC77ABDDF780}"/>
              </a:ext>
            </a:extLst>
          </p:cNvPr>
          <p:cNvSpPr txBox="1"/>
          <p:nvPr/>
        </p:nvSpPr>
        <p:spPr>
          <a:xfrm>
            <a:off x="9452147" y="6657945"/>
            <a:ext cx="2739853" cy="200055"/>
          </a:xfrm>
          <a:prstGeom prst="rect">
            <a:avLst/>
          </a:prstGeom>
          <a:solidFill>
            <a:srgbClr val="000000"/>
          </a:solidFill>
        </p:spPr>
        <p:txBody>
          <a:bodyPr wrap="none" rtlCol="1">
            <a:spAutoFit/>
          </a:bodyPr>
          <a:lstStyle/>
          <a:p>
            <a:pPr>
              <a:spcAft>
                <a:spcPts val="600"/>
              </a:spcAft>
            </a:pPr>
            <a:r>
              <a:rPr lang="ar-SA" sz="700">
                <a:solidFill>
                  <a:srgbClr val="FFFFFF"/>
                </a:solidFill>
                <a:hlinkClick r:id="rId3" tooltip="http://www.dontbeasalmon.net/archives/2010/05/anatomy-the-lum.html">
                  <a:extLst>
                    <a:ext uri="{A12FA001-AC4F-418D-AE19-62706E023703}">
                      <ahyp:hlinkClr xmlns:ahyp="http://schemas.microsoft.com/office/drawing/2018/hyperlinkcolor" val="tx"/>
                    </a:ext>
                  </a:extLst>
                </a:hlinkClick>
              </a:rPr>
              <a:t>هذه الصورة</a:t>
            </a:r>
            <a:r>
              <a:rPr lang="ar-SA" sz="700">
                <a:solidFill>
                  <a:srgbClr val="FFFFFF"/>
                </a:solidFill>
              </a:rPr>
              <a:t> بواسطة كاتب غير معروف مرخصة بالاسم </a:t>
            </a:r>
            <a:r>
              <a:rPr lang="ar-SA"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ar-SA" sz="7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a:extLst>
              <a:ext uri="{FF2B5EF4-FFF2-40B4-BE49-F238E27FC236}">
                <a16:creationId xmlns:a16="http://schemas.microsoft.com/office/drawing/2014/main" id="{455A80C1-ED7D-42D2-AEC7-E6A1883D64A6}"/>
              </a:ext>
            </a:extLst>
          </p:cNvPr>
          <p:cNvSpPr>
            <a:spLocks noGrp="1" noChangeArrowheads="1"/>
          </p:cNvSpPr>
          <p:nvPr>
            <p:ph type="title"/>
          </p:nvPr>
        </p:nvSpPr>
        <p:spPr>
          <a:xfrm>
            <a:off x="1831975" y="247651"/>
            <a:ext cx="8528050" cy="1108075"/>
          </a:xfrm>
          <a:solidFill>
            <a:schemeClr val="accent5">
              <a:lumMod val="20000"/>
              <a:lumOff val="80000"/>
            </a:schemeClr>
          </a:solidFill>
        </p:spPr>
        <p:txBody>
          <a:bodyPr>
            <a:normAutofit fontScale="90000"/>
          </a:bodyPr>
          <a:lstStyle/>
          <a:p>
            <a:pPr eaLnBrk="1" hangingPunct="1">
              <a:defRPr/>
            </a:pPr>
            <a:r>
              <a:rPr lang="en-US" altLang="en-US" sz="3600" b="1" dirty="0">
                <a:solidFill>
                  <a:srgbClr val="FF0000"/>
                </a:solidFill>
                <a:latin typeface="Arial" panose="020B0604020202020204" pitchFamily="34" charset="0"/>
                <a:cs typeface="Arial" panose="020B0604020202020204" pitchFamily="34" charset="0"/>
              </a:rPr>
              <a:t>MOTOR NERVE CONDUCTION VELOCITY (MNCV)</a:t>
            </a:r>
          </a:p>
        </p:txBody>
      </p:sp>
      <p:sp>
        <p:nvSpPr>
          <p:cNvPr id="37891" name="Slide Number Placeholder 5">
            <a:extLst>
              <a:ext uri="{FF2B5EF4-FFF2-40B4-BE49-F238E27FC236}">
                <a16:creationId xmlns:a16="http://schemas.microsoft.com/office/drawing/2014/main" id="{EE2F9F1D-6CAB-42F1-9343-7895DF4CB46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20DA0208-FEF4-4252-A254-9FBBF7B6B4C9}" type="slidenum">
              <a:rPr lang="en-US" altLang="en-US" sz="1400">
                <a:solidFill>
                  <a:srgbClr val="000000"/>
                </a:solidFill>
                <a:latin typeface="Arial" panose="020B0604020202020204" pitchFamily="34" charset="0"/>
              </a:rPr>
              <a:pPr defTabSz="457200" rtl="0">
                <a:spcBef>
                  <a:spcPct val="0"/>
                </a:spcBef>
              </a:pPr>
              <a:t>10</a:t>
            </a:fld>
            <a:endParaRPr lang="en-US" altLang="en-US" sz="1400">
              <a:solidFill>
                <a:srgbClr val="000000"/>
              </a:solidFill>
              <a:latin typeface="Arial" panose="020B0604020202020204" pitchFamily="34" charset="0"/>
            </a:endParaRPr>
          </a:p>
        </p:txBody>
      </p:sp>
      <p:pic>
        <p:nvPicPr>
          <p:cNvPr id="37892" name="Picture 4" descr="MNCV">
            <a:extLst>
              <a:ext uri="{FF2B5EF4-FFF2-40B4-BE49-F238E27FC236}">
                <a16:creationId xmlns:a16="http://schemas.microsoft.com/office/drawing/2014/main" id="{30F758F0-7B75-48D1-98BB-607362879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367" y="1355726"/>
            <a:ext cx="53181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صورة 1">
            <a:extLst>
              <a:ext uri="{FF2B5EF4-FFF2-40B4-BE49-F238E27FC236}">
                <a16:creationId xmlns:a16="http://schemas.microsoft.com/office/drawing/2014/main" id="{30255398-468A-4C71-848E-16C351027A42}"/>
              </a:ext>
            </a:extLst>
          </p:cNvPr>
          <p:cNvPicPr>
            <a:picLocks noChangeAspect="1"/>
          </p:cNvPicPr>
          <p:nvPr/>
        </p:nvPicPr>
        <p:blipFill>
          <a:blip r:embed="rId3"/>
          <a:stretch>
            <a:fillRect/>
          </a:stretch>
        </p:blipFill>
        <p:spPr>
          <a:xfrm>
            <a:off x="7006638" y="1389817"/>
            <a:ext cx="5175953" cy="522053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D698BB00-873B-4D5C-986D-49798BC60D1A}"/>
              </a:ext>
            </a:extLst>
          </p:cNvPr>
          <p:cNvSpPr>
            <a:spLocks noGrp="1"/>
          </p:cNvSpPr>
          <p:nvPr>
            <p:ph type="title"/>
          </p:nvPr>
        </p:nvSpPr>
        <p:spPr>
          <a:xfrm>
            <a:off x="1831975" y="247651"/>
            <a:ext cx="8528050" cy="677863"/>
          </a:xfrm>
          <a:solidFill>
            <a:schemeClr val="accent5">
              <a:lumMod val="20000"/>
              <a:lumOff val="80000"/>
            </a:schemeClr>
          </a:solidFill>
        </p:spPr>
        <p:txBody>
          <a:bodyPr>
            <a:normAutofit/>
          </a:bodyPr>
          <a:lstStyle/>
          <a:p>
            <a:pPr>
              <a:defRPr/>
            </a:pPr>
            <a:r>
              <a:rPr lang="en-US" altLang="en-US" b="1" dirty="0">
                <a:solidFill>
                  <a:srgbClr val="FF0000"/>
                </a:solidFill>
                <a:latin typeface="Arial" panose="020B0604020202020204" pitchFamily="34" charset="0"/>
                <a:cs typeface="Arial" panose="020B0604020202020204" pitchFamily="34" charset="0"/>
              </a:rPr>
              <a:t>LATENCY</a:t>
            </a:r>
          </a:p>
        </p:txBody>
      </p:sp>
      <p:sp>
        <p:nvSpPr>
          <p:cNvPr id="20483" name="Content Placeholder 2">
            <a:extLst>
              <a:ext uri="{FF2B5EF4-FFF2-40B4-BE49-F238E27FC236}">
                <a16:creationId xmlns:a16="http://schemas.microsoft.com/office/drawing/2014/main" id="{96254C4A-6BFD-4F55-B0A8-8437AF2852F8}"/>
              </a:ext>
            </a:extLst>
          </p:cNvPr>
          <p:cNvSpPr>
            <a:spLocks noGrp="1"/>
          </p:cNvSpPr>
          <p:nvPr>
            <p:ph idx="1"/>
          </p:nvPr>
        </p:nvSpPr>
        <p:spPr>
          <a:xfrm>
            <a:off x="2060575" y="1584001"/>
            <a:ext cx="8070850" cy="2365700"/>
          </a:xfrm>
        </p:spPr>
        <p:txBody>
          <a:bodyPr/>
          <a:lstStyle/>
          <a:p>
            <a:pPr marL="457200" indent="-457200" algn="l" rtl="0">
              <a:buClr>
                <a:srgbClr val="FF0000"/>
              </a:buClr>
              <a:buFont typeface="Wingdings" panose="05000000000000000000" pitchFamily="2" charset="2"/>
              <a:buChar char="§"/>
              <a:defRPr/>
            </a:pPr>
            <a:r>
              <a:rPr lang="en-US" altLang="en-US" b="1" dirty="0">
                <a:solidFill>
                  <a:srgbClr val="000000"/>
                </a:solidFill>
                <a:latin typeface="Comic Sans MS" panose="030F0702030302020204" pitchFamily="66" charset="0"/>
              </a:rPr>
              <a:t>Latency measurements usually are made in milliseconds (</a:t>
            </a:r>
            <a:r>
              <a:rPr lang="en-US" altLang="en-US" b="1" dirty="0" err="1">
                <a:solidFill>
                  <a:srgbClr val="000000"/>
                </a:solidFill>
                <a:latin typeface="Comic Sans MS" panose="030F0702030302020204" pitchFamily="66" charset="0"/>
              </a:rPr>
              <a:t>ms</a:t>
            </a:r>
            <a:r>
              <a:rPr lang="en-US" altLang="en-US" b="1" dirty="0">
                <a:solidFill>
                  <a:srgbClr val="000000"/>
                </a:solidFill>
                <a:latin typeface="Comic Sans MS" panose="030F0702030302020204" pitchFamily="66" charset="0"/>
              </a:rPr>
              <a:t>).</a:t>
            </a:r>
          </a:p>
          <a:p>
            <a:pPr marL="457200" indent="-457200" algn="l" rtl="0">
              <a:buClr>
                <a:srgbClr val="FF0000"/>
              </a:buClr>
              <a:buFont typeface="Wingdings" panose="05000000000000000000" pitchFamily="2" charset="2"/>
              <a:buChar char="§"/>
              <a:defRPr/>
            </a:pPr>
            <a:r>
              <a:rPr lang="en-US" altLang="en-US" b="1" dirty="0">
                <a:solidFill>
                  <a:srgbClr val="000000"/>
                </a:solidFill>
                <a:latin typeface="Comic Sans MS" panose="030F0702030302020204" pitchFamily="66" charset="0"/>
              </a:rPr>
              <a:t>The latency is the time from the stimulus to the initial deflection from baseline</a:t>
            </a:r>
          </a:p>
          <a:p>
            <a:pPr algn="l" rtl="0">
              <a:defRPr/>
            </a:pPr>
            <a:endParaRPr lang="en-US" altLang="en-US" dirty="0"/>
          </a:p>
        </p:txBody>
      </p:sp>
      <p:sp>
        <p:nvSpPr>
          <p:cNvPr id="39940" name="Slide Number Placeholder 3">
            <a:extLst>
              <a:ext uri="{FF2B5EF4-FFF2-40B4-BE49-F238E27FC236}">
                <a16:creationId xmlns:a16="http://schemas.microsoft.com/office/drawing/2014/main" id="{936F7664-C33B-4660-8145-A2AA9FA4A52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B822C63F-DFA1-407E-8A56-FA96C6A96639}" type="slidenum">
              <a:rPr lang="en-US" altLang="en-US" sz="1400">
                <a:solidFill>
                  <a:srgbClr val="000000"/>
                </a:solidFill>
                <a:latin typeface="Arial" panose="020B0604020202020204" pitchFamily="34" charset="0"/>
              </a:rPr>
              <a:pPr defTabSz="457200" rtl="0">
                <a:spcBef>
                  <a:spcPct val="0"/>
                </a:spcBef>
              </a:pPr>
              <a:t>11</a:t>
            </a:fld>
            <a:endParaRPr lang="en-US" altLang="en-US" sz="1400">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1000"/>
                                        <p:tgtEl>
                                          <p:spTgt spid="20483">
                                            <p:txEl>
                                              <p:pRg st="0" end="0"/>
                                            </p:txEl>
                                          </p:spTgt>
                                        </p:tgtEl>
                                      </p:cBhvr>
                                    </p:animEffect>
                                    <p:anim calcmode="lin" valueType="num">
                                      <p:cBhvr>
                                        <p:cTn id="8" dur="10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4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0483">
                                            <p:txEl>
                                              <p:pRg st="1" end="1"/>
                                            </p:txEl>
                                          </p:spTgt>
                                        </p:tgtEl>
                                        <p:attrNameLst>
                                          <p:attrName>style.visibility</p:attrName>
                                        </p:attrNameLst>
                                      </p:cBhvr>
                                      <p:to>
                                        <p:strVal val="visible"/>
                                      </p:to>
                                    </p:set>
                                    <p:animEffect transition="in" filter="fade">
                                      <p:cBhvr>
                                        <p:cTn id="14" dur="1000"/>
                                        <p:tgtEl>
                                          <p:spTgt spid="20483">
                                            <p:txEl>
                                              <p:pRg st="1" end="1"/>
                                            </p:txEl>
                                          </p:spTgt>
                                        </p:tgtEl>
                                      </p:cBhvr>
                                    </p:animEffect>
                                    <p:anim calcmode="lin" valueType="num">
                                      <p:cBhvr>
                                        <p:cTn id="15" dur="10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48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4F40D-CD85-444E-9B1F-00F397ED8E4F}"/>
              </a:ext>
            </a:extLst>
          </p:cNvPr>
          <p:cNvSpPr>
            <a:spLocks noGrp="1"/>
          </p:cNvSpPr>
          <p:nvPr>
            <p:ph type="title"/>
          </p:nvPr>
        </p:nvSpPr>
        <p:spPr>
          <a:xfrm>
            <a:off x="1831975" y="247651"/>
            <a:ext cx="8528050" cy="677863"/>
          </a:xfrm>
          <a:solidFill>
            <a:schemeClr val="accent5">
              <a:lumMod val="20000"/>
              <a:lumOff val="80000"/>
            </a:schemeClr>
          </a:solidFill>
        </p:spPr>
        <p:txBody>
          <a:bodyPr>
            <a:normAutofit/>
          </a:bodyPr>
          <a:lstStyle/>
          <a:p>
            <a:pPr>
              <a:defRPr/>
            </a:pPr>
            <a:r>
              <a:rPr lang="en-US" b="1" dirty="0">
                <a:solidFill>
                  <a:srgbClr val="CC0000"/>
                </a:solidFill>
                <a:effectLst>
                  <a:outerShdw blurRad="38100" dist="38100" dir="2700000" algn="tl">
                    <a:srgbClr val="FFFFFF"/>
                  </a:outerShdw>
                </a:effectLst>
                <a:latin typeface="Arial" panose="020B0604020202020204" pitchFamily="34" charset="0"/>
                <a:cs typeface="Arial" panose="020B0604020202020204" pitchFamily="34" charset="0"/>
              </a:rPr>
              <a:t>Duration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C7497EB-5D67-4A36-9CA9-1430C6A9C678}"/>
              </a:ext>
            </a:extLst>
          </p:cNvPr>
          <p:cNvSpPr>
            <a:spLocks noGrp="1"/>
          </p:cNvSpPr>
          <p:nvPr>
            <p:ph idx="1"/>
          </p:nvPr>
        </p:nvSpPr>
        <p:spPr>
          <a:xfrm>
            <a:off x="2060575" y="1600201"/>
            <a:ext cx="8070850" cy="2779713"/>
          </a:xfrm>
        </p:spPr>
        <p:txBody>
          <a:bodyPr/>
          <a:lstStyle/>
          <a:p>
            <a:pPr marL="457200" indent="-457200" algn="l" rtl="0">
              <a:buClr>
                <a:srgbClr val="FF0000"/>
              </a:buClr>
              <a:buFont typeface="Wingdings" panose="05000000000000000000" pitchFamily="2" charset="2"/>
              <a:buChar char="§"/>
              <a:defRPr/>
            </a:pPr>
            <a:r>
              <a:rPr lang="en-US" dirty="0">
                <a:latin typeface="Comic Sans MS" panose="030F0702030302020204" pitchFamily="66" charset="0"/>
              </a:rPr>
              <a:t>This is measured from the initial deflection from baseline to the final return</a:t>
            </a:r>
          </a:p>
          <a:p>
            <a:pPr marL="457200" indent="-457200" algn="l" rtl="0">
              <a:buClr>
                <a:srgbClr val="FF0000"/>
              </a:buClr>
              <a:buFont typeface="Wingdings" panose="05000000000000000000" pitchFamily="2" charset="2"/>
              <a:buChar char="§"/>
              <a:defRPr/>
            </a:pPr>
            <a:r>
              <a:rPr lang="en-US" dirty="0">
                <a:effectLst>
                  <a:outerShdw blurRad="38100" dist="38100" dir="2700000" algn="tl">
                    <a:srgbClr val="000000"/>
                  </a:outerShdw>
                </a:effectLst>
                <a:latin typeface="Comic Sans MS" panose="030F0702030302020204" pitchFamily="66" charset="0"/>
              </a:rPr>
              <a:t>Duration characteristically increases in conditions that result in </a:t>
            </a:r>
            <a:r>
              <a:rPr lang="en-US" i="1" dirty="0">
                <a:effectLst>
                  <a:outerShdw blurRad="38100" dist="38100" dir="2700000" algn="tl">
                    <a:srgbClr val="000000"/>
                  </a:outerShdw>
                </a:effectLst>
                <a:latin typeface="Comic Sans MS" panose="030F0702030302020204" pitchFamily="66" charset="0"/>
              </a:rPr>
              <a:t>slowing of some motor fibers (e.g., in a demyelinating lesion).</a:t>
            </a:r>
          </a:p>
          <a:p>
            <a:pPr algn="l" rtl="0">
              <a:defRPr/>
            </a:pPr>
            <a:endParaRPr lang="en-US" dirty="0"/>
          </a:p>
        </p:txBody>
      </p:sp>
      <p:sp>
        <p:nvSpPr>
          <p:cNvPr id="41988" name="Slide Number Placeholder 3">
            <a:extLst>
              <a:ext uri="{FF2B5EF4-FFF2-40B4-BE49-F238E27FC236}">
                <a16:creationId xmlns:a16="http://schemas.microsoft.com/office/drawing/2014/main" id="{6DE0BF00-EB28-4CF6-8D8A-E698EAF335B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BC09BC09-7696-4A5B-8E51-451250F6490F}" type="slidenum">
              <a:rPr lang="en-US" altLang="en-US" sz="1400">
                <a:solidFill>
                  <a:srgbClr val="000000"/>
                </a:solidFill>
                <a:latin typeface="Arial" panose="020B0604020202020204" pitchFamily="34" charset="0"/>
              </a:rPr>
              <a:pPr defTabSz="457200" rtl="0">
                <a:spcBef>
                  <a:spcPct val="0"/>
                </a:spcBef>
              </a:pPr>
              <a:t>12</a:t>
            </a:fld>
            <a:endParaRPr lang="en-US" altLang="en-US" sz="1400">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a:extLst>
              <a:ext uri="{FF2B5EF4-FFF2-40B4-BE49-F238E27FC236}">
                <a16:creationId xmlns:a16="http://schemas.microsoft.com/office/drawing/2014/main" id="{D6C378B7-B0BD-4A50-B312-2C59B002A1CD}"/>
              </a:ext>
            </a:extLst>
          </p:cNvPr>
          <p:cNvSpPr>
            <a:spLocks noGrp="1" noChangeArrowheads="1"/>
          </p:cNvSpPr>
          <p:nvPr>
            <p:ph type="title"/>
          </p:nvPr>
        </p:nvSpPr>
        <p:spPr>
          <a:xfrm>
            <a:off x="1905000" y="228600"/>
            <a:ext cx="8229600" cy="615950"/>
          </a:xfrm>
          <a:solidFill>
            <a:schemeClr val="accent5">
              <a:lumMod val="20000"/>
              <a:lumOff val="80000"/>
            </a:schemeClr>
          </a:solidFill>
        </p:spPr>
        <p:txBody>
          <a:bodyPr>
            <a:normAutofit fontScale="90000"/>
          </a:bodyPr>
          <a:lstStyle/>
          <a:p>
            <a:pPr eaLnBrk="1" hangingPunct="1">
              <a:defRPr/>
            </a:pPr>
            <a:r>
              <a:rPr lang="en-US" alt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MNCV</a:t>
            </a:r>
          </a:p>
        </p:txBody>
      </p:sp>
      <p:sp>
        <p:nvSpPr>
          <p:cNvPr id="28676" name="Rectangle 3">
            <a:extLst>
              <a:ext uri="{FF2B5EF4-FFF2-40B4-BE49-F238E27FC236}">
                <a16:creationId xmlns:a16="http://schemas.microsoft.com/office/drawing/2014/main" id="{3EC4E15E-75A0-441C-9C6B-D62BAC9CF717}"/>
              </a:ext>
            </a:extLst>
          </p:cNvPr>
          <p:cNvSpPr>
            <a:spLocks noGrp="1" noChangeArrowheads="1"/>
          </p:cNvSpPr>
          <p:nvPr>
            <p:ph type="body" sz="half" idx="1"/>
          </p:nvPr>
        </p:nvSpPr>
        <p:spPr>
          <a:xfrm>
            <a:off x="1981200" y="1600201"/>
            <a:ext cx="5791200" cy="3446463"/>
          </a:xfrm>
        </p:spPr>
        <p:txBody>
          <a:bodyPr>
            <a:normAutofit fontScale="92500" lnSpcReduction="10000"/>
          </a:bodyPr>
          <a:lstStyle/>
          <a:p>
            <a:pPr algn="l" rtl="0" eaLnBrk="1" hangingPunct="1"/>
            <a:r>
              <a:rPr lang="en-US" altLang="en-US" sz="2800" dirty="0">
                <a:latin typeface="Comic Sans MS" panose="030F0702030302020204" pitchFamily="66" charset="0"/>
              </a:rPr>
              <a:t>MNCV can also be calculated by formula </a:t>
            </a:r>
          </a:p>
          <a:p>
            <a:pPr algn="l" rtl="0" eaLnBrk="1" hangingPunct="1"/>
            <a:endParaRPr lang="en-US" altLang="en-US" sz="2800" dirty="0">
              <a:latin typeface="Comic Sans MS" panose="030F0702030302020204" pitchFamily="66" charset="0"/>
            </a:endParaRPr>
          </a:p>
          <a:p>
            <a:pPr algn="l" rtl="0" eaLnBrk="1" hangingPunct="1"/>
            <a:r>
              <a:rPr lang="en-US" altLang="en-US" sz="2800" dirty="0">
                <a:latin typeface="Comic Sans MS" panose="030F0702030302020204" pitchFamily="66" charset="0"/>
              </a:rPr>
              <a:t>MNCV (m/sec)=</a:t>
            </a:r>
          </a:p>
          <a:p>
            <a:pPr algn="l" rtl="0" eaLnBrk="1" hangingPunct="1"/>
            <a:endParaRPr lang="en-US" altLang="en-US" sz="2800" dirty="0">
              <a:latin typeface="Comic Sans MS" panose="030F0702030302020204" pitchFamily="66" charset="0"/>
            </a:endParaRPr>
          </a:p>
          <a:p>
            <a:pPr algn="l" rtl="0" eaLnBrk="1" hangingPunct="1"/>
            <a:r>
              <a:rPr lang="en-US" altLang="en-US" sz="2800" dirty="0">
                <a:latin typeface="Comic Sans MS" panose="030F0702030302020204" pitchFamily="66" charset="0"/>
              </a:rPr>
              <a:t>l</a:t>
            </a:r>
            <a:r>
              <a:rPr lang="en-US" altLang="en-US" sz="2800" baseline="-25000" dirty="0">
                <a:latin typeface="Comic Sans MS" panose="030F0702030302020204" pitchFamily="66" charset="0"/>
              </a:rPr>
              <a:t>1</a:t>
            </a:r>
            <a:r>
              <a:rPr lang="en-US" altLang="en-US" sz="2800" dirty="0">
                <a:latin typeface="Comic Sans MS" panose="030F0702030302020204" pitchFamily="66" charset="0"/>
              </a:rPr>
              <a:t> = latency at elbow.</a:t>
            </a:r>
          </a:p>
          <a:p>
            <a:pPr algn="l" rtl="0" eaLnBrk="1" hangingPunct="1"/>
            <a:r>
              <a:rPr lang="en-US" altLang="en-US" sz="2800" dirty="0">
                <a:latin typeface="Comic Sans MS" panose="030F0702030302020204" pitchFamily="66" charset="0"/>
              </a:rPr>
              <a:t>l</a:t>
            </a:r>
            <a:r>
              <a:rPr lang="en-US" altLang="en-US" sz="2800" baseline="-25000" dirty="0">
                <a:latin typeface="Comic Sans MS" panose="030F0702030302020204" pitchFamily="66" charset="0"/>
              </a:rPr>
              <a:t>2</a:t>
            </a:r>
            <a:r>
              <a:rPr lang="en-US" altLang="en-US" sz="2800" dirty="0">
                <a:latin typeface="Comic Sans MS" panose="030F0702030302020204" pitchFamily="66" charset="0"/>
              </a:rPr>
              <a:t> = latency at wrist</a:t>
            </a:r>
          </a:p>
        </p:txBody>
      </p:sp>
      <p:graphicFrame>
        <p:nvGraphicFramePr>
          <p:cNvPr id="43012" name="Object 6">
            <a:extLst>
              <a:ext uri="{FF2B5EF4-FFF2-40B4-BE49-F238E27FC236}">
                <a16:creationId xmlns:a16="http://schemas.microsoft.com/office/drawing/2014/main" id="{1DFA60EF-67A5-411D-8398-95C5691B3B5F}"/>
              </a:ext>
            </a:extLst>
          </p:cNvPr>
          <p:cNvGraphicFramePr>
            <a:graphicFrameLocks noGrp="1" noChangeAspect="1"/>
          </p:cNvGraphicFramePr>
          <p:nvPr>
            <p:ph sz="quarter" idx="2"/>
          </p:nvPr>
        </p:nvGraphicFramePr>
        <p:xfrm>
          <a:off x="5029201" y="3352800"/>
          <a:ext cx="2284413" cy="966788"/>
        </p:xfrm>
        <a:graphic>
          <a:graphicData uri="http://schemas.openxmlformats.org/presentationml/2006/ole">
            <mc:AlternateContent xmlns:mc="http://schemas.openxmlformats.org/markup-compatibility/2006">
              <mc:Choice xmlns:v="urn:schemas-microsoft-com:vml" Requires="v">
                <p:oleObj spid="_x0000_s1030" name="Equation" r:id="rId3" imgW="990600" imgH="419100" progId="Equation.3">
                  <p:embed/>
                </p:oleObj>
              </mc:Choice>
              <mc:Fallback>
                <p:oleObj name="Equation" r:id="rId3" imgW="990600" imgH="419100" progId="Equation.3">
                  <p:embed/>
                  <p:pic>
                    <p:nvPicPr>
                      <p:cNvPr id="43012" name="Object 6">
                        <a:extLst>
                          <a:ext uri="{FF2B5EF4-FFF2-40B4-BE49-F238E27FC236}">
                            <a16:creationId xmlns:a16="http://schemas.microsoft.com/office/drawing/2014/main" id="{1DFA60EF-67A5-411D-8398-95C5691B3B5F}"/>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1" y="3352800"/>
                        <a:ext cx="2284413" cy="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3" name="Slide Number Placeholder 7">
            <a:extLst>
              <a:ext uri="{FF2B5EF4-FFF2-40B4-BE49-F238E27FC236}">
                <a16:creationId xmlns:a16="http://schemas.microsoft.com/office/drawing/2014/main" id="{4B473C03-D00D-4ADA-A8DC-362C865F0A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F6F48F50-B37F-4926-A4D5-994C70A9D24E}" type="slidenum">
              <a:rPr lang="en-US" altLang="en-US" sz="1400">
                <a:solidFill>
                  <a:srgbClr val="000000"/>
                </a:solidFill>
                <a:latin typeface="Arial" panose="020B0604020202020204" pitchFamily="34" charset="0"/>
              </a:rPr>
              <a:pPr defTabSz="457200" rtl="0">
                <a:spcBef>
                  <a:spcPct val="0"/>
                </a:spcBef>
              </a:pPr>
              <a:t>13</a:t>
            </a:fld>
            <a:endParaRPr lang="en-US" altLang="en-US" sz="1400">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Effect transition="in" filter="fade">
                                      <p:cBhvr>
                                        <p:cTn id="7" dur="1000"/>
                                        <p:tgtEl>
                                          <p:spTgt spid="28676">
                                            <p:txEl>
                                              <p:pRg st="0" end="0"/>
                                            </p:txEl>
                                          </p:spTgt>
                                        </p:tgtEl>
                                      </p:cBhvr>
                                    </p:animEffect>
                                    <p:anim calcmode="lin" valueType="num">
                                      <p:cBhvr>
                                        <p:cTn id="8" dur="1000" fill="hold"/>
                                        <p:tgtEl>
                                          <p:spTgt spid="2867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67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8676">
                                            <p:txEl>
                                              <p:pRg st="2" end="2"/>
                                            </p:txEl>
                                          </p:spTgt>
                                        </p:tgtEl>
                                        <p:attrNameLst>
                                          <p:attrName>style.visibility</p:attrName>
                                        </p:attrNameLst>
                                      </p:cBhvr>
                                      <p:to>
                                        <p:strVal val="visible"/>
                                      </p:to>
                                    </p:set>
                                    <p:animEffect transition="in" filter="fade">
                                      <p:cBhvr>
                                        <p:cTn id="14" dur="1000"/>
                                        <p:tgtEl>
                                          <p:spTgt spid="28676">
                                            <p:txEl>
                                              <p:pRg st="2" end="2"/>
                                            </p:txEl>
                                          </p:spTgt>
                                        </p:tgtEl>
                                      </p:cBhvr>
                                    </p:animEffect>
                                    <p:anim calcmode="lin" valueType="num">
                                      <p:cBhvr>
                                        <p:cTn id="15" dur="1000" fill="hold"/>
                                        <p:tgtEl>
                                          <p:spTgt spid="2867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8676">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8676">
                                            <p:txEl>
                                              <p:pRg st="4" end="4"/>
                                            </p:txEl>
                                          </p:spTgt>
                                        </p:tgtEl>
                                        <p:attrNameLst>
                                          <p:attrName>style.visibility</p:attrName>
                                        </p:attrNameLst>
                                      </p:cBhvr>
                                      <p:to>
                                        <p:strVal val="visible"/>
                                      </p:to>
                                    </p:set>
                                    <p:animEffect transition="in" filter="fade">
                                      <p:cBhvr>
                                        <p:cTn id="19" dur="1000"/>
                                        <p:tgtEl>
                                          <p:spTgt spid="28676">
                                            <p:txEl>
                                              <p:pRg st="4" end="4"/>
                                            </p:txEl>
                                          </p:spTgt>
                                        </p:tgtEl>
                                      </p:cBhvr>
                                    </p:animEffect>
                                    <p:anim calcmode="lin" valueType="num">
                                      <p:cBhvr>
                                        <p:cTn id="20" dur="1000" fill="hold"/>
                                        <p:tgtEl>
                                          <p:spTgt spid="28676">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28676">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676">
                                            <p:txEl>
                                              <p:pRg st="5" end="5"/>
                                            </p:txEl>
                                          </p:spTgt>
                                        </p:tgtEl>
                                        <p:attrNameLst>
                                          <p:attrName>style.visibility</p:attrName>
                                        </p:attrNameLst>
                                      </p:cBhvr>
                                      <p:to>
                                        <p:strVal val="visible"/>
                                      </p:to>
                                    </p:set>
                                    <p:animEffect transition="in" filter="fade">
                                      <p:cBhvr>
                                        <p:cTn id="24" dur="1000"/>
                                        <p:tgtEl>
                                          <p:spTgt spid="28676">
                                            <p:txEl>
                                              <p:pRg st="5" end="5"/>
                                            </p:txEl>
                                          </p:spTgt>
                                        </p:tgtEl>
                                      </p:cBhvr>
                                    </p:animEffect>
                                    <p:anim calcmode="lin" valueType="num">
                                      <p:cBhvr>
                                        <p:cTn id="25" dur="1000" fill="hold"/>
                                        <p:tgtEl>
                                          <p:spTgt spid="28676">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2867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a:extLst>
              <a:ext uri="{FF2B5EF4-FFF2-40B4-BE49-F238E27FC236}">
                <a16:creationId xmlns:a16="http://schemas.microsoft.com/office/drawing/2014/main" id="{CB718233-67F6-430C-A561-C15F28C3BF9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9F1399DB-5779-487C-8712-2AF2DB740502}" type="slidenum">
              <a:rPr lang="en-US" altLang="en-US" sz="1400">
                <a:solidFill>
                  <a:srgbClr val="000000"/>
                </a:solidFill>
                <a:latin typeface="Arial" panose="020B0604020202020204" pitchFamily="34" charset="0"/>
              </a:rPr>
              <a:pPr defTabSz="457200" rtl="0">
                <a:spcBef>
                  <a:spcPct val="0"/>
                </a:spcBef>
              </a:pPr>
              <a:t>14</a:t>
            </a:fld>
            <a:endParaRPr lang="en-US" altLang="en-US" sz="1400">
              <a:solidFill>
                <a:srgbClr val="000000"/>
              </a:solidFill>
              <a:latin typeface="Arial" panose="020B0604020202020204" pitchFamily="34" charset="0"/>
            </a:endParaRPr>
          </a:p>
        </p:txBody>
      </p:sp>
      <p:pic>
        <p:nvPicPr>
          <p:cNvPr id="44035" name="Picture 4" descr="MNCV">
            <a:extLst>
              <a:ext uri="{FF2B5EF4-FFF2-40B4-BE49-F238E27FC236}">
                <a16:creationId xmlns:a16="http://schemas.microsoft.com/office/drawing/2014/main" id="{65F023C3-69D5-43B9-BC50-8538482F6A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500" t="30974" b="37376"/>
          <a:stretch>
            <a:fillRect/>
          </a:stretch>
        </p:blipFill>
        <p:spPr bwMode="auto">
          <a:xfrm>
            <a:off x="1752600" y="244476"/>
            <a:ext cx="88392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descr="MNCV">
            <a:extLst>
              <a:ext uri="{FF2B5EF4-FFF2-40B4-BE49-F238E27FC236}">
                <a16:creationId xmlns:a16="http://schemas.microsoft.com/office/drawing/2014/main" id="{E85CAF81-986B-4931-B02C-86288DBC6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357" r="5067" b="74219"/>
          <a:stretch>
            <a:fillRect/>
          </a:stretch>
        </p:blipFill>
        <p:spPr bwMode="auto">
          <a:xfrm>
            <a:off x="7929564" y="3048000"/>
            <a:ext cx="23082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descr="MNCV">
            <a:extLst>
              <a:ext uri="{FF2B5EF4-FFF2-40B4-BE49-F238E27FC236}">
                <a16:creationId xmlns:a16="http://schemas.microsoft.com/office/drawing/2014/main" id="{462DC9D5-ADEF-434F-AE7E-FDF9A2DDD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357" t="24860" r="5067" b="49359"/>
          <a:stretch>
            <a:fillRect/>
          </a:stretch>
        </p:blipFill>
        <p:spPr bwMode="auto">
          <a:xfrm>
            <a:off x="4038600" y="3048000"/>
            <a:ext cx="23812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 Box 7">
            <a:extLst>
              <a:ext uri="{FF2B5EF4-FFF2-40B4-BE49-F238E27FC236}">
                <a16:creationId xmlns:a16="http://schemas.microsoft.com/office/drawing/2014/main" id="{B8CB3FE3-DA30-4157-8562-F403BAD22C9A}"/>
              </a:ext>
            </a:extLst>
          </p:cNvPr>
          <p:cNvSpPr txBox="1">
            <a:spLocks noChangeArrowheads="1"/>
          </p:cNvSpPr>
          <p:nvPr/>
        </p:nvSpPr>
        <p:spPr bwMode="auto">
          <a:xfrm>
            <a:off x="4191000" y="5638801"/>
            <a:ext cx="19050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algn="l" defTabSz="457200" rtl="0">
              <a:spcBef>
                <a:spcPct val="50000"/>
              </a:spcBef>
            </a:pPr>
            <a:r>
              <a:rPr lang="en-US" altLang="en-US">
                <a:solidFill>
                  <a:srgbClr val="000000"/>
                </a:solidFill>
                <a:latin typeface="Arial" panose="020B0604020202020204" pitchFamily="34" charset="0"/>
              </a:rPr>
              <a:t>Latency At wrist</a:t>
            </a:r>
          </a:p>
          <a:p>
            <a:pPr algn="l" defTabSz="457200" rtl="0">
              <a:spcBef>
                <a:spcPct val="50000"/>
              </a:spcBef>
            </a:pPr>
            <a:r>
              <a:rPr lang="en-US" altLang="en-US">
                <a:solidFill>
                  <a:srgbClr val="000000"/>
                </a:solidFill>
                <a:latin typeface="Arial" panose="020B0604020202020204" pitchFamily="34" charset="0"/>
              </a:rPr>
              <a:t>L</a:t>
            </a:r>
            <a:r>
              <a:rPr lang="en-US" altLang="en-US" baseline="-25000">
                <a:solidFill>
                  <a:srgbClr val="000000"/>
                </a:solidFill>
                <a:latin typeface="Arial" panose="020B0604020202020204" pitchFamily="34" charset="0"/>
              </a:rPr>
              <a:t>2</a:t>
            </a:r>
            <a:r>
              <a:rPr lang="en-US" altLang="en-US">
                <a:solidFill>
                  <a:srgbClr val="000000"/>
                </a:solidFill>
                <a:latin typeface="Arial" panose="020B0604020202020204" pitchFamily="34" charset="0"/>
              </a:rPr>
              <a:t> = 3.5 ms</a:t>
            </a:r>
          </a:p>
        </p:txBody>
      </p:sp>
      <p:sp>
        <p:nvSpPr>
          <p:cNvPr id="44039" name="Text Box 8">
            <a:extLst>
              <a:ext uri="{FF2B5EF4-FFF2-40B4-BE49-F238E27FC236}">
                <a16:creationId xmlns:a16="http://schemas.microsoft.com/office/drawing/2014/main" id="{4AA9A2B7-B2A7-41CA-8F39-22EFF9D766FD}"/>
              </a:ext>
            </a:extLst>
          </p:cNvPr>
          <p:cNvSpPr txBox="1">
            <a:spLocks noChangeArrowheads="1"/>
          </p:cNvSpPr>
          <p:nvPr/>
        </p:nvSpPr>
        <p:spPr bwMode="auto">
          <a:xfrm>
            <a:off x="8001000" y="5486401"/>
            <a:ext cx="22098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algn="l" defTabSz="457200" rtl="0">
              <a:spcBef>
                <a:spcPct val="50000"/>
              </a:spcBef>
            </a:pPr>
            <a:r>
              <a:rPr lang="en-US" altLang="en-US">
                <a:solidFill>
                  <a:srgbClr val="000000"/>
                </a:solidFill>
                <a:latin typeface="Arial" panose="020B0604020202020204" pitchFamily="34" charset="0"/>
              </a:rPr>
              <a:t>Latency At elbow</a:t>
            </a:r>
          </a:p>
          <a:p>
            <a:pPr algn="l" defTabSz="457200" rtl="0">
              <a:spcBef>
                <a:spcPct val="50000"/>
              </a:spcBef>
            </a:pPr>
            <a:r>
              <a:rPr lang="en-US" altLang="en-US">
                <a:solidFill>
                  <a:srgbClr val="000000"/>
                </a:solidFill>
                <a:latin typeface="Arial" panose="020B0604020202020204" pitchFamily="34" charset="0"/>
              </a:rPr>
              <a:t>L</a:t>
            </a:r>
            <a:r>
              <a:rPr lang="en-US" altLang="en-US" baseline="-25000">
                <a:solidFill>
                  <a:srgbClr val="000000"/>
                </a:solidFill>
                <a:latin typeface="Arial" panose="020B0604020202020204" pitchFamily="34" charset="0"/>
              </a:rPr>
              <a:t>1</a:t>
            </a:r>
            <a:r>
              <a:rPr lang="en-US" altLang="en-US">
                <a:solidFill>
                  <a:srgbClr val="000000"/>
                </a:solidFill>
                <a:latin typeface="Arial" panose="020B0604020202020204" pitchFamily="34" charset="0"/>
              </a:rPr>
              <a:t> = 8.5 ms</a:t>
            </a:r>
          </a:p>
        </p:txBody>
      </p:sp>
      <p:sp>
        <p:nvSpPr>
          <p:cNvPr id="44040" name="Text Box 9">
            <a:extLst>
              <a:ext uri="{FF2B5EF4-FFF2-40B4-BE49-F238E27FC236}">
                <a16:creationId xmlns:a16="http://schemas.microsoft.com/office/drawing/2014/main" id="{8965973E-D7BF-4A33-810B-2018016A528B}"/>
              </a:ext>
            </a:extLst>
          </p:cNvPr>
          <p:cNvSpPr txBox="1">
            <a:spLocks noChangeArrowheads="1"/>
          </p:cNvSpPr>
          <p:nvPr/>
        </p:nvSpPr>
        <p:spPr bwMode="auto">
          <a:xfrm>
            <a:off x="1828800" y="4267201"/>
            <a:ext cx="19050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algn="l" defTabSz="457200" rtl="0">
              <a:spcBef>
                <a:spcPct val="50000"/>
              </a:spcBef>
            </a:pPr>
            <a:r>
              <a:rPr lang="en-US" altLang="en-US">
                <a:solidFill>
                  <a:srgbClr val="000000"/>
                </a:solidFill>
                <a:latin typeface="Arial" panose="020B0604020202020204" pitchFamily="34" charset="0"/>
              </a:rPr>
              <a:t>Distance</a:t>
            </a:r>
          </a:p>
          <a:p>
            <a:pPr algn="l" defTabSz="457200" rtl="0">
              <a:spcBef>
                <a:spcPct val="50000"/>
              </a:spcBef>
            </a:pPr>
            <a:r>
              <a:rPr lang="en-US" altLang="en-US">
                <a:solidFill>
                  <a:srgbClr val="000000"/>
                </a:solidFill>
                <a:latin typeface="Arial" panose="020B0604020202020204" pitchFamily="34" charset="0"/>
              </a:rPr>
              <a:t>d = 284 mm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a:extLst>
              <a:ext uri="{FF2B5EF4-FFF2-40B4-BE49-F238E27FC236}">
                <a16:creationId xmlns:a16="http://schemas.microsoft.com/office/drawing/2014/main" id="{9C447894-2F31-4FEC-972A-848E8CB72F51}"/>
              </a:ext>
            </a:extLst>
          </p:cNvPr>
          <p:cNvSpPr>
            <a:spLocks noGrp="1" noChangeArrowheads="1"/>
          </p:cNvSpPr>
          <p:nvPr>
            <p:ph type="title"/>
          </p:nvPr>
        </p:nvSpPr>
        <p:spPr>
          <a:xfrm>
            <a:off x="1831975" y="247650"/>
            <a:ext cx="8528050" cy="554038"/>
          </a:xfrm>
          <a:solidFill>
            <a:schemeClr val="accent5">
              <a:lumMod val="20000"/>
              <a:lumOff val="80000"/>
            </a:schemeClr>
          </a:solidFill>
        </p:spPr>
        <p:txBody>
          <a:bodyPr>
            <a:normAutofit fontScale="90000"/>
          </a:bodyPr>
          <a:lstStyle/>
          <a:p>
            <a:pPr eaLnBrk="1" hangingPunct="1">
              <a:defRPr/>
            </a:pPr>
            <a:r>
              <a:rPr lang="en-US" altLang="en-US" sz="3600" b="1" dirty="0">
                <a:solidFill>
                  <a:srgbClr val="FF0000"/>
                </a:solidFill>
                <a:latin typeface="Arial" panose="020B0604020202020204" pitchFamily="34" charset="0"/>
                <a:cs typeface="Arial" panose="020B0604020202020204" pitchFamily="34" charset="0"/>
              </a:rPr>
              <a:t>Normal values for conduction velocity</a:t>
            </a:r>
          </a:p>
        </p:txBody>
      </p:sp>
      <p:sp>
        <p:nvSpPr>
          <p:cNvPr id="43012" name="Rectangle 3">
            <a:extLst>
              <a:ext uri="{FF2B5EF4-FFF2-40B4-BE49-F238E27FC236}">
                <a16:creationId xmlns:a16="http://schemas.microsoft.com/office/drawing/2014/main" id="{98FBC643-15C0-4B61-857C-27AE7C2888B2}"/>
              </a:ext>
            </a:extLst>
          </p:cNvPr>
          <p:cNvSpPr>
            <a:spLocks noGrp="1" noChangeArrowheads="1"/>
          </p:cNvSpPr>
          <p:nvPr>
            <p:ph idx="1"/>
          </p:nvPr>
        </p:nvSpPr>
        <p:spPr>
          <a:xfrm>
            <a:off x="2060575" y="1622425"/>
            <a:ext cx="8070850" cy="1612900"/>
          </a:xfrm>
        </p:spPr>
        <p:txBody>
          <a:bodyPr>
            <a:normAutofit lnSpcReduction="10000"/>
          </a:bodyPr>
          <a:lstStyle/>
          <a:p>
            <a:pPr algn="l" rtl="0" eaLnBrk="1" hangingPunct="1">
              <a:buFont typeface="Wingdings" panose="05000000000000000000" pitchFamily="2" charset="2"/>
              <a:buChar char="ü"/>
            </a:pPr>
            <a:r>
              <a:rPr lang="en-US" altLang="en-US">
                <a:latin typeface="Comic Sans MS" panose="030F0702030302020204" pitchFamily="66" charset="0"/>
                <a:cs typeface="Calibri" panose="020F0502020204030204" pitchFamily="34" charset="0"/>
              </a:rPr>
              <a:t>In arm </a:t>
            </a:r>
          </a:p>
          <a:p>
            <a:pPr lvl="1" algn="l" rtl="0" eaLnBrk="1" hangingPunct="1"/>
            <a:r>
              <a:rPr lang="en-US" altLang="en-US">
                <a:latin typeface="Comic Sans MS" panose="030F0702030302020204" pitchFamily="66" charset="0"/>
              </a:rPr>
              <a:t>50 – 70 m / sec.</a:t>
            </a:r>
          </a:p>
          <a:p>
            <a:pPr algn="l" rtl="0" eaLnBrk="1" hangingPunct="1">
              <a:buFont typeface="Wingdings" panose="05000000000000000000" pitchFamily="2" charset="2"/>
              <a:buChar char="ü"/>
            </a:pPr>
            <a:r>
              <a:rPr lang="en-US" altLang="en-US">
                <a:latin typeface="Comic Sans MS" panose="030F0702030302020204" pitchFamily="66" charset="0"/>
                <a:cs typeface="Calibri" panose="020F0502020204030204" pitchFamily="34" charset="0"/>
              </a:rPr>
              <a:t>In leg </a:t>
            </a:r>
          </a:p>
          <a:p>
            <a:pPr lvl="1" algn="l" rtl="0" eaLnBrk="1" hangingPunct="1"/>
            <a:r>
              <a:rPr lang="en-US" altLang="en-US">
                <a:latin typeface="Comic Sans MS" panose="030F0702030302020204" pitchFamily="66" charset="0"/>
              </a:rPr>
              <a:t>40 – 60 m / sec.</a:t>
            </a:r>
          </a:p>
        </p:txBody>
      </p:sp>
      <p:sp>
        <p:nvSpPr>
          <p:cNvPr id="38916" name="Slide Number Placeholder 5">
            <a:extLst>
              <a:ext uri="{FF2B5EF4-FFF2-40B4-BE49-F238E27FC236}">
                <a16:creationId xmlns:a16="http://schemas.microsoft.com/office/drawing/2014/main" id="{2DD67F01-E5F5-482E-B063-A679BEC48E5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BC2FCFD5-BCC0-4119-B3CF-572429FAE6D2}" type="slidenum">
              <a:rPr lang="en-US" altLang="en-US" sz="1400">
                <a:solidFill>
                  <a:srgbClr val="000000"/>
                </a:solidFill>
                <a:latin typeface="Arial" panose="020B0604020202020204" pitchFamily="34" charset="0"/>
              </a:rPr>
              <a:pPr defTabSz="457200" rtl="0">
                <a:spcBef>
                  <a:spcPct val="0"/>
                </a:spcBef>
              </a:pPr>
              <a:t>15</a:t>
            </a:fld>
            <a:endParaRPr lang="en-US" altLang="en-US" sz="1400">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3012">
                                            <p:txEl>
                                              <p:pRg st="0" end="0"/>
                                            </p:txEl>
                                          </p:spTgt>
                                        </p:tgtEl>
                                        <p:attrNameLst>
                                          <p:attrName>style.visibility</p:attrName>
                                        </p:attrNameLst>
                                      </p:cBhvr>
                                      <p:to>
                                        <p:strVal val="visible"/>
                                      </p:to>
                                    </p:set>
                                    <p:animEffect transition="in" filter="circle(in)">
                                      <p:cBhvr>
                                        <p:cTn id="7" dur="2000"/>
                                        <p:tgtEl>
                                          <p:spTgt spid="4301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3012">
                                            <p:txEl>
                                              <p:pRg st="1" end="1"/>
                                            </p:txEl>
                                          </p:spTgt>
                                        </p:tgtEl>
                                        <p:attrNameLst>
                                          <p:attrName>style.visibility</p:attrName>
                                        </p:attrNameLst>
                                      </p:cBhvr>
                                      <p:to>
                                        <p:strVal val="visible"/>
                                      </p:to>
                                    </p:set>
                                    <p:animEffect transition="in" filter="circle(in)">
                                      <p:cBhvr>
                                        <p:cTn id="10" dur="2000"/>
                                        <p:tgtEl>
                                          <p:spTgt spid="43012">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43012">
                                            <p:txEl>
                                              <p:pRg st="2" end="2"/>
                                            </p:txEl>
                                          </p:spTgt>
                                        </p:tgtEl>
                                        <p:attrNameLst>
                                          <p:attrName>style.visibility</p:attrName>
                                        </p:attrNameLst>
                                      </p:cBhvr>
                                      <p:to>
                                        <p:strVal val="visible"/>
                                      </p:to>
                                    </p:set>
                                    <p:animEffect transition="in" filter="circle(in)">
                                      <p:cBhvr>
                                        <p:cTn id="15" dur="2000"/>
                                        <p:tgtEl>
                                          <p:spTgt spid="43012">
                                            <p:txEl>
                                              <p:pRg st="2" end="2"/>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43012">
                                            <p:txEl>
                                              <p:pRg st="3" end="3"/>
                                            </p:txEl>
                                          </p:spTgt>
                                        </p:tgtEl>
                                        <p:attrNameLst>
                                          <p:attrName>style.visibility</p:attrName>
                                        </p:attrNameLst>
                                      </p:cBhvr>
                                      <p:to>
                                        <p:strVal val="visible"/>
                                      </p:to>
                                    </p:set>
                                    <p:animEffect transition="in" filter="circle(in)">
                                      <p:cBhvr>
                                        <p:cTn id="18" dur="2000"/>
                                        <p:tgtEl>
                                          <p:spTgt spid="430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B34A-F8EB-4B01-87B0-5D67EB15DCA9}"/>
              </a:ext>
            </a:extLst>
          </p:cNvPr>
          <p:cNvSpPr>
            <a:spLocks noGrp="1"/>
          </p:cNvSpPr>
          <p:nvPr>
            <p:ph type="title"/>
          </p:nvPr>
        </p:nvSpPr>
        <p:spPr>
          <a:xfrm>
            <a:off x="1831975" y="247651"/>
            <a:ext cx="8528050" cy="677863"/>
          </a:xfrm>
          <a:solidFill>
            <a:schemeClr val="accent5">
              <a:lumMod val="20000"/>
              <a:lumOff val="80000"/>
            </a:schemeClr>
          </a:solidFill>
        </p:spPr>
        <p:txBody>
          <a:bodyPr>
            <a:normAutofit/>
          </a:bodyPr>
          <a:lstStyle/>
          <a:p>
            <a:pPr>
              <a:defRPr/>
            </a:pPr>
            <a:r>
              <a:rPr lang="en-US" b="1" dirty="0">
                <a:solidFill>
                  <a:srgbClr val="CC0000"/>
                </a:solidFill>
                <a:effectLst>
                  <a:outerShdw blurRad="38100" dist="38100" dir="2700000" algn="tl">
                    <a:srgbClr val="FFFFFF"/>
                  </a:outerShdw>
                </a:effectLst>
                <a:latin typeface="Arial" panose="020B0604020202020204" pitchFamily="34" charset="0"/>
                <a:cs typeface="Arial" panose="020B0604020202020204" pitchFamily="34" charset="0"/>
              </a:rPr>
              <a:t>Amplitude</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A985BE7-1124-4F5B-8044-AD92C665EE9E}"/>
              </a:ext>
            </a:extLst>
          </p:cNvPr>
          <p:cNvSpPr>
            <a:spLocks noGrp="1"/>
          </p:cNvSpPr>
          <p:nvPr>
            <p:ph idx="1"/>
          </p:nvPr>
        </p:nvSpPr>
        <p:spPr>
          <a:xfrm>
            <a:off x="182614" y="1061091"/>
            <a:ext cx="6867115" cy="5187313"/>
          </a:xfrm>
        </p:spPr>
        <p:txBody>
          <a:bodyPr>
            <a:normAutofit/>
          </a:bodyPr>
          <a:lstStyle/>
          <a:p>
            <a:pPr marL="457200" indent="-457200" algn="l" rtl="0">
              <a:buClr>
                <a:srgbClr val="FF0000"/>
              </a:buClr>
              <a:buFont typeface="Wingdings" panose="05000000000000000000" pitchFamily="2" charset="2"/>
              <a:buChar char="§"/>
              <a:defRPr/>
            </a:pPr>
            <a:r>
              <a:rPr lang="en-US" sz="2400" b="1" dirty="0">
                <a:effectLst>
                  <a:outerShdw blurRad="38100" dist="38100" dir="2700000" algn="tl">
                    <a:srgbClr val="000000"/>
                  </a:outerShdw>
                </a:effectLst>
              </a:rPr>
              <a:t>it is most commonly measured from baseline to the peak (baseline-to-peak) and less commonly from the first upward peak to the next downward peak (peak-to-peak).</a:t>
            </a:r>
          </a:p>
          <a:p>
            <a:pPr marL="457200" indent="-457200" algn="l" rtl="0">
              <a:buClr>
                <a:srgbClr val="FF0000"/>
              </a:buClr>
              <a:buFont typeface="Wingdings" panose="05000000000000000000" pitchFamily="2" charset="2"/>
              <a:buChar char="§"/>
              <a:defRPr/>
            </a:pPr>
            <a:endParaRPr lang="en-US" sz="2400" b="1" dirty="0">
              <a:effectLst>
                <a:outerShdw blurRad="38100" dist="38100" dir="2700000" algn="tl">
                  <a:srgbClr val="000000"/>
                </a:outerShdw>
              </a:effectLst>
            </a:endParaRPr>
          </a:p>
          <a:p>
            <a:pPr marL="457200" indent="-457200" algn="l" rtl="0">
              <a:buClr>
                <a:srgbClr val="FF0000"/>
              </a:buClr>
              <a:buFont typeface="Wingdings" panose="05000000000000000000" pitchFamily="2" charset="2"/>
              <a:buChar char="§"/>
              <a:defRPr/>
            </a:pPr>
            <a:r>
              <a:rPr lang="en-US" sz="2400" b="1" dirty="0">
                <a:effectLst>
                  <a:outerShdw blurRad="38100" dist="38100" dir="2700000" algn="tl">
                    <a:srgbClr val="000000"/>
                  </a:outerShdw>
                </a:effectLst>
              </a:rPr>
              <a:t>CMAP amplitude reflects the number of muscle fibers that depolarize.</a:t>
            </a:r>
          </a:p>
          <a:p>
            <a:pPr marL="457200" indent="-457200" algn="l" rtl="0">
              <a:buClr>
                <a:srgbClr val="FF0000"/>
              </a:buClr>
              <a:buFont typeface="Wingdings" panose="05000000000000000000" pitchFamily="2" charset="2"/>
              <a:buChar char="§"/>
              <a:defRPr/>
            </a:pPr>
            <a:r>
              <a:rPr lang="en-US" sz="2400" b="1" dirty="0">
                <a:effectLst>
                  <a:outerShdw blurRad="38100" dist="38100" dir="2700000" algn="tl">
                    <a:srgbClr val="000000"/>
                  </a:outerShdw>
                </a:effectLst>
              </a:rPr>
              <a:t>low CMAP amplitudes most often result from loss of axons (as in a typical axonal neuropathy)</a:t>
            </a:r>
          </a:p>
          <a:p>
            <a:pPr marL="457200" indent="-457200" algn="l" rtl="0">
              <a:buClr>
                <a:srgbClr val="FF0000"/>
              </a:buClr>
              <a:buFont typeface="Wingdings" panose="05000000000000000000" pitchFamily="2" charset="2"/>
              <a:buChar char="§"/>
              <a:defRPr/>
            </a:pPr>
            <a:r>
              <a:rPr lang="en-US" sz="2400" b="1" dirty="0">
                <a:effectLst>
                  <a:outerShdw blurRad="38100" dist="38100" dir="2700000" algn="tl">
                    <a:srgbClr val="000000"/>
                  </a:outerShdw>
                </a:effectLst>
              </a:rPr>
              <a:t>average CMAP amplitude   3 mv</a:t>
            </a:r>
          </a:p>
          <a:p>
            <a:pPr algn="l" rtl="0">
              <a:defRPr/>
            </a:pPr>
            <a:endParaRPr lang="en-US" sz="2400" dirty="0"/>
          </a:p>
        </p:txBody>
      </p:sp>
      <p:sp>
        <p:nvSpPr>
          <p:cNvPr id="40964" name="Slide Number Placeholder 3">
            <a:extLst>
              <a:ext uri="{FF2B5EF4-FFF2-40B4-BE49-F238E27FC236}">
                <a16:creationId xmlns:a16="http://schemas.microsoft.com/office/drawing/2014/main" id="{7E7A6F0B-5163-4CDF-8C56-54EFF32356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F747ED2F-3A63-4B71-8F09-F3413105238D}" type="slidenum">
              <a:rPr lang="en-US" altLang="en-US" sz="1400">
                <a:solidFill>
                  <a:srgbClr val="000000"/>
                </a:solidFill>
                <a:latin typeface="Arial" panose="020B0604020202020204" pitchFamily="34" charset="0"/>
              </a:rPr>
              <a:pPr defTabSz="457200" rtl="0">
                <a:spcBef>
                  <a:spcPct val="0"/>
                </a:spcBef>
              </a:pPr>
              <a:t>16</a:t>
            </a:fld>
            <a:endParaRPr lang="en-US" altLang="en-US" sz="1400">
              <a:solidFill>
                <a:srgbClr val="000000"/>
              </a:solidFill>
              <a:latin typeface="Arial" panose="020B0604020202020204" pitchFamily="34" charset="0"/>
            </a:endParaRPr>
          </a:p>
        </p:txBody>
      </p:sp>
      <p:pic>
        <p:nvPicPr>
          <p:cNvPr id="4" name="صورة 3">
            <a:extLst>
              <a:ext uri="{FF2B5EF4-FFF2-40B4-BE49-F238E27FC236}">
                <a16:creationId xmlns:a16="http://schemas.microsoft.com/office/drawing/2014/main" id="{59CF5824-D585-41BA-8269-99BB7458B08D}"/>
              </a:ext>
            </a:extLst>
          </p:cNvPr>
          <p:cNvPicPr>
            <a:picLocks noChangeAspect="1"/>
          </p:cNvPicPr>
          <p:nvPr/>
        </p:nvPicPr>
        <p:blipFill>
          <a:blip r:embed="rId2"/>
          <a:stretch>
            <a:fillRect/>
          </a:stretch>
        </p:blipFill>
        <p:spPr>
          <a:xfrm>
            <a:off x="7121961" y="925514"/>
            <a:ext cx="5322269" cy="54137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B5220-ED0E-4C29-B768-7CE9EE8C37E6}"/>
              </a:ext>
            </a:extLst>
          </p:cNvPr>
          <p:cNvSpPr>
            <a:spLocks noGrp="1"/>
          </p:cNvSpPr>
          <p:nvPr>
            <p:ph type="title"/>
          </p:nvPr>
        </p:nvSpPr>
        <p:spPr>
          <a:xfrm>
            <a:off x="1981200" y="0"/>
            <a:ext cx="8229600" cy="1143000"/>
          </a:xfrm>
          <a:solidFill>
            <a:schemeClr val="accent5">
              <a:lumMod val="20000"/>
              <a:lumOff val="80000"/>
            </a:schemeClr>
          </a:solidFill>
        </p:spPr>
        <p:txBody>
          <a:bodyPr>
            <a:normAutofit fontScale="90000"/>
          </a:bodyPr>
          <a:lstStyle/>
          <a:p>
            <a:pPr>
              <a:defRPr/>
            </a:pPr>
            <a:br>
              <a:rPr lang="en-US" sz="3600" b="1" dirty="0">
                <a:solidFill>
                  <a:srgbClr val="CC0000"/>
                </a:solidFill>
                <a:effectLst>
                  <a:outerShdw blurRad="38100" dist="38100" dir="2700000" algn="tl">
                    <a:srgbClr val="FFFFFF"/>
                  </a:outerShdw>
                </a:effectLst>
                <a:latin typeface="Arial" panose="020B0604020202020204" pitchFamily="34" charset="0"/>
                <a:cs typeface="Arial" panose="020B0604020202020204" pitchFamily="34" charset="0"/>
              </a:rPr>
            </a:br>
            <a:r>
              <a:rPr lang="en-US" sz="3600" b="1" dirty="0">
                <a:solidFill>
                  <a:srgbClr val="CC0000"/>
                </a:solidFill>
                <a:effectLst>
                  <a:outerShdw blurRad="38100" dist="38100" dir="2700000" algn="tl">
                    <a:srgbClr val="FFFFFF"/>
                  </a:outerShdw>
                </a:effectLst>
                <a:latin typeface="Arial" panose="020B0604020202020204" pitchFamily="34" charset="0"/>
                <a:cs typeface="Arial" panose="020B0604020202020204" pitchFamily="34" charset="0"/>
              </a:rPr>
              <a:t>Patterns of Nerve Conduction</a:t>
            </a:r>
            <a:br>
              <a:rPr lang="en-US" sz="3600" b="1" dirty="0">
                <a:solidFill>
                  <a:srgbClr val="CC0000"/>
                </a:solidFill>
                <a:effectLst>
                  <a:outerShdw blurRad="38100" dist="38100" dir="2700000" algn="tl">
                    <a:srgbClr val="FFFFFF"/>
                  </a:outerShdw>
                </a:effectLst>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D7B0A8F-5E48-4CD6-BB42-189B12D4E1E7}"/>
              </a:ext>
            </a:extLst>
          </p:cNvPr>
          <p:cNvSpPr>
            <a:spLocks noGrp="1"/>
          </p:cNvSpPr>
          <p:nvPr>
            <p:ph idx="1"/>
          </p:nvPr>
        </p:nvSpPr>
        <p:spPr>
          <a:xfrm>
            <a:off x="2060575" y="1622425"/>
            <a:ext cx="8070850" cy="2387600"/>
          </a:xfrm>
        </p:spPr>
        <p:txBody>
          <a:bodyPr/>
          <a:lstStyle/>
          <a:p>
            <a:pPr algn="l" rtl="0">
              <a:defRPr/>
            </a:pPr>
            <a:r>
              <a:rPr lang="en-US" sz="3200" b="1" dirty="0">
                <a:solidFill>
                  <a:srgbClr val="CC0000"/>
                </a:solidFill>
                <a:effectLst>
                  <a:outerShdw blurRad="38100" dist="38100" dir="2700000" algn="tl">
                    <a:srgbClr val="FFFFFF"/>
                  </a:outerShdw>
                </a:effectLst>
                <a:latin typeface="Arial" panose="020B0604020202020204" pitchFamily="34" charset="0"/>
                <a:ea typeface="+mj-ea"/>
                <a:cs typeface="Arial" panose="020B0604020202020204" pitchFamily="34" charset="0"/>
              </a:rPr>
              <a:t>Normal study of Median Nerve:</a:t>
            </a:r>
          </a:p>
          <a:p>
            <a:pPr marL="457200" indent="-457200" algn="l" rtl="0">
              <a:buClr>
                <a:srgbClr val="FF0000"/>
              </a:buClr>
              <a:buFont typeface="Wingdings" panose="05000000000000000000" pitchFamily="2" charset="2"/>
              <a:buChar char="§"/>
              <a:defRPr/>
            </a:pPr>
            <a:r>
              <a:rPr lang="en-US" i="1" dirty="0">
                <a:effectLst>
                  <a:outerShdw blurRad="38100" dist="38100" dir="2700000" algn="tl">
                    <a:srgbClr val="000000"/>
                  </a:outerShdw>
                </a:effectLst>
              </a:rPr>
              <a:t>Note the normal median  distal latency (DL) </a:t>
            </a:r>
            <a:r>
              <a:rPr lang="en-US" dirty="0">
                <a:effectLst>
                  <a:outerShdw blurRad="38100" dist="38100" dir="2700000" algn="tl">
                    <a:srgbClr val="000000"/>
                  </a:outerShdw>
                </a:effectLst>
              </a:rPr>
              <a:t>3 </a:t>
            </a:r>
            <a:r>
              <a:rPr lang="en-US" i="1" dirty="0">
                <a:effectLst>
                  <a:outerShdw blurRad="38100" dist="38100" dir="2700000" algn="tl">
                    <a:srgbClr val="000000"/>
                  </a:outerShdw>
                </a:effectLst>
              </a:rPr>
              <a:t>ms, amplitude </a:t>
            </a:r>
            <a:r>
              <a:rPr lang="en-US" dirty="0">
                <a:effectLst>
                  <a:outerShdw blurRad="38100" dist="38100" dir="2700000" algn="tl">
                    <a:srgbClr val="000000"/>
                  </a:outerShdw>
                </a:effectLst>
              </a:rPr>
              <a:t>&gt;4 </a:t>
            </a:r>
            <a:r>
              <a:rPr lang="en-US" i="1" dirty="0">
                <a:effectLst>
                  <a:outerShdw blurRad="38100" dist="38100" dir="2700000" algn="tl">
                    <a:srgbClr val="000000"/>
                  </a:outerShdw>
                </a:effectLst>
              </a:rPr>
              <a:t>m </a:t>
            </a:r>
            <a:r>
              <a:rPr lang="en-US" dirty="0">
                <a:effectLst>
                  <a:outerShdw blurRad="38100" dist="38100" dir="2700000" algn="tl">
                    <a:srgbClr val="000000"/>
                  </a:outerShdw>
                </a:effectLst>
              </a:rPr>
              <a:t>V, </a:t>
            </a:r>
            <a:r>
              <a:rPr lang="en-US" i="1" dirty="0">
                <a:effectLst>
                  <a:outerShdw blurRad="38100" dist="38100" dir="2700000" algn="tl">
                    <a:srgbClr val="000000"/>
                  </a:outerShdw>
                </a:effectLst>
              </a:rPr>
              <a:t>and conduction velocity (CV) &gt;49 </a:t>
            </a:r>
            <a:r>
              <a:rPr lang="en-US" i="1" dirty="0" err="1">
                <a:effectLst>
                  <a:outerShdw blurRad="38100" dist="38100" dir="2700000" algn="tl">
                    <a:srgbClr val="000000"/>
                  </a:outerShdw>
                </a:effectLst>
              </a:rPr>
              <a:t>mls</a:t>
            </a:r>
            <a:r>
              <a:rPr lang="en-US" i="1" dirty="0">
                <a:effectLst>
                  <a:outerShdw blurRad="38100" dist="38100" dir="2700000" algn="tl">
                    <a:srgbClr val="000000"/>
                  </a:outerShdw>
                </a:effectLst>
              </a:rPr>
              <a:t>.</a:t>
            </a:r>
          </a:p>
          <a:p>
            <a:pPr algn="l" rtl="0">
              <a:defRPr/>
            </a:pPr>
            <a:endParaRPr lang="en-US" dirty="0"/>
          </a:p>
        </p:txBody>
      </p:sp>
      <p:sp>
        <p:nvSpPr>
          <p:cNvPr id="45060" name="Slide Number Placeholder 3">
            <a:extLst>
              <a:ext uri="{FF2B5EF4-FFF2-40B4-BE49-F238E27FC236}">
                <a16:creationId xmlns:a16="http://schemas.microsoft.com/office/drawing/2014/main" id="{D74CAF72-317D-47A7-8CF8-90C425811B0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AC62985D-CE3E-420D-9AEF-2CF70C5C7716}" type="slidenum">
              <a:rPr lang="en-US" altLang="en-US" sz="1400">
                <a:solidFill>
                  <a:srgbClr val="000000"/>
                </a:solidFill>
                <a:latin typeface="Arial" panose="020B0604020202020204" pitchFamily="34" charset="0"/>
              </a:rPr>
              <a:pPr defTabSz="457200" rtl="0">
                <a:spcBef>
                  <a:spcPct val="0"/>
                </a:spcBef>
              </a:pPr>
              <a:t>17</a:t>
            </a:fld>
            <a:endParaRPr lang="en-US" altLang="en-US" sz="1400">
              <a:solidFill>
                <a:srgbClr val="000000"/>
              </a:solidFill>
              <a:latin typeface="Arial" panose="020B0604020202020204" pitchFamily="34" charset="0"/>
            </a:endParaRPr>
          </a:p>
        </p:txBody>
      </p:sp>
      <p:pic>
        <p:nvPicPr>
          <p:cNvPr id="45061" name="Picture 4">
            <a:extLst>
              <a:ext uri="{FF2B5EF4-FFF2-40B4-BE49-F238E27FC236}">
                <a16:creationId xmlns:a16="http://schemas.microsoft.com/office/drawing/2014/main" id="{513A3450-54C9-470A-88BC-E649B052D5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733800"/>
            <a:ext cx="3937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26339-1D52-4AE3-924B-40BC25145CAC}"/>
              </a:ext>
            </a:extLst>
          </p:cNvPr>
          <p:cNvSpPr>
            <a:spLocks noGrp="1"/>
          </p:cNvSpPr>
          <p:nvPr>
            <p:ph type="title"/>
          </p:nvPr>
        </p:nvSpPr>
        <p:spPr>
          <a:xfrm>
            <a:off x="1831975" y="247650"/>
            <a:ext cx="8528050" cy="554038"/>
          </a:xfrm>
          <a:solidFill>
            <a:schemeClr val="accent5">
              <a:lumMod val="20000"/>
              <a:lumOff val="80000"/>
            </a:schemeClr>
          </a:solidFill>
        </p:spPr>
        <p:txBody>
          <a:bodyPr>
            <a:normAutofit fontScale="90000"/>
          </a:bodyPr>
          <a:lstStyle/>
          <a:p>
            <a:pPr>
              <a:defRPr/>
            </a:pPr>
            <a:r>
              <a:rPr lang="en-US" sz="3600" b="1" dirty="0">
                <a:solidFill>
                  <a:srgbClr val="CC0000"/>
                </a:solidFill>
                <a:effectLst>
                  <a:outerShdw blurRad="38100" dist="38100" dir="2700000" algn="tl">
                    <a:srgbClr val="FFFFFF"/>
                  </a:outerShdw>
                </a:effectLst>
                <a:latin typeface="Arial" panose="020B0604020202020204" pitchFamily="34" charset="0"/>
                <a:cs typeface="Arial" panose="020B0604020202020204" pitchFamily="34" charset="0"/>
              </a:rPr>
              <a:t>Axonal loss</a:t>
            </a:r>
            <a:endParaRPr lang="en-US" sz="36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70E4431D-FA35-4715-BBAB-915B1D1D72E9}"/>
              </a:ext>
            </a:extLst>
          </p:cNvPr>
          <p:cNvSpPr>
            <a:spLocks noGrp="1"/>
          </p:cNvSpPr>
          <p:nvPr>
            <p:ph sz="half" idx="2"/>
          </p:nvPr>
        </p:nvSpPr>
        <p:spPr>
          <a:xfrm>
            <a:off x="1981200" y="2174401"/>
            <a:ext cx="4040188" cy="3989863"/>
          </a:xfrm>
        </p:spPr>
        <p:txBody>
          <a:bodyPr/>
          <a:lstStyle/>
          <a:p>
            <a:pPr marL="342900" indent="-342900" algn="l" rtl="0">
              <a:buClr>
                <a:srgbClr val="FF0000"/>
              </a:buClr>
              <a:buFont typeface="Wingdings" panose="05000000000000000000" pitchFamily="2" charset="2"/>
              <a:buChar char="§"/>
              <a:defRPr/>
            </a:pPr>
            <a:r>
              <a:rPr lang="en-US" u="sng" dirty="0">
                <a:solidFill>
                  <a:srgbClr val="FF0000"/>
                </a:solidFill>
                <a:effectLst>
                  <a:outerShdw blurRad="38100" dist="38100" dir="2700000" algn="tl">
                    <a:srgbClr val="000000"/>
                  </a:outerShdw>
                </a:effectLst>
                <a:latin typeface="Comic Sans MS" panose="030F0702030302020204" pitchFamily="66" charset="0"/>
              </a:rPr>
              <a:t>Amplitudes decrease</a:t>
            </a:r>
          </a:p>
          <a:p>
            <a:pPr marL="342900" indent="-342900" algn="l" rtl="0">
              <a:buClr>
                <a:srgbClr val="FF0000"/>
              </a:buClr>
              <a:buFont typeface="Wingdings" panose="05000000000000000000" pitchFamily="2" charset="2"/>
              <a:buChar char="§"/>
              <a:defRPr/>
            </a:pPr>
            <a:r>
              <a:rPr lang="en-US" dirty="0">
                <a:effectLst>
                  <a:outerShdw blurRad="38100" dist="38100" dir="2700000" algn="tl">
                    <a:srgbClr val="000000"/>
                  </a:outerShdw>
                </a:effectLst>
                <a:latin typeface="Comic Sans MS" panose="030F0702030302020204" pitchFamily="66" charset="0"/>
              </a:rPr>
              <a:t> CV is normal or slightly slowed. </a:t>
            </a:r>
          </a:p>
          <a:p>
            <a:pPr marL="342900" indent="-342900" algn="l" rtl="0">
              <a:buClr>
                <a:srgbClr val="FF0000"/>
              </a:buClr>
              <a:buFont typeface="Wingdings" panose="05000000000000000000" pitchFamily="2" charset="2"/>
              <a:buChar char="§"/>
              <a:defRPr/>
            </a:pPr>
            <a:r>
              <a:rPr lang="en-US" dirty="0">
                <a:effectLst>
                  <a:outerShdw blurRad="38100" dist="38100" dir="2700000" algn="tl">
                    <a:srgbClr val="000000"/>
                  </a:outerShdw>
                </a:effectLst>
                <a:latin typeface="Comic Sans MS" panose="030F0702030302020204" pitchFamily="66" charset="0"/>
              </a:rPr>
              <a:t> DL is normal or slightly prolonged. </a:t>
            </a:r>
          </a:p>
          <a:p>
            <a:pPr marL="342900" indent="-342900" algn="l" rtl="0">
              <a:buClr>
                <a:srgbClr val="FF0000"/>
              </a:buClr>
              <a:buFont typeface="Wingdings" panose="05000000000000000000" pitchFamily="2" charset="2"/>
              <a:buChar char="§"/>
              <a:defRPr/>
            </a:pPr>
            <a:r>
              <a:rPr lang="en-US" dirty="0">
                <a:effectLst>
                  <a:outerShdw blurRad="38100" dist="38100" dir="2700000" algn="tl">
                    <a:srgbClr val="000000"/>
                  </a:outerShdw>
                </a:effectLst>
                <a:latin typeface="Comic Sans MS" panose="030F0702030302020204" pitchFamily="66" charset="0"/>
              </a:rPr>
              <a:t>The morphology of the potential does not change between proximal and distal sites</a:t>
            </a:r>
            <a:r>
              <a:rPr lang="en-US" i="1" dirty="0">
                <a:solidFill>
                  <a:srgbClr val="663300"/>
                </a:solidFill>
                <a:effectLst>
                  <a:outerShdw blurRad="38100" dist="38100" dir="2700000" algn="tl">
                    <a:srgbClr val="000000"/>
                  </a:outerShdw>
                </a:effectLst>
                <a:latin typeface="Comic Sans MS" panose="030F0702030302020204" pitchFamily="66" charset="0"/>
              </a:rPr>
              <a:t>.</a:t>
            </a:r>
          </a:p>
          <a:p>
            <a:pPr algn="l" rtl="0">
              <a:defRPr/>
            </a:pPr>
            <a:endParaRPr lang="en-US" dirty="0"/>
          </a:p>
        </p:txBody>
      </p:sp>
      <p:pic>
        <p:nvPicPr>
          <p:cNvPr id="47108" name="Picture 4">
            <a:extLst>
              <a:ext uri="{FF2B5EF4-FFF2-40B4-BE49-F238E27FC236}">
                <a16:creationId xmlns:a16="http://schemas.microsoft.com/office/drawing/2014/main" id="{7FC7433E-FE6B-40B3-B415-4A5003BB59A4}"/>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tretch>
            <a:fillRect/>
          </a:stretch>
        </p:blipFill>
        <p:spPr>
          <a:xfrm>
            <a:off x="6186488" y="1907525"/>
            <a:ext cx="3956050" cy="1620550"/>
          </a:xfrm>
          <a:noFill/>
        </p:spPr>
      </p:pic>
      <p:sp>
        <p:nvSpPr>
          <p:cNvPr id="47109" name="Slide Number Placeholder 6">
            <a:extLst>
              <a:ext uri="{FF2B5EF4-FFF2-40B4-BE49-F238E27FC236}">
                <a16:creationId xmlns:a16="http://schemas.microsoft.com/office/drawing/2014/main" id="{7EA5C536-CCC9-4983-B353-20420FDB912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EB6824FE-D780-440E-BC39-D92CF184C1AE}" type="slidenum">
              <a:rPr lang="en-US" altLang="en-US" sz="1400">
                <a:solidFill>
                  <a:srgbClr val="000000"/>
                </a:solidFill>
                <a:latin typeface="Arial" panose="020B0604020202020204" pitchFamily="34" charset="0"/>
              </a:rPr>
              <a:pPr defTabSz="457200" rtl="0">
                <a:spcBef>
                  <a:spcPct val="0"/>
                </a:spcBef>
              </a:pPr>
              <a:t>18</a:t>
            </a:fld>
            <a:endParaRPr lang="en-US" altLang="en-US" sz="1400">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19F0A-0D39-4452-9DF9-50CF667E8795}"/>
              </a:ext>
            </a:extLst>
          </p:cNvPr>
          <p:cNvSpPr>
            <a:spLocks noGrp="1"/>
          </p:cNvSpPr>
          <p:nvPr>
            <p:ph type="title"/>
          </p:nvPr>
        </p:nvSpPr>
        <p:spPr>
          <a:xfrm>
            <a:off x="1831975" y="247651"/>
            <a:ext cx="8528050" cy="1262063"/>
          </a:xfrm>
          <a:solidFill>
            <a:schemeClr val="accent5">
              <a:lumMod val="20000"/>
              <a:lumOff val="80000"/>
            </a:schemeClr>
          </a:solidFill>
        </p:spPr>
        <p:txBody>
          <a:bodyPr>
            <a:normAutofit fontScale="90000"/>
          </a:bodyPr>
          <a:lstStyle/>
          <a:p>
            <a:pPr>
              <a:defRPr/>
            </a:pPr>
            <a:r>
              <a:rPr lang="en-US" b="1" dirty="0" err="1">
                <a:solidFill>
                  <a:srgbClr val="CC0000"/>
                </a:solidFill>
                <a:effectLst>
                  <a:outerShdw blurRad="38100" dist="38100" dir="2700000" algn="tl">
                    <a:srgbClr val="FFFFFF"/>
                  </a:outerShdw>
                </a:effectLst>
                <a:latin typeface="Arial" panose="020B0604020202020204" pitchFamily="34" charset="0"/>
                <a:cs typeface="Arial" panose="020B0604020202020204" pitchFamily="34" charset="0"/>
              </a:rPr>
              <a:t>Demyelination</a:t>
            </a:r>
            <a:br>
              <a:rPr lang="en-US" b="1" dirty="0">
                <a:solidFill>
                  <a:srgbClr val="CC0000"/>
                </a:solidFill>
                <a:effectLst>
                  <a:outerShdw blurRad="38100" dist="38100" dir="2700000" algn="tl">
                    <a:srgbClr val="FFFFFF"/>
                  </a:outerShdw>
                </a:effectLst>
                <a:latin typeface="Arial" panose="020B0604020202020204" pitchFamily="34" charset="0"/>
                <a:cs typeface="Arial" panose="020B0604020202020204" pitchFamily="34" charset="0"/>
              </a:rPr>
            </a:br>
            <a:r>
              <a:rPr lang="en-US" b="1" dirty="0">
                <a:solidFill>
                  <a:srgbClr val="CC0000"/>
                </a:solidFill>
                <a:effectLst>
                  <a:outerShdw blurRad="38100" dist="38100" dir="2700000" algn="tl">
                    <a:srgbClr val="FFFFFF"/>
                  </a:outerShdw>
                </a:effectLst>
                <a:latin typeface="Arial" panose="020B0604020202020204" pitchFamily="34" charset="0"/>
                <a:cs typeface="Arial" panose="020B0604020202020204" pitchFamily="34" charset="0"/>
              </a:rPr>
              <a:t>associated with inherited disorders</a:t>
            </a:r>
            <a:br>
              <a:rPr lang="en-US" b="1" dirty="0">
                <a:solidFill>
                  <a:srgbClr val="CC0000"/>
                </a:solidFill>
                <a:effectLst>
                  <a:outerShdw blurRad="38100" dist="38100" dir="2700000" algn="tl">
                    <a:srgbClr val="FFFFFF"/>
                  </a:outerShdw>
                </a:effectLst>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4819" name="Content Placeholder 3">
            <a:extLst>
              <a:ext uri="{FF2B5EF4-FFF2-40B4-BE49-F238E27FC236}">
                <a16:creationId xmlns:a16="http://schemas.microsoft.com/office/drawing/2014/main" id="{B7B5BE50-CC26-4595-91C9-B34B3CD63200}"/>
              </a:ext>
            </a:extLst>
          </p:cNvPr>
          <p:cNvSpPr>
            <a:spLocks noGrp="1"/>
          </p:cNvSpPr>
          <p:nvPr>
            <p:ph sz="half" idx="2"/>
          </p:nvPr>
        </p:nvSpPr>
        <p:spPr>
          <a:xfrm>
            <a:off x="1981200" y="2138401"/>
            <a:ext cx="4040188" cy="4283038"/>
          </a:xfrm>
        </p:spPr>
        <p:txBody>
          <a:bodyPr/>
          <a:lstStyle/>
          <a:p>
            <a:pPr marL="342900" indent="-342900" algn="l" rtl="0">
              <a:lnSpc>
                <a:spcPct val="90000"/>
              </a:lnSpc>
              <a:buClr>
                <a:srgbClr val="FF0000"/>
              </a:buClr>
              <a:buFont typeface="Wingdings" panose="05000000000000000000" pitchFamily="2" charset="2"/>
              <a:buChar char="§"/>
              <a:defRPr/>
            </a:pPr>
            <a:r>
              <a:rPr lang="en-US" altLang="en-US" u="sng" dirty="0">
                <a:solidFill>
                  <a:srgbClr val="FF0000"/>
                </a:solidFill>
                <a:effectLst>
                  <a:outerShdw blurRad="38100" dist="38100" dir="2700000" algn="tl">
                    <a:srgbClr val="000000">
                      <a:alpha val="43137"/>
                    </a:srgbClr>
                  </a:outerShdw>
                </a:effectLst>
                <a:latin typeface="Comic Sans MS" panose="030F0702030302020204" pitchFamily="66" charset="0"/>
              </a:rPr>
              <a:t>CV is markedly slowed &lt; 75% lower limit of normal)</a:t>
            </a:r>
          </a:p>
          <a:p>
            <a:pPr marL="342900" indent="-342900" algn="l" rtl="0">
              <a:lnSpc>
                <a:spcPct val="90000"/>
              </a:lnSpc>
              <a:buClr>
                <a:srgbClr val="FF0000"/>
              </a:buClr>
              <a:buFont typeface="Wingdings" panose="05000000000000000000" pitchFamily="2" charset="2"/>
              <a:buChar char="§"/>
              <a:defRPr/>
            </a:pPr>
            <a:r>
              <a:rPr lang="en-US" altLang="en-US" dirty="0">
                <a:latin typeface="Comic Sans MS" panose="030F0702030302020204" pitchFamily="66" charset="0"/>
              </a:rPr>
              <a:t> </a:t>
            </a:r>
            <a:r>
              <a:rPr lang="en-US" altLang="en-US" u="sng" dirty="0">
                <a:solidFill>
                  <a:srgbClr val="FF0000"/>
                </a:solidFill>
                <a:effectLst>
                  <a:outerShdw blurRad="38100" dist="38100" dir="2700000" algn="tl">
                    <a:srgbClr val="000000">
                      <a:alpha val="43137"/>
                    </a:srgbClr>
                  </a:outerShdw>
                </a:effectLst>
                <a:latin typeface="Comic Sans MS" panose="030F0702030302020204" pitchFamily="66" charset="0"/>
              </a:rPr>
              <a:t>DL is markedly prolonged (&gt;130% upper limit of normal). </a:t>
            </a:r>
          </a:p>
          <a:p>
            <a:pPr marL="342900" indent="-342900" algn="l" rtl="0">
              <a:lnSpc>
                <a:spcPct val="90000"/>
              </a:lnSpc>
              <a:buClr>
                <a:srgbClr val="FF0000"/>
              </a:buClr>
              <a:buFont typeface="Wingdings" panose="05000000000000000000" pitchFamily="2" charset="2"/>
              <a:buChar char="§"/>
              <a:defRPr/>
            </a:pPr>
            <a:r>
              <a:rPr lang="en-US" altLang="en-US" dirty="0">
                <a:latin typeface="Comic Sans MS" panose="030F0702030302020204" pitchFamily="66" charset="0"/>
              </a:rPr>
              <a:t>However, there usually is no change in configuration between proximal and distal stimulation</a:t>
            </a:r>
          </a:p>
          <a:p>
            <a:pPr algn="l" rtl="0">
              <a:defRPr/>
            </a:pPr>
            <a:endParaRPr lang="en-US" altLang="en-US" dirty="0"/>
          </a:p>
        </p:txBody>
      </p:sp>
      <p:pic>
        <p:nvPicPr>
          <p:cNvPr id="48132" name="Picture 4">
            <a:extLst>
              <a:ext uri="{FF2B5EF4-FFF2-40B4-BE49-F238E27FC236}">
                <a16:creationId xmlns:a16="http://schemas.microsoft.com/office/drawing/2014/main" id="{FDE5582B-6322-4067-BFCF-651133675B75}"/>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tretch>
            <a:fillRect/>
          </a:stretch>
        </p:blipFill>
        <p:spPr>
          <a:xfrm>
            <a:off x="6186488" y="1563953"/>
            <a:ext cx="3956050" cy="2307695"/>
          </a:xfrm>
          <a:noFill/>
        </p:spPr>
      </p:pic>
      <p:sp>
        <p:nvSpPr>
          <p:cNvPr id="48133" name="Slide Number Placeholder 6">
            <a:extLst>
              <a:ext uri="{FF2B5EF4-FFF2-40B4-BE49-F238E27FC236}">
                <a16:creationId xmlns:a16="http://schemas.microsoft.com/office/drawing/2014/main" id="{C37F7F3F-3F37-4CAB-A6AB-DF2E0347E6F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B269E75B-42AD-45BA-99C4-32F20D6601E5}" type="slidenum">
              <a:rPr lang="en-US" altLang="en-US" sz="1400">
                <a:solidFill>
                  <a:srgbClr val="000000"/>
                </a:solidFill>
                <a:latin typeface="Arial" panose="020B0604020202020204" pitchFamily="34" charset="0"/>
              </a:rPr>
              <a:pPr defTabSz="457200" rtl="0">
                <a:spcBef>
                  <a:spcPct val="0"/>
                </a:spcBef>
              </a:pPr>
              <a:t>19</a:t>
            </a:fld>
            <a:endParaRPr lang="en-US" altLang="en-US" sz="1400">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1000"/>
                                        <p:tgtEl>
                                          <p:spTgt spid="34819">
                                            <p:txEl>
                                              <p:pRg st="0" end="0"/>
                                            </p:txEl>
                                          </p:spTgt>
                                        </p:tgtEl>
                                      </p:cBhvr>
                                    </p:animEffect>
                                    <p:anim calcmode="lin" valueType="num">
                                      <p:cBhvr>
                                        <p:cTn id="8" dur="10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48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4819">
                                            <p:txEl>
                                              <p:pRg st="1" end="1"/>
                                            </p:txEl>
                                          </p:spTgt>
                                        </p:tgtEl>
                                        <p:attrNameLst>
                                          <p:attrName>style.visibility</p:attrName>
                                        </p:attrNameLst>
                                      </p:cBhvr>
                                      <p:to>
                                        <p:strVal val="visible"/>
                                      </p:to>
                                    </p:set>
                                    <p:animEffect transition="in" filter="fade">
                                      <p:cBhvr>
                                        <p:cTn id="14" dur="1000"/>
                                        <p:tgtEl>
                                          <p:spTgt spid="34819">
                                            <p:txEl>
                                              <p:pRg st="1" end="1"/>
                                            </p:txEl>
                                          </p:spTgt>
                                        </p:tgtEl>
                                      </p:cBhvr>
                                    </p:animEffect>
                                    <p:anim calcmode="lin" valueType="num">
                                      <p:cBhvr>
                                        <p:cTn id="15" dur="10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48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34819">
                                            <p:txEl>
                                              <p:pRg st="2" end="2"/>
                                            </p:txEl>
                                          </p:spTgt>
                                        </p:tgtEl>
                                        <p:attrNameLst>
                                          <p:attrName>style.visibility</p:attrName>
                                        </p:attrNameLst>
                                      </p:cBhvr>
                                      <p:to>
                                        <p:strVal val="visible"/>
                                      </p:to>
                                    </p:set>
                                    <p:animEffect transition="in" filter="fade">
                                      <p:cBhvr>
                                        <p:cTn id="21" dur="1000"/>
                                        <p:tgtEl>
                                          <p:spTgt spid="34819">
                                            <p:txEl>
                                              <p:pRg st="2" end="2"/>
                                            </p:txEl>
                                          </p:spTgt>
                                        </p:tgtEl>
                                      </p:cBhvr>
                                    </p:animEffect>
                                    <p:anim calcmode="lin" valueType="num">
                                      <p:cBhvr>
                                        <p:cTn id="22" dur="10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48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عنوان 7">
            <a:extLst>
              <a:ext uri="{FF2B5EF4-FFF2-40B4-BE49-F238E27FC236}">
                <a16:creationId xmlns:a16="http://schemas.microsoft.com/office/drawing/2014/main" id="{B53CA7B1-E959-4872-882F-EABA4BA6689C}"/>
              </a:ext>
            </a:extLst>
          </p:cNvPr>
          <p:cNvSpPr>
            <a:spLocks noGrp="1"/>
          </p:cNvSpPr>
          <p:nvPr>
            <p:ph type="title"/>
          </p:nvPr>
        </p:nvSpPr>
        <p:spPr>
          <a:xfrm>
            <a:off x="684212" y="4487332"/>
            <a:ext cx="8534400" cy="1507067"/>
          </a:xfrm>
        </p:spPr>
        <p:txBody>
          <a:bodyPr>
            <a:normAutofit/>
          </a:bodyPr>
          <a:lstStyle/>
          <a:p>
            <a:endParaRPr lang="ar-SA"/>
          </a:p>
        </p:txBody>
      </p:sp>
      <p:pic>
        <p:nvPicPr>
          <p:cNvPr id="5" name="صورة 4" descr="صورة تحتوي على نص, سماء, علامة, خارجي&#10;&#10;تم إنشاء الوصف تلقائياً">
            <a:extLst>
              <a:ext uri="{FF2B5EF4-FFF2-40B4-BE49-F238E27FC236}">
                <a16:creationId xmlns:a16="http://schemas.microsoft.com/office/drawing/2014/main" id="{8EA7B3B7-F94A-4F02-801C-B52C38FECC5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1239" y="757757"/>
            <a:ext cx="5304759" cy="3527664"/>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3808F5FD-FD74-469D-BD4B-F835DC112CE8}"/>
              </a:ext>
            </a:extLst>
          </p:cNvPr>
          <p:cNvSpPr>
            <a:spLocks noGrp="1"/>
          </p:cNvSpPr>
          <p:nvPr>
            <p:ph idx="1"/>
          </p:nvPr>
        </p:nvSpPr>
        <p:spPr>
          <a:xfrm>
            <a:off x="6514785" y="1901636"/>
            <a:ext cx="4990660" cy="3575884"/>
          </a:xfrm>
        </p:spPr>
        <p:txBody>
          <a:bodyPr>
            <a:noAutofit/>
          </a:bodyPr>
          <a:lstStyle/>
          <a:p>
            <a:pPr algn="l" rtl="0" eaLnBrk="1" hangingPunct="1">
              <a:lnSpc>
                <a:spcPct val="90000"/>
              </a:lnSpc>
              <a:defRPr/>
            </a:pPr>
            <a:r>
              <a:rPr lang="en-US" altLang="en-US" sz="2800" u="sng" dirty="0">
                <a:effectLst>
                  <a:outerShdw blurRad="38100" dist="38100" dir="2700000" algn="tl">
                    <a:srgbClr val="C0C0C0"/>
                  </a:outerShdw>
                </a:effectLst>
                <a:latin typeface="Comic Sans MS" pitchFamily="66" charset="0"/>
                <a:ea typeface="Calibri" pitchFamily="34" charset="0"/>
                <a:cs typeface="Calibri" pitchFamily="34" charset="0"/>
              </a:rPr>
              <a:t>At the end of the lecture student should be able to:</a:t>
            </a:r>
          </a:p>
          <a:p>
            <a:pPr algn="l" rtl="0" eaLnBrk="1" hangingPunct="1">
              <a:lnSpc>
                <a:spcPct val="90000"/>
              </a:lnSpc>
              <a:buClr>
                <a:srgbClr val="FF0000"/>
              </a:buClr>
              <a:buFont typeface="Wingdings" pitchFamily="2" charset="2"/>
              <a:buChar char="§"/>
              <a:defRPr/>
            </a:pPr>
            <a:r>
              <a:rPr lang="en-US" altLang="en-US" sz="2800" dirty="0">
                <a:latin typeface="Comic Sans MS" pitchFamily="66" charset="0"/>
                <a:ea typeface="Calibri" pitchFamily="34" charset="0"/>
                <a:cs typeface="Calibri" pitchFamily="34" charset="0"/>
              </a:rPr>
              <a:t>Define nerve conduction study (NCS) and electromyography ( EMG) .</a:t>
            </a:r>
          </a:p>
          <a:p>
            <a:pPr algn="l" rtl="0" eaLnBrk="1" hangingPunct="1">
              <a:lnSpc>
                <a:spcPct val="90000"/>
              </a:lnSpc>
              <a:buClr>
                <a:srgbClr val="FF0000"/>
              </a:buClr>
              <a:buFont typeface="Wingdings" pitchFamily="2" charset="2"/>
              <a:buChar char="§"/>
              <a:defRPr/>
            </a:pPr>
            <a:r>
              <a:rPr lang="en-US" altLang="en-US" sz="2800" dirty="0">
                <a:latin typeface="Comic Sans MS" pitchFamily="66" charset="0"/>
                <a:ea typeface="Calibri" pitchFamily="34" charset="0"/>
                <a:cs typeface="Calibri" pitchFamily="34" charset="0"/>
              </a:rPr>
              <a:t>Explain the procedure of NCS </a:t>
            </a:r>
          </a:p>
          <a:p>
            <a:pPr algn="l" rtl="0" eaLnBrk="1" hangingPunct="1">
              <a:lnSpc>
                <a:spcPct val="90000"/>
              </a:lnSpc>
              <a:buClr>
                <a:srgbClr val="FF0000"/>
              </a:buClr>
              <a:buFont typeface="Wingdings" pitchFamily="2" charset="2"/>
              <a:buChar char="§"/>
              <a:defRPr/>
            </a:pPr>
            <a:r>
              <a:rPr lang="en-US" altLang="en-US" sz="2800" dirty="0">
                <a:latin typeface="Comic Sans MS" pitchFamily="66" charset="0"/>
                <a:ea typeface="Calibri" pitchFamily="34" charset="0"/>
                <a:cs typeface="Calibri" pitchFamily="34" charset="0"/>
              </a:rPr>
              <a:t>Define the normal conduction velocity in upper limb and lower limb nerves .</a:t>
            </a:r>
          </a:p>
          <a:p>
            <a:pPr algn="l" rtl="0" eaLnBrk="1" hangingPunct="1">
              <a:lnSpc>
                <a:spcPct val="90000"/>
              </a:lnSpc>
              <a:buClr>
                <a:srgbClr val="FF0000"/>
              </a:buClr>
              <a:buFont typeface="Wingdings" pitchFamily="2" charset="2"/>
              <a:buChar char="§"/>
              <a:defRPr/>
            </a:pPr>
            <a:r>
              <a:rPr lang="en-US" altLang="en-US" sz="2800" dirty="0">
                <a:latin typeface="Comic Sans MS" pitchFamily="66" charset="0"/>
                <a:ea typeface="Calibri" pitchFamily="34" charset="0"/>
                <a:cs typeface="Calibri" pitchFamily="34" charset="0"/>
              </a:rPr>
              <a:t>Define the motor unit potentials ( MUPs) and how they are changed in muscle and nerve diseases .</a:t>
            </a:r>
            <a:endParaRPr lang="ar-SA" altLang="en-US" sz="2800" dirty="0">
              <a:latin typeface="Comic Sans MS" pitchFamily="66" charset="0"/>
              <a:ea typeface="Calibri" pitchFamily="34" charset="0"/>
              <a:cs typeface="Calibri" pitchFamily="34" charset="0"/>
            </a:endParaRPr>
          </a:p>
          <a:p>
            <a:pPr algn="l" rtl="0">
              <a:lnSpc>
                <a:spcPct val="90000"/>
              </a:lnSpc>
              <a:defRPr/>
            </a:pPr>
            <a:endParaRPr lang="en-US" altLang="en-US" sz="2800" dirty="0">
              <a:latin typeface="Calibri" pitchFamily="34" charset="0"/>
              <a:ea typeface="Calibri" pitchFamily="34" charset="0"/>
              <a:cs typeface="Calibri" pitchFamily="34" charset="0"/>
            </a:endParaRPr>
          </a:p>
        </p:txBody>
      </p:sp>
      <p:sp>
        <p:nvSpPr>
          <p:cNvPr id="24580" name="Slide Number Placeholder 3">
            <a:extLst>
              <a:ext uri="{FF2B5EF4-FFF2-40B4-BE49-F238E27FC236}">
                <a16:creationId xmlns:a16="http://schemas.microsoft.com/office/drawing/2014/main" id="{4D12BFAC-37C6-4015-9C44-F24AA98B52AD}"/>
              </a:ext>
            </a:extLst>
          </p:cNvPr>
          <p:cNvSpPr>
            <a:spLocks noGrp="1"/>
          </p:cNvSpPr>
          <p:nvPr>
            <p:ph type="sldNum" sz="quarter" idx="12"/>
          </p:nvPr>
        </p:nvSpPr>
        <p:spPr bwMode="auto">
          <a:xfrm>
            <a:off x="10363200" y="5578475"/>
            <a:ext cx="1142245" cy="6699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spcAft>
                <a:spcPts val="600"/>
              </a:spcAft>
            </a:pPr>
            <a:fld id="{D1F7074E-017B-4F31-AFA5-71A43AA0F104}" type="slidenum">
              <a:rPr lang="en-US" altLang="en-US">
                <a:latin typeface="Arial" panose="020B0604020202020204" pitchFamily="34" charset="0"/>
              </a:rPr>
              <a:pPr defTabSz="457200" rtl="0">
                <a:spcBef>
                  <a:spcPct val="0"/>
                </a:spcBef>
                <a:spcAft>
                  <a:spcPts val="600"/>
                </a:spcAft>
              </a:pPr>
              <a:t>2</a:t>
            </a:fld>
            <a:endParaRPr lang="en-US" altLang="en-US">
              <a:latin typeface="Arial" panose="020B0604020202020204" pitchFamily="34" charset="0"/>
            </a:endParaRPr>
          </a:p>
        </p:txBody>
      </p:sp>
      <p:sp>
        <p:nvSpPr>
          <p:cNvPr id="6" name="مربع نص 5">
            <a:extLst>
              <a:ext uri="{FF2B5EF4-FFF2-40B4-BE49-F238E27FC236}">
                <a16:creationId xmlns:a16="http://schemas.microsoft.com/office/drawing/2014/main" id="{BBA8A315-7CC5-4105-B253-0DFA6BE862AE}"/>
              </a:ext>
            </a:extLst>
          </p:cNvPr>
          <p:cNvSpPr txBox="1"/>
          <p:nvPr/>
        </p:nvSpPr>
        <p:spPr>
          <a:xfrm>
            <a:off x="3526064" y="4085366"/>
            <a:ext cx="2569934" cy="200055"/>
          </a:xfrm>
          <a:prstGeom prst="rect">
            <a:avLst/>
          </a:prstGeom>
          <a:solidFill>
            <a:srgbClr val="000000"/>
          </a:solidFill>
        </p:spPr>
        <p:txBody>
          <a:bodyPr wrap="none" rtlCol="1">
            <a:spAutoFit/>
          </a:bodyPr>
          <a:lstStyle/>
          <a:p>
            <a:pPr>
              <a:spcAft>
                <a:spcPts val="600"/>
              </a:spcAft>
            </a:pPr>
            <a:r>
              <a:rPr lang="ar-SA" sz="700">
                <a:solidFill>
                  <a:srgbClr val="FFFFFF"/>
                </a:solidFill>
                <a:hlinkClick r:id="rId3" tooltip="http://www.picpedia.org/highway-signs/o/objectives.html">
                  <a:extLst>
                    <a:ext uri="{A12FA001-AC4F-418D-AE19-62706E023703}">
                      <ahyp:hlinkClr xmlns:ahyp="http://schemas.microsoft.com/office/drawing/2018/hyperlinkcolor" val="tx"/>
                    </a:ext>
                  </a:extLst>
                </a:hlinkClick>
              </a:rPr>
              <a:t>هذه الصورة</a:t>
            </a:r>
            <a:r>
              <a:rPr lang="ar-SA" sz="700">
                <a:solidFill>
                  <a:srgbClr val="FFFFFF"/>
                </a:solidFill>
              </a:rPr>
              <a:t> بواسطة كاتب غير معروف مرخصة بالاسم </a:t>
            </a:r>
            <a:r>
              <a:rPr lang="ar-SA"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ar-SA" sz="7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1">
            <a:extLst>
              <a:ext uri="{FF2B5EF4-FFF2-40B4-BE49-F238E27FC236}">
                <a16:creationId xmlns:a16="http://schemas.microsoft.com/office/drawing/2014/main" id="{061BC0C0-1572-44A2-8E29-E7BC3EA5BB0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5391C549-786B-4571-9D68-39B39AEC2F05}" type="slidenum">
              <a:rPr lang="en-US" altLang="en-US" sz="1400">
                <a:solidFill>
                  <a:srgbClr val="000000"/>
                </a:solidFill>
                <a:latin typeface="Arial" panose="020B0604020202020204" pitchFamily="34" charset="0"/>
              </a:rPr>
              <a:pPr defTabSz="457200" rtl="0">
                <a:spcBef>
                  <a:spcPct val="0"/>
                </a:spcBef>
              </a:pPr>
              <a:t>20</a:t>
            </a:fld>
            <a:endParaRPr lang="en-US" altLang="en-US" sz="1400">
              <a:solidFill>
                <a:srgbClr val="000000"/>
              </a:solidFill>
              <a:latin typeface="Arial" panose="020B0604020202020204" pitchFamily="34" charset="0"/>
            </a:endParaRPr>
          </a:p>
        </p:txBody>
      </p:sp>
      <p:graphicFrame>
        <p:nvGraphicFramePr>
          <p:cNvPr id="2" name="Table 1">
            <a:extLst>
              <a:ext uri="{FF2B5EF4-FFF2-40B4-BE49-F238E27FC236}">
                <a16:creationId xmlns:a16="http://schemas.microsoft.com/office/drawing/2014/main" id="{DB080FF3-0CA6-4166-815E-EB2A18FA826A}"/>
              </a:ext>
            </a:extLst>
          </p:cNvPr>
          <p:cNvGraphicFramePr>
            <a:graphicFrameLocks noGrp="1"/>
          </p:cNvGraphicFramePr>
          <p:nvPr/>
        </p:nvGraphicFramePr>
        <p:xfrm>
          <a:off x="2057400" y="1600201"/>
          <a:ext cx="8332788" cy="3544377"/>
        </p:xfrm>
        <a:graphic>
          <a:graphicData uri="http://schemas.openxmlformats.org/drawingml/2006/table">
            <a:tbl>
              <a:tblPr firstRow="1" bandRow="1"/>
              <a:tblGrid>
                <a:gridCol w="4166394">
                  <a:extLst>
                    <a:ext uri="{9D8B030D-6E8A-4147-A177-3AD203B41FA5}">
                      <a16:colId xmlns:a16="http://schemas.microsoft.com/office/drawing/2014/main" val="20000"/>
                    </a:ext>
                  </a:extLst>
                </a:gridCol>
                <a:gridCol w="4166394">
                  <a:extLst>
                    <a:ext uri="{9D8B030D-6E8A-4147-A177-3AD203B41FA5}">
                      <a16:colId xmlns:a16="http://schemas.microsoft.com/office/drawing/2014/main" val="20001"/>
                    </a:ext>
                  </a:extLst>
                </a:gridCol>
              </a:tblGrid>
              <a:tr h="984009">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pPr algn="l" rtl="0"/>
                      <a:r>
                        <a:rPr lang="en-US" sz="2000" dirty="0">
                          <a:solidFill>
                            <a:schemeClr val="tx2"/>
                          </a:solidFill>
                          <a:latin typeface="Comic Sans MS" panose="030F0702030302020204" pitchFamily="66" charset="0"/>
                        </a:rPr>
                        <a:t>Axonal degeneration neuropathy </a:t>
                      </a:r>
                      <a:r>
                        <a:rPr lang="en-US" sz="2000" baseline="0" dirty="0">
                          <a:solidFill>
                            <a:schemeClr val="tx2"/>
                          </a:solidFill>
                          <a:latin typeface="Comic Sans MS" panose="030F0702030302020204" pitchFamily="66" charset="0"/>
                        </a:rPr>
                        <a:t> features</a:t>
                      </a:r>
                      <a:endParaRPr lang="en-US" sz="2000" dirty="0">
                        <a:solidFill>
                          <a:schemeClr val="tx2"/>
                        </a:solidFill>
                        <a:latin typeface="Comic Sans MS" panose="030F0702030302020204" pitchFamily="66" charset="0"/>
                      </a:endParaRPr>
                    </a:p>
                    <a:p>
                      <a:pPr algn="l" rtl="0"/>
                      <a:endParaRPr lang="en-US" sz="1800" dirty="0">
                        <a:solidFill>
                          <a:schemeClr val="tx2"/>
                        </a:solidFill>
                        <a:latin typeface="Comic Sans MS" panose="030F0702030302020204" pitchFamily="66" charset="0"/>
                      </a:endParaRPr>
                    </a:p>
                  </a:txBody>
                  <a:tcPr marL="91443" marR="91443" marT="45710" marB="4571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48312"/>
                    </a:solidFill>
                  </a:tcPr>
                </a:tc>
                <a:tc>
                  <a:txBody>
                    <a:bodyPr/>
                    <a:lstStyle>
                      <a:lvl1pPr marL="0">
                        <a:defRPr b="1">
                          <a:solidFill>
                            <a:schemeClr val="lt1"/>
                          </a:solidFill>
                          <a:latin typeface="Calibri" panose="020F0502020204030204"/>
                        </a:defRPr>
                      </a:lvl1pPr>
                      <a:lvl2pPr marL="457200">
                        <a:defRPr b="1">
                          <a:solidFill>
                            <a:schemeClr val="lt1"/>
                          </a:solidFill>
                          <a:latin typeface="Calibri" panose="020F0502020204030204"/>
                        </a:defRPr>
                      </a:lvl2pPr>
                      <a:lvl3pPr marL="914400">
                        <a:defRPr b="1">
                          <a:solidFill>
                            <a:schemeClr val="lt1"/>
                          </a:solidFill>
                          <a:latin typeface="Calibri" panose="020F0502020204030204"/>
                        </a:defRPr>
                      </a:lvl3pPr>
                      <a:lvl4pPr marL="1371600">
                        <a:defRPr b="1">
                          <a:solidFill>
                            <a:schemeClr val="lt1"/>
                          </a:solidFill>
                          <a:latin typeface="Calibri" panose="020F0502020204030204"/>
                        </a:defRPr>
                      </a:lvl4pPr>
                      <a:lvl5pPr marL="1828800">
                        <a:defRPr b="1">
                          <a:solidFill>
                            <a:schemeClr val="lt1"/>
                          </a:solidFill>
                          <a:latin typeface="Calibri" panose="020F0502020204030204"/>
                        </a:defRPr>
                      </a:lvl5pPr>
                      <a:lvl6pPr marL="2286000">
                        <a:defRPr b="1">
                          <a:solidFill>
                            <a:schemeClr val="lt1"/>
                          </a:solidFill>
                          <a:latin typeface="Calibri" panose="020F0502020204030204"/>
                        </a:defRPr>
                      </a:lvl6pPr>
                      <a:lvl7pPr marL="2743200">
                        <a:defRPr b="1">
                          <a:solidFill>
                            <a:schemeClr val="lt1"/>
                          </a:solidFill>
                          <a:latin typeface="Calibri" panose="020F0502020204030204"/>
                        </a:defRPr>
                      </a:lvl7pPr>
                      <a:lvl8pPr marL="3200400">
                        <a:defRPr b="1">
                          <a:solidFill>
                            <a:schemeClr val="lt1"/>
                          </a:solidFill>
                          <a:latin typeface="Calibri" panose="020F0502020204030204"/>
                        </a:defRPr>
                      </a:lvl8pPr>
                      <a:lvl9pPr marL="3657600">
                        <a:defRPr b="1">
                          <a:solidFill>
                            <a:schemeClr val="lt1"/>
                          </a:solidFill>
                          <a:latin typeface="Calibri" panose="020F0502020204030204"/>
                        </a:defRPr>
                      </a:lvl9pPr>
                    </a:lstStyle>
                    <a:p>
                      <a:pPr algn="l" rtl="0"/>
                      <a:r>
                        <a:rPr lang="en-US" sz="2000" dirty="0">
                          <a:solidFill>
                            <a:schemeClr val="tx2"/>
                          </a:solidFill>
                          <a:latin typeface="Comic Sans MS" panose="030F0702030302020204" pitchFamily="66" charset="0"/>
                        </a:rPr>
                        <a:t>Demyelinating Neuropathy  features</a:t>
                      </a:r>
                    </a:p>
                  </a:txBody>
                  <a:tcPr marL="91443" marR="91443" marT="45710" marB="4571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48312"/>
                    </a:solidFill>
                  </a:tcPr>
                </a:tc>
                <a:extLst>
                  <a:ext uri="{0D108BD9-81ED-4DB2-BD59-A6C34878D82A}">
                    <a16:rowId xmlns:a16="http://schemas.microsoft.com/office/drawing/2014/main" val="10000"/>
                  </a:ext>
                </a:extLst>
              </a:tr>
              <a:tr h="645749">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marL="285750" indent="-285750" algn="l" rtl="0">
                        <a:buFont typeface="Arial" panose="020B0604020202020204" pitchFamily="34" charset="0"/>
                        <a:buChar char="•"/>
                      </a:pPr>
                      <a:r>
                        <a:rPr lang="en-US" sz="1800" dirty="0">
                          <a:latin typeface="Comic Sans MS" panose="030F0702030302020204" pitchFamily="66" charset="0"/>
                        </a:rPr>
                        <a:t>Low amplitudes</a:t>
                      </a:r>
                    </a:p>
                    <a:p>
                      <a:pPr algn="l" rtl="0"/>
                      <a:endParaRPr lang="en-US" sz="1800" dirty="0">
                        <a:latin typeface="Comic Sans MS" panose="030F0702030302020204" pitchFamily="66" charset="0"/>
                      </a:endParaRPr>
                    </a:p>
                  </a:txBody>
                  <a:tcPr marL="91443" marR="91443" marT="45710" marB="4571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40000"/>
                      </a:srgbClr>
                    </a:solid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marL="285750" indent="-285750" algn="l" rtl="0">
                        <a:buFont typeface="Arial" panose="020B0604020202020204" pitchFamily="34" charset="0"/>
                        <a:buChar char="•"/>
                      </a:pPr>
                      <a:r>
                        <a:rPr lang="en-US" sz="1800" dirty="0">
                          <a:latin typeface="Comic Sans MS" panose="030F0702030302020204" pitchFamily="66" charset="0"/>
                        </a:rPr>
                        <a:t>Normal amplitudes</a:t>
                      </a:r>
                    </a:p>
                  </a:txBody>
                  <a:tcPr marL="91443" marR="91443" marT="45710" marB="4571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40000"/>
                      </a:srgbClr>
                    </a:solidFill>
                  </a:tcPr>
                </a:tc>
                <a:extLst>
                  <a:ext uri="{0D108BD9-81ED-4DB2-BD59-A6C34878D82A}">
                    <a16:rowId xmlns:a16="http://schemas.microsoft.com/office/drawing/2014/main" val="10001"/>
                  </a:ext>
                </a:extLst>
              </a:tr>
              <a:tr h="843763">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marL="285750" indent="-285750" algn="l" rtl="0">
                        <a:buFont typeface="Arial" panose="020B0604020202020204" pitchFamily="34" charset="0"/>
                        <a:buChar char="•"/>
                      </a:pPr>
                      <a:r>
                        <a:rPr lang="en-US" sz="1800" dirty="0">
                          <a:latin typeface="Comic Sans MS" panose="030F0702030302020204" pitchFamily="66" charset="0"/>
                        </a:rPr>
                        <a:t>Normal / slight delay in latency </a:t>
                      </a:r>
                    </a:p>
                  </a:txBody>
                  <a:tcPr marL="91443" marR="91443" marT="45710" marB="4571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20000"/>
                      </a:srgbClr>
                    </a:solid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marL="285750" indent="-285750" algn="l" rtl="0">
                        <a:buFont typeface="Arial" panose="020B0604020202020204" pitchFamily="34" charset="0"/>
                        <a:buChar char="•"/>
                      </a:pPr>
                      <a:r>
                        <a:rPr lang="en-US" sz="1800" dirty="0">
                          <a:latin typeface="Comic Sans MS" panose="030F0702030302020204" pitchFamily="66" charset="0"/>
                        </a:rPr>
                        <a:t>Significant delay</a:t>
                      </a:r>
                      <a:r>
                        <a:rPr lang="en-US" sz="1800" baseline="0" dirty="0">
                          <a:latin typeface="Comic Sans MS" panose="030F0702030302020204" pitchFamily="66" charset="0"/>
                        </a:rPr>
                        <a:t> in</a:t>
                      </a:r>
                      <a:r>
                        <a:rPr lang="en-US" sz="1800" dirty="0">
                          <a:latin typeface="Comic Sans MS" panose="030F0702030302020204" pitchFamily="66" charset="0"/>
                        </a:rPr>
                        <a:t> latency</a:t>
                      </a:r>
                    </a:p>
                    <a:p>
                      <a:pPr marL="285750" indent="-285750" algn="l" rtl="0">
                        <a:buFont typeface="Arial" panose="020B0604020202020204" pitchFamily="34" charset="0"/>
                        <a:buChar char="•"/>
                      </a:pPr>
                      <a:endParaRPr lang="en-US" sz="1800" dirty="0">
                        <a:latin typeface="Comic Sans MS" panose="030F0702030302020204" pitchFamily="66" charset="0"/>
                      </a:endParaRPr>
                    </a:p>
                  </a:txBody>
                  <a:tcPr marL="91443" marR="91443" marT="45710" marB="4571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20000"/>
                      </a:srgbClr>
                    </a:solidFill>
                  </a:tcPr>
                </a:tc>
                <a:extLst>
                  <a:ext uri="{0D108BD9-81ED-4DB2-BD59-A6C34878D82A}">
                    <a16:rowId xmlns:a16="http://schemas.microsoft.com/office/drawing/2014/main" val="10002"/>
                  </a:ext>
                </a:extLst>
              </a:tr>
              <a:tr h="1070856">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marL="285750" indent="-285750" algn="l" rtl="0">
                        <a:buFont typeface="Arial" panose="020B0604020202020204" pitchFamily="34" charset="0"/>
                        <a:buChar char="•"/>
                      </a:pPr>
                      <a:r>
                        <a:rPr lang="en-US" sz="1800" dirty="0">
                          <a:latin typeface="Comic Sans MS" panose="030F0702030302020204" pitchFamily="66" charset="0"/>
                        </a:rPr>
                        <a:t>Normal / slightly low conduction         velocity</a:t>
                      </a:r>
                    </a:p>
                  </a:txBody>
                  <a:tcPr marL="91443" marR="91443" marT="45710" marB="4571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40000"/>
                      </a:srgbClr>
                    </a:solidFill>
                  </a:tcPr>
                </a:tc>
                <a:tc>
                  <a:txBody>
                    <a:bodyPr/>
                    <a:lstStyle>
                      <a:lvl1pPr marL="0">
                        <a:defRPr>
                          <a:solidFill>
                            <a:schemeClr val="dk1"/>
                          </a:solidFill>
                          <a:latin typeface="Calibri" panose="020F0502020204030204"/>
                        </a:defRPr>
                      </a:lvl1pPr>
                      <a:lvl2pPr marL="457200">
                        <a:defRPr>
                          <a:solidFill>
                            <a:schemeClr val="dk1"/>
                          </a:solidFill>
                          <a:latin typeface="Calibri" panose="020F0502020204030204"/>
                        </a:defRPr>
                      </a:lvl2pPr>
                      <a:lvl3pPr marL="914400">
                        <a:defRPr>
                          <a:solidFill>
                            <a:schemeClr val="dk1"/>
                          </a:solidFill>
                          <a:latin typeface="Calibri" panose="020F0502020204030204"/>
                        </a:defRPr>
                      </a:lvl3pPr>
                      <a:lvl4pPr marL="1371600">
                        <a:defRPr>
                          <a:solidFill>
                            <a:schemeClr val="dk1"/>
                          </a:solidFill>
                          <a:latin typeface="Calibri" panose="020F0502020204030204"/>
                        </a:defRPr>
                      </a:lvl4pPr>
                      <a:lvl5pPr marL="1828800">
                        <a:defRPr>
                          <a:solidFill>
                            <a:schemeClr val="dk1"/>
                          </a:solidFill>
                          <a:latin typeface="Calibri" panose="020F0502020204030204"/>
                        </a:defRPr>
                      </a:lvl5pPr>
                      <a:lvl6pPr marL="2286000">
                        <a:defRPr>
                          <a:solidFill>
                            <a:schemeClr val="dk1"/>
                          </a:solidFill>
                          <a:latin typeface="Calibri" panose="020F0502020204030204"/>
                        </a:defRPr>
                      </a:lvl6pPr>
                      <a:lvl7pPr marL="2743200">
                        <a:defRPr>
                          <a:solidFill>
                            <a:schemeClr val="dk1"/>
                          </a:solidFill>
                          <a:latin typeface="Calibri" panose="020F0502020204030204"/>
                        </a:defRPr>
                      </a:lvl7pPr>
                      <a:lvl8pPr marL="3200400">
                        <a:defRPr>
                          <a:solidFill>
                            <a:schemeClr val="dk1"/>
                          </a:solidFill>
                          <a:latin typeface="Calibri" panose="020F0502020204030204"/>
                        </a:defRPr>
                      </a:lvl8pPr>
                      <a:lvl9pPr marL="3657600">
                        <a:defRPr>
                          <a:solidFill>
                            <a:schemeClr val="dk1"/>
                          </a:solidFill>
                          <a:latin typeface="Calibri" panose="020F0502020204030204"/>
                        </a:defRPr>
                      </a:lvl9pPr>
                    </a:lstStyle>
                    <a:p>
                      <a:pPr marL="285750" indent="-285750" algn="l" rtl="0">
                        <a:buFont typeface="Arial" panose="020B0604020202020204" pitchFamily="34" charset="0"/>
                        <a:buChar char="•"/>
                      </a:pPr>
                      <a:r>
                        <a:rPr lang="en-US" sz="1800" dirty="0">
                          <a:latin typeface="Comic Sans MS" panose="030F0702030302020204" pitchFamily="66" charset="0"/>
                        </a:rPr>
                        <a:t>Significantly low conduction velocity</a:t>
                      </a:r>
                    </a:p>
                    <a:p>
                      <a:pPr marL="285750" indent="-285750" algn="l" rtl="0">
                        <a:buFont typeface="Arial" panose="020B0604020202020204" pitchFamily="34" charset="0"/>
                        <a:buChar char="•"/>
                      </a:pPr>
                      <a:endParaRPr lang="en-US" sz="1800" dirty="0">
                        <a:latin typeface="Comic Sans MS" panose="030F0702030302020204" pitchFamily="66" charset="0"/>
                      </a:endParaRPr>
                    </a:p>
                  </a:txBody>
                  <a:tcPr marL="91443" marR="91443" marT="45710" marB="4571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48312">
                        <a:tint val="40000"/>
                      </a:srgb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D8A82B1A-CD5D-43AC-B5E5-7C7232B21FB0}"/>
              </a:ext>
            </a:extLst>
          </p:cNvPr>
          <p:cNvSpPr>
            <a:spLocks noGrp="1" noChangeArrowheads="1"/>
          </p:cNvSpPr>
          <p:nvPr>
            <p:ph type="title"/>
          </p:nvPr>
        </p:nvSpPr>
        <p:spPr>
          <a:xfrm>
            <a:off x="1831975" y="247650"/>
            <a:ext cx="8528050" cy="615950"/>
          </a:xfrm>
          <a:solidFill>
            <a:schemeClr val="accent5">
              <a:lumMod val="20000"/>
              <a:lumOff val="80000"/>
            </a:schemeClr>
          </a:solidFill>
        </p:spPr>
        <p:txBody>
          <a:bodyPr>
            <a:normAutofit fontScale="90000"/>
          </a:bodyPr>
          <a:lstStyle/>
          <a:p>
            <a:pPr eaLnBrk="1" hangingPunct="1">
              <a:defRPr/>
            </a:pPr>
            <a:r>
              <a:rPr lang="en-US" altLang="en-US" sz="4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ELECTROMYOGRAPHY (EMG)</a:t>
            </a:r>
          </a:p>
        </p:txBody>
      </p:sp>
      <p:sp>
        <p:nvSpPr>
          <p:cNvPr id="4100" name="Rectangle 3">
            <a:extLst>
              <a:ext uri="{FF2B5EF4-FFF2-40B4-BE49-F238E27FC236}">
                <a16:creationId xmlns:a16="http://schemas.microsoft.com/office/drawing/2014/main" id="{5820975E-ED09-468E-B345-E4F632EC7DD8}"/>
              </a:ext>
            </a:extLst>
          </p:cNvPr>
          <p:cNvSpPr>
            <a:spLocks noGrp="1" noChangeArrowheads="1"/>
          </p:cNvSpPr>
          <p:nvPr>
            <p:ph idx="1"/>
          </p:nvPr>
        </p:nvSpPr>
        <p:spPr>
          <a:xfrm>
            <a:off x="2060575" y="1592826"/>
            <a:ext cx="8070850" cy="3131574"/>
          </a:xfrm>
        </p:spPr>
        <p:txBody>
          <a:bodyPr>
            <a:noAutofit/>
          </a:bodyPr>
          <a:lstStyle/>
          <a:p>
            <a:pPr marL="457200" indent="-457200" algn="l" rtl="0">
              <a:buClr>
                <a:srgbClr val="FF0000"/>
              </a:buClr>
              <a:buFont typeface="Wingdings" panose="05000000000000000000" pitchFamily="2" charset="2"/>
              <a:buChar char="§"/>
            </a:pPr>
            <a:r>
              <a:rPr lang="en-US" altLang="en-US" sz="2800" dirty="0">
                <a:latin typeface="Comic Sans MS" panose="030F0702030302020204" pitchFamily="66" charset="0"/>
                <a:cs typeface="Calibri" panose="020F0502020204030204" pitchFamily="34" charset="0"/>
              </a:rPr>
              <a:t>It’s a recording of electrical activity of the muscle by inserting needle electrode in the belly of the muscles or by applying the surface electrodes.</a:t>
            </a:r>
          </a:p>
          <a:p>
            <a:pPr marL="457200" indent="-457200" algn="l" rtl="0">
              <a:buClr>
                <a:srgbClr val="FF0000"/>
              </a:buClr>
              <a:buFont typeface="Wingdings" panose="05000000000000000000" pitchFamily="2" charset="2"/>
              <a:buChar char="§"/>
            </a:pPr>
            <a:r>
              <a:rPr lang="en-US" altLang="en-US" sz="2800" dirty="0">
                <a:latin typeface="Comic Sans MS" panose="030F0702030302020204" pitchFamily="66" charset="0"/>
                <a:cs typeface="Calibri" panose="020F0502020204030204" pitchFamily="34" charset="0"/>
              </a:rPr>
              <a:t>The potentials recorded on volitional effort are derived from motor units of the muscle, hence known as motor unit potentials (MUPs). </a:t>
            </a:r>
          </a:p>
        </p:txBody>
      </p:sp>
      <p:sp>
        <p:nvSpPr>
          <p:cNvPr id="50180" name="Slide Number Placeholder 5">
            <a:extLst>
              <a:ext uri="{FF2B5EF4-FFF2-40B4-BE49-F238E27FC236}">
                <a16:creationId xmlns:a16="http://schemas.microsoft.com/office/drawing/2014/main" id="{D43A959F-640A-4983-BCA5-EAC95F10A73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5C39F933-39FB-46D8-A822-6A8817AEA24F}" type="slidenum">
              <a:rPr lang="en-US" altLang="en-US" sz="1400">
                <a:solidFill>
                  <a:srgbClr val="000000"/>
                </a:solidFill>
                <a:latin typeface="Arial" panose="020B0604020202020204" pitchFamily="34" charset="0"/>
              </a:rPr>
              <a:pPr defTabSz="457200" rtl="0">
                <a:spcBef>
                  <a:spcPct val="0"/>
                </a:spcBef>
              </a:pPr>
              <a:t>21</a:t>
            </a:fld>
            <a:endParaRPr lang="en-US" altLang="en-US" sz="1400">
              <a:solidFill>
                <a:srgbClr val="000000"/>
              </a:solidFill>
              <a:latin typeface="Arial" panose="020B0604020202020204" pitchFamily="34" charset="0"/>
            </a:endParaRPr>
          </a:p>
        </p:txBody>
      </p:sp>
      <p:pic>
        <p:nvPicPr>
          <p:cNvPr id="2" name="صورة 1">
            <a:extLst>
              <a:ext uri="{FF2B5EF4-FFF2-40B4-BE49-F238E27FC236}">
                <a16:creationId xmlns:a16="http://schemas.microsoft.com/office/drawing/2014/main" id="{6C561A64-8B4D-4D40-B2F9-187FFD0FE2F6}"/>
              </a:ext>
            </a:extLst>
          </p:cNvPr>
          <p:cNvPicPr>
            <a:picLocks noChangeAspect="1"/>
          </p:cNvPicPr>
          <p:nvPr/>
        </p:nvPicPr>
        <p:blipFill>
          <a:blip r:embed="rId2"/>
          <a:stretch>
            <a:fillRect/>
          </a:stretch>
        </p:blipFill>
        <p:spPr>
          <a:xfrm>
            <a:off x="10360025" y="0"/>
            <a:ext cx="1831975" cy="2749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xEl>
                                              <p:pRg st="0" end="0"/>
                                            </p:txEl>
                                          </p:spTgt>
                                        </p:tgtEl>
                                        <p:attrNameLst>
                                          <p:attrName>style.visibility</p:attrName>
                                        </p:attrNameLst>
                                      </p:cBhvr>
                                      <p:to>
                                        <p:strVal val="visible"/>
                                      </p:to>
                                    </p:set>
                                    <p:animEffect transition="in" filter="fade">
                                      <p:cBhvr>
                                        <p:cTn id="7" dur="1000"/>
                                        <p:tgtEl>
                                          <p:spTgt spid="4100">
                                            <p:txEl>
                                              <p:pRg st="0" end="0"/>
                                            </p:txEl>
                                          </p:spTgt>
                                        </p:tgtEl>
                                      </p:cBhvr>
                                    </p:animEffect>
                                    <p:anim calcmode="lin" valueType="num">
                                      <p:cBhvr>
                                        <p:cTn id="8" dur="1000" fill="hold"/>
                                        <p:tgtEl>
                                          <p:spTgt spid="41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100">
                                            <p:txEl>
                                              <p:pRg st="1" end="1"/>
                                            </p:txEl>
                                          </p:spTgt>
                                        </p:tgtEl>
                                        <p:attrNameLst>
                                          <p:attrName>style.visibility</p:attrName>
                                        </p:attrNameLst>
                                      </p:cBhvr>
                                      <p:to>
                                        <p:strVal val="visible"/>
                                      </p:to>
                                    </p:set>
                                    <p:animEffect transition="in" filter="fade">
                                      <p:cBhvr>
                                        <p:cTn id="14" dur="1000"/>
                                        <p:tgtEl>
                                          <p:spTgt spid="4100">
                                            <p:txEl>
                                              <p:pRg st="1" end="1"/>
                                            </p:txEl>
                                          </p:spTgt>
                                        </p:tgtEl>
                                      </p:cBhvr>
                                    </p:animEffect>
                                    <p:anim calcmode="lin" valueType="num">
                                      <p:cBhvr>
                                        <p:cTn id="15" dur="1000" fill="hold"/>
                                        <p:tgtEl>
                                          <p:spTgt spid="410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10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AE4E2CB4-E1A1-41C4-8900-0F0324AC02AE}"/>
              </a:ext>
            </a:extLst>
          </p:cNvPr>
          <p:cNvSpPr>
            <a:spLocks noGrp="1" noChangeArrowheads="1"/>
          </p:cNvSpPr>
          <p:nvPr>
            <p:ph idx="1"/>
          </p:nvPr>
        </p:nvSpPr>
        <p:spPr>
          <a:xfrm>
            <a:off x="2133600" y="374401"/>
            <a:ext cx="8229600" cy="868613"/>
          </a:xfrm>
        </p:spPr>
        <p:txBody>
          <a:bodyPr>
            <a:noAutofit/>
          </a:bodyPr>
          <a:lstStyle/>
          <a:p>
            <a:pPr marL="457200" indent="-457200" algn="l" rtl="0">
              <a:buClr>
                <a:srgbClr val="FF0000"/>
              </a:buClr>
              <a:buFont typeface="Wingdings" panose="05000000000000000000" pitchFamily="2" charset="2"/>
              <a:buChar char="§"/>
            </a:pPr>
            <a:r>
              <a:rPr lang="en-US" altLang="en-US" sz="2800" dirty="0">
                <a:solidFill>
                  <a:schemeClr val="accent2"/>
                </a:solidFill>
                <a:latin typeface="Comic Sans MS" panose="030F0702030302020204" pitchFamily="66" charset="0"/>
                <a:cs typeface="Arial" panose="020B0604020202020204" pitchFamily="34" charset="0"/>
              </a:rPr>
              <a:t>A motor unit </a:t>
            </a:r>
            <a:r>
              <a:rPr lang="en-US" altLang="en-US" sz="2800" dirty="0">
                <a:latin typeface="Comic Sans MS" panose="030F0702030302020204" pitchFamily="66" charset="0"/>
                <a:cs typeface="Arial" panose="020B0604020202020204" pitchFamily="34" charset="0"/>
              </a:rPr>
              <a:t>is defined as one motor neuron and all of the muscle fibers it innervates. </a:t>
            </a:r>
          </a:p>
        </p:txBody>
      </p:sp>
      <p:sp>
        <p:nvSpPr>
          <p:cNvPr id="51203" name="Slide Number Placeholder 5">
            <a:extLst>
              <a:ext uri="{FF2B5EF4-FFF2-40B4-BE49-F238E27FC236}">
                <a16:creationId xmlns:a16="http://schemas.microsoft.com/office/drawing/2014/main" id="{EEC0A98D-2C36-4C55-B02F-E0E98DF65E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48C3D0B6-4A5F-4783-8284-92CF69475791}" type="slidenum">
              <a:rPr lang="en-US" altLang="en-US" sz="1400">
                <a:solidFill>
                  <a:srgbClr val="000000"/>
                </a:solidFill>
                <a:latin typeface="Arial" panose="020B0604020202020204" pitchFamily="34" charset="0"/>
              </a:rPr>
              <a:pPr defTabSz="457200" rtl="0">
                <a:spcBef>
                  <a:spcPct val="0"/>
                </a:spcBef>
              </a:pPr>
              <a:t>22</a:t>
            </a:fld>
            <a:endParaRPr lang="en-US" altLang="en-US" sz="1400">
              <a:solidFill>
                <a:srgbClr val="000000"/>
              </a:solidFill>
              <a:latin typeface="Arial" panose="020B0604020202020204" pitchFamily="34" charset="0"/>
            </a:endParaRPr>
          </a:p>
        </p:txBody>
      </p:sp>
      <p:pic>
        <p:nvPicPr>
          <p:cNvPr id="51204" name="Picture 4" descr="motorunit">
            <a:extLst>
              <a:ext uri="{FF2B5EF4-FFF2-40B4-BE49-F238E27FC236}">
                <a16:creationId xmlns:a16="http://schemas.microsoft.com/office/drawing/2014/main" id="{8C243BFC-9D29-4BAA-BFC8-989F6AC0A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916" y="1977352"/>
            <a:ext cx="55626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صورة 1">
            <a:extLst>
              <a:ext uri="{FF2B5EF4-FFF2-40B4-BE49-F238E27FC236}">
                <a16:creationId xmlns:a16="http://schemas.microsoft.com/office/drawing/2014/main" id="{DEDEA1C5-1E62-4266-9142-4DA298A323EB}"/>
              </a:ext>
            </a:extLst>
          </p:cNvPr>
          <p:cNvPicPr>
            <a:picLocks noChangeAspect="1"/>
          </p:cNvPicPr>
          <p:nvPr/>
        </p:nvPicPr>
        <p:blipFill>
          <a:blip r:embed="rId4"/>
          <a:stretch>
            <a:fillRect/>
          </a:stretch>
        </p:blipFill>
        <p:spPr>
          <a:xfrm>
            <a:off x="6243486" y="1930648"/>
            <a:ext cx="5643716" cy="45529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fade">
                                      <p:cBhvr>
                                        <p:cTn id="7" dur="1000"/>
                                        <p:tgtEl>
                                          <p:spTgt spid="38915">
                                            <p:txEl>
                                              <p:pRg st="0" end="0"/>
                                            </p:txEl>
                                          </p:spTgt>
                                        </p:tgtEl>
                                      </p:cBhvr>
                                    </p:animEffect>
                                    <p:anim calcmode="lin" valueType="num">
                                      <p:cBhvr>
                                        <p:cTn id="8" dur="10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89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a:extLst>
              <a:ext uri="{FF2B5EF4-FFF2-40B4-BE49-F238E27FC236}">
                <a16:creationId xmlns:a16="http://schemas.microsoft.com/office/drawing/2014/main" id="{64298F49-0CED-42D1-9D3A-DAC6CE680BCE}"/>
              </a:ext>
            </a:extLst>
          </p:cNvPr>
          <p:cNvSpPr>
            <a:spLocks noGrp="1" noChangeArrowheads="1"/>
          </p:cNvSpPr>
          <p:nvPr>
            <p:ph type="title"/>
          </p:nvPr>
        </p:nvSpPr>
        <p:spPr>
          <a:xfrm>
            <a:off x="1981200" y="1"/>
            <a:ext cx="2777613" cy="560438"/>
          </a:xfrm>
          <a:solidFill>
            <a:schemeClr val="accent5">
              <a:lumMod val="20000"/>
              <a:lumOff val="80000"/>
            </a:schemeClr>
          </a:solidFill>
        </p:spPr>
        <p:txBody>
          <a:bodyPr>
            <a:normAutofit fontScale="90000"/>
          </a:bodyPr>
          <a:lstStyle/>
          <a:p>
            <a:pPr eaLnBrk="1" hangingPunct="1">
              <a:defRPr/>
            </a:pPr>
            <a:r>
              <a:rPr lang="en-US" altLang="en-US"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Analysis</a:t>
            </a:r>
          </a:p>
        </p:txBody>
      </p:sp>
      <p:sp>
        <p:nvSpPr>
          <p:cNvPr id="16388" name="Rectangle 3">
            <a:extLst>
              <a:ext uri="{FF2B5EF4-FFF2-40B4-BE49-F238E27FC236}">
                <a16:creationId xmlns:a16="http://schemas.microsoft.com/office/drawing/2014/main" id="{30DE5961-F940-4183-9B32-AFC2E2DC75C7}"/>
              </a:ext>
            </a:extLst>
          </p:cNvPr>
          <p:cNvSpPr>
            <a:spLocks noGrp="1" noChangeArrowheads="1"/>
          </p:cNvSpPr>
          <p:nvPr>
            <p:ph idx="1"/>
          </p:nvPr>
        </p:nvSpPr>
        <p:spPr>
          <a:xfrm>
            <a:off x="206477" y="1094400"/>
            <a:ext cx="9674941" cy="5247406"/>
          </a:xfrm>
        </p:spPr>
        <p:txBody>
          <a:bodyPr>
            <a:noAutofit/>
          </a:bodyPr>
          <a:lstStyle/>
          <a:p>
            <a:pPr algn="l" rtl="0" eaLnBrk="1" hangingPunct="1">
              <a:defRPr/>
            </a:pPr>
            <a:r>
              <a:rPr lang="en-US" altLang="en-US" sz="3200" dirty="0">
                <a:solidFill>
                  <a:srgbClr val="FF0000"/>
                </a:solidFill>
                <a:latin typeface="Comic Sans MS" panose="030F0702030302020204" pitchFamily="66" charset="0"/>
              </a:rPr>
              <a:t> </a:t>
            </a:r>
            <a:r>
              <a:rPr lang="en-US" altLang="en-US" sz="3200" b="1" dirty="0">
                <a:solidFill>
                  <a:srgbClr val="00B050"/>
                </a:solidFill>
                <a:effectLst>
                  <a:outerShdw blurRad="38100" dist="38100" dir="2700000" algn="tl">
                    <a:srgbClr val="000000">
                      <a:alpha val="43137"/>
                    </a:srgbClr>
                  </a:outerShdw>
                </a:effectLst>
                <a:latin typeface="Comic Sans MS" panose="030F0702030302020204" pitchFamily="66" charset="0"/>
              </a:rPr>
              <a:t>Insertional activity</a:t>
            </a:r>
          </a:p>
          <a:p>
            <a:pPr algn="l" rtl="0" eaLnBrk="1" hangingPunct="1">
              <a:defRPr/>
            </a:pPr>
            <a:r>
              <a:rPr lang="en-US" altLang="en-US" sz="2800" dirty="0">
                <a:latin typeface="Comic Sans MS" panose="030F0702030302020204" pitchFamily="66" charset="0"/>
              </a:rPr>
              <a:t>The electrical activity present as the electrode is passed through muscle cells. These are discharge potentials provoked by the disruption of the cell membrane itself. </a:t>
            </a:r>
          </a:p>
          <a:p>
            <a:pPr lvl="1" algn="l" rtl="0">
              <a:buFont typeface="Wingdings" panose="05000000000000000000" pitchFamily="2" charset="2"/>
              <a:buChar char="ü"/>
              <a:defRPr/>
            </a:pPr>
            <a:r>
              <a:rPr lang="en-US" altLang="en-US" sz="2000" dirty="0">
                <a:latin typeface="Comic Sans MS" panose="030F0702030302020204" pitchFamily="66" charset="0"/>
              </a:rPr>
              <a:t>-decreased in atrophied muscle or fatty tissue. </a:t>
            </a:r>
          </a:p>
          <a:p>
            <a:pPr lvl="1" algn="l" rtl="0">
              <a:buFont typeface="Wingdings" panose="05000000000000000000" pitchFamily="2" charset="2"/>
              <a:buChar char="ü"/>
              <a:defRPr/>
            </a:pPr>
            <a:r>
              <a:rPr lang="en-US" altLang="en-US" sz="2000" dirty="0">
                <a:latin typeface="Comic Sans MS" panose="030F0702030302020204" pitchFamily="66" charset="0"/>
              </a:rPr>
              <a:t>- increased in many abnormal conditions that cause membrane instability, such as neuropathies, radiculopathies, and inflammatory myopathies.</a:t>
            </a:r>
          </a:p>
          <a:p>
            <a:pPr algn="l" rtl="0" eaLnBrk="1" hangingPunct="1">
              <a:defRPr/>
            </a:pPr>
            <a:r>
              <a:rPr lang="en-US" altLang="en-US" sz="3200" dirty="0">
                <a:solidFill>
                  <a:srgbClr val="00B050"/>
                </a:solidFill>
                <a:effectLst>
                  <a:outerShdw blurRad="38100" dist="38100" dir="2700000" algn="tl">
                    <a:srgbClr val="000000">
                      <a:alpha val="43137"/>
                    </a:srgbClr>
                  </a:outerShdw>
                </a:effectLst>
                <a:latin typeface="Comic Sans MS" panose="030F0702030302020204" pitchFamily="66" charset="0"/>
              </a:rPr>
              <a:t>Spontaneous activity</a:t>
            </a:r>
          </a:p>
          <a:p>
            <a:pPr marL="800100" lvl="1" indent="-342900" algn="l" rtl="0">
              <a:buClr>
                <a:srgbClr val="FF0000"/>
              </a:buClr>
              <a:buFont typeface="Wingdings" panose="05000000000000000000" pitchFamily="2" charset="2"/>
              <a:buChar char="§"/>
              <a:defRPr/>
            </a:pPr>
            <a:r>
              <a:rPr lang="en-US" altLang="en-US" sz="2800" dirty="0">
                <a:latin typeface="Comic Sans MS" panose="030F0702030302020204" pitchFamily="66" charset="0"/>
              </a:rPr>
              <a:t>The skeletal muscle is silent at rest, hence spontaneous activity is absent</a:t>
            </a:r>
            <a:r>
              <a:rPr lang="en-US" altLang="en-US" sz="3200" dirty="0">
                <a:latin typeface="Comic Sans MS" panose="030F0702030302020204" pitchFamily="66" charset="0"/>
              </a:rPr>
              <a:t>.</a:t>
            </a:r>
          </a:p>
          <a:p>
            <a:pPr algn="l" rtl="0" eaLnBrk="1" hangingPunct="1">
              <a:defRPr/>
            </a:pPr>
            <a:endParaRPr lang="en-US" altLang="en-US" sz="3200" dirty="0"/>
          </a:p>
        </p:txBody>
      </p:sp>
      <p:sp>
        <p:nvSpPr>
          <p:cNvPr id="54276" name="Slide Number Placeholder 5">
            <a:extLst>
              <a:ext uri="{FF2B5EF4-FFF2-40B4-BE49-F238E27FC236}">
                <a16:creationId xmlns:a16="http://schemas.microsoft.com/office/drawing/2014/main" id="{B506AACA-A6F0-40D5-B1E8-84E44CAB9B0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8367334C-5454-449F-B823-A5F4C61ED5AA}" type="slidenum">
              <a:rPr lang="en-US" altLang="en-US" sz="1400">
                <a:solidFill>
                  <a:prstClr val="white"/>
                </a:solidFill>
                <a:latin typeface="Arial" panose="020B0604020202020204" pitchFamily="34" charset="0"/>
              </a:rPr>
              <a:pPr defTabSz="457200" rtl="0">
                <a:spcBef>
                  <a:spcPct val="0"/>
                </a:spcBef>
              </a:pPr>
              <a:t>23</a:t>
            </a:fld>
            <a:endParaRPr lang="en-US" altLang="en-US" sz="1400">
              <a:solidFill>
                <a:prstClr val="white"/>
              </a:solidFill>
              <a:latin typeface="Arial" panose="020B0604020202020204" pitchFamily="34" charset="0"/>
            </a:endParaRPr>
          </a:p>
        </p:txBody>
      </p:sp>
      <p:pic>
        <p:nvPicPr>
          <p:cNvPr id="54277" name="Picture 5">
            <a:extLst>
              <a:ext uri="{FF2B5EF4-FFF2-40B4-BE49-F238E27FC236}">
                <a16:creationId xmlns:a16="http://schemas.microsoft.com/office/drawing/2014/main" id="{CE5B8CCE-9274-45BF-A758-4F9711C5C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0685" y="0"/>
            <a:ext cx="2481315"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animEffect transition="in" filter="circle(in)">
                                      <p:cBhvr>
                                        <p:cTn id="7" dur="2000"/>
                                        <p:tgtEl>
                                          <p:spTgt spid="163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6388">
                                            <p:txEl>
                                              <p:pRg st="1" end="1"/>
                                            </p:txEl>
                                          </p:spTgt>
                                        </p:tgtEl>
                                        <p:attrNameLst>
                                          <p:attrName>style.visibility</p:attrName>
                                        </p:attrNameLst>
                                      </p:cBhvr>
                                      <p:to>
                                        <p:strVal val="visible"/>
                                      </p:to>
                                    </p:set>
                                    <p:animEffect transition="in" filter="circle(in)">
                                      <p:cBhvr>
                                        <p:cTn id="12" dur="2000"/>
                                        <p:tgtEl>
                                          <p:spTgt spid="1638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16388">
                                            <p:txEl>
                                              <p:pRg st="2" end="2"/>
                                            </p:txEl>
                                          </p:spTgt>
                                        </p:tgtEl>
                                        <p:attrNameLst>
                                          <p:attrName>style.visibility</p:attrName>
                                        </p:attrNameLst>
                                      </p:cBhvr>
                                      <p:to>
                                        <p:strVal val="visible"/>
                                      </p:to>
                                    </p:set>
                                    <p:animEffect transition="in" filter="circle(in)">
                                      <p:cBhvr>
                                        <p:cTn id="17" dur="2000"/>
                                        <p:tgtEl>
                                          <p:spTgt spid="1638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16388">
                                            <p:txEl>
                                              <p:pRg st="3" end="3"/>
                                            </p:txEl>
                                          </p:spTgt>
                                        </p:tgtEl>
                                        <p:attrNameLst>
                                          <p:attrName>style.visibility</p:attrName>
                                        </p:attrNameLst>
                                      </p:cBhvr>
                                      <p:to>
                                        <p:strVal val="visible"/>
                                      </p:to>
                                    </p:set>
                                    <p:animEffect transition="in" filter="circle(in)">
                                      <p:cBhvr>
                                        <p:cTn id="22" dur="2000"/>
                                        <p:tgtEl>
                                          <p:spTgt spid="1638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16388">
                                            <p:txEl>
                                              <p:pRg st="4" end="4"/>
                                            </p:txEl>
                                          </p:spTgt>
                                        </p:tgtEl>
                                        <p:attrNameLst>
                                          <p:attrName>style.visibility</p:attrName>
                                        </p:attrNameLst>
                                      </p:cBhvr>
                                      <p:to>
                                        <p:strVal val="visible"/>
                                      </p:to>
                                    </p:set>
                                    <p:animEffect transition="in" filter="fade">
                                      <p:cBhvr>
                                        <p:cTn id="27" dur="1000"/>
                                        <p:tgtEl>
                                          <p:spTgt spid="16388">
                                            <p:txEl>
                                              <p:pRg st="4" end="4"/>
                                            </p:txEl>
                                          </p:spTgt>
                                        </p:tgtEl>
                                      </p:cBhvr>
                                    </p:animEffect>
                                    <p:anim calcmode="lin" valueType="num">
                                      <p:cBhvr>
                                        <p:cTn id="28" dur="1000" fill="hold"/>
                                        <p:tgtEl>
                                          <p:spTgt spid="16388">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6388">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388">
                                            <p:txEl>
                                              <p:pRg st="5" end="5"/>
                                            </p:txEl>
                                          </p:spTgt>
                                        </p:tgtEl>
                                        <p:attrNameLst>
                                          <p:attrName>style.visibility</p:attrName>
                                        </p:attrNameLst>
                                      </p:cBhvr>
                                      <p:to>
                                        <p:strVal val="visible"/>
                                      </p:to>
                                    </p:set>
                                    <p:animEffect transition="in" filter="fade">
                                      <p:cBhvr>
                                        <p:cTn id="32" dur="1000"/>
                                        <p:tgtEl>
                                          <p:spTgt spid="16388">
                                            <p:txEl>
                                              <p:pRg st="5" end="5"/>
                                            </p:txEl>
                                          </p:spTgt>
                                        </p:tgtEl>
                                      </p:cBhvr>
                                    </p:animEffect>
                                    <p:anim calcmode="lin" valueType="num">
                                      <p:cBhvr>
                                        <p:cTn id="33" dur="1000" fill="hold"/>
                                        <p:tgtEl>
                                          <p:spTgt spid="16388">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1638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a:extLst>
              <a:ext uri="{FF2B5EF4-FFF2-40B4-BE49-F238E27FC236}">
                <a16:creationId xmlns:a16="http://schemas.microsoft.com/office/drawing/2014/main" id="{DA8834D4-AFC7-4344-8A3E-92FA36012200}"/>
              </a:ext>
            </a:extLst>
          </p:cNvPr>
          <p:cNvSpPr>
            <a:spLocks noGrp="1" noChangeArrowheads="1"/>
          </p:cNvSpPr>
          <p:nvPr>
            <p:ph type="title"/>
          </p:nvPr>
        </p:nvSpPr>
        <p:spPr>
          <a:xfrm>
            <a:off x="1831975" y="247651"/>
            <a:ext cx="8528050" cy="677863"/>
          </a:xfrm>
          <a:solidFill>
            <a:schemeClr val="accent5">
              <a:lumMod val="20000"/>
              <a:lumOff val="80000"/>
            </a:schemeClr>
          </a:solidFill>
        </p:spPr>
        <p:txBody>
          <a:bodyPr>
            <a:normAutofit/>
          </a:bodyPr>
          <a:lstStyle/>
          <a:p>
            <a:pPr eaLnBrk="1" hangingPunct="1">
              <a:defRPr/>
            </a:pPr>
            <a:r>
              <a:rPr lang="en-US" alt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Normal MUPs</a:t>
            </a:r>
          </a:p>
        </p:txBody>
      </p:sp>
      <p:sp>
        <p:nvSpPr>
          <p:cNvPr id="17412" name="Rectangle 3">
            <a:extLst>
              <a:ext uri="{FF2B5EF4-FFF2-40B4-BE49-F238E27FC236}">
                <a16:creationId xmlns:a16="http://schemas.microsoft.com/office/drawing/2014/main" id="{117E3658-D365-4CD2-83AA-767110BFDB6C}"/>
              </a:ext>
            </a:extLst>
          </p:cNvPr>
          <p:cNvSpPr>
            <a:spLocks noGrp="1" noChangeArrowheads="1"/>
          </p:cNvSpPr>
          <p:nvPr>
            <p:ph idx="1"/>
          </p:nvPr>
        </p:nvSpPr>
        <p:spPr>
          <a:xfrm>
            <a:off x="2060575" y="1627200"/>
            <a:ext cx="8070850" cy="1460488"/>
          </a:xfrm>
        </p:spPr>
        <p:txBody>
          <a:bodyPr>
            <a:noAutofit/>
          </a:bodyPr>
          <a:lstStyle/>
          <a:p>
            <a:pPr marL="457200" indent="-457200" algn="l" rtl="0">
              <a:buClr>
                <a:srgbClr val="FF0000"/>
              </a:buClr>
              <a:buFont typeface="Wingdings" panose="05000000000000000000" pitchFamily="2" charset="2"/>
              <a:buChar char="§"/>
            </a:pPr>
            <a:r>
              <a:rPr lang="en-US" altLang="en-US" sz="2800" dirty="0">
                <a:latin typeface="Comic Sans MS" panose="030F0702030302020204" pitchFamily="66" charset="0"/>
                <a:cs typeface="Calibri" panose="020F0502020204030204" pitchFamily="34" charset="0"/>
              </a:rPr>
              <a:t>Morphology: Bi – Triphasic</a:t>
            </a:r>
          </a:p>
          <a:p>
            <a:pPr marL="457200" indent="-457200" algn="l" rtl="0">
              <a:buClr>
                <a:srgbClr val="FF0000"/>
              </a:buClr>
              <a:buFont typeface="Wingdings" panose="05000000000000000000" pitchFamily="2" charset="2"/>
              <a:buChar char="§"/>
            </a:pPr>
            <a:r>
              <a:rPr lang="en-US" altLang="en-US" sz="2800" dirty="0">
                <a:latin typeface="Comic Sans MS" panose="030F0702030302020204" pitchFamily="66" charset="0"/>
                <a:cs typeface="Calibri" panose="020F0502020204030204" pitchFamily="34" charset="0"/>
              </a:rPr>
              <a:t>Duration – 3 – 15 </a:t>
            </a:r>
            <a:r>
              <a:rPr lang="en-US" altLang="en-US" sz="2800" dirty="0" err="1">
                <a:latin typeface="Comic Sans MS" panose="030F0702030302020204" pitchFamily="66" charset="0"/>
                <a:cs typeface="Calibri" panose="020F0502020204030204" pitchFamily="34" charset="0"/>
              </a:rPr>
              <a:t>mSec.</a:t>
            </a:r>
            <a:endParaRPr lang="en-US" altLang="en-US" sz="2800" dirty="0">
              <a:latin typeface="Comic Sans MS" panose="030F0702030302020204" pitchFamily="66" charset="0"/>
              <a:cs typeface="Calibri" panose="020F0502020204030204" pitchFamily="34" charset="0"/>
            </a:endParaRPr>
          </a:p>
          <a:p>
            <a:pPr marL="457200" indent="-457200" algn="l" rtl="0">
              <a:buClr>
                <a:srgbClr val="FF0000"/>
              </a:buClr>
              <a:buFont typeface="Wingdings" panose="05000000000000000000" pitchFamily="2" charset="2"/>
              <a:buChar char="§"/>
            </a:pPr>
            <a:r>
              <a:rPr lang="en-US" altLang="en-US" sz="2800" dirty="0">
                <a:latin typeface="Comic Sans MS" panose="030F0702030302020204" pitchFamily="66" charset="0"/>
                <a:cs typeface="Calibri" panose="020F0502020204030204" pitchFamily="34" charset="0"/>
              </a:rPr>
              <a:t>Amplitude – 300</a:t>
            </a:r>
            <a:r>
              <a:rPr lang="el-GR" altLang="en-US" sz="2800" dirty="0">
                <a:latin typeface="Comic Sans MS" panose="030F0702030302020204" pitchFamily="66" charset="0"/>
                <a:cs typeface="Calibri" panose="020F0502020204030204" pitchFamily="34" charset="0"/>
              </a:rPr>
              <a:t>μ</a:t>
            </a:r>
            <a:r>
              <a:rPr lang="en-US" altLang="en-US" sz="2800" dirty="0">
                <a:latin typeface="Comic Sans MS" panose="030F0702030302020204" pitchFamily="66" charset="0"/>
                <a:cs typeface="Calibri" panose="020F0502020204030204" pitchFamily="34" charset="0"/>
              </a:rPr>
              <a:t>V – 5 mV</a:t>
            </a:r>
          </a:p>
        </p:txBody>
      </p:sp>
      <p:sp>
        <p:nvSpPr>
          <p:cNvPr id="55300" name="Slide Number Placeholder 5">
            <a:extLst>
              <a:ext uri="{FF2B5EF4-FFF2-40B4-BE49-F238E27FC236}">
                <a16:creationId xmlns:a16="http://schemas.microsoft.com/office/drawing/2014/main" id="{E7610775-2EBC-4D0F-9527-B0E508C2B68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BF44BCCC-C9FE-4184-B708-F44851984FE1}" type="slidenum">
              <a:rPr lang="en-US" altLang="en-US" sz="1400">
                <a:solidFill>
                  <a:prstClr val="white"/>
                </a:solidFill>
                <a:latin typeface="Arial" panose="020B0604020202020204" pitchFamily="34" charset="0"/>
              </a:rPr>
              <a:pPr defTabSz="457200" rtl="0">
                <a:spcBef>
                  <a:spcPct val="0"/>
                </a:spcBef>
              </a:pPr>
              <a:t>24</a:t>
            </a:fld>
            <a:endParaRPr lang="en-US" altLang="en-US" sz="1400">
              <a:solidFill>
                <a:prstClr val="white"/>
              </a:solidFill>
              <a:latin typeface="Arial" panose="020B0604020202020204" pitchFamily="34" charset="0"/>
            </a:endParaRPr>
          </a:p>
        </p:txBody>
      </p:sp>
      <p:pic>
        <p:nvPicPr>
          <p:cNvPr id="2" name="صورة 1">
            <a:extLst>
              <a:ext uri="{FF2B5EF4-FFF2-40B4-BE49-F238E27FC236}">
                <a16:creationId xmlns:a16="http://schemas.microsoft.com/office/drawing/2014/main" id="{A2A82433-7E28-459F-87F5-918EE96804CF}"/>
              </a:ext>
            </a:extLst>
          </p:cNvPr>
          <p:cNvPicPr>
            <a:picLocks noChangeAspect="1"/>
          </p:cNvPicPr>
          <p:nvPr/>
        </p:nvPicPr>
        <p:blipFill>
          <a:blip r:embed="rId2"/>
          <a:stretch>
            <a:fillRect/>
          </a:stretch>
        </p:blipFill>
        <p:spPr>
          <a:xfrm>
            <a:off x="1215232" y="3389132"/>
            <a:ext cx="9144793" cy="28592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7412">
                                            <p:txEl>
                                              <p:pRg st="0" end="0"/>
                                            </p:txEl>
                                          </p:spTgt>
                                        </p:tgtEl>
                                        <p:attrNameLst>
                                          <p:attrName>style.visibility</p:attrName>
                                        </p:attrNameLst>
                                      </p:cBhvr>
                                      <p:to>
                                        <p:strVal val="visible"/>
                                      </p:to>
                                    </p:set>
                                    <p:animEffect transition="in" filter="fade">
                                      <p:cBhvr>
                                        <p:cTn id="7" dur="1000"/>
                                        <p:tgtEl>
                                          <p:spTgt spid="17412">
                                            <p:txEl>
                                              <p:pRg st="0" end="0"/>
                                            </p:txEl>
                                          </p:spTgt>
                                        </p:tgtEl>
                                      </p:cBhvr>
                                    </p:animEffect>
                                    <p:anim calcmode="lin" valueType="num">
                                      <p:cBhvr>
                                        <p:cTn id="8" dur="1000" fill="hold"/>
                                        <p:tgtEl>
                                          <p:spTgt spid="174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4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7412">
                                            <p:txEl>
                                              <p:pRg st="1" end="1"/>
                                            </p:txEl>
                                          </p:spTgt>
                                        </p:tgtEl>
                                        <p:attrNameLst>
                                          <p:attrName>style.visibility</p:attrName>
                                        </p:attrNameLst>
                                      </p:cBhvr>
                                      <p:to>
                                        <p:strVal val="visible"/>
                                      </p:to>
                                    </p:set>
                                    <p:animEffect transition="in" filter="fade">
                                      <p:cBhvr>
                                        <p:cTn id="14" dur="1000"/>
                                        <p:tgtEl>
                                          <p:spTgt spid="17412">
                                            <p:txEl>
                                              <p:pRg st="1" end="1"/>
                                            </p:txEl>
                                          </p:spTgt>
                                        </p:tgtEl>
                                      </p:cBhvr>
                                    </p:animEffect>
                                    <p:anim calcmode="lin" valueType="num">
                                      <p:cBhvr>
                                        <p:cTn id="15" dur="1000" fill="hold"/>
                                        <p:tgtEl>
                                          <p:spTgt spid="174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4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7412">
                                            <p:txEl>
                                              <p:pRg st="2" end="2"/>
                                            </p:txEl>
                                          </p:spTgt>
                                        </p:tgtEl>
                                        <p:attrNameLst>
                                          <p:attrName>style.visibility</p:attrName>
                                        </p:attrNameLst>
                                      </p:cBhvr>
                                      <p:to>
                                        <p:strVal val="visible"/>
                                      </p:to>
                                    </p:set>
                                    <p:animEffect transition="in" filter="fade">
                                      <p:cBhvr>
                                        <p:cTn id="21" dur="1000"/>
                                        <p:tgtEl>
                                          <p:spTgt spid="17412">
                                            <p:txEl>
                                              <p:pRg st="2" end="2"/>
                                            </p:txEl>
                                          </p:spTgt>
                                        </p:tgtEl>
                                      </p:cBhvr>
                                    </p:animEffect>
                                    <p:anim calcmode="lin" valueType="num">
                                      <p:cBhvr>
                                        <p:cTn id="22" dur="1000" fill="hold"/>
                                        <p:tgtEl>
                                          <p:spTgt spid="174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4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object 2">
            <a:extLst>
              <a:ext uri="{FF2B5EF4-FFF2-40B4-BE49-F238E27FC236}">
                <a16:creationId xmlns:a16="http://schemas.microsoft.com/office/drawing/2014/main" id="{32F90514-7014-4E63-BA23-5ED12DBAFFE4}"/>
              </a:ext>
            </a:extLst>
          </p:cNvPr>
          <p:cNvSpPr txBox="1">
            <a:spLocks noChangeArrowheads="1"/>
          </p:cNvSpPr>
          <p:nvPr/>
        </p:nvSpPr>
        <p:spPr bwMode="auto">
          <a:xfrm>
            <a:off x="1689101" y="6057901"/>
            <a:ext cx="33305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indent="263525">
              <a:spcBef>
                <a:spcPct val="20000"/>
              </a:spcBef>
              <a:tabLst>
                <a:tab pos="1874838" algn="l"/>
              </a:tabLst>
              <a:defRPr>
                <a:solidFill>
                  <a:schemeClr val="tx1"/>
                </a:solidFill>
                <a:latin typeface="Calibri" panose="020F0502020204030204" pitchFamily="34" charset="0"/>
              </a:defRPr>
            </a:lvl1pPr>
            <a:lvl2pPr marL="742950" indent="-285750">
              <a:spcBef>
                <a:spcPct val="20000"/>
              </a:spcBef>
              <a:tabLst>
                <a:tab pos="1874838" algn="l"/>
              </a:tabLst>
              <a:defRPr>
                <a:solidFill>
                  <a:schemeClr val="tx1"/>
                </a:solidFill>
                <a:latin typeface="Calibri" panose="020F0502020204030204" pitchFamily="34" charset="0"/>
              </a:defRPr>
            </a:lvl2pPr>
            <a:lvl3pPr marL="1143000" indent="-228600">
              <a:spcBef>
                <a:spcPct val="20000"/>
              </a:spcBef>
              <a:tabLst>
                <a:tab pos="1874838" algn="l"/>
              </a:tabLst>
              <a:defRPr>
                <a:solidFill>
                  <a:schemeClr val="tx1"/>
                </a:solidFill>
                <a:latin typeface="Calibri" panose="020F0502020204030204" pitchFamily="34" charset="0"/>
              </a:defRPr>
            </a:lvl3pPr>
            <a:lvl4pPr marL="1600200" indent="-228600">
              <a:spcBef>
                <a:spcPct val="20000"/>
              </a:spcBef>
              <a:tabLst>
                <a:tab pos="1874838" algn="l"/>
              </a:tabLst>
              <a:defRPr>
                <a:solidFill>
                  <a:schemeClr val="tx1"/>
                </a:solidFill>
                <a:latin typeface="Calibri" panose="020F0502020204030204" pitchFamily="34" charset="0"/>
              </a:defRPr>
            </a:lvl4pPr>
            <a:lvl5pPr marL="2057400" indent="-228600">
              <a:spcBef>
                <a:spcPct val="20000"/>
              </a:spcBef>
              <a:tabLst>
                <a:tab pos="1874838" algn="l"/>
              </a:tabLst>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tabLst>
                <a:tab pos="1874838" algn="l"/>
              </a:tabLs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tabLst>
                <a:tab pos="1874838" algn="l"/>
              </a:tabLs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tabLst>
                <a:tab pos="1874838" algn="l"/>
              </a:tabLs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tabLst>
                <a:tab pos="1874838" algn="l"/>
              </a:tabLst>
              <a:defRPr>
                <a:solidFill>
                  <a:schemeClr val="tx1"/>
                </a:solidFill>
                <a:latin typeface="Calibri" panose="020F0502020204030204" pitchFamily="34" charset="0"/>
              </a:defRPr>
            </a:lvl9pPr>
          </a:lstStyle>
          <a:p>
            <a:pPr algn="l" defTabSz="457200" rtl="0">
              <a:spcBef>
                <a:spcPct val="0"/>
              </a:spcBef>
            </a:pPr>
            <a:r>
              <a:rPr lang="en-US" altLang="en-US" sz="1400" b="1">
                <a:solidFill>
                  <a:srgbClr val="0D0D0D"/>
                </a:solidFill>
                <a:latin typeface="Comic Sans MS" panose="030F0702030302020204" pitchFamily="66" charset="0"/>
              </a:rPr>
              <a:t>During  Moderate	Effort </a:t>
            </a:r>
            <a:r>
              <a:rPr lang="en-US" altLang="en-US" sz="1400" b="1">
                <a:solidFill>
                  <a:srgbClr val="0D0D0D"/>
                </a:solidFill>
                <a:latin typeface="Wingdings" panose="05000000000000000000" pitchFamily="2" charset="2"/>
              </a:rPr>
              <a:t></a:t>
            </a:r>
            <a:r>
              <a:rPr lang="en-US" altLang="en-US" sz="1400" b="1">
                <a:solidFill>
                  <a:srgbClr val="0D0D0D"/>
                </a:solidFill>
                <a:latin typeface="Times New Roman" panose="02020603050405020304" pitchFamily="18" charset="0"/>
                <a:cs typeface="Times New Roman" panose="02020603050405020304" pitchFamily="18" charset="0"/>
              </a:rPr>
              <a:t> </a:t>
            </a:r>
            <a:r>
              <a:rPr lang="en-US" altLang="en-US" sz="1400" b="1">
                <a:solidFill>
                  <a:srgbClr val="0D0D0D"/>
                </a:solidFill>
                <a:latin typeface="Comic Sans MS" panose="030F0702030302020204" pitchFamily="66" charset="0"/>
              </a:rPr>
              <a:t>note  recruitment of additional motoneurons</a:t>
            </a:r>
            <a:endParaRPr lang="en-US" altLang="en-US" sz="1400">
              <a:solidFill>
                <a:srgbClr val="000000"/>
              </a:solidFill>
              <a:latin typeface="Comic Sans MS" panose="030F0702030302020204" pitchFamily="66" charset="0"/>
            </a:endParaRPr>
          </a:p>
        </p:txBody>
      </p:sp>
      <p:sp>
        <p:nvSpPr>
          <p:cNvPr id="56323" name="object 3">
            <a:extLst>
              <a:ext uri="{FF2B5EF4-FFF2-40B4-BE49-F238E27FC236}">
                <a16:creationId xmlns:a16="http://schemas.microsoft.com/office/drawing/2014/main" id="{23C45134-1F3B-49E2-B5B3-78C9528CEF5E}"/>
              </a:ext>
            </a:extLst>
          </p:cNvPr>
          <p:cNvSpPr txBox="1">
            <a:spLocks noChangeArrowheads="1"/>
          </p:cNvSpPr>
          <p:nvPr/>
        </p:nvSpPr>
        <p:spPr bwMode="auto">
          <a:xfrm>
            <a:off x="6069013" y="5767388"/>
            <a:ext cx="36449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algn="ctr" defTabSz="457200" rtl="0">
              <a:spcBef>
                <a:spcPct val="0"/>
              </a:spcBef>
            </a:pPr>
            <a:r>
              <a:rPr lang="en-US" altLang="en-US" b="1">
                <a:solidFill>
                  <a:srgbClr val="0D0D0D"/>
                </a:solidFill>
                <a:latin typeface="Comic Sans MS" panose="030F0702030302020204" pitchFamily="66" charset="0"/>
              </a:rPr>
              <a:t>During Full Voluntary Effort .</a:t>
            </a:r>
            <a:endParaRPr lang="en-US" altLang="en-US">
              <a:solidFill>
                <a:srgbClr val="000000"/>
              </a:solidFill>
              <a:latin typeface="Comic Sans MS" panose="030F0702030302020204" pitchFamily="66" charset="0"/>
            </a:endParaRPr>
          </a:p>
          <a:p>
            <a:pPr algn="ctr" defTabSz="457200" rtl="0">
              <a:spcBef>
                <a:spcPct val="0"/>
              </a:spcBef>
            </a:pPr>
            <a:r>
              <a:rPr lang="en-US" altLang="en-US" b="1">
                <a:solidFill>
                  <a:srgbClr val="0D0D0D"/>
                </a:solidFill>
                <a:latin typeface="Comic Sans MS" panose="030F0702030302020204" pitchFamily="66" charset="0"/>
              </a:rPr>
              <a:t>There is full	recruitment	( you</a:t>
            </a:r>
            <a:endParaRPr lang="en-US" altLang="en-US">
              <a:solidFill>
                <a:srgbClr val="000000"/>
              </a:solidFill>
              <a:latin typeface="Comic Sans MS" panose="030F0702030302020204" pitchFamily="66" charset="0"/>
            </a:endParaRPr>
          </a:p>
          <a:p>
            <a:pPr algn="ctr" defTabSz="457200" rtl="0">
              <a:spcBef>
                <a:spcPct val="0"/>
              </a:spcBef>
            </a:pPr>
            <a:r>
              <a:rPr lang="en-US" altLang="en-US" b="1">
                <a:solidFill>
                  <a:srgbClr val="0D0D0D"/>
                </a:solidFill>
                <a:latin typeface="Comic Sans MS" panose="030F0702030302020204" pitchFamily="66" charset="0"/>
              </a:rPr>
              <a:t>can not see the </a:t>
            </a:r>
            <a:r>
              <a:rPr lang="en-US" altLang="en-US" sz="1600" b="1">
                <a:solidFill>
                  <a:srgbClr val="0D0D0D"/>
                </a:solidFill>
                <a:latin typeface="Comic Sans MS" panose="030F0702030302020204" pitchFamily="66" charset="0"/>
              </a:rPr>
              <a:t>baseline )</a:t>
            </a:r>
            <a:endParaRPr lang="en-US" altLang="en-US" sz="1600">
              <a:solidFill>
                <a:srgbClr val="000000"/>
              </a:solidFill>
              <a:latin typeface="Comic Sans MS" panose="030F0702030302020204" pitchFamily="66" charset="0"/>
            </a:endParaRPr>
          </a:p>
        </p:txBody>
      </p:sp>
      <p:sp>
        <p:nvSpPr>
          <p:cNvPr id="56324" name="object 4">
            <a:extLst>
              <a:ext uri="{FF2B5EF4-FFF2-40B4-BE49-F238E27FC236}">
                <a16:creationId xmlns:a16="http://schemas.microsoft.com/office/drawing/2014/main" id="{3CC5FB86-F98C-4C3C-89F2-F6EE01C74416}"/>
              </a:ext>
            </a:extLst>
          </p:cNvPr>
          <p:cNvSpPr>
            <a:spLocks noChangeArrowheads="1"/>
          </p:cNvSpPr>
          <p:nvPr/>
        </p:nvSpPr>
        <p:spPr bwMode="auto">
          <a:xfrm>
            <a:off x="6584950" y="800894"/>
            <a:ext cx="2805113" cy="1579563"/>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algn="l" defTabSz="457200" rtl="0">
              <a:spcBef>
                <a:spcPct val="0"/>
              </a:spcBef>
            </a:pPr>
            <a:endParaRPr lang="en-US" altLang="en-US">
              <a:solidFill>
                <a:srgbClr val="000000"/>
              </a:solidFill>
            </a:endParaRPr>
          </a:p>
        </p:txBody>
      </p:sp>
      <p:sp>
        <p:nvSpPr>
          <p:cNvPr id="56325" name="object 5">
            <a:extLst>
              <a:ext uri="{FF2B5EF4-FFF2-40B4-BE49-F238E27FC236}">
                <a16:creationId xmlns:a16="http://schemas.microsoft.com/office/drawing/2014/main" id="{D5935120-8FDF-4AA6-B1FB-248771D58F29}"/>
              </a:ext>
            </a:extLst>
          </p:cNvPr>
          <p:cNvSpPr>
            <a:spLocks noChangeArrowheads="1"/>
          </p:cNvSpPr>
          <p:nvPr/>
        </p:nvSpPr>
        <p:spPr bwMode="auto">
          <a:xfrm>
            <a:off x="5808664" y="2997200"/>
            <a:ext cx="4357687" cy="280828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algn="l" defTabSz="457200" rtl="0">
              <a:spcBef>
                <a:spcPct val="0"/>
              </a:spcBef>
            </a:pPr>
            <a:endParaRPr lang="en-US" altLang="en-US">
              <a:solidFill>
                <a:srgbClr val="000000"/>
              </a:solidFill>
            </a:endParaRPr>
          </a:p>
        </p:txBody>
      </p:sp>
      <p:sp>
        <p:nvSpPr>
          <p:cNvPr id="56326" name="object 6">
            <a:extLst>
              <a:ext uri="{FF2B5EF4-FFF2-40B4-BE49-F238E27FC236}">
                <a16:creationId xmlns:a16="http://schemas.microsoft.com/office/drawing/2014/main" id="{3C08B21E-45F9-4BF1-9D4A-3C9104D0ABB4}"/>
              </a:ext>
            </a:extLst>
          </p:cNvPr>
          <p:cNvSpPr>
            <a:spLocks/>
          </p:cNvSpPr>
          <p:nvPr/>
        </p:nvSpPr>
        <p:spPr bwMode="auto">
          <a:xfrm>
            <a:off x="7643813" y="2667000"/>
            <a:ext cx="260350" cy="381000"/>
          </a:xfrm>
          <a:custGeom>
            <a:avLst/>
            <a:gdLst>
              <a:gd name="T0" fmla="*/ 25227 w 260350"/>
              <a:gd name="T1" fmla="*/ 119111 h 381635"/>
              <a:gd name="T2" fmla="*/ 14341 w 260350"/>
              <a:gd name="T3" fmla="*/ 122733 h 381635"/>
              <a:gd name="T4" fmla="*/ 5655 w 260350"/>
              <a:gd name="T5" fmla="*/ 130221 h 381635"/>
              <a:gd name="T6" fmla="*/ 767 w 260350"/>
              <a:gd name="T7" fmla="*/ 140029 h 381635"/>
              <a:gd name="T8" fmla="*/ 0 w 260350"/>
              <a:gd name="T9" fmla="*/ 150918 h 381635"/>
              <a:gd name="T10" fmla="*/ 3673 w 260350"/>
              <a:gd name="T11" fmla="*/ 161643 h 381635"/>
              <a:gd name="T12" fmla="*/ 129149 w 260350"/>
              <a:gd name="T13" fmla="*/ 375583 h 381635"/>
              <a:gd name="T14" fmla="*/ 162888 w 260350"/>
              <a:gd name="T15" fmla="*/ 319157 h 381635"/>
              <a:gd name="T16" fmla="*/ 158359 w 260350"/>
              <a:gd name="T17" fmla="*/ 319157 h 381635"/>
              <a:gd name="T18" fmla="*/ 100447 w 260350"/>
              <a:gd name="T19" fmla="*/ 318907 h 381635"/>
              <a:gd name="T20" fmla="*/ 100909 w 260350"/>
              <a:gd name="T21" fmla="*/ 213389 h 381635"/>
              <a:gd name="T22" fmla="*/ 53838 w 260350"/>
              <a:gd name="T23" fmla="*/ 133117 h 381635"/>
              <a:gd name="T24" fmla="*/ 46237 w 260350"/>
              <a:gd name="T25" fmla="*/ 124633 h 381635"/>
              <a:gd name="T26" fmla="*/ 36280 w 260350"/>
              <a:gd name="T27" fmla="*/ 119856 h 381635"/>
              <a:gd name="T28" fmla="*/ 25227 w 260350"/>
              <a:gd name="T29" fmla="*/ 119111 h 381635"/>
              <a:gd name="T30" fmla="*/ 100909 w 260350"/>
              <a:gd name="T31" fmla="*/ 213389 h 381635"/>
              <a:gd name="T32" fmla="*/ 100447 w 260350"/>
              <a:gd name="T33" fmla="*/ 318907 h 381635"/>
              <a:gd name="T34" fmla="*/ 158359 w 260350"/>
              <a:gd name="T35" fmla="*/ 319157 h 381635"/>
              <a:gd name="T36" fmla="*/ 158422 w 260350"/>
              <a:gd name="T37" fmla="*/ 304643 h 381635"/>
              <a:gd name="T38" fmla="*/ 104384 w 260350"/>
              <a:gd name="T39" fmla="*/ 304519 h 381635"/>
              <a:gd name="T40" fmla="*/ 129609 w 260350"/>
              <a:gd name="T41" fmla="*/ 262331 h 381635"/>
              <a:gd name="T42" fmla="*/ 100909 w 260350"/>
              <a:gd name="T43" fmla="*/ 213389 h 381635"/>
              <a:gd name="T44" fmla="*/ 235281 w 260350"/>
              <a:gd name="T45" fmla="*/ 119967 h 381635"/>
              <a:gd name="T46" fmla="*/ 158822 w 260350"/>
              <a:gd name="T47" fmla="*/ 213471 h 381635"/>
              <a:gd name="T48" fmla="*/ 158359 w 260350"/>
              <a:gd name="T49" fmla="*/ 319157 h 381635"/>
              <a:gd name="T50" fmla="*/ 162888 w 260350"/>
              <a:gd name="T51" fmla="*/ 319157 h 381635"/>
              <a:gd name="T52" fmla="*/ 256403 w 260350"/>
              <a:gd name="T53" fmla="*/ 162768 h 381635"/>
              <a:gd name="T54" fmla="*/ 260171 w 260350"/>
              <a:gd name="T55" fmla="*/ 152023 h 381635"/>
              <a:gd name="T56" fmla="*/ 259498 w 260350"/>
              <a:gd name="T57" fmla="*/ 141078 h 381635"/>
              <a:gd name="T58" fmla="*/ 254706 w 260350"/>
              <a:gd name="T59" fmla="*/ 131188 h 381635"/>
              <a:gd name="T60" fmla="*/ 246116 w 260350"/>
              <a:gd name="T61" fmla="*/ 123609 h 381635"/>
              <a:gd name="T62" fmla="*/ 235281 w 260350"/>
              <a:gd name="T63" fmla="*/ 119967 h 381635"/>
              <a:gd name="T64" fmla="*/ 129609 w 260350"/>
              <a:gd name="T65" fmla="*/ 262331 h 381635"/>
              <a:gd name="T66" fmla="*/ 104384 w 260350"/>
              <a:gd name="T67" fmla="*/ 304519 h 381635"/>
              <a:gd name="T68" fmla="*/ 154422 w 260350"/>
              <a:gd name="T69" fmla="*/ 304643 h 381635"/>
              <a:gd name="T70" fmla="*/ 129609 w 260350"/>
              <a:gd name="T71" fmla="*/ 262331 h 381635"/>
              <a:gd name="T72" fmla="*/ 158822 w 260350"/>
              <a:gd name="T73" fmla="*/ 213471 h 381635"/>
              <a:gd name="T74" fmla="*/ 129609 w 260350"/>
              <a:gd name="T75" fmla="*/ 262331 h 381635"/>
              <a:gd name="T76" fmla="*/ 154422 w 260350"/>
              <a:gd name="T77" fmla="*/ 304643 h 381635"/>
              <a:gd name="T78" fmla="*/ 158422 w 260350"/>
              <a:gd name="T79" fmla="*/ 304643 h 381635"/>
              <a:gd name="T80" fmla="*/ 158822 w 260350"/>
              <a:gd name="T81" fmla="*/ 213471 h 381635"/>
              <a:gd name="T82" fmla="*/ 101844 w 260350"/>
              <a:gd name="T83" fmla="*/ 0 h 381635"/>
              <a:gd name="T84" fmla="*/ 100909 w 260350"/>
              <a:gd name="T85" fmla="*/ 213389 h 381635"/>
              <a:gd name="T86" fmla="*/ 129609 w 260350"/>
              <a:gd name="T87" fmla="*/ 262331 h 381635"/>
              <a:gd name="T88" fmla="*/ 158822 w 260350"/>
              <a:gd name="T89" fmla="*/ 213471 h 381635"/>
              <a:gd name="T90" fmla="*/ 159756 w 260350"/>
              <a:gd name="T91" fmla="*/ 253 h 381635"/>
              <a:gd name="T92" fmla="*/ 101844 w 260350"/>
              <a:gd name="T93" fmla="*/ 0 h 38163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60350" h="381635">
                <a:moveTo>
                  <a:pt x="25227" y="120911"/>
                </a:moveTo>
                <a:lnTo>
                  <a:pt x="14341" y="124587"/>
                </a:lnTo>
                <a:lnTo>
                  <a:pt x="5655" y="132187"/>
                </a:lnTo>
                <a:lnTo>
                  <a:pt x="767" y="142144"/>
                </a:lnTo>
                <a:lnTo>
                  <a:pt x="0" y="153197"/>
                </a:lnTo>
                <a:lnTo>
                  <a:pt x="3673" y="164084"/>
                </a:lnTo>
                <a:lnTo>
                  <a:pt x="129149" y="381253"/>
                </a:lnTo>
                <a:lnTo>
                  <a:pt x="162888" y="323976"/>
                </a:lnTo>
                <a:lnTo>
                  <a:pt x="158359" y="323976"/>
                </a:lnTo>
                <a:lnTo>
                  <a:pt x="100447" y="323723"/>
                </a:lnTo>
                <a:lnTo>
                  <a:pt x="100909" y="216611"/>
                </a:lnTo>
                <a:lnTo>
                  <a:pt x="53838" y="135127"/>
                </a:lnTo>
                <a:lnTo>
                  <a:pt x="46237" y="126515"/>
                </a:lnTo>
                <a:lnTo>
                  <a:pt x="36280" y="121665"/>
                </a:lnTo>
                <a:lnTo>
                  <a:pt x="25227" y="120911"/>
                </a:lnTo>
                <a:close/>
              </a:path>
              <a:path w="260350" h="381635">
                <a:moveTo>
                  <a:pt x="100909" y="216611"/>
                </a:moveTo>
                <a:lnTo>
                  <a:pt x="100447" y="323723"/>
                </a:lnTo>
                <a:lnTo>
                  <a:pt x="158359" y="323976"/>
                </a:lnTo>
                <a:lnTo>
                  <a:pt x="158422" y="309244"/>
                </a:lnTo>
                <a:lnTo>
                  <a:pt x="104384" y="309117"/>
                </a:lnTo>
                <a:lnTo>
                  <a:pt x="129609" y="266292"/>
                </a:lnTo>
                <a:lnTo>
                  <a:pt x="100909" y="216611"/>
                </a:lnTo>
                <a:close/>
              </a:path>
              <a:path w="260350" h="381635">
                <a:moveTo>
                  <a:pt x="235281" y="121779"/>
                </a:moveTo>
                <a:lnTo>
                  <a:pt x="158822" y="216695"/>
                </a:lnTo>
                <a:lnTo>
                  <a:pt x="158359" y="323976"/>
                </a:lnTo>
                <a:lnTo>
                  <a:pt x="162888" y="323976"/>
                </a:lnTo>
                <a:lnTo>
                  <a:pt x="256403" y="165226"/>
                </a:lnTo>
                <a:lnTo>
                  <a:pt x="260171" y="154318"/>
                </a:lnTo>
                <a:lnTo>
                  <a:pt x="259498" y="143208"/>
                </a:lnTo>
                <a:lnTo>
                  <a:pt x="254706" y="133169"/>
                </a:lnTo>
                <a:lnTo>
                  <a:pt x="246116" y="125475"/>
                </a:lnTo>
                <a:lnTo>
                  <a:pt x="235281" y="121779"/>
                </a:lnTo>
                <a:close/>
              </a:path>
              <a:path w="260350" h="381635">
                <a:moveTo>
                  <a:pt x="129609" y="266292"/>
                </a:moveTo>
                <a:lnTo>
                  <a:pt x="104384" y="309117"/>
                </a:lnTo>
                <a:lnTo>
                  <a:pt x="154422" y="309244"/>
                </a:lnTo>
                <a:lnTo>
                  <a:pt x="129609" y="266292"/>
                </a:lnTo>
                <a:close/>
              </a:path>
              <a:path w="260350" h="381635">
                <a:moveTo>
                  <a:pt x="158822" y="216695"/>
                </a:moveTo>
                <a:lnTo>
                  <a:pt x="129609" y="266292"/>
                </a:lnTo>
                <a:lnTo>
                  <a:pt x="154422" y="309244"/>
                </a:lnTo>
                <a:lnTo>
                  <a:pt x="158422" y="309244"/>
                </a:lnTo>
                <a:lnTo>
                  <a:pt x="158822" y="216695"/>
                </a:lnTo>
                <a:close/>
              </a:path>
              <a:path w="260350" h="381635">
                <a:moveTo>
                  <a:pt x="101844" y="0"/>
                </a:moveTo>
                <a:lnTo>
                  <a:pt x="100909" y="216611"/>
                </a:lnTo>
                <a:lnTo>
                  <a:pt x="129609" y="266292"/>
                </a:lnTo>
                <a:lnTo>
                  <a:pt x="158822" y="216695"/>
                </a:lnTo>
                <a:lnTo>
                  <a:pt x="159756" y="253"/>
                </a:lnTo>
                <a:lnTo>
                  <a:pt x="101844" y="0"/>
                </a:lnTo>
                <a:close/>
              </a:path>
            </a:pathLst>
          </a:custGeom>
          <a:solidFill>
            <a:srgbClr val="0D0D0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algn="l" defTabSz="457200" rtl="0"/>
            <a:endParaRPr lang="ar-SA">
              <a:solidFill>
                <a:prstClr val="white"/>
              </a:solidFill>
              <a:latin typeface="Century Gothic" panose="020B0502020202020204"/>
              <a:cs typeface="Tahoma" panose="020B0604030504040204" pitchFamily="34" charset="0"/>
            </a:endParaRPr>
          </a:p>
        </p:txBody>
      </p:sp>
      <p:sp>
        <p:nvSpPr>
          <p:cNvPr id="56328" name="object 8">
            <a:extLst>
              <a:ext uri="{FF2B5EF4-FFF2-40B4-BE49-F238E27FC236}">
                <a16:creationId xmlns:a16="http://schemas.microsoft.com/office/drawing/2014/main" id="{FCF18531-AE83-4F2B-A0E3-716792F7F2DA}"/>
              </a:ext>
            </a:extLst>
          </p:cNvPr>
          <p:cNvSpPr>
            <a:spLocks noChangeArrowheads="1"/>
          </p:cNvSpPr>
          <p:nvPr/>
        </p:nvSpPr>
        <p:spPr bwMode="auto">
          <a:xfrm>
            <a:off x="1752600" y="2819400"/>
            <a:ext cx="3943350" cy="31242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algn="l" defTabSz="457200" rtl="0">
              <a:spcBef>
                <a:spcPct val="0"/>
              </a:spcBef>
            </a:pPr>
            <a:endParaRPr lang="en-US" altLang="en-US">
              <a:solidFill>
                <a:srgbClr val="000000"/>
              </a:solidFill>
            </a:endParaRPr>
          </a:p>
        </p:txBody>
      </p:sp>
      <p:pic>
        <p:nvPicPr>
          <p:cNvPr id="2" name="صورة 1">
            <a:extLst>
              <a:ext uri="{FF2B5EF4-FFF2-40B4-BE49-F238E27FC236}">
                <a16:creationId xmlns:a16="http://schemas.microsoft.com/office/drawing/2014/main" id="{F5956F95-0B1F-4750-A88F-EEF66F09B716}"/>
              </a:ext>
            </a:extLst>
          </p:cNvPr>
          <p:cNvPicPr>
            <a:picLocks noChangeAspect="1"/>
          </p:cNvPicPr>
          <p:nvPr/>
        </p:nvPicPr>
        <p:blipFill>
          <a:blip r:embed="rId5"/>
          <a:stretch>
            <a:fillRect/>
          </a:stretch>
        </p:blipFill>
        <p:spPr>
          <a:xfrm>
            <a:off x="1752600" y="844550"/>
            <a:ext cx="2578970" cy="1917699"/>
          </a:xfrm>
          <a:prstGeom prst="rect">
            <a:avLst/>
          </a:prstGeom>
        </p:spPr>
      </p:pic>
      <p:pic>
        <p:nvPicPr>
          <p:cNvPr id="3" name="صورة 2">
            <a:extLst>
              <a:ext uri="{FF2B5EF4-FFF2-40B4-BE49-F238E27FC236}">
                <a16:creationId xmlns:a16="http://schemas.microsoft.com/office/drawing/2014/main" id="{9984368F-D60F-421D-8413-48E7061CAB81}"/>
              </a:ext>
            </a:extLst>
          </p:cNvPr>
          <p:cNvPicPr>
            <a:picLocks noChangeAspect="1"/>
          </p:cNvPicPr>
          <p:nvPr/>
        </p:nvPicPr>
        <p:blipFill>
          <a:blip r:embed="rId6"/>
          <a:stretch>
            <a:fillRect/>
          </a:stretch>
        </p:blipFill>
        <p:spPr>
          <a:xfrm>
            <a:off x="4900147" y="69746"/>
            <a:ext cx="3369606" cy="102824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a:extLst>
              <a:ext uri="{FF2B5EF4-FFF2-40B4-BE49-F238E27FC236}">
                <a16:creationId xmlns:a16="http://schemas.microsoft.com/office/drawing/2014/main" id="{F83CCB63-6206-45E3-833A-0B7EA3AC3822}"/>
              </a:ext>
            </a:extLst>
          </p:cNvPr>
          <p:cNvSpPr>
            <a:spLocks noGrp="1" noChangeArrowheads="1"/>
          </p:cNvSpPr>
          <p:nvPr>
            <p:ph type="title"/>
          </p:nvPr>
        </p:nvSpPr>
        <p:spPr>
          <a:xfrm>
            <a:off x="1831975" y="247651"/>
            <a:ext cx="3959225" cy="677863"/>
          </a:xfrm>
          <a:solidFill>
            <a:schemeClr val="accent5">
              <a:lumMod val="20000"/>
              <a:lumOff val="80000"/>
            </a:schemeClr>
          </a:solidFill>
        </p:spPr>
        <p:txBody>
          <a:bodyPr>
            <a:normAutofit/>
          </a:bodyPr>
          <a:lstStyle/>
          <a:p>
            <a:pPr eaLnBrk="1" hangingPunct="1">
              <a:defRPr/>
            </a:pPr>
            <a:r>
              <a:rPr lang="en-US" alt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Abnormal MUPs</a:t>
            </a:r>
          </a:p>
        </p:txBody>
      </p:sp>
      <p:sp>
        <p:nvSpPr>
          <p:cNvPr id="20483" name="Rectangle 3">
            <a:extLst>
              <a:ext uri="{FF2B5EF4-FFF2-40B4-BE49-F238E27FC236}">
                <a16:creationId xmlns:a16="http://schemas.microsoft.com/office/drawing/2014/main" id="{FA90367C-8D79-4A3E-9A14-2794047C65CC}"/>
              </a:ext>
            </a:extLst>
          </p:cNvPr>
          <p:cNvSpPr>
            <a:spLocks noGrp="1" noChangeArrowheads="1"/>
          </p:cNvSpPr>
          <p:nvPr>
            <p:ph idx="1"/>
          </p:nvPr>
        </p:nvSpPr>
        <p:spPr>
          <a:xfrm>
            <a:off x="117987" y="3028335"/>
            <a:ext cx="7836311" cy="747252"/>
          </a:xfrm>
        </p:spPr>
        <p:txBody>
          <a:bodyPr>
            <a:noAutofit/>
          </a:bodyPr>
          <a:lstStyle/>
          <a:p>
            <a:pPr marL="609600" indent="-609600" algn="l" rtl="0">
              <a:buFont typeface="Wingdings" pitchFamily="2" charset="2"/>
              <a:buChar char="q"/>
              <a:defRPr/>
            </a:pPr>
            <a:r>
              <a:rPr lang="en-US" altLang="en-US" sz="3200" dirty="0">
                <a:latin typeface="Comic Sans MS" panose="030F0702030302020204" pitchFamily="66" charset="0"/>
              </a:rPr>
              <a:t>Presence of resting activity in form of:</a:t>
            </a:r>
          </a:p>
          <a:p>
            <a:pPr marL="609600" indent="-609600" algn="l" rtl="0">
              <a:buFont typeface="Wingdings" pitchFamily="2" charset="2"/>
              <a:buChar char="q"/>
              <a:defRPr/>
            </a:pPr>
            <a:r>
              <a:rPr lang="en-US" altLang="en-US" sz="3200" dirty="0">
                <a:solidFill>
                  <a:schemeClr val="accent2"/>
                </a:solidFill>
                <a:effectLst>
                  <a:outerShdw blurRad="38100" dist="38100" dir="2700000" algn="tl">
                    <a:srgbClr val="000000">
                      <a:alpha val="43137"/>
                    </a:srgbClr>
                  </a:outerShdw>
                </a:effectLst>
                <a:latin typeface="Comic Sans MS" panose="030F0702030302020204" pitchFamily="66" charset="0"/>
              </a:rPr>
              <a:t>1- Positive sharp wave:</a:t>
            </a:r>
          </a:p>
          <a:p>
            <a:pPr marL="1371600" lvl="2" indent="-457200" algn="l" rtl="0">
              <a:buFont typeface="Wingdings" pitchFamily="2" charset="2"/>
              <a:buChar char="q"/>
              <a:defRPr/>
            </a:pPr>
            <a:r>
              <a:rPr lang="en-US" altLang="en-US" sz="2800" dirty="0">
                <a:latin typeface="Comic Sans MS" panose="030F0702030302020204" pitchFamily="66" charset="0"/>
              </a:rPr>
              <a:t>A small potential of 50 to 100 µV, 5 to 10 </a:t>
            </a:r>
            <a:r>
              <a:rPr lang="en-US" altLang="en-US" sz="2800" dirty="0" err="1">
                <a:latin typeface="Comic Sans MS" panose="030F0702030302020204" pitchFamily="66" charset="0"/>
              </a:rPr>
              <a:t>msec</a:t>
            </a:r>
            <a:r>
              <a:rPr lang="en-US" altLang="en-US" sz="2800" dirty="0">
                <a:latin typeface="Comic Sans MS" panose="030F0702030302020204" pitchFamily="66" charset="0"/>
              </a:rPr>
              <a:t> duration with abrupt onset and slow outset. It is the earliest manifestation of axonal denervation .</a:t>
            </a:r>
          </a:p>
          <a:p>
            <a:pPr lvl="2" algn="l" rtl="0" eaLnBrk="1" hangingPunct="1">
              <a:defRPr/>
            </a:pPr>
            <a:endParaRPr lang="en-US" altLang="en-US" sz="2400" dirty="0"/>
          </a:p>
        </p:txBody>
      </p:sp>
      <p:sp>
        <p:nvSpPr>
          <p:cNvPr id="59396" name="Slide Number Placeholder 5">
            <a:extLst>
              <a:ext uri="{FF2B5EF4-FFF2-40B4-BE49-F238E27FC236}">
                <a16:creationId xmlns:a16="http://schemas.microsoft.com/office/drawing/2014/main" id="{CB53D0BF-9BFC-4366-89D0-35BE1409B41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B86CB0F8-F071-4A5A-A4D9-A84DD2DD2808}" type="slidenum">
              <a:rPr lang="en-US" altLang="en-US" sz="1400">
                <a:solidFill>
                  <a:prstClr val="white"/>
                </a:solidFill>
                <a:latin typeface="Arial" panose="020B0604020202020204" pitchFamily="34" charset="0"/>
              </a:rPr>
              <a:pPr defTabSz="457200" rtl="0">
                <a:spcBef>
                  <a:spcPct val="0"/>
                </a:spcBef>
              </a:pPr>
              <a:t>26</a:t>
            </a:fld>
            <a:endParaRPr lang="en-US" altLang="en-US" sz="1400">
              <a:solidFill>
                <a:prstClr val="white"/>
              </a:solidFill>
              <a:latin typeface="Arial" panose="020B0604020202020204" pitchFamily="34" charset="0"/>
            </a:endParaRPr>
          </a:p>
        </p:txBody>
      </p:sp>
      <p:pic>
        <p:nvPicPr>
          <p:cNvPr id="59397" name="Picture 5">
            <a:extLst>
              <a:ext uri="{FF2B5EF4-FFF2-40B4-BE49-F238E27FC236}">
                <a16:creationId xmlns:a16="http://schemas.microsoft.com/office/drawing/2014/main" id="{77CD19B6-EBEC-41F0-9938-FFF1F35DA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0225" y="31752"/>
            <a:ext cx="4041775" cy="307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1000"/>
                                        <p:tgtEl>
                                          <p:spTgt spid="20483">
                                            <p:txEl>
                                              <p:pRg st="0" end="0"/>
                                            </p:txEl>
                                          </p:spTgt>
                                        </p:tgtEl>
                                      </p:cBhvr>
                                    </p:animEffect>
                                    <p:anim calcmode="lin" valueType="num">
                                      <p:cBhvr>
                                        <p:cTn id="8" dur="10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4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0483">
                                            <p:txEl>
                                              <p:pRg st="1" end="1"/>
                                            </p:txEl>
                                          </p:spTgt>
                                        </p:tgtEl>
                                        <p:attrNameLst>
                                          <p:attrName>style.visibility</p:attrName>
                                        </p:attrNameLst>
                                      </p:cBhvr>
                                      <p:to>
                                        <p:strVal val="visible"/>
                                      </p:to>
                                    </p:set>
                                    <p:animEffect transition="in" filter="fade">
                                      <p:cBhvr>
                                        <p:cTn id="14" dur="1000"/>
                                        <p:tgtEl>
                                          <p:spTgt spid="20483">
                                            <p:txEl>
                                              <p:pRg st="1" end="1"/>
                                            </p:txEl>
                                          </p:spTgt>
                                        </p:tgtEl>
                                      </p:cBhvr>
                                    </p:animEffect>
                                    <p:anim calcmode="lin" valueType="num">
                                      <p:cBhvr>
                                        <p:cTn id="15" dur="10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48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Effect transition="in" filter="fade">
                                      <p:cBhvr>
                                        <p:cTn id="19" dur="1000"/>
                                        <p:tgtEl>
                                          <p:spTgt spid="20483">
                                            <p:txEl>
                                              <p:pRg st="2" end="2"/>
                                            </p:txEl>
                                          </p:spTgt>
                                        </p:tgtEl>
                                      </p:cBhvr>
                                    </p:animEffect>
                                    <p:anim calcmode="lin" valueType="num">
                                      <p:cBhvr>
                                        <p:cTn id="20" dur="10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048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a:extLst>
              <a:ext uri="{FF2B5EF4-FFF2-40B4-BE49-F238E27FC236}">
                <a16:creationId xmlns:a16="http://schemas.microsoft.com/office/drawing/2014/main" id="{81026CA1-47F7-4AC2-A2D1-03E713301894}"/>
              </a:ext>
            </a:extLst>
          </p:cNvPr>
          <p:cNvSpPr>
            <a:spLocks noGrp="1" noChangeArrowheads="1"/>
          </p:cNvSpPr>
          <p:nvPr>
            <p:ph type="title"/>
          </p:nvPr>
        </p:nvSpPr>
        <p:spPr/>
        <p:txBody>
          <a:bodyPr/>
          <a:lstStyle/>
          <a:p>
            <a:pPr algn="l" eaLnBrk="1" hangingPunct="1"/>
            <a:r>
              <a:rPr lang="en-US" altLang="en-US" dirty="0" err="1">
                <a:solidFill>
                  <a:srgbClr val="FF0000"/>
                </a:solidFill>
                <a:latin typeface="Calibri" panose="020F0502020204030204" pitchFamily="34" charset="0"/>
                <a:cs typeface="Calibri" panose="020F0502020204030204" pitchFamily="34" charset="0"/>
              </a:rPr>
              <a:t>Cont</a:t>
            </a:r>
            <a:r>
              <a:rPr lang="en-US" altLang="en-US" dirty="0">
                <a:solidFill>
                  <a:srgbClr val="FF0000"/>
                </a:solidFill>
                <a:latin typeface="Calibri" panose="020F0502020204030204" pitchFamily="34" charset="0"/>
                <a:cs typeface="Calibri" panose="020F0502020204030204" pitchFamily="34" charset="0"/>
              </a:rPr>
              <a:t>…</a:t>
            </a:r>
          </a:p>
        </p:txBody>
      </p:sp>
      <p:sp>
        <p:nvSpPr>
          <p:cNvPr id="22531" name="Rectangle 3">
            <a:extLst>
              <a:ext uri="{FF2B5EF4-FFF2-40B4-BE49-F238E27FC236}">
                <a16:creationId xmlns:a16="http://schemas.microsoft.com/office/drawing/2014/main" id="{E6F01BC2-B810-4ABD-B44F-9F0948D83B64}"/>
              </a:ext>
            </a:extLst>
          </p:cNvPr>
          <p:cNvSpPr>
            <a:spLocks noGrp="1" noChangeArrowheads="1"/>
          </p:cNvSpPr>
          <p:nvPr>
            <p:ph idx="1"/>
          </p:nvPr>
        </p:nvSpPr>
        <p:spPr>
          <a:xfrm>
            <a:off x="226143" y="838201"/>
            <a:ext cx="7757652" cy="5611760"/>
          </a:xfrm>
        </p:spPr>
        <p:txBody>
          <a:bodyPr>
            <a:noAutofit/>
          </a:bodyPr>
          <a:lstStyle/>
          <a:p>
            <a:pPr marL="609600" indent="-609600" algn="l" rtl="0">
              <a:buFont typeface="Wingdings" pitchFamily="2" charset="2"/>
              <a:buChar char="q"/>
              <a:defRPr/>
            </a:pPr>
            <a:r>
              <a:rPr lang="en-US" altLang="en-US" sz="2400" u="sng" dirty="0">
                <a:solidFill>
                  <a:srgbClr val="FF0000"/>
                </a:solidFill>
                <a:effectLst>
                  <a:outerShdw blurRad="38100" dist="38100" dir="2700000" algn="tl">
                    <a:srgbClr val="000000">
                      <a:alpha val="43137"/>
                    </a:srgbClr>
                  </a:outerShdw>
                </a:effectLst>
                <a:latin typeface="Comic Sans MS" panose="030F0702030302020204" pitchFamily="66" charset="0"/>
              </a:rPr>
              <a:t>2- Fibrillation potential: </a:t>
            </a:r>
          </a:p>
          <a:p>
            <a:pPr marL="1371600" lvl="2" indent="-457200" algn="l" rtl="0">
              <a:buFont typeface="Wingdings" pitchFamily="2" charset="2"/>
              <a:buChar char="q"/>
              <a:defRPr/>
            </a:pPr>
            <a:r>
              <a:rPr lang="en-US" altLang="en-US" sz="2400" dirty="0">
                <a:latin typeface="Comic Sans MS" panose="030F0702030302020204" pitchFamily="66" charset="0"/>
              </a:rPr>
              <a:t>These are randomly occurring small amplitude potentials or may appear in runs. The audioamplifier gives sounds, as if somebody listen sounds of rains in a tin shade house. These potentials are generated from the single muscle fiber of a denervated muscle, possibly due to denervation hypersensitivity to acetyl choline.</a:t>
            </a:r>
          </a:p>
          <a:p>
            <a:pPr marL="1371600" lvl="2" indent="-457200" algn="l" rtl="0">
              <a:buFont typeface="Wingdings" pitchFamily="2" charset="2"/>
              <a:buChar char="q"/>
              <a:defRPr/>
            </a:pPr>
            <a:r>
              <a:rPr lang="en-US" altLang="en-US" sz="2400" dirty="0">
                <a:latin typeface="Comic Sans MS" panose="030F0702030302020204" pitchFamily="66" charset="0"/>
              </a:rPr>
              <a:t>They are not visible through the skin</a:t>
            </a:r>
          </a:p>
          <a:p>
            <a:pPr marL="1371600" lvl="2" indent="-457200" algn="l" rtl="0">
              <a:buFont typeface="Wingdings" pitchFamily="2" charset="2"/>
              <a:buChar char="q"/>
              <a:defRPr/>
            </a:pPr>
            <a:r>
              <a:rPr lang="en-US" altLang="en-US" sz="2400" b="1" dirty="0">
                <a:latin typeface="Comic Sans MS" panose="030F0702030302020204" pitchFamily="66" charset="0"/>
              </a:rPr>
              <a:t>Fibrillations are not found exclusively in neurogenic disease, however; they also occur in inflammatory and dystrophic muscle disease</a:t>
            </a:r>
            <a:r>
              <a:rPr lang="en-US" altLang="en-US" sz="1800" b="1" dirty="0">
                <a:latin typeface="Comic Sans MS" panose="030F0702030302020204" pitchFamily="66" charset="0"/>
              </a:rPr>
              <a:t>.</a:t>
            </a:r>
          </a:p>
          <a:p>
            <a:pPr marL="1371600" lvl="2" indent="-457200" algn="l" rtl="0">
              <a:buFont typeface="Wingdings" pitchFamily="2" charset="2"/>
              <a:buChar char="q"/>
              <a:defRPr/>
            </a:pPr>
            <a:endParaRPr lang="en-US" altLang="en-US" sz="2400" dirty="0">
              <a:latin typeface="Comic Sans MS" panose="030F0702030302020204" pitchFamily="66" charset="0"/>
            </a:endParaRPr>
          </a:p>
          <a:p>
            <a:pPr marL="609600" indent="-609600" algn="l" rtl="0">
              <a:defRPr/>
            </a:pPr>
            <a:endParaRPr lang="en-US" altLang="en-US" sz="2400" dirty="0"/>
          </a:p>
        </p:txBody>
      </p:sp>
      <p:sp>
        <p:nvSpPr>
          <p:cNvPr id="61444" name="Slide Number Placeholder 5">
            <a:extLst>
              <a:ext uri="{FF2B5EF4-FFF2-40B4-BE49-F238E27FC236}">
                <a16:creationId xmlns:a16="http://schemas.microsoft.com/office/drawing/2014/main" id="{89CCC5B7-9267-4DFA-BD61-54C8D93426C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83760CB5-DFD1-4A29-9FF6-2728FA87FEF7}" type="slidenum">
              <a:rPr lang="en-US" altLang="en-US" sz="1400">
                <a:solidFill>
                  <a:prstClr val="white"/>
                </a:solidFill>
                <a:latin typeface="Arial" panose="020B0604020202020204" pitchFamily="34" charset="0"/>
              </a:rPr>
              <a:pPr defTabSz="457200" rtl="0">
                <a:spcBef>
                  <a:spcPct val="0"/>
                </a:spcBef>
              </a:pPr>
              <a:t>27</a:t>
            </a:fld>
            <a:endParaRPr lang="en-US" altLang="en-US" sz="1400">
              <a:solidFill>
                <a:prstClr val="white"/>
              </a:solidFill>
              <a:latin typeface="Arial" panose="020B0604020202020204" pitchFamily="34" charset="0"/>
            </a:endParaRPr>
          </a:p>
        </p:txBody>
      </p:sp>
      <p:pic>
        <p:nvPicPr>
          <p:cNvPr id="61445" name="Picture 5">
            <a:extLst>
              <a:ext uri="{FF2B5EF4-FFF2-40B4-BE49-F238E27FC236}">
                <a16:creationId xmlns:a16="http://schemas.microsoft.com/office/drawing/2014/main" id="{96AC90D2-AC9B-4268-A61F-2FFC3BCDE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4337" y="0"/>
            <a:ext cx="40481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1000"/>
                                        <p:tgtEl>
                                          <p:spTgt spid="22531">
                                            <p:txEl>
                                              <p:pRg st="0" end="0"/>
                                            </p:txEl>
                                          </p:spTgt>
                                        </p:tgtEl>
                                      </p:cBhvr>
                                    </p:animEffect>
                                    <p:anim calcmode="lin" valueType="num">
                                      <p:cBhvr>
                                        <p:cTn id="8" dur="10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5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22531">
                                            <p:txEl>
                                              <p:pRg st="1" end="1"/>
                                            </p:txEl>
                                          </p:spTgt>
                                        </p:tgtEl>
                                        <p:attrNameLst>
                                          <p:attrName>style.visibility</p:attrName>
                                        </p:attrNameLst>
                                      </p:cBhvr>
                                      <p:to>
                                        <p:strVal val="visible"/>
                                      </p:to>
                                    </p:set>
                                    <p:animEffect transition="in" filter="fade">
                                      <p:cBhvr>
                                        <p:cTn id="14" dur="1000"/>
                                        <p:tgtEl>
                                          <p:spTgt spid="22531">
                                            <p:txEl>
                                              <p:pRg st="1" end="1"/>
                                            </p:txEl>
                                          </p:spTgt>
                                        </p:tgtEl>
                                      </p:cBhvr>
                                    </p:animEffect>
                                    <p:anim calcmode="lin" valueType="num">
                                      <p:cBhvr>
                                        <p:cTn id="15" dur="10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25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22531">
                                            <p:txEl>
                                              <p:pRg st="2" end="2"/>
                                            </p:txEl>
                                          </p:spTgt>
                                        </p:tgtEl>
                                        <p:attrNameLst>
                                          <p:attrName>style.visibility</p:attrName>
                                        </p:attrNameLst>
                                      </p:cBhvr>
                                      <p:to>
                                        <p:strVal val="visible"/>
                                      </p:to>
                                    </p:set>
                                    <p:animEffect transition="in" filter="fade">
                                      <p:cBhvr>
                                        <p:cTn id="21" dur="1000"/>
                                        <p:tgtEl>
                                          <p:spTgt spid="22531">
                                            <p:txEl>
                                              <p:pRg st="2" end="2"/>
                                            </p:txEl>
                                          </p:spTgt>
                                        </p:tgtEl>
                                      </p:cBhvr>
                                    </p:animEffect>
                                    <p:anim calcmode="lin" valueType="num">
                                      <p:cBhvr>
                                        <p:cTn id="22" dur="10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25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22531">
                                            <p:txEl>
                                              <p:pRg st="3" end="3"/>
                                            </p:txEl>
                                          </p:spTgt>
                                        </p:tgtEl>
                                        <p:attrNameLst>
                                          <p:attrName>style.visibility</p:attrName>
                                        </p:attrNameLst>
                                      </p:cBhvr>
                                      <p:to>
                                        <p:strVal val="visible"/>
                                      </p:to>
                                    </p:set>
                                    <p:animEffect transition="in" filter="fade">
                                      <p:cBhvr>
                                        <p:cTn id="28" dur="1000"/>
                                        <p:tgtEl>
                                          <p:spTgt spid="22531">
                                            <p:txEl>
                                              <p:pRg st="3" end="3"/>
                                            </p:txEl>
                                          </p:spTgt>
                                        </p:tgtEl>
                                      </p:cBhvr>
                                    </p:animEffect>
                                    <p:anim calcmode="lin" valueType="num">
                                      <p:cBhvr>
                                        <p:cTn id="29" dur="10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253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AEF9EE63-2FB7-4984-A3A7-4B6F97208350}"/>
              </a:ext>
            </a:extLst>
          </p:cNvPr>
          <p:cNvSpPr>
            <a:spLocks noGrp="1" noChangeArrowheads="1"/>
          </p:cNvSpPr>
          <p:nvPr>
            <p:ph type="title"/>
          </p:nvPr>
        </p:nvSpPr>
        <p:spPr/>
        <p:txBody>
          <a:bodyPr/>
          <a:lstStyle/>
          <a:p>
            <a:pPr eaLnBrk="1" hangingPunct="1"/>
            <a:r>
              <a:rPr lang="en-US" altLang="en-US">
                <a:solidFill>
                  <a:srgbClr val="FF0000"/>
                </a:solidFill>
                <a:latin typeface="Calibri" panose="020F0502020204030204" pitchFamily="34" charset="0"/>
                <a:cs typeface="Calibri" panose="020F0502020204030204" pitchFamily="34" charset="0"/>
              </a:rPr>
              <a:t>Cont…</a:t>
            </a:r>
            <a:endParaRPr lang="en-US" altLang="en-US">
              <a:latin typeface="Calibri" panose="020F0502020204030204" pitchFamily="34" charset="0"/>
              <a:cs typeface="Calibri" panose="020F0502020204030204" pitchFamily="34" charset="0"/>
            </a:endParaRPr>
          </a:p>
        </p:txBody>
      </p:sp>
      <p:sp>
        <p:nvSpPr>
          <p:cNvPr id="47108" name="Rectangle 3">
            <a:extLst>
              <a:ext uri="{FF2B5EF4-FFF2-40B4-BE49-F238E27FC236}">
                <a16:creationId xmlns:a16="http://schemas.microsoft.com/office/drawing/2014/main" id="{B79C8D6C-D8FE-4E72-90CD-33F52FF37319}"/>
              </a:ext>
            </a:extLst>
          </p:cNvPr>
          <p:cNvSpPr>
            <a:spLocks noGrp="1" noChangeArrowheads="1"/>
          </p:cNvSpPr>
          <p:nvPr>
            <p:ph idx="1"/>
          </p:nvPr>
        </p:nvSpPr>
        <p:spPr>
          <a:xfrm>
            <a:off x="324465" y="1622426"/>
            <a:ext cx="9806960" cy="2092325"/>
          </a:xfrm>
        </p:spPr>
        <p:txBody>
          <a:bodyPr>
            <a:noAutofit/>
          </a:bodyPr>
          <a:lstStyle/>
          <a:p>
            <a:pPr marL="609600" indent="-609600" algn="l" rtl="0">
              <a:buFont typeface="Wingdings" pitchFamily="2" charset="2"/>
              <a:buChar char="q"/>
              <a:defRPr/>
            </a:pPr>
            <a:r>
              <a:rPr lang="en-US" altLang="en-US" sz="3200" u="sng" dirty="0">
                <a:solidFill>
                  <a:srgbClr val="FF0000"/>
                </a:solidFill>
                <a:effectLst>
                  <a:outerShdw blurRad="38100" dist="38100" dir="2700000" algn="tl">
                    <a:srgbClr val="000000">
                      <a:alpha val="43137"/>
                    </a:srgbClr>
                  </a:outerShdw>
                </a:effectLst>
                <a:latin typeface="Comic Sans MS" panose="030F0702030302020204" pitchFamily="66" charset="0"/>
              </a:rPr>
              <a:t>3- Fasciculation potentials: </a:t>
            </a:r>
          </a:p>
          <a:p>
            <a:pPr marL="1371600" lvl="2" indent="-457200" algn="l" rtl="0">
              <a:buFont typeface="Wingdings" pitchFamily="2" charset="2"/>
              <a:buChar char="q"/>
              <a:defRPr/>
            </a:pPr>
            <a:r>
              <a:rPr lang="en-US" altLang="en-US" sz="3200" dirty="0">
                <a:latin typeface="Comic Sans MS" panose="030F0702030302020204" pitchFamily="66" charset="0"/>
              </a:rPr>
              <a:t>These are high voltage, polyphasic, long duration potentials appear spontaneously associated with visible contraction of the muscle. </a:t>
            </a:r>
          </a:p>
          <a:p>
            <a:pPr marL="1371600" lvl="2" indent="-457200" algn="l" rtl="0">
              <a:buFont typeface="Wingdings" pitchFamily="2" charset="2"/>
              <a:buChar char="q"/>
              <a:defRPr/>
            </a:pPr>
            <a:r>
              <a:rPr lang="en-US" altLang="en-US" sz="3200" dirty="0">
                <a:latin typeface="Comic Sans MS" panose="030F0702030302020204" pitchFamily="66" charset="0"/>
              </a:rPr>
              <a:t>May be benign and they occur in motor neuron disease, radiculopathy and neuropathy</a:t>
            </a:r>
            <a:endParaRPr lang="en-US" altLang="en-US" sz="3200" dirty="0"/>
          </a:p>
        </p:txBody>
      </p:sp>
      <p:sp>
        <p:nvSpPr>
          <p:cNvPr id="62468" name="Slide Number Placeholder 5">
            <a:extLst>
              <a:ext uri="{FF2B5EF4-FFF2-40B4-BE49-F238E27FC236}">
                <a16:creationId xmlns:a16="http://schemas.microsoft.com/office/drawing/2014/main" id="{42D42DD9-3EBB-4160-A182-C04DAB3035E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520A7C03-0AB9-46FB-BA12-56DDB2BA20BC}" type="slidenum">
              <a:rPr lang="en-US" altLang="en-US" sz="1400">
                <a:solidFill>
                  <a:prstClr val="white"/>
                </a:solidFill>
                <a:latin typeface="Arial" panose="020B0604020202020204" pitchFamily="34" charset="0"/>
              </a:rPr>
              <a:pPr defTabSz="457200" rtl="0">
                <a:spcBef>
                  <a:spcPct val="0"/>
                </a:spcBef>
              </a:pPr>
              <a:t>28</a:t>
            </a:fld>
            <a:endParaRPr lang="en-US" altLang="en-US" sz="1400">
              <a:solidFill>
                <a:prstClr val="white"/>
              </a:solidFill>
              <a:latin typeface="Arial" panose="020B0604020202020204" pitchFamily="34" charset="0"/>
            </a:endParaRPr>
          </a:p>
        </p:txBody>
      </p:sp>
      <p:pic>
        <p:nvPicPr>
          <p:cNvPr id="62469" name="Picture 5">
            <a:extLst>
              <a:ext uri="{FF2B5EF4-FFF2-40B4-BE49-F238E27FC236}">
                <a16:creationId xmlns:a16="http://schemas.microsoft.com/office/drawing/2014/main" id="{160766E2-4442-491B-91FC-C45FA472B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200" y="0"/>
            <a:ext cx="2590800" cy="209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4">
            <a:extLst>
              <a:ext uri="{FF2B5EF4-FFF2-40B4-BE49-F238E27FC236}">
                <a16:creationId xmlns:a16="http://schemas.microsoft.com/office/drawing/2014/main" id="{F61A9ABE-0903-46BB-8F05-B1F19F50FBA7}"/>
              </a:ext>
            </a:extLst>
          </p:cNvPr>
          <p:cNvSpPr>
            <a:spLocks noGrp="1" noChangeArrowheads="1"/>
          </p:cNvSpPr>
          <p:nvPr>
            <p:ph type="title"/>
          </p:nvPr>
        </p:nvSpPr>
        <p:spPr>
          <a:xfrm>
            <a:off x="1831975" y="247650"/>
            <a:ext cx="8528050" cy="615950"/>
          </a:xfrm>
          <a:solidFill>
            <a:schemeClr val="accent5">
              <a:lumMod val="20000"/>
              <a:lumOff val="80000"/>
            </a:schemeClr>
          </a:solidFill>
        </p:spPr>
        <p:txBody>
          <a:bodyPr>
            <a:normAutofit fontScale="90000"/>
          </a:bodyPr>
          <a:lstStyle/>
          <a:p>
            <a:pPr eaLnBrk="1" hangingPunct="1">
              <a:defRPr/>
            </a:pPr>
            <a:r>
              <a:rPr lang="en-US" altLang="en-US" sz="40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Neuropathic EMG changes</a:t>
            </a:r>
            <a:endParaRPr lang="en-US" alt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3491" name="Slide Number Placeholder 4">
            <a:extLst>
              <a:ext uri="{FF2B5EF4-FFF2-40B4-BE49-F238E27FC236}">
                <a16:creationId xmlns:a16="http://schemas.microsoft.com/office/drawing/2014/main" id="{2FC49CD7-E164-4EF2-AC6B-5A9C0D4034B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39CE779A-B1C5-443C-AC3F-42C74F07E9EA}" type="slidenum">
              <a:rPr lang="en-US" altLang="en-US" sz="1400" smtClean="0">
                <a:solidFill>
                  <a:prstClr val="white"/>
                </a:solidFill>
                <a:latin typeface="Arial" panose="020B0604020202020204" pitchFamily="34" charset="0"/>
              </a:rPr>
              <a:pPr defTabSz="457200" rtl="0">
                <a:spcBef>
                  <a:spcPct val="0"/>
                </a:spcBef>
              </a:pPr>
              <a:t>29</a:t>
            </a:fld>
            <a:endParaRPr lang="en-US" altLang="en-US" sz="1400">
              <a:solidFill>
                <a:prstClr val="white"/>
              </a:solidFill>
              <a:latin typeface="Arial" panose="020B0604020202020204" pitchFamily="34" charset="0"/>
            </a:endParaRPr>
          </a:p>
        </p:txBody>
      </p:sp>
      <p:pic>
        <p:nvPicPr>
          <p:cNvPr id="63492" name="Picture 6" descr="npathy">
            <a:extLst>
              <a:ext uri="{FF2B5EF4-FFF2-40B4-BE49-F238E27FC236}">
                <a16:creationId xmlns:a16="http://schemas.microsoft.com/office/drawing/2014/main" id="{CCEF9738-96D3-45C7-A7DD-CB88540F6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058" y="1231902"/>
            <a:ext cx="6449961"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صورة 1">
            <a:extLst>
              <a:ext uri="{FF2B5EF4-FFF2-40B4-BE49-F238E27FC236}">
                <a16:creationId xmlns:a16="http://schemas.microsoft.com/office/drawing/2014/main" id="{C7DAE692-FD3C-4640-B44C-4DC4DD126E6E}"/>
              </a:ext>
            </a:extLst>
          </p:cNvPr>
          <p:cNvPicPr>
            <a:picLocks noChangeAspect="1"/>
          </p:cNvPicPr>
          <p:nvPr/>
        </p:nvPicPr>
        <p:blipFill>
          <a:blip r:embed="rId3"/>
          <a:stretch>
            <a:fillRect/>
          </a:stretch>
        </p:blipFill>
        <p:spPr>
          <a:xfrm>
            <a:off x="683555" y="1164140"/>
            <a:ext cx="4635967" cy="404603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0243" name="Rectangle 2">
            <a:extLst>
              <a:ext uri="{FF2B5EF4-FFF2-40B4-BE49-F238E27FC236}">
                <a16:creationId xmlns:a16="http://schemas.microsoft.com/office/drawing/2014/main" id="{8E95304D-A70E-4556-935C-B4C867BBC04D}"/>
              </a:ext>
            </a:extLst>
          </p:cNvPr>
          <p:cNvSpPr>
            <a:spLocks noGrp="1" noChangeArrowheads="1"/>
          </p:cNvSpPr>
          <p:nvPr>
            <p:ph type="title"/>
          </p:nvPr>
        </p:nvSpPr>
        <p:spPr>
          <a:xfrm>
            <a:off x="5447100" y="44575"/>
            <a:ext cx="6744900" cy="1507067"/>
          </a:xfrm>
        </p:spPr>
        <p:txBody>
          <a:bodyPr>
            <a:normAutofit/>
          </a:bodyPr>
          <a:lstStyle/>
          <a:p>
            <a:pPr eaLnBrk="1" hangingPunct="1">
              <a:defRPr/>
            </a:pPr>
            <a:r>
              <a:rPr lang="en-US" altLang="en-US"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Nerve Conduction studies </a:t>
            </a:r>
          </a:p>
        </p:txBody>
      </p:sp>
      <p:pic>
        <p:nvPicPr>
          <p:cNvPr id="3" name="صورة 2">
            <a:extLst>
              <a:ext uri="{FF2B5EF4-FFF2-40B4-BE49-F238E27FC236}">
                <a16:creationId xmlns:a16="http://schemas.microsoft.com/office/drawing/2014/main" id="{2D152923-4C24-40C8-BF09-66AE3AE8F4F0}"/>
              </a:ext>
            </a:extLst>
          </p:cNvPr>
          <p:cNvPicPr>
            <a:picLocks noChangeAspect="1"/>
          </p:cNvPicPr>
          <p:nvPr/>
        </p:nvPicPr>
        <p:blipFill>
          <a:blip r:embed="rId3"/>
          <a:stretch>
            <a:fillRect/>
          </a:stretch>
        </p:blipFill>
        <p:spPr>
          <a:xfrm>
            <a:off x="113941" y="0"/>
            <a:ext cx="5333159" cy="3575884"/>
          </a:xfrm>
          <a:prstGeom prst="rect">
            <a:avLst/>
          </a:prstGeom>
          <a:effectLst>
            <a:innerShdw blurRad="57150" dist="38100" dir="14460000">
              <a:prstClr val="black">
                <a:alpha val="70000"/>
              </a:prstClr>
            </a:innerShdw>
          </a:effectLst>
        </p:spPr>
      </p:pic>
      <p:sp>
        <p:nvSpPr>
          <p:cNvPr id="10244" name="Rectangle 3">
            <a:extLst>
              <a:ext uri="{FF2B5EF4-FFF2-40B4-BE49-F238E27FC236}">
                <a16:creationId xmlns:a16="http://schemas.microsoft.com/office/drawing/2014/main" id="{5405F06E-C9CC-432F-92C3-70AD75D40556}"/>
              </a:ext>
            </a:extLst>
          </p:cNvPr>
          <p:cNvSpPr>
            <a:spLocks noGrp="1" noChangeArrowheads="1"/>
          </p:cNvSpPr>
          <p:nvPr>
            <p:ph idx="1"/>
          </p:nvPr>
        </p:nvSpPr>
        <p:spPr>
          <a:xfrm>
            <a:off x="5549440" y="733647"/>
            <a:ext cx="6528620" cy="5716314"/>
          </a:xfrm>
        </p:spPr>
        <p:txBody>
          <a:bodyPr>
            <a:normAutofit/>
          </a:bodyPr>
          <a:lstStyle/>
          <a:p>
            <a:pPr marL="457200" indent="-457200" rtl="0">
              <a:lnSpc>
                <a:spcPct val="90000"/>
              </a:lnSpc>
              <a:buClr>
                <a:srgbClr val="FF0000"/>
              </a:buClr>
              <a:buFont typeface="Wingdings" panose="05000000000000000000" pitchFamily="2" charset="2"/>
              <a:buChar char="§"/>
            </a:pPr>
            <a:r>
              <a:rPr lang="en-US" altLang="en-US" sz="2800" dirty="0">
                <a:latin typeface="Comic Sans MS" panose="030F0702030302020204" pitchFamily="66" charset="0"/>
                <a:cs typeface="Calibri" panose="020F0502020204030204" pitchFamily="34" charset="0"/>
              </a:rPr>
              <a:t>A nerve conduction study (NCS) is a test commonly used to evaluate the function, especially the ability of electrical conduction, of the motor and sensory nerves of the human body.</a:t>
            </a:r>
          </a:p>
          <a:p>
            <a:pPr marL="457200" indent="-457200" rtl="0">
              <a:lnSpc>
                <a:spcPct val="90000"/>
              </a:lnSpc>
              <a:buClr>
                <a:srgbClr val="FF0000"/>
              </a:buClr>
              <a:buFont typeface="Wingdings" panose="05000000000000000000" pitchFamily="2" charset="2"/>
              <a:buChar char="§"/>
            </a:pPr>
            <a:r>
              <a:rPr lang="en-US" altLang="en-US" sz="2800" dirty="0">
                <a:latin typeface="Comic Sans MS" panose="030F0702030302020204" pitchFamily="66" charset="0"/>
                <a:cs typeface="Calibri" panose="020F0502020204030204" pitchFamily="34" charset="0"/>
              </a:rPr>
              <a:t> Nerve conduction velocity (NCV) is a common measurement made during this test. </a:t>
            </a:r>
          </a:p>
        </p:txBody>
      </p:sp>
      <p:sp>
        <p:nvSpPr>
          <p:cNvPr id="25604" name="Slide Number Placeholder 5">
            <a:extLst>
              <a:ext uri="{FF2B5EF4-FFF2-40B4-BE49-F238E27FC236}">
                <a16:creationId xmlns:a16="http://schemas.microsoft.com/office/drawing/2014/main" id="{95F2039F-8A80-451D-836F-3B44C2902E69}"/>
              </a:ext>
            </a:extLst>
          </p:cNvPr>
          <p:cNvSpPr>
            <a:spLocks noGrp="1"/>
          </p:cNvSpPr>
          <p:nvPr>
            <p:ph type="sldNum" sz="quarter" idx="12"/>
          </p:nvPr>
        </p:nvSpPr>
        <p:spPr bwMode="auto">
          <a:xfrm>
            <a:off x="10363200" y="5578475"/>
            <a:ext cx="1142245" cy="6699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spcAft>
                <a:spcPts val="600"/>
              </a:spcAft>
            </a:pPr>
            <a:fld id="{B40AB485-1B1F-4E31-8115-27CFCE080F02}" type="slidenum">
              <a:rPr lang="en-US" altLang="en-US">
                <a:latin typeface="Arial" panose="020B0604020202020204" pitchFamily="34" charset="0"/>
              </a:rPr>
              <a:pPr defTabSz="457200" rtl="0">
                <a:spcBef>
                  <a:spcPct val="0"/>
                </a:spcBef>
                <a:spcAft>
                  <a:spcPts val="600"/>
                </a:spcAft>
              </a:pPr>
              <a:t>3</a:t>
            </a:fld>
            <a:endParaRPr lang="en-US" altLang="en-US">
              <a:latin typeface="Arial" panose="020B0604020202020204" pitchFamily="34" charset="0"/>
            </a:endParaRPr>
          </a:p>
        </p:txBody>
      </p:sp>
      <p:pic>
        <p:nvPicPr>
          <p:cNvPr id="4" name="صورة 3">
            <a:extLst>
              <a:ext uri="{FF2B5EF4-FFF2-40B4-BE49-F238E27FC236}">
                <a16:creationId xmlns:a16="http://schemas.microsoft.com/office/drawing/2014/main" id="{6D1129C0-C2D5-4517-B0F2-D4B9450EB249}"/>
              </a:ext>
            </a:extLst>
          </p:cNvPr>
          <p:cNvPicPr>
            <a:picLocks noChangeAspect="1"/>
          </p:cNvPicPr>
          <p:nvPr/>
        </p:nvPicPr>
        <p:blipFill>
          <a:blip r:embed="rId4"/>
          <a:stretch>
            <a:fillRect/>
          </a:stretch>
        </p:blipFill>
        <p:spPr>
          <a:xfrm>
            <a:off x="216280" y="3103285"/>
            <a:ext cx="5230821" cy="39071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Effect transition="in" filter="fade">
                                      <p:cBhvr>
                                        <p:cTn id="7" dur="1000"/>
                                        <p:tgtEl>
                                          <p:spTgt spid="10244">
                                            <p:txEl>
                                              <p:pRg st="0" end="0"/>
                                            </p:txEl>
                                          </p:spTgt>
                                        </p:tgtEl>
                                      </p:cBhvr>
                                    </p:animEffect>
                                    <p:anim calcmode="lin" valueType="num">
                                      <p:cBhvr>
                                        <p:cTn id="8" dur="1000" fill="hold"/>
                                        <p:tgtEl>
                                          <p:spTgt spid="1024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24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0244">
                                            <p:txEl>
                                              <p:pRg st="1" end="1"/>
                                            </p:txEl>
                                          </p:spTgt>
                                        </p:tgtEl>
                                        <p:attrNameLst>
                                          <p:attrName>style.visibility</p:attrName>
                                        </p:attrNameLst>
                                      </p:cBhvr>
                                      <p:to>
                                        <p:strVal val="visible"/>
                                      </p:to>
                                    </p:set>
                                    <p:animEffect transition="in" filter="fade">
                                      <p:cBhvr>
                                        <p:cTn id="14" dur="1000"/>
                                        <p:tgtEl>
                                          <p:spTgt spid="10244">
                                            <p:txEl>
                                              <p:pRg st="1" end="1"/>
                                            </p:txEl>
                                          </p:spTgt>
                                        </p:tgtEl>
                                      </p:cBhvr>
                                    </p:animEffect>
                                    <p:anim calcmode="lin" valueType="num">
                                      <p:cBhvr>
                                        <p:cTn id="15" dur="1000" fill="hold"/>
                                        <p:tgtEl>
                                          <p:spTgt spid="1024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24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4">
            <a:extLst>
              <a:ext uri="{FF2B5EF4-FFF2-40B4-BE49-F238E27FC236}">
                <a16:creationId xmlns:a16="http://schemas.microsoft.com/office/drawing/2014/main" id="{B353B036-588E-4D95-9FAA-688A4063D3D3}"/>
              </a:ext>
            </a:extLst>
          </p:cNvPr>
          <p:cNvSpPr>
            <a:spLocks noGrp="1" noChangeArrowheads="1"/>
          </p:cNvSpPr>
          <p:nvPr>
            <p:ph type="title"/>
          </p:nvPr>
        </p:nvSpPr>
        <p:spPr>
          <a:xfrm>
            <a:off x="1831975" y="247650"/>
            <a:ext cx="8528050" cy="615950"/>
          </a:xfrm>
          <a:solidFill>
            <a:schemeClr val="accent5">
              <a:lumMod val="20000"/>
              <a:lumOff val="80000"/>
            </a:schemeClr>
          </a:solidFill>
        </p:spPr>
        <p:txBody>
          <a:bodyPr>
            <a:normAutofit fontScale="90000"/>
          </a:bodyPr>
          <a:lstStyle/>
          <a:p>
            <a:pPr eaLnBrk="1" hangingPunct="1">
              <a:defRPr/>
            </a:pPr>
            <a:r>
              <a:rPr lang="en-US" alt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Myopathic EMG changes</a:t>
            </a:r>
          </a:p>
        </p:txBody>
      </p:sp>
      <p:sp>
        <p:nvSpPr>
          <p:cNvPr id="65539" name="Slide Number Placeholder 4">
            <a:extLst>
              <a:ext uri="{FF2B5EF4-FFF2-40B4-BE49-F238E27FC236}">
                <a16:creationId xmlns:a16="http://schemas.microsoft.com/office/drawing/2014/main" id="{0A9D7C9C-F5A4-4841-A85D-799D324D4CC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CC48C03A-5AB2-4BD6-ACED-46A9E0D0E094}" type="slidenum">
              <a:rPr lang="en-US" altLang="en-US" sz="1400">
                <a:solidFill>
                  <a:prstClr val="white"/>
                </a:solidFill>
                <a:latin typeface="Arial" panose="020B0604020202020204" pitchFamily="34" charset="0"/>
              </a:rPr>
              <a:pPr defTabSz="457200" rtl="0">
                <a:spcBef>
                  <a:spcPct val="0"/>
                </a:spcBef>
              </a:pPr>
              <a:t>30</a:t>
            </a:fld>
            <a:endParaRPr lang="en-US" altLang="en-US" sz="1400">
              <a:solidFill>
                <a:prstClr val="white"/>
              </a:solidFill>
              <a:latin typeface="Arial" panose="020B0604020202020204" pitchFamily="34" charset="0"/>
            </a:endParaRPr>
          </a:p>
        </p:txBody>
      </p:sp>
      <p:pic>
        <p:nvPicPr>
          <p:cNvPr id="65540" name="Picture 6" descr="Mpathy">
            <a:extLst>
              <a:ext uri="{FF2B5EF4-FFF2-40B4-BE49-F238E27FC236}">
                <a16:creationId xmlns:a16="http://schemas.microsoft.com/office/drawing/2014/main" id="{A5F02363-3566-4ADC-BF07-E2BE484F7E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050928"/>
            <a:ext cx="7177548" cy="475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صورة 1">
            <a:extLst>
              <a:ext uri="{FF2B5EF4-FFF2-40B4-BE49-F238E27FC236}">
                <a16:creationId xmlns:a16="http://schemas.microsoft.com/office/drawing/2014/main" id="{99BCA9C2-081B-4DD8-ACA5-7A561DCE2F1D}"/>
              </a:ext>
            </a:extLst>
          </p:cNvPr>
          <p:cNvPicPr>
            <a:picLocks noChangeAspect="1"/>
          </p:cNvPicPr>
          <p:nvPr/>
        </p:nvPicPr>
        <p:blipFill>
          <a:blip r:embed="rId3"/>
          <a:stretch>
            <a:fillRect/>
          </a:stretch>
        </p:blipFill>
        <p:spPr>
          <a:xfrm>
            <a:off x="292446" y="1086943"/>
            <a:ext cx="4151736" cy="4754434"/>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36" name="Rectangle 165">
            <a:extLst>
              <a:ext uri="{FF2B5EF4-FFF2-40B4-BE49-F238E27FC236}">
                <a16:creationId xmlns:a16="http://schemas.microsoft.com/office/drawing/2014/main" id="{8FFECBEF-DFBD-408A-B467-242146C97941}"/>
              </a:ext>
            </a:extLst>
          </p:cNvPr>
          <p:cNvSpPr>
            <a:spLocks noGrp="1" noChangeArrowheads="1"/>
          </p:cNvSpPr>
          <p:nvPr>
            <p:ph type="title"/>
          </p:nvPr>
        </p:nvSpPr>
        <p:spPr>
          <a:xfrm>
            <a:off x="1831975" y="247650"/>
            <a:ext cx="8528050" cy="554038"/>
          </a:xfrm>
          <a:solidFill>
            <a:schemeClr val="accent5">
              <a:lumMod val="20000"/>
              <a:lumOff val="80000"/>
            </a:schemeClr>
          </a:solidFill>
        </p:spPr>
        <p:txBody>
          <a:bodyPr>
            <a:normAutofit fontScale="90000"/>
          </a:bodyPr>
          <a:lstStyle/>
          <a:p>
            <a:pPr eaLnBrk="1" hangingPunct="1">
              <a:defRPr/>
            </a:pPr>
            <a:r>
              <a:rPr lang="en-US" alt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Analysis of a motor unit potential (MUP</a:t>
            </a:r>
            <a:r>
              <a:rPr lang="en-US" altLang="en-US" sz="3600" dirty="0">
                <a:solidFill>
                  <a:srgbClr val="FF0000"/>
                </a:solidFill>
                <a:effectLst>
                  <a:outerShdw blurRad="38100" dist="38100" dir="2700000" algn="tl">
                    <a:srgbClr val="000000">
                      <a:alpha val="43137"/>
                    </a:srgbClr>
                  </a:outerShdw>
                </a:effectLst>
              </a:rPr>
              <a:t>)</a:t>
            </a:r>
          </a:p>
        </p:txBody>
      </p:sp>
      <p:sp>
        <p:nvSpPr>
          <p:cNvPr id="67587" name="Slide Number Placeholder 4">
            <a:extLst>
              <a:ext uri="{FF2B5EF4-FFF2-40B4-BE49-F238E27FC236}">
                <a16:creationId xmlns:a16="http://schemas.microsoft.com/office/drawing/2014/main" id="{FF149FA9-7A44-4169-8D27-7FECBA23D43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966337BA-4B08-4CE7-835A-C89C59792042}" type="slidenum">
              <a:rPr lang="en-US" altLang="en-US" sz="1400">
                <a:solidFill>
                  <a:prstClr val="white"/>
                </a:solidFill>
                <a:latin typeface="Arial" panose="020B0604020202020204" pitchFamily="34" charset="0"/>
              </a:rPr>
              <a:pPr defTabSz="457200" rtl="0">
                <a:spcBef>
                  <a:spcPct val="0"/>
                </a:spcBef>
              </a:pPr>
              <a:t>31</a:t>
            </a:fld>
            <a:endParaRPr lang="en-US" altLang="en-US" sz="1400">
              <a:solidFill>
                <a:prstClr val="white"/>
              </a:solidFill>
              <a:latin typeface="Arial" panose="020B0604020202020204" pitchFamily="34" charset="0"/>
            </a:endParaRPr>
          </a:p>
        </p:txBody>
      </p:sp>
      <p:graphicFrame>
        <p:nvGraphicFramePr>
          <p:cNvPr id="33959" name="Group 167">
            <a:extLst>
              <a:ext uri="{FF2B5EF4-FFF2-40B4-BE49-F238E27FC236}">
                <a16:creationId xmlns:a16="http://schemas.microsoft.com/office/drawing/2014/main" id="{BD0B1235-40E8-4285-998C-C78ED8211B0A}"/>
              </a:ext>
            </a:extLst>
          </p:cNvPr>
          <p:cNvGraphicFramePr>
            <a:graphicFrameLocks noGrp="1"/>
          </p:cNvGraphicFramePr>
          <p:nvPr/>
        </p:nvGraphicFramePr>
        <p:xfrm>
          <a:off x="1600200" y="1447801"/>
          <a:ext cx="8991600" cy="4789487"/>
        </p:xfrm>
        <a:graphic>
          <a:graphicData uri="http://schemas.openxmlformats.org/drawingml/2006/table">
            <a:tbl>
              <a:tblPr/>
              <a:tblGrid>
                <a:gridCol w="2133600">
                  <a:extLst>
                    <a:ext uri="{9D8B030D-6E8A-4147-A177-3AD203B41FA5}">
                      <a16:colId xmlns:a16="http://schemas.microsoft.com/office/drawing/2014/main" val="20000"/>
                    </a:ext>
                  </a:extLst>
                </a:gridCol>
                <a:gridCol w="1946275">
                  <a:extLst>
                    <a:ext uri="{9D8B030D-6E8A-4147-A177-3AD203B41FA5}">
                      <a16:colId xmlns:a16="http://schemas.microsoft.com/office/drawing/2014/main" val="20001"/>
                    </a:ext>
                  </a:extLst>
                </a:gridCol>
                <a:gridCol w="2663825">
                  <a:extLst>
                    <a:ext uri="{9D8B030D-6E8A-4147-A177-3AD203B41FA5}">
                      <a16:colId xmlns:a16="http://schemas.microsoft.com/office/drawing/2014/main" val="20002"/>
                    </a:ext>
                  </a:extLst>
                </a:gridCol>
                <a:gridCol w="2247900">
                  <a:extLst>
                    <a:ext uri="{9D8B030D-6E8A-4147-A177-3AD203B41FA5}">
                      <a16:colId xmlns:a16="http://schemas.microsoft.com/office/drawing/2014/main" val="20003"/>
                    </a:ext>
                  </a:extLst>
                </a:gridCol>
              </a:tblGrid>
              <a:tr h="67468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Comic Sans MS" panose="030F0702030302020204" pitchFamily="66" charset="0"/>
                          <a:cs typeface="Times New Roman" pitchFamily="18" charset="0"/>
                        </a:rPr>
                        <a:t>MUP</a:t>
                      </a:r>
                      <a:endParaRPr kumimoji="0" lang="en-US" sz="3600" b="0" i="0" u="none" strike="noStrike" cap="none" normalizeH="0" baseline="0" dirty="0">
                        <a:ln>
                          <a:noFill/>
                        </a:ln>
                        <a:solidFill>
                          <a:schemeClr val="tx1"/>
                        </a:solidFill>
                        <a:effectLst/>
                        <a:latin typeface="Comic Sans MS" panose="030F0702030302020204"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Comic Sans MS" panose="030F0702030302020204" pitchFamily="66" charset="0"/>
                          <a:cs typeface="Times New Roman" pitchFamily="18" charset="0"/>
                        </a:rPr>
                        <a:t>NORMAL</a:t>
                      </a:r>
                      <a:endParaRPr kumimoji="0" lang="en-US" sz="3600" b="0" i="0" u="none" strike="noStrike" cap="none" normalizeH="0" baseline="0" dirty="0">
                        <a:ln>
                          <a:noFill/>
                        </a:ln>
                        <a:solidFill>
                          <a:schemeClr val="tx1"/>
                        </a:solidFill>
                        <a:effectLst/>
                        <a:latin typeface="Comic Sans MS" panose="030F0702030302020204"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Comic Sans MS" panose="030F0702030302020204" pitchFamily="66" charset="0"/>
                          <a:cs typeface="Times New Roman" pitchFamily="18" charset="0"/>
                        </a:rPr>
                        <a:t>NEUROGENIC</a:t>
                      </a:r>
                      <a:endParaRPr kumimoji="0" lang="en-US" sz="3600" b="0" i="0" u="none" strike="noStrike" cap="none" normalizeH="0" baseline="0">
                        <a:ln>
                          <a:noFill/>
                        </a:ln>
                        <a:solidFill>
                          <a:schemeClr val="tx1"/>
                        </a:solidFill>
                        <a:effectLst/>
                        <a:latin typeface="Comic Sans MS" panose="030F0702030302020204"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Comic Sans MS" panose="030F0702030302020204" pitchFamily="66" charset="0"/>
                          <a:cs typeface="Times New Roman" pitchFamily="18" charset="0"/>
                        </a:rPr>
                        <a:t>MYOPATHIC</a:t>
                      </a:r>
                      <a:endParaRPr kumimoji="0" lang="en-US" sz="3600" b="0" i="0" u="none" strike="noStrike" cap="none" normalizeH="0" baseline="0" dirty="0">
                        <a:ln>
                          <a:noFill/>
                        </a:ln>
                        <a:solidFill>
                          <a:schemeClr val="tx1"/>
                        </a:solidFill>
                        <a:effectLst/>
                        <a:latin typeface="Comic Sans MS" panose="030F0702030302020204"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29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omic Sans MS" panose="030F0702030302020204" pitchFamily="66" charset="0"/>
                          <a:cs typeface="Times New Roman" pitchFamily="18" charset="0"/>
                        </a:rPr>
                        <a:t>Duration msec.</a:t>
                      </a:r>
                      <a:endParaRPr kumimoji="0" lang="en-US" sz="3600" b="0" i="0" u="none" strike="noStrike" cap="none" normalizeH="0" baseline="0">
                        <a:ln>
                          <a:noFill/>
                        </a:ln>
                        <a:solidFill>
                          <a:schemeClr val="tx1"/>
                        </a:solidFill>
                        <a:effectLst/>
                        <a:latin typeface="Comic Sans MS" panose="030F0702030302020204"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omic Sans MS" panose="030F0702030302020204" pitchFamily="66" charset="0"/>
                          <a:cs typeface="Times New Roman" pitchFamily="18" charset="0"/>
                        </a:rPr>
                        <a:t>3 – 15 msec</a:t>
                      </a:r>
                      <a:endParaRPr kumimoji="0" lang="en-US" sz="3600" b="0" i="0" u="none" strike="noStrike" cap="none" normalizeH="0" baseline="0" dirty="0">
                        <a:ln>
                          <a:noFill/>
                        </a:ln>
                        <a:solidFill>
                          <a:schemeClr val="tx1"/>
                        </a:solidFill>
                        <a:effectLst/>
                        <a:latin typeface="Comic Sans MS" panose="030F0702030302020204"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omic Sans MS" panose="030F0702030302020204" pitchFamily="66" charset="0"/>
                          <a:cs typeface="Times New Roman" pitchFamily="18" charset="0"/>
                        </a:rPr>
                        <a:t>longer</a:t>
                      </a:r>
                      <a:endParaRPr kumimoji="0" lang="en-US" sz="3600" b="0" i="0" u="none" strike="noStrike" cap="none" normalizeH="0" baseline="0" dirty="0">
                        <a:ln>
                          <a:noFill/>
                        </a:ln>
                        <a:solidFill>
                          <a:schemeClr val="tx1"/>
                        </a:solidFill>
                        <a:effectLst/>
                        <a:latin typeface="Comic Sans MS" panose="030F0702030302020204"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omic Sans MS" panose="030F0702030302020204" pitchFamily="66" charset="0"/>
                          <a:cs typeface="Times New Roman" pitchFamily="18" charset="0"/>
                        </a:rPr>
                        <a:t>Shorter</a:t>
                      </a:r>
                      <a:endParaRPr kumimoji="0" lang="en-US" sz="3600" b="0" i="0" u="none" strike="noStrike" cap="none" normalizeH="0" baseline="0">
                        <a:ln>
                          <a:noFill/>
                        </a:ln>
                        <a:solidFill>
                          <a:schemeClr val="tx1"/>
                        </a:solidFill>
                        <a:effectLst/>
                        <a:latin typeface="Comic Sans MS" panose="030F0702030302020204"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9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omic Sans MS" panose="030F0702030302020204" pitchFamily="66" charset="0"/>
                          <a:cs typeface="Times New Roman" pitchFamily="18" charset="0"/>
                        </a:rPr>
                        <a:t>Amplitude</a:t>
                      </a:r>
                      <a:endParaRPr kumimoji="0" lang="en-US" sz="3600" b="0" i="0" u="none" strike="noStrike" cap="none" normalizeH="0" baseline="0">
                        <a:ln>
                          <a:noFill/>
                        </a:ln>
                        <a:solidFill>
                          <a:schemeClr val="tx1"/>
                        </a:solidFill>
                        <a:effectLst/>
                        <a:latin typeface="Comic Sans MS" panose="030F0702030302020204"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omic Sans MS" panose="030F0702030302020204" pitchFamily="66" charset="0"/>
                          <a:cs typeface="Times New Roman" pitchFamily="18" charset="0"/>
                        </a:rPr>
                        <a:t>300 – 5000 µV</a:t>
                      </a:r>
                      <a:endParaRPr kumimoji="0" lang="en-US" sz="3600" b="0" i="0" u="none" strike="noStrike" cap="none" normalizeH="0" baseline="0">
                        <a:ln>
                          <a:noFill/>
                        </a:ln>
                        <a:solidFill>
                          <a:schemeClr val="tx1"/>
                        </a:solidFill>
                        <a:effectLst/>
                        <a:latin typeface="Comic Sans MS" panose="030F0702030302020204"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omic Sans MS" panose="030F0702030302020204" pitchFamily="66" charset="0"/>
                          <a:cs typeface="Times New Roman" pitchFamily="18" charset="0"/>
                        </a:rPr>
                        <a:t>Larger</a:t>
                      </a:r>
                      <a:endParaRPr kumimoji="0" lang="en-US" sz="3600" b="0" i="0" u="none" strike="noStrike" cap="none" normalizeH="0" baseline="0" dirty="0">
                        <a:ln>
                          <a:noFill/>
                        </a:ln>
                        <a:solidFill>
                          <a:schemeClr val="tx1"/>
                        </a:solidFill>
                        <a:effectLst/>
                        <a:latin typeface="Comic Sans MS" panose="030F0702030302020204"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omic Sans MS" panose="030F0702030302020204" pitchFamily="66" charset="0"/>
                          <a:cs typeface="Times New Roman" pitchFamily="18" charset="0"/>
                        </a:rPr>
                        <a:t>Smaller</a:t>
                      </a:r>
                      <a:endParaRPr kumimoji="0" lang="en-US" sz="3600" b="0" i="0" u="none" strike="noStrike" cap="none" normalizeH="0" baseline="0">
                        <a:ln>
                          <a:noFill/>
                        </a:ln>
                        <a:solidFill>
                          <a:schemeClr val="tx1"/>
                        </a:solidFill>
                        <a:effectLst/>
                        <a:latin typeface="Comic Sans MS" panose="030F0702030302020204"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9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omic Sans MS" panose="030F0702030302020204" pitchFamily="66" charset="0"/>
                          <a:cs typeface="Times New Roman" pitchFamily="18" charset="0"/>
                        </a:rPr>
                        <a:t>Phases</a:t>
                      </a:r>
                      <a:endParaRPr kumimoji="0" lang="en-US" sz="3600" b="0" i="0" u="none" strike="noStrike" cap="none" normalizeH="0" baseline="0">
                        <a:ln>
                          <a:noFill/>
                        </a:ln>
                        <a:solidFill>
                          <a:schemeClr val="tx1"/>
                        </a:solidFill>
                        <a:effectLst/>
                        <a:latin typeface="Comic Sans MS" panose="030F0702030302020204"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omic Sans MS" panose="030F0702030302020204" pitchFamily="66" charset="0"/>
                          <a:cs typeface="Times New Roman" pitchFamily="18" charset="0"/>
                        </a:rPr>
                        <a:t>Biphasic / </a:t>
                      </a:r>
                      <a:r>
                        <a:rPr kumimoji="0" lang="en-US" sz="2400" b="0" i="0" u="none" strike="noStrike" cap="none" normalizeH="0" baseline="0" dirty="0" err="1">
                          <a:ln>
                            <a:noFill/>
                          </a:ln>
                          <a:solidFill>
                            <a:schemeClr val="tx1"/>
                          </a:solidFill>
                          <a:effectLst/>
                          <a:latin typeface="Comic Sans MS" panose="030F0702030302020204" pitchFamily="66" charset="0"/>
                          <a:cs typeface="Times New Roman" pitchFamily="18" charset="0"/>
                        </a:rPr>
                        <a:t>triphasic</a:t>
                      </a:r>
                      <a:endParaRPr kumimoji="0" lang="en-US" sz="3600" b="0" i="0" u="none" strike="noStrike" cap="none" normalizeH="0" baseline="0" dirty="0">
                        <a:ln>
                          <a:noFill/>
                        </a:ln>
                        <a:solidFill>
                          <a:schemeClr val="tx1"/>
                        </a:solidFill>
                        <a:effectLst/>
                        <a:latin typeface="Comic Sans MS" panose="030F0702030302020204"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omic Sans MS" panose="030F0702030302020204" pitchFamily="66" charset="0"/>
                          <a:cs typeface="Times New Roman" pitchFamily="18" charset="0"/>
                        </a:rPr>
                        <a:t>Polyphasic</a:t>
                      </a:r>
                      <a:endParaRPr kumimoji="0" lang="en-US" sz="3600" b="0" i="0" u="none" strike="noStrike" cap="none" normalizeH="0" baseline="0" dirty="0">
                        <a:ln>
                          <a:noFill/>
                        </a:ln>
                        <a:solidFill>
                          <a:schemeClr val="tx1"/>
                        </a:solidFill>
                        <a:effectLst/>
                        <a:latin typeface="Comic Sans MS" panose="030F0702030302020204"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tx1"/>
                          </a:solidFill>
                          <a:effectLst/>
                          <a:latin typeface="Comic Sans MS" panose="030F0702030302020204" pitchFamily="66" charset="0"/>
                          <a:cs typeface="Times New Roman" pitchFamily="18" charset="0"/>
                        </a:rPr>
                        <a:t>polyphasic</a:t>
                      </a:r>
                      <a:endParaRPr kumimoji="0" lang="en-US" sz="3600" b="0" i="0" u="none" strike="noStrike" cap="none" normalizeH="0" baseline="0" dirty="0">
                        <a:ln>
                          <a:noFill/>
                        </a:ln>
                        <a:solidFill>
                          <a:schemeClr val="tx1"/>
                        </a:solidFill>
                        <a:effectLst/>
                        <a:latin typeface="Comic Sans MS" panose="030F0702030302020204"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9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omic Sans MS" panose="030F0702030302020204" pitchFamily="66" charset="0"/>
                          <a:cs typeface="Times New Roman" pitchFamily="18" charset="0"/>
                        </a:rPr>
                        <a:t>Resting</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omic Sans MS" panose="030F0702030302020204" pitchFamily="66" charset="0"/>
                          <a:cs typeface="Times New Roman" pitchFamily="18" charset="0"/>
                        </a:rPr>
                        <a:t>Activity</a:t>
                      </a: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omic Sans MS" panose="030F0702030302020204" pitchFamily="66" charset="0"/>
                          <a:cs typeface="Times New Roman" pitchFamily="18" charset="0"/>
                        </a:rPr>
                        <a:t>Absent </a:t>
                      </a:r>
                      <a:endParaRPr kumimoji="0" lang="en-US" sz="2400" b="0" i="0" u="none" strike="noStrike" cap="none" normalizeH="0" baseline="0" dirty="0">
                        <a:ln>
                          <a:noFill/>
                        </a:ln>
                        <a:solidFill>
                          <a:schemeClr val="tx1"/>
                        </a:solidFill>
                        <a:effectLst/>
                        <a:latin typeface="Comic Sans MS" panose="030F0702030302020204" pitchFamily="66" charset="0"/>
                        <a:cs typeface="Times New Roman" pitchFamily="18"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cap="none" normalizeH="0" baseline="0" dirty="0">
                          <a:ln>
                            <a:noFill/>
                          </a:ln>
                          <a:solidFill>
                            <a:schemeClr val="tx1"/>
                          </a:solidFill>
                          <a:effectLst/>
                          <a:latin typeface="Comic Sans MS" panose="030F0702030302020204" pitchFamily="66" charset="0"/>
                          <a:cs typeface="Times New Roman" pitchFamily="18" charset="0"/>
                        </a:rPr>
                        <a:t>Present</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anose="030F0702030302020204" pitchFamily="66" charset="0"/>
                        <a:cs typeface="Times New Roman" pitchFamily="18"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omic Sans MS" panose="030F0702030302020204" pitchFamily="66" charset="0"/>
                          <a:cs typeface="Times New Roman" pitchFamily="18" charset="0"/>
                        </a:rPr>
                        <a:t>Present</a:t>
                      </a: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229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omic Sans MS" panose="030F0702030302020204" pitchFamily="66" charset="0"/>
                          <a:cs typeface="Times New Roman" pitchFamily="18" charset="0"/>
                        </a:rPr>
                        <a:t>Interference pattern</a:t>
                      </a:r>
                      <a:endParaRPr kumimoji="0" lang="en-US" sz="3600" b="0" i="0" u="none" strike="noStrike" cap="none" normalizeH="0" baseline="0">
                        <a:ln>
                          <a:noFill/>
                        </a:ln>
                        <a:solidFill>
                          <a:schemeClr val="tx1"/>
                        </a:solidFill>
                        <a:effectLst/>
                        <a:latin typeface="Comic Sans MS" panose="030F0702030302020204"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omic Sans MS" panose="030F0702030302020204" pitchFamily="66" charset="0"/>
                          <a:cs typeface="Times New Roman" pitchFamily="18" charset="0"/>
                        </a:rPr>
                        <a:t>full</a:t>
                      </a:r>
                      <a:endParaRPr kumimoji="0" lang="en-US" sz="3600" b="0" i="0" u="none" strike="noStrike" cap="none" normalizeH="0" baseline="0" dirty="0">
                        <a:ln>
                          <a:noFill/>
                        </a:ln>
                        <a:solidFill>
                          <a:schemeClr val="tx1"/>
                        </a:solidFill>
                        <a:effectLst/>
                        <a:latin typeface="Comic Sans MS" panose="030F0702030302020204"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Comic Sans MS" panose="030F0702030302020204" pitchFamily="66" charset="0"/>
                          <a:cs typeface="Times New Roman" pitchFamily="18" charset="0"/>
                        </a:rPr>
                        <a:t>partial</a:t>
                      </a:r>
                      <a:endParaRPr kumimoji="0" lang="en-US" sz="3600" b="0" i="0" u="none" strike="noStrike" cap="none" normalizeH="0" baseline="0">
                        <a:ln>
                          <a:noFill/>
                        </a:ln>
                        <a:solidFill>
                          <a:schemeClr val="tx1"/>
                        </a:solidFill>
                        <a:effectLst/>
                        <a:latin typeface="Comic Sans MS" panose="030F0702030302020204"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Comic Sans MS" panose="030F0702030302020204" pitchFamily="66" charset="0"/>
                          <a:cs typeface="Times New Roman" pitchFamily="18" charset="0"/>
                        </a:rPr>
                        <a:t>Full</a:t>
                      </a:r>
                      <a:endParaRPr kumimoji="0" lang="en-US" sz="3600" b="0" i="0" u="none" strike="noStrike" cap="none" normalizeH="0" baseline="0" dirty="0">
                        <a:ln>
                          <a:noFill/>
                        </a:ln>
                        <a:solidFill>
                          <a:schemeClr val="tx1"/>
                        </a:solidFill>
                        <a:effectLst/>
                        <a:latin typeface="Comic Sans MS" panose="030F0702030302020204" pitchFamily="66" charset="0"/>
                        <a:cs typeface="Arial" charset="0"/>
                      </a:endParaRPr>
                    </a:p>
                  </a:txBody>
                  <a:tcPr marL="1371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0" name="Rectangle 143">
            <a:extLst>
              <a:ext uri="{FF2B5EF4-FFF2-40B4-BE49-F238E27FC236}">
                <a16:creationId xmlns:a16="http://schemas.microsoft.com/office/drawing/2014/main" id="{3E344515-EE1A-405B-86C5-140ED95D53C6}"/>
              </a:ext>
            </a:extLst>
          </p:cNvPr>
          <p:cNvSpPr>
            <a:spLocks noGrp="1" noChangeArrowheads="1"/>
          </p:cNvSpPr>
          <p:nvPr>
            <p:ph type="title"/>
          </p:nvPr>
        </p:nvSpPr>
        <p:spPr>
          <a:xfrm>
            <a:off x="1524000" y="274638"/>
            <a:ext cx="9144000" cy="1325562"/>
          </a:xfrm>
        </p:spPr>
        <p:txBody>
          <a:bodyPr>
            <a:normAutofit fontScale="90000"/>
          </a:bodyPr>
          <a:lstStyle/>
          <a:p>
            <a:pPr eaLnBrk="1" hangingPunct="1">
              <a:defRPr/>
            </a:pPr>
            <a:r>
              <a:rPr lang="en-US" altLang="en-US" sz="3600" dirty="0">
                <a:solidFill>
                  <a:srgbClr val="FF0000"/>
                </a:solidFill>
                <a:effectLst>
                  <a:outerShdw blurRad="38100" dist="38100" dir="2700000" algn="tl">
                    <a:srgbClr val="000000">
                      <a:alpha val="43137"/>
                    </a:srgbClr>
                  </a:outerShdw>
                </a:effectLst>
              </a:rPr>
              <a:t>Typical MUAP characteristics in myopathic, neuropathic &amp; normal muscle</a:t>
            </a:r>
          </a:p>
        </p:txBody>
      </p:sp>
      <p:sp>
        <p:nvSpPr>
          <p:cNvPr id="68611" name="Slide Number Placeholder 4">
            <a:extLst>
              <a:ext uri="{FF2B5EF4-FFF2-40B4-BE49-F238E27FC236}">
                <a16:creationId xmlns:a16="http://schemas.microsoft.com/office/drawing/2014/main" id="{E3F33317-260B-40D6-822F-AC6B6D82B60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17D726C9-DFB8-45E4-AA6A-AC6D5AADAD2B}" type="slidenum">
              <a:rPr lang="en-US" altLang="en-US" sz="1400">
                <a:solidFill>
                  <a:prstClr val="white"/>
                </a:solidFill>
                <a:latin typeface="Arial" panose="020B0604020202020204" pitchFamily="34" charset="0"/>
              </a:rPr>
              <a:pPr defTabSz="457200" rtl="0">
                <a:spcBef>
                  <a:spcPct val="0"/>
                </a:spcBef>
              </a:pPr>
              <a:t>32</a:t>
            </a:fld>
            <a:endParaRPr lang="en-US" altLang="en-US" sz="1400">
              <a:solidFill>
                <a:prstClr val="white"/>
              </a:solidFill>
              <a:latin typeface="Arial" panose="020B0604020202020204" pitchFamily="34" charset="0"/>
            </a:endParaRPr>
          </a:p>
        </p:txBody>
      </p:sp>
      <p:graphicFrame>
        <p:nvGraphicFramePr>
          <p:cNvPr id="34961" name="Group 145">
            <a:extLst>
              <a:ext uri="{FF2B5EF4-FFF2-40B4-BE49-F238E27FC236}">
                <a16:creationId xmlns:a16="http://schemas.microsoft.com/office/drawing/2014/main" id="{7A875EDD-4173-471F-90FB-DD6D329867A1}"/>
              </a:ext>
            </a:extLst>
          </p:cNvPr>
          <p:cNvGraphicFramePr>
            <a:graphicFrameLocks noGrp="1"/>
          </p:cNvGraphicFramePr>
          <p:nvPr>
            <p:extLst>
              <p:ext uri="{D42A27DB-BD31-4B8C-83A1-F6EECF244321}">
                <p14:modId xmlns:p14="http://schemas.microsoft.com/office/powerpoint/2010/main" val="3051771910"/>
              </p:ext>
            </p:extLst>
          </p:nvPr>
        </p:nvGraphicFramePr>
        <p:xfrm>
          <a:off x="683554" y="1740310"/>
          <a:ext cx="10957840" cy="5117692"/>
        </p:xfrm>
        <a:graphic>
          <a:graphicData uri="http://schemas.openxmlformats.org/drawingml/2006/table">
            <a:tbl>
              <a:tblPr/>
              <a:tblGrid>
                <a:gridCol w="2739460">
                  <a:extLst>
                    <a:ext uri="{9D8B030D-6E8A-4147-A177-3AD203B41FA5}">
                      <a16:colId xmlns:a16="http://schemas.microsoft.com/office/drawing/2014/main" val="20000"/>
                    </a:ext>
                  </a:extLst>
                </a:gridCol>
                <a:gridCol w="2739460">
                  <a:extLst>
                    <a:ext uri="{9D8B030D-6E8A-4147-A177-3AD203B41FA5}">
                      <a16:colId xmlns:a16="http://schemas.microsoft.com/office/drawing/2014/main" val="20001"/>
                    </a:ext>
                  </a:extLst>
                </a:gridCol>
                <a:gridCol w="2739460">
                  <a:extLst>
                    <a:ext uri="{9D8B030D-6E8A-4147-A177-3AD203B41FA5}">
                      <a16:colId xmlns:a16="http://schemas.microsoft.com/office/drawing/2014/main" val="20002"/>
                    </a:ext>
                  </a:extLst>
                </a:gridCol>
                <a:gridCol w="2739460">
                  <a:extLst>
                    <a:ext uri="{9D8B030D-6E8A-4147-A177-3AD203B41FA5}">
                      <a16:colId xmlns:a16="http://schemas.microsoft.com/office/drawing/2014/main" val="20003"/>
                    </a:ext>
                  </a:extLst>
                </a:gridCol>
              </a:tblGrid>
              <a:tr h="12516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tx1"/>
                          </a:solidFill>
                          <a:effectLst/>
                          <a:latin typeface="Times New Roman" pitchFamily="18" charset="0"/>
                          <a:cs typeface="Times New Roman" pitchFamily="18" charset="0"/>
                        </a:rPr>
                        <a:t>MUP</a:t>
                      </a:r>
                    </a:p>
                  </a:txBody>
                  <a:tcPr marT="137189" marB="1371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a:ln>
                            <a:noFill/>
                          </a:ln>
                          <a:solidFill>
                            <a:schemeClr val="tx1"/>
                          </a:solidFill>
                          <a:effectLst/>
                          <a:latin typeface="Times New Roman" pitchFamily="18" charset="0"/>
                          <a:cs typeface="Times New Roman" pitchFamily="18" charset="0"/>
                        </a:rPr>
                        <a:t>Myopathy</a:t>
                      </a:r>
                      <a:endParaRPr kumimoji="0" lang="en-US" sz="4800" b="0" i="0" u="none" strike="noStrike" cap="none" normalizeH="0" baseline="0">
                        <a:ln>
                          <a:noFill/>
                        </a:ln>
                        <a:solidFill>
                          <a:schemeClr val="tx1"/>
                        </a:solidFill>
                        <a:effectLst/>
                        <a:latin typeface="Arial" charset="0"/>
                        <a:cs typeface="Arial" charset="0"/>
                      </a:endParaRPr>
                    </a:p>
                  </a:txBody>
                  <a:tcPr marT="137189" marB="1371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chemeClr val="tx1"/>
                          </a:solidFill>
                          <a:effectLst/>
                          <a:latin typeface="Times New Roman" pitchFamily="18" charset="0"/>
                          <a:cs typeface="Times New Roman" pitchFamily="18" charset="0"/>
                        </a:rPr>
                        <a:t>Normal</a:t>
                      </a:r>
                      <a:endParaRPr kumimoji="0" lang="en-US" sz="4800" b="0" i="0" u="none" strike="noStrike" cap="none" normalizeH="0" baseline="0" dirty="0">
                        <a:ln>
                          <a:noFill/>
                        </a:ln>
                        <a:solidFill>
                          <a:schemeClr val="tx1"/>
                        </a:solidFill>
                        <a:effectLst/>
                        <a:latin typeface="Arial" charset="0"/>
                        <a:cs typeface="Arial" charset="0"/>
                      </a:endParaRPr>
                    </a:p>
                  </a:txBody>
                  <a:tcPr marT="137189" marB="1371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chemeClr val="tx1"/>
                          </a:solidFill>
                          <a:effectLst/>
                          <a:latin typeface="Times New Roman" pitchFamily="18" charset="0"/>
                          <a:cs typeface="Times New Roman" pitchFamily="18" charset="0"/>
                        </a:rPr>
                        <a:t>Neuropathy</a:t>
                      </a:r>
                      <a:endParaRPr kumimoji="0" lang="en-US" sz="4800" b="0" i="0" u="none" strike="noStrike" cap="none" normalizeH="0" baseline="0" dirty="0">
                        <a:ln>
                          <a:noFill/>
                        </a:ln>
                        <a:solidFill>
                          <a:schemeClr val="tx1"/>
                        </a:solidFill>
                        <a:effectLst/>
                        <a:latin typeface="Arial" charset="0"/>
                        <a:cs typeface="Arial" charset="0"/>
                      </a:endParaRPr>
                    </a:p>
                  </a:txBody>
                  <a:tcPr marT="137189" marB="1371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628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cs typeface="Times New Roman" pitchFamily="18" charset="0"/>
                        </a:rPr>
                        <a:t>Duration</a:t>
                      </a:r>
                      <a:endParaRPr kumimoji="0" lang="en-US" sz="4800" b="0" i="0" u="none" strike="noStrike" cap="none" normalizeH="0" baseline="0">
                        <a:ln>
                          <a:noFill/>
                        </a:ln>
                        <a:solidFill>
                          <a:schemeClr val="tx1"/>
                        </a:solidFill>
                        <a:effectLst/>
                        <a:latin typeface="Arial" charset="0"/>
                        <a:cs typeface="Arial" charset="0"/>
                      </a:endParaRPr>
                    </a:p>
                  </a:txBody>
                  <a:tcPr marT="137189" marB="1371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cs typeface="Times New Roman" pitchFamily="18" charset="0"/>
                        </a:rPr>
                        <a:t>&lt; 3 msec</a:t>
                      </a:r>
                      <a:endParaRPr kumimoji="0" lang="en-US" sz="4800" b="0" i="0" u="none" strike="noStrike" cap="none" normalizeH="0" baseline="0">
                        <a:ln>
                          <a:noFill/>
                        </a:ln>
                        <a:solidFill>
                          <a:schemeClr val="tx1"/>
                        </a:solidFill>
                        <a:effectLst/>
                        <a:latin typeface="Arial" charset="0"/>
                        <a:cs typeface="Arial" charset="0"/>
                      </a:endParaRPr>
                    </a:p>
                  </a:txBody>
                  <a:tcPr marT="137189" marB="1371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cs typeface="Times New Roman" pitchFamily="18" charset="0"/>
                        </a:rPr>
                        <a:t>3 – 15 msec</a:t>
                      </a:r>
                      <a:endParaRPr kumimoji="0" lang="en-US" sz="4800" b="0" i="0" u="none" strike="noStrike" cap="none" normalizeH="0" baseline="0" dirty="0">
                        <a:ln>
                          <a:noFill/>
                        </a:ln>
                        <a:solidFill>
                          <a:schemeClr val="tx1"/>
                        </a:solidFill>
                        <a:effectLst/>
                        <a:latin typeface="Arial" charset="0"/>
                        <a:cs typeface="Arial" charset="0"/>
                      </a:endParaRPr>
                    </a:p>
                  </a:txBody>
                  <a:tcPr marT="137189" marB="1371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cs typeface="Times New Roman" pitchFamily="18" charset="0"/>
                        </a:rPr>
                        <a:t>&gt; 15 </a:t>
                      </a:r>
                      <a:r>
                        <a:rPr kumimoji="0" lang="en-US" sz="4400" b="0" i="0" u="none" strike="noStrike" cap="none" normalizeH="0" baseline="0" dirty="0">
                          <a:ln>
                            <a:noFill/>
                          </a:ln>
                          <a:solidFill>
                            <a:schemeClr val="tx1"/>
                          </a:solidFill>
                          <a:effectLst/>
                          <a:latin typeface="Times New Roman" pitchFamily="18" charset="0"/>
                          <a:cs typeface="Times New Roman" pitchFamily="18" charset="0"/>
                        </a:rPr>
                        <a:t>msec</a:t>
                      </a:r>
                      <a:endParaRPr kumimoji="0" lang="en-US" sz="4800" b="0" i="0" u="none" strike="noStrike" cap="none" normalizeH="0" baseline="0" dirty="0">
                        <a:ln>
                          <a:noFill/>
                        </a:ln>
                        <a:solidFill>
                          <a:schemeClr val="tx1"/>
                        </a:solidFill>
                        <a:effectLst/>
                        <a:latin typeface="Arial" charset="0"/>
                        <a:cs typeface="Arial" charset="0"/>
                      </a:endParaRPr>
                    </a:p>
                  </a:txBody>
                  <a:tcPr marT="137189" marB="1371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5161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cs typeface="Times New Roman" pitchFamily="18" charset="0"/>
                        </a:rPr>
                        <a:t>Amplitude</a:t>
                      </a:r>
                      <a:endParaRPr kumimoji="0" lang="en-US" sz="4800" b="0" i="0" u="none" strike="noStrike" cap="none" normalizeH="0" baseline="0">
                        <a:ln>
                          <a:noFill/>
                        </a:ln>
                        <a:solidFill>
                          <a:schemeClr val="tx1"/>
                        </a:solidFill>
                        <a:effectLst/>
                        <a:latin typeface="Arial" charset="0"/>
                        <a:cs typeface="Arial" charset="0"/>
                      </a:endParaRPr>
                    </a:p>
                  </a:txBody>
                  <a:tcPr marT="137189" marB="1371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cs typeface="Times New Roman" pitchFamily="18" charset="0"/>
                        </a:rPr>
                        <a:t>&lt; 300 µV</a:t>
                      </a:r>
                      <a:endParaRPr kumimoji="0" lang="en-US" sz="4800" b="0" i="0" u="none" strike="noStrike" cap="none" normalizeH="0" baseline="0">
                        <a:ln>
                          <a:noFill/>
                        </a:ln>
                        <a:solidFill>
                          <a:schemeClr val="tx1"/>
                        </a:solidFill>
                        <a:effectLst/>
                        <a:latin typeface="Arial" charset="0"/>
                        <a:cs typeface="Arial" charset="0"/>
                      </a:endParaRPr>
                    </a:p>
                  </a:txBody>
                  <a:tcPr marT="137189" marB="1371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cs typeface="Times New Roman" pitchFamily="18" charset="0"/>
                        </a:rPr>
                        <a:t>300-5000</a:t>
                      </a:r>
                      <a:r>
                        <a:rPr kumimoji="0" lang="en-US" sz="3200" b="0" i="0" u="none" strike="noStrike" cap="none" normalizeH="0" baseline="0">
                          <a:ln>
                            <a:noFill/>
                          </a:ln>
                          <a:solidFill>
                            <a:schemeClr val="tx1"/>
                          </a:solidFill>
                          <a:effectLst/>
                          <a:latin typeface="Times New Roman" pitchFamily="18" charset="0"/>
                          <a:cs typeface="Times New Roman" pitchFamily="18" charset="0"/>
                        </a:rPr>
                        <a:t> </a:t>
                      </a:r>
                      <a:r>
                        <a:rPr kumimoji="0" lang="en-US" sz="3600" b="0" i="0" u="none" strike="noStrike" cap="none" normalizeH="0" baseline="0">
                          <a:ln>
                            <a:noFill/>
                          </a:ln>
                          <a:solidFill>
                            <a:schemeClr val="tx1"/>
                          </a:solidFill>
                          <a:effectLst/>
                          <a:latin typeface="Times New Roman" pitchFamily="18" charset="0"/>
                          <a:cs typeface="Times New Roman" pitchFamily="18" charset="0"/>
                        </a:rPr>
                        <a:t>µV</a:t>
                      </a:r>
                    </a:p>
                  </a:txBody>
                  <a:tcPr marT="137189" marB="1371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cs typeface="Times New Roman" pitchFamily="18" charset="0"/>
                        </a:rPr>
                        <a:t>&gt; 5 mV</a:t>
                      </a:r>
                      <a:endParaRPr kumimoji="0" lang="en-US" sz="4800" b="0" i="0" u="none" strike="noStrike" cap="none" normalizeH="0" baseline="0">
                        <a:ln>
                          <a:noFill/>
                        </a:ln>
                        <a:solidFill>
                          <a:schemeClr val="tx1"/>
                        </a:solidFill>
                        <a:effectLst/>
                        <a:latin typeface="Arial" charset="0"/>
                        <a:cs typeface="Arial" charset="0"/>
                      </a:endParaRPr>
                    </a:p>
                  </a:txBody>
                  <a:tcPr marT="137189" marB="1371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5161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cs typeface="Times New Roman" pitchFamily="18" charset="0"/>
                        </a:rPr>
                        <a:t>configuration</a:t>
                      </a:r>
                      <a:endParaRPr kumimoji="0" lang="en-US" sz="4800" b="0" i="0" u="none" strike="noStrike" cap="none" normalizeH="0" baseline="0">
                        <a:ln>
                          <a:noFill/>
                        </a:ln>
                        <a:solidFill>
                          <a:schemeClr val="tx1"/>
                        </a:solidFill>
                        <a:effectLst/>
                        <a:latin typeface="Arial" charset="0"/>
                        <a:cs typeface="Arial" charset="0"/>
                      </a:endParaRPr>
                    </a:p>
                  </a:txBody>
                  <a:tcPr marT="137189" marB="1371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cs typeface="Times New Roman" pitchFamily="18" charset="0"/>
                        </a:rPr>
                        <a:t>polyphasic</a:t>
                      </a:r>
                      <a:endParaRPr kumimoji="0" lang="en-US" sz="4800" b="0" i="0" u="none" strike="noStrike" cap="none" normalizeH="0" baseline="0" dirty="0">
                        <a:ln>
                          <a:noFill/>
                        </a:ln>
                        <a:solidFill>
                          <a:schemeClr val="tx1"/>
                        </a:solidFill>
                        <a:effectLst/>
                        <a:latin typeface="Arial" charset="0"/>
                        <a:cs typeface="Arial" charset="0"/>
                      </a:endParaRPr>
                    </a:p>
                  </a:txBody>
                  <a:tcPr marT="137189" marB="1371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a:ln>
                            <a:noFill/>
                          </a:ln>
                          <a:solidFill>
                            <a:schemeClr val="tx1"/>
                          </a:solidFill>
                          <a:effectLst/>
                          <a:latin typeface="Times New Roman" pitchFamily="18" charset="0"/>
                          <a:cs typeface="Times New Roman" pitchFamily="18" charset="0"/>
                        </a:rPr>
                        <a:t>triphasic</a:t>
                      </a:r>
                      <a:endParaRPr kumimoji="0" lang="en-US" sz="4800" b="0" i="0" u="none" strike="noStrike" cap="none" normalizeH="0" baseline="0">
                        <a:ln>
                          <a:noFill/>
                        </a:ln>
                        <a:solidFill>
                          <a:schemeClr val="tx1"/>
                        </a:solidFill>
                        <a:effectLst/>
                        <a:latin typeface="Arial" charset="0"/>
                        <a:cs typeface="Arial" charset="0"/>
                      </a:endParaRPr>
                    </a:p>
                  </a:txBody>
                  <a:tcPr marT="137189" marB="1371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a:ln>
                            <a:noFill/>
                          </a:ln>
                          <a:solidFill>
                            <a:schemeClr val="tx1"/>
                          </a:solidFill>
                          <a:effectLst/>
                          <a:latin typeface="Times New Roman" pitchFamily="18" charset="0"/>
                          <a:cs typeface="Times New Roman" pitchFamily="18" charset="0"/>
                        </a:rPr>
                        <a:t>Polyphasic</a:t>
                      </a:r>
                      <a:endParaRPr kumimoji="0" lang="en-US" sz="4800" b="0" i="0" u="none" strike="noStrike" cap="none" normalizeH="0" baseline="0" dirty="0">
                        <a:ln>
                          <a:noFill/>
                        </a:ln>
                        <a:solidFill>
                          <a:schemeClr val="tx1"/>
                        </a:solidFill>
                        <a:effectLst/>
                        <a:latin typeface="Arial" charset="0"/>
                        <a:cs typeface="Arial" charset="0"/>
                      </a:endParaRPr>
                    </a:p>
                  </a:txBody>
                  <a:tcPr marT="137189" marB="13718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3">
            <a:extLst>
              <a:ext uri="{FF2B5EF4-FFF2-40B4-BE49-F238E27FC236}">
                <a16:creationId xmlns:a16="http://schemas.microsoft.com/office/drawing/2014/main" id="{336318F1-0B05-4648-9898-8D86AF192B8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D7C25D42-CD87-4723-9266-626D1F2C55CF}" type="slidenum">
              <a:rPr lang="en-US" altLang="en-US" sz="1400">
                <a:solidFill>
                  <a:prstClr val="white"/>
                </a:solidFill>
                <a:latin typeface="Arial" panose="020B0604020202020204" pitchFamily="34" charset="0"/>
              </a:rPr>
              <a:pPr defTabSz="457200" rtl="0">
                <a:spcBef>
                  <a:spcPct val="0"/>
                </a:spcBef>
              </a:pPr>
              <a:t>33</a:t>
            </a:fld>
            <a:endParaRPr lang="en-US" altLang="en-US" sz="1400">
              <a:solidFill>
                <a:prstClr val="white"/>
              </a:solidFill>
              <a:latin typeface="Arial" panose="020B0604020202020204" pitchFamily="34" charset="0"/>
            </a:endParaRPr>
          </a:p>
        </p:txBody>
      </p:sp>
      <p:pic>
        <p:nvPicPr>
          <p:cNvPr id="69635" name="Picture 4" descr="Musculopathy">
            <a:extLst>
              <a:ext uri="{FF2B5EF4-FFF2-40B4-BE49-F238E27FC236}">
                <a16:creationId xmlns:a16="http://schemas.microsoft.com/office/drawing/2014/main" id="{CFE25B9E-39FC-4EF6-9602-48E864331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706" b="2353"/>
          <a:stretch>
            <a:fillRect/>
          </a:stretch>
        </p:blipFill>
        <p:spPr bwMode="auto">
          <a:xfrm>
            <a:off x="294968" y="0"/>
            <a:ext cx="1149390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Line 5">
            <a:extLst>
              <a:ext uri="{FF2B5EF4-FFF2-40B4-BE49-F238E27FC236}">
                <a16:creationId xmlns:a16="http://schemas.microsoft.com/office/drawing/2014/main" id="{F17C301F-EFFC-416F-81B5-423DF5BAF17C}"/>
              </a:ext>
            </a:extLst>
          </p:cNvPr>
          <p:cNvSpPr>
            <a:spLocks noChangeShapeType="1"/>
          </p:cNvSpPr>
          <p:nvPr/>
        </p:nvSpPr>
        <p:spPr bwMode="auto">
          <a:xfrm>
            <a:off x="2819400" y="304800"/>
            <a:ext cx="1371600" cy="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pPr algn="l" defTabSz="457200" rtl="0"/>
            <a:endParaRPr lang="ar-SA">
              <a:solidFill>
                <a:prstClr val="white"/>
              </a:solidFill>
              <a:latin typeface="Century Gothic" panose="020B0502020202020204"/>
              <a:cs typeface="Tahoma" panose="020B0604030504040204" pitchFamily="34" charset="0"/>
            </a:endParaRPr>
          </a:p>
        </p:txBody>
      </p:sp>
      <p:sp>
        <p:nvSpPr>
          <p:cNvPr id="69637" name="Line 6">
            <a:extLst>
              <a:ext uri="{FF2B5EF4-FFF2-40B4-BE49-F238E27FC236}">
                <a16:creationId xmlns:a16="http://schemas.microsoft.com/office/drawing/2014/main" id="{6D4644BE-8FAC-4795-AB36-633486ED05D1}"/>
              </a:ext>
            </a:extLst>
          </p:cNvPr>
          <p:cNvSpPr>
            <a:spLocks noChangeShapeType="1"/>
          </p:cNvSpPr>
          <p:nvPr/>
        </p:nvSpPr>
        <p:spPr bwMode="auto">
          <a:xfrm>
            <a:off x="2971800" y="2286000"/>
            <a:ext cx="1371600" cy="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pPr algn="l" defTabSz="457200" rtl="0"/>
            <a:endParaRPr lang="ar-SA">
              <a:solidFill>
                <a:prstClr val="white"/>
              </a:solidFill>
              <a:latin typeface="Century Gothic" panose="020B0502020202020204"/>
              <a:cs typeface="Tahoma" panose="020B0604030504040204" pitchFamily="34" charset="0"/>
            </a:endParaRPr>
          </a:p>
        </p:txBody>
      </p:sp>
      <p:sp>
        <p:nvSpPr>
          <p:cNvPr id="69638" name="Line 7">
            <a:extLst>
              <a:ext uri="{FF2B5EF4-FFF2-40B4-BE49-F238E27FC236}">
                <a16:creationId xmlns:a16="http://schemas.microsoft.com/office/drawing/2014/main" id="{91930EC7-E49B-4D2D-8565-7EE1D060A78F}"/>
              </a:ext>
            </a:extLst>
          </p:cNvPr>
          <p:cNvSpPr>
            <a:spLocks noChangeShapeType="1"/>
          </p:cNvSpPr>
          <p:nvPr/>
        </p:nvSpPr>
        <p:spPr bwMode="auto">
          <a:xfrm>
            <a:off x="2971800" y="4691063"/>
            <a:ext cx="1371600" cy="0"/>
          </a:xfrm>
          <a:prstGeom prst="line">
            <a:avLst/>
          </a:prstGeom>
          <a:noFill/>
          <a:ln w="44450">
            <a:solidFill>
              <a:srgbClr val="FF0000"/>
            </a:solidFill>
            <a:round/>
            <a:headEnd/>
            <a:tailEnd/>
          </a:ln>
          <a:extLst>
            <a:ext uri="{909E8E84-426E-40DD-AFC4-6F175D3DCCD1}">
              <a14:hiddenFill xmlns:a14="http://schemas.microsoft.com/office/drawing/2010/main">
                <a:noFill/>
              </a14:hiddenFill>
            </a:ext>
          </a:extLst>
        </p:spPr>
        <p:txBody>
          <a:bodyPr/>
          <a:lstStyle/>
          <a:p>
            <a:pPr algn="l" defTabSz="457200" rtl="0"/>
            <a:endParaRPr lang="ar-SA">
              <a:solidFill>
                <a:prstClr val="white"/>
              </a:solidFill>
              <a:latin typeface="Century Gothic" panose="020B0502020202020204"/>
              <a:cs typeface="Tahoma" panose="020B060403050404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94" name="Rectangle 68">
            <a:extLst>
              <a:ext uri="{FF2B5EF4-FFF2-40B4-BE49-F238E27FC236}">
                <a16:creationId xmlns:a16="http://schemas.microsoft.com/office/drawing/2014/main" id="{929448D9-8F1D-4CFE-93BA-E0272F0DB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عنوان 5">
            <a:extLst>
              <a:ext uri="{FF2B5EF4-FFF2-40B4-BE49-F238E27FC236}">
                <a16:creationId xmlns:a16="http://schemas.microsoft.com/office/drawing/2014/main" id="{D0BEA0CB-9F69-46BA-8BAC-E7543A173075}"/>
              </a:ext>
            </a:extLst>
          </p:cNvPr>
          <p:cNvSpPr>
            <a:spLocks noGrp="1"/>
          </p:cNvSpPr>
          <p:nvPr>
            <p:ph type="ctrTitle"/>
          </p:nvPr>
        </p:nvSpPr>
        <p:spPr>
          <a:xfrm>
            <a:off x="684212" y="4487332"/>
            <a:ext cx="7543800" cy="1507067"/>
          </a:xfrm>
        </p:spPr>
        <p:txBody>
          <a:bodyPr>
            <a:normAutofit/>
          </a:bodyPr>
          <a:lstStyle/>
          <a:p>
            <a:endParaRPr lang="ar-SA"/>
          </a:p>
        </p:txBody>
      </p:sp>
      <p:pic>
        <p:nvPicPr>
          <p:cNvPr id="3" name="صورة 2" descr="نحلة عسل تجمع الرحيق">
            <a:extLst>
              <a:ext uri="{FF2B5EF4-FFF2-40B4-BE49-F238E27FC236}">
                <a16:creationId xmlns:a16="http://schemas.microsoft.com/office/drawing/2014/main" id="{0A2EB18D-501C-4C32-B1AD-2F9C5AF45A85}"/>
              </a:ext>
            </a:extLst>
          </p:cNvPr>
          <p:cNvPicPr>
            <a:picLocks noChangeAspect="1"/>
          </p:cNvPicPr>
          <p:nvPr/>
        </p:nvPicPr>
        <p:blipFill rotWithShape="1">
          <a:blip r:embed="rId2">
            <a:extLst>
              <a:ext uri="{28A0092B-C50C-407E-A947-70E740481C1C}">
                <a14:useLocalDpi xmlns:a14="http://schemas.microsoft.com/office/drawing/2010/main" val="0"/>
              </a:ext>
            </a:extLst>
          </a:blip>
          <a:srcRect l="56693" r="14302" b="-1"/>
          <a:stretch/>
        </p:blipFill>
        <p:spPr>
          <a:xfrm>
            <a:off x="8214743" y="68836"/>
            <a:ext cx="3371397" cy="6857990"/>
          </a:xfrm>
          <a:prstGeom prst="rect">
            <a:avLst/>
          </a:prstGeom>
          <a:effectLst>
            <a:innerShdw blurRad="57150" dist="38100" dir="14460000">
              <a:prstClr val="black">
                <a:alpha val="70000"/>
              </a:prstClr>
            </a:innerShdw>
          </a:effectLst>
        </p:spPr>
      </p:pic>
      <p:grpSp>
        <p:nvGrpSpPr>
          <p:cNvPr id="195" name="Group 70">
            <a:extLst>
              <a:ext uri="{FF2B5EF4-FFF2-40B4-BE49-F238E27FC236}">
                <a16:creationId xmlns:a16="http://schemas.microsoft.com/office/drawing/2014/main" id="{94749DEA-AC6C-4834-A330-03A1796B89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72" name="Straight Connector 71">
              <a:extLst>
                <a:ext uri="{FF2B5EF4-FFF2-40B4-BE49-F238E27FC236}">
                  <a16:creationId xmlns:a16="http://schemas.microsoft.com/office/drawing/2014/main" id="{20CBC5D1-BAF0-454E-9D7C-68370AA954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6" name="Straight Connector 72">
              <a:extLst>
                <a:ext uri="{FF2B5EF4-FFF2-40B4-BE49-F238E27FC236}">
                  <a16:creationId xmlns:a16="http://schemas.microsoft.com/office/drawing/2014/main" id="{8ABB9F45-32F7-4915-A94F-F1E34B32DE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94EA6F09-00FD-4C50-A2DF-D0B1CC4C9A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4B8B975B-2618-4734-A401-FAB7451901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4EF4B123-0577-4F10-986B-6BD86396A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aphicFrame>
        <p:nvGraphicFramePr>
          <p:cNvPr id="4" name="رسم تخطيطي 3">
            <a:extLst>
              <a:ext uri="{FF2B5EF4-FFF2-40B4-BE49-F238E27FC236}">
                <a16:creationId xmlns:a16="http://schemas.microsoft.com/office/drawing/2014/main" id="{6616EF97-CECF-4AAD-ADD4-90C8CF1CC0E0}"/>
              </a:ext>
            </a:extLst>
          </p:cNvPr>
          <p:cNvGraphicFramePr/>
          <p:nvPr>
            <p:extLst>
              <p:ext uri="{D42A27DB-BD31-4B8C-83A1-F6EECF244321}">
                <p14:modId xmlns:p14="http://schemas.microsoft.com/office/powerpoint/2010/main" val="1713748363"/>
              </p:ext>
            </p:extLst>
          </p:nvPr>
        </p:nvGraphicFramePr>
        <p:xfrm>
          <a:off x="684211" y="685800"/>
          <a:ext cx="7493137" cy="3615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677" name="Group 75">
            <a:extLst>
              <a:ext uri="{FF2B5EF4-FFF2-40B4-BE49-F238E27FC236}">
                <a16:creationId xmlns:a16="http://schemas.microsoft.com/office/drawing/2014/main" id="{62CE031E-EE35-4AA7-9784-805093327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77" name="Straight Connector 76">
              <a:extLst>
                <a:ext uri="{FF2B5EF4-FFF2-40B4-BE49-F238E27FC236}">
                  <a16:creationId xmlns:a16="http://schemas.microsoft.com/office/drawing/2014/main" id="{118D62D3-5800-4F4A-95BE-C1A2BB8B2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678" name="Straight Connector 77">
              <a:extLst>
                <a:ext uri="{FF2B5EF4-FFF2-40B4-BE49-F238E27FC236}">
                  <a16:creationId xmlns:a16="http://schemas.microsoft.com/office/drawing/2014/main" id="{4C9E4F52-5D94-4242-AC69-EE6A23FAB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322CC7C0-D1D6-4FF0-A60C-1AEB9C8736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679" name="Straight Connector 79">
              <a:extLst>
                <a:ext uri="{FF2B5EF4-FFF2-40B4-BE49-F238E27FC236}">
                  <a16:creationId xmlns:a16="http://schemas.microsoft.com/office/drawing/2014/main" id="{99B43E48-8275-4871-8745-F5CB75CFDB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E87ED701-F942-4771-8F92-6EFCC2E8E0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83" name="Rectangle 82">
            <a:extLst>
              <a:ext uri="{FF2B5EF4-FFF2-40B4-BE49-F238E27FC236}">
                <a16:creationId xmlns:a16="http://schemas.microsoft.com/office/drawing/2014/main" id="{124D9F5B-C72B-41EE-97C2-D3600B627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8195" name="Rectangle 5">
            <a:extLst>
              <a:ext uri="{FF2B5EF4-FFF2-40B4-BE49-F238E27FC236}">
                <a16:creationId xmlns:a16="http://schemas.microsoft.com/office/drawing/2014/main" id="{433E77E5-50E1-439F-8FE7-9AE279440426}"/>
              </a:ext>
            </a:extLst>
          </p:cNvPr>
          <p:cNvSpPr>
            <a:spLocks noGrp="1" noChangeArrowheads="1"/>
          </p:cNvSpPr>
          <p:nvPr>
            <p:ph type="title"/>
          </p:nvPr>
        </p:nvSpPr>
        <p:spPr>
          <a:xfrm>
            <a:off x="6084114" y="4487332"/>
            <a:ext cx="4205003" cy="1507067"/>
          </a:xfrm>
        </p:spPr>
        <p:txBody>
          <a:bodyPr vert="horz" lIns="91440" tIns="45720" rIns="91440" bIns="45720" rtlCol="0" anchor="ctr">
            <a:normAutofit/>
          </a:bodyPr>
          <a:lstStyle/>
          <a:p>
            <a:pPr rtl="0">
              <a:defRPr/>
            </a:pPr>
            <a:r>
              <a:rPr lang="en-US" altLang="en-US" b="1" spc="-50" dirty="0">
                <a:solidFill>
                  <a:srgbClr val="FFFFFF"/>
                </a:solidFill>
              </a:rPr>
              <a:t>Nerve Conduction Studies </a:t>
            </a:r>
            <a:endParaRPr lang="en-US" altLang="en-US" b="1" dirty="0">
              <a:solidFill>
                <a:srgbClr val="FFFFFF"/>
              </a:solidFill>
            </a:endParaRPr>
          </a:p>
        </p:txBody>
      </p:sp>
      <p:sp>
        <p:nvSpPr>
          <p:cNvPr id="8196" name="Rectangle 3">
            <a:extLst>
              <a:ext uri="{FF2B5EF4-FFF2-40B4-BE49-F238E27FC236}">
                <a16:creationId xmlns:a16="http://schemas.microsoft.com/office/drawing/2014/main" id="{C13CAE0B-F7BD-494C-BFDE-1A9ADE446A22}"/>
              </a:ext>
            </a:extLst>
          </p:cNvPr>
          <p:cNvSpPr>
            <a:spLocks noGrp="1" noChangeArrowheads="1"/>
          </p:cNvSpPr>
          <p:nvPr>
            <p:ph type="body" idx="4294967295"/>
          </p:nvPr>
        </p:nvSpPr>
        <p:spPr>
          <a:xfrm>
            <a:off x="6095998" y="685800"/>
            <a:ext cx="4819653" cy="3615267"/>
          </a:xfrm>
        </p:spPr>
        <p:txBody>
          <a:bodyPr vert="horz" lIns="91440" tIns="45720" rIns="91440" bIns="45720" rtlCol="0" anchor="ctr">
            <a:normAutofit/>
          </a:bodyPr>
          <a:lstStyle/>
          <a:p>
            <a:pPr marL="91440" indent="-91440" algn="l" rtl="0">
              <a:defRPr/>
            </a:pPr>
            <a:r>
              <a:rPr lang="en-US" altLang="en-US" sz="1800" dirty="0">
                <a:solidFill>
                  <a:srgbClr val="0F496F"/>
                </a:solidFill>
              </a:rPr>
              <a:t>Standard nerve conduction studies typically include motor nerve conduction, sensory nerve conduction.</a:t>
            </a:r>
          </a:p>
          <a:p>
            <a:pPr marL="91440" indent="-91440" algn="l" rtl="0">
              <a:defRPr/>
            </a:pPr>
            <a:r>
              <a:rPr lang="en-US" altLang="en-US" sz="1800" dirty="0">
                <a:solidFill>
                  <a:srgbClr val="0F496F"/>
                </a:solidFill>
              </a:rPr>
              <a:t>Sensory and motor nerve conduction studies involve analysis of specific parameters, including latency, conduction velocity, and amplitude.</a:t>
            </a:r>
          </a:p>
          <a:p>
            <a:pPr algn="l" rtl="0">
              <a:defRPr/>
            </a:pPr>
            <a:endParaRPr lang="en-US" altLang="en-US" sz="1800" b="1" i="1" u="sng" dirty="0">
              <a:solidFill>
                <a:srgbClr val="0F496F"/>
              </a:solidFill>
            </a:endParaRPr>
          </a:p>
        </p:txBody>
      </p:sp>
      <p:sp>
        <p:nvSpPr>
          <p:cNvPr id="28675" name="Slide Number Placeholder 4">
            <a:extLst>
              <a:ext uri="{FF2B5EF4-FFF2-40B4-BE49-F238E27FC236}">
                <a16:creationId xmlns:a16="http://schemas.microsoft.com/office/drawing/2014/main" id="{8F94549A-3400-4D8B-9D09-508ED52A12B0}"/>
              </a:ext>
            </a:extLst>
          </p:cNvPr>
          <p:cNvSpPr>
            <a:spLocks noGrp="1"/>
          </p:cNvSpPr>
          <p:nvPr>
            <p:ph type="sldNum" sz="quarter" idx="12"/>
          </p:nvPr>
        </p:nvSpPr>
        <p:spPr bwMode="auto">
          <a:xfrm>
            <a:off x="10363200" y="5578475"/>
            <a:ext cx="1142245" cy="6699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rtl="0">
              <a:spcBef>
                <a:spcPct val="0"/>
              </a:spcBef>
              <a:spcAft>
                <a:spcPts val="600"/>
              </a:spcAft>
            </a:pPr>
            <a:fld id="{EDFD1D00-00A5-4A10-A1BC-A70223F319DB}" type="slidenum">
              <a:rPr lang="en-US" altLang="en-US" sz="3200">
                <a:solidFill>
                  <a:srgbClr val="0A304A"/>
                </a:solidFill>
                <a:latin typeface="+mn-lt"/>
              </a:rPr>
              <a:pPr rtl="0">
                <a:spcBef>
                  <a:spcPct val="0"/>
                </a:spcBef>
                <a:spcAft>
                  <a:spcPts val="600"/>
                </a:spcAft>
              </a:pPr>
              <a:t>4</a:t>
            </a:fld>
            <a:endParaRPr lang="en-US" altLang="en-US" sz="3200">
              <a:solidFill>
                <a:srgbClr val="0A304A"/>
              </a:solidFill>
              <a:latin typeface="+mn-lt"/>
            </a:endParaRPr>
          </a:p>
        </p:txBody>
      </p:sp>
      <p:grpSp>
        <p:nvGrpSpPr>
          <p:cNvPr id="85" name="Group 84">
            <a:extLst>
              <a:ext uri="{FF2B5EF4-FFF2-40B4-BE49-F238E27FC236}">
                <a16:creationId xmlns:a16="http://schemas.microsoft.com/office/drawing/2014/main" id="{0180A64C-1862-4B1B-8953-FA96DEE4C4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8681" name="Straight Connector 85">
              <a:extLst>
                <a:ext uri="{FF2B5EF4-FFF2-40B4-BE49-F238E27FC236}">
                  <a16:creationId xmlns:a16="http://schemas.microsoft.com/office/drawing/2014/main" id="{52859A51-B3CA-4126-956F-D0DCCBA212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1ECA05ED-FBC3-48F4-8E6D-AB89EC6081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8682" name="Straight Connector 87">
              <a:extLst>
                <a:ext uri="{FF2B5EF4-FFF2-40B4-BE49-F238E27FC236}">
                  <a16:creationId xmlns:a16="http://schemas.microsoft.com/office/drawing/2014/main" id="{5EE24CC5-F080-45A3-B2B4-59A7BCA5AB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B3EC6EC2-2351-427C-90C2-F107915733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D524D87A-9540-4F77-B006-823176623B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2" name="صورة 1">
            <a:extLst>
              <a:ext uri="{FF2B5EF4-FFF2-40B4-BE49-F238E27FC236}">
                <a16:creationId xmlns:a16="http://schemas.microsoft.com/office/drawing/2014/main" id="{37D35247-2270-4C93-95E9-A4B009B5C6F6}"/>
              </a:ext>
            </a:extLst>
          </p:cNvPr>
          <p:cNvPicPr>
            <a:picLocks noChangeAspect="1"/>
          </p:cNvPicPr>
          <p:nvPr/>
        </p:nvPicPr>
        <p:blipFill>
          <a:blip r:embed="rId2"/>
          <a:stretch>
            <a:fillRect/>
          </a:stretch>
        </p:blipFill>
        <p:spPr>
          <a:xfrm>
            <a:off x="1497802" y="1084515"/>
            <a:ext cx="3371380" cy="4206605"/>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animEffect transition="in" filter="fade">
                                      <p:cBhvr>
                                        <p:cTn id="7" dur="1000"/>
                                        <p:tgtEl>
                                          <p:spTgt spid="8196">
                                            <p:txEl>
                                              <p:pRg st="0" end="0"/>
                                            </p:txEl>
                                          </p:spTgt>
                                        </p:tgtEl>
                                      </p:cBhvr>
                                    </p:animEffect>
                                    <p:anim calcmode="lin" valueType="num">
                                      <p:cBhvr>
                                        <p:cTn id="8" dur="1000" fill="hold"/>
                                        <p:tgtEl>
                                          <p:spTgt spid="819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19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196">
                                            <p:txEl>
                                              <p:pRg st="1" end="1"/>
                                            </p:txEl>
                                          </p:spTgt>
                                        </p:tgtEl>
                                        <p:attrNameLst>
                                          <p:attrName>style.visibility</p:attrName>
                                        </p:attrNameLst>
                                      </p:cBhvr>
                                      <p:to>
                                        <p:strVal val="visible"/>
                                      </p:to>
                                    </p:set>
                                    <p:animEffect transition="in" filter="fade">
                                      <p:cBhvr>
                                        <p:cTn id="14" dur="1000"/>
                                        <p:tgtEl>
                                          <p:spTgt spid="8196">
                                            <p:txEl>
                                              <p:pRg st="1" end="1"/>
                                            </p:txEl>
                                          </p:spTgt>
                                        </p:tgtEl>
                                      </p:cBhvr>
                                    </p:animEffect>
                                    <p:anim calcmode="lin" valueType="num">
                                      <p:cBhvr>
                                        <p:cTn id="15" dur="1000" fill="hold"/>
                                        <p:tgtEl>
                                          <p:spTgt spid="819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19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2" name="Group 191">
            <a:extLst>
              <a:ext uri="{FF2B5EF4-FFF2-40B4-BE49-F238E27FC236}">
                <a16:creationId xmlns:a16="http://schemas.microsoft.com/office/drawing/2014/main" id="{62CE031E-EE35-4AA7-9784-805093327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93" name="Straight Connector 192">
              <a:extLst>
                <a:ext uri="{FF2B5EF4-FFF2-40B4-BE49-F238E27FC236}">
                  <a16:creationId xmlns:a16="http://schemas.microsoft.com/office/drawing/2014/main" id="{118D62D3-5800-4F4A-95BE-C1A2BB8B2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4C9E4F52-5D94-4242-AC69-EE6A23FAB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322CC7C0-D1D6-4FF0-A60C-1AEB9C8736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a:extLst>
                <a:ext uri="{FF2B5EF4-FFF2-40B4-BE49-F238E27FC236}">
                  <a16:creationId xmlns:a16="http://schemas.microsoft.com/office/drawing/2014/main" id="{99B43E48-8275-4871-8745-F5CB75CFDB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a16="http://schemas.microsoft.com/office/drawing/2014/main" id="{E87ED701-F942-4771-8F92-6EFCC2E8E0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98" name="Rectangle 197">
            <a:extLst>
              <a:ext uri="{FF2B5EF4-FFF2-40B4-BE49-F238E27FC236}">
                <a16:creationId xmlns:a16="http://schemas.microsoft.com/office/drawing/2014/main" id="{124D9F5B-C72B-41EE-97C2-D3600B627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8195" name="Rectangle 5">
            <a:extLst>
              <a:ext uri="{FF2B5EF4-FFF2-40B4-BE49-F238E27FC236}">
                <a16:creationId xmlns:a16="http://schemas.microsoft.com/office/drawing/2014/main" id="{20478AA8-DB77-4378-B82B-D57097C9BC8C}"/>
              </a:ext>
            </a:extLst>
          </p:cNvPr>
          <p:cNvSpPr>
            <a:spLocks noGrp="1" noChangeArrowheads="1"/>
          </p:cNvSpPr>
          <p:nvPr>
            <p:ph type="title"/>
          </p:nvPr>
        </p:nvSpPr>
        <p:spPr>
          <a:xfrm>
            <a:off x="243754" y="1219201"/>
            <a:ext cx="2283136" cy="835742"/>
          </a:xfrm>
        </p:spPr>
        <p:txBody>
          <a:bodyPr vert="horz" lIns="91440" tIns="45720" rIns="91440" bIns="45720" rtlCol="0" anchor="ctr">
            <a:normAutofit fontScale="90000"/>
          </a:bodyPr>
          <a:lstStyle/>
          <a:p>
            <a:pPr rtl="0">
              <a:lnSpc>
                <a:spcPct val="90000"/>
              </a:lnSpc>
              <a:defRPr/>
            </a:pPr>
            <a:r>
              <a:rPr lang="en-US" altLang="en-US" b="1" dirty="0">
                <a:solidFill>
                  <a:srgbClr val="FFFFFF"/>
                </a:solidFill>
              </a:rPr>
              <a:t>Motor nerve </a:t>
            </a:r>
            <a:r>
              <a:rPr lang="en-US" altLang="en-US" b="1" dirty="0" err="1">
                <a:solidFill>
                  <a:srgbClr val="FFFFFF"/>
                </a:solidFill>
              </a:rPr>
              <a:t>conducin</a:t>
            </a:r>
            <a:r>
              <a:rPr lang="en-US" altLang="en-US" b="1" dirty="0">
                <a:solidFill>
                  <a:srgbClr val="FFFFFF"/>
                </a:solidFill>
              </a:rPr>
              <a:t> velocity</a:t>
            </a:r>
          </a:p>
        </p:txBody>
      </p:sp>
      <p:sp>
        <p:nvSpPr>
          <p:cNvPr id="8196" name="Rectangle 3">
            <a:extLst>
              <a:ext uri="{FF2B5EF4-FFF2-40B4-BE49-F238E27FC236}">
                <a16:creationId xmlns:a16="http://schemas.microsoft.com/office/drawing/2014/main" id="{10F11DCE-07BF-4934-AEC3-3042AB23994B}"/>
              </a:ext>
            </a:extLst>
          </p:cNvPr>
          <p:cNvSpPr>
            <a:spLocks noGrp="1" noChangeArrowheads="1"/>
          </p:cNvSpPr>
          <p:nvPr>
            <p:ph type="body" idx="4294967295"/>
          </p:nvPr>
        </p:nvSpPr>
        <p:spPr>
          <a:xfrm>
            <a:off x="2733368" y="685800"/>
            <a:ext cx="8182283" cy="3615267"/>
          </a:xfrm>
        </p:spPr>
        <p:txBody>
          <a:bodyPr vert="horz" lIns="91440" tIns="45720" rIns="91440" bIns="45720" rtlCol="0" anchor="ctr">
            <a:noAutofit/>
          </a:bodyPr>
          <a:lstStyle/>
          <a:p>
            <a:pPr marL="342900" indent="-342900" algn="l" rtl="0">
              <a:defRPr/>
            </a:pPr>
            <a:endParaRPr lang="en-US" altLang="en-US" sz="2800" dirty="0">
              <a:solidFill>
                <a:srgbClr val="0F496F"/>
              </a:solidFill>
            </a:endParaRPr>
          </a:p>
          <a:p>
            <a:pPr marL="342900" indent="-342900" algn="l" rtl="0">
              <a:defRPr/>
            </a:pPr>
            <a:endParaRPr lang="en-US" altLang="en-US" sz="2800" dirty="0">
              <a:solidFill>
                <a:srgbClr val="0F496F"/>
              </a:solidFill>
            </a:endParaRPr>
          </a:p>
          <a:p>
            <a:pPr marL="342900" indent="-342900" algn="l" rtl="0">
              <a:defRPr/>
            </a:pPr>
            <a:r>
              <a:rPr lang="en-US" altLang="en-US" sz="2800" dirty="0">
                <a:solidFill>
                  <a:srgbClr val="0F496F"/>
                </a:solidFill>
              </a:rPr>
              <a:t>Motor nerve conduction velocity of peripheral nerves may be closely correlated to their functional integrity or to their structural abnormalities. </a:t>
            </a:r>
          </a:p>
          <a:p>
            <a:pPr marL="342900" indent="-342900" algn="l" rtl="0">
              <a:defRPr/>
            </a:pPr>
            <a:r>
              <a:rPr lang="en-US" altLang="en-US" sz="2800" dirty="0">
                <a:solidFill>
                  <a:srgbClr val="0F496F"/>
                </a:solidFill>
              </a:rPr>
              <a:t>Based on the nature of conduction abnormalities two principal types of peripheral nerve lesions can be identified: </a:t>
            </a:r>
            <a:r>
              <a:rPr lang="en-US" altLang="en-US" sz="2800" b="1" i="1" u="sng" dirty="0">
                <a:solidFill>
                  <a:srgbClr val="0F496F"/>
                </a:solidFill>
              </a:rPr>
              <a:t>Axonal degeneration and segmental demyelination.</a:t>
            </a:r>
          </a:p>
          <a:p>
            <a:pPr algn="l" rtl="0">
              <a:defRPr/>
            </a:pPr>
            <a:endParaRPr lang="en-US" altLang="en-US" sz="2800" b="1" i="1" u="sng" dirty="0">
              <a:solidFill>
                <a:srgbClr val="0F496F"/>
              </a:solidFill>
            </a:endParaRPr>
          </a:p>
        </p:txBody>
      </p:sp>
      <p:sp>
        <p:nvSpPr>
          <p:cNvPr id="29699" name="Slide Number Placeholder 4">
            <a:extLst>
              <a:ext uri="{FF2B5EF4-FFF2-40B4-BE49-F238E27FC236}">
                <a16:creationId xmlns:a16="http://schemas.microsoft.com/office/drawing/2014/main" id="{0126B819-6D59-4D93-BBFA-1CF96230487A}"/>
              </a:ext>
            </a:extLst>
          </p:cNvPr>
          <p:cNvSpPr>
            <a:spLocks noGrp="1"/>
          </p:cNvSpPr>
          <p:nvPr>
            <p:ph type="sldNum" sz="quarter" idx="12"/>
          </p:nvPr>
        </p:nvSpPr>
        <p:spPr bwMode="auto">
          <a:xfrm>
            <a:off x="10363200" y="5578475"/>
            <a:ext cx="1142245" cy="6699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rtl="0">
              <a:spcBef>
                <a:spcPct val="0"/>
              </a:spcBef>
              <a:spcAft>
                <a:spcPts val="600"/>
              </a:spcAft>
            </a:pPr>
            <a:fld id="{BB01747C-9AFC-4C60-9278-349817C2A27D}" type="slidenum">
              <a:rPr lang="en-US" altLang="en-US" sz="3200">
                <a:solidFill>
                  <a:srgbClr val="0A304A"/>
                </a:solidFill>
                <a:latin typeface="+mn-lt"/>
              </a:rPr>
              <a:pPr rtl="0">
                <a:spcBef>
                  <a:spcPct val="0"/>
                </a:spcBef>
                <a:spcAft>
                  <a:spcPts val="600"/>
                </a:spcAft>
              </a:pPr>
              <a:t>5</a:t>
            </a:fld>
            <a:endParaRPr lang="en-US" altLang="en-US" sz="3200">
              <a:solidFill>
                <a:srgbClr val="0A304A"/>
              </a:solidFill>
              <a:latin typeface="+mn-lt"/>
            </a:endParaRPr>
          </a:p>
        </p:txBody>
      </p:sp>
      <p:grpSp>
        <p:nvGrpSpPr>
          <p:cNvPr id="199" name="Group 198">
            <a:extLst>
              <a:ext uri="{FF2B5EF4-FFF2-40B4-BE49-F238E27FC236}">
                <a16:creationId xmlns:a16="http://schemas.microsoft.com/office/drawing/2014/main" id="{0180A64C-1862-4B1B-8953-FA96DEE4C4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00" name="Straight Connector 199">
              <a:extLst>
                <a:ext uri="{FF2B5EF4-FFF2-40B4-BE49-F238E27FC236}">
                  <a16:creationId xmlns:a16="http://schemas.microsoft.com/office/drawing/2014/main" id="{52859A51-B3CA-4126-956F-D0DCCBA212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1ECA05ED-FBC3-48F4-8E6D-AB89EC6081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2" name="Straight Connector 201">
              <a:extLst>
                <a:ext uri="{FF2B5EF4-FFF2-40B4-BE49-F238E27FC236}">
                  <a16:creationId xmlns:a16="http://schemas.microsoft.com/office/drawing/2014/main" id="{5EE24CC5-F080-45A3-B2B4-59A7BCA5AB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B3EC6EC2-2351-427C-90C2-F107915733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4" name="Straight Connector 203">
              <a:extLst>
                <a:ext uri="{FF2B5EF4-FFF2-40B4-BE49-F238E27FC236}">
                  <a16:creationId xmlns:a16="http://schemas.microsoft.com/office/drawing/2014/main" id="{D524D87A-9540-4F77-B006-823176623B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3" name="صورة 2">
            <a:extLst>
              <a:ext uri="{FF2B5EF4-FFF2-40B4-BE49-F238E27FC236}">
                <a16:creationId xmlns:a16="http://schemas.microsoft.com/office/drawing/2014/main" id="{E9AEA148-38CC-4B9A-9AFD-9B4A79940D03}"/>
              </a:ext>
            </a:extLst>
          </p:cNvPr>
          <p:cNvPicPr>
            <a:picLocks noChangeAspect="1"/>
          </p:cNvPicPr>
          <p:nvPr/>
        </p:nvPicPr>
        <p:blipFill>
          <a:blip r:embed="rId2"/>
          <a:stretch>
            <a:fillRect/>
          </a:stretch>
        </p:blipFill>
        <p:spPr>
          <a:xfrm>
            <a:off x="266355" y="2773498"/>
            <a:ext cx="2019987" cy="3725626"/>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6">
                                            <p:txEl>
                                              <p:pRg st="2" end="2"/>
                                            </p:txEl>
                                          </p:spTgt>
                                        </p:tgtEl>
                                        <p:attrNameLst>
                                          <p:attrName>style.visibility</p:attrName>
                                        </p:attrNameLst>
                                      </p:cBhvr>
                                      <p:to>
                                        <p:strVal val="visible"/>
                                      </p:to>
                                    </p:set>
                                    <p:animEffect transition="in" filter="fade">
                                      <p:cBhvr>
                                        <p:cTn id="7" dur="1000"/>
                                        <p:tgtEl>
                                          <p:spTgt spid="8196">
                                            <p:txEl>
                                              <p:pRg st="2" end="2"/>
                                            </p:txEl>
                                          </p:spTgt>
                                        </p:tgtEl>
                                      </p:cBhvr>
                                    </p:animEffect>
                                    <p:anim calcmode="lin" valueType="num">
                                      <p:cBhvr>
                                        <p:cTn id="8" dur="1000" fill="hold"/>
                                        <p:tgtEl>
                                          <p:spTgt spid="819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19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196">
                                            <p:txEl>
                                              <p:pRg st="3" end="3"/>
                                            </p:txEl>
                                          </p:spTgt>
                                        </p:tgtEl>
                                        <p:attrNameLst>
                                          <p:attrName>style.visibility</p:attrName>
                                        </p:attrNameLst>
                                      </p:cBhvr>
                                      <p:to>
                                        <p:strVal val="visible"/>
                                      </p:to>
                                    </p:set>
                                    <p:animEffect transition="in" filter="fade">
                                      <p:cBhvr>
                                        <p:cTn id="14" dur="1000"/>
                                        <p:tgtEl>
                                          <p:spTgt spid="8196">
                                            <p:txEl>
                                              <p:pRg st="3" end="3"/>
                                            </p:txEl>
                                          </p:spTgt>
                                        </p:tgtEl>
                                      </p:cBhvr>
                                    </p:animEffect>
                                    <p:anim calcmode="lin" valueType="num">
                                      <p:cBhvr>
                                        <p:cTn id="15" dur="1000" fill="hold"/>
                                        <p:tgtEl>
                                          <p:spTgt spid="8196">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819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BB163-195E-4096-933F-B7FB08E257F3}"/>
              </a:ext>
            </a:extLst>
          </p:cNvPr>
          <p:cNvSpPr>
            <a:spLocks noGrp="1"/>
          </p:cNvSpPr>
          <p:nvPr>
            <p:ph type="title"/>
          </p:nvPr>
        </p:nvSpPr>
        <p:spPr>
          <a:xfrm>
            <a:off x="684212" y="4487332"/>
            <a:ext cx="8534400" cy="1507067"/>
          </a:xfrm>
        </p:spPr>
        <p:txBody>
          <a:bodyPr>
            <a:normAutofit/>
          </a:bodyPr>
          <a:lstStyle/>
          <a:p>
            <a:pPr>
              <a:defRPr/>
            </a:pPr>
            <a:r>
              <a:rPr lang="en-US" b="1">
                <a:effectLst>
                  <a:outerShdw blurRad="38100" dist="38100" dir="2700000" algn="tl">
                    <a:srgbClr val="FFFFFF"/>
                  </a:outerShdw>
                </a:effectLst>
                <a:latin typeface="Arial" panose="020B0604020202020204" pitchFamily="34" charset="0"/>
                <a:cs typeface="Arial" panose="020B0604020202020204" pitchFamily="34" charset="0"/>
              </a:rPr>
              <a:t>Motor Conduction Studies</a:t>
            </a:r>
            <a:endParaRPr lang="en-US">
              <a:latin typeface="Arial" panose="020B0604020202020204" pitchFamily="34" charset="0"/>
              <a:cs typeface="Arial" panose="020B0604020202020204" pitchFamily="34" charset="0"/>
            </a:endParaRPr>
          </a:p>
        </p:txBody>
      </p:sp>
      <p:pic>
        <p:nvPicPr>
          <p:cNvPr id="73" name="Graphic 72" descr="تدفق">
            <a:extLst>
              <a:ext uri="{FF2B5EF4-FFF2-40B4-BE49-F238E27FC236}">
                <a16:creationId xmlns:a16="http://schemas.microsoft.com/office/drawing/2014/main" id="{89F1FC28-06A0-4B77-8572-23374F95E3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55676" y="733647"/>
            <a:ext cx="3575884" cy="3575884"/>
          </a:xfrm>
          <a:prstGeom prst="rect">
            <a:avLst/>
          </a:prstGeom>
          <a:effectLst>
            <a:innerShdw blurRad="57150" dist="38100" dir="14460000">
              <a:prstClr val="black">
                <a:alpha val="70000"/>
              </a:prstClr>
            </a:innerShdw>
          </a:effectLst>
        </p:spPr>
      </p:pic>
      <p:sp>
        <p:nvSpPr>
          <p:cNvPr id="6147" name="Content Placeholder 2">
            <a:extLst>
              <a:ext uri="{FF2B5EF4-FFF2-40B4-BE49-F238E27FC236}">
                <a16:creationId xmlns:a16="http://schemas.microsoft.com/office/drawing/2014/main" id="{F380A19C-3658-4F9D-8969-1B1AD3DC69FA}"/>
              </a:ext>
            </a:extLst>
          </p:cNvPr>
          <p:cNvSpPr>
            <a:spLocks noGrp="1"/>
          </p:cNvSpPr>
          <p:nvPr>
            <p:ph idx="1"/>
          </p:nvPr>
        </p:nvSpPr>
        <p:spPr>
          <a:xfrm>
            <a:off x="6499654" y="733647"/>
            <a:ext cx="4419171" cy="3575884"/>
          </a:xfrm>
        </p:spPr>
        <p:txBody>
          <a:bodyPr>
            <a:normAutofit/>
          </a:bodyPr>
          <a:lstStyle/>
          <a:p>
            <a:pPr marL="457200" indent="-457200" rtl="0">
              <a:buClr>
                <a:srgbClr val="FF0000"/>
              </a:buClr>
              <a:buFont typeface="Wingdings" panose="05000000000000000000" pitchFamily="2" charset="2"/>
              <a:buChar char="§"/>
              <a:defRPr/>
            </a:pPr>
            <a:r>
              <a:rPr lang="en-US" altLang="en-US" sz="1900" b="1" dirty="0">
                <a:latin typeface="Comic Sans MS" panose="030F0702030302020204" pitchFamily="66" charset="0"/>
              </a:rPr>
              <a:t>The CMAP is a biphasic potential with an initial upward deflection from the baseline</a:t>
            </a:r>
          </a:p>
          <a:p>
            <a:pPr marL="457200" indent="-457200" rtl="0">
              <a:buClr>
                <a:srgbClr val="FF0000"/>
              </a:buClr>
              <a:buFont typeface="Wingdings" panose="05000000000000000000" pitchFamily="2" charset="2"/>
              <a:buChar char="§"/>
              <a:defRPr/>
            </a:pPr>
            <a:r>
              <a:rPr lang="en-US" altLang="en-US" sz="1900" b="1" dirty="0">
                <a:latin typeface="Comic Sans MS" panose="030F0702030302020204" pitchFamily="66" charset="0"/>
              </a:rPr>
              <a:t>For each stimulation site : the latency, amplitude,  duration, of the CMAP are measured .</a:t>
            </a:r>
          </a:p>
          <a:p>
            <a:pPr marL="457200" indent="-457200" rtl="0">
              <a:buClr>
                <a:srgbClr val="FF0000"/>
              </a:buClr>
              <a:buFont typeface="Wingdings" panose="05000000000000000000" pitchFamily="2" charset="2"/>
              <a:buChar char="§"/>
              <a:defRPr/>
            </a:pPr>
            <a:r>
              <a:rPr lang="en-US" altLang="en-US" sz="1900" b="1" dirty="0">
                <a:latin typeface="Comic Sans MS" panose="030F0702030302020204" pitchFamily="66" charset="0"/>
              </a:rPr>
              <a:t>A motor conduction velocity can be calculated after two sites of stimulation, one distal and one proximal.</a:t>
            </a:r>
          </a:p>
          <a:p>
            <a:pPr rtl="0">
              <a:defRPr/>
            </a:pPr>
            <a:endParaRPr lang="en-US" altLang="en-US" sz="1900" dirty="0">
              <a:latin typeface="Comic Sans MS" panose="030F0702030302020204" pitchFamily="66" charset="0"/>
            </a:endParaRPr>
          </a:p>
        </p:txBody>
      </p:sp>
      <p:sp>
        <p:nvSpPr>
          <p:cNvPr id="30724" name="Slide Number Placeholder 3">
            <a:extLst>
              <a:ext uri="{FF2B5EF4-FFF2-40B4-BE49-F238E27FC236}">
                <a16:creationId xmlns:a16="http://schemas.microsoft.com/office/drawing/2014/main" id="{26326BEE-39DF-4F02-894F-1BF48735DD00}"/>
              </a:ext>
            </a:extLst>
          </p:cNvPr>
          <p:cNvSpPr>
            <a:spLocks noGrp="1"/>
          </p:cNvSpPr>
          <p:nvPr>
            <p:ph type="sldNum" sz="quarter" idx="12"/>
          </p:nvPr>
        </p:nvSpPr>
        <p:spPr bwMode="auto">
          <a:xfrm>
            <a:off x="10363200" y="5578475"/>
            <a:ext cx="1142245" cy="6699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spcAft>
                <a:spcPts val="600"/>
              </a:spcAft>
            </a:pPr>
            <a:fld id="{689FF8AD-1E94-465D-9191-6FF07958846A}" type="slidenum">
              <a:rPr lang="en-US" altLang="en-US">
                <a:latin typeface="Arial" panose="020B0604020202020204" pitchFamily="34" charset="0"/>
              </a:rPr>
              <a:pPr defTabSz="457200" rtl="0">
                <a:spcBef>
                  <a:spcPct val="0"/>
                </a:spcBef>
                <a:spcAft>
                  <a:spcPts val="600"/>
                </a:spcAft>
              </a:pPr>
              <a:t>6</a:t>
            </a:fld>
            <a:endParaRPr lang="en-US" altLang="en-US">
              <a:latin typeface="Arial" panose="020B0604020202020204" pitchFamily="34" charset="0"/>
            </a:endParaRPr>
          </a:p>
        </p:txBody>
      </p:sp>
      <p:pic>
        <p:nvPicPr>
          <p:cNvPr id="3" name="صورة 2">
            <a:extLst>
              <a:ext uri="{FF2B5EF4-FFF2-40B4-BE49-F238E27FC236}">
                <a16:creationId xmlns:a16="http://schemas.microsoft.com/office/drawing/2014/main" id="{F39757F2-F8C2-4B92-848B-62EE8E937B1F}"/>
              </a:ext>
            </a:extLst>
          </p:cNvPr>
          <p:cNvPicPr>
            <a:picLocks noChangeAspect="1"/>
          </p:cNvPicPr>
          <p:nvPr/>
        </p:nvPicPr>
        <p:blipFill>
          <a:blip r:embed="rId4"/>
          <a:stretch>
            <a:fillRect/>
          </a:stretch>
        </p:blipFill>
        <p:spPr>
          <a:xfrm>
            <a:off x="528587" y="152700"/>
            <a:ext cx="5163760" cy="43346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1000"/>
                                        <p:tgtEl>
                                          <p:spTgt spid="6147">
                                            <p:txEl>
                                              <p:pRg st="0" end="0"/>
                                            </p:txEl>
                                          </p:spTgt>
                                        </p:tgtEl>
                                      </p:cBhvr>
                                    </p:animEffect>
                                    <p:anim calcmode="lin" valueType="num">
                                      <p:cBhvr>
                                        <p:cTn id="8" dur="1000" fill="hold"/>
                                        <p:tgtEl>
                                          <p:spTgt spid="61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1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xEl>
                                              <p:pRg st="1" end="1"/>
                                            </p:txEl>
                                          </p:spTgt>
                                        </p:tgtEl>
                                        <p:attrNameLst>
                                          <p:attrName>style.visibility</p:attrName>
                                        </p:attrNameLst>
                                      </p:cBhvr>
                                      <p:to>
                                        <p:strVal val="visible"/>
                                      </p:to>
                                    </p:set>
                                    <p:animEffect transition="in" filter="fade">
                                      <p:cBhvr>
                                        <p:cTn id="14" dur="1000"/>
                                        <p:tgtEl>
                                          <p:spTgt spid="6147">
                                            <p:txEl>
                                              <p:pRg st="1" end="1"/>
                                            </p:txEl>
                                          </p:spTgt>
                                        </p:tgtEl>
                                      </p:cBhvr>
                                    </p:animEffect>
                                    <p:anim calcmode="lin" valueType="num">
                                      <p:cBhvr>
                                        <p:cTn id="15" dur="1000" fill="hold"/>
                                        <p:tgtEl>
                                          <p:spTgt spid="614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1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6147">
                                            <p:txEl>
                                              <p:pRg st="2" end="2"/>
                                            </p:txEl>
                                          </p:spTgt>
                                        </p:tgtEl>
                                        <p:attrNameLst>
                                          <p:attrName>style.visibility</p:attrName>
                                        </p:attrNameLst>
                                      </p:cBhvr>
                                      <p:to>
                                        <p:strVal val="visible"/>
                                      </p:to>
                                    </p:set>
                                    <p:animEffect transition="in" filter="fade">
                                      <p:cBhvr>
                                        <p:cTn id="21" dur="1000"/>
                                        <p:tgtEl>
                                          <p:spTgt spid="6147">
                                            <p:txEl>
                                              <p:pRg st="2" end="2"/>
                                            </p:txEl>
                                          </p:spTgt>
                                        </p:tgtEl>
                                      </p:cBhvr>
                                    </p:animEffect>
                                    <p:anim calcmode="lin" valueType="num">
                                      <p:cBhvr>
                                        <p:cTn id="22" dur="1000" fill="hold"/>
                                        <p:tgtEl>
                                          <p:spTgt spid="614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14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2BDB7F85-D796-4A23-94A0-EAB405E0B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Title 1">
            <a:extLst>
              <a:ext uri="{FF2B5EF4-FFF2-40B4-BE49-F238E27FC236}">
                <a16:creationId xmlns:a16="http://schemas.microsoft.com/office/drawing/2014/main" id="{2B706AE1-30AC-414D-B4E0-250746CB3AC0}"/>
              </a:ext>
            </a:extLst>
          </p:cNvPr>
          <p:cNvSpPr>
            <a:spLocks noGrp="1"/>
          </p:cNvSpPr>
          <p:nvPr>
            <p:ph type="title"/>
          </p:nvPr>
        </p:nvSpPr>
        <p:spPr>
          <a:xfrm>
            <a:off x="684212" y="432620"/>
            <a:ext cx="4251582" cy="1179870"/>
          </a:xfrm>
        </p:spPr>
        <p:txBody>
          <a:bodyPr>
            <a:normAutofit/>
          </a:bodyPr>
          <a:lstStyle/>
          <a:p>
            <a:pPr>
              <a:defRPr/>
            </a:pPr>
            <a:r>
              <a:rPr lang="en-US" altLang="en-US" b="1" dirty="0">
                <a:latin typeface="Arial" panose="020B0604020202020204" pitchFamily="34" charset="0"/>
                <a:cs typeface="Arial" panose="020B0604020202020204" pitchFamily="34" charset="0"/>
              </a:rPr>
              <a:t>NCS Procedure</a:t>
            </a:r>
          </a:p>
        </p:txBody>
      </p:sp>
      <p:sp>
        <p:nvSpPr>
          <p:cNvPr id="16387" name="Content Placeholder 2">
            <a:extLst>
              <a:ext uri="{FF2B5EF4-FFF2-40B4-BE49-F238E27FC236}">
                <a16:creationId xmlns:a16="http://schemas.microsoft.com/office/drawing/2014/main" id="{765ADEE5-A2BE-4DA5-9172-0A24034B8473}"/>
              </a:ext>
            </a:extLst>
          </p:cNvPr>
          <p:cNvSpPr>
            <a:spLocks noGrp="1"/>
          </p:cNvSpPr>
          <p:nvPr>
            <p:ph idx="1"/>
          </p:nvPr>
        </p:nvSpPr>
        <p:spPr>
          <a:xfrm>
            <a:off x="226142" y="1858296"/>
            <a:ext cx="7993625" cy="4313903"/>
          </a:xfrm>
        </p:spPr>
        <p:txBody>
          <a:bodyPr>
            <a:noAutofit/>
          </a:bodyPr>
          <a:lstStyle/>
          <a:p>
            <a:pPr marL="342900" indent="-342900" algn="l" rtl="0">
              <a:buClr>
                <a:srgbClr val="FF0000"/>
              </a:buClr>
              <a:buFont typeface="Wingdings" panose="05000000000000000000" pitchFamily="2" charset="2"/>
              <a:buChar char="§"/>
            </a:pPr>
            <a:r>
              <a:rPr lang="en-US" altLang="en-US" sz="2400" b="1" dirty="0">
                <a:latin typeface="Comic Sans MS" panose="030F0702030302020204" pitchFamily="66" charset="0"/>
                <a:cs typeface="Calibri" panose="020F0502020204030204" pitchFamily="34" charset="0"/>
              </a:rPr>
              <a:t>The active recording electrode is placed on the center of the muscle belly (over the motor endplate), and the reference electrode is placed distally about 3-4 cm</a:t>
            </a:r>
          </a:p>
          <a:p>
            <a:pPr marL="342900" indent="-342900" algn="l" rtl="0">
              <a:buClr>
                <a:srgbClr val="FF0000"/>
              </a:buClr>
              <a:buFont typeface="Wingdings" panose="05000000000000000000" pitchFamily="2" charset="2"/>
              <a:buChar char="§"/>
            </a:pPr>
            <a:r>
              <a:rPr lang="en-US" altLang="en-US" sz="2400" b="1" dirty="0">
                <a:latin typeface="Comic Sans MS" panose="030F0702030302020204" pitchFamily="66" charset="0"/>
                <a:cs typeface="Calibri" panose="020F0502020204030204" pitchFamily="34" charset="0"/>
              </a:rPr>
              <a:t>The stimulator then is placed over the nerve that supplies the muscle.</a:t>
            </a:r>
          </a:p>
          <a:p>
            <a:pPr marL="342900" indent="-342900" algn="l" rtl="0">
              <a:buClr>
                <a:srgbClr val="FF0000"/>
              </a:buClr>
              <a:buFont typeface="Wingdings" panose="05000000000000000000" pitchFamily="2" charset="2"/>
              <a:buChar char="§"/>
            </a:pPr>
            <a:r>
              <a:rPr lang="en-US" altLang="en-US" sz="2400" b="1" dirty="0">
                <a:latin typeface="Comic Sans MS" panose="030F0702030302020204" pitchFamily="66" charset="0"/>
                <a:cs typeface="Calibri" panose="020F0502020204030204" pitchFamily="34" charset="0"/>
              </a:rPr>
              <a:t>As current is slowly increased from a baseline: more of the underlying nerve fibers are brought to action potential, and subsequently more muscle fiber action potentials are generated.</a:t>
            </a:r>
          </a:p>
          <a:p>
            <a:pPr marL="342900" indent="-342900" algn="l" rtl="0">
              <a:buClr>
                <a:srgbClr val="FF0000"/>
              </a:buClr>
              <a:buFont typeface="Wingdings" panose="05000000000000000000" pitchFamily="2" charset="2"/>
              <a:buChar char="§"/>
            </a:pPr>
            <a:r>
              <a:rPr lang="en-US" altLang="en-US" sz="2400" b="1" dirty="0">
                <a:latin typeface="Comic Sans MS" panose="030F0702030302020204" pitchFamily="66" charset="0"/>
                <a:cs typeface="Calibri" panose="020F0502020204030204" pitchFamily="34" charset="0"/>
              </a:rPr>
              <a:t> most nerves require a current in the range from 20 to 50 mA to achieve supramaximal stimulation. </a:t>
            </a:r>
          </a:p>
          <a:p>
            <a:pPr marL="342900" indent="-342900" algn="l" rtl="0">
              <a:buClr>
                <a:srgbClr val="FF0000"/>
              </a:buClr>
              <a:buFont typeface="Wingdings" panose="05000000000000000000" pitchFamily="2" charset="2"/>
              <a:buChar char="§"/>
            </a:pPr>
            <a:endParaRPr lang="en-US" altLang="en-US" sz="2400" b="1" dirty="0">
              <a:latin typeface="Comic Sans MS" panose="030F0702030302020204" pitchFamily="66" charset="0"/>
              <a:cs typeface="Calibri" panose="020F0502020204030204" pitchFamily="34" charset="0"/>
            </a:endParaRPr>
          </a:p>
        </p:txBody>
      </p:sp>
      <p:pic>
        <p:nvPicPr>
          <p:cNvPr id="2" name="صورة 1">
            <a:extLst>
              <a:ext uri="{FF2B5EF4-FFF2-40B4-BE49-F238E27FC236}">
                <a16:creationId xmlns:a16="http://schemas.microsoft.com/office/drawing/2014/main" id="{B512D2B5-11FE-4494-B2E3-C6F8426933A5}"/>
              </a:ext>
            </a:extLst>
          </p:cNvPr>
          <p:cNvPicPr>
            <a:picLocks noChangeAspect="1"/>
          </p:cNvPicPr>
          <p:nvPr/>
        </p:nvPicPr>
        <p:blipFill rotWithShape="1">
          <a:blip r:embed="rId2"/>
          <a:srcRect l="9629" r="30258" b="2"/>
          <a:stretch/>
        </p:blipFill>
        <p:spPr>
          <a:xfrm>
            <a:off x="8820603" y="10"/>
            <a:ext cx="3371397" cy="4206230"/>
          </a:xfrm>
          <a:prstGeom prst="rect">
            <a:avLst/>
          </a:prstGeom>
          <a:effectLst>
            <a:innerShdw blurRad="57150" dist="38100" dir="14460000">
              <a:prstClr val="black">
                <a:alpha val="70000"/>
              </a:prstClr>
            </a:innerShdw>
          </a:effectLst>
        </p:spPr>
      </p:pic>
      <p:pic>
        <p:nvPicPr>
          <p:cNvPr id="32773" name="Picture 7">
            <a:extLst>
              <a:ext uri="{FF2B5EF4-FFF2-40B4-BE49-F238E27FC236}">
                <a16:creationId xmlns:a16="http://schemas.microsoft.com/office/drawing/2014/main" id="{5F741626-1F31-447C-9A3E-D148E2CE10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19" r="5" b="10620"/>
          <a:stretch/>
        </p:blipFill>
        <p:spPr bwMode="auto">
          <a:xfrm>
            <a:off x="8820603" y="4206240"/>
            <a:ext cx="3368222" cy="2651760"/>
          </a:xfrm>
          <a:prstGeom prst="rect">
            <a:avLst/>
          </a:prstGeom>
          <a:noFill/>
          <a:effectLst>
            <a:innerShdw blurRad="57150" dist="38100" dir="14460000">
              <a:prstClr val="black">
                <a:alpha val="7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7" name="Group 86">
            <a:extLst>
              <a:ext uri="{FF2B5EF4-FFF2-40B4-BE49-F238E27FC236}">
                <a16:creationId xmlns:a16="http://schemas.microsoft.com/office/drawing/2014/main" id="{77DDCDD8-143F-41FD-A4BE-4A424229FA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88" name="Straight Connector 87">
              <a:extLst>
                <a:ext uri="{FF2B5EF4-FFF2-40B4-BE49-F238E27FC236}">
                  <a16:creationId xmlns:a16="http://schemas.microsoft.com/office/drawing/2014/main" id="{097FB148-36BD-4DF5-AED7-F0EE776DC4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F69E5424-8C76-4C97-BCC8-57D9EEF390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141D80E0-0C02-40B8-ACF6-95AB990377E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491EB48E-ACE3-4132-B26B-4F49093F00B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77CE3CAA-34A8-4268-9EA2-AC393E07F2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2772" name="Slide Number Placeholder 3">
            <a:extLst>
              <a:ext uri="{FF2B5EF4-FFF2-40B4-BE49-F238E27FC236}">
                <a16:creationId xmlns:a16="http://schemas.microsoft.com/office/drawing/2014/main" id="{CC816509-2B0C-4CF9-A036-7BBBA8DBEE1F}"/>
              </a:ext>
            </a:extLst>
          </p:cNvPr>
          <p:cNvSpPr>
            <a:spLocks noGrp="1"/>
          </p:cNvSpPr>
          <p:nvPr>
            <p:ph type="sldNum" sz="quarter" idx="12"/>
          </p:nvPr>
        </p:nvSpPr>
        <p:spPr bwMode="auto">
          <a:xfrm>
            <a:off x="10363200" y="5578475"/>
            <a:ext cx="1142245" cy="6699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spcAft>
                <a:spcPts val="600"/>
              </a:spcAft>
            </a:pPr>
            <a:fld id="{8080C88B-20FF-4296-A057-4B427B406731}" type="slidenum">
              <a:rPr lang="en-US" altLang="en-US">
                <a:solidFill>
                  <a:srgbClr val="FFFFFF"/>
                </a:solidFill>
                <a:latin typeface="Arial" panose="020B0604020202020204" pitchFamily="34" charset="0"/>
              </a:rPr>
              <a:pPr defTabSz="457200" rtl="0">
                <a:spcBef>
                  <a:spcPct val="0"/>
                </a:spcBef>
                <a:spcAft>
                  <a:spcPts val="600"/>
                </a:spcAft>
              </a:pPr>
              <a:t>7</a:t>
            </a:fld>
            <a:endParaRPr lang="en-US" altLang="en-US">
              <a:solidFill>
                <a:srgbClr val="FFFFFF"/>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1000"/>
                                        <p:tgtEl>
                                          <p:spTgt spid="16387">
                                            <p:txEl>
                                              <p:pRg st="0" end="0"/>
                                            </p:txEl>
                                          </p:spTgt>
                                        </p:tgtEl>
                                      </p:cBhvr>
                                    </p:animEffect>
                                    <p:anim calcmode="lin" valueType="num">
                                      <p:cBhvr>
                                        <p:cTn id="8" dur="10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38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6387">
                                            <p:txEl>
                                              <p:pRg st="1" end="1"/>
                                            </p:txEl>
                                          </p:spTgt>
                                        </p:tgtEl>
                                        <p:attrNameLst>
                                          <p:attrName>style.visibility</p:attrName>
                                        </p:attrNameLst>
                                      </p:cBhvr>
                                      <p:to>
                                        <p:strVal val="visible"/>
                                      </p:to>
                                    </p:set>
                                    <p:animEffect transition="in" filter="fade">
                                      <p:cBhvr>
                                        <p:cTn id="14" dur="1000"/>
                                        <p:tgtEl>
                                          <p:spTgt spid="16387">
                                            <p:txEl>
                                              <p:pRg st="1" end="1"/>
                                            </p:txEl>
                                          </p:spTgt>
                                        </p:tgtEl>
                                      </p:cBhvr>
                                    </p:animEffect>
                                    <p:anim calcmode="lin" valueType="num">
                                      <p:cBhvr>
                                        <p:cTn id="15" dur="10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638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387">
                                            <p:txEl>
                                              <p:pRg st="2" end="2"/>
                                            </p:txEl>
                                          </p:spTgt>
                                        </p:tgtEl>
                                        <p:attrNameLst>
                                          <p:attrName>style.visibility</p:attrName>
                                        </p:attrNameLst>
                                      </p:cBhvr>
                                      <p:to>
                                        <p:strVal val="visible"/>
                                      </p:to>
                                    </p:set>
                                    <p:animEffect transition="in" filter="fade">
                                      <p:cBhvr>
                                        <p:cTn id="21" dur="1000"/>
                                        <p:tgtEl>
                                          <p:spTgt spid="16387">
                                            <p:txEl>
                                              <p:pRg st="2" end="2"/>
                                            </p:txEl>
                                          </p:spTgt>
                                        </p:tgtEl>
                                      </p:cBhvr>
                                    </p:animEffect>
                                    <p:anim calcmode="lin" valueType="num">
                                      <p:cBhvr>
                                        <p:cTn id="22" dur="10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38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387">
                                            <p:txEl>
                                              <p:pRg st="3" end="3"/>
                                            </p:txEl>
                                          </p:spTgt>
                                        </p:tgtEl>
                                        <p:attrNameLst>
                                          <p:attrName>style.visibility</p:attrName>
                                        </p:attrNameLst>
                                      </p:cBhvr>
                                      <p:to>
                                        <p:strVal val="visible"/>
                                      </p:to>
                                    </p:set>
                                    <p:animEffect transition="in" filter="fade">
                                      <p:cBhvr>
                                        <p:cTn id="28" dur="1000"/>
                                        <p:tgtEl>
                                          <p:spTgt spid="16387">
                                            <p:txEl>
                                              <p:pRg st="3" end="3"/>
                                            </p:txEl>
                                          </p:spTgt>
                                        </p:tgtEl>
                                      </p:cBhvr>
                                    </p:animEffect>
                                    <p:anim calcmode="lin" valueType="num">
                                      <p:cBhvr>
                                        <p:cTn id="29" dur="10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638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a:extLst>
              <a:ext uri="{FF2B5EF4-FFF2-40B4-BE49-F238E27FC236}">
                <a16:creationId xmlns:a16="http://schemas.microsoft.com/office/drawing/2014/main" id="{7CFB287B-F0C8-4B10-A8E6-1036A7B6292A}"/>
              </a:ext>
            </a:extLst>
          </p:cNvPr>
          <p:cNvSpPr>
            <a:spLocks noGrp="1"/>
          </p:cNvSpPr>
          <p:nvPr>
            <p:ph idx="1"/>
          </p:nvPr>
        </p:nvSpPr>
        <p:spPr>
          <a:xfrm>
            <a:off x="1981200" y="228600"/>
            <a:ext cx="5562600" cy="5761038"/>
          </a:xfrm>
        </p:spPr>
        <p:txBody>
          <a:bodyPr>
            <a:normAutofit lnSpcReduction="10000"/>
          </a:bodyPr>
          <a:lstStyle/>
          <a:p>
            <a:pPr marL="342900" indent="-342900" algn="l" rtl="0">
              <a:buClr>
                <a:srgbClr val="FF0000"/>
              </a:buClr>
              <a:buFont typeface="Wingdings" panose="05000000000000000000" pitchFamily="2" charset="2"/>
              <a:buChar char="§"/>
            </a:pPr>
            <a:r>
              <a:rPr lang="en-US" altLang="en-US" sz="2400" dirty="0">
                <a:latin typeface="Comic Sans MS" panose="030F0702030302020204" pitchFamily="66" charset="0"/>
                <a:cs typeface="Calibri" panose="020F0502020204030204" pitchFamily="34" charset="0"/>
              </a:rPr>
              <a:t>The recorded potential, known as the </a:t>
            </a:r>
            <a:r>
              <a:rPr lang="en-US" altLang="en-US" sz="2400" i="1" dirty="0">
                <a:latin typeface="Comic Sans MS" panose="030F0702030302020204" pitchFamily="66" charset="0"/>
                <a:cs typeface="Calibri" panose="020F0502020204030204" pitchFamily="34" charset="0"/>
              </a:rPr>
              <a:t>compound muscle action potential </a:t>
            </a:r>
            <a:r>
              <a:rPr lang="en-US" altLang="en-US" sz="2400" dirty="0">
                <a:latin typeface="Comic Sans MS" panose="030F0702030302020204" pitchFamily="66" charset="0"/>
                <a:cs typeface="Calibri" panose="020F0502020204030204" pitchFamily="34" charset="0"/>
              </a:rPr>
              <a:t>(CMAP), represents the summation of all underlying individual muscle fiber action potentials.</a:t>
            </a:r>
            <a:endParaRPr lang="ar-EG" altLang="en-US" sz="2400" dirty="0">
              <a:latin typeface="Comic Sans MS" panose="030F0702030302020204" pitchFamily="66" charset="0"/>
              <a:cs typeface="Calibri" panose="020F0502020204030204" pitchFamily="34" charset="0"/>
            </a:endParaRPr>
          </a:p>
          <a:p>
            <a:pPr marL="342900" indent="-342900" algn="l" rtl="0">
              <a:buClr>
                <a:srgbClr val="FF0000"/>
              </a:buClr>
              <a:buFont typeface="Wingdings" panose="05000000000000000000" pitchFamily="2" charset="2"/>
              <a:buChar char="§"/>
            </a:pPr>
            <a:r>
              <a:rPr lang="en-US" altLang="en-US" sz="2400" dirty="0">
                <a:latin typeface="Comic Sans MS" panose="030F0702030302020204" pitchFamily="66" charset="0"/>
                <a:cs typeface="Calibri" panose="020F0502020204030204" pitchFamily="34" charset="0"/>
              </a:rPr>
              <a:t>When the current is increased to the point that the CMAP no longer increases in size, one presumes that all nerve fibers have been excited and that supramaximal stimulation has been achieved. The current then is increased by another 20% to ensure supramaximal stimulation.</a:t>
            </a:r>
          </a:p>
          <a:p>
            <a:pPr marL="342900" indent="-342900" algn="l" rtl="0"/>
            <a:endParaRPr lang="en-US" altLang="en-US" dirty="0">
              <a:latin typeface="Calibri" panose="020F0502020204030204" pitchFamily="34" charset="0"/>
              <a:cs typeface="Calibri" panose="020F0502020204030204" pitchFamily="34" charset="0"/>
            </a:endParaRPr>
          </a:p>
        </p:txBody>
      </p:sp>
      <p:sp>
        <p:nvSpPr>
          <p:cNvPr id="34819" name="Slide Number Placeholder 3">
            <a:extLst>
              <a:ext uri="{FF2B5EF4-FFF2-40B4-BE49-F238E27FC236}">
                <a16:creationId xmlns:a16="http://schemas.microsoft.com/office/drawing/2014/main" id="{A9DFE018-409A-4F48-93E4-2BD164A7BAB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9DE401FD-25C7-4227-8AEE-E57995BD39FB}" type="slidenum">
              <a:rPr lang="en-US" altLang="en-US" sz="1400">
                <a:solidFill>
                  <a:srgbClr val="000000"/>
                </a:solidFill>
                <a:latin typeface="Arial" panose="020B0604020202020204" pitchFamily="34" charset="0"/>
              </a:rPr>
              <a:pPr defTabSz="457200" rtl="0">
                <a:spcBef>
                  <a:spcPct val="0"/>
                </a:spcBef>
              </a:pPr>
              <a:t>8</a:t>
            </a:fld>
            <a:endParaRPr lang="en-US" altLang="en-US" sz="1400">
              <a:solidFill>
                <a:srgbClr val="000000"/>
              </a:solidFill>
              <a:latin typeface="Arial" panose="020B0604020202020204" pitchFamily="34" charset="0"/>
            </a:endParaRPr>
          </a:p>
        </p:txBody>
      </p:sp>
      <p:pic>
        <p:nvPicPr>
          <p:cNvPr id="34820" name="Picture 5">
            <a:extLst>
              <a:ext uri="{FF2B5EF4-FFF2-40B4-BE49-F238E27FC236}">
                <a16:creationId xmlns:a16="http://schemas.microsoft.com/office/drawing/2014/main" id="{C91C8D21-80C0-44EB-A875-4D61591E3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88900"/>
            <a:ext cx="32004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fade">
                                      <p:cBhvr>
                                        <p:cTn id="7" dur="1000"/>
                                        <p:tgtEl>
                                          <p:spTgt spid="18434">
                                            <p:txEl>
                                              <p:pRg st="0" end="0"/>
                                            </p:txEl>
                                          </p:spTgt>
                                        </p:tgtEl>
                                      </p:cBhvr>
                                    </p:animEffect>
                                    <p:anim calcmode="lin" valueType="num">
                                      <p:cBhvr>
                                        <p:cTn id="8" dur="1000" fill="hold"/>
                                        <p:tgtEl>
                                          <p:spTgt spid="1843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4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8434">
                                            <p:txEl>
                                              <p:pRg st="1" end="1"/>
                                            </p:txEl>
                                          </p:spTgt>
                                        </p:tgtEl>
                                        <p:attrNameLst>
                                          <p:attrName>style.visibility</p:attrName>
                                        </p:attrNameLst>
                                      </p:cBhvr>
                                      <p:to>
                                        <p:strVal val="visible"/>
                                      </p:to>
                                    </p:set>
                                    <p:animEffect transition="in" filter="fade">
                                      <p:cBhvr>
                                        <p:cTn id="14" dur="1000"/>
                                        <p:tgtEl>
                                          <p:spTgt spid="18434">
                                            <p:txEl>
                                              <p:pRg st="1" end="1"/>
                                            </p:txEl>
                                          </p:spTgt>
                                        </p:tgtEl>
                                      </p:cBhvr>
                                    </p:animEffect>
                                    <p:anim calcmode="lin" valueType="num">
                                      <p:cBhvr>
                                        <p:cTn id="15" dur="1000" fill="hold"/>
                                        <p:tgtEl>
                                          <p:spTgt spid="1843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843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DB32-04C8-4BB0-975B-AB85070CE627}"/>
              </a:ext>
            </a:extLst>
          </p:cNvPr>
          <p:cNvSpPr>
            <a:spLocks noGrp="1"/>
          </p:cNvSpPr>
          <p:nvPr>
            <p:ph type="title"/>
          </p:nvPr>
        </p:nvSpPr>
        <p:spPr>
          <a:xfrm>
            <a:off x="1831975" y="247651"/>
            <a:ext cx="8528050" cy="677863"/>
          </a:xfrm>
          <a:solidFill>
            <a:schemeClr val="accent5">
              <a:lumMod val="20000"/>
              <a:lumOff val="80000"/>
            </a:schemeClr>
          </a:solidFill>
        </p:spPr>
        <p:txBody>
          <a:bodyPr>
            <a:normAutofit/>
          </a:bodyPr>
          <a:lstStyle/>
          <a:p>
            <a:pPr>
              <a:defRPr/>
            </a:pPr>
            <a:r>
              <a:rPr lang="en-US" b="1" dirty="0">
                <a:solidFill>
                  <a:srgbClr val="CC0000"/>
                </a:solidFill>
                <a:effectLst>
                  <a:outerShdw blurRad="38100" dist="38100" dir="2700000" algn="tl">
                    <a:srgbClr val="FFFFFF"/>
                  </a:outerShdw>
                </a:effectLst>
                <a:latin typeface="Arial" panose="020B0604020202020204" pitchFamily="34" charset="0"/>
                <a:cs typeface="Arial" panose="020B0604020202020204" pitchFamily="34" charset="0"/>
              </a:rPr>
              <a:t>Conduction Velocity</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BBDD698-4BFA-4E55-9F9F-8A1189AFCF40}"/>
              </a:ext>
            </a:extLst>
          </p:cNvPr>
          <p:cNvSpPr>
            <a:spLocks noGrp="1"/>
          </p:cNvSpPr>
          <p:nvPr>
            <p:ph idx="1"/>
          </p:nvPr>
        </p:nvSpPr>
        <p:spPr>
          <a:xfrm>
            <a:off x="6538452" y="925514"/>
            <a:ext cx="5584721" cy="5322889"/>
          </a:xfrm>
        </p:spPr>
        <p:txBody>
          <a:bodyPr>
            <a:normAutofit/>
          </a:bodyPr>
          <a:lstStyle/>
          <a:p>
            <a:pPr marL="457200" indent="-457200" algn="l" rtl="0">
              <a:buClr>
                <a:srgbClr val="FF0000"/>
              </a:buClr>
              <a:buFont typeface="Wingdings" panose="05000000000000000000" pitchFamily="2" charset="2"/>
              <a:buChar char="§"/>
              <a:defRPr/>
            </a:pPr>
            <a:r>
              <a:rPr lang="en-US" sz="2800" b="1" dirty="0">
                <a:solidFill>
                  <a:srgbClr val="000000"/>
                </a:solidFill>
                <a:effectLst>
                  <a:outerShdw blurRad="38100" dist="38100" dir="2700000" algn="tl">
                    <a:srgbClr val="000000"/>
                  </a:outerShdw>
                </a:effectLst>
                <a:latin typeface="Comic Sans MS" panose="030F0702030302020204" pitchFamily="66" charset="0"/>
              </a:rPr>
              <a:t>It’s measurement of the speed of the conducting nerve axons</a:t>
            </a:r>
          </a:p>
          <a:p>
            <a:pPr marL="457200" indent="-457200" algn="l" rtl="0">
              <a:buClr>
                <a:srgbClr val="FF0000"/>
              </a:buClr>
              <a:buFont typeface="Wingdings" panose="05000000000000000000" pitchFamily="2" charset="2"/>
              <a:buChar char="§"/>
              <a:defRPr/>
            </a:pPr>
            <a:r>
              <a:rPr lang="en-US" sz="2800" b="1" dirty="0">
                <a:solidFill>
                  <a:srgbClr val="000000"/>
                </a:solidFill>
                <a:effectLst>
                  <a:outerShdw blurRad="38100" dist="38100" dir="2700000" algn="tl">
                    <a:srgbClr val="000000"/>
                  </a:outerShdw>
                </a:effectLst>
                <a:latin typeface="Comic Sans MS" panose="030F0702030302020204" pitchFamily="66" charset="0"/>
              </a:rPr>
              <a:t>It is calculated by dividing the distance (between proximal stimulation site &amp; distal stimulation site in mm) by the change in time (proximal latency in msec minus distal latency in ms)</a:t>
            </a:r>
          </a:p>
          <a:p>
            <a:pPr marL="457200" indent="-457200" algn="l" rtl="0">
              <a:buClr>
                <a:srgbClr val="FF0000"/>
              </a:buClr>
              <a:buFont typeface="Wingdings" panose="05000000000000000000" pitchFamily="2" charset="2"/>
              <a:buChar char="§"/>
              <a:defRPr/>
            </a:pPr>
            <a:endParaRPr lang="en-US" sz="2800" dirty="0">
              <a:solidFill>
                <a:srgbClr val="000000"/>
              </a:solidFill>
              <a:latin typeface="Comic Sans MS" panose="030F0702030302020204" pitchFamily="66" charset="0"/>
            </a:endParaRPr>
          </a:p>
        </p:txBody>
      </p:sp>
      <p:sp>
        <p:nvSpPr>
          <p:cNvPr id="35844" name="Slide Number Placeholder 3">
            <a:extLst>
              <a:ext uri="{FF2B5EF4-FFF2-40B4-BE49-F238E27FC236}">
                <a16:creationId xmlns:a16="http://schemas.microsoft.com/office/drawing/2014/main" id="{3206203A-F61E-4313-A8B6-1E98860778F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algn="l" rtl="0" eaLnBrk="0" fontAlgn="base" hangingPunct="0">
              <a:spcBef>
                <a:spcPct val="20000"/>
              </a:spcBef>
              <a:spcAft>
                <a:spcPct val="0"/>
              </a:spcAft>
              <a:defRPr>
                <a:solidFill>
                  <a:schemeClr val="tx1"/>
                </a:solidFill>
                <a:latin typeface="Calibri" panose="020F0502020204030204" pitchFamily="34" charset="0"/>
              </a:defRPr>
            </a:lvl6pPr>
            <a:lvl7pPr marL="2971800" indent="-228600" algn="l" rtl="0" eaLnBrk="0" fontAlgn="base" hangingPunct="0">
              <a:spcBef>
                <a:spcPct val="20000"/>
              </a:spcBef>
              <a:spcAft>
                <a:spcPct val="0"/>
              </a:spcAft>
              <a:defRPr>
                <a:solidFill>
                  <a:schemeClr val="tx1"/>
                </a:solidFill>
                <a:latin typeface="Calibri" panose="020F0502020204030204" pitchFamily="34" charset="0"/>
              </a:defRPr>
            </a:lvl7pPr>
            <a:lvl8pPr marL="3429000" indent="-228600" algn="l" rtl="0" eaLnBrk="0" fontAlgn="base" hangingPunct="0">
              <a:spcBef>
                <a:spcPct val="20000"/>
              </a:spcBef>
              <a:spcAft>
                <a:spcPct val="0"/>
              </a:spcAft>
              <a:defRPr>
                <a:solidFill>
                  <a:schemeClr val="tx1"/>
                </a:solidFill>
                <a:latin typeface="Calibri" panose="020F0502020204030204" pitchFamily="34" charset="0"/>
              </a:defRPr>
            </a:lvl8pPr>
            <a:lvl9pPr marL="3886200" indent="-228600" algn="l" rtl="0" eaLnBrk="0" fontAlgn="base" hangingPunct="0">
              <a:spcBef>
                <a:spcPct val="20000"/>
              </a:spcBef>
              <a:spcAft>
                <a:spcPct val="0"/>
              </a:spcAft>
              <a:defRPr>
                <a:solidFill>
                  <a:schemeClr val="tx1"/>
                </a:solidFill>
                <a:latin typeface="Calibri" panose="020F0502020204030204" pitchFamily="34" charset="0"/>
              </a:defRPr>
            </a:lvl9pPr>
          </a:lstStyle>
          <a:p>
            <a:pPr defTabSz="457200" rtl="0">
              <a:spcBef>
                <a:spcPct val="0"/>
              </a:spcBef>
            </a:pPr>
            <a:fld id="{ADEC118E-31D1-4988-AE78-FD2200DA801A}" type="slidenum">
              <a:rPr lang="en-US" altLang="en-US" sz="1400">
                <a:solidFill>
                  <a:srgbClr val="000000"/>
                </a:solidFill>
                <a:latin typeface="Arial" panose="020B0604020202020204" pitchFamily="34" charset="0"/>
              </a:rPr>
              <a:pPr defTabSz="457200" rtl="0">
                <a:spcBef>
                  <a:spcPct val="0"/>
                </a:spcBef>
              </a:pPr>
              <a:t>9</a:t>
            </a:fld>
            <a:endParaRPr lang="en-US" altLang="en-US" sz="1400">
              <a:solidFill>
                <a:srgbClr val="000000"/>
              </a:solidFill>
              <a:latin typeface="Arial" panose="020B0604020202020204" pitchFamily="34" charset="0"/>
            </a:endParaRPr>
          </a:p>
        </p:txBody>
      </p:sp>
      <p:pic>
        <p:nvPicPr>
          <p:cNvPr id="4" name="صورة 3">
            <a:extLst>
              <a:ext uri="{FF2B5EF4-FFF2-40B4-BE49-F238E27FC236}">
                <a16:creationId xmlns:a16="http://schemas.microsoft.com/office/drawing/2014/main" id="{CB1DB675-E36B-4DA2-8A53-227490130A15}"/>
              </a:ext>
            </a:extLst>
          </p:cNvPr>
          <p:cNvPicPr>
            <a:picLocks noChangeAspect="1"/>
          </p:cNvPicPr>
          <p:nvPr/>
        </p:nvPicPr>
        <p:blipFill>
          <a:blip r:embed="rId2"/>
          <a:stretch>
            <a:fillRect/>
          </a:stretch>
        </p:blipFill>
        <p:spPr>
          <a:xfrm>
            <a:off x="221545" y="956963"/>
            <a:ext cx="6242845" cy="49564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شريحة">
  <a:themeElements>
    <a:clrScheme name="شريحة">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شريحة">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شريحة">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1651</Words>
  <Application>Microsoft Office PowerPoint</Application>
  <PresentationFormat>Widescreen</PresentationFormat>
  <Paragraphs>202</Paragraphs>
  <Slides>34</Slides>
  <Notes>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3" baseType="lpstr">
      <vt:lpstr>Arial</vt:lpstr>
      <vt:lpstr>Calibri</vt:lpstr>
      <vt:lpstr>Century Gothic</vt:lpstr>
      <vt:lpstr>Comic Sans MS</vt:lpstr>
      <vt:lpstr>Times New Roman</vt:lpstr>
      <vt:lpstr>Wingdings</vt:lpstr>
      <vt:lpstr>Wingdings 3</vt:lpstr>
      <vt:lpstr>شريحة</vt:lpstr>
      <vt:lpstr>Equation</vt:lpstr>
      <vt:lpstr>Applied Nerve &amp; Muscle Physiology: Nerve Conduction Study ( NCS) and  Electromyography ( EMG)</vt:lpstr>
      <vt:lpstr>PowerPoint Presentation</vt:lpstr>
      <vt:lpstr>Nerve Conduction studies </vt:lpstr>
      <vt:lpstr>Nerve Conduction Studies </vt:lpstr>
      <vt:lpstr>Motor nerve conducin velocity</vt:lpstr>
      <vt:lpstr>Motor Conduction Studies</vt:lpstr>
      <vt:lpstr>NCS Procedure</vt:lpstr>
      <vt:lpstr>PowerPoint Presentation</vt:lpstr>
      <vt:lpstr>Conduction Velocity</vt:lpstr>
      <vt:lpstr>MOTOR NERVE CONDUCTION VELOCITY (MNCV)</vt:lpstr>
      <vt:lpstr>LATENCY</vt:lpstr>
      <vt:lpstr>Duration</vt:lpstr>
      <vt:lpstr>MNCV</vt:lpstr>
      <vt:lpstr>PowerPoint Presentation</vt:lpstr>
      <vt:lpstr>Normal values for conduction velocity</vt:lpstr>
      <vt:lpstr>Amplitude</vt:lpstr>
      <vt:lpstr> Patterns of Nerve Conduction </vt:lpstr>
      <vt:lpstr>Axonal loss</vt:lpstr>
      <vt:lpstr>Demyelination associated with inherited disorders </vt:lpstr>
      <vt:lpstr>PowerPoint Presentation</vt:lpstr>
      <vt:lpstr>ELECTROMYOGRAPHY (EMG)</vt:lpstr>
      <vt:lpstr>PowerPoint Presentation</vt:lpstr>
      <vt:lpstr>Analysis</vt:lpstr>
      <vt:lpstr>Normal MUPs</vt:lpstr>
      <vt:lpstr>PowerPoint Presentation</vt:lpstr>
      <vt:lpstr>Abnormal MUPs</vt:lpstr>
      <vt:lpstr>Cont…</vt:lpstr>
      <vt:lpstr>Cont…</vt:lpstr>
      <vt:lpstr>Neuropathic EMG changes</vt:lpstr>
      <vt:lpstr>Myopathic EMG changes</vt:lpstr>
      <vt:lpstr>Analysis of a motor unit potential (MUP)</vt:lpstr>
      <vt:lpstr>Typical MUAP characteristics in myopathic, neuropathic &amp; normal muscle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Nerve &amp; Muscle Physiology: Nerve Conduction Study ( NCS) and  Electromyography ( EMG)</dc:title>
  <dc:creator>Yara Sami</dc:creator>
  <cp:lastModifiedBy>fawzia</cp:lastModifiedBy>
  <cp:revision>1</cp:revision>
  <dcterms:created xsi:type="dcterms:W3CDTF">2020-11-28T18:55:52Z</dcterms:created>
  <dcterms:modified xsi:type="dcterms:W3CDTF">2021-11-18T04:33:07Z</dcterms:modified>
</cp:coreProperties>
</file>