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9144000"/>
  <p:notesSz cx="6858000" cy="9144000"/>
  <p:embeddedFontLst>
    <p:embeddedFont>
      <p:font typeface="Libre Franklin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2" roundtripDataSignature="AMtx7mhJt54aLHZOJtlI8Dh5Yqf62Wlm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LibreFranklin-regular.fntdata"/><Relationship Id="rId47" Type="http://schemas.openxmlformats.org/officeDocument/2006/relationships/slide" Target="slides/slide43.xml"/><Relationship Id="rId49" Type="http://schemas.openxmlformats.org/officeDocument/2006/relationships/font" Target="fonts/LibreFrankli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LibreFranklin-boldItalic.fntdata"/><Relationship Id="rId50" Type="http://schemas.openxmlformats.org/officeDocument/2006/relationships/font" Target="fonts/LibreFranklin-italic.fntdata"/><Relationship Id="rId52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/>
          <p:nvPr>
            <p:ph type="ctrTitle"/>
          </p:nvPr>
        </p:nvSpPr>
        <p:spPr>
          <a:xfrm>
            <a:off x="1436346" y="1788454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ibre Franklin"/>
              <a:buNone/>
              <a:defRPr sz="60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" type="subTitle"/>
          </p:nvPr>
        </p:nvSpPr>
        <p:spPr>
          <a:xfrm>
            <a:off x="2009930" y="3956280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45"/>
          <p:cNvSpPr txBox="1"/>
          <p:nvPr>
            <p:ph idx="10" type="dt"/>
          </p:nvPr>
        </p:nvSpPr>
        <p:spPr>
          <a:xfrm>
            <a:off x="564644" y="6453386"/>
            <a:ext cx="1205958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5"/>
          <p:cNvSpPr txBox="1"/>
          <p:nvPr>
            <p:ph idx="11" type="ftr"/>
          </p:nvPr>
        </p:nvSpPr>
        <p:spPr>
          <a:xfrm>
            <a:off x="1938041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5"/>
          <p:cNvSpPr txBox="1"/>
          <p:nvPr>
            <p:ph idx="12" type="sldNum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" name="Google Shape;23;p45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24" name="Google Shape;24;p45"/>
            <p:cNvSpPr/>
            <p:nvPr/>
          </p:nvSpPr>
          <p:spPr>
            <a:xfrm>
              <a:off x="6113972" y="1685652"/>
              <a:ext cx="2456260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5" name="Google Shape;25;p45"/>
            <p:cNvSpPr/>
            <p:nvPr/>
          </p:nvSpPr>
          <p:spPr>
            <a:xfrm rot="10800000">
              <a:off x="564643" y="744469"/>
              <a:ext cx="2456505" cy="4408488"/>
            </a:xfrm>
            <a:custGeom>
              <a:rect b="b" l="l" r="r" t="t"/>
              <a:pathLst>
                <a:path extrusionOk="0" h="10000" w="10001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4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4"/>
          <p:cNvSpPr txBox="1"/>
          <p:nvPr>
            <p:ph idx="1" type="body"/>
          </p:nvPr>
        </p:nvSpPr>
        <p:spPr>
          <a:xfrm rot="5400000">
            <a:off x="2843213" y="481013"/>
            <a:ext cx="357187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54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4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4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5"/>
          <p:cNvSpPr txBox="1"/>
          <p:nvPr>
            <p:ph type="title"/>
          </p:nvPr>
        </p:nvSpPr>
        <p:spPr>
          <a:xfrm rot="5400000">
            <a:off x="5004650" y="2500303"/>
            <a:ext cx="5243244" cy="149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5"/>
          <p:cNvSpPr txBox="1"/>
          <p:nvPr>
            <p:ph idx="1" type="body"/>
          </p:nvPr>
        </p:nvSpPr>
        <p:spPr>
          <a:xfrm rot="5400000">
            <a:off x="1269340" y="383516"/>
            <a:ext cx="5243244" cy="572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4" name="Google Shape;94;p55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5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5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6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6"/>
          <p:cNvSpPr txBox="1"/>
          <p:nvPr>
            <p:ph idx="1" type="body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9" name="Google Shape;29;p46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7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7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7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7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8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/>
          <p:nvPr>
            <p:ph type="title"/>
          </p:nvPr>
        </p:nvSpPr>
        <p:spPr>
          <a:xfrm>
            <a:off x="573769" y="1301361"/>
            <a:ext cx="720972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ibre Franklin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9"/>
          <p:cNvSpPr txBox="1"/>
          <p:nvPr>
            <p:ph idx="1" type="body"/>
          </p:nvPr>
        </p:nvSpPr>
        <p:spPr>
          <a:xfrm>
            <a:off x="573769" y="4216328"/>
            <a:ext cx="7209728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49"/>
          <p:cNvSpPr txBox="1"/>
          <p:nvPr>
            <p:ph idx="10" type="dt"/>
          </p:nvPr>
        </p:nvSpPr>
        <p:spPr>
          <a:xfrm>
            <a:off x="554181" y="6453386"/>
            <a:ext cx="121680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9"/>
          <p:cNvSpPr txBox="1"/>
          <p:nvPr>
            <p:ph idx="11" type="ftr"/>
          </p:nvPr>
        </p:nvSpPr>
        <p:spPr>
          <a:xfrm>
            <a:off x="1938234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2" type="sldNum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49"/>
          <p:cNvSpPr/>
          <p:nvPr/>
        </p:nvSpPr>
        <p:spPr>
          <a:xfrm>
            <a:off x="6113972" y="1685652"/>
            <a:ext cx="2456260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8" name="Google Shape;48;p49" title="Crop Mark"/>
          <p:cNvSpPr/>
          <p:nvPr/>
        </p:nvSpPr>
        <p:spPr>
          <a:xfrm>
            <a:off x="6113972" y="1685652"/>
            <a:ext cx="2456260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" type="body"/>
          </p:nvPr>
        </p:nvSpPr>
        <p:spPr>
          <a:xfrm>
            <a:off x="1028700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2" type="body"/>
          </p:nvPr>
        </p:nvSpPr>
        <p:spPr>
          <a:xfrm>
            <a:off x="4894052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0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1"/>
          <p:cNvSpPr txBox="1"/>
          <p:nvPr>
            <p:ph idx="1" type="body"/>
          </p:nvPr>
        </p:nvSpPr>
        <p:spPr>
          <a:xfrm>
            <a:off x="1028700" y="2340230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9" name="Google Shape;59;p51"/>
          <p:cNvSpPr txBox="1"/>
          <p:nvPr>
            <p:ph idx="2" type="body"/>
          </p:nvPr>
        </p:nvSpPr>
        <p:spPr>
          <a:xfrm>
            <a:off x="1028700" y="3305208"/>
            <a:ext cx="3335839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51"/>
          <p:cNvSpPr txBox="1"/>
          <p:nvPr>
            <p:ph idx="3" type="body"/>
          </p:nvPr>
        </p:nvSpPr>
        <p:spPr>
          <a:xfrm>
            <a:off x="4893760" y="2349754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51"/>
          <p:cNvSpPr txBox="1"/>
          <p:nvPr>
            <p:ph idx="4" type="body"/>
          </p:nvPr>
        </p:nvSpPr>
        <p:spPr>
          <a:xfrm>
            <a:off x="4893760" y="3305208"/>
            <a:ext cx="3335840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51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2"/>
          <p:cNvSpPr txBox="1"/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2"/>
          <p:cNvSpPr txBox="1"/>
          <p:nvPr>
            <p:ph idx="1" type="body"/>
          </p:nvPr>
        </p:nvSpPr>
        <p:spPr>
          <a:xfrm>
            <a:off x="4692015" y="685801"/>
            <a:ext cx="390906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/>
            </a:lvl1pPr>
            <a:lvl2pPr indent="-32385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500"/>
            </a:lvl2pPr>
            <a:lvl3pPr indent="-314325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 sz="1350"/>
            </a:lvl3pPr>
            <a:lvl4pPr indent="-314325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  <a:defRPr sz="1350"/>
            </a:lvl4pPr>
            <a:lvl5pPr indent="-3048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5pPr>
            <a:lvl6pPr indent="-3048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6pPr>
            <a:lvl7pPr indent="-3048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7pPr>
            <a:lvl8pPr indent="-3048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8pPr>
            <a:lvl9pPr indent="-3048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52"/>
          <p:cNvSpPr txBox="1"/>
          <p:nvPr>
            <p:ph idx="2" type="body"/>
          </p:nvPr>
        </p:nvSpPr>
        <p:spPr>
          <a:xfrm>
            <a:off x="542925" y="2856344"/>
            <a:ext cx="289179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52"/>
          <p:cNvSpPr txBox="1"/>
          <p:nvPr>
            <p:ph idx="10" type="dt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1" type="ftr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2" type="sldNum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52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2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3"/>
          <p:cNvSpPr txBox="1"/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/>
          <p:nvPr>
            <p:ph idx="2" type="pic"/>
          </p:nvPr>
        </p:nvSpPr>
        <p:spPr>
          <a:xfrm>
            <a:off x="4149090" y="1"/>
            <a:ext cx="499491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53"/>
          <p:cNvSpPr txBox="1"/>
          <p:nvPr>
            <p:ph idx="1" type="body"/>
          </p:nvPr>
        </p:nvSpPr>
        <p:spPr>
          <a:xfrm>
            <a:off x="542925" y="2855968"/>
            <a:ext cx="289179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0" name="Google Shape;80;p53"/>
          <p:cNvSpPr txBox="1"/>
          <p:nvPr>
            <p:ph idx="10" type="dt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1" type="ftr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2" type="sldNum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53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3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4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4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g"/><Relationship Id="rId4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Relationship Id="rId4" Type="http://schemas.openxmlformats.org/officeDocument/2006/relationships/image" Target="../media/image3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png"/><Relationship Id="rId4" Type="http://schemas.openxmlformats.org/officeDocument/2006/relationships/image" Target="../media/image4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334746" y="2702854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ibre Franklin"/>
              <a:buNone/>
            </a:pPr>
            <a:r>
              <a:rPr b="1" lang="en-US"/>
              <a:t>RADIOLOGICAL ANATOMY OF THE VERTEBRAE</a:t>
            </a:r>
            <a:br>
              <a:rPr b="1" lang="en-US"/>
            </a:br>
            <a:endParaRPr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2010122" y="4257961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b="1" lang="en-US" sz="2400">
                <a:solidFill>
                  <a:srgbClr val="7F7F7F"/>
                </a:solidFill>
              </a:rPr>
              <a:t>Practical (1)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>
                <a:solidFill>
                  <a:srgbClr val="7F7F7F"/>
                </a:solidFill>
              </a:rPr>
              <a:t>Radiology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-RAY1.jpg" id="148" name="Google Shape;148;p10"/>
          <p:cNvPicPr preferRelativeResize="0"/>
          <p:nvPr/>
        </p:nvPicPr>
        <p:blipFill rotWithShape="1">
          <a:blip r:embed="rId3">
            <a:alphaModFix/>
          </a:blip>
          <a:srcRect b="4016" l="3545" r="11625" t="7223"/>
          <a:stretch/>
        </p:blipFill>
        <p:spPr>
          <a:xfrm>
            <a:off x="3714750" y="533400"/>
            <a:ext cx="4941888" cy="52863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uaantitled.bmp" id="149" name="Google Shape;149;p10"/>
          <p:cNvPicPr preferRelativeResize="0"/>
          <p:nvPr/>
        </p:nvPicPr>
        <p:blipFill rotWithShape="1">
          <a:blip r:embed="rId4">
            <a:alphaModFix/>
          </a:blip>
          <a:srcRect b="24205" l="0" r="0" t="4365"/>
          <a:stretch/>
        </p:blipFill>
        <p:spPr>
          <a:xfrm>
            <a:off x="304801" y="4025330"/>
            <a:ext cx="3182624" cy="26251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X-RAY1.jpg" id="150" name="Google Shape;150;p10"/>
          <p:cNvPicPr preferRelativeResize="0"/>
          <p:nvPr/>
        </p:nvPicPr>
        <p:blipFill rotWithShape="1">
          <a:blip r:embed="rId5">
            <a:alphaModFix/>
          </a:blip>
          <a:srcRect b="4016" l="3545" r="11625" t="7223"/>
          <a:stretch/>
        </p:blipFill>
        <p:spPr>
          <a:xfrm>
            <a:off x="304800" y="533400"/>
            <a:ext cx="3205162" cy="3429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1" name="Google Shape;151;p10"/>
          <p:cNvSpPr/>
          <p:nvPr/>
        </p:nvSpPr>
        <p:spPr>
          <a:xfrm>
            <a:off x="4889500" y="2220913"/>
            <a:ext cx="774700" cy="936625"/>
          </a:xfrm>
          <a:custGeom>
            <a:rect b="b" l="l" r="r" t="t"/>
            <a:pathLst>
              <a:path extrusionOk="0" h="936811" w="773206">
                <a:moveTo>
                  <a:pt x="98612" y="896470"/>
                </a:moveTo>
                <a:cubicBezTo>
                  <a:pt x="49306" y="621925"/>
                  <a:pt x="0" y="347381"/>
                  <a:pt x="4482" y="224117"/>
                </a:cubicBezTo>
                <a:cubicBezTo>
                  <a:pt x="8964" y="100853"/>
                  <a:pt x="13447" y="190500"/>
                  <a:pt x="125506" y="156882"/>
                </a:cubicBezTo>
                <a:cubicBezTo>
                  <a:pt x="237565" y="123264"/>
                  <a:pt x="580465" y="35858"/>
                  <a:pt x="676835" y="22411"/>
                </a:cubicBezTo>
                <a:cubicBezTo>
                  <a:pt x="773205" y="8964"/>
                  <a:pt x="688041" y="0"/>
                  <a:pt x="703729" y="76200"/>
                </a:cubicBezTo>
                <a:cubicBezTo>
                  <a:pt x="719417" y="152400"/>
                  <a:pt x="768724" y="407894"/>
                  <a:pt x="770965" y="479611"/>
                </a:cubicBezTo>
                <a:cubicBezTo>
                  <a:pt x="773206" y="551328"/>
                  <a:pt x="717177" y="506505"/>
                  <a:pt x="717177" y="506505"/>
                </a:cubicBezTo>
                <a:lnTo>
                  <a:pt x="4482" y="936811"/>
                </a:lnTo>
              </a:path>
            </a:pathLst>
          </a:cu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6434138" y="2081213"/>
            <a:ext cx="990600" cy="955675"/>
          </a:xfrm>
          <a:custGeom>
            <a:rect b="b" l="l" r="r" t="t"/>
            <a:pathLst>
              <a:path extrusionOk="0" h="954740" w="990600">
                <a:moveTo>
                  <a:pt x="141194" y="174811"/>
                </a:moveTo>
                <a:cubicBezTo>
                  <a:pt x="124385" y="336176"/>
                  <a:pt x="107576" y="497541"/>
                  <a:pt x="100853" y="564776"/>
                </a:cubicBezTo>
                <a:cubicBezTo>
                  <a:pt x="94130" y="632011"/>
                  <a:pt x="0" y="531158"/>
                  <a:pt x="100853" y="578223"/>
                </a:cubicBezTo>
                <a:cubicBezTo>
                  <a:pt x="201706" y="625288"/>
                  <a:pt x="605117" y="804582"/>
                  <a:pt x="705970" y="847164"/>
                </a:cubicBezTo>
                <a:cubicBezTo>
                  <a:pt x="806823" y="889746"/>
                  <a:pt x="679076" y="954740"/>
                  <a:pt x="705970" y="833717"/>
                </a:cubicBezTo>
                <a:cubicBezTo>
                  <a:pt x="732864" y="712694"/>
                  <a:pt x="840441" y="242046"/>
                  <a:pt x="867335" y="121023"/>
                </a:cubicBezTo>
                <a:cubicBezTo>
                  <a:pt x="894229" y="0"/>
                  <a:pt x="990600" y="89646"/>
                  <a:pt x="867335" y="107576"/>
                </a:cubicBezTo>
                <a:cubicBezTo>
                  <a:pt x="744070" y="125506"/>
                  <a:pt x="435908" y="177053"/>
                  <a:pt x="127747" y="228600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53" name="Google Shape;153;p10"/>
          <p:cNvCxnSpPr/>
          <p:nvPr/>
        </p:nvCxnSpPr>
        <p:spPr>
          <a:xfrm rot="5400000">
            <a:off x="5572919" y="1389856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4" name="Google Shape;154;p10"/>
          <p:cNvCxnSpPr/>
          <p:nvPr/>
        </p:nvCxnSpPr>
        <p:spPr>
          <a:xfrm flipH="1" rot="5400000">
            <a:off x="5214144" y="2963069"/>
            <a:ext cx="858837" cy="7143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5" name="Google Shape;155;p10"/>
          <p:cNvCxnSpPr/>
          <p:nvPr/>
        </p:nvCxnSpPr>
        <p:spPr>
          <a:xfrm rot="-5400000">
            <a:off x="5964237" y="2855913"/>
            <a:ext cx="930275" cy="8572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6" name="Google Shape;156;p10"/>
          <p:cNvSpPr/>
          <p:nvPr/>
        </p:nvSpPr>
        <p:spPr>
          <a:xfrm>
            <a:off x="5715000" y="1825625"/>
            <a:ext cx="712788" cy="984250"/>
          </a:xfrm>
          <a:custGeom>
            <a:rect b="b" l="l" r="r" t="t"/>
            <a:pathLst>
              <a:path extrusionOk="0" h="983876" w="712694">
                <a:moveTo>
                  <a:pt x="0" y="981635"/>
                </a:moveTo>
                <a:cubicBezTo>
                  <a:pt x="40341" y="982755"/>
                  <a:pt x="80682" y="983876"/>
                  <a:pt x="107576" y="914400"/>
                </a:cubicBezTo>
                <a:cubicBezTo>
                  <a:pt x="134470" y="844924"/>
                  <a:pt x="163606" y="676835"/>
                  <a:pt x="161365" y="564776"/>
                </a:cubicBezTo>
                <a:cubicBezTo>
                  <a:pt x="159124" y="452717"/>
                  <a:pt x="71717" y="329453"/>
                  <a:pt x="94129" y="242047"/>
                </a:cubicBezTo>
                <a:cubicBezTo>
                  <a:pt x="116541" y="154641"/>
                  <a:pt x="251011" y="76200"/>
                  <a:pt x="295835" y="40341"/>
                </a:cubicBezTo>
                <a:cubicBezTo>
                  <a:pt x="340659" y="4482"/>
                  <a:pt x="318248" y="0"/>
                  <a:pt x="363071" y="26894"/>
                </a:cubicBezTo>
                <a:cubicBezTo>
                  <a:pt x="407894" y="53788"/>
                  <a:pt x="528917" y="132229"/>
                  <a:pt x="564776" y="201705"/>
                </a:cubicBezTo>
                <a:cubicBezTo>
                  <a:pt x="600635" y="271181"/>
                  <a:pt x="575983" y="367552"/>
                  <a:pt x="578224" y="443752"/>
                </a:cubicBezTo>
                <a:cubicBezTo>
                  <a:pt x="580465" y="519952"/>
                  <a:pt x="569259" y="582705"/>
                  <a:pt x="578224" y="658905"/>
                </a:cubicBezTo>
                <a:cubicBezTo>
                  <a:pt x="587189" y="735105"/>
                  <a:pt x="609600" y="851646"/>
                  <a:pt x="632012" y="900952"/>
                </a:cubicBezTo>
                <a:cubicBezTo>
                  <a:pt x="654424" y="950258"/>
                  <a:pt x="683559" y="952499"/>
                  <a:pt x="712694" y="954741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715000" y="676275"/>
            <a:ext cx="571500" cy="500063"/>
          </a:xfrm>
          <a:prstGeom prst="ellipse">
            <a:avLst/>
          </a:prstGeom>
          <a:solidFill>
            <a:schemeClr val="dk1"/>
          </a:solidFill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5715000" y="3748088"/>
            <a:ext cx="571500" cy="500062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bmp" id="163" name="Google Shape;163;p11"/>
          <p:cNvPicPr preferRelativeResize="0"/>
          <p:nvPr/>
        </p:nvPicPr>
        <p:blipFill rotWithShape="1">
          <a:blip r:embed="rId3">
            <a:alphaModFix/>
          </a:blip>
          <a:srcRect b="12499" l="18541" r="18541" t="7290"/>
          <a:stretch/>
        </p:blipFill>
        <p:spPr>
          <a:xfrm>
            <a:off x="76200" y="214313"/>
            <a:ext cx="4857750" cy="64531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164" name="Google Shape;164;p11"/>
          <p:cNvCxnSpPr/>
          <p:nvPr/>
        </p:nvCxnSpPr>
        <p:spPr>
          <a:xfrm rot="10800000">
            <a:off x="3262313" y="4286250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5" name="Google Shape;165;p11"/>
          <p:cNvCxnSpPr/>
          <p:nvPr/>
        </p:nvCxnSpPr>
        <p:spPr>
          <a:xfrm rot="10800000">
            <a:off x="3262313" y="3143250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6" name="Google Shape;166;p11"/>
          <p:cNvCxnSpPr/>
          <p:nvPr/>
        </p:nvCxnSpPr>
        <p:spPr>
          <a:xfrm>
            <a:off x="619125" y="3857625"/>
            <a:ext cx="785813" cy="21431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7" name="Google Shape;167;p11"/>
          <p:cNvCxnSpPr/>
          <p:nvPr/>
        </p:nvCxnSpPr>
        <p:spPr>
          <a:xfrm>
            <a:off x="1833563" y="2786063"/>
            <a:ext cx="571500" cy="50006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8" name="Google Shape;168;p11"/>
          <p:cNvCxnSpPr>
            <a:stCxn id="169" idx="4"/>
          </p:cNvCxnSpPr>
          <p:nvPr/>
        </p:nvCxnSpPr>
        <p:spPr>
          <a:xfrm>
            <a:off x="2619376" y="928688"/>
            <a:ext cx="500100" cy="500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70" name="Google Shape;170;p11"/>
          <p:cNvCxnSpPr/>
          <p:nvPr/>
        </p:nvCxnSpPr>
        <p:spPr>
          <a:xfrm rot="5400000">
            <a:off x="2190750" y="3214688"/>
            <a:ext cx="428625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1" name="Google Shape;171;p11"/>
          <p:cNvCxnSpPr/>
          <p:nvPr/>
        </p:nvCxnSpPr>
        <p:spPr>
          <a:xfrm rot="5400000">
            <a:off x="2262187" y="3286126"/>
            <a:ext cx="428625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2" name="Google Shape;172;p11"/>
          <p:cNvSpPr/>
          <p:nvPr/>
        </p:nvSpPr>
        <p:spPr>
          <a:xfrm>
            <a:off x="3001963" y="1376363"/>
            <a:ext cx="341312" cy="609600"/>
          </a:xfrm>
          <a:custGeom>
            <a:rect b="b" l="l" r="r" t="t"/>
            <a:pathLst>
              <a:path extrusionOk="0" h="609600" w="340659">
                <a:moveTo>
                  <a:pt x="103094" y="519953"/>
                </a:moveTo>
                <a:cubicBezTo>
                  <a:pt x="69477" y="448236"/>
                  <a:pt x="0" y="212912"/>
                  <a:pt x="8965" y="129989"/>
                </a:cubicBezTo>
                <a:cubicBezTo>
                  <a:pt x="17930" y="47066"/>
                  <a:pt x="103094" y="0"/>
                  <a:pt x="156882" y="22412"/>
                </a:cubicBezTo>
                <a:cubicBezTo>
                  <a:pt x="210670" y="44824"/>
                  <a:pt x="322729" y="174812"/>
                  <a:pt x="331694" y="264459"/>
                </a:cubicBezTo>
                <a:cubicBezTo>
                  <a:pt x="340659" y="354106"/>
                  <a:pt x="251011" y="510988"/>
                  <a:pt x="210670" y="560294"/>
                </a:cubicBezTo>
                <a:cubicBezTo>
                  <a:pt x="170329" y="609600"/>
                  <a:pt x="136711" y="591670"/>
                  <a:pt x="103094" y="519953"/>
                </a:cubicBezTo>
                <a:close/>
              </a:path>
            </a:pathLst>
          </a:custGeom>
          <a:noFill/>
          <a:ln cap="flat" cmpd="sng" w="3492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2578100" y="1487488"/>
            <a:ext cx="679450" cy="1309687"/>
          </a:xfrm>
          <a:custGeom>
            <a:rect b="b" l="l" r="r" t="t"/>
            <a:pathLst>
              <a:path extrusionOk="0" h="1308847" w="679076">
                <a:moveTo>
                  <a:pt x="620805" y="1295400"/>
                </a:moveTo>
                <a:cubicBezTo>
                  <a:pt x="575981" y="1308847"/>
                  <a:pt x="490817" y="1205753"/>
                  <a:pt x="405652" y="1187824"/>
                </a:cubicBezTo>
                <a:cubicBezTo>
                  <a:pt x="320487" y="1169895"/>
                  <a:pt x="109817" y="1187824"/>
                  <a:pt x="109817" y="1187824"/>
                </a:cubicBezTo>
                <a:cubicBezTo>
                  <a:pt x="47064" y="1187824"/>
                  <a:pt x="40341" y="1237130"/>
                  <a:pt x="29135" y="1187824"/>
                </a:cubicBezTo>
                <a:cubicBezTo>
                  <a:pt x="17929" y="1138518"/>
                  <a:pt x="35859" y="1001805"/>
                  <a:pt x="42582" y="891988"/>
                </a:cubicBezTo>
                <a:cubicBezTo>
                  <a:pt x="49305" y="782171"/>
                  <a:pt x="76200" y="652183"/>
                  <a:pt x="69476" y="528918"/>
                </a:cubicBezTo>
                <a:cubicBezTo>
                  <a:pt x="62753" y="405653"/>
                  <a:pt x="0" y="237565"/>
                  <a:pt x="2241" y="152400"/>
                </a:cubicBezTo>
                <a:cubicBezTo>
                  <a:pt x="4482" y="67235"/>
                  <a:pt x="38099" y="33618"/>
                  <a:pt x="82923" y="17930"/>
                </a:cubicBezTo>
                <a:cubicBezTo>
                  <a:pt x="127747" y="2242"/>
                  <a:pt x="219635" y="0"/>
                  <a:pt x="271182" y="58271"/>
                </a:cubicBezTo>
                <a:cubicBezTo>
                  <a:pt x="322729" y="116542"/>
                  <a:pt x="351864" y="277906"/>
                  <a:pt x="392205" y="367553"/>
                </a:cubicBezTo>
                <a:cubicBezTo>
                  <a:pt x="432546" y="457200"/>
                  <a:pt x="475129" y="508747"/>
                  <a:pt x="513229" y="596153"/>
                </a:cubicBezTo>
                <a:cubicBezTo>
                  <a:pt x="551329" y="683559"/>
                  <a:pt x="593911" y="806823"/>
                  <a:pt x="620805" y="891988"/>
                </a:cubicBezTo>
                <a:cubicBezTo>
                  <a:pt x="647699" y="977153"/>
                  <a:pt x="670112" y="1033182"/>
                  <a:pt x="674594" y="1107141"/>
                </a:cubicBezTo>
                <a:cubicBezTo>
                  <a:pt x="679076" y="1181100"/>
                  <a:pt x="665629" y="1281953"/>
                  <a:pt x="620805" y="1295400"/>
                </a:cubicBezTo>
                <a:close/>
              </a:path>
            </a:pathLst>
          </a:custGeom>
          <a:noFill/>
          <a:ln cap="flat" cmpd="sng" w="3492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74" name="Google Shape;174;p11"/>
          <p:cNvCxnSpPr/>
          <p:nvPr/>
        </p:nvCxnSpPr>
        <p:spPr>
          <a:xfrm rot="10800000">
            <a:off x="3262313" y="2428875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9" name="Google Shape;169;p11"/>
          <p:cNvSpPr/>
          <p:nvPr/>
        </p:nvSpPr>
        <p:spPr>
          <a:xfrm>
            <a:off x="2405063" y="500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4119563" y="22145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1476375" y="24288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190500" y="35718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4119563" y="4071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4119563" y="2928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1617663" y="1555750"/>
            <a:ext cx="936625" cy="514350"/>
          </a:xfrm>
          <a:custGeom>
            <a:rect b="b" l="l" r="r" t="t"/>
            <a:pathLst>
              <a:path extrusionOk="0" h="515470" w="936812">
                <a:moveTo>
                  <a:pt x="923365" y="515470"/>
                </a:moveTo>
                <a:cubicBezTo>
                  <a:pt x="881903" y="480732"/>
                  <a:pt x="840441" y="445994"/>
                  <a:pt x="815788" y="421341"/>
                </a:cubicBezTo>
                <a:cubicBezTo>
                  <a:pt x="791135" y="396688"/>
                  <a:pt x="811306" y="380999"/>
                  <a:pt x="775447" y="367552"/>
                </a:cubicBezTo>
                <a:cubicBezTo>
                  <a:pt x="739588" y="354105"/>
                  <a:pt x="647700" y="336176"/>
                  <a:pt x="600635" y="340658"/>
                </a:cubicBezTo>
                <a:cubicBezTo>
                  <a:pt x="553570" y="345140"/>
                  <a:pt x="549088" y="374276"/>
                  <a:pt x="493059" y="394447"/>
                </a:cubicBezTo>
                <a:cubicBezTo>
                  <a:pt x="437030" y="414618"/>
                  <a:pt x="340659" y="452717"/>
                  <a:pt x="264459" y="461682"/>
                </a:cubicBezTo>
                <a:cubicBezTo>
                  <a:pt x="188259" y="470647"/>
                  <a:pt x="71718" y="479611"/>
                  <a:pt x="35859" y="448235"/>
                </a:cubicBezTo>
                <a:cubicBezTo>
                  <a:pt x="0" y="416859"/>
                  <a:pt x="40341" y="333935"/>
                  <a:pt x="49306" y="273423"/>
                </a:cubicBezTo>
                <a:cubicBezTo>
                  <a:pt x="58271" y="212911"/>
                  <a:pt x="40341" y="112058"/>
                  <a:pt x="89647" y="85164"/>
                </a:cubicBezTo>
                <a:cubicBezTo>
                  <a:pt x="138953" y="58270"/>
                  <a:pt x="291353" y="100852"/>
                  <a:pt x="345141" y="112058"/>
                </a:cubicBezTo>
                <a:cubicBezTo>
                  <a:pt x="398929" y="123264"/>
                  <a:pt x="369794" y="145676"/>
                  <a:pt x="412376" y="152399"/>
                </a:cubicBezTo>
                <a:cubicBezTo>
                  <a:pt x="454958" y="159122"/>
                  <a:pt x="544606" y="159122"/>
                  <a:pt x="600635" y="152399"/>
                </a:cubicBezTo>
                <a:cubicBezTo>
                  <a:pt x="656664" y="145676"/>
                  <a:pt x="701488" y="134470"/>
                  <a:pt x="748553" y="112058"/>
                </a:cubicBezTo>
                <a:cubicBezTo>
                  <a:pt x="795618" y="89646"/>
                  <a:pt x="858370" y="0"/>
                  <a:pt x="883023" y="17929"/>
                </a:cubicBezTo>
                <a:cubicBezTo>
                  <a:pt x="907676" y="35858"/>
                  <a:pt x="887505" y="145676"/>
                  <a:pt x="896470" y="219635"/>
                </a:cubicBezTo>
                <a:cubicBezTo>
                  <a:pt x="905435" y="293594"/>
                  <a:pt x="921123" y="377638"/>
                  <a:pt x="936812" y="461682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81" name="Google Shape;181;p11"/>
          <p:cNvCxnSpPr>
            <a:stCxn id="169" idx="4"/>
          </p:cNvCxnSpPr>
          <p:nvPr/>
        </p:nvCxnSpPr>
        <p:spPr>
          <a:xfrm flipH="1">
            <a:off x="2047876" y="928688"/>
            <a:ext cx="571500" cy="7143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http://www.backpain-guide.com/Chapter_Fig_folders/Ch05_Anatomy_Folder/Ch5_Images/05-3_C1_and_C2.jpg" id="182" name="Google Shape;182;p11"/>
          <p:cNvPicPr preferRelativeResize="0"/>
          <p:nvPr/>
        </p:nvPicPr>
        <p:blipFill rotWithShape="1">
          <a:blip r:embed="rId4">
            <a:alphaModFix/>
          </a:blip>
          <a:srcRect b="32391" l="1287" r="46450" t="36030"/>
          <a:stretch/>
        </p:blipFill>
        <p:spPr>
          <a:xfrm>
            <a:off x="5020787" y="226120"/>
            <a:ext cx="4021255" cy="2917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ckpain-guide.com/Chapter_Fig_folders/Ch05_Anatomy_Folder/Ch5_Images/05-3_C1_and_C2.jpg" id="183" name="Google Shape;183;p11"/>
          <p:cNvPicPr preferRelativeResize="0"/>
          <p:nvPr/>
        </p:nvPicPr>
        <p:blipFill rotWithShape="1">
          <a:blip r:embed="rId5">
            <a:alphaModFix/>
          </a:blip>
          <a:srcRect b="34152" l="54496" r="0" t="36557"/>
          <a:stretch/>
        </p:blipFill>
        <p:spPr>
          <a:xfrm>
            <a:off x="5015497" y="3300312"/>
            <a:ext cx="4026545" cy="31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5114925" y="2143125"/>
            <a:ext cx="3786187" cy="3108325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C1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C2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C3</a:t>
            </a:r>
            <a:endParaRPr b="1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Intervertebral disc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 of C4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Facet joint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untitled.bmp" id="189" name="Google Shape;189;p12"/>
          <p:cNvPicPr preferRelativeResize="0"/>
          <p:nvPr/>
        </p:nvPicPr>
        <p:blipFill rotWithShape="1">
          <a:blip r:embed="rId3">
            <a:alphaModFix/>
          </a:blip>
          <a:srcRect b="12499" l="18541" r="18541" t="7290"/>
          <a:stretch/>
        </p:blipFill>
        <p:spPr>
          <a:xfrm>
            <a:off x="76200" y="214313"/>
            <a:ext cx="4857750" cy="64531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190" name="Google Shape;190;p12"/>
          <p:cNvCxnSpPr/>
          <p:nvPr/>
        </p:nvCxnSpPr>
        <p:spPr>
          <a:xfrm rot="10800000">
            <a:off x="3262313" y="4286250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1" name="Google Shape;191;p12"/>
          <p:cNvCxnSpPr/>
          <p:nvPr/>
        </p:nvCxnSpPr>
        <p:spPr>
          <a:xfrm rot="10800000">
            <a:off x="3262313" y="3143250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2" name="Google Shape;192;p12"/>
          <p:cNvCxnSpPr/>
          <p:nvPr/>
        </p:nvCxnSpPr>
        <p:spPr>
          <a:xfrm>
            <a:off x="619125" y="3857625"/>
            <a:ext cx="785813" cy="21431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3" name="Google Shape;193;p12"/>
          <p:cNvCxnSpPr/>
          <p:nvPr/>
        </p:nvCxnSpPr>
        <p:spPr>
          <a:xfrm>
            <a:off x="1833563" y="2786063"/>
            <a:ext cx="571500" cy="50006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4" name="Google Shape;194;p12"/>
          <p:cNvCxnSpPr>
            <a:stCxn id="195" idx="4"/>
          </p:cNvCxnSpPr>
          <p:nvPr/>
        </p:nvCxnSpPr>
        <p:spPr>
          <a:xfrm>
            <a:off x="2619376" y="928688"/>
            <a:ext cx="500100" cy="500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6" name="Google Shape;196;p12"/>
          <p:cNvCxnSpPr/>
          <p:nvPr/>
        </p:nvCxnSpPr>
        <p:spPr>
          <a:xfrm rot="5400000">
            <a:off x="2190750" y="3214688"/>
            <a:ext cx="428625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7" name="Google Shape;197;p12"/>
          <p:cNvCxnSpPr/>
          <p:nvPr/>
        </p:nvCxnSpPr>
        <p:spPr>
          <a:xfrm rot="5400000">
            <a:off x="2262187" y="3286126"/>
            <a:ext cx="428625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8" name="Google Shape;198;p12"/>
          <p:cNvSpPr/>
          <p:nvPr/>
        </p:nvSpPr>
        <p:spPr>
          <a:xfrm>
            <a:off x="3001963" y="1376363"/>
            <a:ext cx="341312" cy="609600"/>
          </a:xfrm>
          <a:custGeom>
            <a:rect b="b" l="l" r="r" t="t"/>
            <a:pathLst>
              <a:path extrusionOk="0" h="609600" w="340659">
                <a:moveTo>
                  <a:pt x="103094" y="519953"/>
                </a:moveTo>
                <a:cubicBezTo>
                  <a:pt x="69477" y="448236"/>
                  <a:pt x="0" y="212912"/>
                  <a:pt x="8965" y="129989"/>
                </a:cubicBezTo>
                <a:cubicBezTo>
                  <a:pt x="17930" y="47066"/>
                  <a:pt x="103094" y="0"/>
                  <a:pt x="156882" y="22412"/>
                </a:cubicBezTo>
                <a:cubicBezTo>
                  <a:pt x="210670" y="44824"/>
                  <a:pt x="322729" y="174812"/>
                  <a:pt x="331694" y="264459"/>
                </a:cubicBezTo>
                <a:cubicBezTo>
                  <a:pt x="340659" y="354106"/>
                  <a:pt x="251011" y="510988"/>
                  <a:pt x="210670" y="560294"/>
                </a:cubicBezTo>
                <a:cubicBezTo>
                  <a:pt x="170329" y="609600"/>
                  <a:pt x="136711" y="591670"/>
                  <a:pt x="103094" y="519953"/>
                </a:cubicBezTo>
                <a:close/>
              </a:path>
            </a:pathLst>
          </a:custGeom>
          <a:noFill/>
          <a:ln cap="flat" cmpd="sng" w="3492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2578100" y="1487488"/>
            <a:ext cx="679450" cy="1309687"/>
          </a:xfrm>
          <a:custGeom>
            <a:rect b="b" l="l" r="r" t="t"/>
            <a:pathLst>
              <a:path extrusionOk="0" h="1308847" w="679076">
                <a:moveTo>
                  <a:pt x="620805" y="1295400"/>
                </a:moveTo>
                <a:cubicBezTo>
                  <a:pt x="575981" y="1308847"/>
                  <a:pt x="490817" y="1205753"/>
                  <a:pt x="405652" y="1187824"/>
                </a:cubicBezTo>
                <a:cubicBezTo>
                  <a:pt x="320487" y="1169895"/>
                  <a:pt x="109817" y="1187824"/>
                  <a:pt x="109817" y="1187824"/>
                </a:cubicBezTo>
                <a:cubicBezTo>
                  <a:pt x="47064" y="1187824"/>
                  <a:pt x="40341" y="1237130"/>
                  <a:pt x="29135" y="1187824"/>
                </a:cubicBezTo>
                <a:cubicBezTo>
                  <a:pt x="17929" y="1138518"/>
                  <a:pt x="35859" y="1001805"/>
                  <a:pt x="42582" y="891988"/>
                </a:cubicBezTo>
                <a:cubicBezTo>
                  <a:pt x="49305" y="782171"/>
                  <a:pt x="76200" y="652183"/>
                  <a:pt x="69476" y="528918"/>
                </a:cubicBezTo>
                <a:cubicBezTo>
                  <a:pt x="62753" y="405653"/>
                  <a:pt x="0" y="237565"/>
                  <a:pt x="2241" y="152400"/>
                </a:cubicBezTo>
                <a:cubicBezTo>
                  <a:pt x="4482" y="67235"/>
                  <a:pt x="38099" y="33618"/>
                  <a:pt x="82923" y="17930"/>
                </a:cubicBezTo>
                <a:cubicBezTo>
                  <a:pt x="127747" y="2242"/>
                  <a:pt x="219635" y="0"/>
                  <a:pt x="271182" y="58271"/>
                </a:cubicBezTo>
                <a:cubicBezTo>
                  <a:pt x="322729" y="116542"/>
                  <a:pt x="351864" y="277906"/>
                  <a:pt x="392205" y="367553"/>
                </a:cubicBezTo>
                <a:cubicBezTo>
                  <a:pt x="432546" y="457200"/>
                  <a:pt x="475129" y="508747"/>
                  <a:pt x="513229" y="596153"/>
                </a:cubicBezTo>
                <a:cubicBezTo>
                  <a:pt x="551329" y="683559"/>
                  <a:pt x="593911" y="806823"/>
                  <a:pt x="620805" y="891988"/>
                </a:cubicBezTo>
                <a:cubicBezTo>
                  <a:pt x="647699" y="977153"/>
                  <a:pt x="670112" y="1033182"/>
                  <a:pt x="674594" y="1107141"/>
                </a:cubicBezTo>
                <a:cubicBezTo>
                  <a:pt x="679076" y="1181100"/>
                  <a:pt x="665629" y="1281953"/>
                  <a:pt x="620805" y="1295400"/>
                </a:cubicBezTo>
                <a:close/>
              </a:path>
            </a:pathLst>
          </a:custGeom>
          <a:noFill/>
          <a:ln cap="flat" cmpd="sng" w="3492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0" name="Google Shape;200;p12"/>
          <p:cNvCxnSpPr/>
          <p:nvPr/>
        </p:nvCxnSpPr>
        <p:spPr>
          <a:xfrm rot="10800000">
            <a:off x="3262313" y="2428875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5" name="Google Shape;195;p12"/>
          <p:cNvSpPr/>
          <p:nvPr/>
        </p:nvSpPr>
        <p:spPr>
          <a:xfrm>
            <a:off x="2405063" y="500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4119563" y="22145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1476375" y="24288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190500" y="35718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4119563" y="4071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4119563" y="2928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1617663" y="1555750"/>
            <a:ext cx="936625" cy="514350"/>
          </a:xfrm>
          <a:custGeom>
            <a:rect b="b" l="l" r="r" t="t"/>
            <a:pathLst>
              <a:path extrusionOk="0" h="515470" w="936812">
                <a:moveTo>
                  <a:pt x="923365" y="515470"/>
                </a:moveTo>
                <a:cubicBezTo>
                  <a:pt x="881903" y="480732"/>
                  <a:pt x="840441" y="445994"/>
                  <a:pt x="815788" y="421341"/>
                </a:cubicBezTo>
                <a:cubicBezTo>
                  <a:pt x="791135" y="396688"/>
                  <a:pt x="811306" y="380999"/>
                  <a:pt x="775447" y="367552"/>
                </a:cubicBezTo>
                <a:cubicBezTo>
                  <a:pt x="739588" y="354105"/>
                  <a:pt x="647700" y="336176"/>
                  <a:pt x="600635" y="340658"/>
                </a:cubicBezTo>
                <a:cubicBezTo>
                  <a:pt x="553570" y="345140"/>
                  <a:pt x="549088" y="374276"/>
                  <a:pt x="493059" y="394447"/>
                </a:cubicBezTo>
                <a:cubicBezTo>
                  <a:pt x="437030" y="414618"/>
                  <a:pt x="340659" y="452717"/>
                  <a:pt x="264459" y="461682"/>
                </a:cubicBezTo>
                <a:cubicBezTo>
                  <a:pt x="188259" y="470647"/>
                  <a:pt x="71718" y="479611"/>
                  <a:pt x="35859" y="448235"/>
                </a:cubicBezTo>
                <a:cubicBezTo>
                  <a:pt x="0" y="416859"/>
                  <a:pt x="40341" y="333935"/>
                  <a:pt x="49306" y="273423"/>
                </a:cubicBezTo>
                <a:cubicBezTo>
                  <a:pt x="58271" y="212911"/>
                  <a:pt x="40341" y="112058"/>
                  <a:pt x="89647" y="85164"/>
                </a:cubicBezTo>
                <a:cubicBezTo>
                  <a:pt x="138953" y="58270"/>
                  <a:pt x="291353" y="100852"/>
                  <a:pt x="345141" y="112058"/>
                </a:cubicBezTo>
                <a:cubicBezTo>
                  <a:pt x="398929" y="123264"/>
                  <a:pt x="369794" y="145676"/>
                  <a:pt x="412376" y="152399"/>
                </a:cubicBezTo>
                <a:cubicBezTo>
                  <a:pt x="454958" y="159122"/>
                  <a:pt x="544606" y="159122"/>
                  <a:pt x="600635" y="152399"/>
                </a:cubicBezTo>
                <a:cubicBezTo>
                  <a:pt x="656664" y="145676"/>
                  <a:pt x="701488" y="134470"/>
                  <a:pt x="748553" y="112058"/>
                </a:cubicBezTo>
                <a:cubicBezTo>
                  <a:pt x="795618" y="89646"/>
                  <a:pt x="858370" y="0"/>
                  <a:pt x="883023" y="17929"/>
                </a:cubicBezTo>
                <a:cubicBezTo>
                  <a:pt x="907676" y="35858"/>
                  <a:pt x="887505" y="145676"/>
                  <a:pt x="896470" y="219635"/>
                </a:cubicBezTo>
                <a:cubicBezTo>
                  <a:pt x="905435" y="293594"/>
                  <a:pt x="921123" y="377638"/>
                  <a:pt x="936812" y="461682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7" name="Google Shape;207;p12"/>
          <p:cNvCxnSpPr>
            <a:stCxn id="195" idx="4"/>
          </p:cNvCxnSpPr>
          <p:nvPr/>
        </p:nvCxnSpPr>
        <p:spPr>
          <a:xfrm flipH="1">
            <a:off x="2047876" y="928688"/>
            <a:ext cx="571500" cy="7143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rvical-spine-2.jpg" id="212" name="Google Shape;212;p13"/>
          <p:cNvPicPr preferRelativeResize="0"/>
          <p:nvPr/>
        </p:nvPicPr>
        <p:blipFill rotWithShape="1">
          <a:blip r:embed="rId3">
            <a:alphaModFix/>
          </a:blip>
          <a:srcRect b="19791" l="3566" r="1928" t="3125"/>
          <a:stretch/>
        </p:blipFill>
        <p:spPr>
          <a:xfrm>
            <a:off x="214313" y="285750"/>
            <a:ext cx="4786312" cy="6286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213" name="Google Shape;213;p13"/>
          <p:cNvCxnSpPr/>
          <p:nvPr/>
        </p:nvCxnSpPr>
        <p:spPr>
          <a:xfrm flipH="1">
            <a:off x="2786063" y="4429125"/>
            <a:ext cx="1428750" cy="42862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4" name="Google Shape;214;p13"/>
          <p:cNvCxnSpPr/>
          <p:nvPr/>
        </p:nvCxnSpPr>
        <p:spPr>
          <a:xfrm rot="10800000">
            <a:off x="2714625" y="4214813"/>
            <a:ext cx="1500188" cy="2143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5" name="Google Shape;215;p13"/>
          <p:cNvCxnSpPr/>
          <p:nvPr/>
        </p:nvCxnSpPr>
        <p:spPr>
          <a:xfrm>
            <a:off x="642938" y="4357688"/>
            <a:ext cx="714375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6" name="Google Shape;216;p13"/>
          <p:cNvCxnSpPr/>
          <p:nvPr/>
        </p:nvCxnSpPr>
        <p:spPr>
          <a:xfrm flipH="1" rot="5400000">
            <a:off x="928688" y="5286375"/>
            <a:ext cx="857250" cy="7143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7" name="Google Shape;217;p13"/>
          <p:cNvCxnSpPr/>
          <p:nvPr/>
        </p:nvCxnSpPr>
        <p:spPr>
          <a:xfrm rot="10800000">
            <a:off x="3071813" y="3143250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8" name="Google Shape;218;p13"/>
          <p:cNvSpPr/>
          <p:nvPr/>
        </p:nvSpPr>
        <p:spPr>
          <a:xfrm>
            <a:off x="1643063" y="60007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214313" y="41433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4214813" y="42148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3929063" y="2928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rvical-spine-2.jpg" id="226" name="Google Shape;226;p14"/>
          <p:cNvPicPr preferRelativeResize="0"/>
          <p:nvPr/>
        </p:nvPicPr>
        <p:blipFill rotWithShape="1">
          <a:blip r:embed="rId3">
            <a:alphaModFix/>
          </a:blip>
          <a:srcRect b="19791" l="3566" r="1928" t="3125"/>
          <a:stretch/>
        </p:blipFill>
        <p:spPr>
          <a:xfrm>
            <a:off x="214313" y="285750"/>
            <a:ext cx="4786312" cy="6286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227" name="Google Shape;227;p14"/>
          <p:cNvCxnSpPr/>
          <p:nvPr/>
        </p:nvCxnSpPr>
        <p:spPr>
          <a:xfrm flipH="1">
            <a:off x="2786063" y="4429125"/>
            <a:ext cx="1428750" cy="42862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8" name="Google Shape;228;p14"/>
          <p:cNvCxnSpPr/>
          <p:nvPr/>
        </p:nvCxnSpPr>
        <p:spPr>
          <a:xfrm rot="10800000">
            <a:off x="2714625" y="4214813"/>
            <a:ext cx="1500188" cy="2143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642938" y="4357688"/>
            <a:ext cx="714375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0" name="Google Shape;230;p14"/>
          <p:cNvCxnSpPr/>
          <p:nvPr/>
        </p:nvCxnSpPr>
        <p:spPr>
          <a:xfrm flipH="1" rot="5400000">
            <a:off x="928688" y="5286375"/>
            <a:ext cx="857250" cy="7143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1" name="Google Shape;231;p14"/>
          <p:cNvCxnSpPr/>
          <p:nvPr/>
        </p:nvCxnSpPr>
        <p:spPr>
          <a:xfrm rot="10800000">
            <a:off x="3071813" y="3143250"/>
            <a:ext cx="857250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2" name="Google Shape;232;p14"/>
          <p:cNvSpPr/>
          <p:nvPr/>
        </p:nvSpPr>
        <p:spPr>
          <a:xfrm>
            <a:off x="1643063" y="60007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214313" y="41433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4214813" y="42148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929063" y="2928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p14"/>
          <p:cNvSpPr txBox="1"/>
          <p:nvPr/>
        </p:nvSpPr>
        <p:spPr>
          <a:xfrm>
            <a:off x="5072063" y="1857375"/>
            <a:ext cx="3929062" cy="3539430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 C5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Transverse process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AutoNum type="arabicPeriod"/>
            </a:pPr>
            <a:r>
              <a:rPr b="0" i="0" lang="en-US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First rib</a:t>
            </a:r>
            <a:endParaRPr b="0" i="0" sz="3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-mouth-view x-ray" id="241" name="Google Shape;2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" y="190500"/>
            <a:ext cx="8382000" cy="647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1250156" y="2794000"/>
            <a:ext cx="6643687" cy="1270000"/>
          </a:xfrm>
          <a:prstGeom prst="rect">
            <a:avLst/>
          </a:prstGeom>
          <a:gradFill>
            <a:gsLst>
              <a:gs pos="0">
                <a:srgbClr val="989993"/>
              </a:gs>
              <a:gs pos="50000">
                <a:srgbClr val="8C8D85"/>
              </a:gs>
              <a:gs pos="100000">
                <a:srgbClr val="7B7B7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ibre Franklin"/>
              <a:buNone/>
            </a:pPr>
            <a:r>
              <a:rPr b="1" lang="en-US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Thoracic spine</a:t>
            </a:r>
            <a:endParaRPr b="1" sz="8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_11_2_1_1.jpg" id="251" name="Google Shape;251;p17"/>
          <p:cNvPicPr preferRelativeResize="0"/>
          <p:nvPr/>
        </p:nvPicPr>
        <p:blipFill rotWithShape="1">
          <a:blip r:embed="rId3">
            <a:alphaModFix/>
          </a:blip>
          <a:srcRect b="0" l="3126" r="6206" t="0"/>
          <a:stretch/>
        </p:blipFill>
        <p:spPr>
          <a:xfrm>
            <a:off x="214313" y="142875"/>
            <a:ext cx="4643437" cy="65008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252" name="Google Shape;252;p17"/>
          <p:cNvCxnSpPr/>
          <p:nvPr/>
        </p:nvCxnSpPr>
        <p:spPr>
          <a:xfrm rot="-5400000">
            <a:off x="35719" y="4893469"/>
            <a:ext cx="1000125" cy="7143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3" name="Google Shape;253;p17"/>
          <p:cNvCxnSpPr/>
          <p:nvPr/>
        </p:nvCxnSpPr>
        <p:spPr>
          <a:xfrm flipH="1" rot="5400000">
            <a:off x="2035969" y="4321969"/>
            <a:ext cx="785813" cy="7143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4" name="Google Shape;254;p17"/>
          <p:cNvCxnSpPr/>
          <p:nvPr/>
        </p:nvCxnSpPr>
        <p:spPr>
          <a:xfrm>
            <a:off x="1143000" y="2786063"/>
            <a:ext cx="785813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5" name="Google Shape;255;p17"/>
          <p:cNvCxnSpPr/>
          <p:nvPr/>
        </p:nvCxnSpPr>
        <p:spPr>
          <a:xfrm rot="10800000">
            <a:off x="2571750" y="1643063"/>
            <a:ext cx="1214438" cy="2143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6" name="Google Shape;256;p17"/>
          <p:cNvCxnSpPr/>
          <p:nvPr/>
        </p:nvCxnSpPr>
        <p:spPr>
          <a:xfrm flipH="1">
            <a:off x="2571750" y="1857375"/>
            <a:ext cx="1214438" cy="3571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1_11_2_1_1.jpg" id="257" name="Google Shape;257;p17"/>
          <p:cNvPicPr preferRelativeResize="0"/>
          <p:nvPr/>
        </p:nvPicPr>
        <p:blipFill rotWithShape="1">
          <a:blip r:embed="rId4">
            <a:alphaModFix/>
          </a:blip>
          <a:srcRect b="0" l="11435" r="13151" t="0"/>
          <a:stretch/>
        </p:blipFill>
        <p:spPr>
          <a:xfrm>
            <a:off x="4978400" y="143895"/>
            <a:ext cx="3860800" cy="64997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8" name="Google Shape;258;p17"/>
          <p:cNvSpPr/>
          <p:nvPr/>
        </p:nvSpPr>
        <p:spPr>
          <a:xfrm>
            <a:off x="1857375" y="4000500"/>
            <a:ext cx="285750" cy="28575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3786188" y="1643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1928813" y="2571750"/>
            <a:ext cx="1214437" cy="42862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714375" y="25717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285750" y="54292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2714625" y="500062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3281363" y="3468688"/>
            <a:ext cx="554037" cy="377825"/>
          </a:xfrm>
          <a:custGeom>
            <a:rect b="b" l="l" r="r" t="t"/>
            <a:pathLst>
              <a:path extrusionOk="0" h="376518" w="553571">
                <a:moveTo>
                  <a:pt x="53789" y="376518"/>
                </a:moveTo>
                <a:cubicBezTo>
                  <a:pt x="90768" y="350744"/>
                  <a:pt x="127747" y="324971"/>
                  <a:pt x="188259" y="309283"/>
                </a:cubicBezTo>
                <a:cubicBezTo>
                  <a:pt x="248771" y="293595"/>
                  <a:pt x="360830" y="284629"/>
                  <a:pt x="416859" y="282388"/>
                </a:cubicBezTo>
                <a:cubicBezTo>
                  <a:pt x="472888" y="280147"/>
                  <a:pt x="504265" y="320488"/>
                  <a:pt x="524436" y="295835"/>
                </a:cubicBezTo>
                <a:cubicBezTo>
                  <a:pt x="544607" y="271182"/>
                  <a:pt x="553571" y="168088"/>
                  <a:pt x="537883" y="134471"/>
                </a:cubicBezTo>
                <a:cubicBezTo>
                  <a:pt x="522195" y="100854"/>
                  <a:pt x="479612" y="94130"/>
                  <a:pt x="430306" y="94130"/>
                </a:cubicBezTo>
                <a:cubicBezTo>
                  <a:pt x="381000" y="94130"/>
                  <a:pt x="304800" y="136712"/>
                  <a:pt x="242047" y="134471"/>
                </a:cubicBezTo>
                <a:cubicBezTo>
                  <a:pt x="179294" y="132230"/>
                  <a:pt x="94130" y="103095"/>
                  <a:pt x="53789" y="80683"/>
                </a:cubicBezTo>
                <a:cubicBezTo>
                  <a:pt x="13448" y="58271"/>
                  <a:pt x="6724" y="29135"/>
                  <a:pt x="0" y="0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5" name="Google Shape;265;p17"/>
          <p:cNvCxnSpPr/>
          <p:nvPr/>
        </p:nvCxnSpPr>
        <p:spPr>
          <a:xfrm flipH="1" rot="5400000">
            <a:off x="3571875" y="3929063"/>
            <a:ext cx="857250" cy="5715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66" name="Google Shape;266;p17"/>
          <p:cNvSpPr/>
          <p:nvPr/>
        </p:nvSpPr>
        <p:spPr>
          <a:xfrm>
            <a:off x="4214813" y="45720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_11_2_1_1.jpg" id="271" name="Google Shape;271;p18"/>
          <p:cNvPicPr preferRelativeResize="0"/>
          <p:nvPr/>
        </p:nvPicPr>
        <p:blipFill rotWithShape="1">
          <a:blip r:embed="rId3">
            <a:alphaModFix/>
          </a:blip>
          <a:srcRect b="0" l="3126" r="6206" t="0"/>
          <a:stretch/>
        </p:blipFill>
        <p:spPr>
          <a:xfrm>
            <a:off x="214313" y="142875"/>
            <a:ext cx="4643437" cy="65008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272" name="Google Shape;272;p18"/>
          <p:cNvCxnSpPr/>
          <p:nvPr/>
        </p:nvCxnSpPr>
        <p:spPr>
          <a:xfrm rot="-5400000">
            <a:off x="35719" y="4893469"/>
            <a:ext cx="1000125" cy="7143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3" name="Google Shape;273;p18"/>
          <p:cNvCxnSpPr/>
          <p:nvPr/>
        </p:nvCxnSpPr>
        <p:spPr>
          <a:xfrm flipH="1" rot="5400000">
            <a:off x="2035969" y="4321969"/>
            <a:ext cx="785813" cy="7143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4" name="Google Shape;274;p18"/>
          <p:cNvCxnSpPr/>
          <p:nvPr/>
        </p:nvCxnSpPr>
        <p:spPr>
          <a:xfrm>
            <a:off x="1143000" y="2786063"/>
            <a:ext cx="785813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5" name="Google Shape;275;p18"/>
          <p:cNvCxnSpPr/>
          <p:nvPr/>
        </p:nvCxnSpPr>
        <p:spPr>
          <a:xfrm rot="10800000">
            <a:off x="2571750" y="1643063"/>
            <a:ext cx="1214438" cy="2143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6" name="Google Shape;276;p18"/>
          <p:cNvCxnSpPr/>
          <p:nvPr/>
        </p:nvCxnSpPr>
        <p:spPr>
          <a:xfrm flipH="1">
            <a:off x="2571750" y="1857375"/>
            <a:ext cx="1214438" cy="3571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77" name="Google Shape;277;p18"/>
          <p:cNvSpPr/>
          <p:nvPr/>
        </p:nvSpPr>
        <p:spPr>
          <a:xfrm>
            <a:off x="1857375" y="4000500"/>
            <a:ext cx="285750" cy="28575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3786188" y="1643289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1928813" y="2571750"/>
            <a:ext cx="1214437" cy="42862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714375" y="25717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285750" y="54292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2714625" y="500062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3281363" y="3468688"/>
            <a:ext cx="554037" cy="377825"/>
          </a:xfrm>
          <a:custGeom>
            <a:rect b="b" l="l" r="r" t="t"/>
            <a:pathLst>
              <a:path extrusionOk="0" h="376518" w="553571">
                <a:moveTo>
                  <a:pt x="53789" y="376518"/>
                </a:moveTo>
                <a:cubicBezTo>
                  <a:pt x="90768" y="350744"/>
                  <a:pt x="127747" y="324971"/>
                  <a:pt x="188259" y="309283"/>
                </a:cubicBezTo>
                <a:cubicBezTo>
                  <a:pt x="248771" y="293595"/>
                  <a:pt x="360830" y="284629"/>
                  <a:pt x="416859" y="282388"/>
                </a:cubicBezTo>
                <a:cubicBezTo>
                  <a:pt x="472888" y="280147"/>
                  <a:pt x="504265" y="320488"/>
                  <a:pt x="524436" y="295835"/>
                </a:cubicBezTo>
                <a:cubicBezTo>
                  <a:pt x="544607" y="271182"/>
                  <a:pt x="553571" y="168088"/>
                  <a:pt x="537883" y="134471"/>
                </a:cubicBezTo>
                <a:cubicBezTo>
                  <a:pt x="522195" y="100854"/>
                  <a:pt x="479612" y="94130"/>
                  <a:pt x="430306" y="94130"/>
                </a:cubicBezTo>
                <a:cubicBezTo>
                  <a:pt x="381000" y="94130"/>
                  <a:pt x="304800" y="136712"/>
                  <a:pt x="242047" y="134471"/>
                </a:cubicBezTo>
                <a:cubicBezTo>
                  <a:pt x="179294" y="132230"/>
                  <a:pt x="94130" y="103095"/>
                  <a:pt x="53789" y="80683"/>
                </a:cubicBezTo>
                <a:cubicBezTo>
                  <a:pt x="13448" y="58271"/>
                  <a:pt x="6724" y="29135"/>
                  <a:pt x="0" y="0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84" name="Google Shape;284;p18"/>
          <p:cNvCxnSpPr/>
          <p:nvPr/>
        </p:nvCxnSpPr>
        <p:spPr>
          <a:xfrm flipH="1" rot="5400000">
            <a:off x="3571875" y="3929063"/>
            <a:ext cx="857250" cy="5715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5" name="Google Shape;285;p18"/>
          <p:cNvSpPr/>
          <p:nvPr/>
        </p:nvSpPr>
        <p:spPr>
          <a:xfrm>
            <a:off x="4214813" y="45720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5029200" y="1643063"/>
            <a:ext cx="3810000" cy="1938992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Transverse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Rib </a:t>
            </a:r>
            <a:endParaRPr b="1" i="0" sz="2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ray-codfish-19yofemale.jpg" id="291" name="Google Shape;291;p19"/>
          <p:cNvPicPr preferRelativeResize="0"/>
          <p:nvPr/>
        </p:nvPicPr>
        <p:blipFill rotWithShape="1">
          <a:blip r:embed="rId3">
            <a:alphaModFix/>
          </a:blip>
          <a:srcRect b="10073" l="27180" r="29462" t="0"/>
          <a:stretch/>
        </p:blipFill>
        <p:spPr>
          <a:xfrm>
            <a:off x="285750" y="214313"/>
            <a:ext cx="4572000" cy="63579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292" name="Google Shape;292;p19"/>
          <p:cNvCxnSpPr/>
          <p:nvPr/>
        </p:nvCxnSpPr>
        <p:spPr>
          <a:xfrm rot="10800000">
            <a:off x="2571750" y="2571750"/>
            <a:ext cx="100012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3" name="Google Shape;293;p19"/>
          <p:cNvCxnSpPr/>
          <p:nvPr/>
        </p:nvCxnSpPr>
        <p:spPr>
          <a:xfrm rot="-5400000">
            <a:off x="571501" y="4929187"/>
            <a:ext cx="214312" cy="21431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4" name="Google Shape;294;p19"/>
          <p:cNvCxnSpPr/>
          <p:nvPr/>
        </p:nvCxnSpPr>
        <p:spPr>
          <a:xfrm rot="10800000">
            <a:off x="2500313" y="3429000"/>
            <a:ext cx="100012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95" name="Google Shape;295;p19"/>
          <p:cNvCxnSpPr/>
          <p:nvPr/>
        </p:nvCxnSpPr>
        <p:spPr>
          <a:xfrm rot="-5400000">
            <a:off x="856456" y="4215607"/>
            <a:ext cx="100012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Xray-codfish-19yofemale.jpg" id="296" name="Google Shape;296;p19"/>
          <p:cNvPicPr preferRelativeResize="0"/>
          <p:nvPr/>
        </p:nvPicPr>
        <p:blipFill rotWithShape="1">
          <a:blip r:embed="rId4">
            <a:alphaModFix/>
          </a:blip>
          <a:srcRect b="10073" l="27180" r="38316" t="0"/>
          <a:stretch/>
        </p:blipFill>
        <p:spPr>
          <a:xfrm>
            <a:off x="4953000" y="214312"/>
            <a:ext cx="3638228" cy="63579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7" name="Google Shape;297;p19"/>
          <p:cNvSpPr/>
          <p:nvPr/>
        </p:nvSpPr>
        <p:spPr>
          <a:xfrm>
            <a:off x="1643063" y="2428875"/>
            <a:ext cx="842962" cy="414338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1236663" y="3455988"/>
            <a:ext cx="390525" cy="66675"/>
          </a:xfrm>
          <a:custGeom>
            <a:rect b="b" l="l" r="r" t="t"/>
            <a:pathLst>
              <a:path extrusionOk="0" h="67235" w="389965">
                <a:moveTo>
                  <a:pt x="389965" y="6723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1103313" y="3708400"/>
            <a:ext cx="509587" cy="177800"/>
          </a:xfrm>
          <a:custGeom>
            <a:rect b="b" l="l" r="r" t="t"/>
            <a:pathLst>
              <a:path extrusionOk="0" h="177053" w="510988">
                <a:moveTo>
                  <a:pt x="510988" y="177053"/>
                </a:moveTo>
                <a:cubicBezTo>
                  <a:pt x="491938" y="143435"/>
                  <a:pt x="472888" y="109818"/>
                  <a:pt x="443753" y="82924"/>
                </a:cubicBezTo>
                <a:cubicBezTo>
                  <a:pt x="414618" y="56030"/>
                  <a:pt x="380999" y="29135"/>
                  <a:pt x="336176" y="15688"/>
                </a:cubicBezTo>
                <a:cubicBezTo>
                  <a:pt x="291353" y="2241"/>
                  <a:pt x="230841" y="4482"/>
                  <a:pt x="174812" y="2241"/>
                </a:cubicBezTo>
                <a:cubicBezTo>
                  <a:pt x="118783" y="0"/>
                  <a:pt x="59391" y="1120"/>
                  <a:pt x="0" y="2241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0" name="Google Shape;300;p19"/>
          <p:cNvSpPr/>
          <p:nvPr/>
        </p:nvSpPr>
        <p:spPr>
          <a:xfrm>
            <a:off x="3500438" y="3214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1" name="Google Shape;301;p19"/>
          <p:cNvSpPr/>
          <p:nvPr/>
        </p:nvSpPr>
        <p:spPr>
          <a:xfrm>
            <a:off x="3571875" y="23574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1143000" y="47148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214313" y="5072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990599" y="285750"/>
            <a:ext cx="7453313" cy="17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b="1" lang="en-US">
                <a:solidFill>
                  <a:schemeClr val="dk1"/>
                </a:solidFill>
              </a:rPr>
              <a:t>Which of following radiological modalities can be used in imaging the vertebra?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1143000" y="2571750"/>
            <a:ext cx="5791200" cy="30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1435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lphaUcPeriod"/>
            </a:pPr>
            <a:r>
              <a:rPr lang="en-US" sz="4000">
                <a:solidFill>
                  <a:srgbClr val="3F3F3F"/>
                </a:solidFill>
              </a:rPr>
              <a:t>X ray 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lphaUcPeriod"/>
            </a:pPr>
            <a:r>
              <a:rPr lang="en-US" sz="4000">
                <a:solidFill>
                  <a:srgbClr val="3F3F3F"/>
                </a:solidFill>
              </a:rPr>
              <a:t>CT scan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lphaUcPeriod"/>
            </a:pPr>
            <a:r>
              <a:rPr lang="en-US" sz="4000">
                <a:solidFill>
                  <a:srgbClr val="3F3F3F"/>
                </a:solidFill>
              </a:rPr>
              <a:t>Nuclear scan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lphaUcPeriod"/>
            </a:pPr>
            <a:r>
              <a:rPr lang="en-US" sz="4000">
                <a:solidFill>
                  <a:srgbClr val="3F3F3F"/>
                </a:solidFill>
              </a:rPr>
              <a:t>MRI</a:t>
            </a:r>
            <a:endParaRPr/>
          </a:p>
          <a:p>
            <a:pPr indent="-514350" lvl="0" marL="51435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lphaUcPeriod"/>
            </a:pPr>
            <a:r>
              <a:rPr lang="en-US" sz="4000">
                <a:solidFill>
                  <a:srgbClr val="3F3F3F"/>
                </a:solidFill>
              </a:rPr>
              <a:t>US</a:t>
            </a:r>
            <a:endParaRPr sz="40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ray-codfish-19yofemale.jpg" id="308" name="Google Shape;308;p20"/>
          <p:cNvPicPr preferRelativeResize="0"/>
          <p:nvPr/>
        </p:nvPicPr>
        <p:blipFill rotWithShape="1">
          <a:blip r:embed="rId3">
            <a:alphaModFix/>
          </a:blip>
          <a:srcRect b="10073" l="27180" r="29462" t="0"/>
          <a:stretch/>
        </p:blipFill>
        <p:spPr>
          <a:xfrm>
            <a:off x="285750" y="214313"/>
            <a:ext cx="4572000" cy="63579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309" name="Google Shape;309;p20"/>
          <p:cNvCxnSpPr/>
          <p:nvPr/>
        </p:nvCxnSpPr>
        <p:spPr>
          <a:xfrm rot="10800000">
            <a:off x="2571750" y="2571750"/>
            <a:ext cx="100012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0" name="Google Shape;310;p20"/>
          <p:cNvCxnSpPr/>
          <p:nvPr/>
        </p:nvCxnSpPr>
        <p:spPr>
          <a:xfrm rot="-5400000">
            <a:off x="571501" y="4929187"/>
            <a:ext cx="214312" cy="21431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1" name="Google Shape;311;p20"/>
          <p:cNvCxnSpPr/>
          <p:nvPr/>
        </p:nvCxnSpPr>
        <p:spPr>
          <a:xfrm rot="10800000">
            <a:off x="2500313" y="3429000"/>
            <a:ext cx="100012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2" name="Google Shape;312;p20"/>
          <p:cNvCxnSpPr/>
          <p:nvPr/>
        </p:nvCxnSpPr>
        <p:spPr>
          <a:xfrm rot="-5400000">
            <a:off x="856456" y="4215607"/>
            <a:ext cx="100012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13" name="Google Shape;313;p20"/>
          <p:cNvSpPr/>
          <p:nvPr/>
        </p:nvSpPr>
        <p:spPr>
          <a:xfrm>
            <a:off x="1643063" y="2428875"/>
            <a:ext cx="842962" cy="414338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1236663" y="3455988"/>
            <a:ext cx="390525" cy="66675"/>
          </a:xfrm>
          <a:custGeom>
            <a:rect b="b" l="l" r="r" t="t"/>
            <a:pathLst>
              <a:path extrusionOk="0" h="67235" w="389965">
                <a:moveTo>
                  <a:pt x="389965" y="6723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1103313" y="3708400"/>
            <a:ext cx="509587" cy="177800"/>
          </a:xfrm>
          <a:custGeom>
            <a:rect b="b" l="l" r="r" t="t"/>
            <a:pathLst>
              <a:path extrusionOk="0" h="177053" w="510988">
                <a:moveTo>
                  <a:pt x="510988" y="177053"/>
                </a:moveTo>
                <a:cubicBezTo>
                  <a:pt x="491938" y="143435"/>
                  <a:pt x="472888" y="109818"/>
                  <a:pt x="443753" y="82924"/>
                </a:cubicBezTo>
                <a:cubicBezTo>
                  <a:pt x="414618" y="56030"/>
                  <a:pt x="380999" y="29135"/>
                  <a:pt x="336176" y="15688"/>
                </a:cubicBezTo>
                <a:cubicBezTo>
                  <a:pt x="291353" y="2241"/>
                  <a:pt x="230841" y="4482"/>
                  <a:pt x="174812" y="2241"/>
                </a:cubicBezTo>
                <a:cubicBezTo>
                  <a:pt x="118783" y="0"/>
                  <a:pt x="59391" y="1120"/>
                  <a:pt x="0" y="2241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3500438" y="3214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3571875" y="23574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1143000" y="47148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214313" y="5072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5029200" y="1643063"/>
            <a:ext cx="3657600" cy="1569660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Intrvertebral disc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Rib </a:t>
            </a:r>
            <a:endParaRPr b="1" i="0" sz="2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>
            <p:ph type="title"/>
          </p:nvPr>
        </p:nvSpPr>
        <p:spPr>
          <a:xfrm>
            <a:off x="1474787" y="2765425"/>
            <a:ext cx="6194425" cy="1143000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ibre Franklin"/>
              <a:buNone/>
            </a:pPr>
            <a:r>
              <a:rPr b="1" lang="en-US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Lumbar spine</a:t>
            </a:r>
            <a:endParaRPr b="1" sz="8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835912135_ece1cae6ec[1].jpg" id="330" name="Google Shape;330;p22"/>
          <p:cNvPicPr preferRelativeResize="0"/>
          <p:nvPr/>
        </p:nvPicPr>
        <p:blipFill rotWithShape="1">
          <a:blip r:embed="rId3">
            <a:alphaModFix/>
          </a:blip>
          <a:srcRect b="0" l="0" r="51216" t="0"/>
          <a:stretch/>
        </p:blipFill>
        <p:spPr>
          <a:xfrm>
            <a:off x="285750" y="214313"/>
            <a:ext cx="4643438" cy="635793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331" name="Google Shape;331;p22"/>
          <p:cNvCxnSpPr/>
          <p:nvPr/>
        </p:nvCxnSpPr>
        <p:spPr>
          <a:xfrm flipH="1" rot="10800000">
            <a:off x="1071563" y="2786063"/>
            <a:ext cx="1428750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2" name="Google Shape;332;p22"/>
          <p:cNvCxnSpPr>
            <a:endCxn id="333" idx="2"/>
          </p:cNvCxnSpPr>
          <p:nvPr/>
        </p:nvCxnSpPr>
        <p:spPr>
          <a:xfrm flipH="1">
            <a:off x="3832089" y="1000125"/>
            <a:ext cx="525600" cy="5460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4" name="Google Shape;334;p22"/>
          <p:cNvCxnSpPr>
            <a:stCxn id="335" idx="7"/>
          </p:cNvCxnSpPr>
          <p:nvPr/>
        </p:nvCxnSpPr>
        <p:spPr>
          <a:xfrm flipH="1" rot="10800000">
            <a:off x="2723292" y="5285584"/>
            <a:ext cx="1278000" cy="7065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6" name="Google Shape;336;p22"/>
          <p:cNvCxnSpPr/>
          <p:nvPr/>
        </p:nvCxnSpPr>
        <p:spPr>
          <a:xfrm rot="10800000">
            <a:off x="3286125" y="2214563"/>
            <a:ext cx="1000125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7" name="Google Shape;337;p22"/>
          <p:cNvCxnSpPr/>
          <p:nvPr/>
        </p:nvCxnSpPr>
        <p:spPr>
          <a:xfrm rot="10800000">
            <a:off x="3357563" y="3071813"/>
            <a:ext cx="1071562" cy="50006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8" name="Google Shape;338;p22"/>
          <p:cNvCxnSpPr/>
          <p:nvPr/>
        </p:nvCxnSpPr>
        <p:spPr>
          <a:xfrm>
            <a:off x="1071563" y="3071813"/>
            <a:ext cx="1428750" cy="42862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39" name="Google Shape;339;p22"/>
          <p:cNvSpPr/>
          <p:nvPr/>
        </p:nvSpPr>
        <p:spPr>
          <a:xfrm>
            <a:off x="3143250" y="2786063"/>
            <a:ext cx="214313" cy="428625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1311275" y="1895475"/>
            <a:ext cx="2395538" cy="657225"/>
          </a:xfrm>
          <a:custGeom>
            <a:rect b="b" l="l" r="r" t="t"/>
            <a:pathLst>
              <a:path extrusionOk="0" h="656665" w="2395818">
                <a:moveTo>
                  <a:pt x="289112" y="53789"/>
                </a:moveTo>
                <a:cubicBezTo>
                  <a:pt x="578224" y="42583"/>
                  <a:pt x="1595718" y="0"/>
                  <a:pt x="1875865" y="13447"/>
                </a:cubicBezTo>
                <a:cubicBezTo>
                  <a:pt x="2156012" y="26894"/>
                  <a:pt x="1961029" y="89647"/>
                  <a:pt x="1969994" y="134471"/>
                </a:cubicBezTo>
                <a:cubicBezTo>
                  <a:pt x="1978959" y="179295"/>
                  <a:pt x="1913965" y="226360"/>
                  <a:pt x="1929653" y="282389"/>
                </a:cubicBezTo>
                <a:cubicBezTo>
                  <a:pt x="1945341" y="338418"/>
                  <a:pt x="2034989" y="414618"/>
                  <a:pt x="2064124" y="470647"/>
                </a:cubicBezTo>
                <a:cubicBezTo>
                  <a:pt x="2093259" y="526676"/>
                  <a:pt x="2395818" y="589430"/>
                  <a:pt x="2104465" y="618565"/>
                </a:cubicBezTo>
                <a:cubicBezTo>
                  <a:pt x="1813112" y="647700"/>
                  <a:pt x="629771" y="656665"/>
                  <a:pt x="316006" y="645459"/>
                </a:cubicBezTo>
                <a:cubicBezTo>
                  <a:pt x="2241" y="634253"/>
                  <a:pt x="221877" y="591671"/>
                  <a:pt x="221877" y="551330"/>
                </a:cubicBezTo>
                <a:cubicBezTo>
                  <a:pt x="221877" y="510989"/>
                  <a:pt x="291353" y="443753"/>
                  <a:pt x="316006" y="403412"/>
                </a:cubicBezTo>
                <a:cubicBezTo>
                  <a:pt x="340659" y="363071"/>
                  <a:pt x="376517" y="349624"/>
                  <a:pt x="369794" y="309283"/>
                </a:cubicBezTo>
                <a:cubicBezTo>
                  <a:pt x="363071" y="268942"/>
                  <a:pt x="313765" y="199465"/>
                  <a:pt x="275665" y="161365"/>
                </a:cubicBezTo>
                <a:cubicBezTo>
                  <a:pt x="237565" y="123265"/>
                  <a:pt x="141194" y="98612"/>
                  <a:pt x="141194" y="80683"/>
                </a:cubicBezTo>
                <a:cubicBezTo>
                  <a:pt x="141194" y="62754"/>
                  <a:pt x="0" y="64995"/>
                  <a:pt x="289112" y="53789"/>
                </a:cubicBezTo>
                <a:close/>
              </a:path>
            </a:pathLst>
          </a:cu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41" name="Google Shape;341;p22"/>
          <p:cNvCxnSpPr>
            <a:stCxn id="335" idx="1"/>
          </p:cNvCxnSpPr>
          <p:nvPr/>
        </p:nvCxnSpPr>
        <p:spPr>
          <a:xfrm rot="10800000">
            <a:off x="1285009" y="5356984"/>
            <a:ext cx="1135200" cy="635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33" name="Google Shape;333;p22"/>
          <p:cNvSpPr/>
          <p:nvPr/>
        </p:nvSpPr>
        <p:spPr>
          <a:xfrm>
            <a:off x="3052763" y="1511300"/>
            <a:ext cx="827087" cy="280988"/>
          </a:xfrm>
          <a:custGeom>
            <a:rect b="b" l="l" r="r" t="t"/>
            <a:pathLst>
              <a:path extrusionOk="0" h="282388" w="826994">
                <a:moveTo>
                  <a:pt x="13446" y="8965"/>
                </a:moveTo>
                <a:cubicBezTo>
                  <a:pt x="198343" y="6724"/>
                  <a:pt x="383241" y="4483"/>
                  <a:pt x="510988" y="8965"/>
                </a:cubicBezTo>
                <a:cubicBezTo>
                  <a:pt x="638735" y="13447"/>
                  <a:pt x="732864" y="0"/>
                  <a:pt x="779929" y="35859"/>
                </a:cubicBezTo>
                <a:cubicBezTo>
                  <a:pt x="826994" y="71718"/>
                  <a:pt x="826994" y="183777"/>
                  <a:pt x="793376" y="224118"/>
                </a:cubicBezTo>
                <a:cubicBezTo>
                  <a:pt x="759758" y="264459"/>
                  <a:pt x="694764" y="273424"/>
                  <a:pt x="578223" y="277906"/>
                </a:cubicBezTo>
                <a:cubicBezTo>
                  <a:pt x="461682" y="282388"/>
                  <a:pt x="188258" y="253253"/>
                  <a:pt x="94129" y="251012"/>
                </a:cubicBezTo>
                <a:cubicBezTo>
                  <a:pt x="0" y="248771"/>
                  <a:pt x="6723" y="256615"/>
                  <a:pt x="13446" y="264459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4286250" y="642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4286250" y="20002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4429125" y="34290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2357438" y="59293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642938" y="28575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6" name="Google Shape;346;p22"/>
          <p:cNvSpPr txBox="1"/>
          <p:nvPr/>
        </p:nvSpPr>
        <p:spPr>
          <a:xfrm>
            <a:off x="5219700" y="2095500"/>
            <a:ext cx="3619500" cy="1938992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Transverse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 </a:t>
            </a:r>
            <a:endParaRPr b="1" i="0" sz="2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Sacrum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224002.jpg" id="351" name="Google Shape;351;p23"/>
          <p:cNvPicPr preferRelativeResize="0"/>
          <p:nvPr/>
        </p:nvPicPr>
        <p:blipFill rotWithShape="1">
          <a:blip r:embed="rId3">
            <a:alphaModFix/>
          </a:blip>
          <a:srcRect b="3912" l="14844" r="25417" t="13941"/>
          <a:stretch/>
        </p:blipFill>
        <p:spPr>
          <a:xfrm>
            <a:off x="357188" y="285750"/>
            <a:ext cx="4429125" cy="62865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352" name="Google Shape;352;p23"/>
          <p:cNvCxnSpPr/>
          <p:nvPr/>
        </p:nvCxnSpPr>
        <p:spPr>
          <a:xfrm rot="10800000">
            <a:off x="3786188" y="2403475"/>
            <a:ext cx="357187" cy="254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3" name="Google Shape;353;p23"/>
          <p:cNvCxnSpPr/>
          <p:nvPr/>
        </p:nvCxnSpPr>
        <p:spPr>
          <a:xfrm rot="10800000">
            <a:off x="3643313" y="3832225"/>
            <a:ext cx="642937" cy="3111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4" name="Google Shape;354;p23"/>
          <p:cNvCxnSpPr/>
          <p:nvPr/>
        </p:nvCxnSpPr>
        <p:spPr>
          <a:xfrm flipH="1" rot="5400000">
            <a:off x="2380456" y="5120482"/>
            <a:ext cx="668337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5" name="Google Shape;355;p23"/>
          <p:cNvCxnSpPr/>
          <p:nvPr/>
        </p:nvCxnSpPr>
        <p:spPr>
          <a:xfrm rot="10800000">
            <a:off x="1643063" y="5357813"/>
            <a:ext cx="1239837" cy="2143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6" name="Google Shape;356;p23"/>
          <p:cNvCxnSpPr/>
          <p:nvPr/>
        </p:nvCxnSpPr>
        <p:spPr>
          <a:xfrm>
            <a:off x="857250" y="2000250"/>
            <a:ext cx="857250" cy="546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7" name="Google Shape;357;p23"/>
          <p:cNvCxnSpPr/>
          <p:nvPr/>
        </p:nvCxnSpPr>
        <p:spPr>
          <a:xfrm rot="-5400000">
            <a:off x="2143919" y="3142456"/>
            <a:ext cx="714375" cy="43021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8" name="Google Shape;358;p23"/>
          <p:cNvSpPr/>
          <p:nvPr/>
        </p:nvSpPr>
        <p:spPr>
          <a:xfrm>
            <a:off x="2643188" y="2428875"/>
            <a:ext cx="285750" cy="5715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500063" y="1643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0" name="Google Shape;360;p23"/>
          <p:cNvSpPr/>
          <p:nvPr/>
        </p:nvSpPr>
        <p:spPr>
          <a:xfrm>
            <a:off x="1928813" y="36433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4143375" y="22860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2857500" y="5500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4286250" y="40005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4224002.jpg" id="364" name="Google Shape;364;p23"/>
          <p:cNvPicPr preferRelativeResize="0"/>
          <p:nvPr/>
        </p:nvPicPr>
        <p:blipFill rotWithShape="1">
          <a:blip r:embed="rId4">
            <a:alphaModFix/>
          </a:blip>
          <a:srcRect b="3912" l="14844" r="32906" t="13941"/>
          <a:stretch/>
        </p:blipFill>
        <p:spPr>
          <a:xfrm>
            <a:off x="4786312" y="278040"/>
            <a:ext cx="3879115" cy="629421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224002.jpg" id="369" name="Google Shape;369;p24"/>
          <p:cNvPicPr preferRelativeResize="0"/>
          <p:nvPr/>
        </p:nvPicPr>
        <p:blipFill rotWithShape="1">
          <a:blip r:embed="rId3">
            <a:alphaModFix/>
          </a:blip>
          <a:srcRect b="3912" l="14844" r="25417" t="13941"/>
          <a:stretch/>
        </p:blipFill>
        <p:spPr>
          <a:xfrm>
            <a:off x="357188" y="285750"/>
            <a:ext cx="4429125" cy="62865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370" name="Google Shape;370;p24"/>
          <p:cNvCxnSpPr/>
          <p:nvPr/>
        </p:nvCxnSpPr>
        <p:spPr>
          <a:xfrm rot="10800000">
            <a:off x="3786188" y="2403475"/>
            <a:ext cx="357187" cy="254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1" name="Google Shape;371;p24"/>
          <p:cNvCxnSpPr/>
          <p:nvPr/>
        </p:nvCxnSpPr>
        <p:spPr>
          <a:xfrm rot="10800000">
            <a:off x="3643313" y="3832225"/>
            <a:ext cx="642937" cy="3111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2" name="Google Shape;372;p24"/>
          <p:cNvCxnSpPr/>
          <p:nvPr/>
        </p:nvCxnSpPr>
        <p:spPr>
          <a:xfrm flipH="1" rot="5400000">
            <a:off x="2380456" y="5120482"/>
            <a:ext cx="668337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3" name="Google Shape;373;p24"/>
          <p:cNvCxnSpPr/>
          <p:nvPr/>
        </p:nvCxnSpPr>
        <p:spPr>
          <a:xfrm rot="10800000">
            <a:off x="1643063" y="5357813"/>
            <a:ext cx="1239837" cy="2143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4" name="Google Shape;374;p24"/>
          <p:cNvCxnSpPr/>
          <p:nvPr/>
        </p:nvCxnSpPr>
        <p:spPr>
          <a:xfrm>
            <a:off x="857250" y="2000250"/>
            <a:ext cx="857250" cy="546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5" name="Google Shape;375;p24"/>
          <p:cNvCxnSpPr/>
          <p:nvPr/>
        </p:nvCxnSpPr>
        <p:spPr>
          <a:xfrm rot="-5400000">
            <a:off x="2143919" y="3142456"/>
            <a:ext cx="714375" cy="43021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76" name="Google Shape;376;p24"/>
          <p:cNvSpPr/>
          <p:nvPr/>
        </p:nvSpPr>
        <p:spPr>
          <a:xfrm>
            <a:off x="2643188" y="2428875"/>
            <a:ext cx="285750" cy="5715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7" name="Google Shape;377;p24"/>
          <p:cNvSpPr/>
          <p:nvPr/>
        </p:nvSpPr>
        <p:spPr>
          <a:xfrm>
            <a:off x="500063" y="1643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1928813" y="36433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4143375" y="22860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2857500" y="5500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4286250" y="40005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2" name="Google Shape;382;p24"/>
          <p:cNvSpPr txBox="1"/>
          <p:nvPr/>
        </p:nvSpPr>
        <p:spPr>
          <a:xfrm>
            <a:off x="5029200" y="2071688"/>
            <a:ext cx="3657600" cy="1938992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 L3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Intrvertebral disc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Neural foramen</a:t>
            </a:r>
            <a:endParaRPr b="1" i="0" sz="2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Sacrum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4077151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572000" y="304800"/>
            <a:ext cx="43434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learningradiology.com/caseofweek/caseoftheweekpix2006/cow204lg.jpg" id="393" name="Google Shape;3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1224"/>
            <a:ext cx="4415500" cy="6564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eb.stanford.edu/dept/radiology/radiologysite/images/Med%20students%2019,%20spine/Spine,%20normal%20lumbar%20(2).png" id="394" name="Google Shape;394;p26"/>
          <p:cNvPicPr preferRelativeResize="0"/>
          <p:nvPr/>
        </p:nvPicPr>
        <p:blipFill rotWithShape="1">
          <a:blip r:embed="rId4">
            <a:alphaModFix/>
          </a:blip>
          <a:srcRect b="0" l="31222" r="26148" t="25791"/>
          <a:stretch/>
        </p:blipFill>
        <p:spPr>
          <a:xfrm flipH="1">
            <a:off x="4876799" y="141224"/>
            <a:ext cx="3645244" cy="656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"/>
          <p:cNvSpPr txBox="1"/>
          <p:nvPr>
            <p:ph type="title"/>
          </p:nvPr>
        </p:nvSpPr>
        <p:spPr>
          <a:xfrm>
            <a:off x="2324894" y="2760662"/>
            <a:ext cx="4494212" cy="1336675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Franklin"/>
              <a:buNone/>
            </a:pPr>
            <a:r>
              <a:rPr b="1" lang="en-US" sz="9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CT scan</a:t>
            </a:r>
            <a:endParaRPr b="1" sz="9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/>
          <p:nvPr>
            <p:ph type="title"/>
          </p:nvPr>
        </p:nvSpPr>
        <p:spPr>
          <a:xfrm>
            <a:off x="1373188" y="2857500"/>
            <a:ext cx="6397624" cy="1143000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b="1" lang="en-US" sz="8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Cervical spine</a:t>
            </a:r>
            <a:endParaRPr b="1" sz="8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002img00019.jpg" id="409" name="Google Shape;409;p29"/>
          <p:cNvPicPr preferRelativeResize="0"/>
          <p:nvPr/>
        </p:nvPicPr>
        <p:blipFill rotWithShape="1">
          <a:blip r:embed="rId3">
            <a:alphaModFix/>
          </a:blip>
          <a:srcRect b="14582" l="18749" r="21875" t="8333"/>
          <a:stretch/>
        </p:blipFill>
        <p:spPr>
          <a:xfrm>
            <a:off x="1408113" y="1214437"/>
            <a:ext cx="4357687" cy="44291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10" name="Google Shape;410;p29"/>
          <p:cNvSpPr txBox="1"/>
          <p:nvPr/>
        </p:nvSpPr>
        <p:spPr>
          <a:xfrm>
            <a:off x="1801019" y="218281"/>
            <a:ext cx="3286125" cy="64611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Cervical spine</a:t>
            </a:r>
            <a:endParaRPr b="1" i="0" sz="3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1" name="Google Shape;411;p29"/>
          <p:cNvCxnSpPr/>
          <p:nvPr/>
        </p:nvCxnSpPr>
        <p:spPr>
          <a:xfrm flipH="1">
            <a:off x="4194177" y="3143249"/>
            <a:ext cx="142874" cy="68262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2" name="Google Shape;412;p29"/>
          <p:cNvCxnSpPr/>
          <p:nvPr/>
        </p:nvCxnSpPr>
        <p:spPr>
          <a:xfrm>
            <a:off x="2443955" y="4071936"/>
            <a:ext cx="632620" cy="37306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3" name="Google Shape;413;p29"/>
          <p:cNvCxnSpPr/>
          <p:nvPr/>
        </p:nvCxnSpPr>
        <p:spPr>
          <a:xfrm flipH="1" rot="-5400000">
            <a:off x="3301206" y="3250406"/>
            <a:ext cx="714375" cy="7143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4" name="Google Shape;414;p29"/>
          <p:cNvCxnSpPr/>
          <p:nvPr/>
        </p:nvCxnSpPr>
        <p:spPr>
          <a:xfrm rot="10800000">
            <a:off x="3967957" y="4380308"/>
            <a:ext cx="708819" cy="607219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5" name="Google Shape;415;p29"/>
          <p:cNvSpPr/>
          <p:nvPr/>
        </p:nvSpPr>
        <p:spPr>
          <a:xfrm>
            <a:off x="3408363" y="2500312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6" name="Google Shape;416;p29"/>
          <p:cNvSpPr/>
          <p:nvPr/>
        </p:nvSpPr>
        <p:spPr>
          <a:xfrm>
            <a:off x="2015330" y="3876276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7" name="Google Shape;417;p29"/>
          <p:cNvSpPr/>
          <p:nvPr/>
        </p:nvSpPr>
        <p:spPr>
          <a:xfrm>
            <a:off x="4658519" y="4886919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8" name="Google Shape;418;p29"/>
          <p:cNvSpPr/>
          <p:nvPr/>
        </p:nvSpPr>
        <p:spPr>
          <a:xfrm>
            <a:off x="4158456" y="2714624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9" name="Google Shape;419;p29"/>
          <p:cNvCxnSpPr/>
          <p:nvPr/>
        </p:nvCxnSpPr>
        <p:spPr>
          <a:xfrm flipH="1" rot="10800000">
            <a:off x="2622550" y="4714874"/>
            <a:ext cx="785813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0" name="Google Shape;420;p29"/>
          <p:cNvSpPr/>
          <p:nvPr/>
        </p:nvSpPr>
        <p:spPr>
          <a:xfrm>
            <a:off x="2193925" y="4857749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1" name="Google Shape;421;p29"/>
          <p:cNvSpPr txBox="1"/>
          <p:nvPr/>
        </p:nvSpPr>
        <p:spPr>
          <a:xfrm>
            <a:off x="5765801" y="2316956"/>
            <a:ext cx="3238500" cy="1938992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Lamina </a:t>
            </a:r>
            <a:endParaRPr b="1" i="0" sz="2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Transverse foramen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889125" y="2693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D13A55"/>
              </a:buClr>
              <a:buSzPct val="100000"/>
              <a:buFont typeface="Libre Franklin"/>
              <a:buNone/>
            </a:pPr>
            <a:r>
              <a:rPr b="1" lang="en-US" sz="8000">
                <a:solidFill>
                  <a:srgbClr val="D13A55"/>
                </a:solidFill>
              </a:rPr>
              <a:t>ALL</a:t>
            </a:r>
            <a:r>
              <a:rPr b="1" lang="en-US" sz="7200"/>
              <a:t> </a:t>
            </a:r>
            <a:r>
              <a:rPr lang="en-US" sz="6600"/>
              <a:t>can be used</a:t>
            </a:r>
            <a:endParaRPr sz="6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002img00063.jpg" id="426" name="Google Shape;426;p30"/>
          <p:cNvPicPr preferRelativeResize="0"/>
          <p:nvPr/>
        </p:nvPicPr>
        <p:blipFill rotWithShape="1">
          <a:blip r:embed="rId3">
            <a:alphaModFix/>
          </a:blip>
          <a:srcRect b="16665" l="9375" r="12499" t="27083"/>
          <a:stretch/>
        </p:blipFill>
        <p:spPr>
          <a:xfrm>
            <a:off x="3929063" y="214313"/>
            <a:ext cx="4960937" cy="3571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er002img00071.jpg" id="427" name="Google Shape;427;p30"/>
          <p:cNvPicPr preferRelativeResize="0"/>
          <p:nvPr/>
        </p:nvPicPr>
        <p:blipFill rotWithShape="1">
          <a:blip r:embed="rId4">
            <a:alphaModFix/>
          </a:blip>
          <a:srcRect b="15625" l="8333" r="7290" t="23957"/>
          <a:stretch/>
        </p:blipFill>
        <p:spPr>
          <a:xfrm>
            <a:off x="214313" y="3071813"/>
            <a:ext cx="4929187" cy="3571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28" name="Google Shape;428;p30"/>
          <p:cNvSpPr txBox="1"/>
          <p:nvPr/>
        </p:nvSpPr>
        <p:spPr>
          <a:xfrm>
            <a:off x="782240" y="1139607"/>
            <a:ext cx="3007519" cy="646331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Thoracic spine</a:t>
            </a:r>
            <a:endParaRPr b="1" i="0" sz="3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29" name="Google Shape;429;p30"/>
          <p:cNvCxnSpPr/>
          <p:nvPr/>
        </p:nvCxnSpPr>
        <p:spPr>
          <a:xfrm flipH="1" rot="-5400000">
            <a:off x="2000251" y="4572000"/>
            <a:ext cx="571500" cy="42862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0" name="Google Shape;430;p30"/>
          <p:cNvCxnSpPr/>
          <p:nvPr/>
        </p:nvCxnSpPr>
        <p:spPr>
          <a:xfrm>
            <a:off x="1357313" y="5214938"/>
            <a:ext cx="928687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1" name="Google Shape;431;p30"/>
          <p:cNvCxnSpPr/>
          <p:nvPr/>
        </p:nvCxnSpPr>
        <p:spPr>
          <a:xfrm rot="10800000">
            <a:off x="6572250" y="3071813"/>
            <a:ext cx="642938" cy="3111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2" name="Google Shape;432;p30"/>
          <p:cNvCxnSpPr/>
          <p:nvPr/>
        </p:nvCxnSpPr>
        <p:spPr>
          <a:xfrm rot="-5400000">
            <a:off x="5822950" y="2963863"/>
            <a:ext cx="500063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3" name="Google Shape;433;p30"/>
          <p:cNvCxnSpPr/>
          <p:nvPr/>
        </p:nvCxnSpPr>
        <p:spPr>
          <a:xfrm rot="5400000">
            <a:off x="7250906" y="2321719"/>
            <a:ext cx="357188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4" name="Google Shape;434;p30"/>
          <p:cNvSpPr/>
          <p:nvPr/>
        </p:nvSpPr>
        <p:spPr>
          <a:xfrm>
            <a:off x="928688" y="49291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5" name="Google Shape;435;p30"/>
          <p:cNvSpPr/>
          <p:nvPr/>
        </p:nvSpPr>
        <p:spPr>
          <a:xfrm>
            <a:off x="1714500" y="41433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7500938" y="19288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7" name="Google Shape;437;p30"/>
          <p:cNvSpPr/>
          <p:nvPr/>
        </p:nvSpPr>
        <p:spPr>
          <a:xfrm>
            <a:off x="7215188" y="3214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8" name="Google Shape;438;p30"/>
          <p:cNvSpPr/>
          <p:nvPr/>
        </p:nvSpPr>
        <p:spPr>
          <a:xfrm>
            <a:off x="5857875" y="3214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>
            <a:off x="5410200" y="3733800"/>
            <a:ext cx="3389312" cy="3046988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Neural foramen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Lamina </a:t>
            </a:r>
            <a:endParaRPr b="1" i="0" sz="2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Transverse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Rib </a:t>
            </a:r>
            <a:endParaRPr/>
          </a:p>
        </p:txBody>
      </p:sp>
      <p:cxnSp>
        <p:nvCxnSpPr>
          <p:cNvPr id="440" name="Google Shape;440;p30"/>
          <p:cNvCxnSpPr/>
          <p:nvPr/>
        </p:nvCxnSpPr>
        <p:spPr>
          <a:xfrm>
            <a:off x="5572125" y="2286000"/>
            <a:ext cx="714375" cy="1428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1" name="Google Shape;441;p30"/>
          <p:cNvCxnSpPr/>
          <p:nvPr/>
        </p:nvCxnSpPr>
        <p:spPr>
          <a:xfrm flipH="1" rot="5400000">
            <a:off x="2786063" y="5786438"/>
            <a:ext cx="357187" cy="3571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2" name="Google Shape;442;p30"/>
          <p:cNvSpPr/>
          <p:nvPr/>
        </p:nvSpPr>
        <p:spPr>
          <a:xfrm>
            <a:off x="3071813" y="60721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3" name="Google Shape;443;p30"/>
          <p:cNvSpPr/>
          <p:nvPr/>
        </p:nvSpPr>
        <p:spPr>
          <a:xfrm>
            <a:off x="5143500" y="20002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002img00119.jpg" id="448" name="Google Shape;448;p31"/>
          <p:cNvPicPr preferRelativeResize="0"/>
          <p:nvPr/>
        </p:nvPicPr>
        <p:blipFill rotWithShape="1">
          <a:blip r:embed="rId3">
            <a:alphaModFix/>
          </a:blip>
          <a:srcRect b="16666" l="8333" r="7290" t="19791"/>
          <a:stretch/>
        </p:blipFill>
        <p:spPr>
          <a:xfrm>
            <a:off x="4071938" y="214313"/>
            <a:ext cx="4743450" cy="3571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er002img00117.jpg" id="449" name="Google Shape;449;p31"/>
          <p:cNvPicPr preferRelativeResize="0"/>
          <p:nvPr/>
        </p:nvPicPr>
        <p:blipFill rotWithShape="1">
          <a:blip r:embed="rId4">
            <a:alphaModFix/>
          </a:blip>
          <a:srcRect b="16666" l="10416" r="8332" t="21875"/>
          <a:stretch/>
        </p:blipFill>
        <p:spPr>
          <a:xfrm>
            <a:off x="285750" y="3071813"/>
            <a:ext cx="4643438" cy="35004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450" name="Google Shape;450;p31"/>
          <p:cNvCxnSpPr/>
          <p:nvPr/>
        </p:nvCxnSpPr>
        <p:spPr>
          <a:xfrm rot="5400000">
            <a:off x="6215856" y="1642269"/>
            <a:ext cx="71437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1" name="Google Shape;451;p31"/>
          <p:cNvCxnSpPr>
            <a:stCxn id="452" idx="2"/>
          </p:cNvCxnSpPr>
          <p:nvPr/>
        </p:nvCxnSpPr>
        <p:spPr>
          <a:xfrm rot="10800000">
            <a:off x="6643725" y="3143363"/>
            <a:ext cx="642900" cy="2142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3" name="Google Shape;453;p31"/>
          <p:cNvCxnSpPr/>
          <p:nvPr/>
        </p:nvCxnSpPr>
        <p:spPr>
          <a:xfrm rot="10800000">
            <a:off x="6858000" y="2714625"/>
            <a:ext cx="642938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4" name="Google Shape;454;p31"/>
          <p:cNvCxnSpPr/>
          <p:nvPr/>
        </p:nvCxnSpPr>
        <p:spPr>
          <a:xfrm flipH="1">
            <a:off x="3000375" y="5357813"/>
            <a:ext cx="500063" cy="7143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5" name="Google Shape;455;p31"/>
          <p:cNvCxnSpPr/>
          <p:nvPr/>
        </p:nvCxnSpPr>
        <p:spPr>
          <a:xfrm rot="-5400000">
            <a:off x="1963737" y="5894388"/>
            <a:ext cx="500063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6" name="Google Shape;456;p31"/>
          <p:cNvSpPr/>
          <p:nvPr/>
        </p:nvSpPr>
        <p:spPr>
          <a:xfrm>
            <a:off x="6357938" y="8572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7500938" y="25003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2" name="Google Shape;452;p31"/>
          <p:cNvSpPr/>
          <p:nvPr/>
        </p:nvSpPr>
        <p:spPr>
          <a:xfrm>
            <a:off x="7286625" y="314325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8" name="Google Shape;458;p31"/>
          <p:cNvSpPr/>
          <p:nvPr/>
        </p:nvSpPr>
        <p:spPr>
          <a:xfrm>
            <a:off x="2000250" y="614362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9" name="Google Shape;459;p31"/>
          <p:cNvSpPr/>
          <p:nvPr/>
        </p:nvSpPr>
        <p:spPr>
          <a:xfrm>
            <a:off x="3500438" y="5072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0" name="Google Shape;460;p31"/>
          <p:cNvSpPr txBox="1"/>
          <p:nvPr/>
        </p:nvSpPr>
        <p:spPr>
          <a:xfrm>
            <a:off x="5105400" y="4424363"/>
            <a:ext cx="3948113" cy="1938337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Neural foramen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Transverse process</a:t>
            </a:r>
            <a:endParaRPr/>
          </a:p>
        </p:txBody>
      </p:sp>
      <p:sp>
        <p:nvSpPr>
          <p:cNvPr id="461" name="Google Shape;461;p31"/>
          <p:cNvSpPr txBox="1"/>
          <p:nvPr/>
        </p:nvSpPr>
        <p:spPr>
          <a:xfrm>
            <a:off x="740399" y="857250"/>
            <a:ext cx="3091203" cy="646331"/>
          </a:xfrm>
          <a:prstGeom prst="rect">
            <a:avLst/>
          </a:prstGeom>
          <a:gradFill>
            <a:gsLst>
              <a:gs pos="0">
                <a:srgbClr val="989993"/>
              </a:gs>
              <a:gs pos="50000">
                <a:srgbClr val="8C8D85"/>
              </a:gs>
              <a:gs pos="100000">
                <a:srgbClr val="7B7B7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Lumbar spine</a:t>
            </a:r>
            <a:endParaRPr b="1" i="0" sz="3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300img00085.jpg" id="466" name="Google Shape;466;p32"/>
          <p:cNvPicPr preferRelativeResize="0"/>
          <p:nvPr/>
        </p:nvPicPr>
        <p:blipFill rotWithShape="1">
          <a:blip r:embed="rId3">
            <a:alphaModFix/>
          </a:blip>
          <a:srcRect b="3124" l="22917" r="20832" t="6250"/>
          <a:stretch/>
        </p:blipFill>
        <p:spPr>
          <a:xfrm>
            <a:off x="4643438" y="214313"/>
            <a:ext cx="3656012" cy="47863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er300img00077.jpg" id="467" name="Google Shape;467;p32"/>
          <p:cNvPicPr preferRelativeResize="0"/>
          <p:nvPr/>
        </p:nvPicPr>
        <p:blipFill rotWithShape="1">
          <a:blip r:embed="rId4">
            <a:alphaModFix/>
          </a:blip>
          <a:srcRect b="11458" l="21874" r="20833" t="11458"/>
          <a:stretch/>
        </p:blipFill>
        <p:spPr>
          <a:xfrm>
            <a:off x="785813" y="1785938"/>
            <a:ext cx="3643312" cy="47863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68" name="Google Shape;468;p32"/>
          <p:cNvSpPr txBox="1"/>
          <p:nvPr/>
        </p:nvSpPr>
        <p:spPr>
          <a:xfrm>
            <a:off x="1000125" y="642938"/>
            <a:ext cx="3143250" cy="523875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Dorsal spine</a:t>
            </a:r>
            <a:endParaRPr b="1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69" name="Google Shape;469;p32"/>
          <p:cNvCxnSpPr/>
          <p:nvPr/>
        </p:nvCxnSpPr>
        <p:spPr>
          <a:xfrm>
            <a:off x="6215063" y="2714625"/>
            <a:ext cx="642937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70" name="Google Shape;470;p32"/>
          <p:cNvCxnSpPr/>
          <p:nvPr/>
        </p:nvCxnSpPr>
        <p:spPr>
          <a:xfrm>
            <a:off x="6286500" y="3429000"/>
            <a:ext cx="500063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71" name="Google Shape;471;p32"/>
          <p:cNvCxnSpPr/>
          <p:nvPr/>
        </p:nvCxnSpPr>
        <p:spPr>
          <a:xfrm>
            <a:off x="2786063" y="3714750"/>
            <a:ext cx="714375" cy="64293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72" name="Google Shape;472;p32"/>
          <p:cNvCxnSpPr/>
          <p:nvPr/>
        </p:nvCxnSpPr>
        <p:spPr>
          <a:xfrm rot="10800000">
            <a:off x="3500438" y="5214938"/>
            <a:ext cx="428625" cy="3571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73" name="Google Shape;473;p32"/>
          <p:cNvCxnSpPr/>
          <p:nvPr/>
        </p:nvCxnSpPr>
        <p:spPr>
          <a:xfrm rot="5400000">
            <a:off x="7679531" y="2750344"/>
            <a:ext cx="428625" cy="3571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4" name="Google Shape;474;p32"/>
          <p:cNvSpPr/>
          <p:nvPr/>
        </p:nvSpPr>
        <p:spPr>
          <a:xfrm>
            <a:off x="5786438" y="25003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5857875" y="3214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8001000" y="23574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2428875" y="33575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3857625" y="5500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9" name="Google Shape;479;p32"/>
          <p:cNvSpPr txBox="1"/>
          <p:nvPr/>
        </p:nvSpPr>
        <p:spPr>
          <a:xfrm>
            <a:off x="4786313" y="5072063"/>
            <a:ext cx="3571875" cy="1631950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Intrvertebral disc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Neural foramen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300img00078.jpg" id="484" name="Google Shape;484;p33"/>
          <p:cNvPicPr preferRelativeResize="0"/>
          <p:nvPr/>
        </p:nvPicPr>
        <p:blipFill rotWithShape="1">
          <a:blip r:embed="rId3">
            <a:alphaModFix/>
          </a:blip>
          <a:srcRect b="4165" l="19791" r="20833" t="21008"/>
          <a:stretch/>
        </p:blipFill>
        <p:spPr>
          <a:xfrm>
            <a:off x="4429125" y="285750"/>
            <a:ext cx="3786188" cy="477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300img00074.jpg" id="485" name="Google Shape;485;p33"/>
          <p:cNvPicPr preferRelativeResize="0"/>
          <p:nvPr/>
        </p:nvPicPr>
        <p:blipFill rotWithShape="1">
          <a:blip r:embed="rId4">
            <a:alphaModFix/>
          </a:blip>
          <a:srcRect b="9375" l="19791" r="21874" t="24075"/>
          <a:stretch/>
        </p:blipFill>
        <p:spPr>
          <a:xfrm>
            <a:off x="500063" y="1643063"/>
            <a:ext cx="3778250" cy="4786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33"/>
          <p:cNvCxnSpPr/>
          <p:nvPr/>
        </p:nvCxnSpPr>
        <p:spPr>
          <a:xfrm>
            <a:off x="6143625" y="1571625"/>
            <a:ext cx="642938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7" name="Google Shape;487;p33"/>
          <p:cNvCxnSpPr/>
          <p:nvPr/>
        </p:nvCxnSpPr>
        <p:spPr>
          <a:xfrm>
            <a:off x="6000750" y="2357438"/>
            <a:ext cx="642938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8" name="Google Shape;488;p33"/>
          <p:cNvCxnSpPr/>
          <p:nvPr/>
        </p:nvCxnSpPr>
        <p:spPr>
          <a:xfrm flipH="1">
            <a:off x="7286625" y="2000250"/>
            <a:ext cx="428625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9" name="Google Shape;489;p33"/>
          <p:cNvCxnSpPr/>
          <p:nvPr/>
        </p:nvCxnSpPr>
        <p:spPr>
          <a:xfrm>
            <a:off x="2571750" y="3429000"/>
            <a:ext cx="642938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90" name="Google Shape;490;p33"/>
          <p:cNvCxnSpPr/>
          <p:nvPr/>
        </p:nvCxnSpPr>
        <p:spPr>
          <a:xfrm rot="-5400000">
            <a:off x="6608763" y="3606800"/>
            <a:ext cx="569912" cy="3571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91" name="Google Shape;491;p33"/>
          <p:cNvCxnSpPr/>
          <p:nvPr/>
        </p:nvCxnSpPr>
        <p:spPr>
          <a:xfrm>
            <a:off x="6715125" y="4071938"/>
            <a:ext cx="1000125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92" name="Google Shape;492;p33"/>
          <p:cNvCxnSpPr/>
          <p:nvPr/>
        </p:nvCxnSpPr>
        <p:spPr>
          <a:xfrm>
            <a:off x="2428875" y="4143375"/>
            <a:ext cx="642938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93" name="Google Shape;493;p33"/>
          <p:cNvSpPr/>
          <p:nvPr/>
        </p:nvSpPr>
        <p:spPr>
          <a:xfrm>
            <a:off x="5715000" y="13573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4" name="Google Shape;494;p33"/>
          <p:cNvSpPr/>
          <p:nvPr/>
        </p:nvSpPr>
        <p:spPr>
          <a:xfrm>
            <a:off x="5572125" y="214312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7643813" y="1643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6286500" y="385762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7" name="Google Shape;497;p33"/>
          <p:cNvSpPr/>
          <p:nvPr/>
        </p:nvSpPr>
        <p:spPr>
          <a:xfrm>
            <a:off x="2143125" y="3214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8" name="Google Shape;498;p33"/>
          <p:cNvSpPr/>
          <p:nvPr/>
        </p:nvSpPr>
        <p:spPr>
          <a:xfrm>
            <a:off x="2000250" y="3929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9" name="Google Shape;499;p33"/>
          <p:cNvSpPr txBox="1"/>
          <p:nvPr/>
        </p:nvSpPr>
        <p:spPr>
          <a:xfrm>
            <a:off x="4429125" y="4953000"/>
            <a:ext cx="4071938" cy="1754187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Intrvertebral disc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Sacrum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AutoNum type="arabicPeriod"/>
            </a:pPr>
            <a:r>
              <a:rPr b="1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Neural foramen</a:t>
            </a:r>
            <a:endParaRPr/>
          </a:p>
        </p:txBody>
      </p:sp>
      <p:sp>
        <p:nvSpPr>
          <p:cNvPr id="500" name="Google Shape;500;p33"/>
          <p:cNvSpPr txBox="1"/>
          <p:nvPr/>
        </p:nvSpPr>
        <p:spPr>
          <a:xfrm>
            <a:off x="787400" y="346076"/>
            <a:ext cx="3490913" cy="1077218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Lumbosacral  spine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 txBox="1"/>
          <p:nvPr>
            <p:ph type="title"/>
          </p:nvPr>
        </p:nvSpPr>
        <p:spPr>
          <a:xfrm>
            <a:off x="3111500" y="2714625"/>
            <a:ext cx="2921000" cy="1428750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Libre Franklin"/>
              <a:buNone/>
            </a:pPr>
            <a:r>
              <a:rPr b="1" lang="en-US" sz="1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MRI</a:t>
            </a:r>
            <a:endParaRPr b="1" sz="11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006img00003.jpg" id="510" name="Google Shape;510;p35"/>
          <p:cNvPicPr preferRelativeResize="0"/>
          <p:nvPr/>
        </p:nvPicPr>
        <p:blipFill rotWithShape="1">
          <a:blip r:embed="rId3">
            <a:alphaModFix/>
          </a:blip>
          <a:srcRect b="9374" l="14583" r="13540" t="38542"/>
          <a:stretch/>
        </p:blipFill>
        <p:spPr>
          <a:xfrm>
            <a:off x="3857625" y="142875"/>
            <a:ext cx="4929188" cy="3571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er006img00001.jpg" id="511" name="Google Shape;511;p35"/>
          <p:cNvPicPr preferRelativeResize="0"/>
          <p:nvPr/>
        </p:nvPicPr>
        <p:blipFill rotWithShape="1">
          <a:blip r:embed="rId4">
            <a:alphaModFix/>
          </a:blip>
          <a:srcRect b="10416" l="14583" r="16666" t="38542"/>
          <a:stretch/>
        </p:blipFill>
        <p:spPr>
          <a:xfrm>
            <a:off x="285750" y="2928938"/>
            <a:ext cx="4714875" cy="35004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12" name="Google Shape;512;p35"/>
          <p:cNvSpPr txBox="1"/>
          <p:nvPr/>
        </p:nvSpPr>
        <p:spPr>
          <a:xfrm>
            <a:off x="642938" y="1143000"/>
            <a:ext cx="2643187" cy="1077218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Lumbar  spine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513" name="Google Shape;513;p35"/>
          <p:cNvCxnSpPr/>
          <p:nvPr/>
        </p:nvCxnSpPr>
        <p:spPr>
          <a:xfrm>
            <a:off x="4929188" y="857250"/>
            <a:ext cx="1143000" cy="3587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4" name="Google Shape;514;p35"/>
          <p:cNvCxnSpPr/>
          <p:nvPr/>
        </p:nvCxnSpPr>
        <p:spPr>
          <a:xfrm flipH="1">
            <a:off x="6786563" y="1643063"/>
            <a:ext cx="1214437" cy="3587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5" name="Google Shape;515;p35"/>
          <p:cNvCxnSpPr/>
          <p:nvPr/>
        </p:nvCxnSpPr>
        <p:spPr>
          <a:xfrm flipH="1" rot="10800000">
            <a:off x="5214938" y="2787650"/>
            <a:ext cx="857250" cy="28416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6" name="Google Shape;516;p35"/>
          <p:cNvCxnSpPr/>
          <p:nvPr/>
        </p:nvCxnSpPr>
        <p:spPr>
          <a:xfrm flipH="1" rot="10800000">
            <a:off x="1857375" y="4787900"/>
            <a:ext cx="785813" cy="78422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7" name="Google Shape;517;p35"/>
          <p:cNvCxnSpPr/>
          <p:nvPr/>
        </p:nvCxnSpPr>
        <p:spPr>
          <a:xfrm flipH="1" rot="10800000">
            <a:off x="2786063" y="5716588"/>
            <a:ext cx="785812" cy="4984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8" name="Google Shape;518;p35"/>
          <p:cNvCxnSpPr/>
          <p:nvPr/>
        </p:nvCxnSpPr>
        <p:spPr>
          <a:xfrm rot="10800000">
            <a:off x="2000250" y="5930900"/>
            <a:ext cx="785813" cy="284163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9" name="Google Shape;519;p35"/>
          <p:cNvSpPr/>
          <p:nvPr/>
        </p:nvSpPr>
        <p:spPr>
          <a:xfrm>
            <a:off x="4500563" y="642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0" name="Google Shape;520;p35"/>
          <p:cNvSpPr/>
          <p:nvPr/>
        </p:nvSpPr>
        <p:spPr>
          <a:xfrm>
            <a:off x="8001000" y="13573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1" name="Google Shape;521;p35"/>
          <p:cNvSpPr/>
          <p:nvPr/>
        </p:nvSpPr>
        <p:spPr>
          <a:xfrm>
            <a:off x="2571750" y="6215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2" name="Google Shape;522;p35"/>
          <p:cNvSpPr/>
          <p:nvPr/>
        </p:nvSpPr>
        <p:spPr>
          <a:xfrm>
            <a:off x="1500188" y="55006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4786313" y="2928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4" name="Google Shape;524;p35"/>
          <p:cNvSpPr txBox="1"/>
          <p:nvPr/>
        </p:nvSpPr>
        <p:spPr>
          <a:xfrm>
            <a:off x="5357813" y="4143375"/>
            <a:ext cx="3357562" cy="2308324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Neural foramen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Thecal sac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Para-spinal  muscles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700img00007.jpg" id="529" name="Google Shape;529;p36"/>
          <p:cNvPicPr preferRelativeResize="0"/>
          <p:nvPr/>
        </p:nvPicPr>
        <p:blipFill rotWithShape="1">
          <a:blip r:embed="rId3">
            <a:alphaModFix/>
          </a:blip>
          <a:srcRect b="58332" l="25000" r="40625" t="3075"/>
          <a:stretch/>
        </p:blipFill>
        <p:spPr>
          <a:xfrm>
            <a:off x="3857625" y="571500"/>
            <a:ext cx="4786313" cy="53736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30" name="Google Shape;530;p36"/>
          <p:cNvSpPr txBox="1"/>
          <p:nvPr/>
        </p:nvSpPr>
        <p:spPr>
          <a:xfrm>
            <a:off x="571500" y="785813"/>
            <a:ext cx="2357438" cy="954107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Cervical  spine</a:t>
            </a:r>
            <a:endParaRPr b="1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531" name="Google Shape;531;p36"/>
          <p:cNvCxnSpPr/>
          <p:nvPr/>
        </p:nvCxnSpPr>
        <p:spPr>
          <a:xfrm flipH="1">
            <a:off x="6858000" y="3714750"/>
            <a:ext cx="1000125" cy="64293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2" name="Google Shape;532;p36"/>
          <p:cNvCxnSpPr/>
          <p:nvPr/>
        </p:nvCxnSpPr>
        <p:spPr>
          <a:xfrm>
            <a:off x="4572000" y="1428750"/>
            <a:ext cx="714375" cy="1588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3" name="Google Shape;533;p36"/>
          <p:cNvCxnSpPr/>
          <p:nvPr/>
        </p:nvCxnSpPr>
        <p:spPr>
          <a:xfrm flipH="1" rot="10800000">
            <a:off x="4357688" y="3073400"/>
            <a:ext cx="785812" cy="698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4" name="Google Shape;534;p36"/>
          <p:cNvCxnSpPr/>
          <p:nvPr/>
        </p:nvCxnSpPr>
        <p:spPr>
          <a:xfrm flipH="1" rot="10800000">
            <a:off x="4500563" y="3859213"/>
            <a:ext cx="1285875" cy="4984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35" name="Google Shape;535;p36"/>
          <p:cNvSpPr/>
          <p:nvPr/>
        </p:nvSpPr>
        <p:spPr>
          <a:xfrm>
            <a:off x="3929063" y="2928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4071938" y="421481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7786688" y="33575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4143375" y="12144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9" name="Google Shape;539;p36"/>
          <p:cNvSpPr txBox="1"/>
          <p:nvPr/>
        </p:nvSpPr>
        <p:spPr>
          <a:xfrm>
            <a:off x="571501" y="2227262"/>
            <a:ext cx="3143250" cy="1815882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C2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Spinal cord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Spinous process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800img00006.jpg" id="544" name="Google Shape;544;p37"/>
          <p:cNvPicPr preferRelativeResize="0"/>
          <p:nvPr/>
        </p:nvPicPr>
        <p:blipFill rotWithShape="1">
          <a:blip r:embed="rId3">
            <a:alphaModFix/>
          </a:blip>
          <a:srcRect b="0" l="27238" r="20703" t="8984"/>
          <a:stretch/>
        </p:blipFill>
        <p:spPr>
          <a:xfrm>
            <a:off x="4500563" y="285750"/>
            <a:ext cx="3536950" cy="4714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ser800img00011.jpg" id="545" name="Google Shape;545;p37"/>
          <p:cNvPicPr preferRelativeResize="0"/>
          <p:nvPr/>
        </p:nvPicPr>
        <p:blipFill rotWithShape="1">
          <a:blip r:embed="rId4">
            <a:alphaModFix/>
          </a:blip>
          <a:srcRect b="0" l="19238" r="20703" t="7518"/>
          <a:stretch/>
        </p:blipFill>
        <p:spPr>
          <a:xfrm>
            <a:off x="857250" y="1928813"/>
            <a:ext cx="3498850" cy="4714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46" name="Google Shape;546;p37"/>
          <p:cNvSpPr txBox="1"/>
          <p:nvPr/>
        </p:nvSpPr>
        <p:spPr>
          <a:xfrm>
            <a:off x="784225" y="530127"/>
            <a:ext cx="3571875" cy="1077218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Lumbosacral spine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547" name="Google Shape;547;p37"/>
          <p:cNvCxnSpPr/>
          <p:nvPr/>
        </p:nvCxnSpPr>
        <p:spPr>
          <a:xfrm>
            <a:off x="5572125" y="1285875"/>
            <a:ext cx="785813" cy="42862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48" name="Google Shape;548;p37"/>
          <p:cNvCxnSpPr/>
          <p:nvPr/>
        </p:nvCxnSpPr>
        <p:spPr>
          <a:xfrm>
            <a:off x="5072063" y="1928813"/>
            <a:ext cx="357187" cy="28575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49" name="Google Shape;549;p37"/>
          <p:cNvCxnSpPr/>
          <p:nvPr/>
        </p:nvCxnSpPr>
        <p:spPr>
          <a:xfrm>
            <a:off x="4857750" y="2928938"/>
            <a:ext cx="214313" cy="7143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0" name="Google Shape;550;p37"/>
          <p:cNvCxnSpPr/>
          <p:nvPr/>
        </p:nvCxnSpPr>
        <p:spPr>
          <a:xfrm flipH="1">
            <a:off x="2643188" y="4214813"/>
            <a:ext cx="714375" cy="214312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1" name="Google Shape;551;p37"/>
          <p:cNvCxnSpPr/>
          <p:nvPr/>
        </p:nvCxnSpPr>
        <p:spPr>
          <a:xfrm flipH="1" rot="5400000">
            <a:off x="2035969" y="5464969"/>
            <a:ext cx="642937" cy="142875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2" name="Google Shape;552;p37"/>
          <p:cNvCxnSpPr/>
          <p:nvPr/>
        </p:nvCxnSpPr>
        <p:spPr>
          <a:xfrm flipH="1">
            <a:off x="6072188" y="3786188"/>
            <a:ext cx="1357312" cy="64293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53" name="Google Shape;553;p37"/>
          <p:cNvCxnSpPr/>
          <p:nvPr/>
        </p:nvCxnSpPr>
        <p:spPr>
          <a:xfrm rot="5400000">
            <a:off x="6572251" y="4000500"/>
            <a:ext cx="1071562" cy="64293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4" name="Google Shape;554;p37"/>
          <p:cNvSpPr/>
          <p:nvPr/>
        </p:nvSpPr>
        <p:spPr>
          <a:xfrm>
            <a:off x="4429125" y="264318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5" name="Google Shape;555;p37"/>
          <p:cNvSpPr/>
          <p:nvPr/>
        </p:nvSpPr>
        <p:spPr>
          <a:xfrm>
            <a:off x="4714875" y="157162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2286000" y="58578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7" name="Google Shape;557;p37"/>
          <p:cNvSpPr/>
          <p:nvPr/>
        </p:nvSpPr>
        <p:spPr>
          <a:xfrm>
            <a:off x="3357563" y="3929063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8" name="Google Shape;558;p37"/>
          <p:cNvSpPr/>
          <p:nvPr/>
        </p:nvSpPr>
        <p:spPr>
          <a:xfrm>
            <a:off x="7358063" y="3429000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p37"/>
          <p:cNvSpPr/>
          <p:nvPr/>
        </p:nvSpPr>
        <p:spPr>
          <a:xfrm>
            <a:off x="5143500" y="100012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0" name="Google Shape;560;p37"/>
          <p:cNvSpPr txBox="1"/>
          <p:nvPr/>
        </p:nvSpPr>
        <p:spPr>
          <a:xfrm>
            <a:off x="4929188" y="5143500"/>
            <a:ext cx="2714625" cy="1570038"/>
          </a:xfrm>
          <a:prstGeom prst="rect">
            <a:avLst/>
          </a:prstGeom>
          <a:gradFill>
            <a:gsLst>
              <a:gs pos="0">
                <a:srgbClr val="A9A9A9"/>
              </a:gs>
              <a:gs pos="50000">
                <a:srgbClr val="949494"/>
              </a:gs>
              <a:gs pos="100000">
                <a:srgbClr val="7D7D7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Spinal cord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Sacrum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Neural foramen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Pedicle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r600img00005.jpg" id="565" name="Google Shape;565;p38"/>
          <p:cNvPicPr preferRelativeResize="0"/>
          <p:nvPr/>
        </p:nvPicPr>
        <p:blipFill rotWithShape="1">
          <a:blip r:embed="rId3">
            <a:alphaModFix/>
          </a:blip>
          <a:srcRect b="0" l="12500" r="16665" t="13540"/>
          <a:stretch/>
        </p:blipFill>
        <p:spPr>
          <a:xfrm>
            <a:off x="3357563" y="428625"/>
            <a:ext cx="4857750" cy="59293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66" name="Google Shape;566;p38"/>
          <p:cNvSpPr txBox="1"/>
          <p:nvPr/>
        </p:nvSpPr>
        <p:spPr>
          <a:xfrm>
            <a:off x="714373" y="428625"/>
            <a:ext cx="2643188" cy="1077218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Lumbar  spine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567" name="Google Shape;567;p38"/>
          <p:cNvCxnSpPr/>
          <p:nvPr/>
        </p:nvCxnSpPr>
        <p:spPr>
          <a:xfrm>
            <a:off x="4500563" y="4357688"/>
            <a:ext cx="928687" cy="158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68" name="Google Shape;568;p38"/>
          <p:cNvCxnSpPr/>
          <p:nvPr/>
        </p:nvCxnSpPr>
        <p:spPr>
          <a:xfrm>
            <a:off x="4714875" y="3214688"/>
            <a:ext cx="928688" cy="71437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69" name="Google Shape;569;p38"/>
          <p:cNvSpPr/>
          <p:nvPr/>
        </p:nvSpPr>
        <p:spPr>
          <a:xfrm>
            <a:off x="4286250" y="2928938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0" name="Google Shape;570;p38"/>
          <p:cNvSpPr/>
          <p:nvPr/>
        </p:nvSpPr>
        <p:spPr>
          <a:xfrm>
            <a:off x="4071938" y="4143375"/>
            <a:ext cx="428625" cy="428625"/>
          </a:xfrm>
          <a:prstGeom prst="ellipse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1" name="Google Shape;571;p38"/>
          <p:cNvSpPr txBox="1"/>
          <p:nvPr/>
        </p:nvSpPr>
        <p:spPr>
          <a:xfrm>
            <a:off x="714373" y="2357438"/>
            <a:ext cx="2643189" cy="830997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Vertebral body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disc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9"/>
          <p:cNvSpPr txBox="1"/>
          <p:nvPr>
            <p:ph type="title"/>
          </p:nvPr>
        </p:nvSpPr>
        <p:spPr>
          <a:xfrm>
            <a:off x="1651000" y="2857500"/>
            <a:ext cx="5842000" cy="1143000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b="1" lang="en-US" sz="8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Nuclear scan</a:t>
            </a:r>
            <a:endParaRPr b="1"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p_planes-BB.gif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856" y="252135"/>
            <a:ext cx="4238782" cy="6224865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ne_scan1.jpg" id="581" name="Google Shape;581;p40"/>
          <p:cNvPicPr preferRelativeResize="0"/>
          <p:nvPr/>
        </p:nvPicPr>
        <p:blipFill rotWithShape="1">
          <a:blip r:embed="rId3">
            <a:alphaModFix/>
          </a:blip>
          <a:srcRect b="47963" l="77312" r="4140" t="3325"/>
          <a:stretch/>
        </p:blipFill>
        <p:spPr>
          <a:xfrm>
            <a:off x="357188" y="357188"/>
            <a:ext cx="3571875" cy="6143625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cxnSp>
        <p:nvCxnSpPr>
          <p:cNvPr id="582" name="Google Shape;582;p40"/>
          <p:cNvCxnSpPr/>
          <p:nvPr/>
        </p:nvCxnSpPr>
        <p:spPr>
          <a:xfrm>
            <a:off x="1143000" y="4357688"/>
            <a:ext cx="928688" cy="7143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3" name="Google Shape;583;p40"/>
          <p:cNvCxnSpPr/>
          <p:nvPr/>
        </p:nvCxnSpPr>
        <p:spPr>
          <a:xfrm rot="10800000">
            <a:off x="2428875" y="4786313"/>
            <a:ext cx="571500" cy="158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4" name="Google Shape;584;p40"/>
          <p:cNvCxnSpPr/>
          <p:nvPr/>
        </p:nvCxnSpPr>
        <p:spPr>
          <a:xfrm>
            <a:off x="571500" y="3357563"/>
            <a:ext cx="857250" cy="1428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5" name="Google Shape;585;p40"/>
          <p:cNvCxnSpPr/>
          <p:nvPr/>
        </p:nvCxnSpPr>
        <p:spPr>
          <a:xfrm flipH="1" rot="10800000">
            <a:off x="571500" y="3286125"/>
            <a:ext cx="928688" cy="7143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6" name="Google Shape;586;p40"/>
          <p:cNvCxnSpPr/>
          <p:nvPr/>
        </p:nvCxnSpPr>
        <p:spPr>
          <a:xfrm flipH="1" rot="10800000">
            <a:off x="571500" y="3071813"/>
            <a:ext cx="857250" cy="28575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7" name="Google Shape;587;p40"/>
          <p:cNvCxnSpPr>
            <a:stCxn id="588" idx="7"/>
          </p:cNvCxnSpPr>
          <p:nvPr/>
        </p:nvCxnSpPr>
        <p:spPr>
          <a:xfrm flipH="1" rot="10800000">
            <a:off x="2519441" y="5428459"/>
            <a:ext cx="266700" cy="70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9" name="Google Shape;589;p40"/>
          <p:cNvCxnSpPr>
            <a:stCxn id="588" idx="1"/>
          </p:cNvCxnSpPr>
          <p:nvPr/>
        </p:nvCxnSpPr>
        <p:spPr>
          <a:xfrm rot="10800000">
            <a:off x="1857372" y="5499859"/>
            <a:ext cx="409500" cy="635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90" name="Google Shape;590;p40"/>
          <p:cNvSpPr/>
          <p:nvPr/>
        </p:nvSpPr>
        <p:spPr>
          <a:xfrm>
            <a:off x="785813" y="4143375"/>
            <a:ext cx="357187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1" name="Google Shape;591;p40"/>
          <p:cNvSpPr/>
          <p:nvPr/>
        </p:nvSpPr>
        <p:spPr>
          <a:xfrm>
            <a:off x="3000375" y="4500563"/>
            <a:ext cx="357188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2" name="Google Shape;592;p40"/>
          <p:cNvSpPr/>
          <p:nvPr/>
        </p:nvSpPr>
        <p:spPr>
          <a:xfrm>
            <a:off x="214313" y="3143250"/>
            <a:ext cx="357187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8" name="Google Shape;588;p40"/>
          <p:cNvSpPr/>
          <p:nvPr/>
        </p:nvSpPr>
        <p:spPr>
          <a:xfrm>
            <a:off x="2214563" y="6072188"/>
            <a:ext cx="357187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3" name="Google Shape;593;p40"/>
          <p:cNvSpPr txBox="1"/>
          <p:nvPr/>
        </p:nvSpPr>
        <p:spPr>
          <a:xfrm>
            <a:off x="4429125" y="4071938"/>
            <a:ext cx="3643313" cy="1816100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Ribs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sacrum</a:t>
            </a:r>
            <a:endParaRPr b="0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bone_scan1.jpg" id="594" name="Google Shape;594;p40"/>
          <p:cNvPicPr preferRelativeResize="0"/>
          <p:nvPr/>
        </p:nvPicPr>
        <p:blipFill rotWithShape="1">
          <a:blip r:embed="rId4">
            <a:alphaModFix/>
          </a:blip>
          <a:srcRect b="5207" l="50000" r="0" t="0"/>
          <a:stretch/>
        </p:blipFill>
        <p:spPr>
          <a:xfrm>
            <a:off x="6091238" y="536575"/>
            <a:ext cx="2366962" cy="31210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95" name="Google Shape;595;p40"/>
          <p:cNvSpPr/>
          <p:nvPr/>
        </p:nvSpPr>
        <p:spPr>
          <a:xfrm>
            <a:off x="7519988" y="608012"/>
            <a:ext cx="714375" cy="1643063"/>
          </a:xfrm>
          <a:prstGeom prst="rect">
            <a:avLst/>
          </a:prstGeom>
          <a:noFill/>
          <a:ln cap="flat" cmpd="sng" w="349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"/>
          <p:cNvSpPr txBox="1"/>
          <p:nvPr>
            <p:ph type="title"/>
          </p:nvPr>
        </p:nvSpPr>
        <p:spPr>
          <a:xfrm>
            <a:off x="2182812" y="2857500"/>
            <a:ext cx="4778375" cy="1143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</a:pPr>
            <a:r>
              <a:rPr b="1" lang="en-US" sz="6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ULTRASOUND</a:t>
            </a:r>
            <a:endParaRPr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frdtled.bmp" id="605" name="Google Shape;605;p42"/>
          <p:cNvPicPr preferRelativeResize="0"/>
          <p:nvPr/>
        </p:nvPicPr>
        <p:blipFill rotWithShape="1">
          <a:blip r:embed="rId3">
            <a:alphaModFix/>
          </a:blip>
          <a:srcRect b="7749" l="7000" r="0" t="2754"/>
          <a:stretch/>
        </p:blipFill>
        <p:spPr>
          <a:xfrm>
            <a:off x="533400" y="571500"/>
            <a:ext cx="8140700" cy="42148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606" name="Google Shape;606;p42"/>
          <p:cNvCxnSpPr/>
          <p:nvPr/>
        </p:nvCxnSpPr>
        <p:spPr>
          <a:xfrm flipH="1" rot="5400000">
            <a:off x="5822156" y="3236119"/>
            <a:ext cx="642937" cy="571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7" name="Google Shape;607;p42"/>
          <p:cNvCxnSpPr/>
          <p:nvPr/>
        </p:nvCxnSpPr>
        <p:spPr>
          <a:xfrm rot="5400000">
            <a:off x="4764882" y="1283493"/>
            <a:ext cx="428625" cy="35718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8" name="Google Shape;608;p42"/>
          <p:cNvCxnSpPr/>
          <p:nvPr/>
        </p:nvCxnSpPr>
        <p:spPr>
          <a:xfrm rot="5400000">
            <a:off x="1650206" y="1735931"/>
            <a:ext cx="500063" cy="1428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09" name="Google Shape;609;p42"/>
          <p:cNvCxnSpPr/>
          <p:nvPr/>
        </p:nvCxnSpPr>
        <p:spPr>
          <a:xfrm rot="-5400000">
            <a:off x="3148806" y="3606006"/>
            <a:ext cx="714375" cy="158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10" name="Google Shape;610;p42"/>
          <p:cNvSpPr/>
          <p:nvPr/>
        </p:nvSpPr>
        <p:spPr>
          <a:xfrm>
            <a:off x="3328194" y="4076700"/>
            <a:ext cx="357187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0" i="0" sz="1800" u="none" cap="none" strike="noStrike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6357938" y="3886200"/>
            <a:ext cx="357187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0" i="0" sz="1800" u="none" cap="none" strike="noStrike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2" name="Google Shape;612;p42"/>
          <p:cNvSpPr/>
          <p:nvPr/>
        </p:nvSpPr>
        <p:spPr>
          <a:xfrm>
            <a:off x="1905000" y="1143000"/>
            <a:ext cx="357188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800" u="none" cap="none" strike="noStrike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5105400" y="857250"/>
            <a:ext cx="357188" cy="428625"/>
          </a:xfrm>
          <a:prstGeom prst="ellipse">
            <a:avLst/>
          </a:prstGeom>
          <a:noFill/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800" u="none" cap="none" strike="noStrike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4" name="Google Shape;614;p42"/>
          <p:cNvSpPr txBox="1"/>
          <p:nvPr/>
        </p:nvSpPr>
        <p:spPr>
          <a:xfrm>
            <a:off x="3086100" y="4951413"/>
            <a:ext cx="3429000" cy="1570037"/>
          </a:xfrm>
          <a:prstGeom prst="rect">
            <a:avLst/>
          </a:prstGeom>
          <a:gradFill>
            <a:gsLst>
              <a:gs pos="0">
                <a:srgbClr val="CECECB"/>
              </a:gs>
              <a:gs pos="50000">
                <a:srgbClr val="BCBDB9"/>
              </a:gs>
              <a:gs pos="100000">
                <a:srgbClr val="B1B2AD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Vertebral body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Spinous process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Spinal cord</a:t>
            </a:r>
            <a:endParaRPr b="0" i="0" sz="2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3"/>
          <p:cNvSpPr txBox="1"/>
          <p:nvPr>
            <p:ph type="title"/>
          </p:nvPr>
        </p:nvSpPr>
        <p:spPr>
          <a:xfrm>
            <a:off x="500034" y="26431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3F2E4"/>
              </a:buClr>
              <a:buSzPts val="8000"/>
              <a:buFont typeface="Libre Franklin"/>
              <a:buNone/>
            </a:pPr>
            <a:r>
              <a:rPr b="1" lang="en-US" sz="8000">
                <a:solidFill>
                  <a:srgbClr val="F3F2E4"/>
                </a:solidFill>
              </a:rPr>
              <a:t>THE END</a:t>
            </a:r>
            <a:endParaRPr b="1" sz="8000">
              <a:solidFill>
                <a:srgbClr val="F3F2E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2336800" y="1995488"/>
            <a:ext cx="5143500" cy="2043112"/>
          </a:xfrm>
          <a:prstGeom prst="rect">
            <a:avLst/>
          </a:prstGeom>
          <a:gradFill>
            <a:gsLst>
              <a:gs pos="0">
                <a:srgbClr val="C9C5BC"/>
              </a:gs>
              <a:gs pos="50000">
                <a:srgbClr val="B9B3A8"/>
              </a:gs>
              <a:gs pos="100000">
                <a:srgbClr val="AEA696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Libre Franklin"/>
              <a:buNone/>
            </a:pPr>
            <a:r>
              <a:rPr b="1" lang="en-US" sz="13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X-ray</a:t>
            </a:r>
            <a:endParaRPr b="1" sz="13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1346199" y="2693194"/>
            <a:ext cx="6451601" cy="1471612"/>
          </a:xfrm>
          <a:prstGeom prst="rect">
            <a:avLst/>
          </a:prstGeom>
          <a:gradFill>
            <a:gsLst>
              <a:gs pos="0">
                <a:srgbClr val="989993"/>
              </a:gs>
              <a:gs pos="50000">
                <a:srgbClr val="8C8D85"/>
              </a:gs>
              <a:gs pos="100000">
                <a:srgbClr val="7B7B7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ibre Franklin"/>
              <a:buNone/>
            </a:pPr>
            <a:r>
              <a:rPr b="1" lang="en-US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Cervical spine</a:t>
            </a:r>
            <a:endParaRPr b="1" sz="8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ndwine.com/b/surgery/images/cervical%20diagram-02.jpg"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9513" y="304800"/>
            <a:ext cx="5864974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ackpain-guide.com/Chapter_Fig_folders/Ch05_Anatomy_Folder/Ch5_Images/05-3_C1_and_C2.jpg" id="138" name="Google Shape;138;p8"/>
          <p:cNvPicPr preferRelativeResize="0"/>
          <p:nvPr/>
        </p:nvPicPr>
        <p:blipFill rotWithShape="1">
          <a:blip r:embed="rId3">
            <a:alphaModFix/>
          </a:blip>
          <a:srcRect b="32391" l="0" r="0" t="0"/>
          <a:stretch/>
        </p:blipFill>
        <p:spPr>
          <a:xfrm>
            <a:off x="482116" y="86078"/>
            <a:ext cx="8166584" cy="662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pcspine.com/images/atlas_sub2.gif"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626" y="1905000"/>
            <a:ext cx="4648748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</cp:coreProperties>
</file>