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18288000" cy="10287000"/>
  <p:embeddedFontLst>
    <p:embeddedFont>
      <p:font typeface="Caveat"/>
      <p:regular r:id="rId26"/>
      <p:bold r:id="rId27"/>
    </p:embeddedFont>
    <p:embeddedFont>
      <p:font typeface="Arial Narrow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Comfortaa"/>
      <p:regular r:id="rId36"/>
      <p:bold r:id="rId37"/>
    </p:embeddedFont>
    <p:embeddedFont>
      <p:font typeface="Century Gothic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2" roundtripDataSignature="AMtx7mi7+nYF7cxXsQaNVzOmQ0SLgVvs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71D767-9ABF-4A43-813E-F12FB50EC154}">
  <a:tblStyle styleId="{5571D767-9ABF-4A43-813E-F12FB50EC1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4D8552E-25FC-4359-B88F-8195C421136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CenturyGothic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veat-regular.fntdata"/><Relationship Id="rId25" Type="http://schemas.openxmlformats.org/officeDocument/2006/relationships/slide" Target="slides/slide20.xml"/><Relationship Id="rId28" Type="http://schemas.openxmlformats.org/officeDocument/2006/relationships/font" Target="fonts/ArialNarrow-regular.fntdata"/><Relationship Id="rId27" Type="http://schemas.openxmlformats.org/officeDocument/2006/relationships/font" Target="fonts/Cave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alNarr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alNarrow-boldItalic.fntdata"/><Relationship Id="rId30" Type="http://schemas.openxmlformats.org/officeDocument/2006/relationships/font" Target="fonts/ArialNarrow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37" Type="http://schemas.openxmlformats.org/officeDocument/2006/relationships/font" Target="fonts/Comfortaa-bold.fntdata"/><Relationship Id="rId14" Type="http://schemas.openxmlformats.org/officeDocument/2006/relationships/slide" Target="slides/slide9.xml"/><Relationship Id="rId36" Type="http://schemas.openxmlformats.org/officeDocument/2006/relationships/font" Target="fonts/Comfortaa-regular.fntdata"/><Relationship Id="rId17" Type="http://schemas.openxmlformats.org/officeDocument/2006/relationships/slide" Target="slides/slide12.xml"/><Relationship Id="rId39" Type="http://schemas.openxmlformats.org/officeDocument/2006/relationships/font" Target="fonts/CenturyGothic-bold.fntdata"/><Relationship Id="rId16" Type="http://schemas.openxmlformats.org/officeDocument/2006/relationships/slide" Target="slides/slide11.xml"/><Relationship Id="rId38" Type="http://schemas.openxmlformats.org/officeDocument/2006/relationships/font" Target="fonts/CenturyGothic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2d5c36440573f91_11068:notes"/>
          <p:cNvSpPr/>
          <p:nvPr>
            <p:ph idx="2" type="sldImg"/>
          </p:nvPr>
        </p:nvSpPr>
        <p:spPr>
          <a:xfrm>
            <a:off x="1016800" y="771525"/>
            <a:ext cx="16256101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42d5c36440573f91_1106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2d5c36440573f91_6662:notes"/>
          <p:cNvSpPr/>
          <p:nvPr>
            <p:ph idx="2" type="sldImg"/>
          </p:nvPr>
        </p:nvSpPr>
        <p:spPr>
          <a:xfrm>
            <a:off x="1016800" y="771525"/>
            <a:ext cx="16256101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42d5c36440573f91_666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2d3067e8b_0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102d3067e8b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2d3067e8b_0_2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102d3067e8b_0_2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2d3067e8b_0_4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102d3067e8b_0_4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2d3067e8b_0_5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102d3067e8b_0_5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02d3067e8b_0_66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102d3067e8b_0_6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5afeaeba7_0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105afeaeba7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2d3067e8b_0_8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102d3067e8b_0_8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05afeaeba7_1_6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105afeaeba7_1_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9204f5b5bcec508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3" name="Google Shape;363;g79204f5b5bcec508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98c204e49204073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98c204e49204073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2d5c36440573f91_0:notes"/>
          <p:cNvSpPr/>
          <p:nvPr>
            <p:ph idx="2" type="sldImg"/>
          </p:nvPr>
        </p:nvSpPr>
        <p:spPr>
          <a:xfrm>
            <a:off x="1016800" y="771525"/>
            <a:ext cx="16256101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42d5c36440573f91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2d5c36440573f91_9055:notes"/>
          <p:cNvSpPr/>
          <p:nvPr>
            <p:ph idx="2" type="sldImg"/>
          </p:nvPr>
        </p:nvSpPr>
        <p:spPr>
          <a:xfrm>
            <a:off x="1016800" y="771525"/>
            <a:ext cx="16256101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42d5c36440573f91_905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2d5c36440573f91_3708:notes"/>
          <p:cNvSpPr/>
          <p:nvPr>
            <p:ph idx="2" type="sldImg"/>
          </p:nvPr>
        </p:nvSpPr>
        <p:spPr>
          <a:xfrm>
            <a:off x="1016800" y="771525"/>
            <a:ext cx="16256101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42d5c36440573f91_370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2d3067e8b_0_10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102d3067e8b_0_10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2d5c36440573f91_4112:notes"/>
          <p:cNvSpPr/>
          <p:nvPr>
            <p:ph idx="2" type="sldImg"/>
          </p:nvPr>
        </p:nvSpPr>
        <p:spPr>
          <a:xfrm>
            <a:off x="1016800" y="771525"/>
            <a:ext cx="16256101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42d5c36440573f91_411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2d5c36440573f91_4491:notes"/>
          <p:cNvSpPr/>
          <p:nvPr>
            <p:ph idx="2" type="sldImg"/>
          </p:nvPr>
        </p:nvSpPr>
        <p:spPr>
          <a:xfrm>
            <a:off x="1016800" y="771525"/>
            <a:ext cx="16256101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42d5c36440573f91_449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45411" y="643388"/>
            <a:ext cx="4038599" cy="298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352" y="643388"/>
            <a:ext cx="4419599" cy="321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0" sz="7650">
                <a:solidFill>
                  <a:srgbClr val="FDB48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7650" u="none" cap="none" strike="noStrike">
                <a:solidFill>
                  <a:srgbClr val="FDB48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Relationship Id="rId5" Type="http://schemas.openxmlformats.org/officeDocument/2006/relationships/hyperlink" Target="https://docs.google.com/presentation/d/1TqFrwJwPpNRkeuXhJK_mTytLGLo_bK_J-sNgo7wsKlg/edit" TargetMode="External"/><Relationship Id="rId6" Type="http://schemas.openxmlformats.org/officeDocument/2006/relationships/hyperlink" Target="https://docs.google.com/presentation/d/1-4XrHk0ehAoa1huxbkdu8f-g6-YBr_Q3-rzzQcLIhVs/edit" TargetMode="External"/><Relationship Id="rId7" Type="http://schemas.openxmlformats.org/officeDocument/2006/relationships/image" Target="../media/image19.png"/><Relationship Id="rId8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image" Target="../media/image28.jpg"/><Relationship Id="rId5" Type="http://schemas.openxmlformats.org/officeDocument/2006/relationships/image" Target="../media/image3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hyperlink" Target="https://www.youtube.com/watch?v=LlYUjR_mlHA" TargetMode="External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26.png"/><Relationship Id="rId5" Type="http://schemas.openxmlformats.org/officeDocument/2006/relationships/image" Target="../media/image36.png"/><Relationship Id="rId6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Relationship Id="rId4" Type="http://schemas.openxmlformats.org/officeDocument/2006/relationships/image" Target="../media/image26.png"/><Relationship Id="rId5" Type="http://schemas.openxmlformats.org/officeDocument/2006/relationships/hyperlink" Target="https://youtube.com/watch?v=lk1pDhsEGsU&amp;feature=share" TargetMode="External"/><Relationship Id="rId6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Relationship Id="rId4" Type="http://schemas.openxmlformats.org/officeDocument/2006/relationships/image" Target="../media/image44.png"/><Relationship Id="rId10" Type="http://schemas.openxmlformats.org/officeDocument/2006/relationships/image" Target="../media/image14.png"/><Relationship Id="rId9" Type="http://schemas.openxmlformats.org/officeDocument/2006/relationships/hyperlink" Target="https://youtube.com/watch?v=uUb2pyzOWHg&amp;feature=share" TargetMode="External"/><Relationship Id="rId5" Type="http://schemas.openxmlformats.org/officeDocument/2006/relationships/image" Target="../media/image45.png"/><Relationship Id="rId6" Type="http://schemas.openxmlformats.org/officeDocument/2006/relationships/image" Target="../media/image40.png"/><Relationship Id="rId7" Type="http://schemas.openxmlformats.org/officeDocument/2006/relationships/image" Target="../media/image42.png"/><Relationship Id="rId8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5" Type="http://schemas.openxmlformats.org/officeDocument/2006/relationships/image" Target="../media/image47.png"/><Relationship Id="rId6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Relationship Id="rId4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hyperlink" Target="https://youtube.com/watch?v=TsGmzpm5PTI&amp;feature=share" TargetMode="External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5.jp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6.jpg"/><Relationship Id="rId5" Type="http://schemas.openxmlformats.org/officeDocument/2006/relationships/image" Target="../media/image6.jpg"/><Relationship Id="rId6" Type="http://schemas.openxmlformats.org/officeDocument/2006/relationships/image" Target="../media/image2.jpg"/><Relationship Id="rId7" Type="http://schemas.openxmlformats.org/officeDocument/2006/relationships/image" Target="../media/image3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21.jpg"/><Relationship Id="rId5" Type="http://schemas.openxmlformats.org/officeDocument/2006/relationships/image" Target="../media/image37.jpg"/><Relationship Id="rId6" Type="http://schemas.openxmlformats.org/officeDocument/2006/relationships/hyperlink" Target="https://www.youtube.com/watch?v=A7UMQh4LSGU" TargetMode="External"/><Relationship Id="rId7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Relationship Id="rId4" Type="http://schemas.openxmlformats.org/officeDocument/2006/relationships/image" Target="../media/image22.jpg"/><Relationship Id="rId5" Type="http://schemas.openxmlformats.org/officeDocument/2006/relationships/image" Target="../media/image20.jpg"/><Relationship Id="rId6" Type="http://schemas.openxmlformats.org/officeDocument/2006/relationships/hyperlink" Target="https://www.youtube.com/watch?v=h2ZdM1RmhLQ" TargetMode="External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0" y="1677408"/>
            <a:ext cx="4694867" cy="85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21334" y="24430"/>
            <a:ext cx="1039163" cy="518035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 txBox="1"/>
          <p:nvPr/>
        </p:nvSpPr>
        <p:spPr>
          <a:xfrm>
            <a:off x="14084714" y="7481121"/>
            <a:ext cx="36042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Color index:</a:t>
            </a:r>
            <a:endParaRPr b="1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Mine text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Important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Doctors notes</a:t>
            </a:r>
            <a:endParaRPr b="0" i="0" sz="20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Female slides only</a:t>
            </a:r>
            <a:endParaRPr b="0" i="0" sz="20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Male slides only </a:t>
            </a:r>
            <a:endParaRPr b="0" i="0" sz="20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Extra</a:t>
            </a:r>
            <a:endParaRPr b="0" i="0" sz="20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9" name="Google Shape;49;p1"/>
          <p:cNvGrpSpPr/>
          <p:nvPr/>
        </p:nvGrpSpPr>
        <p:grpSpPr>
          <a:xfrm>
            <a:off x="13358741" y="6633124"/>
            <a:ext cx="624969" cy="535732"/>
            <a:chOff x="7513884" y="2448269"/>
            <a:chExt cx="363185" cy="338792"/>
          </a:xfrm>
        </p:grpSpPr>
        <p:sp>
          <p:nvSpPr>
            <p:cNvPr id="50" name="Google Shape;50;p1"/>
            <p:cNvSpPr/>
            <p:nvPr/>
          </p:nvSpPr>
          <p:spPr>
            <a:xfrm>
              <a:off x="7666316" y="2448269"/>
              <a:ext cx="210753" cy="206954"/>
            </a:xfrm>
            <a:custGeom>
              <a:rect b="b" l="l" r="r" t="t"/>
              <a:pathLst>
                <a:path extrusionOk="0" h="7899" w="8044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7691442" y="2471482"/>
              <a:ext cx="185627" cy="183741"/>
            </a:xfrm>
            <a:custGeom>
              <a:rect b="b" l="l" r="r" t="t"/>
              <a:pathLst>
                <a:path extrusionOk="0" h="7013" w="7085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7755972" y="2483298"/>
              <a:ext cx="84416" cy="84154"/>
            </a:xfrm>
            <a:custGeom>
              <a:rect b="b" l="l" r="r" t="t"/>
              <a:pathLst>
                <a:path extrusionOk="0" h="3212" w="3222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7800931" y="2528258"/>
              <a:ext cx="39457" cy="39195"/>
            </a:xfrm>
            <a:custGeom>
              <a:rect b="b" l="l" r="r" t="t"/>
              <a:pathLst>
                <a:path extrusionOk="0" h="1496" w="1506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7513884" y="2611888"/>
              <a:ext cx="195662" cy="175068"/>
            </a:xfrm>
            <a:custGeom>
              <a:rect b="b" l="l" r="r" t="t"/>
              <a:pathLst>
                <a:path extrusionOk="0" h="6682" w="7468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7513884" y="2626691"/>
              <a:ext cx="195426" cy="160370"/>
            </a:xfrm>
            <a:custGeom>
              <a:rect b="b" l="l" r="r" t="t"/>
              <a:pathLst>
                <a:path extrusionOk="0" h="6121" w="7459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1">
            <a:hlinkClick r:id="rId5"/>
          </p:cNvPr>
          <p:cNvSpPr txBox="1"/>
          <p:nvPr/>
        </p:nvSpPr>
        <p:spPr>
          <a:xfrm>
            <a:off x="13983316" y="6633082"/>
            <a:ext cx="349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Editing file</a:t>
            </a:r>
            <a:endParaRPr b="0" i="0" sz="3000" u="sng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7" name="Google Shape;57;p1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51045" y="-642629"/>
            <a:ext cx="4847402" cy="484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584492" y="542874"/>
            <a:ext cx="2523400" cy="2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3428997" y="3659500"/>
            <a:ext cx="11679000" cy="1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L1</a:t>
            </a:r>
            <a:endParaRPr b="0" i="0" sz="35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US" sz="49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Bones of upper and lower limbs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305400" y="7702300"/>
            <a:ext cx="2523402" cy="1882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Google Shape;164;g42d5c36440573f91_11068"/>
          <p:cNvGraphicFramePr/>
          <p:nvPr/>
        </p:nvGraphicFramePr>
        <p:xfrm>
          <a:off x="-12" y="-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{44D8552E-25FC-4359-B88F-8195C421136D}</a:tableStyleId>
              </a:tblPr>
              <a:tblGrid>
                <a:gridCol w="2420650"/>
                <a:gridCol w="3654575"/>
                <a:gridCol w="5611400"/>
                <a:gridCol w="6601375"/>
              </a:tblGrid>
              <a:tr h="17591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5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Radius: </a:t>
                      </a: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It is the shorter and lateral of the two forearm bones.</a:t>
                      </a:r>
                      <a:endParaRPr b="1" sz="3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15505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Distal</a:t>
                      </a:r>
                      <a:endParaRPr sz="38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End(lower)</a:t>
                      </a:r>
                      <a:endParaRPr sz="38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38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Shaft </a:t>
                      </a:r>
                      <a:endParaRPr sz="38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(Body)</a:t>
                      </a:r>
                      <a:endParaRPr sz="38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Proximal</a:t>
                      </a:r>
                      <a:endParaRPr sz="38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End</a:t>
                      </a:r>
                      <a:endParaRPr sz="38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5483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It is rectangular 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 Ulnar notch</a:t>
                      </a: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a medial concavity to accommodate the head of the ulna 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2. Radial Styloid Process</a:t>
                      </a: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extends from the lateral aspects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3. Dorsal tubercle</a:t>
                      </a: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projects dorsally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-It has</a:t>
                      </a:r>
                      <a:r>
                        <a:rPr b="1" lang="en-US" sz="23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lateral convexity</a:t>
                      </a: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-It gradually </a:t>
                      </a:r>
                      <a:r>
                        <a:rPr b="1" lang="en-US" sz="23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enlarges </a:t>
                      </a: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as it passes distally.</a:t>
                      </a:r>
                      <a:endParaRPr sz="25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D9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 Head</a:t>
                      </a:r>
                      <a:r>
                        <a:rPr lang="en-US" sz="2000" u="none" cap="none" strike="noStrike">
                          <a:solidFill>
                            <a:srgbClr val="FFD9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small &amp; circular.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It’s upper surface is concave for articulation with the </a:t>
                      </a:r>
                      <a:r>
                        <a:rPr b="1" lang="en-US" sz="2000" u="sng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capitulum</a:t>
                      </a:r>
                      <a:r>
                        <a:rPr lang="en-US" sz="2000" u="sng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sz="2000" u="sng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2.Neck</a:t>
                      </a:r>
                      <a:endParaRPr b="1" sz="20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E0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3.Radial (bicipital) tuberosity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,medially directed and separates the proximal end from the body </a:t>
                      </a:r>
                      <a:endParaRPr sz="2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71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5" name="Google Shape;165;g42d5c36440573f91_11068"/>
          <p:cNvPicPr preferRelativeResize="0"/>
          <p:nvPr/>
        </p:nvPicPr>
        <p:blipFill rotWithShape="1">
          <a:blip r:embed="rId3">
            <a:alphaModFix/>
          </a:blip>
          <a:srcRect b="7109" l="6265" r="14613" t="15520"/>
          <a:stretch/>
        </p:blipFill>
        <p:spPr>
          <a:xfrm>
            <a:off x="92075" y="7557075"/>
            <a:ext cx="5983151" cy="23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42d5c36440573f91_11068"/>
          <p:cNvPicPr preferRelativeResize="0"/>
          <p:nvPr/>
        </p:nvPicPr>
        <p:blipFill rotWithShape="1">
          <a:blip r:embed="rId4">
            <a:alphaModFix/>
          </a:blip>
          <a:srcRect b="14970" l="20577" r="20577" t="-14970"/>
          <a:stretch/>
        </p:blipFill>
        <p:spPr>
          <a:xfrm>
            <a:off x="6615900" y="7442925"/>
            <a:ext cx="4514530" cy="24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42d5c36440573f91_11068"/>
          <p:cNvSpPr txBox="1"/>
          <p:nvPr/>
        </p:nvSpPr>
        <p:spPr>
          <a:xfrm>
            <a:off x="9218225" y="8196274"/>
            <a:ext cx="1912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الجزء المقصود من المحدب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42d5c36440573f91_11068"/>
          <p:cNvPicPr preferRelativeResize="0"/>
          <p:nvPr/>
        </p:nvPicPr>
        <p:blipFill rotWithShape="1">
          <a:blip r:embed="rId5">
            <a:alphaModFix/>
          </a:blip>
          <a:srcRect b="47667" l="16498" r="33165" t="5781"/>
          <a:stretch/>
        </p:blipFill>
        <p:spPr>
          <a:xfrm>
            <a:off x="11819016" y="7758938"/>
            <a:ext cx="6266401" cy="17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2d5c36440573f91_6662"/>
          <p:cNvSpPr txBox="1"/>
          <p:nvPr/>
        </p:nvSpPr>
        <p:spPr>
          <a:xfrm>
            <a:off x="354200" y="342800"/>
            <a:ext cx="77295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Bones of the wrist and hand:</a:t>
            </a:r>
            <a:endParaRPr b="1" i="0" sz="3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4" name="Google Shape;174;g42d5c36440573f91_6662"/>
          <p:cNvSpPr txBox="1"/>
          <p:nvPr/>
        </p:nvSpPr>
        <p:spPr>
          <a:xfrm>
            <a:off x="354201" y="1366863"/>
            <a:ext cx="7278000" cy="6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1) </a:t>
            </a:r>
            <a:r>
              <a:rPr b="0" i="0" lang="en-US" sz="25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Carpal bones</a:t>
            </a:r>
            <a:r>
              <a:rPr b="0" i="0" lang="en-US" sz="25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: (bones of the wrist)</a:t>
            </a:r>
            <a:endParaRPr b="0" i="0" sz="25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A. Composed of </a:t>
            </a:r>
            <a:r>
              <a:rPr b="0" i="0" lang="en-US" sz="25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eight</a:t>
            </a:r>
            <a:r>
              <a:rPr b="0" i="0" lang="en-US" sz="25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short bones </a:t>
            </a:r>
            <a:endParaRPr b="0" i="0" sz="25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B. Divided to:</a:t>
            </a:r>
            <a:endParaRPr b="0" i="0" sz="25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-Proximal row ( from lateral to medial ) Scaphoid, Lunate, Triquetral &amp; Pisiform bones. </a:t>
            </a:r>
            <a:endParaRPr b="0" i="0" sz="25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-Distal row ( from lateral to medial ) Trapezium, Trapezoid, Capitate &amp; Hamate</a:t>
            </a:r>
            <a:endParaRPr b="0" i="0" sz="25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2) </a:t>
            </a:r>
            <a:r>
              <a:rPr b="0" i="0" lang="en-US" sz="25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Metacarpal bones</a:t>
            </a:r>
            <a:r>
              <a:rPr b="0" i="0" lang="en-US" sz="25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0" i="0" sz="25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Five</a:t>
            </a:r>
            <a:r>
              <a:rPr b="0" i="0" lang="en-US" sz="25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metacarpal bones, each has a base(Proximal), shaft, and head(Distal)</a:t>
            </a:r>
            <a:endParaRPr b="0" i="0" sz="25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3) </a:t>
            </a:r>
            <a:r>
              <a:rPr b="0" i="0" lang="en-US" sz="25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Phalanges bones</a:t>
            </a:r>
            <a:r>
              <a:rPr b="0" i="0" lang="en-US" sz="25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0" i="0" sz="25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Fourteen,</a:t>
            </a:r>
            <a:r>
              <a:rPr b="0" i="0" lang="en-US" sz="25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each digit has three phalanges </a:t>
            </a:r>
            <a:r>
              <a:rPr b="0" i="0" lang="en-US" sz="25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except</a:t>
            </a:r>
            <a:r>
              <a:rPr b="0" i="0" lang="en-US" sz="25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the thumb which has only two</a:t>
            </a:r>
            <a:endParaRPr b="0" i="0" sz="25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5" name="Google Shape;175;g42d5c36440573f91_6662"/>
          <p:cNvSpPr/>
          <p:nvPr/>
        </p:nvSpPr>
        <p:spPr>
          <a:xfrm>
            <a:off x="551750" y="1021990"/>
            <a:ext cx="6882900" cy="9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g42d5c36440573f91_66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1875" y="151600"/>
            <a:ext cx="10050450" cy="449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42d5c36440573f91_6662"/>
          <p:cNvSpPr txBox="1"/>
          <p:nvPr/>
        </p:nvSpPr>
        <p:spPr>
          <a:xfrm>
            <a:off x="7871875" y="4645125"/>
            <a:ext cx="101445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Mnemonics: </a:t>
            </a:r>
            <a:endParaRPr b="1" i="0" sz="1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0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 </a:t>
            </a:r>
            <a:r>
              <a:rPr b="1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0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ooks </a:t>
            </a:r>
            <a:r>
              <a:rPr b="1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0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oo </a:t>
            </a:r>
            <a:r>
              <a:rPr b="1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0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retty </a:t>
            </a:r>
            <a:r>
              <a:rPr b="1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0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ry </a:t>
            </a:r>
            <a:r>
              <a:rPr b="1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0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</a:t>
            </a:r>
            <a:r>
              <a:rPr b="1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0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atch </a:t>
            </a:r>
            <a:r>
              <a:rPr b="1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b="0" i="0" lang="en-U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0" i="0" sz="1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س</a:t>
            </a:r>
            <a:r>
              <a:rPr b="0" i="0" lang="en-US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لوى </a:t>
            </a:r>
            <a:r>
              <a:rPr b="1" i="0" lang="en-US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ل</a:t>
            </a:r>
            <a:r>
              <a:rPr b="0" i="0" lang="en-US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ازم </a:t>
            </a:r>
            <a:r>
              <a:rPr b="1" i="0" lang="en-US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ت</a:t>
            </a:r>
            <a:r>
              <a:rPr b="0" i="0" lang="en-US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لعب </a:t>
            </a:r>
            <a:r>
              <a:rPr b="1" i="0" lang="en-US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ب</a:t>
            </a:r>
            <a:r>
              <a:rPr b="0" i="0" lang="en-US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وكر </a:t>
            </a:r>
            <a:r>
              <a:rPr b="1" i="0" lang="en-US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ت</a:t>
            </a:r>
            <a:r>
              <a:rPr b="0" i="0" lang="en-US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كسب </a:t>
            </a:r>
            <a:r>
              <a:rPr b="1" i="0" lang="en-US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ت</a:t>
            </a:r>
            <a:r>
              <a:rPr b="0" i="0" lang="en-US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خسر </a:t>
            </a:r>
            <a:r>
              <a:rPr b="1" i="0" lang="en-US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ك</a:t>
            </a:r>
            <a:r>
              <a:rPr b="0" i="0" lang="en-US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له </a:t>
            </a:r>
            <a:r>
              <a:rPr b="1" i="0" lang="en-US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ھ</a:t>
            </a:r>
            <a:r>
              <a:rPr b="0" i="0" lang="en-US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لس</a:t>
            </a:r>
            <a:endParaRPr b="0" i="0" sz="1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700" u="none" cap="none" strike="noStrike">
                <a:solidFill>
                  <a:srgbClr val="6AA84F"/>
                </a:solidFill>
                <a:latin typeface="Georgia"/>
                <a:ea typeface="Georgia"/>
                <a:cs typeface="Georgia"/>
                <a:sym typeface="Georgia"/>
              </a:rPr>
              <a:t>نبدأ العد من الإبهام</a:t>
            </a:r>
            <a:endParaRPr b="1" i="0" sz="1700" u="none" cap="none" strike="noStrike">
              <a:solidFill>
                <a:srgbClr val="6AA84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42d5c36440573f91_6662"/>
          <p:cNvSpPr/>
          <p:nvPr/>
        </p:nvSpPr>
        <p:spPr>
          <a:xfrm>
            <a:off x="8393050" y="5907225"/>
            <a:ext cx="9008100" cy="37800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2" marL="4000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Clavicle</a:t>
            </a: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is the most commonly fractured bone in the body. Fractures commonly result from a fall onto the shoulder, or onto an outstretched hand.</a:t>
            </a:r>
            <a:b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b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Most common fractures of </a:t>
            </a:r>
            <a:r>
              <a:rPr b="0" i="0" lang="en-US" sz="25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humerus in the surgical neck </a:t>
            </a: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especially in elderly people with osteoporosis. The fracture results from falling on the hand</a:t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9" name="Google Shape;179;g42d5c36440573f91_666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200" y="8423300"/>
            <a:ext cx="1518550" cy="10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2d3067e8b_0_0"/>
          <p:cNvSpPr txBox="1"/>
          <p:nvPr>
            <p:ph type="title"/>
          </p:nvPr>
        </p:nvSpPr>
        <p:spPr>
          <a:xfrm>
            <a:off x="1030000" y="0"/>
            <a:ext cx="8044500" cy="1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Bones of the Lower Limb</a:t>
            </a:r>
            <a:endParaRPr b="1" sz="4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102d3067e8b_0_0"/>
          <p:cNvSpPr txBox="1"/>
          <p:nvPr>
            <p:ph idx="1" type="body"/>
          </p:nvPr>
        </p:nvSpPr>
        <p:spPr>
          <a:xfrm>
            <a:off x="957425" y="1861450"/>
            <a:ext cx="38625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1-Pelvic Girdle</a:t>
            </a:r>
            <a:endParaRPr b="1" sz="23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Montserrat"/>
              <a:buChar char="◆"/>
            </a:pPr>
            <a:r>
              <a:rPr b="1" lang="en-US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Hip bone</a:t>
            </a:r>
            <a:endParaRPr b="1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Montserrat"/>
              <a:buChar char="◆"/>
            </a:pPr>
            <a:r>
              <a:rPr b="1" lang="en-US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Sacrum</a:t>
            </a:r>
            <a:endParaRPr b="1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102d3067e8b_0_0"/>
          <p:cNvSpPr txBox="1"/>
          <p:nvPr>
            <p:ph idx="2" type="body"/>
          </p:nvPr>
        </p:nvSpPr>
        <p:spPr>
          <a:xfrm>
            <a:off x="9568970" y="37460"/>
            <a:ext cx="795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Pelvic Girdle</a:t>
            </a:r>
            <a:endParaRPr b="1" sz="4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g102d3067e8b_0_0"/>
          <p:cNvSpPr/>
          <p:nvPr/>
        </p:nvSpPr>
        <p:spPr>
          <a:xfrm>
            <a:off x="0" y="1859050"/>
            <a:ext cx="865200" cy="28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02d3067e8b_0_0"/>
          <p:cNvSpPr/>
          <p:nvPr/>
        </p:nvSpPr>
        <p:spPr>
          <a:xfrm>
            <a:off x="0" y="3891850"/>
            <a:ext cx="865200" cy="28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02d3067e8b_0_0"/>
          <p:cNvSpPr/>
          <p:nvPr/>
        </p:nvSpPr>
        <p:spPr>
          <a:xfrm>
            <a:off x="0" y="7608625"/>
            <a:ext cx="865200" cy="28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02d3067e8b_0_0"/>
          <p:cNvSpPr/>
          <p:nvPr/>
        </p:nvSpPr>
        <p:spPr>
          <a:xfrm>
            <a:off x="0" y="9292600"/>
            <a:ext cx="865200" cy="28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102d3067e8b_0_0"/>
          <p:cNvSpPr/>
          <p:nvPr/>
        </p:nvSpPr>
        <p:spPr>
          <a:xfrm>
            <a:off x="0" y="5924650"/>
            <a:ext cx="865200" cy="28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02d3067e8b_0_0"/>
          <p:cNvSpPr txBox="1"/>
          <p:nvPr/>
        </p:nvSpPr>
        <p:spPr>
          <a:xfrm>
            <a:off x="957425" y="3891850"/>
            <a:ext cx="59733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2-Thigh</a:t>
            </a:r>
            <a:endParaRPr b="1" i="0" sz="23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Montserrat"/>
              <a:buChar char="◆"/>
            </a:pPr>
            <a:r>
              <a:rPr b="1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Femur</a:t>
            </a:r>
            <a:endParaRPr b="1" i="0" sz="18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Montserrat"/>
              <a:buChar char="◆"/>
            </a:pPr>
            <a:r>
              <a:rPr b="1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Patella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102d3067e8b_0_0"/>
          <p:cNvSpPr txBox="1"/>
          <p:nvPr/>
        </p:nvSpPr>
        <p:spPr>
          <a:xfrm>
            <a:off x="957425" y="5924650"/>
            <a:ext cx="30000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3-Leg</a:t>
            </a:r>
            <a:endParaRPr b="1" i="0" sz="23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Montserrat"/>
              <a:buChar char="◆"/>
            </a:pPr>
            <a:r>
              <a:rPr b="1" i="0" lang="en-US" sz="14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ibia</a:t>
            </a:r>
            <a:endParaRPr b="1" i="0" sz="18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Montserrat"/>
              <a:buChar char="◆"/>
            </a:pPr>
            <a:r>
              <a:rPr b="1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Fibula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02d3067e8b_0_0"/>
          <p:cNvSpPr txBox="1"/>
          <p:nvPr/>
        </p:nvSpPr>
        <p:spPr>
          <a:xfrm>
            <a:off x="865200" y="7694850"/>
            <a:ext cx="3000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4-Ankle</a:t>
            </a:r>
            <a:endParaRPr b="1" i="0" sz="23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Montserrat"/>
              <a:buChar char="◆"/>
            </a:pPr>
            <a:r>
              <a:rPr b="1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Tarsal bones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02d3067e8b_0_0"/>
          <p:cNvSpPr txBox="1"/>
          <p:nvPr/>
        </p:nvSpPr>
        <p:spPr>
          <a:xfrm>
            <a:off x="957425" y="9017950"/>
            <a:ext cx="30000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5-Foot</a:t>
            </a:r>
            <a:endParaRPr b="1" i="0" sz="23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Montserrat"/>
              <a:buChar char="◆"/>
            </a:pPr>
            <a:r>
              <a:rPr b="1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Metatarsals</a:t>
            </a:r>
            <a:endParaRPr b="1" i="0" sz="18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Montserrat"/>
              <a:buChar char="◆"/>
            </a:pPr>
            <a:r>
              <a:rPr b="1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Phalanges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g102d3067e8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7425" y="1861450"/>
            <a:ext cx="3766151" cy="82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102d3067e8b_0_0"/>
          <p:cNvSpPr/>
          <p:nvPr/>
        </p:nvSpPr>
        <p:spPr>
          <a:xfrm>
            <a:off x="1619651" y="710224"/>
            <a:ext cx="6865200" cy="10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02d3067e8b_0_0"/>
          <p:cNvSpPr/>
          <p:nvPr/>
        </p:nvSpPr>
        <p:spPr>
          <a:xfrm flipH="1" rot="10800000">
            <a:off x="11771950" y="710225"/>
            <a:ext cx="3486300" cy="10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02d3067e8b_0_0"/>
          <p:cNvSpPr txBox="1"/>
          <p:nvPr/>
        </p:nvSpPr>
        <p:spPr>
          <a:xfrm>
            <a:off x="10136375" y="1690750"/>
            <a:ext cx="43686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The pelvis made of:</a:t>
            </a:r>
            <a:endParaRPr b="1" i="0" sz="23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Montserrat"/>
              <a:buChar char="◆"/>
            </a:pPr>
            <a:r>
              <a:rPr b="1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2 Hip (pelvic) bones</a:t>
            </a:r>
            <a:endParaRPr b="1" i="0" sz="18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Montserrat"/>
              <a:buChar char="●"/>
            </a:pPr>
            <a:r>
              <a:rPr b="1" i="0" lang="en-US" sz="1800" u="none" cap="none" strike="noStrike">
                <a:solidFill>
                  <a:srgbClr val="FFD966"/>
                </a:solidFill>
                <a:latin typeface="Montserrat"/>
                <a:ea typeface="Montserrat"/>
                <a:cs typeface="Montserrat"/>
                <a:sym typeface="Montserrat"/>
              </a:rPr>
              <a:t>Ilium</a:t>
            </a:r>
            <a:endParaRPr b="1" i="0" sz="1800" u="none" cap="none" strike="noStrike">
              <a:solidFill>
                <a:srgbClr val="FFD9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Montserrat"/>
              <a:buChar char="●"/>
            </a:pPr>
            <a:r>
              <a:rPr b="1" i="0" lang="en-US" sz="1800" u="none" cap="none" strike="noStrike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Pubis</a:t>
            </a:r>
            <a:endParaRPr b="1" i="0" sz="1800" u="none" cap="none" strike="noStrike">
              <a:solidFill>
                <a:srgbClr val="674E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Montserrat"/>
              <a:buChar char="●"/>
            </a:pPr>
            <a:r>
              <a:rPr b="1" i="0" lang="en-US" sz="18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Ischium</a:t>
            </a:r>
            <a:endParaRPr b="1" i="0" sz="18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F0D3"/>
              </a:buClr>
              <a:buSzPts val="1800"/>
              <a:buFont typeface="Montserrat"/>
              <a:buChar char="◆"/>
            </a:pPr>
            <a:r>
              <a:rPr b="1" i="0" lang="en-US" sz="1800" u="none" cap="none" strike="noStrike">
                <a:solidFill>
                  <a:srgbClr val="8AF0D3"/>
                </a:solidFill>
                <a:latin typeface="Montserrat"/>
                <a:ea typeface="Montserrat"/>
                <a:cs typeface="Montserrat"/>
                <a:sym typeface="Montserrat"/>
              </a:rPr>
              <a:t>Sacrum</a:t>
            </a:r>
            <a:endParaRPr b="1" i="0" sz="1800" u="none" cap="none" strike="noStrike">
              <a:solidFill>
                <a:srgbClr val="8AF0D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A2A9"/>
              </a:buClr>
              <a:buSzPts val="1800"/>
              <a:buFont typeface="Montserrat"/>
              <a:buChar char="◆"/>
            </a:pPr>
            <a:r>
              <a:rPr b="1" i="0" lang="en-US" sz="1800" u="none" cap="none" strike="noStrike">
                <a:solidFill>
                  <a:srgbClr val="FDA2A9"/>
                </a:solidFill>
                <a:latin typeface="Montserrat"/>
                <a:ea typeface="Montserrat"/>
                <a:cs typeface="Montserrat"/>
                <a:sym typeface="Montserrat"/>
              </a:rPr>
              <a:t>Coccyx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102d3067e8b_0_0"/>
          <p:cNvSpPr/>
          <p:nvPr/>
        </p:nvSpPr>
        <p:spPr>
          <a:xfrm>
            <a:off x="9271163" y="1859050"/>
            <a:ext cx="865200" cy="28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g102d3067e8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44375" y="1859050"/>
            <a:ext cx="3486300" cy="293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102d3067e8b_0_0"/>
          <p:cNvSpPr txBox="1"/>
          <p:nvPr/>
        </p:nvSpPr>
        <p:spPr>
          <a:xfrm>
            <a:off x="14913900" y="922838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Note</a:t>
            </a:r>
            <a:r>
              <a:rPr b="0" i="0" lang="en-US" sz="14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: this is not included in the slides but the Dr said it will be taught </a:t>
            </a:r>
            <a:r>
              <a:rPr b="0" i="0" lang="en-US" sz="1400" u="sng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in the practical</a:t>
            </a:r>
            <a:endParaRPr b="0" i="0" sz="1400" u="sng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g102d3067e8b_0_0"/>
          <p:cNvSpPr txBox="1"/>
          <p:nvPr/>
        </p:nvSpPr>
        <p:spPr>
          <a:xfrm>
            <a:off x="10136375" y="7608625"/>
            <a:ext cx="5681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Hip bone articulations:</a:t>
            </a:r>
            <a:endParaRPr b="1" i="0" sz="24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Montserrat"/>
              <a:buChar char="◆"/>
            </a:pPr>
            <a:r>
              <a:rPr b="1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Sacroiliac joint</a:t>
            </a:r>
            <a:endParaRPr b="1" i="0" sz="18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(medial)</a:t>
            </a:r>
            <a:endParaRPr b="0" i="0" sz="18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Montserrat"/>
              <a:buChar char="◆"/>
            </a:pPr>
            <a:r>
              <a:rPr b="1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Pubic symphysis</a:t>
            </a:r>
            <a:endParaRPr b="1" i="0" sz="18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(btw two pubic bones)</a:t>
            </a:r>
            <a:endParaRPr b="0" i="0" sz="18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Montserrat"/>
              <a:buChar char="◆"/>
            </a:pPr>
            <a:r>
              <a:rPr b="1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Hip joint</a:t>
            </a:r>
            <a:endParaRPr b="1" i="0" sz="18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(with head of femur)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102d3067e8b_0_0"/>
          <p:cNvSpPr/>
          <p:nvPr/>
        </p:nvSpPr>
        <p:spPr>
          <a:xfrm>
            <a:off x="9271163" y="7694850"/>
            <a:ext cx="865200" cy="28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g102d3067e8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00513" y="6894825"/>
            <a:ext cx="3634625" cy="293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102d3067e8b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5098" y="87263"/>
            <a:ext cx="844900" cy="100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2d3067e8b_0_29"/>
          <p:cNvSpPr txBox="1"/>
          <p:nvPr>
            <p:ph type="title"/>
          </p:nvPr>
        </p:nvSpPr>
        <p:spPr>
          <a:xfrm>
            <a:off x="172175" y="325575"/>
            <a:ext cx="3960000" cy="1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Femur</a:t>
            </a:r>
            <a:endParaRPr b="1" sz="4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102d3067e8b_0_29"/>
          <p:cNvSpPr txBox="1"/>
          <p:nvPr>
            <p:ph idx="1" type="body"/>
          </p:nvPr>
        </p:nvSpPr>
        <p:spPr>
          <a:xfrm>
            <a:off x="3429000" y="325585"/>
            <a:ext cx="7955400" cy="1293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Font typeface="Montserrat"/>
              <a:buChar char="➔"/>
            </a:pPr>
            <a:r>
              <a:rPr lang="en-US" sz="21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Articulates above with </a:t>
            </a:r>
            <a:r>
              <a:rPr b="1" lang="en-US" sz="2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acetabulum</a:t>
            </a:r>
            <a:r>
              <a:rPr lang="en-US" sz="2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of hip bone to form </a:t>
            </a:r>
            <a:r>
              <a:rPr b="1" lang="en-US" sz="21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hip joint</a:t>
            </a:r>
            <a:endParaRPr b="1" sz="21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100"/>
              <a:buFont typeface="Montserrat"/>
              <a:buChar char="➔"/>
            </a:pPr>
            <a:r>
              <a:rPr lang="en-US" sz="21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Articulates below with </a:t>
            </a:r>
            <a:r>
              <a:rPr b="1" lang="en-US" sz="21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Tibia &amp; Patella</a:t>
            </a:r>
            <a:r>
              <a:rPr lang="en-US" sz="21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 to form </a:t>
            </a:r>
            <a:r>
              <a:rPr b="1" lang="en-US" sz="21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knee joint</a:t>
            </a:r>
            <a:endParaRPr sz="2500"/>
          </a:p>
        </p:txBody>
      </p:sp>
      <p:sp>
        <p:nvSpPr>
          <p:cNvPr id="213" name="Google Shape;213;g102d3067e8b_0_29"/>
          <p:cNvSpPr/>
          <p:nvPr/>
        </p:nvSpPr>
        <p:spPr>
          <a:xfrm flipH="1" rot="5400000">
            <a:off x="2520900" y="823200"/>
            <a:ext cx="1344900" cy="10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4" name="Google Shape;214;g102d3067e8b_0_29"/>
          <p:cNvGraphicFramePr/>
          <p:nvPr/>
        </p:nvGraphicFramePr>
        <p:xfrm>
          <a:off x="952500" y="1826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{44D8552E-25FC-4359-B88F-8195C421136D}</a:tableStyleId>
              </a:tblPr>
              <a:tblGrid>
                <a:gridCol w="5461000"/>
                <a:gridCol w="5461000"/>
                <a:gridCol w="5461000"/>
              </a:tblGrid>
              <a:tr h="746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Upper end</a:t>
                      </a:r>
                      <a:endParaRPr sz="2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Shaft (body)</a:t>
                      </a:r>
                      <a:endParaRPr b="1"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Lower end</a:t>
                      </a:r>
                      <a:endParaRPr b="1" sz="21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236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</a:t>
                      </a:r>
                      <a:r>
                        <a:rPr b="1" lang="en-US" sz="1800" u="none" cap="none" strike="noStrike">
                          <a:solidFill>
                            <a:srgbClr val="EA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Head</a:t>
                      </a: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articulates with </a:t>
                      </a:r>
                      <a:r>
                        <a:rPr b="1"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acetabulum </a:t>
                      </a: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 hip bone to form hip joint.</a:t>
                      </a:r>
                      <a:endParaRPr sz="18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</a:t>
                      </a:r>
                      <a:r>
                        <a:rPr b="1" lang="en-US" sz="1800" u="none" cap="none" strike="noStrike">
                          <a:solidFill>
                            <a:srgbClr val="FFD9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Neck</a:t>
                      </a:r>
                      <a:r>
                        <a:rPr lang="en-US" sz="1800" u="none" cap="none" strike="noStrike">
                          <a:solidFill>
                            <a:srgbClr val="FFD9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connects head to the shaft.</a:t>
                      </a:r>
                      <a:endParaRPr sz="18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</a:t>
                      </a:r>
                      <a:r>
                        <a:rPr b="1" lang="en-US" sz="1800" u="none" cap="none" strike="noStrike">
                          <a:solidFill>
                            <a:srgbClr val="6AA84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greater trochanter</a:t>
                      </a:r>
                      <a:r>
                        <a:rPr b="1" lang="en-US" sz="1800" u="none" cap="none" strike="noStrike">
                          <a:solidFill>
                            <a:srgbClr val="3876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</a:t>
                      </a:r>
                      <a:r>
                        <a:rPr b="1" lang="en-US" sz="1800" u="none" cap="none" strike="noStrike">
                          <a:solidFill>
                            <a:srgbClr val="0B539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lesser trochanters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</a:t>
                      </a:r>
                      <a:r>
                        <a:rPr b="1" lang="en-US" sz="1800" u="none" cap="none" strike="noStrike">
                          <a:solidFill>
                            <a:srgbClr val="8E7CC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intertrochanteric line:</a:t>
                      </a: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connecting the 2 trochanters </a:t>
                      </a:r>
                      <a:r>
                        <a:rPr b="1"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anteriorly</a:t>
                      </a: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where the </a:t>
                      </a:r>
                      <a:r>
                        <a:rPr b="1"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iliofemoral ligament</a:t>
                      </a: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attaches.</a:t>
                      </a:r>
                      <a:endParaRPr sz="18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 </a:t>
                      </a:r>
                      <a:r>
                        <a:rPr b="1" lang="en-US" sz="1800" u="none" cap="none" strike="noStrike">
                          <a:solidFill>
                            <a:srgbClr val="FF99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intertrochanteric crest: </a:t>
                      </a: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connecting the trochanters </a:t>
                      </a:r>
                      <a:r>
                        <a:rPr b="1"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posteriorly</a:t>
                      </a: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(on which is the quadrate tubercle / </a:t>
                      </a:r>
                      <a:r>
                        <a:rPr b="1"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quadratus femoris muscle</a:t>
                      </a: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).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3 surfaces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556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4D4D"/>
                        </a:buClr>
                        <a:buSzPts val="2000"/>
                        <a:buFont typeface="Montserrat"/>
                        <a:buChar char="●"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Anterior</a:t>
                      </a:r>
                      <a:endParaRPr b="1"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556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4D4D"/>
                        </a:buClr>
                        <a:buSzPts val="2000"/>
                        <a:buFont typeface="Montserrat"/>
                        <a:buChar char="●"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Medial</a:t>
                      </a:r>
                      <a:endParaRPr b="1"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556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4D4D"/>
                        </a:buClr>
                        <a:buSzPts val="2000"/>
                        <a:buFont typeface="Montserrat"/>
                        <a:buChar char="●"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Lateral</a:t>
                      </a:r>
                      <a:endParaRPr b="1"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3 borders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556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4D4D"/>
                        </a:buClr>
                        <a:buSzPts val="2000"/>
                        <a:buFont typeface="Montserrat"/>
                        <a:buChar char="●"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rounded: </a:t>
                      </a:r>
                      <a:r>
                        <a:rPr b="1" lang="en-US" sz="2000" u="none" cap="none" strike="noStrike">
                          <a:solidFill>
                            <a:srgbClr val="FDA2A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medial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</a:t>
                      </a:r>
                      <a:r>
                        <a:rPr b="1" lang="en-US" sz="2000" u="none" cap="none" strike="noStrike">
                          <a:solidFill>
                            <a:srgbClr val="93C47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lateral</a:t>
                      </a:r>
                      <a:endParaRPr b="1" sz="2000" u="none" cap="none" strike="noStrike">
                        <a:solidFill>
                          <a:srgbClr val="93C47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556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4D4D"/>
                        </a:buClr>
                        <a:buSzPts val="2000"/>
                        <a:buFont typeface="Montserrat"/>
                        <a:buChar char="●"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thick posterior border with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ridge called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US" sz="2000" u="none" cap="none" strike="noStrike">
                          <a:solidFill>
                            <a:srgbClr val="FFD9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linea aspera</a:t>
                      </a:r>
                      <a:endParaRPr sz="2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US" sz="2000" u="none" cap="none" strike="noStrike">
                          <a:solidFill>
                            <a:srgbClr val="BF9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lateral condyle</a:t>
                      </a:r>
                      <a:endParaRPr b="1" sz="2000" u="none" cap="none" strike="noStrike">
                        <a:solidFill>
                          <a:srgbClr val="BF9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r>
                        <a:rPr b="1" lang="en-US" sz="2000" u="none" cap="none" strike="noStrike">
                          <a:solidFill>
                            <a:srgbClr val="FFD9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US" sz="2000" u="none" cap="none" strike="noStrike">
                          <a:solidFill>
                            <a:srgbClr val="93C47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medial condyle</a:t>
                      </a:r>
                      <a:endParaRPr b="1" sz="2000" u="none" cap="none" strike="noStrike">
                        <a:solidFill>
                          <a:srgbClr val="93C47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separated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anteriorly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by articular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</a:t>
                      </a:r>
                      <a:r>
                        <a:rPr b="1" lang="en-US" sz="2000" u="none" cap="none" strike="noStrike">
                          <a:solidFill>
                            <a:srgbClr val="9FC5E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patellar surface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and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posteriorly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by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</a:t>
                      </a:r>
                      <a:r>
                        <a:rPr b="1" lang="en-US" sz="2000" u="none" cap="none" strike="noStrike">
                          <a:solidFill>
                            <a:srgbClr val="3C78D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intercondylar notch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or </a:t>
                      </a:r>
                      <a:r>
                        <a:rPr b="1" lang="en-US" sz="2000" u="none" cap="none" strike="noStrike">
                          <a:solidFill>
                            <a:srgbClr val="3C78D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fossa.</a:t>
                      </a:r>
                      <a:endParaRPr b="1" sz="2000" u="none" cap="none" strike="noStrike">
                        <a:solidFill>
                          <a:srgbClr val="3C78D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78D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Above the condyles: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</a:t>
                      </a:r>
                      <a:r>
                        <a:rPr b="1" lang="en-US" sz="2000" u="none" cap="none" strike="noStrike">
                          <a:solidFill>
                            <a:srgbClr val="FDA2A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medial epicondyles</a:t>
                      </a:r>
                      <a:endParaRPr b="1" sz="2000" u="none" cap="none" strike="noStrike">
                        <a:solidFill>
                          <a:srgbClr val="FDA2A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6.</a:t>
                      </a:r>
                      <a:r>
                        <a:rPr b="1" lang="en-US" sz="2000" u="none" cap="none" strike="noStrike">
                          <a:solidFill>
                            <a:srgbClr val="B4A7D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lateral epicondyles</a:t>
                      </a:r>
                      <a:endParaRPr b="1" sz="2000" u="none" cap="none" strike="noStrike">
                        <a:solidFill>
                          <a:srgbClr val="B4A7D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two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condyles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take part in the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knee joint 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 above them are the medial and lateral epicondyles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6AA84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DRs Note: </a:t>
                      </a:r>
                      <a:r>
                        <a:rPr b="1" lang="en-US" sz="1800" u="none" cap="none" strike="noStrike">
                          <a:solidFill>
                            <a:srgbClr val="6AA84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US" sz="1800" u="none" cap="none" strike="noStrike">
                          <a:solidFill>
                            <a:srgbClr val="6AA84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eep fossa is </a:t>
                      </a:r>
                      <a:r>
                        <a:rPr b="1" lang="en-US" sz="1800" u="none" cap="none" strike="noStrike">
                          <a:solidFill>
                            <a:srgbClr val="6AA84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US" sz="1800" u="none" cap="none" strike="noStrike">
                          <a:solidFill>
                            <a:srgbClr val="6AA84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orsal</a:t>
                      </a:r>
                      <a:endParaRPr sz="1800" u="none" cap="none" strike="noStrike">
                        <a:solidFill>
                          <a:srgbClr val="6AA84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6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5" name="Google Shape;215;g102d3067e8b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73225" y="7689800"/>
            <a:ext cx="5078949" cy="218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102d3067e8b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98" y="87263"/>
            <a:ext cx="844900" cy="100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102d3067e8b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5025" y="7482887"/>
            <a:ext cx="3748014" cy="27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102d3067e8b_0_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6251" y="6768420"/>
            <a:ext cx="3960000" cy="3518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2d3067e8b_0_44"/>
          <p:cNvSpPr txBox="1"/>
          <p:nvPr>
            <p:ph type="title"/>
          </p:nvPr>
        </p:nvSpPr>
        <p:spPr>
          <a:xfrm>
            <a:off x="4975796" y="132380"/>
            <a:ext cx="8336400" cy="1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Patella</a:t>
            </a:r>
            <a:endParaRPr b="1" sz="4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102d3067e8b_0_44"/>
          <p:cNvSpPr txBox="1"/>
          <p:nvPr>
            <p:ph idx="1" type="body"/>
          </p:nvPr>
        </p:nvSpPr>
        <p:spPr>
          <a:xfrm>
            <a:off x="462450" y="2064725"/>
            <a:ext cx="113955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Montserrat"/>
              <a:buChar char="➔"/>
            </a:pPr>
            <a:r>
              <a:rPr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largest sesamoid</a:t>
            </a:r>
            <a:r>
              <a:rPr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 bone</a:t>
            </a:r>
            <a:endParaRPr sz="23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Montserrat"/>
              <a:buChar char="➔"/>
            </a:pPr>
            <a:r>
              <a:rPr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Lies inside the </a:t>
            </a:r>
            <a:r>
              <a:rPr b="1"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quadriceps tendon</a:t>
            </a:r>
            <a:r>
              <a:rPr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 in front of the </a:t>
            </a:r>
            <a:r>
              <a:rPr b="1"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knee joint</a:t>
            </a:r>
            <a:endParaRPr b="1" sz="23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Montserrat"/>
              <a:buChar char="➔"/>
            </a:pPr>
            <a:r>
              <a:rPr b="1"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Anterior surfaces</a:t>
            </a:r>
            <a:endParaRPr b="1" sz="23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Montserrat"/>
              <a:buChar char="◆"/>
            </a:pPr>
            <a:r>
              <a:rPr b="1"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rough</a:t>
            </a:r>
            <a:r>
              <a:rPr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 &amp; </a:t>
            </a:r>
            <a:r>
              <a:rPr b="1"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subcutaneous</a:t>
            </a:r>
            <a:endParaRPr b="1" sz="23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Montserrat"/>
              <a:buChar char="➔"/>
            </a:pPr>
            <a:r>
              <a:rPr b="1"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Posterior surface</a:t>
            </a:r>
            <a:r>
              <a:rPr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Montserrat"/>
              <a:buChar char="◆"/>
            </a:pPr>
            <a:r>
              <a:rPr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articulates with condyles of femur to form </a:t>
            </a:r>
            <a:r>
              <a:rPr b="1"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knee joint</a:t>
            </a:r>
            <a:endParaRPr b="1" sz="23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Montserrat"/>
              <a:buChar char="➔"/>
            </a:pPr>
            <a:r>
              <a:rPr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Apex </a:t>
            </a:r>
            <a:endParaRPr sz="23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Montserrat"/>
              <a:buChar char="◆"/>
            </a:pPr>
            <a:r>
              <a:rPr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lies inferiorly</a:t>
            </a:r>
            <a:endParaRPr sz="23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Montserrat"/>
              <a:buChar char="◆"/>
            </a:pPr>
            <a:r>
              <a:rPr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Connected to tuberosity of tibia by </a:t>
            </a:r>
            <a:r>
              <a:rPr b="1" lang="en-US" sz="2300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ligamentum patellae</a:t>
            </a:r>
            <a:endParaRPr b="1" sz="2300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Montserrat"/>
              <a:buChar char="➔"/>
            </a:pPr>
            <a:r>
              <a:rPr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Upper, lateral, &amp; medial margins</a:t>
            </a:r>
            <a:endParaRPr sz="23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Montserrat"/>
              <a:buChar char="◆"/>
            </a:pPr>
            <a:r>
              <a:rPr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Gives attachments to </a:t>
            </a:r>
            <a:r>
              <a:rPr b="1" lang="en-US" sz="2300">
                <a:solidFill>
                  <a:srgbClr val="E6B8AF"/>
                </a:solidFill>
                <a:latin typeface="Montserrat"/>
                <a:ea typeface="Montserrat"/>
                <a:cs typeface="Montserrat"/>
                <a:sym typeface="Montserrat"/>
              </a:rPr>
              <a:t>quadriceps femoris</a:t>
            </a:r>
            <a:r>
              <a:rPr lang="en-US" sz="23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 muscle</a:t>
            </a:r>
            <a:endParaRPr sz="2800"/>
          </a:p>
        </p:txBody>
      </p:sp>
      <p:sp>
        <p:nvSpPr>
          <p:cNvPr id="225" name="Google Shape;225;g102d3067e8b_0_44"/>
          <p:cNvSpPr/>
          <p:nvPr/>
        </p:nvSpPr>
        <p:spPr>
          <a:xfrm flipH="1" rot="10800000">
            <a:off x="7831200" y="796300"/>
            <a:ext cx="2625600" cy="10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102d3067e8b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450" y="7332250"/>
            <a:ext cx="9695426" cy="22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102d3067e8b_0_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100" y="87275"/>
            <a:ext cx="1299850" cy="14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102d3067e8b_0_4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66775" y="319450"/>
            <a:ext cx="1518550" cy="10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2d3067e8b_0_52"/>
          <p:cNvSpPr txBox="1"/>
          <p:nvPr>
            <p:ph type="title"/>
          </p:nvPr>
        </p:nvSpPr>
        <p:spPr>
          <a:xfrm>
            <a:off x="129125" y="204600"/>
            <a:ext cx="3787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Tibia</a:t>
            </a:r>
            <a:endParaRPr sz="4200"/>
          </a:p>
        </p:txBody>
      </p:sp>
      <p:sp>
        <p:nvSpPr>
          <p:cNvPr id="234" name="Google Shape;234;g102d3067e8b_0_52"/>
          <p:cNvSpPr/>
          <p:nvPr/>
        </p:nvSpPr>
        <p:spPr>
          <a:xfrm flipH="1" rot="5400000">
            <a:off x="2483150" y="591775"/>
            <a:ext cx="903900" cy="10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02d3067e8b_0_52"/>
          <p:cNvSpPr txBox="1"/>
          <p:nvPr/>
        </p:nvSpPr>
        <p:spPr>
          <a:xfrm>
            <a:off x="3429000" y="399325"/>
            <a:ext cx="477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Montserrat"/>
              <a:buChar char="➔"/>
            </a:pPr>
            <a:r>
              <a:rPr b="0" i="0" lang="en-US" sz="20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The medial bone of the leg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6" name="Google Shape;236;g102d3067e8b_0_52"/>
          <p:cNvGraphicFramePr/>
          <p:nvPr/>
        </p:nvGraphicFramePr>
        <p:xfrm>
          <a:off x="866400" y="1312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{44D8552E-25FC-4359-B88F-8195C421136D}</a:tableStyleId>
              </a:tblPr>
              <a:tblGrid>
                <a:gridCol w="5461000"/>
                <a:gridCol w="5461000"/>
                <a:gridCol w="5461000"/>
              </a:tblGrid>
              <a:tr h="889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Upper end</a:t>
                      </a:r>
                      <a:endParaRPr sz="2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Shaft (body)</a:t>
                      </a:r>
                      <a:endParaRPr b="1"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Lower end</a:t>
                      </a:r>
                      <a:endParaRPr b="1"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44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</a:t>
                      </a:r>
                      <a:r>
                        <a:rPr b="1" lang="en-US" sz="2000" u="none" cap="none" strike="noStrike">
                          <a:solidFill>
                            <a:srgbClr val="6AA84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Medial condyle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larger and articulate with medial condyle of femur. Has a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groove 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its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posterior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surface for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semimembranosus muscle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US" sz="2000" u="none" cap="none" strike="noStrike">
                          <a:solidFill>
                            <a:srgbClr val="FDA2A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Lateral condyle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is smaller and articulates with lateral condyle of femur. 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</a:t>
                      </a:r>
                      <a:r>
                        <a:rPr b="1" lang="en-US" sz="2000" u="none" cap="none" strike="noStrike">
                          <a:solidFill>
                            <a:srgbClr val="B4A7D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facet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on its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lateral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side for articulation with head of fibula to form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proximal tibiofibular joint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US" sz="2000" u="none" cap="none" strike="noStrike">
                          <a:solidFill>
                            <a:srgbClr val="BF9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Intercondylar area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is rough and has </a:t>
                      </a:r>
                      <a:r>
                        <a:rPr b="1" lang="en-US" sz="2000" u="none" cap="none" strike="noStrike">
                          <a:solidFill>
                            <a:srgbClr val="9FC5E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intercondylar eminence</a:t>
                      </a:r>
                      <a:endParaRPr sz="2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r>
                        <a:rPr b="1" lang="en-US" sz="2000" u="none" cap="none" strike="noStrike">
                          <a:solidFill>
                            <a:srgbClr val="FFD9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Tibial tuberosity: 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upper smooth part gives attachment to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ligamentum patellae.</a:t>
                      </a:r>
                      <a:endParaRPr b="1"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Lower rough part is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subcutaneous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3 borders: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Anterior border (sharp and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subcutaneous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Medial border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Lateral border (interosseous border)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3 surfaces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</a:t>
                      </a:r>
                      <a:r>
                        <a:rPr b="1" lang="en-US" sz="2000" u="none" cap="none" strike="noStrike">
                          <a:solidFill>
                            <a:srgbClr val="6AA84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Medial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subcutaneous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</a:t>
                      </a:r>
                      <a:r>
                        <a:rPr b="1" lang="en-US" sz="2000" u="none" cap="none" strike="noStrike">
                          <a:solidFill>
                            <a:srgbClr val="FDA2A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Lateral</a:t>
                      </a:r>
                      <a:endParaRPr b="1" sz="2000" u="none" cap="none" strike="noStrike">
                        <a:solidFill>
                          <a:srgbClr val="FDA2A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Posterior (has oblique line, </a:t>
                      </a:r>
                      <a:r>
                        <a:rPr b="1" lang="en-US" sz="2000" u="none" cap="none" strike="noStrike">
                          <a:solidFill>
                            <a:srgbClr val="9FC5E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soleal line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for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attachment of soleus muscle)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6AA84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Drs Note: interosseous border lateral in medial bone and medial in lateral bone. It’s where the interosseous membrane attaches</a:t>
                      </a:r>
                      <a:endParaRPr sz="2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Articulates with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talus 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formation of ankle joint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r>
                        <a:rPr b="1" lang="en-US" sz="2000" u="none" cap="none" strike="noStrike">
                          <a:solidFill>
                            <a:srgbClr val="674EA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Medial malleolus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● its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medial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surface is subcutaneous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● Its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lateral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surface articulate with talus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r>
                        <a:rPr b="1" lang="en-US" sz="2000" u="none" cap="none" strike="noStrike">
                          <a:solidFill>
                            <a:srgbClr val="B6D7A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US" sz="2000" u="none" cap="none" strike="noStrike">
                          <a:solidFill>
                            <a:srgbClr val="6AA84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Fibular notch</a:t>
                      </a:r>
                      <a:r>
                        <a:rPr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lies on its lateral surface of lower end to form </a:t>
                      </a: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distal tibiofibular joint</a:t>
                      </a:r>
                      <a:endParaRPr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37" name="Google Shape;237;g102d3067e8b_0_52"/>
          <p:cNvPicPr preferRelativeResize="0"/>
          <p:nvPr/>
        </p:nvPicPr>
        <p:blipFill rotWithShape="1">
          <a:blip r:embed="rId3">
            <a:alphaModFix/>
          </a:blip>
          <a:srcRect b="10474" l="5362" r="37533" t="0"/>
          <a:stretch/>
        </p:blipFill>
        <p:spPr>
          <a:xfrm>
            <a:off x="881225" y="8694200"/>
            <a:ext cx="2777325" cy="145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102d3067e8b_0_52"/>
          <p:cNvPicPr preferRelativeResize="0"/>
          <p:nvPr/>
        </p:nvPicPr>
        <p:blipFill rotWithShape="1">
          <a:blip r:embed="rId4">
            <a:alphaModFix/>
          </a:blip>
          <a:srcRect b="10474" l="64614" r="8591" t="16733"/>
          <a:stretch/>
        </p:blipFill>
        <p:spPr>
          <a:xfrm>
            <a:off x="4124300" y="8694200"/>
            <a:ext cx="1793975" cy="13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102d3067e8b_0_52"/>
          <p:cNvPicPr preferRelativeResize="0"/>
          <p:nvPr/>
        </p:nvPicPr>
        <p:blipFill rotWithShape="1">
          <a:blip r:embed="rId5">
            <a:alphaModFix/>
          </a:blip>
          <a:srcRect b="9983" l="0" r="5507" t="6108"/>
          <a:stretch/>
        </p:blipFill>
        <p:spPr>
          <a:xfrm>
            <a:off x="6948850" y="8694200"/>
            <a:ext cx="4218100" cy="15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102d3067e8b_0_52"/>
          <p:cNvPicPr preferRelativeResize="0"/>
          <p:nvPr/>
        </p:nvPicPr>
        <p:blipFill rotWithShape="1">
          <a:blip r:embed="rId6">
            <a:alphaModFix/>
          </a:blip>
          <a:srcRect b="6191" l="0" r="48799" t="0"/>
          <a:stretch/>
        </p:blipFill>
        <p:spPr>
          <a:xfrm>
            <a:off x="11879550" y="8839200"/>
            <a:ext cx="2302725" cy="13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02d3067e8b_0_52"/>
          <p:cNvPicPr preferRelativeResize="0"/>
          <p:nvPr/>
        </p:nvPicPr>
        <p:blipFill rotWithShape="1">
          <a:blip r:embed="rId7">
            <a:alphaModFix/>
          </a:blip>
          <a:srcRect b="3122" l="62538" r="3371" t="3076"/>
          <a:stretch/>
        </p:blipFill>
        <p:spPr>
          <a:xfrm>
            <a:off x="15064650" y="8694200"/>
            <a:ext cx="2066000" cy="13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102d3067e8b_0_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5098" y="87263"/>
            <a:ext cx="844900" cy="100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102d3067e8b_0_52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604337" y="114925"/>
            <a:ext cx="1518550" cy="10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2d3067e8b_0_66"/>
          <p:cNvSpPr txBox="1"/>
          <p:nvPr>
            <p:ph type="title"/>
          </p:nvPr>
        </p:nvSpPr>
        <p:spPr>
          <a:xfrm>
            <a:off x="757075" y="461500"/>
            <a:ext cx="2670000" cy="1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Fibula</a:t>
            </a:r>
            <a:endParaRPr b="1" sz="4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102d3067e8b_0_66"/>
          <p:cNvSpPr/>
          <p:nvPr/>
        </p:nvSpPr>
        <p:spPr>
          <a:xfrm flipH="1" rot="5400000">
            <a:off x="3124325" y="859600"/>
            <a:ext cx="903900" cy="10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102d3067e8b_0_66"/>
          <p:cNvSpPr txBox="1"/>
          <p:nvPr/>
        </p:nvSpPr>
        <p:spPr>
          <a:xfrm>
            <a:off x="4092775" y="405550"/>
            <a:ext cx="6822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Montserrat"/>
              <a:buChar char="➔"/>
            </a:pPr>
            <a:r>
              <a:rPr b="0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The slender lateral bone of the leg</a:t>
            </a:r>
            <a:endParaRPr b="0" i="0" sz="18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Montserrat"/>
              <a:buChar char="➔"/>
            </a:pPr>
            <a:r>
              <a:rPr b="0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Takes </a:t>
            </a:r>
            <a:r>
              <a:rPr b="1" i="0" lang="en-US" sz="1800" u="sng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no part in knee joint</a:t>
            </a:r>
            <a:r>
              <a:rPr b="1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 articulation</a:t>
            </a:r>
            <a:endParaRPr b="1" i="0" sz="18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1" name="Google Shape;251;g102d3067e8b_0_66"/>
          <p:cNvGraphicFramePr/>
          <p:nvPr/>
        </p:nvGraphicFramePr>
        <p:xfrm>
          <a:off x="823375" y="2285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{44D8552E-25FC-4359-B88F-8195C421136D}</a:tableStyleId>
              </a:tblPr>
              <a:tblGrid>
                <a:gridCol w="5461000"/>
                <a:gridCol w="5461000"/>
                <a:gridCol w="54610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Proximal end</a:t>
                      </a:r>
                      <a:endParaRPr b="1"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Shaft (body)</a:t>
                      </a:r>
                      <a:endParaRPr b="1"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Distal end</a:t>
                      </a:r>
                      <a:endParaRPr b="1" sz="20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</a:t>
                      </a:r>
                      <a:r>
                        <a:rPr b="1" lang="en-US" sz="1800" u="none" cap="none" strike="noStrike">
                          <a:solidFill>
                            <a:srgbClr val="FDA2A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Head</a:t>
                      </a: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articulates with lateral condyle of tibia</a:t>
                      </a:r>
                      <a:endParaRPr sz="18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</a:t>
                      </a:r>
                      <a:r>
                        <a:rPr b="1" lang="en-US" sz="1800" u="none" cap="none" strike="noStrike">
                          <a:solidFill>
                            <a:srgbClr val="6AA84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Apex of the head</a:t>
                      </a: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also known as </a:t>
                      </a:r>
                      <a:r>
                        <a:rPr b="1"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styloid process</a:t>
                      </a:r>
                      <a:endParaRPr b="1" sz="18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</a:t>
                      </a:r>
                      <a:r>
                        <a:rPr b="1" lang="en-US" sz="1800" u="none" cap="none" strike="noStrike">
                          <a:solidFill>
                            <a:srgbClr val="BF9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Neck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</a:t>
                      </a:r>
                      <a:r>
                        <a:rPr b="1"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</a:t>
                      </a: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borders:</a:t>
                      </a:r>
                      <a:endParaRPr sz="18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● Its medial </a:t>
                      </a:r>
                      <a:r>
                        <a:rPr b="1" lang="en-US" sz="1800" u="none" cap="none" strike="noStrike">
                          <a:solidFill>
                            <a:srgbClr val="3D85C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interosseous border</a:t>
                      </a:r>
                      <a:r>
                        <a:rPr lang="en-US" sz="1800" u="none" cap="none" strike="noStrike">
                          <a:solidFill>
                            <a:srgbClr val="3D85C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gives attachment to interosseous membrane</a:t>
                      </a:r>
                      <a:endParaRPr sz="18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Has </a:t>
                      </a:r>
                      <a:r>
                        <a:rPr b="1"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</a:t>
                      </a: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surfaces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US" sz="1800" u="none" cap="none" strike="noStrike">
                          <a:solidFill>
                            <a:srgbClr val="6AA84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Lateral malleolus</a:t>
                      </a: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subcutaneous and has smooth medial surface for articulation with talus to form ankle joint.</a:t>
                      </a:r>
                      <a:endParaRPr sz="1800" u="none" cap="none" strike="noStrike">
                        <a:solidFill>
                          <a:srgbClr val="4D4D4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4D4D4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Sidenote: </a:t>
                      </a:r>
                      <a:r>
                        <a:rPr b="1" lang="en-US" sz="1800" u="none" cap="none" strike="noStrike">
                          <a:solidFill>
                            <a:srgbClr val="F6B26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Malleolus groove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0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52" name="Google Shape;252;g102d3067e8b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6000" y="5056100"/>
            <a:ext cx="3292700" cy="18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102d3067e8b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8175" y="5128208"/>
            <a:ext cx="2670000" cy="170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102d3067e8b_0_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52100" y="5027000"/>
            <a:ext cx="3189900" cy="18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102d3067e8b_0_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0423" y="410288"/>
            <a:ext cx="844900" cy="100632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102d3067e8b_0_66"/>
          <p:cNvSpPr txBox="1"/>
          <p:nvPr/>
        </p:nvSpPr>
        <p:spPr>
          <a:xfrm>
            <a:off x="1219487" y="8138675"/>
            <a:ext cx="14016601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Fractures of the neck of the femur are common . Tibia fractures are normally caused by trauma,whether it was a sporting injury, a fall at home or a fall at work.</a:t>
            </a:r>
            <a:endParaRPr b="0" i="0" sz="21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7" name="Google Shape;257;g102d3067e8b_0_66"/>
          <p:cNvSpPr/>
          <p:nvPr/>
        </p:nvSpPr>
        <p:spPr>
          <a:xfrm>
            <a:off x="905320" y="7650529"/>
            <a:ext cx="12770401" cy="1700700"/>
          </a:xfrm>
          <a:prstGeom prst="rect">
            <a:avLst/>
          </a:prstGeom>
          <a:noFill/>
          <a:ln cap="flat" cmpd="sng" w="19050">
            <a:solidFill>
              <a:srgbClr val="FCE5CD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05afeaeba7_0_0"/>
          <p:cNvSpPr txBox="1"/>
          <p:nvPr>
            <p:ph type="title"/>
          </p:nvPr>
        </p:nvSpPr>
        <p:spPr>
          <a:xfrm>
            <a:off x="4975776" y="562800"/>
            <a:ext cx="9981300" cy="1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Ankle and Foot Bones: Tarsals</a:t>
            </a:r>
            <a:endParaRPr b="1" sz="4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105afeaeba7_0_0"/>
          <p:cNvSpPr txBox="1"/>
          <p:nvPr>
            <p:ph idx="1" type="body"/>
          </p:nvPr>
        </p:nvSpPr>
        <p:spPr>
          <a:xfrm>
            <a:off x="1578588" y="2666270"/>
            <a:ext cx="7955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u="sng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7 tarsal bones</a:t>
            </a:r>
            <a:r>
              <a:rPr b="1" lang="en-US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800"/>
              <a:buFont typeface="Montserrat"/>
              <a:buAutoNum type="arabicPeriod"/>
            </a:pPr>
            <a:r>
              <a:rPr b="1" lang="en-US">
                <a:solidFill>
                  <a:srgbClr val="C27BA0"/>
                </a:solidFill>
                <a:latin typeface="Montserrat"/>
                <a:ea typeface="Montserrat"/>
                <a:cs typeface="Montserrat"/>
                <a:sym typeface="Montserrat"/>
              </a:rPr>
              <a:t>Calcaneum</a:t>
            </a:r>
            <a:endParaRPr b="1">
              <a:solidFill>
                <a:srgbClr val="C27BA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800"/>
              <a:buFont typeface="Montserrat"/>
              <a:buAutoNum type="arabicPeriod"/>
            </a:pPr>
            <a:r>
              <a:rPr b="1" lang="en-US">
                <a:solidFill>
                  <a:srgbClr val="BF9000"/>
                </a:solidFill>
                <a:latin typeface="Montserrat"/>
                <a:ea typeface="Montserrat"/>
                <a:cs typeface="Montserrat"/>
                <a:sym typeface="Montserrat"/>
              </a:rPr>
              <a:t>Talus</a:t>
            </a:r>
            <a:endParaRPr b="1">
              <a:solidFill>
                <a:srgbClr val="BF9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Font typeface="Montserrat"/>
              <a:buAutoNum type="arabicPeriod"/>
            </a:pPr>
            <a:r>
              <a:rPr b="1" lang="en-US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rPr>
              <a:t>Navicular</a:t>
            </a:r>
            <a:endParaRPr b="1">
              <a:solidFill>
                <a:srgbClr val="6FA8D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800"/>
              <a:buFont typeface="Montserrat"/>
              <a:buAutoNum type="arabicPeriod"/>
            </a:pPr>
            <a:r>
              <a:rPr b="1" lang="en-US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Cuboid</a:t>
            </a:r>
            <a:endParaRPr b="1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Font typeface="Montserrat"/>
              <a:buAutoNum type="arabicPeriod"/>
            </a:pPr>
            <a:r>
              <a:rPr b="1" lang="en-US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Medial Cuneiform</a:t>
            </a:r>
            <a:endParaRPr b="1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Font typeface="Montserrat"/>
              <a:buAutoNum type="arabicPeriod"/>
            </a:pPr>
            <a:r>
              <a:rPr b="1" lang="en-US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Intermediate Cuneiform</a:t>
            </a:r>
            <a:endParaRPr b="1"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Font typeface="Montserrat"/>
              <a:buAutoNum type="arabicPeriod"/>
            </a:pPr>
            <a:r>
              <a:rPr b="1" lang="en-US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Lateral Cuneiform</a:t>
            </a:r>
            <a:endParaRPr/>
          </a:p>
        </p:txBody>
      </p:sp>
      <p:sp>
        <p:nvSpPr>
          <p:cNvPr id="264" name="Google Shape;264;g105afeaeba7_0_0"/>
          <p:cNvSpPr/>
          <p:nvPr/>
        </p:nvSpPr>
        <p:spPr>
          <a:xfrm>
            <a:off x="5481875" y="1335450"/>
            <a:ext cx="8969100" cy="10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g105afeaeba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200" y="5389500"/>
            <a:ext cx="8862175" cy="381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05afeaeba7_0_0"/>
          <p:cNvSpPr txBox="1"/>
          <p:nvPr/>
        </p:nvSpPr>
        <p:spPr>
          <a:xfrm>
            <a:off x="10351575" y="8264050"/>
            <a:ext cx="512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Mnemonic: </a:t>
            </a:r>
            <a:r>
              <a:rPr b="1" i="0" lang="en-US" sz="1600" u="none" cap="none" strike="noStrike">
                <a:solidFill>
                  <a:srgbClr val="C27BA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ute </a:t>
            </a:r>
            <a:r>
              <a:rPr b="1" i="0" lang="en-US" sz="1600" u="none" cap="none" strike="noStrike">
                <a:solidFill>
                  <a:srgbClr val="FFD966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igers </a:t>
            </a:r>
            <a:r>
              <a:rPr b="1" i="0" lang="en-US" sz="1600" u="none" cap="none" strike="noStrike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eed </a:t>
            </a:r>
            <a:r>
              <a:rPr b="1" i="0" lang="en-US" sz="1600" u="none" cap="none" strike="noStrike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MIL</a:t>
            </a:r>
            <a:r>
              <a:rPr b="1" i="0" lang="en-US" sz="16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105afeaeba7_0_0"/>
          <p:cNvSpPr txBox="1"/>
          <p:nvPr/>
        </p:nvSpPr>
        <p:spPr>
          <a:xfrm>
            <a:off x="9858250" y="2666275"/>
            <a:ext cx="54861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● </a:t>
            </a:r>
            <a:r>
              <a:rPr b="1" i="0" lang="en-US" sz="1800" u="none" cap="none" strike="noStrike">
                <a:solidFill>
                  <a:srgbClr val="C27BA0"/>
                </a:solidFill>
                <a:latin typeface="Montserrat"/>
                <a:ea typeface="Montserrat"/>
                <a:cs typeface="Montserrat"/>
                <a:sym typeface="Montserrat"/>
              </a:rPr>
              <a:t>Calcaneum</a:t>
            </a:r>
            <a:r>
              <a:rPr b="0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 is the largest bone of the foot. Forms the heel</a:t>
            </a:r>
            <a:endParaRPr b="0" i="0" sz="1800" u="none" cap="none" strike="noStrike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● Only the </a:t>
            </a:r>
            <a:r>
              <a:rPr b="1" i="0" lang="en-US" sz="1800" u="none" cap="none" strike="noStrike">
                <a:solidFill>
                  <a:srgbClr val="BF9000"/>
                </a:solidFill>
                <a:latin typeface="Montserrat"/>
                <a:ea typeface="Montserrat"/>
                <a:cs typeface="Montserrat"/>
                <a:sym typeface="Montserrat"/>
              </a:rPr>
              <a:t>Talus</a:t>
            </a:r>
            <a:r>
              <a:rPr b="0" i="0" lang="en-US" sz="1800" u="none" cap="none" strike="noStrike">
                <a:solidFill>
                  <a:srgbClr val="BF9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articulates with tibia &amp; fibula at </a:t>
            </a:r>
            <a:r>
              <a:rPr b="1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ankle joint</a:t>
            </a:r>
            <a:r>
              <a:rPr b="0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 with </a:t>
            </a:r>
            <a:r>
              <a:rPr b="1" i="0" lang="en-US" sz="1800" u="none" cap="none" strike="noStrike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no muscle attachment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02d3067e8b_0_88"/>
          <p:cNvSpPr txBox="1"/>
          <p:nvPr>
            <p:ph type="title"/>
          </p:nvPr>
        </p:nvSpPr>
        <p:spPr>
          <a:xfrm>
            <a:off x="3142050" y="562800"/>
            <a:ext cx="12740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Ankle and Foot Bones: Metatarsals &amp; Phalanges</a:t>
            </a:r>
            <a:endParaRPr sz="4200"/>
          </a:p>
        </p:txBody>
      </p:sp>
      <p:sp>
        <p:nvSpPr>
          <p:cNvPr id="273" name="Google Shape;273;g102d3067e8b_0_88"/>
          <p:cNvSpPr txBox="1"/>
          <p:nvPr>
            <p:ph idx="1" type="body"/>
          </p:nvPr>
        </p:nvSpPr>
        <p:spPr>
          <a:xfrm>
            <a:off x="871350" y="2731860"/>
            <a:ext cx="79554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5 metatarsal bones:</a:t>
            </a:r>
            <a:endParaRPr b="1" sz="20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Numbered from medial (big toe) to lateral</a:t>
            </a:r>
            <a:endParaRPr sz="20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1st metatarsal bone is large and is medial.</a:t>
            </a:r>
            <a:endParaRPr sz="20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Each metatarsal bone has</a:t>
            </a:r>
            <a:endParaRPr sz="20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Base (proximal)</a:t>
            </a:r>
            <a:endParaRPr sz="20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Shaft</a:t>
            </a:r>
            <a:endParaRPr sz="20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Head (distal)</a:t>
            </a:r>
            <a:endParaRPr sz="2000"/>
          </a:p>
        </p:txBody>
      </p:sp>
      <p:sp>
        <p:nvSpPr>
          <p:cNvPr id="274" name="Google Shape;274;g102d3067e8b_0_88"/>
          <p:cNvSpPr txBox="1"/>
          <p:nvPr>
            <p:ph idx="2" type="body"/>
          </p:nvPr>
        </p:nvSpPr>
        <p:spPr>
          <a:xfrm>
            <a:off x="871345" y="5938485"/>
            <a:ext cx="7955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14 phalanges:</a:t>
            </a:r>
            <a:endParaRPr b="1" sz="20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Montserrat"/>
              <a:buChar char="●"/>
            </a:pPr>
            <a:r>
              <a:rPr b="1"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 phalanges for the big toe</a:t>
            </a:r>
            <a:endParaRPr sz="20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b="1" lang="en-US" sz="2000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proximal</a:t>
            </a:r>
            <a:r>
              <a:rPr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 &amp; </a:t>
            </a:r>
            <a:r>
              <a:rPr b="1" lang="en-US" sz="20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rPr>
              <a:t>distal</a:t>
            </a:r>
            <a:r>
              <a:rPr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20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Montserrat"/>
              <a:buChar char="●"/>
            </a:pPr>
            <a:r>
              <a:rPr b="1"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 phalanges for each of the lateral 4 toes</a:t>
            </a:r>
            <a:endParaRPr sz="2000">
              <a:solidFill>
                <a:srgbClr val="4D4D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b="1" lang="en-US" sz="2000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proximal</a:t>
            </a:r>
            <a:r>
              <a:rPr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US" sz="2000">
                <a:solidFill>
                  <a:srgbClr val="B4A7D6"/>
                </a:solidFill>
                <a:latin typeface="Montserrat"/>
                <a:ea typeface="Montserrat"/>
                <a:cs typeface="Montserrat"/>
                <a:sym typeface="Montserrat"/>
              </a:rPr>
              <a:t>middle</a:t>
            </a:r>
            <a:r>
              <a:rPr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US" sz="20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rPr>
              <a:t>distal</a:t>
            </a:r>
            <a:r>
              <a:rPr lang="en-US" sz="2000">
                <a:solidFill>
                  <a:srgbClr val="4D4D4D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2000"/>
          </a:p>
        </p:txBody>
      </p:sp>
      <p:sp>
        <p:nvSpPr>
          <p:cNvPr id="275" name="Google Shape;275;g102d3067e8b_0_88"/>
          <p:cNvSpPr/>
          <p:nvPr/>
        </p:nvSpPr>
        <p:spPr>
          <a:xfrm>
            <a:off x="3934200" y="1959575"/>
            <a:ext cx="11156100" cy="10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102d3067e8b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2250" y="2430550"/>
            <a:ext cx="5578050" cy="59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102d3067e8b_0_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694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5afeaeba7_1_6"/>
          <p:cNvSpPr txBox="1"/>
          <p:nvPr>
            <p:ph type="title"/>
          </p:nvPr>
        </p:nvSpPr>
        <p:spPr>
          <a:xfrm>
            <a:off x="491700" y="458350"/>
            <a:ext cx="9301200" cy="17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r>
              <a:rPr lang="en-US" sz="35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Questions from the slides</a:t>
            </a:r>
            <a:endParaRPr sz="35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83" name="Google Shape;283;g105afeaeba7_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669" y="275403"/>
            <a:ext cx="1172508" cy="1395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g105afeaeba7_1_6"/>
          <p:cNvGrpSpPr/>
          <p:nvPr/>
        </p:nvGrpSpPr>
        <p:grpSpPr>
          <a:xfrm>
            <a:off x="9335099" y="2726253"/>
            <a:ext cx="3514317" cy="595244"/>
            <a:chOff x="4404545" y="3301592"/>
            <a:chExt cx="782403" cy="129272"/>
          </a:xfrm>
        </p:grpSpPr>
        <p:sp>
          <p:nvSpPr>
            <p:cNvPr id="285" name="Google Shape;285;g105afeaeba7_1_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105afeaeba7_1_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g105afeaeba7_1_6"/>
          <p:cNvGrpSpPr/>
          <p:nvPr/>
        </p:nvGrpSpPr>
        <p:grpSpPr>
          <a:xfrm>
            <a:off x="2209006" y="1521764"/>
            <a:ext cx="14507554" cy="1005270"/>
            <a:chOff x="4411970" y="2468673"/>
            <a:chExt cx="747292" cy="167428"/>
          </a:xfrm>
        </p:grpSpPr>
        <p:sp>
          <p:nvSpPr>
            <p:cNvPr id="288" name="Google Shape;288;g105afeaeba7_1_6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105afeaeba7_1_6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g105afeaeba7_1_6"/>
          <p:cNvSpPr txBox="1"/>
          <p:nvPr/>
        </p:nvSpPr>
        <p:spPr>
          <a:xfrm>
            <a:off x="2306265" y="1760850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Q1</a:t>
            </a:r>
            <a:endParaRPr b="1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91" name="Google Shape;291;g105afeaeba7_1_6"/>
          <p:cNvGrpSpPr/>
          <p:nvPr/>
        </p:nvGrpSpPr>
        <p:grpSpPr>
          <a:xfrm>
            <a:off x="2209006" y="4321833"/>
            <a:ext cx="14507554" cy="1005287"/>
            <a:chOff x="4411970" y="2468673"/>
            <a:chExt cx="747292" cy="167428"/>
          </a:xfrm>
        </p:grpSpPr>
        <p:sp>
          <p:nvSpPr>
            <p:cNvPr id="292" name="Google Shape;292;g105afeaeba7_1_6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105afeaeba7_1_6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" name="Google Shape;294;g105afeaeba7_1_6"/>
          <p:cNvGrpSpPr/>
          <p:nvPr/>
        </p:nvGrpSpPr>
        <p:grpSpPr>
          <a:xfrm>
            <a:off x="2306577" y="2726253"/>
            <a:ext cx="3514317" cy="595244"/>
            <a:chOff x="4404545" y="3301592"/>
            <a:chExt cx="782403" cy="129272"/>
          </a:xfrm>
        </p:grpSpPr>
        <p:sp>
          <p:nvSpPr>
            <p:cNvPr id="295" name="Google Shape;295;g105afeaeba7_1_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105afeaeba7_1_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g105afeaeba7_1_6"/>
          <p:cNvGrpSpPr/>
          <p:nvPr/>
        </p:nvGrpSpPr>
        <p:grpSpPr>
          <a:xfrm>
            <a:off x="5820837" y="2726253"/>
            <a:ext cx="3514317" cy="595244"/>
            <a:chOff x="4404545" y="3301592"/>
            <a:chExt cx="782403" cy="129272"/>
          </a:xfrm>
        </p:grpSpPr>
        <p:sp>
          <p:nvSpPr>
            <p:cNvPr id="298" name="Google Shape;298;g105afeaeba7_1_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105afeaeba7_1_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g105afeaeba7_1_6"/>
          <p:cNvGrpSpPr/>
          <p:nvPr/>
        </p:nvGrpSpPr>
        <p:grpSpPr>
          <a:xfrm>
            <a:off x="12849371" y="2726253"/>
            <a:ext cx="3514317" cy="595244"/>
            <a:chOff x="4404545" y="3301592"/>
            <a:chExt cx="782403" cy="129272"/>
          </a:xfrm>
        </p:grpSpPr>
        <p:sp>
          <p:nvSpPr>
            <p:cNvPr id="301" name="Google Shape;301;g105afeaeba7_1_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105afeaeba7_1_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g105afeaeba7_1_6"/>
          <p:cNvSpPr txBox="1"/>
          <p:nvPr/>
        </p:nvSpPr>
        <p:spPr>
          <a:xfrm>
            <a:off x="2299375" y="4440775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105afeaeba7_1_6"/>
          <p:cNvSpPr txBox="1"/>
          <p:nvPr/>
        </p:nvSpPr>
        <p:spPr>
          <a:xfrm>
            <a:off x="5885027" y="26990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05afeaeba7_1_6"/>
          <p:cNvSpPr txBox="1"/>
          <p:nvPr/>
        </p:nvSpPr>
        <p:spPr>
          <a:xfrm>
            <a:off x="2299375" y="6998775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105afeaeba7_1_6"/>
          <p:cNvSpPr txBox="1"/>
          <p:nvPr/>
        </p:nvSpPr>
        <p:spPr>
          <a:xfrm>
            <a:off x="9453402" y="26990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7" name="Google Shape;307;g105afeaeba7_1_6"/>
          <p:cNvGrpSpPr/>
          <p:nvPr/>
        </p:nvGrpSpPr>
        <p:grpSpPr>
          <a:xfrm>
            <a:off x="2209006" y="6879834"/>
            <a:ext cx="14507554" cy="1005287"/>
            <a:chOff x="4411970" y="2468673"/>
            <a:chExt cx="747292" cy="167428"/>
          </a:xfrm>
        </p:grpSpPr>
        <p:sp>
          <p:nvSpPr>
            <p:cNvPr id="308" name="Google Shape;308;g105afeaeba7_1_6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g105afeaeba7_1_6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g105afeaeba7_1_6"/>
          <p:cNvSpPr txBox="1"/>
          <p:nvPr/>
        </p:nvSpPr>
        <p:spPr>
          <a:xfrm>
            <a:off x="12973850" y="26965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105afeaeba7_1_6"/>
          <p:cNvSpPr txBox="1"/>
          <p:nvPr/>
        </p:nvSpPr>
        <p:spPr>
          <a:xfrm>
            <a:off x="2316652" y="269653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2" name="Google Shape;312;g105afeaeba7_1_6"/>
          <p:cNvGrpSpPr/>
          <p:nvPr/>
        </p:nvGrpSpPr>
        <p:grpSpPr>
          <a:xfrm>
            <a:off x="9462737" y="5464228"/>
            <a:ext cx="3514317" cy="595244"/>
            <a:chOff x="4404545" y="3301592"/>
            <a:chExt cx="782403" cy="129272"/>
          </a:xfrm>
        </p:grpSpPr>
        <p:sp>
          <p:nvSpPr>
            <p:cNvPr id="313" name="Google Shape;313;g105afeaeba7_1_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g105afeaeba7_1_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g105afeaeba7_1_6"/>
          <p:cNvGrpSpPr/>
          <p:nvPr/>
        </p:nvGrpSpPr>
        <p:grpSpPr>
          <a:xfrm>
            <a:off x="2434216" y="5464228"/>
            <a:ext cx="3514317" cy="595244"/>
            <a:chOff x="4404545" y="3301592"/>
            <a:chExt cx="782403" cy="129272"/>
          </a:xfrm>
        </p:grpSpPr>
        <p:sp>
          <p:nvSpPr>
            <p:cNvPr id="316" name="Google Shape;316;g105afeaeba7_1_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g105afeaeba7_1_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g105afeaeba7_1_6"/>
          <p:cNvGrpSpPr/>
          <p:nvPr/>
        </p:nvGrpSpPr>
        <p:grpSpPr>
          <a:xfrm>
            <a:off x="5948473" y="5464228"/>
            <a:ext cx="3514317" cy="595244"/>
            <a:chOff x="4404545" y="3301592"/>
            <a:chExt cx="782403" cy="129272"/>
          </a:xfrm>
        </p:grpSpPr>
        <p:sp>
          <p:nvSpPr>
            <p:cNvPr id="319" name="Google Shape;319;g105afeaeba7_1_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g105afeaeba7_1_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g105afeaeba7_1_6"/>
          <p:cNvGrpSpPr/>
          <p:nvPr/>
        </p:nvGrpSpPr>
        <p:grpSpPr>
          <a:xfrm>
            <a:off x="12977008" y="5464228"/>
            <a:ext cx="3514317" cy="595244"/>
            <a:chOff x="4404545" y="3301592"/>
            <a:chExt cx="782403" cy="129272"/>
          </a:xfrm>
        </p:grpSpPr>
        <p:sp>
          <p:nvSpPr>
            <p:cNvPr id="322" name="Google Shape;322;g105afeaeba7_1_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g105afeaeba7_1_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g105afeaeba7_1_6"/>
          <p:cNvSpPr txBox="1"/>
          <p:nvPr/>
        </p:nvSpPr>
        <p:spPr>
          <a:xfrm>
            <a:off x="6012664" y="54370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105afeaeba7_1_6"/>
          <p:cNvSpPr txBox="1"/>
          <p:nvPr/>
        </p:nvSpPr>
        <p:spPr>
          <a:xfrm>
            <a:off x="9581039" y="54370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105afeaeba7_1_6"/>
          <p:cNvSpPr txBox="1"/>
          <p:nvPr/>
        </p:nvSpPr>
        <p:spPr>
          <a:xfrm>
            <a:off x="13101488" y="54345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105afeaeba7_1_6"/>
          <p:cNvSpPr txBox="1"/>
          <p:nvPr/>
        </p:nvSpPr>
        <p:spPr>
          <a:xfrm>
            <a:off x="2444289" y="5434513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8" name="Google Shape;328;g105afeaeba7_1_6"/>
          <p:cNvGrpSpPr/>
          <p:nvPr/>
        </p:nvGrpSpPr>
        <p:grpSpPr>
          <a:xfrm>
            <a:off x="9462737" y="8040803"/>
            <a:ext cx="3514317" cy="595244"/>
            <a:chOff x="4404545" y="3301592"/>
            <a:chExt cx="782403" cy="129272"/>
          </a:xfrm>
        </p:grpSpPr>
        <p:sp>
          <p:nvSpPr>
            <p:cNvPr id="329" name="Google Shape;329;g105afeaeba7_1_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g105afeaeba7_1_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g105afeaeba7_1_6"/>
          <p:cNvGrpSpPr/>
          <p:nvPr/>
        </p:nvGrpSpPr>
        <p:grpSpPr>
          <a:xfrm>
            <a:off x="2434216" y="8040803"/>
            <a:ext cx="3514317" cy="595244"/>
            <a:chOff x="4404545" y="3301592"/>
            <a:chExt cx="782403" cy="129272"/>
          </a:xfrm>
        </p:grpSpPr>
        <p:sp>
          <p:nvSpPr>
            <p:cNvPr id="332" name="Google Shape;332;g105afeaeba7_1_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105afeaeba7_1_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g105afeaeba7_1_6"/>
          <p:cNvGrpSpPr/>
          <p:nvPr/>
        </p:nvGrpSpPr>
        <p:grpSpPr>
          <a:xfrm>
            <a:off x="5948473" y="8040803"/>
            <a:ext cx="3514317" cy="595244"/>
            <a:chOff x="4404545" y="3301592"/>
            <a:chExt cx="782403" cy="129272"/>
          </a:xfrm>
        </p:grpSpPr>
        <p:sp>
          <p:nvSpPr>
            <p:cNvPr id="335" name="Google Shape;335;g105afeaeba7_1_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105afeaeba7_1_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g105afeaeba7_1_6"/>
          <p:cNvGrpSpPr/>
          <p:nvPr/>
        </p:nvGrpSpPr>
        <p:grpSpPr>
          <a:xfrm>
            <a:off x="12977008" y="8040803"/>
            <a:ext cx="3514317" cy="595244"/>
            <a:chOff x="4404545" y="3301592"/>
            <a:chExt cx="782403" cy="129272"/>
          </a:xfrm>
        </p:grpSpPr>
        <p:sp>
          <p:nvSpPr>
            <p:cNvPr id="338" name="Google Shape;338;g105afeaeba7_1_6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g105afeaeba7_1_6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0" name="Google Shape;340;g105afeaeba7_1_6"/>
          <p:cNvSpPr txBox="1"/>
          <p:nvPr/>
        </p:nvSpPr>
        <p:spPr>
          <a:xfrm>
            <a:off x="6012664" y="80136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105afeaeba7_1_6"/>
          <p:cNvSpPr txBox="1"/>
          <p:nvPr/>
        </p:nvSpPr>
        <p:spPr>
          <a:xfrm>
            <a:off x="9581039" y="80136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105afeaeba7_1_6"/>
          <p:cNvSpPr txBox="1"/>
          <p:nvPr/>
        </p:nvSpPr>
        <p:spPr>
          <a:xfrm>
            <a:off x="13101488" y="801110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105afeaeba7_1_6"/>
          <p:cNvSpPr txBox="1"/>
          <p:nvPr/>
        </p:nvSpPr>
        <p:spPr>
          <a:xfrm>
            <a:off x="2444289" y="801108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105afeaeba7_1_6"/>
          <p:cNvSpPr txBox="1"/>
          <p:nvPr/>
        </p:nvSpPr>
        <p:spPr>
          <a:xfrm>
            <a:off x="4661005" y="1619413"/>
            <a:ext cx="111147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Which bony landmark is located on the lateral side of the proximal humerus?</a:t>
            </a:r>
            <a:endParaRPr b="0" i="0" sz="1800" u="none" cap="none" strike="noStrike">
              <a:solidFill>
                <a:schemeClr val="dk1"/>
              </a:solidFill>
              <a:highlight>
                <a:schemeClr val="l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5" name="Google Shape;345;g105afeaeba7_1_6"/>
          <p:cNvSpPr txBox="1"/>
          <p:nvPr/>
        </p:nvSpPr>
        <p:spPr>
          <a:xfrm>
            <a:off x="4765696" y="4440775"/>
            <a:ext cx="103101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Which region of the humerus articulates with the radius as part of the elbow joint?</a:t>
            </a:r>
            <a:endParaRPr b="0" i="0" sz="1800" u="none" cap="none" strike="noStrike">
              <a:solidFill>
                <a:schemeClr val="dk1"/>
              </a:solidFill>
              <a:highlight>
                <a:schemeClr val="l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6" name="Google Shape;346;g105afeaeba7_1_6"/>
          <p:cNvSpPr txBox="1"/>
          <p:nvPr/>
        </p:nvSpPr>
        <p:spPr>
          <a:xfrm>
            <a:off x="4902350" y="6977475"/>
            <a:ext cx="7689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Which is the lateral-most carpal bone of the proximal row?</a:t>
            </a:r>
            <a:endParaRPr b="0" i="0" sz="1800" u="none" cap="none" strike="noStrike">
              <a:solidFill>
                <a:schemeClr val="dk1"/>
              </a:solidFill>
              <a:highlight>
                <a:schemeClr val="l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7" name="Google Shape;347;g105afeaeba7_1_6"/>
          <p:cNvSpPr txBox="1"/>
          <p:nvPr/>
        </p:nvSpPr>
        <p:spPr>
          <a:xfrm>
            <a:off x="2434225" y="7121900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Q3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105afeaeba7_1_6"/>
          <p:cNvSpPr txBox="1"/>
          <p:nvPr/>
        </p:nvSpPr>
        <p:spPr>
          <a:xfrm>
            <a:off x="2434213" y="2668650"/>
            <a:ext cx="30000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Greater tubercle</a:t>
            </a:r>
            <a:endParaRPr b="0" i="0" sz="1700" u="none" cap="none" strike="noStrike">
              <a:solidFill>
                <a:schemeClr val="dk1"/>
              </a:solidFill>
              <a:highlight>
                <a:schemeClr val="l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9" name="Google Shape;349;g105afeaeba7_1_6"/>
          <p:cNvSpPr txBox="1"/>
          <p:nvPr/>
        </p:nvSpPr>
        <p:spPr>
          <a:xfrm>
            <a:off x="6077988" y="2673700"/>
            <a:ext cx="30000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Trochlea</a:t>
            </a:r>
            <a:endParaRPr b="0" i="0" sz="1700" u="none" cap="none" strike="noStrike">
              <a:solidFill>
                <a:schemeClr val="dk1"/>
              </a:solidFill>
              <a:highlight>
                <a:schemeClr val="l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0" name="Google Shape;350;g105afeaeba7_1_6"/>
          <p:cNvSpPr txBox="1"/>
          <p:nvPr/>
        </p:nvSpPr>
        <p:spPr>
          <a:xfrm>
            <a:off x="9592250" y="2618650"/>
            <a:ext cx="30000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Lateral epicondyle</a:t>
            </a:r>
            <a:endParaRPr b="0" i="0" sz="1700" u="none" cap="none" strike="noStrike">
              <a:solidFill>
                <a:schemeClr val="dk1"/>
              </a:solidFill>
              <a:highlight>
                <a:schemeClr val="l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1" name="Google Shape;351;g105afeaeba7_1_6"/>
          <p:cNvSpPr txBox="1"/>
          <p:nvPr/>
        </p:nvSpPr>
        <p:spPr>
          <a:xfrm>
            <a:off x="13021775" y="2613600"/>
            <a:ext cx="30000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Lesser tubercle</a:t>
            </a:r>
            <a:endParaRPr b="0" i="0" sz="1700" u="none" cap="none" strike="noStrike">
              <a:solidFill>
                <a:schemeClr val="dk1"/>
              </a:solidFill>
              <a:highlight>
                <a:schemeClr val="l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2" name="Google Shape;352;g105afeaeba7_1_6"/>
          <p:cNvSpPr txBox="1"/>
          <p:nvPr/>
        </p:nvSpPr>
        <p:spPr>
          <a:xfrm>
            <a:off x="2434213" y="5397100"/>
            <a:ext cx="30000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Trochlea</a:t>
            </a:r>
            <a:endParaRPr b="0" i="0" sz="1700" u="none" cap="none" strike="noStrike">
              <a:solidFill>
                <a:schemeClr val="dk1"/>
              </a:solidFill>
              <a:highlight>
                <a:schemeClr val="l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3" name="Google Shape;353;g105afeaeba7_1_6"/>
          <p:cNvSpPr txBox="1"/>
          <p:nvPr/>
        </p:nvSpPr>
        <p:spPr>
          <a:xfrm>
            <a:off x="6205613" y="5388763"/>
            <a:ext cx="3000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Styloid process</a:t>
            </a:r>
            <a:endParaRPr b="0" i="0" sz="1800" u="none" cap="none" strike="noStrike">
              <a:solidFill>
                <a:schemeClr val="dk1"/>
              </a:solidFill>
              <a:highlight>
                <a:schemeClr val="l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4" name="Google Shape;354;g105afeaeba7_1_6"/>
          <p:cNvSpPr txBox="1"/>
          <p:nvPr/>
        </p:nvSpPr>
        <p:spPr>
          <a:xfrm>
            <a:off x="9591313" y="5388775"/>
            <a:ext cx="3000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Capitulum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5" name="Google Shape;355;g105afeaeba7_1_6"/>
          <p:cNvSpPr txBox="1"/>
          <p:nvPr/>
        </p:nvSpPr>
        <p:spPr>
          <a:xfrm>
            <a:off x="13234150" y="5388775"/>
            <a:ext cx="3000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Olecranon process</a:t>
            </a:r>
            <a:endParaRPr b="0" i="0" sz="1800" u="none" cap="none" strike="noStrike">
              <a:solidFill>
                <a:schemeClr val="dk1"/>
              </a:solidFill>
              <a:highlight>
                <a:schemeClr val="l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6" name="Google Shape;356;g105afeaeba7_1_6"/>
          <p:cNvSpPr txBox="1"/>
          <p:nvPr/>
        </p:nvSpPr>
        <p:spPr>
          <a:xfrm>
            <a:off x="2691363" y="7933425"/>
            <a:ext cx="3000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Trapezium</a:t>
            </a:r>
            <a:endParaRPr b="0" i="0" sz="1800" u="none" cap="none" strike="noStrike">
              <a:solidFill>
                <a:schemeClr val="dk1"/>
              </a:solidFill>
              <a:highlight>
                <a:schemeClr val="l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7" name="Google Shape;357;g105afeaeba7_1_6"/>
          <p:cNvSpPr txBox="1"/>
          <p:nvPr/>
        </p:nvSpPr>
        <p:spPr>
          <a:xfrm>
            <a:off x="6136200" y="7923825"/>
            <a:ext cx="3000000" cy="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Hamate</a:t>
            </a:r>
            <a:endParaRPr b="0" i="0" sz="1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8" name="Google Shape;358;g105afeaeba7_1_6"/>
          <p:cNvSpPr txBox="1"/>
          <p:nvPr/>
        </p:nvSpPr>
        <p:spPr>
          <a:xfrm>
            <a:off x="9719900" y="7933425"/>
            <a:ext cx="3000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Pisiform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9" name="Google Shape;359;g105afeaeba7_1_6"/>
          <p:cNvSpPr txBox="1"/>
          <p:nvPr/>
        </p:nvSpPr>
        <p:spPr>
          <a:xfrm>
            <a:off x="13339045" y="7943025"/>
            <a:ext cx="3000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chemeClr val="lt2"/>
                </a:highlight>
                <a:latin typeface="Comfortaa"/>
                <a:ea typeface="Comfortaa"/>
                <a:cs typeface="Comfortaa"/>
                <a:sym typeface="Comfortaa"/>
              </a:rPr>
              <a:t>Scaphoid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0" name="Google Shape;360;g105afeaeba7_1_6"/>
          <p:cNvSpPr txBox="1"/>
          <p:nvPr/>
        </p:nvSpPr>
        <p:spPr>
          <a:xfrm>
            <a:off x="13525" y="8276625"/>
            <a:ext cx="3000000" cy="18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D9D9D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Answers: </a:t>
            </a:r>
            <a:endParaRPr b="1" i="0" sz="1700" u="none" cap="none" strike="noStrike">
              <a:solidFill>
                <a:srgbClr val="D9D9D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D9D9D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1.A</a:t>
            </a:r>
            <a:endParaRPr b="1" i="0" sz="1700" u="none" cap="none" strike="noStrike">
              <a:solidFill>
                <a:srgbClr val="D9D9D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D9D9D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2.C</a:t>
            </a:r>
            <a:endParaRPr b="1" i="0" sz="1700" u="none" cap="none" strike="noStrike">
              <a:solidFill>
                <a:srgbClr val="D9D9D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D9D9D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3.D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2031075" y="789850"/>
            <a:ext cx="342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Objectives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4245000" y="2143900"/>
            <a:ext cx="97980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By the end of this lecture you should be able to: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846275" y="3479150"/>
            <a:ext cx="95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93225" y="3426950"/>
            <a:ext cx="818100" cy="738900"/>
          </a:xfrm>
          <a:prstGeom prst="diamond">
            <a:avLst/>
          </a:prstGeom>
          <a:solidFill>
            <a:srgbClr val="FCE5CD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1711328" y="3374645"/>
            <a:ext cx="104760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Classify the bones of the three regions of the upper and lower limb.</a:t>
            </a:r>
            <a:endParaRPr i="0" sz="30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1090750" y="4852000"/>
            <a:ext cx="86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893225" y="4599000"/>
            <a:ext cx="865200" cy="738900"/>
          </a:xfrm>
          <a:prstGeom prst="diamond">
            <a:avLst/>
          </a:prstGeom>
          <a:solidFill>
            <a:srgbClr val="FCE5CD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1711475" y="4765750"/>
            <a:ext cx="83688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Memorize the main features of the</a:t>
            </a:r>
            <a:endParaRPr b="0" i="0" sz="2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893225" y="8738300"/>
            <a:ext cx="865200" cy="738900"/>
          </a:xfrm>
          <a:prstGeom prst="diamond">
            <a:avLst/>
          </a:prstGeom>
          <a:solidFill>
            <a:srgbClr val="FCE5CD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1861825" y="5641875"/>
            <a:ext cx="11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1729575" y="5406550"/>
            <a:ext cx="6790200" cy="3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Comfortaa"/>
              <a:buChar char="●"/>
            </a:pPr>
            <a:r>
              <a:rPr b="1" i="0" lang="en-US" sz="2200" u="none" cap="none" strike="noStrike">
                <a:solidFill>
                  <a:srgbClr val="4D4D4D"/>
                </a:solidFill>
                <a:latin typeface="Comfortaa"/>
                <a:ea typeface="Comfortaa"/>
                <a:cs typeface="Comfortaa"/>
                <a:sym typeface="Comfortaa"/>
              </a:rPr>
              <a:t>Bones of the arm (humerus), of the thigh (femur &amp; patella)</a:t>
            </a:r>
            <a:endParaRPr b="1" i="0" sz="2200" u="none" cap="none" strike="noStrike">
              <a:solidFill>
                <a:srgbClr val="4D4D4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Comfortaa"/>
              <a:buChar char="●"/>
            </a:pPr>
            <a:r>
              <a:rPr b="1" i="0" lang="en-US" sz="2200" u="none" cap="none" strike="noStrike">
                <a:solidFill>
                  <a:srgbClr val="4D4D4D"/>
                </a:solidFill>
                <a:latin typeface="Comfortaa"/>
                <a:ea typeface="Comfortaa"/>
                <a:cs typeface="Comfortaa"/>
                <a:sym typeface="Comfortaa"/>
              </a:rPr>
              <a:t>Bones of the forearm (radius &amp; ulna), of the leg (tibia &amp; Fibula).</a:t>
            </a:r>
            <a:endParaRPr b="1" i="0" sz="2200" u="none" cap="none" strike="noStrike">
              <a:solidFill>
                <a:srgbClr val="4D4D4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Comfortaa"/>
              <a:buChar char="●"/>
            </a:pPr>
            <a:r>
              <a:rPr b="1" i="0" lang="en-US" sz="2200" u="none" cap="none" strike="noStrike">
                <a:solidFill>
                  <a:srgbClr val="4D4D4D"/>
                </a:solidFill>
                <a:latin typeface="Comfortaa"/>
                <a:ea typeface="Comfortaa"/>
                <a:cs typeface="Comfortaa"/>
                <a:sym typeface="Comfortaa"/>
              </a:rPr>
              <a:t>Bones of the hand ( carpal, metacarpal, phalanges), of the foot (tarsals, metatarsals and phalanges)</a:t>
            </a:r>
            <a:endParaRPr b="1" i="0" sz="2200" u="none" cap="none" strike="noStrike">
              <a:solidFill>
                <a:srgbClr val="4D4D4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1363525" y="8824000"/>
            <a:ext cx="94032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D4D4D"/>
                </a:solidFill>
                <a:latin typeface="Comfortaa"/>
                <a:ea typeface="Comfortaa"/>
                <a:cs typeface="Comfortaa"/>
                <a:sym typeface="Comfortaa"/>
              </a:rPr>
              <a:t>Recognize the side and position of each bone</a:t>
            </a:r>
            <a:endParaRPr b="1" i="0" sz="28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9204f5b5bcec508_0"/>
          <p:cNvSpPr txBox="1"/>
          <p:nvPr>
            <p:ph type="title"/>
          </p:nvPr>
        </p:nvSpPr>
        <p:spPr>
          <a:xfrm>
            <a:off x="4975771" y="562805"/>
            <a:ext cx="83364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4000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950">
                <a:latin typeface="Caveat"/>
                <a:ea typeface="Caveat"/>
                <a:cs typeface="Caveat"/>
                <a:sym typeface="Caveat"/>
              </a:rPr>
              <a:t>Done by the amazing team</a:t>
            </a:r>
            <a:endParaRPr sz="695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66" name="Google Shape;366;g79204f5b5bcec508_0"/>
          <p:cNvSpPr txBox="1"/>
          <p:nvPr/>
        </p:nvSpPr>
        <p:spPr>
          <a:xfrm>
            <a:off x="1511709" y="3862800"/>
            <a:ext cx="4903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Arwa Alghamdi</a:t>
            </a:r>
            <a:endParaRPr b="0" i="0" sz="20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Deema Aljuribah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Razan Alnufaie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7" name="Google Shape;367;g79204f5b5bcec508_0"/>
          <p:cNvSpPr txBox="1"/>
          <p:nvPr/>
        </p:nvSpPr>
        <p:spPr>
          <a:xfrm>
            <a:off x="743467" y="5876700"/>
            <a:ext cx="36249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Aljazi Albabtain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Atheer Alkanhal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Arob Alasheikh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Ajwan Aljohani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Deema alqahtani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Dena Alsuhaibani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Farah alqazlan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Jana Alhazmi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Kadi aldosari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Mashael Alasmari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68" name="Google Shape;368;g79204f5b5bcec508_0"/>
          <p:cNvGrpSpPr/>
          <p:nvPr/>
        </p:nvGrpSpPr>
        <p:grpSpPr>
          <a:xfrm>
            <a:off x="387915" y="9236907"/>
            <a:ext cx="1123783" cy="785323"/>
            <a:chOff x="5156931" y="2922194"/>
            <a:chExt cx="324699" cy="347611"/>
          </a:xfrm>
        </p:grpSpPr>
        <p:sp>
          <p:nvSpPr>
            <p:cNvPr id="369" name="Google Shape;369;g79204f5b5bcec508_0"/>
            <p:cNvSpPr/>
            <p:nvPr/>
          </p:nvSpPr>
          <p:spPr>
            <a:xfrm>
              <a:off x="5160706" y="3072982"/>
              <a:ext cx="317149" cy="43543"/>
            </a:xfrm>
            <a:custGeom>
              <a:rect b="b" l="l" r="r" t="t"/>
              <a:pathLst>
                <a:path extrusionOk="0" h="1661" w="12098">
                  <a:moveTo>
                    <a:pt x="15" y="1"/>
                  </a:moveTo>
                  <a:lnTo>
                    <a:pt x="0" y="1661"/>
                  </a:lnTo>
                  <a:lnTo>
                    <a:pt x="12097" y="1661"/>
                  </a:lnTo>
                  <a:lnTo>
                    <a:pt x="12083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g79204f5b5bcec508_0"/>
            <p:cNvSpPr/>
            <p:nvPr/>
          </p:nvSpPr>
          <p:spPr>
            <a:xfrm>
              <a:off x="5258330" y="2922194"/>
              <a:ext cx="128689" cy="62261"/>
            </a:xfrm>
            <a:custGeom>
              <a:rect b="b" l="l" r="r" t="t"/>
              <a:pathLst>
                <a:path extrusionOk="0" h="2375" w="4909">
                  <a:moveTo>
                    <a:pt x="2453" y="0"/>
                  </a:moveTo>
                  <a:cubicBezTo>
                    <a:pt x="2397" y="0"/>
                    <a:pt x="2339" y="22"/>
                    <a:pt x="2296" y="65"/>
                  </a:cubicBezTo>
                  <a:lnTo>
                    <a:pt x="997" y="1364"/>
                  </a:lnTo>
                  <a:lnTo>
                    <a:pt x="1" y="2375"/>
                  </a:lnTo>
                  <a:lnTo>
                    <a:pt x="4909" y="2375"/>
                  </a:lnTo>
                  <a:lnTo>
                    <a:pt x="2599" y="65"/>
                  </a:lnTo>
                  <a:cubicBezTo>
                    <a:pt x="2563" y="22"/>
                    <a:pt x="2509" y="0"/>
                    <a:pt x="2453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79204f5b5bcec508_0"/>
            <p:cNvSpPr/>
            <p:nvPr/>
          </p:nvSpPr>
          <p:spPr>
            <a:xfrm>
              <a:off x="5258330" y="2957951"/>
              <a:ext cx="128689" cy="26503"/>
            </a:xfrm>
            <a:custGeom>
              <a:rect b="b" l="l" r="r" t="t"/>
              <a:pathLst>
                <a:path extrusionOk="0" h="1011" w="4909">
                  <a:moveTo>
                    <a:pt x="997" y="0"/>
                  </a:moveTo>
                  <a:lnTo>
                    <a:pt x="1" y="1011"/>
                  </a:lnTo>
                  <a:lnTo>
                    <a:pt x="4909" y="1011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g79204f5b5bcec508_0"/>
            <p:cNvSpPr/>
            <p:nvPr/>
          </p:nvSpPr>
          <p:spPr>
            <a:xfrm>
              <a:off x="5180000" y="2975358"/>
              <a:ext cx="278561" cy="260761"/>
            </a:xfrm>
            <a:custGeom>
              <a:rect b="b" l="l" r="r" t="t"/>
              <a:pathLst>
                <a:path extrusionOk="0" h="9947" w="10626">
                  <a:moveTo>
                    <a:pt x="217" y="0"/>
                  </a:moveTo>
                  <a:cubicBezTo>
                    <a:pt x="102" y="0"/>
                    <a:pt x="1" y="102"/>
                    <a:pt x="1" y="217"/>
                  </a:cubicBezTo>
                  <a:lnTo>
                    <a:pt x="1" y="9946"/>
                  </a:lnTo>
                  <a:lnTo>
                    <a:pt x="10625" y="9946"/>
                  </a:lnTo>
                  <a:lnTo>
                    <a:pt x="10625" y="217"/>
                  </a:lnTo>
                  <a:cubicBezTo>
                    <a:pt x="10625" y="102"/>
                    <a:pt x="10524" y="0"/>
                    <a:pt x="104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79204f5b5bcec508_0"/>
            <p:cNvSpPr/>
            <p:nvPr/>
          </p:nvSpPr>
          <p:spPr>
            <a:xfrm>
              <a:off x="5438847" y="2975358"/>
              <a:ext cx="19714" cy="260761"/>
            </a:xfrm>
            <a:custGeom>
              <a:rect b="b" l="l" r="r" t="t"/>
              <a:pathLst>
                <a:path extrusionOk="0" h="9947" w="752">
                  <a:moveTo>
                    <a:pt x="1" y="0"/>
                  </a:moveTo>
                  <a:lnTo>
                    <a:pt x="1" y="9946"/>
                  </a:lnTo>
                  <a:lnTo>
                    <a:pt x="751" y="9946"/>
                  </a:lnTo>
                  <a:lnTo>
                    <a:pt x="751" y="217"/>
                  </a:lnTo>
                  <a:cubicBezTo>
                    <a:pt x="751" y="102"/>
                    <a:pt x="650" y="0"/>
                    <a:pt x="535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g79204f5b5bcec508_0"/>
            <p:cNvSpPr/>
            <p:nvPr/>
          </p:nvSpPr>
          <p:spPr>
            <a:xfrm>
              <a:off x="5180000" y="3062785"/>
              <a:ext cx="278561" cy="172967"/>
            </a:xfrm>
            <a:custGeom>
              <a:rect b="b" l="l" r="r" t="t"/>
              <a:pathLst>
                <a:path extrusionOk="0" h="6598" w="10626">
                  <a:moveTo>
                    <a:pt x="1" y="0"/>
                  </a:moveTo>
                  <a:lnTo>
                    <a:pt x="1" y="6597"/>
                  </a:lnTo>
                  <a:lnTo>
                    <a:pt x="10625" y="6597"/>
                  </a:lnTo>
                  <a:lnTo>
                    <a:pt x="10625" y="0"/>
                  </a:lnTo>
                  <a:lnTo>
                    <a:pt x="5313" y="37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g79204f5b5bcec508_0"/>
            <p:cNvSpPr/>
            <p:nvPr/>
          </p:nvSpPr>
          <p:spPr>
            <a:xfrm>
              <a:off x="5221262" y="3114192"/>
              <a:ext cx="196953" cy="10329"/>
            </a:xfrm>
            <a:custGeom>
              <a:rect b="b" l="l" r="r" t="t"/>
              <a:pathLst>
                <a:path extrusionOk="0" h="394" w="7513">
                  <a:moveTo>
                    <a:pt x="7259" y="1"/>
                  </a:moveTo>
                  <a:cubicBezTo>
                    <a:pt x="7250" y="1"/>
                    <a:pt x="7241" y="1"/>
                    <a:pt x="7232" y="2"/>
                  </a:cubicBezTo>
                  <a:lnTo>
                    <a:pt x="246" y="2"/>
                  </a:lnTo>
                  <a:cubicBezTo>
                    <a:pt x="0" y="17"/>
                    <a:pt x="0" y="378"/>
                    <a:pt x="246" y="392"/>
                  </a:cubicBezTo>
                  <a:lnTo>
                    <a:pt x="7232" y="392"/>
                  </a:lnTo>
                  <a:cubicBezTo>
                    <a:pt x="7241" y="393"/>
                    <a:pt x="7250" y="393"/>
                    <a:pt x="7259" y="393"/>
                  </a:cubicBezTo>
                  <a:cubicBezTo>
                    <a:pt x="7512" y="393"/>
                    <a:pt x="7512" y="1"/>
                    <a:pt x="7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79204f5b5bcec508_0"/>
            <p:cNvSpPr/>
            <p:nvPr/>
          </p:nvSpPr>
          <p:spPr>
            <a:xfrm>
              <a:off x="5254031" y="3136528"/>
              <a:ext cx="129581" cy="10696"/>
            </a:xfrm>
            <a:custGeom>
              <a:rect b="b" l="l" r="r" t="t"/>
              <a:pathLst>
                <a:path extrusionOk="0" h="408" w="4943">
                  <a:moveTo>
                    <a:pt x="255" y="1"/>
                  </a:moveTo>
                  <a:cubicBezTo>
                    <a:pt x="0" y="1"/>
                    <a:pt x="0" y="407"/>
                    <a:pt x="255" y="407"/>
                  </a:cubicBezTo>
                  <a:cubicBezTo>
                    <a:pt x="263" y="407"/>
                    <a:pt x="272" y="407"/>
                    <a:pt x="280" y="406"/>
                  </a:cubicBezTo>
                  <a:lnTo>
                    <a:pt x="4698" y="406"/>
                  </a:lnTo>
                  <a:cubicBezTo>
                    <a:pt x="4943" y="377"/>
                    <a:pt x="4943" y="31"/>
                    <a:pt x="4698" y="2"/>
                  </a:cubicBezTo>
                  <a:lnTo>
                    <a:pt x="280" y="2"/>
                  </a:lnTo>
                  <a:cubicBezTo>
                    <a:pt x="272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79204f5b5bcec508_0"/>
            <p:cNvSpPr/>
            <p:nvPr/>
          </p:nvSpPr>
          <p:spPr>
            <a:xfrm>
              <a:off x="5284074" y="3159282"/>
              <a:ext cx="68893" cy="10617"/>
            </a:xfrm>
            <a:custGeom>
              <a:rect b="b" l="l" r="r" t="t"/>
              <a:pathLst>
                <a:path extrusionOk="0" h="405" w="2628">
                  <a:moveTo>
                    <a:pt x="246" y="0"/>
                  </a:moveTo>
                  <a:cubicBezTo>
                    <a:pt x="0" y="15"/>
                    <a:pt x="0" y="375"/>
                    <a:pt x="246" y="404"/>
                  </a:cubicBezTo>
                  <a:lnTo>
                    <a:pt x="2382" y="404"/>
                  </a:lnTo>
                  <a:cubicBezTo>
                    <a:pt x="2628" y="375"/>
                    <a:pt x="2628" y="15"/>
                    <a:pt x="2382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79204f5b5bcec508_0"/>
            <p:cNvSpPr/>
            <p:nvPr/>
          </p:nvSpPr>
          <p:spPr>
            <a:xfrm>
              <a:off x="5156931" y="3073009"/>
              <a:ext cx="324699" cy="196796"/>
            </a:xfrm>
            <a:custGeom>
              <a:rect b="b" l="l" r="r" t="t"/>
              <a:pathLst>
                <a:path extrusionOk="0" h="7507" w="12386">
                  <a:moveTo>
                    <a:pt x="176" y="0"/>
                  </a:moveTo>
                  <a:cubicBezTo>
                    <a:pt x="85" y="0"/>
                    <a:pt x="0" y="67"/>
                    <a:pt x="0" y="173"/>
                  </a:cubicBezTo>
                  <a:lnTo>
                    <a:pt x="0" y="7304"/>
                  </a:lnTo>
                  <a:cubicBezTo>
                    <a:pt x="0" y="7420"/>
                    <a:pt x="101" y="7506"/>
                    <a:pt x="217" y="7506"/>
                  </a:cubicBezTo>
                  <a:lnTo>
                    <a:pt x="12169" y="7506"/>
                  </a:lnTo>
                  <a:cubicBezTo>
                    <a:pt x="12285" y="7506"/>
                    <a:pt x="12386" y="7420"/>
                    <a:pt x="12386" y="7304"/>
                  </a:cubicBezTo>
                  <a:lnTo>
                    <a:pt x="12386" y="173"/>
                  </a:lnTo>
                  <a:cubicBezTo>
                    <a:pt x="12375" y="76"/>
                    <a:pt x="12291" y="3"/>
                    <a:pt x="12201" y="3"/>
                  </a:cubicBezTo>
                  <a:cubicBezTo>
                    <a:pt x="12171" y="3"/>
                    <a:pt x="12140" y="11"/>
                    <a:pt x="12111" y="29"/>
                  </a:cubicBezTo>
                  <a:lnTo>
                    <a:pt x="11722" y="303"/>
                  </a:lnTo>
                  <a:lnTo>
                    <a:pt x="6294" y="4201"/>
                  </a:lnTo>
                  <a:cubicBezTo>
                    <a:pt x="6265" y="4222"/>
                    <a:pt x="6229" y="4233"/>
                    <a:pt x="6193" y="4233"/>
                  </a:cubicBezTo>
                  <a:cubicBezTo>
                    <a:pt x="6157" y="4233"/>
                    <a:pt x="6121" y="4222"/>
                    <a:pt x="6092" y="4201"/>
                  </a:cubicBezTo>
                  <a:lnTo>
                    <a:pt x="274" y="29"/>
                  </a:lnTo>
                  <a:cubicBezTo>
                    <a:pt x="243" y="9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g79204f5b5bcec508_0"/>
            <p:cNvSpPr/>
            <p:nvPr/>
          </p:nvSpPr>
          <p:spPr>
            <a:xfrm>
              <a:off x="5464197" y="3072694"/>
              <a:ext cx="17433" cy="197111"/>
            </a:xfrm>
            <a:custGeom>
              <a:rect b="b" l="l" r="r" t="t"/>
              <a:pathLst>
                <a:path extrusionOk="0" h="7519" w="665">
                  <a:moveTo>
                    <a:pt x="481" y="0"/>
                  </a:moveTo>
                  <a:cubicBezTo>
                    <a:pt x="450" y="0"/>
                    <a:pt x="419" y="8"/>
                    <a:pt x="390" y="26"/>
                  </a:cubicBezTo>
                  <a:lnTo>
                    <a:pt x="1" y="301"/>
                  </a:lnTo>
                  <a:lnTo>
                    <a:pt x="1" y="7518"/>
                  </a:lnTo>
                  <a:lnTo>
                    <a:pt x="448" y="7518"/>
                  </a:lnTo>
                  <a:cubicBezTo>
                    <a:pt x="564" y="7518"/>
                    <a:pt x="665" y="7432"/>
                    <a:pt x="665" y="7316"/>
                  </a:cubicBezTo>
                  <a:lnTo>
                    <a:pt x="665" y="185"/>
                  </a:lnTo>
                  <a:cubicBezTo>
                    <a:pt x="665" y="76"/>
                    <a:pt x="575" y="0"/>
                    <a:pt x="4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79204f5b5bcec508_0"/>
            <p:cNvSpPr/>
            <p:nvPr/>
          </p:nvSpPr>
          <p:spPr>
            <a:xfrm>
              <a:off x="5217461" y="3013579"/>
              <a:ext cx="32585" cy="32952"/>
            </a:xfrm>
            <a:custGeom>
              <a:rect b="b" l="l" r="r" t="t"/>
              <a:pathLst>
                <a:path extrusionOk="0" h="1257" w="1243">
                  <a:moveTo>
                    <a:pt x="188" y="0"/>
                  </a:moveTo>
                  <a:cubicBezTo>
                    <a:pt x="87" y="0"/>
                    <a:pt x="1" y="87"/>
                    <a:pt x="1" y="203"/>
                  </a:cubicBezTo>
                  <a:lnTo>
                    <a:pt x="1" y="1054"/>
                  </a:lnTo>
                  <a:cubicBezTo>
                    <a:pt x="1" y="1155"/>
                    <a:pt x="87" y="1256"/>
                    <a:pt x="188" y="1256"/>
                  </a:cubicBezTo>
                  <a:lnTo>
                    <a:pt x="1040" y="1256"/>
                  </a:lnTo>
                  <a:cubicBezTo>
                    <a:pt x="1156" y="1256"/>
                    <a:pt x="1242" y="1155"/>
                    <a:pt x="1242" y="1054"/>
                  </a:cubicBezTo>
                  <a:lnTo>
                    <a:pt x="1242" y="203"/>
                  </a:lnTo>
                  <a:cubicBezTo>
                    <a:pt x="1242" y="87"/>
                    <a:pt x="1156" y="0"/>
                    <a:pt x="1040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79204f5b5bcec508_0"/>
            <p:cNvSpPr/>
            <p:nvPr/>
          </p:nvSpPr>
          <p:spPr>
            <a:xfrm>
              <a:off x="5271595" y="3008258"/>
              <a:ext cx="36491" cy="10670"/>
            </a:xfrm>
            <a:custGeom>
              <a:rect b="b" l="l" r="r" t="t"/>
              <a:pathLst>
                <a:path extrusionOk="0" h="407" w="1392">
                  <a:moveTo>
                    <a:pt x="1137" y="0"/>
                  </a:moveTo>
                  <a:cubicBezTo>
                    <a:pt x="1129" y="0"/>
                    <a:pt x="1120" y="0"/>
                    <a:pt x="1112" y="1"/>
                  </a:cubicBezTo>
                  <a:lnTo>
                    <a:pt x="245" y="1"/>
                  </a:lnTo>
                  <a:cubicBezTo>
                    <a:pt x="0" y="30"/>
                    <a:pt x="0" y="391"/>
                    <a:pt x="245" y="406"/>
                  </a:cubicBezTo>
                  <a:lnTo>
                    <a:pt x="1112" y="406"/>
                  </a:lnTo>
                  <a:cubicBezTo>
                    <a:pt x="1120" y="406"/>
                    <a:pt x="1129" y="407"/>
                    <a:pt x="1137" y="407"/>
                  </a:cubicBezTo>
                  <a:cubicBezTo>
                    <a:pt x="1392" y="407"/>
                    <a:pt x="1392" y="0"/>
                    <a:pt x="113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79204f5b5bcec508_0"/>
            <p:cNvSpPr/>
            <p:nvPr/>
          </p:nvSpPr>
          <p:spPr>
            <a:xfrm>
              <a:off x="5270206" y="3036255"/>
              <a:ext cx="113406" cy="10670"/>
            </a:xfrm>
            <a:custGeom>
              <a:rect b="b" l="l" r="r" t="t"/>
              <a:pathLst>
                <a:path extrusionOk="0" h="407" w="4326">
                  <a:moveTo>
                    <a:pt x="271" y="0"/>
                  </a:moveTo>
                  <a:cubicBezTo>
                    <a:pt x="0" y="0"/>
                    <a:pt x="5" y="406"/>
                    <a:pt x="284" y="406"/>
                  </a:cubicBezTo>
                  <a:cubicBezTo>
                    <a:pt x="289" y="406"/>
                    <a:pt x="294" y="406"/>
                    <a:pt x="298" y="406"/>
                  </a:cubicBezTo>
                  <a:lnTo>
                    <a:pt x="4081" y="406"/>
                  </a:lnTo>
                  <a:cubicBezTo>
                    <a:pt x="4326" y="377"/>
                    <a:pt x="4326" y="16"/>
                    <a:pt x="4081" y="2"/>
                  </a:cubicBezTo>
                  <a:lnTo>
                    <a:pt x="298" y="2"/>
                  </a:lnTo>
                  <a:cubicBezTo>
                    <a:pt x="289" y="1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79204f5b5bcec508_0"/>
            <p:cNvSpPr/>
            <p:nvPr/>
          </p:nvSpPr>
          <p:spPr>
            <a:xfrm>
              <a:off x="5223517" y="3080532"/>
              <a:ext cx="69915" cy="10670"/>
            </a:xfrm>
            <a:custGeom>
              <a:rect b="b" l="l" r="r" t="t"/>
              <a:pathLst>
                <a:path extrusionOk="0" h="407" w="2667">
                  <a:moveTo>
                    <a:pt x="2396" y="0"/>
                  </a:moveTo>
                  <a:cubicBezTo>
                    <a:pt x="2387" y="0"/>
                    <a:pt x="2378" y="1"/>
                    <a:pt x="2368" y="2"/>
                  </a:cubicBezTo>
                  <a:lnTo>
                    <a:pt x="246" y="2"/>
                  </a:lnTo>
                  <a:cubicBezTo>
                    <a:pt x="1" y="16"/>
                    <a:pt x="1" y="377"/>
                    <a:pt x="246" y="406"/>
                  </a:cubicBezTo>
                  <a:lnTo>
                    <a:pt x="2368" y="406"/>
                  </a:lnTo>
                  <a:cubicBezTo>
                    <a:pt x="2373" y="406"/>
                    <a:pt x="2378" y="406"/>
                    <a:pt x="2382" y="406"/>
                  </a:cubicBezTo>
                  <a:cubicBezTo>
                    <a:pt x="2662" y="406"/>
                    <a:pt x="2667" y="0"/>
                    <a:pt x="2396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79204f5b5bcec508_0"/>
            <p:cNvSpPr/>
            <p:nvPr/>
          </p:nvSpPr>
          <p:spPr>
            <a:xfrm>
              <a:off x="5183251" y="3234152"/>
              <a:ext cx="56939" cy="10696"/>
            </a:xfrm>
            <a:custGeom>
              <a:rect b="b" l="l" r="r" t="t"/>
              <a:pathLst>
                <a:path extrusionOk="0" h="408" w="2172">
                  <a:moveTo>
                    <a:pt x="255" y="1"/>
                  </a:moveTo>
                  <a:cubicBezTo>
                    <a:pt x="1" y="1"/>
                    <a:pt x="1" y="408"/>
                    <a:pt x="255" y="408"/>
                  </a:cubicBezTo>
                  <a:cubicBezTo>
                    <a:pt x="264" y="408"/>
                    <a:pt x="272" y="407"/>
                    <a:pt x="281" y="406"/>
                  </a:cubicBezTo>
                  <a:lnTo>
                    <a:pt x="1927" y="406"/>
                  </a:lnTo>
                  <a:cubicBezTo>
                    <a:pt x="2172" y="378"/>
                    <a:pt x="2172" y="31"/>
                    <a:pt x="1927" y="2"/>
                  </a:cubicBezTo>
                  <a:lnTo>
                    <a:pt x="281" y="2"/>
                  </a:lnTo>
                  <a:cubicBezTo>
                    <a:pt x="272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" name="Google Shape;385;g79204f5b5bcec508_0"/>
          <p:cNvSpPr txBox="1"/>
          <p:nvPr/>
        </p:nvSpPr>
        <p:spPr>
          <a:xfrm>
            <a:off x="1847850" y="9625934"/>
            <a:ext cx="40569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anatomyteam442@gmail.com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6" name="Google Shape;386;g79204f5b5bcec508_0"/>
          <p:cNvSpPr txBox="1"/>
          <p:nvPr/>
        </p:nvSpPr>
        <p:spPr>
          <a:xfrm>
            <a:off x="2568607" y="5375909"/>
            <a:ext cx="3000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79204f5b5bcec508_0"/>
          <p:cNvSpPr txBox="1"/>
          <p:nvPr/>
        </p:nvSpPr>
        <p:spPr>
          <a:xfrm>
            <a:off x="12321809" y="4017900"/>
            <a:ext cx="49038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Mishal Alsuwayegh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Mohammed Alghamdi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8" name="Google Shape;388;g79204f5b5bcec508_0"/>
          <p:cNvSpPr txBox="1"/>
          <p:nvPr/>
        </p:nvSpPr>
        <p:spPr>
          <a:xfrm>
            <a:off x="4183729" y="5870588"/>
            <a:ext cx="3000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Noura Bin hammad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Najla aldhbiban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Nouf aldalaqan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Razan alasmari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Roaa alharbi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Raghad Mohammed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Shaden albassam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Waha Almathami</a:t>
            </a:r>
            <a:endParaRPr b="0" i="0" sz="2000" u="none" cap="none" strike="noStrike">
              <a:solidFill>
                <a:schemeClr val="dk1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Walaa AlMutawa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Yara Ameer Alalwan</a:t>
            </a:r>
            <a:endParaRPr b="0" i="0" sz="2000" u="none" cap="none" strike="noStrike">
              <a:solidFill>
                <a:schemeClr val="dk1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9" name="Google Shape;389;g79204f5b5bcec508_0"/>
          <p:cNvSpPr txBox="1"/>
          <p:nvPr/>
        </p:nvSpPr>
        <p:spPr>
          <a:xfrm>
            <a:off x="11311926" y="5779600"/>
            <a:ext cx="3857400" cy="4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Othman Aldraihem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Faisal Alomar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Abdullah Alturki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Othman Alabdullah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Alkadhi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Abdullah Ali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Meshari Alshathri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Yazeed Alsanad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Fahd Mobaireek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Emad Almutairi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0" name="Google Shape;390;g79204f5b5bcec508_0"/>
          <p:cNvSpPr txBox="1"/>
          <p:nvPr/>
        </p:nvSpPr>
        <p:spPr>
          <a:xfrm>
            <a:off x="13137056" y="5278809"/>
            <a:ext cx="3000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79204f5b5bcec508_0"/>
          <p:cNvSpPr txBox="1"/>
          <p:nvPr/>
        </p:nvSpPr>
        <p:spPr>
          <a:xfrm>
            <a:off x="14752175" y="5773500"/>
            <a:ext cx="3483300" cy="47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Nasser Alghaith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Saad Almogren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Azzam Abdullah Alotaibi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Hassan Ali Alabdullatif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Rayan Alotaibi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Nasser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Luay Almutair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Fahad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Majed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Abdulkarim Salman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2" name="Google Shape;392;g79204f5b5bcec508_0"/>
          <p:cNvSpPr txBox="1"/>
          <p:nvPr/>
        </p:nvSpPr>
        <p:spPr>
          <a:xfrm>
            <a:off x="5738975" y="9725500"/>
            <a:ext cx="681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Thanks to Faisal Alomar for his design of the team logo </a:t>
            </a:r>
            <a:endParaRPr b="1" i="0" sz="17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3" name="Google Shape;393;g79204f5b5bcec508_0"/>
          <p:cNvSpPr txBox="1"/>
          <p:nvPr/>
        </p:nvSpPr>
        <p:spPr>
          <a:xfrm>
            <a:off x="6041400" y="9133700"/>
            <a:ext cx="6205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omfortaa"/>
                <a:ea typeface="Comfortaa"/>
                <a:cs typeface="Comfortaa"/>
                <a:sym typeface="Comfortaa"/>
              </a:rPr>
              <a:t>Special thanks to mohammed alzer and Shatha Alshabani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98c204e49204073_0"/>
          <p:cNvSpPr txBox="1"/>
          <p:nvPr>
            <p:ph type="title"/>
          </p:nvPr>
        </p:nvSpPr>
        <p:spPr>
          <a:xfrm>
            <a:off x="2456250" y="326650"/>
            <a:ext cx="11777100" cy="12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0"/>
              <a:t>Extra slide!! Just to be </a:t>
            </a:r>
            <a:r>
              <a:rPr lang="en-US" sz="4150"/>
              <a:t>familiar with the terms, thanks for MED439</a:t>
            </a:r>
            <a:endParaRPr sz="4150"/>
          </a:p>
        </p:txBody>
      </p:sp>
      <p:graphicFrame>
        <p:nvGraphicFramePr>
          <p:cNvPr id="83" name="Google Shape;83;g498c204e49204073_0"/>
          <p:cNvGraphicFramePr/>
          <p:nvPr/>
        </p:nvGraphicFramePr>
        <p:xfrm>
          <a:off x="1157119" y="173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{5571D767-9ABF-4A43-813E-F12FB50EC154}</a:tableStyleId>
              </a:tblPr>
              <a:tblGrid>
                <a:gridCol w="3169475"/>
                <a:gridCol w="7763525"/>
                <a:gridCol w="5040750"/>
              </a:tblGrid>
              <a:tr h="48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Terms</a:t>
                      </a:r>
                      <a:endParaRPr b="1"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Meaning </a:t>
                      </a:r>
                      <a:endParaRPr b="1"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Examples</a:t>
                      </a:r>
                      <a:endParaRPr b="1"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94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4A4A4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Ridge</a:t>
                      </a:r>
                      <a:endParaRPr b="1" sz="1300">
                        <a:solidFill>
                          <a:srgbClr val="4A4A4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long and narrow upper edge, angle, or crest of something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supracondylar ridges (in the distal part of the humerus)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71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4A4A4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Notch</a:t>
                      </a:r>
                      <a:endParaRPr b="1" sz="1300">
                        <a:solidFill>
                          <a:srgbClr val="4A4A4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 indentation, (incision) on an edge or surface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trochlear notch (in the proximal part of the ulna)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71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4A4A4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Tubercles</a:t>
                      </a:r>
                      <a:endParaRPr b="1" sz="1300">
                        <a:solidFill>
                          <a:srgbClr val="4A4A4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4A4A4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 nodule or a small rounded projection on the bone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(Dorsal tubercle in the distal part of the radius)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94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4A4A4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Fossa</a:t>
                      </a:r>
                      <a:endParaRPr b="1" sz="1300">
                        <a:solidFill>
                          <a:srgbClr val="4A4A4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 hollow place (The Notch is not complete but the fossa is complete and both of them act as the lock of the joint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Subscapular fossa (in the concave part of the scapula)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94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4A4A4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Tuberosity</a:t>
                      </a:r>
                      <a:endParaRPr b="1" sz="1300">
                        <a:solidFill>
                          <a:srgbClr val="4A4A4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 large prominence on a bone usually serving for the attachment of muscles or ligaments ( is a bigger projection than the Tubercle )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Deltoid tuberosity (in the humorous) and it connects the deltoid muscle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71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4A4A4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Processes </a:t>
                      </a:r>
                      <a:endParaRPr b="1" sz="1300">
                        <a:solidFill>
                          <a:srgbClr val="4A4A4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 V-shaped indentation (act as the key of the joint)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Coracoid process ( in the scapula )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94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4A4A4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Groove </a:t>
                      </a:r>
                      <a:endParaRPr b="1" sz="1300">
                        <a:solidFill>
                          <a:srgbClr val="4A4A4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 channel, a long narrow depression sure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Spiral (Radial) groove (in the posterior aspect of the humerus)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94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4A4A4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Interosseous border </a:t>
                      </a:r>
                      <a:endParaRPr b="1" sz="1300">
                        <a:solidFill>
                          <a:srgbClr val="4A4A4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Between bones ( the place where the two parallel bones attach together by the interosseous membrane )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 interosseous sharp end of the ulna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48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4A4A4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Spine </a:t>
                      </a:r>
                      <a:endParaRPr b="1" sz="1300">
                        <a:solidFill>
                          <a:srgbClr val="4A4A4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Thick projecting ridge of bone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Spine of the scapula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  <a:tr h="71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4A4A4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Articulation</a:t>
                      </a:r>
                      <a:endParaRPr b="1" sz="1300">
                        <a:solidFill>
                          <a:srgbClr val="4A4A4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Meeting of two bones to make the joints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articulation between the glenoid cavity and humerus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2d5c36440573f91_0"/>
          <p:cNvSpPr txBox="1"/>
          <p:nvPr>
            <p:ph idx="4294967295" type="title"/>
          </p:nvPr>
        </p:nvSpPr>
        <p:spPr>
          <a:xfrm>
            <a:off x="2136200" y="1874152"/>
            <a:ext cx="14094601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5350">
              <a:solidFill>
                <a:srgbClr val="F6B26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5350">
              <a:solidFill>
                <a:srgbClr val="F6B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42d5c36440573f91_0"/>
          <p:cNvSpPr txBox="1"/>
          <p:nvPr/>
        </p:nvSpPr>
        <p:spPr>
          <a:xfrm>
            <a:off x="4043350" y="0"/>
            <a:ext cx="10136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Bones Of The Upper Limb</a:t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0" name="Google Shape;90;g42d5c36440573f91_0"/>
          <p:cNvCxnSpPr/>
          <p:nvPr/>
        </p:nvCxnSpPr>
        <p:spPr>
          <a:xfrm flipH="1" rot="10800000">
            <a:off x="4043350" y="881000"/>
            <a:ext cx="7729500" cy="1890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g42d5c36440573f91_0"/>
          <p:cNvSpPr/>
          <p:nvPr/>
        </p:nvSpPr>
        <p:spPr>
          <a:xfrm flipH="1" rot="10800000">
            <a:off x="0" y="8032950"/>
            <a:ext cx="983400" cy="28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42d5c36440573f91_0"/>
          <p:cNvSpPr/>
          <p:nvPr/>
        </p:nvSpPr>
        <p:spPr>
          <a:xfrm>
            <a:off x="0" y="6161327"/>
            <a:ext cx="983400" cy="28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42d5c36440573f91_0"/>
          <p:cNvSpPr/>
          <p:nvPr/>
        </p:nvSpPr>
        <p:spPr>
          <a:xfrm>
            <a:off x="0" y="4431000"/>
            <a:ext cx="865200" cy="28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42d5c36440573f91_0"/>
          <p:cNvSpPr/>
          <p:nvPr/>
        </p:nvSpPr>
        <p:spPr>
          <a:xfrm>
            <a:off x="0" y="1234950"/>
            <a:ext cx="865200" cy="28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42d5c36440573f91_0"/>
          <p:cNvSpPr/>
          <p:nvPr/>
        </p:nvSpPr>
        <p:spPr>
          <a:xfrm>
            <a:off x="0" y="2863950"/>
            <a:ext cx="865200" cy="28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42d5c36440573f91_0"/>
          <p:cNvSpPr txBox="1"/>
          <p:nvPr/>
        </p:nvSpPr>
        <p:spPr>
          <a:xfrm>
            <a:off x="741400" y="1144388"/>
            <a:ext cx="9440700" cy="17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1- Pectoral Girdle</a:t>
            </a:r>
            <a:r>
              <a:rPr b="1" i="0" lang="en-US" sz="28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0" lang="en-US" sz="16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23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Montserrat"/>
              <a:buChar char="◆"/>
            </a:pPr>
            <a:r>
              <a:rPr b="1" i="0" lang="en-US" sz="23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Clavicle</a:t>
            </a:r>
            <a:endParaRPr b="1" i="0" sz="23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Montserrat"/>
              <a:buChar char="◆"/>
            </a:pPr>
            <a:r>
              <a:rPr b="1" i="0" lang="en-US" sz="23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Scapula</a:t>
            </a:r>
            <a:endParaRPr b="1" i="0" sz="23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42d5c36440573f91_0"/>
          <p:cNvSpPr txBox="1"/>
          <p:nvPr/>
        </p:nvSpPr>
        <p:spPr>
          <a:xfrm>
            <a:off x="703750" y="2798725"/>
            <a:ext cx="37614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2- Arm</a:t>
            </a:r>
            <a:r>
              <a:rPr b="1" i="0" lang="en-US" sz="28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b="1" i="0" sz="3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Montserrat"/>
              <a:buChar char="◆"/>
            </a:pPr>
            <a:r>
              <a:rPr b="1" i="0" lang="en-US" sz="23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Humerus</a:t>
            </a:r>
            <a:endParaRPr b="1" i="0" sz="23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42d5c36440573f91_0"/>
          <p:cNvSpPr txBox="1"/>
          <p:nvPr/>
        </p:nvSpPr>
        <p:spPr>
          <a:xfrm>
            <a:off x="741400" y="4290000"/>
            <a:ext cx="36861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3-</a:t>
            </a:r>
            <a:r>
              <a:rPr b="1" i="0" lang="en-US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2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Forearm</a:t>
            </a:r>
            <a:r>
              <a:rPr b="1" i="0" lang="en-US" sz="28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0" lang="en-US" sz="16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22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◆"/>
            </a:pPr>
            <a:r>
              <a:rPr b="1" i="0" lang="en-US" sz="2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Ulna</a:t>
            </a:r>
            <a:endParaRPr b="1" i="0" sz="22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◆"/>
            </a:pPr>
            <a:r>
              <a:rPr b="1" i="0" lang="en-US" sz="2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Radius</a:t>
            </a:r>
            <a:endParaRPr b="1" i="0" sz="22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42d5c36440573f91_0"/>
          <p:cNvSpPr txBox="1"/>
          <p:nvPr/>
        </p:nvSpPr>
        <p:spPr>
          <a:xfrm>
            <a:off x="690375" y="5998050"/>
            <a:ext cx="42879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4- Wrist</a:t>
            </a:r>
            <a:r>
              <a:rPr b="1" i="0" lang="en-US" sz="28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0" lang="en-US" sz="16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◆"/>
            </a:pPr>
            <a:r>
              <a:rPr b="1" i="0" lang="en-US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Carpal bones</a:t>
            </a:r>
            <a:endParaRPr b="1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42d5c36440573f91_0"/>
          <p:cNvSpPr txBox="1"/>
          <p:nvPr/>
        </p:nvSpPr>
        <p:spPr>
          <a:xfrm>
            <a:off x="600400" y="8032950"/>
            <a:ext cx="39681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5- Hand</a:t>
            </a:r>
            <a:r>
              <a:rPr b="1" i="0" lang="en-US" sz="28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0" lang="en-US" sz="16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◆"/>
            </a:pPr>
            <a:r>
              <a:rPr b="1" i="0" lang="en-US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Metacarpals</a:t>
            </a:r>
            <a:endParaRPr b="1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◆"/>
            </a:pPr>
            <a:r>
              <a:rPr b="1" i="0" lang="en-US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Phalanges</a:t>
            </a:r>
            <a:endParaRPr b="1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42d5c36440573f91_0"/>
          <p:cNvSpPr txBox="1"/>
          <p:nvPr/>
        </p:nvSpPr>
        <p:spPr>
          <a:xfrm>
            <a:off x="5923950" y="2181525"/>
            <a:ext cx="428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g42d5c36440573f91_0"/>
          <p:cNvPicPr preferRelativeResize="0"/>
          <p:nvPr/>
        </p:nvPicPr>
        <p:blipFill rotWithShape="1">
          <a:blip r:embed="rId3">
            <a:alphaModFix/>
          </a:blip>
          <a:srcRect b="0" l="5617" r="4219" t="1254"/>
          <a:stretch/>
        </p:blipFill>
        <p:spPr>
          <a:xfrm>
            <a:off x="10744125" y="1234950"/>
            <a:ext cx="6030475" cy="82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42d5c36440573f91_0"/>
          <p:cNvSpPr txBox="1"/>
          <p:nvPr/>
        </p:nvSpPr>
        <p:spPr>
          <a:xfrm>
            <a:off x="7334450" y="8951775"/>
            <a:ext cx="3272400" cy="790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DR’s note:</a:t>
            </a:r>
            <a:endParaRPr b="0" i="0" sz="1300" u="none" cap="none" strike="noStrike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أكثر مفصل يعطي حرية بالحركة هو مفصل الكتف</a:t>
            </a:r>
            <a:endParaRPr b="0" i="0" sz="1300" u="none" cap="none" strike="noStrike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Hip joint </a:t>
            </a:r>
            <a:r>
              <a:rPr b="0" i="0" lang="en-US" sz="13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أكثر من ال</a:t>
            </a:r>
            <a:endParaRPr b="0" i="0" sz="13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2d5c36440573f91_9055"/>
          <p:cNvSpPr/>
          <p:nvPr/>
        </p:nvSpPr>
        <p:spPr>
          <a:xfrm>
            <a:off x="5603400" y="1466800"/>
            <a:ext cx="7147200" cy="1993500"/>
          </a:xfrm>
          <a:prstGeom prst="roundRect">
            <a:avLst>
              <a:gd fmla="val 50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Char char="-"/>
            </a:pPr>
            <a:r>
              <a:rPr b="1" i="0" lang="en-US" sz="30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Pectoral Girdle:</a:t>
            </a:r>
            <a:r>
              <a:rPr b="0" i="0" lang="en-US" sz="3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is very light and allows the upper limb to have exceptionally free movement.</a:t>
            </a:r>
            <a:endParaRPr b="0" i="0" sz="3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g42d5c36440573f91_9055"/>
          <p:cNvSpPr/>
          <p:nvPr/>
        </p:nvSpPr>
        <p:spPr>
          <a:xfrm>
            <a:off x="11146471" y="4701100"/>
            <a:ext cx="5496900" cy="8850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sng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Clavicle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42d5c36440573f91_9055"/>
          <p:cNvSpPr/>
          <p:nvPr/>
        </p:nvSpPr>
        <p:spPr>
          <a:xfrm>
            <a:off x="1278831" y="4701100"/>
            <a:ext cx="5862600" cy="8850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Scapula</a:t>
            </a:r>
            <a:endParaRPr b="0" i="0" sz="800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g42d5c36440573f91_9055"/>
          <p:cNvCxnSpPr>
            <a:stCxn id="108" idx="2"/>
            <a:endCxn id="109" idx="0"/>
          </p:cNvCxnSpPr>
          <p:nvPr/>
        </p:nvCxnSpPr>
        <p:spPr>
          <a:xfrm flipH="1" rot="-5400000">
            <a:off x="10915500" y="1721800"/>
            <a:ext cx="1240800" cy="4717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g42d5c36440573f91_9055"/>
          <p:cNvCxnSpPr>
            <a:stCxn id="110" idx="0"/>
            <a:endCxn id="108" idx="2"/>
          </p:cNvCxnSpPr>
          <p:nvPr/>
        </p:nvCxnSpPr>
        <p:spPr>
          <a:xfrm rot="-5400000">
            <a:off x="6073131" y="1597300"/>
            <a:ext cx="1240800" cy="4966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3" name="Google Shape;113;g42d5c36440573f91_90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9200" y="5794900"/>
            <a:ext cx="5593446" cy="439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42d5c36440573f91_905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525" y="405400"/>
            <a:ext cx="1518550" cy="10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2d5c36440573f91_3708"/>
          <p:cNvSpPr txBox="1"/>
          <p:nvPr/>
        </p:nvSpPr>
        <p:spPr>
          <a:xfrm>
            <a:off x="5246950" y="6356500"/>
            <a:ext cx="18288001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8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" name="Google Shape;120;g42d5c36440573f91_3708"/>
          <p:cNvSpPr txBox="1"/>
          <p:nvPr/>
        </p:nvSpPr>
        <p:spPr>
          <a:xfrm>
            <a:off x="2313175" y="808675"/>
            <a:ext cx="3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42d5c36440573f91_3708"/>
          <p:cNvSpPr txBox="1"/>
          <p:nvPr/>
        </p:nvSpPr>
        <p:spPr>
          <a:xfrm>
            <a:off x="3195430" y="0"/>
            <a:ext cx="124686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2" name="Google Shape;122;g42d5c36440573f91_3708"/>
          <p:cNvSpPr txBox="1"/>
          <p:nvPr/>
        </p:nvSpPr>
        <p:spPr>
          <a:xfrm>
            <a:off x="572636" y="192925"/>
            <a:ext cx="118290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1) </a:t>
            </a:r>
            <a:r>
              <a:rPr b="1" i="0" lang="en-US" sz="34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Clavicle:</a:t>
            </a:r>
            <a:r>
              <a:rPr b="0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It’s a double curved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long bone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lying horizontally across the root of the neck,</a:t>
            </a:r>
            <a:r>
              <a:rPr b="0" i="0" lang="en-US" sz="3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is subcutaneous throughout its length.</a:t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23" name="Google Shape;123;g42d5c36440573f91_3708"/>
          <p:cNvGraphicFramePr/>
          <p:nvPr/>
        </p:nvGraphicFramePr>
        <p:xfrm>
          <a:off x="0" y="177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{44D8552E-25FC-4359-B88F-8195C421136D}</a:tableStyleId>
              </a:tblPr>
              <a:tblGrid>
                <a:gridCol w="5330325"/>
                <a:gridCol w="4095750"/>
                <a:gridCol w="4095750"/>
                <a:gridCol w="4766175"/>
              </a:tblGrid>
              <a:tr h="194037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8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Clavicle </a:t>
                      </a:r>
                      <a:r>
                        <a:rPr lang="en-US" sz="38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(anteriorly)</a:t>
                      </a:r>
                      <a:endParaRPr sz="38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2135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Two Surfaces</a:t>
                      </a:r>
                      <a:endParaRPr sz="38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sng" cap="none" strike="noStrike">
                          <a:solidFill>
                            <a:srgbClr val="A5301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</a:t>
                      </a:r>
                      <a:r>
                        <a:rPr b="1" lang="en-US" sz="2200" u="sng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uperior</a:t>
                      </a:r>
                      <a:r>
                        <a:rPr lang="en-US" sz="2200" u="sng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2200" u="sng" cap="none" strike="noStrike">
                          <a:solidFill>
                            <a:srgbClr val="A5301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mooth as it lies just deep to the </a:t>
                      </a:r>
                      <a:r>
                        <a:rPr lang="en-US" sz="2200" u="sng" cap="none" strike="noStrike">
                          <a:solidFill>
                            <a:srgbClr val="A5301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kin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sng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Inferior</a:t>
                      </a:r>
                      <a:r>
                        <a:rPr lang="en-US" sz="2200" u="sng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rough because strong ligaments </a:t>
                      </a: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bind it to the 1st rib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949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Body </a:t>
                      </a:r>
                      <a:endParaRPr b="1" sz="38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(Shaft)</a:t>
                      </a:r>
                      <a:endParaRPr b="1" sz="38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Its </a:t>
                      </a: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medial 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2/3 is </a:t>
                      </a: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convex forward.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Its </a:t>
                      </a: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 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1/3 is </a:t>
                      </a: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concave forward .</a:t>
                      </a:r>
                      <a:endParaRPr sz="2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8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Two  Ends</a:t>
                      </a:r>
                      <a:endParaRPr sz="38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Medial (Sternal) </a:t>
                      </a:r>
                      <a:r>
                        <a:rPr lang="en-US" sz="21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articulates with the sternum</a:t>
                      </a: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enlarged &amp; triangular. </a:t>
                      </a:r>
                      <a:endParaRPr sz="2100" u="none" cap="none" strike="noStrike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 (Acromial) </a:t>
                      </a:r>
                      <a:r>
                        <a:rPr lang="en-US" sz="21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articulates with acromion of the scapula</a:t>
                      </a: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flattened.</a:t>
                      </a:r>
                      <a:endParaRPr sz="21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4" name="Google Shape;124;g42d5c36440573f91_3708"/>
          <p:cNvPicPr preferRelativeResize="0"/>
          <p:nvPr/>
        </p:nvPicPr>
        <p:blipFill rotWithShape="1">
          <a:blip r:embed="rId3">
            <a:alphaModFix/>
          </a:blip>
          <a:srcRect b="15518" l="0" r="4104" t="0"/>
          <a:stretch/>
        </p:blipFill>
        <p:spPr>
          <a:xfrm>
            <a:off x="9534775" y="3774875"/>
            <a:ext cx="8746975" cy="196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42d5c36440573f91_3708"/>
          <p:cNvPicPr preferRelativeResize="0"/>
          <p:nvPr/>
        </p:nvPicPr>
        <p:blipFill rotWithShape="1">
          <a:blip r:embed="rId4">
            <a:alphaModFix/>
          </a:blip>
          <a:srcRect b="-11594" l="-1327" r="0" t="0"/>
          <a:stretch/>
        </p:blipFill>
        <p:spPr>
          <a:xfrm>
            <a:off x="9426075" y="6164925"/>
            <a:ext cx="8746973" cy="16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42d5c36440573f91_3708"/>
          <p:cNvPicPr preferRelativeResize="0"/>
          <p:nvPr/>
        </p:nvPicPr>
        <p:blipFill rotWithShape="1">
          <a:blip r:embed="rId5">
            <a:alphaModFix/>
          </a:blip>
          <a:srcRect b="30026" l="32047" r="41029" t="54549"/>
          <a:stretch/>
        </p:blipFill>
        <p:spPr>
          <a:xfrm>
            <a:off x="9534775" y="7917425"/>
            <a:ext cx="8746975" cy="196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2d3067e8b_0_102"/>
          <p:cNvSpPr txBox="1"/>
          <p:nvPr/>
        </p:nvSpPr>
        <p:spPr>
          <a:xfrm>
            <a:off x="112825" y="343819"/>
            <a:ext cx="167244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2)</a:t>
            </a:r>
            <a:r>
              <a:rPr b="1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34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Scapula</a:t>
            </a:r>
            <a:r>
              <a:rPr b="1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It’s a triangular,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flat bone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that extends between the </a:t>
            </a:r>
            <a:r>
              <a:rPr b="0" i="0" lang="en-US" sz="3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2nd and 7th ribs</a:t>
            </a:r>
            <a:endParaRPr b="0" i="0" sz="30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32" name="Google Shape;132;g102d3067e8b_0_102"/>
          <p:cNvGraphicFramePr/>
          <p:nvPr/>
        </p:nvGraphicFramePr>
        <p:xfrm>
          <a:off x="0" y="146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{44D8552E-25FC-4359-B88F-8195C421136D}</a:tableStyleId>
              </a:tblPr>
              <a:tblGrid>
                <a:gridCol w="4572000"/>
                <a:gridCol w="4572000"/>
                <a:gridCol w="4572000"/>
                <a:gridCol w="4572000"/>
              </a:tblGrid>
              <a:tr h="2941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Two</a:t>
                      </a:r>
                      <a:endParaRPr sz="3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Surfaces</a:t>
                      </a:r>
                      <a:endParaRPr sz="3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Three</a:t>
                      </a:r>
                      <a:endParaRPr sz="3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Angles</a:t>
                      </a:r>
                      <a:endParaRPr sz="3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rgbClr val="9999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(sharp edges)</a:t>
                      </a:r>
                      <a:endParaRPr sz="3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Three </a:t>
                      </a:r>
                      <a:endParaRPr sz="3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Borders </a:t>
                      </a:r>
                      <a:endParaRPr sz="3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rgbClr val="9999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(sides)</a:t>
                      </a:r>
                      <a:r>
                        <a:rPr b="1" lang="en-US" sz="3800" u="none" cap="none" strike="noStrike">
                          <a:solidFill>
                            <a:srgbClr val="9999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3800" u="none" cap="none" strike="noStrike">
                        <a:solidFill>
                          <a:srgbClr val="99999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Three </a:t>
                      </a:r>
                      <a:endParaRPr sz="3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Processes</a:t>
                      </a:r>
                      <a:endParaRPr sz="3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41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1- Convex posterior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divided into: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r>
                        <a:rPr lang="en-US" sz="22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Supraspinous fossa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(smaller and above the spine)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r>
                        <a:rPr lang="en-US" sz="22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Infraspinous fossa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(larger and below the spine)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2- Concave Anterior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</a:t>
                      </a:r>
                      <a:r>
                        <a:rPr lang="en-US" sz="22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costal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):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Subscapular fossa </a:t>
                      </a:r>
                      <a:endParaRPr sz="22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1-Superior</a:t>
                      </a:r>
                      <a:endParaRPr b="1"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2-Lateral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(Forms the </a:t>
                      </a:r>
                      <a:r>
                        <a:rPr lang="en-US" sz="22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Glenoid cavity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) </a:t>
                      </a:r>
                      <a:r>
                        <a:rPr lang="en-US" sz="22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here is the articulation between humerus and scapula</a:t>
                      </a:r>
                      <a:endParaRPr sz="2200" u="none" cap="none" strike="noStrike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2200" u="none" cap="none" strike="noStrike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3-Inferior</a:t>
                      </a:r>
                      <a:endParaRPr sz="2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“Triangular”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1-Superior border</a:t>
                      </a:r>
                      <a:endParaRPr b="1"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2-Medial border (vertebral)</a:t>
                      </a:r>
                      <a:endParaRPr b="1"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3-Lateral border (Axillary)</a:t>
                      </a:r>
                      <a:endParaRPr sz="2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1-Spine</a:t>
                      </a:r>
                      <a:endParaRPr b="1"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2-Acromion</a:t>
                      </a:r>
                      <a:endParaRPr b="1"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3-Coracoid</a:t>
                      </a:r>
                      <a:endParaRPr b="1"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941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133" name="Google Shape;133;g102d3067e8b_0_102"/>
          <p:cNvPicPr preferRelativeResize="0"/>
          <p:nvPr/>
        </p:nvPicPr>
        <p:blipFill rotWithShape="1">
          <a:blip r:embed="rId3">
            <a:alphaModFix/>
          </a:blip>
          <a:srcRect b="0" l="-6780" r="0" t="0"/>
          <a:stretch/>
        </p:blipFill>
        <p:spPr>
          <a:xfrm>
            <a:off x="0" y="7861000"/>
            <a:ext cx="2106298" cy="242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02d3067e8b_0_102"/>
          <p:cNvPicPr preferRelativeResize="0"/>
          <p:nvPr/>
        </p:nvPicPr>
        <p:blipFill rotWithShape="1">
          <a:blip r:embed="rId4">
            <a:alphaModFix/>
          </a:blip>
          <a:srcRect b="0" l="0" r="0" t="17884"/>
          <a:stretch/>
        </p:blipFill>
        <p:spPr>
          <a:xfrm>
            <a:off x="2465700" y="7861000"/>
            <a:ext cx="2106299" cy="242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02d3067e8b_0_102"/>
          <p:cNvSpPr txBox="1"/>
          <p:nvPr/>
        </p:nvSpPr>
        <p:spPr>
          <a:xfrm>
            <a:off x="112825" y="7484875"/>
            <a:ext cx="415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1                                                                          2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102d3067e8b_0_102"/>
          <p:cNvPicPr preferRelativeResize="0"/>
          <p:nvPr/>
        </p:nvPicPr>
        <p:blipFill rotWithShape="1">
          <a:blip r:embed="rId5">
            <a:alphaModFix/>
          </a:blip>
          <a:srcRect b="11323" l="0" r="3955" t="0"/>
          <a:stretch/>
        </p:blipFill>
        <p:spPr>
          <a:xfrm>
            <a:off x="9798050" y="7605735"/>
            <a:ext cx="3571261" cy="2681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02d3067e8b_0_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99600" y="7605725"/>
            <a:ext cx="3453122" cy="268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02d3067e8b_0_1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9627" y="7676788"/>
            <a:ext cx="4156201" cy="2539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42d5c36440573f91_4112"/>
          <p:cNvPicPr preferRelativeResize="0"/>
          <p:nvPr/>
        </p:nvPicPr>
        <p:blipFill rotWithShape="1">
          <a:blip r:embed="rId3">
            <a:alphaModFix/>
          </a:blip>
          <a:srcRect b="31067" l="0" r="4278" t="0"/>
          <a:stretch/>
        </p:blipFill>
        <p:spPr>
          <a:xfrm>
            <a:off x="326697" y="7704675"/>
            <a:ext cx="6237072" cy="251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42d5c36440573f91_4112"/>
          <p:cNvPicPr preferRelativeResize="0"/>
          <p:nvPr/>
        </p:nvPicPr>
        <p:blipFill rotWithShape="1">
          <a:blip r:embed="rId4">
            <a:alphaModFix/>
          </a:blip>
          <a:srcRect b="3135" l="0" r="0" t="23950"/>
          <a:stretch/>
        </p:blipFill>
        <p:spPr>
          <a:xfrm>
            <a:off x="13396300" y="8147375"/>
            <a:ext cx="4515601" cy="211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42d5c36440573f91_4112"/>
          <p:cNvSpPr txBox="1"/>
          <p:nvPr/>
        </p:nvSpPr>
        <p:spPr>
          <a:xfrm>
            <a:off x="1350426" y="351870"/>
            <a:ext cx="150951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4100">
                <a:latin typeface="Comfortaa"/>
                <a:ea typeface="Comfortaa"/>
                <a:cs typeface="Comfortaa"/>
                <a:sym typeface="Comfortaa"/>
              </a:rPr>
              <a:t>Bone of the arm + forearm</a:t>
            </a:r>
            <a:r>
              <a:rPr b="1" lang="en-US" sz="38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i="0" sz="4000" u="none" cap="none" strike="noStrike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6" name="Google Shape;146;g42d5c36440573f91_4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6009" y="7704683"/>
            <a:ext cx="4101766" cy="25154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7" name="Google Shape;147;g42d5c36440573f91_4112"/>
          <p:cNvGraphicFramePr/>
          <p:nvPr/>
        </p:nvGraphicFramePr>
        <p:xfrm>
          <a:off x="0" y="12581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{44D8552E-25FC-4359-B88F-8195C421136D}</a:tableStyleId>
              </a:tblPr>
              <a:tblGrid>
                <a:gridCol w="4572000"/>
                <a:gridCol w="2334050"/>
                <a:gridCol w="6490250"/>
                <a:gridCol w="4891700"/>
              </a:tblGrid>
              <a:tr h="12339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43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</a:t>
                      </a:r>
                      <a:r>
                        <a:rPr b="1" lang="en-US" sz="4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Humerus  (</a:t>
                      </a:r>
                      <a:r>
                        <a:rPr b="1" lang="en-US" sz="43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Typical Long bone)</a:t>
                      </a:r>
                      <a:endParaRPr sz="43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13912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Proximal</a:t>
                      </a:r>
                      <a:endParaRPr sz="3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End</a:t>
                      </a:r>
                      <a:endParaRPr sz="3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Shaft </a:t>
                      </a:r>
                      <a:endParaRPr sz="3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(Body)</a:t>
                      </a:r>
                      <a:endParaRPr sz="38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Distal </a:t>
                      </a:r>
                      <a:endParaRPr sz="3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End</a:t>
                      </a:r>
                      <a:endParaRPr sz="3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506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FC6D7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1.Head</a:t>
                      </a:r>
                      <a:r>
                        <a:rPr lang="en-US" sz="2200" u="none" cap="none" strike="noStrike">
                          <a:solidFill>
                            <a:srgbClr val="FC6D7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2200" u="none" cap="none" strike="noStrike">
                          <a:solidFill>
                            <a:srgbClr val="9999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Articulates with the Scapula at the </a:t>
                      </a:r>
                      <a:r>
                        <a:rPr b="1" lang="en-US" sz="2300" u="none" cap="none" strike="noStrike">
                          <a:solidFill>
                            <a:srgbClr val="9999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glenohumeral joint</a:t>
                      </a:r>
                      <a:r>
                        <a:rPr b="1" lang="en-US" sz="2100">
                          <a:solidFill>
                            <a:srgbClr val="9999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(shoulder joint)</a:t>
                      </a:r>
                      <a:endParaRPr b="1" sz="2100" u="none" cap="none" strike="noStrike">
                        <a:solidFill>
                          <a:srgbClr val="99999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FFD9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2.Anatomical Neck</a:t>
                      </a:r>
                      <a:r>
                        <a:rPr lang="en-US" sz="2200" u="none" cap="none" strike="noStrike">
                          <a:solidFill>
                            <a:srgbClr val="FFD9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Formed by a groove separating the head from the tubercles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8E7CC3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3.Surgical neck</a:t>
                      </a:r>
                      <a:r>
                        <a:rPr lang="en-US" sz="2200" u="none" cap="none" strike="noStrike">
                          <a:solidFill>
                            <a:srgbClr val="8E7CC3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 narrow part distal to the tubercles</a:t>
                      </a:r>
                      <a:r>
                        <a:rPr lang="en-US" sz="18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800" u="none" cap="none" strike="noStrike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6FA8DC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4.Greater Tubercles</a:t>
                      </a:r>
                      <a:endParaRPr b="1" sz="2200" u="none" cap="none" strike="noStrike">
                        <a:solidFill>
                          <a:srgbClr val="6FA8DC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93C4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5.Lesser Tubercles</a:t>
                      </a:r>
                      <a:endParaRPr b="1" sz="2200" u="none" cap="none" strike="noStrike">
                        <a:solidFill>
                          <a:srgbClr val="93C4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FF00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6.</a:t>
                      </a:r>
                      <a:r>
                        <a:rPr lang="en-US" sz="2200" u="none" cap="none" strike="noStrike">
                          <a:solidFill>
                            <a:srgbClr val="FF00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</a:t>
                      </a:r>
                      <a:r>
                        <a:rPr b="1" lang="en-US" sz="2200" u="none" cap="none" strike="noStrike">
                          <a:solidFill>
                            <a:srgbClr val="FF00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ntertubercular Groove</a:t>
                      </a:r>
                      <a:endParaRPr b="1" sz="2200" u="none" cap="none" strike="noStrike">
                        <a:solidFill>
                          <a:srgbClr val="FF00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It has two prominent features: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 Deltoid tuberosity </a:t>
                      </a:r>
                      <a:endParaRPr b="1"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2. Spiral (Radial) groove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rgbClr val="9999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containing radial nerve</a:t>
                      </a:r>
                      <a:endParaRPr sz="2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B6D7A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 Lateral epicondyle</a:t>
                      </a:r>
                      <a:endParaRPr b="1" sz="1700" u="none" cap="none" strike="noStrike">
                        <a:solidFill>
                          <a:srgbClr val="B6D7A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B4A7D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2.Medial epicondyle</a:t>
                      </a: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(can be felt) </a:t>
                      </a:r>
                      <a:endParaRPr b="1" sz="1700" u="sng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700" u="sng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sng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Anteriorly:</a:t>
                      </a:r>
                      <a:endParaRPr b="1" sz="1700" u="sng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 Trochlea</a:t>
                      </a:r>
                      <a:r>
                        <a:rPr lang="en-US" sz="17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</a:t>
                      </a: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(medial) for articulation with the ulna 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ACE4E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2. Capitulum</a:t>
                      </a:r>
                      <a:r>
                        <a:rPr lang="en-US" sz="1700" u="none" cap="none" strike="noStrike">
                          <a:solidFill>
                            <a:srgbClr val="ACE4E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</a:t>
                      </a:r>
                      <a:r>
                        <a:rPr lang="en-US" sz="1700" u="none" cap="none" strike="noStrike">
                          <a:solidFill>
                            <a:srgbClr val="9FC5E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(lateral) for articulation with the radius. 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FFE5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3. Coronoid fossa</a:t>
                      </a:r>
                      <a:r>
                        <a:rPr lang="en-US" sz="1700" u="none" cap="none" strike="noStrike">
                          <a:solidFill>
                            <a:srgbClr val="FFE5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</a:t>
                      </a: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above the trochlea. 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FDA2A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4. Radial fossa</a:t>
                      </a:r>
                      <a:r>
                        <a:rPr lang="en-US" sz="1700" u="none" cap="none" strike="noStrike">
                          <a:solidFill>
                            <a:srgbClr val="FDA2A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</a:t>
                      </a: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above the capitulum.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700" u="sng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sng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Posteriorly:</a:t>
                      </a:r>
                      <a:endParaRPr b="1" sz="1700" u="sng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F9CB9C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 Olecranon fossa:</a:t>
                      </a:r>
                      <a:r>
                        <a:rPr lang="en-US" sz="1700" u="none" cap="none" strike="noStrike">
                          <a:solidFill>
                            <a:srgbClr val="F9CB9C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above the trochlea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354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Posterior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8" name="Google Shape;148;g42d5c36440573f91_4112"/>
          <p:cNvSpPr txBox="1"/>
          <p:nvPr/>
        </p:nvSpPr>
        <p:spPr>
          <a:xfrm>
            <a:off x="14240269" y="7811825"/>
            <a:ext cx="1491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Posterior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42d5c36440573f91_4112"/>
          <p:cNvSpPr txBox="1"/>
          <p:nvPr/>
        </p:nvSpPr>
        <p:spPr>
          <a:xfrm>
            <a:off x="16187657" y="7811825"/>
            <a:ext cx="1022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Anterior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42d5c36440573f91_411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1518550" cy="10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g42d5c36440573f91_4491"/>
          <p:cNvGraphicFramePr/>
          <p:nvPr/>
        </p:nvGraphicFramePr>
        <p:xfrm>
          <a:off x="0" y="9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{44D8552E-25FC-4359-B88F-8195C421136D}</a:tableStyleId>
              </a:tblPr>
              <a:tblGrid>
                <a:gridCol w="4610900"/>
                <a:gridCol w="1942950"/>
                <a:gridCol w="5867100"/>
                <a:gridCol w="5867050"/>
              </a:tblGrid>
              <a:tr h="24849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500"/>
                        <a:buFont typeface="Arial"/>
                        <a:buNone/>
                      </a:pPr>
                      <a:r>
                        <a:rPr lang="en-US" sz="5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Ulna</a:t>
                      </a:r>
                      <a:r>
                        <a:rPr lang="en-US" sz="65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</a:t>
                      </a:r>
                      <a:r>
                        <a:rPr lang="en-US" sz="41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</a:t>
                      </a:r>
                      <a:r>
                        <a:rPr b="1" lang="en-US" sz="41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 is the stabilizing bone of the forearm.It is the medial &amp; longer of the two bones of the forearm.</a:t>
                      </a:r>
                      <a:endParaRPr sz="41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342900" marR="0" rtl="0"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sng" cap="none" strike="noStrik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t/>
                      </a:r>
                      <a:endParaRPr b="1" sz="5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14621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Distal</a:t>
                      </a:r>
                      <a:endParaRPr b="1" sz="3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End</a:t>
                      </a:r>
                      <a:endParaRPr b="1" sz="3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Shaft </a:t>
                      </a:r>
                      <a:endParaRPr b="1" sz="3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(Body)</a:t>
                      </a:r>
                      <a:endParaRPr sz="3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Proximal</a:t>
                      </a:r>
                      <a:endParaRPr b="1" sz="3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End</a:t>
                      </a:r>
                      <a:endParaRPr b="1" sz="3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2428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Small rounded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93C4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1.Head</a:t>
                      </a: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lies distally at the wrist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FFD9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2.Styloid process: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medial</a:t>
                      </a:r>
                      <a:endParaRPr sz="2200" u="none" cap="none" strike="noStrike">
                        <a:solidFill>
                          <a:srgbClr val="6FA8DC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Thick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&amp; </a:t>
                      </a:r>
                      <a:r>
                        <a:rPr lang="en-US" sz="22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cylindrical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superiorly but diminishes in diameter inferiorly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 it has </a:t>
                      </a: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three</a:t>
                      </a: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surfaces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</a:t>
                      </a: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Anterior</a:t>
                      </a:r>
                      <a:endParaRPr b="1"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Medial</a:t>
                      </a:r>
                      <a:endParaRPr b="1"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● Posterior </a:t>
                      </a:r>
                      <a:endParaRPr b="1"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Sharp </a:t>
                      </a:r>
                      <a:r>
                        <a:rPr lang="en-US" sz="22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 Interosseous border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u="none" cap="none" strike="noStrike"/>
                        <a:t> </a:t>
                      </a:r>
                      <a:r>
                        <a:rPr b="1" lang="en-US" sz="2200" u="none" cap="none" strike="noStrike">
                          <a:solidFill>
                            <a:srgbClr val="93C4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1.olecranon process </a:t>
                      </a:r>
                      <a:endParaRPr b="1" sz="2200" u="none" cap="none" strike="noStrike">
                        <a:solidFill>
                          <a:srgbClr val="93C4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DD7E6B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2.Coronoid process </a:t>
                      </a:r>
                      <a:endParaRPr b="1" sz="2200" u="none" cap="none" strike="noStrike">
                        <a:solidFill>
                          <a:srgbClr val="DD7E6B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4A4A4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3.Tuberosity of ulna </a:t>
                      </a:r>
                      <a:endParaRPr b="1" sz="2200" u="none" cap="none" strike="noStrike">
                        <a:solidFill>
                          <a:srgbClr val="4A4A4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FFD9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4.Trochlear notch </a:t>
                      </a:r>
                      <a:endParaRPr b="1" sz="2200" u="none" cap="none" strike="noStrike">
                        <a:solidFill>
                          <a:srgbClr val="FFD96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6FA8DC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5.Radial notch</a:t>
                      </a:r>
                      <a:endParaRPr sz="2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17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6" name="Google Shape;156;g42d5c36440573f91_4491"/>
          <p:cNvPicPr preferRelativeResize="0"/>
          <p:nvPr/>
        </p:nvPicPr>
        <p:blipFill rotWithShape="1">
          <a:blip r:embed="rId3">
            <a:alphaModFix/>
          </a:blip>
          <a:srcRect b="15262" l="0" r="19270" t="1694"/>
          <a:stretch/>
        </p:blipFill>
        <p:spPr>
          <a:xfrm>
            <a:off x="12549500" y="7830750"/>
            <a:ext cx="4144397" cy="26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42d5c36440573f91_44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8150" y="8022222"/>
            <a:ext cx="5822800" cy="226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42d5c36440573f91_44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525" y="7830750"/>
            <a:ext cx="5263200" cy="26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42d5c36440573f91_449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375" y="1418875"/>
            <a:ext cx="1518550" cy="10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FCE5C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2021-11-18T04:04:26Z</dcterms:created>
  <dc:creator>Deema 2002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2021-11-15T00:00:00Z</vt:filetime>
  </property>
  <property fmtid="{D5CDD505-2E9C-101B-9397-08002B2CF9AE}" pid="3" name="Creator">
    <vt:lpwstr>Canva</vt:lpwstr>
  </property>
  <property fmtid="{D5CDD505-2E9C-101B-9397-08002B2CF9AE}" pid="4" name="LastSaved">
    <vt:filetime>2021-11-18T00:00:00Z</vt:filetime>
  </property>
</Properties>
</file>