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10287000" cx="18288000"/>
  <p:notesSz cx="18288000" cy="10287000"/>
  <p:embeddedFontLst>
    <p:embeddedFont>
      <p:font typeface="Caveat"/>
      <p:regular r:id="rId33"/>
      <p:bold r:id="rId34"/>
    </p:embeddedFont>
    <p:embeddedFont>
      <p:font typeface="Arial Narrow"/>
      <p:regular r:id="rId35"/>
      <p:bold r:id="rId36"/>
      <p:italic r:id="rId37"/>
      <p:boldItalic r:id="rId38"/>
    </p:embeddedFont>
    <p:embeddedFont>
      <p:font typeface="Comfortaa"/>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http://customooxmlschemas.google.com/">
      <go:slidesCustomData xmlns:go="http://customooxmlschemas.google.com/" r:id="rId41" roundtripDataSignature="AMtx7mhVcOmO/hkLQJVU27xp+XVjDvVbY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Med 442"/>
  <p:cmAuthor clrIdx="1" id="1" initials="" lastIdx="2" name="anatomy team"/>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CE3652B-F58B-48AF-A7DD-13DB2CBCA9FA}">
  <a:tblStyle styleId="{0CE3652B-F58B-48AF-A7DD-13DB2CBCA9F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mfortaa-bold.fntdata"/><Relationship Id="rId20" Type="http://schemas.openxmlformats.org/officeDocument/2006/relationships/slide" Target="slides/slide13.xml"/><Relationship Id="rId41" Type="http://customschemas.google.com/relationships/presentationmetadata" Target="meta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Caveat-regular.fntdata"/><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ArialNarrow-regular.fntdata"/><Relationship Id="rId12" Type="http://schemas.openxmlformats.org/officeDocument/2006/relationships/slide" Target="slides/slide5.xml"/><Relationship Id="rId34" Type="http://schemas.openxmlformats.org/officeDocument/2006/relationships/font" Target="fonts/Caveat-bold.fntdata"/><Relationship Id="rId15" Type="http://schemas.openxmlformats.org/officeDocument/2006/relationships/slide" Target="slides/slide8.xml"/><Relationship Id="rId37" Type="http://schemas.openxmlformats.org/officeDocument/2006/relationships/font" Target="fonts/ArialNarrow-italic.fntdata"/><Relationship Id="rId14" Type="http://schemas.openxmlformats.org/officeDocument/2006/relationships/slide" Target="slides/slide7.xml"/><Relationship Id="rId36" Type="http://schemas.openxmlformats.org/officeDocument/2006/relationships/font" Target="fonts/ArialNarrow-bold.fntdata"/><Relationship Id="rId17" Type="http://schemas.openxmlformats.org/officeDocument/2006/relationships/slide" Target="slides/slide10.xml"/><Relationship Id="rId39" Type="http://schemas.openxmlformats.org/officeDocument/2006/relationships/font" Target="fonts/Comfortaa-regular.fntdata"/><Relationship Id="rId16" Type="http://schemas.openxmlformats.org/officeDocument/2006/relationships/slide" Target="slides/slide9.xml"/><Relationship Id="rId38" Type="http://schemas.openxmlformats.org/officeDocument/2006/relationships/font" Target="fonts/ArialNarrow-boldItalic.fntdata"/><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2-22T17:57:23.594">
    <p:pos x="6000" y="0"/>
    <p:text>Male slides only</p:text>
    <p:extLst>
      <p:ext uri="{C676402C-5697-4E1C-873F-D02D1690AC5C}">
        <p15:threadingInfo timeZoneBias="0"/>
      </p:ext>
      <p:ext uri="http://customooxmlschemas.google.com/">
        <go:slidesCustomData xmlns:go="http://customooxmlschemas.google.com/" commentPostId="AAAATP1HN9k"/>
      </p:ext>
    </p:extLst>
  </p:cm>
  <p:cm authorId="1" idx="1" dt="2021-12-22T17:57:23.594">
    <p:pos x="6000" y="0"/>
    <p:text>done</p:text>
    <p:extLst>
      <p:ext uri="{C676402C-5697-4E1C-873F-D02D1690AC5C}">
        <p15:threadingInfo timeZoneBias="0">
          <p15:parentCm authorId="0" idx="1"/>
        </p15:threadingInfo>
      </p:ext>
      <p:ext uri="http://customooxmlschemas.google.com/">
        <go:slidesCustomData xmlns:go="http://customooxmlschemas.google.com/" commentPostId="AAAATWEpVeM"/>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12-22T17:57:17.297">
    <p:pos x="675" y="1125"/>
    <p:text>“ begin at axilla “is repeated</p:text>
    <p:extLst>
      <p:ext uri="{C676402C-5697-4E1C-873F-D02D1690AC5C}">
        <p15:threadingInfo timeZoneBias="0"/>
      </p:ext>
      <p:ext uri="http://customooxmlschemas.google.com/">
        <go:slidesCustomData xmlns:go="http://customooxmlschemas.google.com/" commentPostId="AAAATP1HN9o"/>
      </p:ext>
    </p:extLst>
  </p:cm>
  <p:cm authorId="1" idx="2" dt="2021-12-22T17:57:17.297">
    <p:pos x="675" y="1125"/>
    <p:text>done</p:text>
    <p:extLst>
      <p:ext uri="{C676402C-5697-4E1C-873F-D02D1690AC5C}">
        <p15:threadingInfo timeZoneBias="0">
          <p15:parentCm authorId="0" idx="2"/>
        </p15:threadingInfo>
      </p:ext>
      <p:ext uri="http://customooxmlschemas.google.com/">
        <go:slidesCustomData xmlns:go="http://customooxmlschemas.google.com/" commentPostId="AAAATWEpVe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 name="Google Shape;44;p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06222a96ff_0_9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06222a96ff_0_9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077f9a4300_11_2: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077f9a4300_11_2: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077f9a4300_11_1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077f9a4300_11_1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06222a96ff_0_112: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06222a96ff_0_112: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06222a96ff_0_115: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06222a96ff_0_115: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06222a96ff_0_12: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06222a96ff_0_12: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06222a96ff_0_15: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06222a96ff_0_15: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06222a96ff_1_3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06222a96ff_1_34: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06222a96ff_0_2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06222a96ff_0_2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06222a96ff_1_42: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06222a96ff_1_42: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077f9a4300_0_0: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63" name="Google Shape;63;g1077f9a4300_0_0: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06222a96ff_0_128: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06222a96ff_0_128: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06222a96ff_0_136: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06222a96ff_0_136: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077f9a4300_7_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077f9a4300_7_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3: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3: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3" name="Google Shape;373;p4: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5:notes"/>
          <p:cNvSpPr txBox="1"/>
          <p:nvPr>
            <p:ph idx="1" type="body"/>
          </p:nvPr>
        </p:nvSpPr>
        <p:spPr>
          <a:xfrm>
            <a:off x="1828800" y="4886325"/>
            <a:ext cx="146304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0" name="Google Shape;440;p5: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077f9a4300_0_7: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70" name="Google Shape;70;g1077f9a4300_0_7: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2: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 name="Google Shape;78;p2: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06222a96ff_0_0: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96" name="Google Shape;96;g106222a96ff_0_0: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06222a96ff_0_6: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06222a96ff_0_6: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08630332c8_2_6: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08630332c8_2_6: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06222a96ff_0_9: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06222a96ff_0_9: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6222a96ff_0_81:notes"/>
          <p:cNvSpPr/>
          <p:nvPr>
            <p:ph idx="2" type="sldImg"/>
          </p:nvPr>
        </p:nvSpPr>
        <p:spPr>
          <a:xfrm>
            <a:off x="3048600" y="771525"/>
            <a:ext cx="12192600" cy="38577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06222a96ff_0_81:notes"/>
          <p:cNvSpPr txBox="1"/>
          <p:nvPr>
            <p:ph idx="1" type="body"/>
          </p:nvPr>
        </p:nvSpPr>
        <p:spPr>
          <a:xfrm>
            <a:off x="1828800" y="4886325"/>
            <a:ext cx="146304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20"/>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0"/>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0"/>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15" name="Shape 15"/>
        <p:cNvGrpSpPr/>
        <p:nvPr/>
      </p:nvGrpSpPr>
      <p:grpSpPr>
        <a:xfrm>
          <a:off x="0" y="0"/>
          <a:ext cx="0" cy="0"/>
          <a:chOff x="0" y="0"/>
          <a:chExt cx="0" cy="0"/>
        </a:xfrm>
      </p:grpSpPr>
      <p:pic>
        <p:nvPicPr>
          <p:cNvPr id="16" name="Google Shape;16;p21"/>
          <p:cNvPicPr preferRelativeResize="0"/>
          <p:nvPr/>
        </p:nvPicPr>
        <p:blipFill rotWithShape="1">
          <a:blip r:embed="rId2">
            <a:alphaModFix/>
          </a:blip>
          <a:srcRect b="0" l="0" r="0" t="0"/>
          <a:stretch/>
        </p:blipFill>
        <p:spPr>
          <a:xfrm>
            <a:off x="12645411" y="643388"/>
            <a:ext cx="4038599" cy="2984273"/>
          </a:xfrm>
          <a:prstGeom prst="rect">
            <a:avLst/>
          </a:prstGeom>
          <a:noFill/>
          <a:ln>
            <a:noFill/>
          </a:ln>
        </p:spPr>
      </p:pic>
      <p:pic>
        <p:nvPicPr>
          <p:cNvPr id="17" name="Google Shape;17;p21"/>
          <p:cNvPicPr preferRelativeResize="0"/>
          <p:nvPr/>
        </p:nvPicPr>
        <p:blipFill rotWithShape="1">
          <a:blip r:embed="rId3">
            <a:alphaModFix/>
          </a:blip>
          <a:srcRect b="0" l="0" r="0" t="0"/>
          <a:stretch/>
        </p:blipFill>
        <p:spPr>
          <a:xfrm>
            <a:off x="1351352" y="643388"/>
            <a:ext cx="4419599" cy="3219449"/>
          </a:xfrm>
          <a:prstGeom prst="rect">
            <a:avLst/>
          </a:prstGeom>
          <a:noFill/>
          <a:ln>
            <a:noFill/>
          </a:ln>
        </p:spPr>
      </p:pic>
      <p:sp>
        <p:nvSpPr>
          <p:cNvPr id="18" name="Google Shape;18;p21"/>
          <p:cNvSpPr txBox="1"/>
          <p:nvPr>
            <p:ph type="title"/>
          </p:nvPr>
        </p:nvSpPr>
        <p:spPr>
          <a:xfrm>
            <a:off x="4975771" y="562805"/>
            <a:ext cx="8336400" cy="1193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650">
                <a:solidFill>
                  <a:srgbClr val="FDB48F"/>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1"/>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1"/>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1"/>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2" name="Shape 2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3" name="Shape 23"/>
        <p:cNvGrpSpPr/>
        <p:nvPr/>
      </p:nvGrpSpPr>
      <p:grpSpPr>
        <a:xfrm>
          <a:off x="0" y="0"/>
          <a:ext cx="0" cy="0"/>
          <a:chOff x="0" y="0"/>
          <a:chExt cx="0" cy="0"/>
        </a:xfrm>
      </p:grpSpPr>
      <p:sp>
        <p:nvSpPr>
          <p:cNvPr id="24" name="Google Shape;24;p23"/>
          <p:cNvSpPr txBox="1"/>
          <p:nvPr>
            <p:ph type="ctrTitle"/>
          </p:nvPr>
        </p:nvSpPr>
        <p:spPr>
          <a:xfrm>
            <a:off x="1371600" y="3188970"/>
            <a:ext cx="15544800" cy="216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3"/>
          <p:cNvSpPr txBox="1"/>
          <p:nvPr>
            <p:ph idx="1" type="subTitle"/>
          </p:nvPr>
        </p:nvSpPr>
        <p:spPr>
          <a:xfrm>
            <a:off x="2743200" y="5760720"/>
            <a:ext cx="12801600" cy="2571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3"/>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3"/>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3"/>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9" name="Shape 29"/>
        <p:cNvGrpSpPr/>
        <p:nvPr/>
      </p:nvGrpSpPr>
      <p:grpSpPr>
        <a:xfrm>
          <a:off x="0" y="0"/>
          <a:ext cx="0" cy="0"/>
          <a:chOff x="0" y="0"/>
          <a:chExt cx="0" cy="0"/>
        </a:xfrm>
      </p:grpSpPr>
      <p:sp>
        <p:nvSpPr>
          <p:cNvPr id="30" name="Google Shape;30;p24"/>
          <p:cNvSpPr txBox="1"/>
          <p:nvPr>
            <p:ph type="title"/>
          </p:nvPr>
        </p:nvSpPr>
        <p:spPr>
          <a:xfrm>
            <a:off x="4975771" y="562805"/>
            <a:ext cx="8336400" cy="1193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650">
                <a:solidFill>
                  <a:srgbClr val="FDB48F"/>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4"/>
          <p:cNvSpPr txBox="1"/>
          <p:nvPr>
            <p:ph idx="1" type="body"/>
          </p:nvPr>
        </p:nvSpPr>
        <p:spPr>
          <a:xfrm>
            <a:off x="914400" y="2366010"/>
            <a:ext cx="16459200" cy="678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2" name="Google Shape;32;p24"/>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4"/>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4"/>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5" name="Shape 35"/>
        <p:cNvGrpSpPr/>
        <p:nvPr/>
      </p:nvGrpSpPr>
      <p:grpSpPr>
        <a:xfrm>
          <a:off x="0" y="0"/>
          <a:ext cx="0" cy="0"/>
          <a:chOff x="0" y="0"/>
          <a:chExt cx="0" cy="0"/>
        </a:xfrm>
      </p:grpSpPr>
      <p:sp>
        <p:nvSpPr>
          <p:cNvPr id="36" name="Google Shape;36;p25"/>
          <p:cNvSpPr txBox="1"/>
          <p:nvPr>
            <p:ph type="title"/>
          </p:nvPr>
        </p:nvSpPr>
        <p:spPr>
          <a:xfrm>
            <a:off x="4975771" y="562805"/>
            <a:ext cx="8336400" cy="1193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650">
                <a:solidFill>
                  <a:srgbClr val="FDB48F"/>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5"/>
          <p:cNvSpPr txBox="1"/>
          <p:nvPr>
            <p:ph idx="1" type="body"/>
          </p:nvPr>
        </p:nvSpPr>
        <p:spPr>
          <a:xfrm>
            <a:off x="914400" y="2366010"/>
            <a:ext cx="7955400" cy="678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8" name="Google Shape;38;p25"/>
          <p:cNvSpPr txBox="1"/>
          <p:nvPr>
            <p:ph idx="2" type="body"/>
          </p:nvPr>
        </p:nvSpPr>
        <p:spPr>
          <a:xfrm>
            <a:off x="9418320" y="2366010"/>
            <a:ext cx="7955400" cy="6789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9" name="Google Shape;39;p25"/>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5"/>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5"/>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4975771" y="562805"/>
            <a:ext cx="8336400" cy="1193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650" u="none" cap="none" strike="noStrike">
                <a:solidFill>
                  <a:srgbClr val="FDB48F"/>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9"/>
          <p:cNvSpPr txBox="1"/>
          <p:nvPr>
            <p:ph idx="1" type="body"/>
          </p:nvPr>
        </p:nvSpPr>
        <p:spPr>
          <a:xfrm>
            <a:off x="914400" y="2366010"/>
            <a:ext cx="16459200" cy="6789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 name="Google Shape;8;p19"/>
          <p:cNvSpPr txBox="1"/>
          <p:nvPr>
            <p:ph idx="11" type="ftr"/>
          </p:nvPr>
        </p:nvSpPr>
        <p:spPr>
          <a:xfrm>
            <a:off x="6217920" y="9566910"/>
            <a:ext cx="5852100" cy="5145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9"/>
          <p:cNvSpPr txBox="1"/>
          <p:nvPr>
            <p:ph idx="10" type="dt"/>
          </p:nvPr>
        </p:nvSpPr>
        <p:spPr>
          <a:xfrm>
            <a:off x="914400" y="9566910"/>
            <a:ext cx="4206300" cy="5145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19"/>
          <p:cNvSpPr txBox="1"/>
          <p:nvPr>
            <p:ph idx="12" type="sldNum"/>
          </p:nvPr>
        </p:nvSpPr>
        <p:spPr>
          <a:xfrm>
            <a:off x="13167361" y="9566910"/>
            <a:ext cx="4206300" cy="5145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6.jpg"/><Relationship Id="rId5" Type="http://schemas.openxmlformats.org/officeDocument/2006/relationships/hyperlink" Target="https://docs.google.com/presentation/d/1TqFrwJwPpNRkeuXhJK_mTytLGLo_bK_J-sNgo7wsKlg/edit" TargetMode="External"/><Relationship Id="rId6" Type="http://schemas.openxmlformats.org/officeDocument/2006/relationships/hyperlink" Target="https://docs.google.com/presentation/d/1-4XrHk0ehAoa1huxbkdu8f-g6-YBr_Q3-rzzQcLIhVs/edit" TargetMode="External"/><Relationship Id="rId7" Type="http://schemas.openxmlformats.org/officeDocument/2006/relationships/image" Target="../media/image10.png"/><Relationship Id="rId8"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5.jpg"/><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23.png"/><Relationship Id="rId7" Type="http://schemas.openxmlformats.org/officeDocument/2006/relationships/image" Target="../media/image26.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37.png"/><Relationship Id="rId6"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44.png"/><Relationship Id="rId6" Type="http://schemas.openxmlformats.org/officeDocument/2006/relationships/image" Target="../media/image5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38.png"/><Relationship Id="rId5"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3.png"/><Relationship Id="rId5"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comments" Target="../comments/comment2.xml"/><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3.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 name="Shape 45"/>
        <p:cNvGrpSpPr/>
        <p:nvPr/>
      </p:nvGrpSpPr>
      <p:grpSpPr>
        <a:xfrm>
          <a:off x="0" y="0"/>
          <a:ext cx="0" cy="0"/>
          <a:chOff x="0" y="0"/>
          <a:chExt cx="0" cy="0"/>
        </a:xfrm>
      </p:grpSpPr>
      <p:pic>
        <p:nvPicPr>
          <p:cNvPr id="46" name="Google Shape;46;p1"/>
          <p:cNvPicPr preferRelativeResize="0"/>
          <p:nvPr/>
        </p:nvPicPr>
        <p:blipFill rotWithShape="1">
          <a:blip r:embed="rId3">
            <a:alphaModFix/>
          </a:blip>
          <a:srcRect b="0" l="0" r="0" t="0"/>
          <a:stretch/>
        </p:blipFill>
        <p:spPr>
          <a:xfrm>
            <a:off x="8780" y="1677408"/>
            <a:ext cx="4694866" cy="8597901"/>
          </a:xfrm>
          <a:prstGeom prst="rect">
            <a:avLst/>
          </a:prstGeom>
          <a:noFill/>
          <a:ln>
            <a:noFill/>
          </a:ln>
        </p:spPr>
      </p:pic>
      <p:pic>
        <p:nvPicPr>
          <p:cNvPr id="47" name="Google Shape;47;p1"/>
          <p:cNvPicPr preferRelativeResize="0"/>
          <p:nvPr/>
        </p:nvPicPr>
        <p:blipFill rotWithShape="1">
          <a:blip r:embed="rId4">
            <a:alphaModFix/>
          </a:blip>
          <a:srcRect b="0" l="0" r="0" t="0"/>
          <a:stretch/>
        </p:blipFill>
        <p:spPr>
          <a:xfrm>
            <a:off x="17221334" y="24430"/>
            <a:ext cx="1039163" cy="5180357"/>
          </a:xfrm>
          <a:prstGeom prst="rect">
            <a:avLst/>
          </a:prstGeom>
          <a:noFill/>
          <a:ln>
            <a:noFill/>
          </a:ln>
        </p:spPr>
      </p:pic>
      <p:sp>
        <p:nvSpPr>
          <p:cNvPr id="48" name="Google Shape;48;p1"/>
          <p:cNvSpPr txBox="1"/>
          <p:nvPr/>
        </p:nvSpPr>
        <p:spPr>
          <a:xfrm>
            <a:off x="14121584" y="7499557"/>
            <a:ext cx="3604200" cy="241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omfortaa"/>
                <a:ea typeface="Comfortaa"/>
                <a:cs typeface="Comfortaa"/>
                <a:sym typeface="Comfortaa"/>
              </a:rPr>
              <a:t>Color index:</a:t>
            </a:r>
            <a:endParaRPr b="1" i="0" sz="1800" u="none" cap="none" strike="noStrike">
              <a:solidFill>
                <a:srgbClr val="000000"/>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000000"/>
              </a:buClr>
              <a:buSzPts val="1800"/>
              <a:buFont typeface="Comfortaa"/>
              <a:buChar char="●"/>
            </a:pPr>
            <a:r>
              <a:rPr b="0" i="0" lang="en-US" sz="1800" u="none" cap="none" strike="noStrike">
                <a:solidFill>
                  <a:srgbClr val="000000"/>
                </a:solidFill>
                <a:latin typeface="Comfortaa"/>
                <a:ea typeface="Comfortaa"/>
                <a:cs typeface="Comfortaa"/>
                <a:sym typeface="Comfortaa"/>
              </a:rPr>
              <a:t>Mine text</a:t>
            </a:r>
            <a:endParaRPr b="0" i="0" sz="1800" u="none" cap="none" strike="noStrike">
              <a:solidFill>
                <a:srgbClr val="CC0000"/>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CC0000"/>
              </a:buClr>
              <a:buSzPts val="1800"/>
              <a:buFont typeface="Comfortaa"/>
              <a:buChar char="●"/>
            </a:pPr>
            <a:r>
              <a:rPr b="0" i="0" lang="en-US" sz="1800" u="none" cap="none" strike="noStrike">
                <a:solidFill>
                  <a:srgbClr val="CC0000"/>
                </a:solidFill>
                <a:latin typeface="Comfortaa"/>
                <a:ea typeface="Comfortaa"/>
                <a:cs typeface="Comfortaa"/>
                <a:sym typeface="Comfortaa"/>
              </a:rPr>
              <a:t>Important </a:t>
            </a:r>
            <a:endParaRPr b="0" i="0" sz="1800" u="none" cap="none" strike="noStrike">
              <a:solidFill>
                <a:srgbClr val="CC0000"/>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38761D"/>
              </a:buClr>
              <a:buSzPts val="1800"/>
              <a:buFont typeface="Comfortaa"/>
              <a:buChar char="●"/>
            </a:pPr>
            <a:r>
              <a:rPr b="0" i="0" lang="en-US" sz="1800" u="none" cap="none" strike="noStrike">
                <a:solidFill>
                  <a:srgbClr val="38761D"/>
                </a:solidFill>
                <a:latin typeface="Comfortaa"/>
                <a:ea typeface="Comfortaa"/>
                <a:cs typeface="Comfortaa"/>
                <a:sym typeface="Comfortaa"/>
              </a:rPr>
              <a:t>Doctors notes</a:t>
            </a:r>
            <a:endParaRPr b="0" i="0" sz="1800" u="none" cap="none" strike="noStrike">
              <a:solidFill>
                <a:srgbClr val="38761D"/>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C27BA0"/>
              </a:buClr>
              <a:buSzPts val="1800"/>
              <a:buFont typeface="Comfortaa"/>
              <a:buChar char="●"/>
            </a:pPr>
            <a:r>
              <a:rPr b="0" i="0" lang="en-US" sz="1800" u="none" cap="none" strike="noStrike">
                <a:solidFill>
                  <a:srgbClr val="C27BA0"/>
                </a:solidFill>
                <a:latin typeface="Comfortaa"/>
                <a:ea typeface="Comfortaa"/>
                <a:cs typeface="Comfortaa"/>
                <a:sym typeface="Comfortaa"/>
              </a:rPr>
              <a:t>Female slides only</a:t>
            </a:r>
            <a:endParaRPr b="0" i="0" sz="1800" u="none" cap="none" strike="noStrike">
              <a:solidFill>
                <a:srgbClr val="C27BA0"/>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3D85C6"/>
              </a:buClr>
              <a:buSzPts val="1800"/>
              <a:buFont typeface="Comfortaa"/>
              <a:buChar char="●"/>
            </a:pPr>
            <a:r>
              <a:rPr b="0" i="0" lang="en-US" sz="1800" u="none" cap="none" strike="noStrike">
                <a:solidFill>
                  <a:srgbClr val="3D85C6"/>
                </a:solidFill>
                <a:latin typeface="Comfortaa"/>
                <a:ea typeface="Comfortaa"/>
                <a:cs typeface="Comfortaa"/>
                <a:sym typeface="Comfortaa"/>
              </a:rPr>
              <a:t>Male slides only </a:t>
            </a:r>
            <a:endParaRPr b="0" i="0" sz="1800" u="none" cap="none" strike="noStrike">
              <a:solidFill>
                <a:srgbClr val="3D85C6"/>
              </a:solidFill>
              <a:latin typeface="Comfortaa"/>
              <a:ea typeface="Comfortaa"/>
              <a:cs typeface="Comfortaa"/>
              <a:sym typeface="Comfortaa"/>
            </a:endParaRPr>
          </a:p>
          <a:p>
            <a:pPr indent="-342900" lvl="0" marL="457200" marR="0" rtl="0" algn="l">
              <a:lnSpc>
                <a:spcPct val="100000"/>
              </a:lnSpc>
              <a:spcBef>
                <a:spcPts val="0"/>
              </a:spcBef>
              <a:spcAft>
                <a:spcPts val="0"/>
              </a:spcAft>
              <a:buClr>
                <a:srgbClr val="999999"/>
              </a:buClr>
              <a:buSzPts val="1800"/>
              <a:buFont typeface="Comfortaa"/>
              <a:buChar char="●"/>
            </a:pPr>
            <a:r>
              <a:rPr b="0" i="0" lang="en-US" sz="1800" u="none" cap="none" strike="noStrike">
                <a:solidFill>
                  <a:srgbClr val="999999"/>
                </a:solidFill>
                <a:latin typeface="Comfortaa"/>
                <a:ea typeface="Comfortaa"/>
                <a:cs typeface="Comfortaa"/>
                <a:sym typeface="Comfortaa"/>
              </a:rPr>
              <a:t>Extra</a:t>
            </a:r>
            <a:endParaRPr b="0" i="0" sz="1800" u="none" cap="none" strike="noStrike">
              <a:solidFill>
                <a:srgbClr val="999999"/>
              </a:solidFill>
              <a:latin typeface="Comfortaa"/>
              <a:ea typeface="Comfortaa"/>
              <a:cs typeface="Comfortaa"/>
              <a:sym typeface="Comfortaa"/>
            </a:endParaRPr>
          </a:p>
        </p:txBody>
      </p:sp>
      <p:grpSp>
        <p:nvGrpSpPr>
          <p:cNvPr id="49" name="Google Shape;49;p1"/>
          <p:cNvGrpSpPr/>
          <p:nvPr/>
        </p:nvGrpSpPr>
        <p:grpSpPr>
          <a:xfrm>
            <a:off x="13358741" y="6633124"/>
            <a:ext cx="624969" cy="535732"/>
            <a:chOff x="7513884" y="2448269"/>
            <a:chExt cx="363185" cy="338792"/>
          </a:xfrm>
        </p:grpSpPr>
        <p:sp>
          <p:nvSpPr>
            <p:cNvPr id="50" name="Google Shape;50;p1"/>
            <p:cNvSpPr/>
            <p:nvPr/>
          </p:nvSpPr>
          <p:spPr>
            <a:xfrm>
              <a:off x="7666316" y="2448269"/>
              <a:ext cx="210753" cy="206954"/>
            </a:xfrm>
            <a:custGeom>
              <a:rect b="b" l="l" r="r" t="t"/>
              <a:pathLst>
                <a:path extrusionOk="0" h="7899" w="8044">
                  <a:moveTo>
                    <a:pt x="5680" y="0"/>
                  </a:moveTo>
                  <a:cubicBezTo>
                    <a:pt x="5491" y="0"/>
                    <a:pt x="5302" y="72"/>
                    <a:pt x="5158" y="216"/>
                  </a:cubicBezTo>
                  <a:lnTo>
                    <a:pt x="289" y="5085"/>
                  </a:lnTo>
                  <a:cubicBezTo>
                    <a:pt x="1" y="5373"/>
                    <a:pt x="1" y="5843"/>
                    <a:pt x="289" y="6130"/>
                  </a:cubicBezTo>
                  <a:lnTo>
                    <a:pt x="1851" y="7683"/>
                  </a:lnTo>
                  <a:cubicBezTo>
                    <a:pt x="1995" y="7827"/>
                    <a:pt x="2182" y="7899"/>
                    <a:pt x="2370" y="7899"/>
                  </a:cubicBezTo>
                  <a:cubicBezTo>
                    <a:pt x="2558" y="7899"/>
                    <a:pt x="2747" y="7827"/>
                    <a:pt x="2896" y="7683"/>
                  </a:cubicBezTo>
                  <a:lnTo>
                    <a:pt x="7756" y="2814"/>
                  </a:lnTo>
                  <a:cubicBezTo>
                    <a:pt x="8043" y="2526"/>
                    <a:pt x="8043" y="2066"/>
                    <a:pt x="7756" y="1778"/>
                  </a:cubicBezTo>
                  <a:lnTo>
                    <a:pt x="6203" y="216"/>
                  </a:lnTo>
                  <a:cubicBezTo>
                    <a:pt x="6059" y="72"/>
                    <a:pt x="5870" y="0"/>
                    <a:pt x="5680" y="0"/>
                  </a:cubicBez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1"/>
            <p:cNvSpPr/>
            <p:nvPr/>
          </p:nvSpPr>
          <p:spPr>
            <a:xfrm>
              <a:off x="7691442" y="2471482"/>
              <a:ext cx="185627" cy="183741"/>
            </a:xfrm>
            <a:custGeom>
              <a:rect b="b" l="l" r="r" t="t"/>
              <a:pathLst>
                <a:path extrusionOk="0" h="7013" w="7085">
                  <a:moveTo>
                    <a:pt x="5915" y="1"/>
                  </a:moveTo>
                  <a:lnTo>
                    <a:pt x="5920" y="7"/>
                  </a:lnTo>
                  <a:lnTo>
                    <a:pt x="5920" y="7"/>
                  </a:lnTo>
                  <a:cubicBezTo>
                    <a:pt x="5918" y="5"/>
                    <a:pt x="5917" y="3"/>
                    <a:pt x="5915" y="1"/>
                  </a:cubicBezTo>
                  <a:close/>
                  <a:moveTo>
                    <a:pt x="5920" y="7"/>
                  </a:moveTo>
                  <a:cubicBezTo>
                    <a:pt x="6202" y="295"/>
                    <a:pt x="6200" y="760"/>
                    <a:pt x="5915" y="1046"/>
                  </a:cubicBezTo>
                  <a:lnTo>
                    <a:pt x="1045" y="5915"/>
                  </a:lnTo>
                  <a:cubicBezTo>
                    <a:pt x="902" y="6059"/>
                    <a:pt x="715" y="6131"/>
                    <a:pt x="526" y="6131"/>
                  </a:cubicBezTo>
                  <a:cubicBezTo>
                    <a:pt x="338" y="6131"/>
                    <a:pt x="149" y="6059"/>
                    <a:pt x="0" y="5915"/>
                  </a:cubicBezTo>
                  <a:lnTo>
                    <a:pt x="0" y="5915"/>
                  </a:lnTo>
                  <a:lnTo>
                    <a:pt x="892" y="6797"/>
                  </a:lnTo>
                  <a:cubicBezTo>
                    <a:pt x="1036" y="6941"/>
                    <a:pt x="1223" y="7013"/>
                    <a:pt x="1410" y="7013"/>
                  </a:cubicBezTo>
                  <a:cubicBezTo>
                    <a:pt x="1596" y="7013"/>
                    <a:pt x="1783" y="6941"/>
                    <a:pt x="1927" y="6797"/>
                  </a:cubicBezTo>
                  <a:lnTo>
                    <a:pt x="6797" y="1928"/>
                  </a:lnTo>
                  <a:cubicBezTo>
                    <a:pt x="7084" y="1640"/>
                    <a:pt x="7084" y="1180"/>
                    <a:pt x="6797" y="892"/>
                  </a:cubicBezTo>
                  <a:lnTo>
                    <a:pt x="5920" y="7"/>
                  </a:ln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1"/>
            <p:cNvSpPr/>
            <p:nvPr/>
          </p:nvSpPr>
          <p:spPr>
            <a:xfrm>
              <a:off x="7755972" y="2483298"/>
              <a:ext cx="84416" cy="84154"/>
            </a:xfrm>
            <a:custGeom>
              <a:rect b="b" l="l" r="r" t="t"/>
              <a:pathLst>
                <a:path extrusionOk="0" h="3212" w="3222">
                  <a:moveTo>
                    <a:pt x="624" y="0"/>
                  </a:moveTo>
                  <a:lnTo>
                    <a:pt x="1" y="614"/>
                  </a:lnTo>
                  <a:lnTo>
                    <a:pt x="2599" y="3212"/>
                  </a:lnTo>
                  <a:lnTo>
                    <a:pt x="3222" y="2589"/>
                  </a:lnTo>
                  <a:lnTo>
                    <a:pt x="624" y="0"/>
                  </a:ln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
            <p:cNvSpPr/>
            <p:nvPr/>
          </p:nvSpPr>
          <p:spPr>
            <a:xfrm>
              <a:off x="7800931" y="2528258"/>
              <a:ext cx="39457" cy="39195"/>
            </a:xfrm>
            <a:custGeom>
              <a:rect b="b" l="l" r="r" t="t"/>
              <a:pathLst>
                <a:path extrusionOk="0" h="1496" w="1506">
                  <a:moveTo>
                    <a:pt x="614" y="0"/>
                  </a:moveTo>
                  <a:lnTo>
                    <a:pt x="1" y="614"/>
                  </a:lnTo>
                  <a:lnTo>
                    <a:pt x="883" y="1496"/>
                  </a:lnTo>
                  <a:lnTo>
                    <a:pt x="1506" y="882"/>
                  </a:lnTo>
                  <a:lnTo>
                    <a:pt x="614" y="0"/>
                  </a:ln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
            <p:cNvSpPr/>
            <p:nvPr/>
          </p:nvSpPr>
          <p:spPr>
            <a:xfrm>
              <a:off x="7513884" y="2611888"/>
              <a:ext cx="195662" cy="175068"/>
            </a:xfrm>
            <a:custGeom>
              <a:rect b="b" l="l" r="r" t="t"/>
              <a:pathLst>
                <a:path extrusionOk="0" h="6682" w="7468">
                  <a:moveTo>
                    <a:pt x="6231" y="0"/>
                  </a:moveTo>
                  <a:lnTo>
                    <a:pt x="1" y="6231"/>
                  </a:lnTo>
                  <a:cubicBezTo>
                    <a:pt x="84" y="6538"/>
                    <a:pt x="472" y="6682"/>
                    <a:pt x="1011" y="6682"/>
                  </a:cubicBezTo>
                  <a:cubicBezTo>
                    <a:pt x="2642" y="6682"/>
                    <a:pt x="5653" y="5363"/>
                    <a:pt x="5761" y="3259"/>
                  </a:cubicBezTo>
                  <a:cubicBezTo>
                    <a:pt x="5790" y="3010"/>
                    <a:pt x="5905" y="2780"/>
                    <a:pt x="6097" y="2617"/>
                  </a:cubicBezTo>
                  <a:lnTo>
                    <a:pt x="7468" y="1237"/>
                  </a:lnTo>
                  <a:lnTo>
                    <a:pt x="6231" y="0"/>
                  </a:ln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
            <p:cNvSpPr/>
            <p:nvPr/>
          </p:nvSpPr>
          <p:spPr>
            <a:xfrm>
              <a:off x="7513884" y="2626691"/>
              <a:ext cx="195426" cy="160370"/>
            </a:xfrm>
            <a:custGeom>
              <a:rect b="b" l="l" r="r" t="t"/>
              <a:pathLst>
                <a:path extrusionOk="0" h="6121" w="7459">
                  <a:moveTo>
                    <a:pt x="6787" y="1"/>
                  </a:moveTo>
                  <a:lnTo>
                    <a:pt x="5407" y="1371"/>
                  </a:lnTo>
                  <a:cubicBezTo>
                    <a:pt x="5225" y="1534"/>
                    <a:pt x="5110" y="1764"/>
                    <a:pt x="5081" y="2014"/>
                  </a:cubicBezTo>
                  <a:cubicBezTo>
                    <a:pt x="4968" y="4114"/>
                    <a:pt x="1958" y="5437"/>
                    <a:pt x="326" y="5437"/>
                  </a:cubicBezTo>
                  <a:cubicBezTo>
                    <a:pt x="297" y="5437"/>
                    <a:pt x="268" y="5436"/>
                    <a:pt x="240" y="5436"/>
                  </a:cubicBezTo>
                  <a:lnTo>
                    <a:pt x="1" y="5675"/>
                  </a:lnTo>
                  <a:cubicBezTo>
                    <a:pt x="81" y="5978"/>
                    <a:pt x="465" y="6121"/>
                    <a:pt x="1000" y="6121"/>
                  </a:cubicBezTo>
                  <a:cubicBezTo>
                    <a:pt x="2628" y="6121"/>
                    <a:pt x="5653" y="4801"/>
                    <a:pt x="5761" y="2694"/>
                  </a:cubicBezTo>
                  <a:cubicBezTo>
                    <a:pt x="5790" y="2455"/>
                    <a:pt x="5905" y="2225"/>
                    <a:pt x="6087" y="2052"/>
                  </a:cubicBezTo>
                  <a:lnTo>
                    <a:pt x="7458" y="681"/>
                  </a:lnTo>
                  <a:lnTo>
                    <a:pt x="6787" y="1"/>
                  </a:lnTo>
                  <a:close/>
                </a:path>
              </a:pathLst>
            </a:custGeom>
            <a:solidFill>
              <a:srgbClr val="FCE5CD"/>
            </a:solidFill>
            <a:ln cap="flat" cmpd="sng" w="9525">
              <a:solidFill>
                <a:srgbClr val="FF9900"/>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 name="Google Shape;56;p1">
            <a:hlinkClick r:id="rId5"/>
          </p:cNvPr>
          <p:cNvSpPr txBox="1"/>
          <p:nvPr/>
        </p:nvSpPr>
        <p:spPr>
          <a:xfrm>
            <a:off x="13983316" y="6633082"/>
            <a:ext cx="3493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sng" cap="none" strike="noStrike">
                <a:solidFill>
                  <a:srgbClr val="000000"/>
                </a:solidFill>
                <a:highlight>
                  <a:srgbClr val="FCE5CD"/>
                </a:highlight>
                <a:latin typeface="Comfortaa"/>
                <a:ea typeface="Comfortaa"/>
                <a:cs typeface="Comfortaa"/>
                <a:sym typeface="Comfortaa"/>
              </a:rPr>
              <a:t>Editing file</a:t>
            </a:r>
            <a:endParaRPr b="0" i="0" sz="3000" u="sng" cap="none" strike="noStrike">
              <a:solidFill>
                <a:srgbClr val="000000"/>
              </a:solidFill>
              <a:highlight>
                <a:srgbClr val="FCE5CD"/>
              </a:highlight>
              <a:latin typeface="Comfortaa"/>
              <a:ea typeface="Comfortaa"/>
              <a:cs typeface="Comfortaa"/>
              <a:sym typeface="Comfortaa"/>
            </a:endParaRPr>
          </a:p>
        </p:txBody>
      </p:sp>
      <p:pic>
        <p:nvPicPr>
          <p:cNvPr id="57" name="Google Shape;57;p1">
            <a:hlinkClick r:id="rId6"/>
          </p:cNvPr>
          <p:cNvPicPr preferRelativeResize="0"/>
          <p:nvPr/>
        </p:nvPicPr>
        <p:blipFill rotWithShape="1">
          <a:blip r:embed="rId7">
            <a:alphaModFix/>
          </a:blip>
          <a:srcRect b="0" l="0" r="0" t="0"/>
          <a:stretch/>
        </p:blipFill>
        <p:spPr>
          <a:xfrm>
            <a:off x="13651045" y="-642629"/>
            <a:ext cx="4847402" cy="4847402"/>
          </a:xfrm>
          <a:prstGeom prst="rect">
            <a:avLst/>
          </a:prstGeom>
          <a:noFill/>
          <a:ln>
            <a:noFill/>
          </a:ln>
        </p:spPr>
      </p:pic>
      <p:pic>
        <p:nvPicPr>
          <p:cNvPr id="58" name="Google Shape;58;p1"/>
          <p:cNvPicPr preferRelativeResize="0"/>
          <p:nvPr/>
        </p:nvPicPr>
        <p:blipFill rotWithShape="1">
          <a:blip r:embed="rId8">
            <a:alphaModFix/>
          </a:blip>
          <a:srcRect b="0" l="0" r="0" t="0"/>
          <a:stretch/>
        </p:blipFill>
        <p:spPr>
          <a:xfrm>
            <a:off x="12584492" y="542874"/>
            <a:ext cx="2523400" cy="2476400"/>
          </a:xfrm>
          <a:prstGeom prst="rect">
            <a:avLst/>
          </a:prstGeom>
          <a:noFill/>
          <a:ln>
            <a:noFill/>
          </a:ln>
        </p:spPr>
      </p:pic>
      <p:sp>
        <p:nvSpPr>
          <p:cNvPr id="59" name="Google Shape;59;p1"/>
          <p:cNvSpPr txBox="1"/>
          <p:nvPr/>
        </p:nvSpPr>
        <p:spPr>
          <a:xfrm>
            <a:off x="3429012" y="3659500"/>
            <a:ext cx="91992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lang="en-US" sz="3500">
                <a:solidFill>
                  <a:srgbClr val="B45F06"/>
                </a:solidFill>
                <a:latin typeface="Comfortaa"/>
                <a:ea typeface="Comfortaa"/>
                <a:cs typeface="Comfortaa"/>
                <a:sym typeface="Comfortaa"/>
              </a:rPr>
              <a:t>L10</a:t>
            </a:r>
            <a:endParaRPr sz="3500">
              <a:solidFill>
                <a:srgbClr val="B45F06"/>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3500"/>
              <a:buFont typeface="Arial"/>
              <a:buNone/>
            </a:pPr>
            <a:r>
              <a:rPr lang="en-US" sz="3500">
                <a:solidFill>
                  <a:srgbClr val="B45F06"/>
                </a:solidFill>
                <a:latin typeface="Comfortaa"/>
                <a:ea typeface="Comfortaa"/>
                <a:cs typeface="Comfortaa"/>
                <a:sym typeface="Comfortaa"/>
              </a:rPr>
              <a:t>Radial And Ulnar Nerves</a:t>
            </a:r>
            <a:endParaRPr sz="3500">
              <a:solidFill>
                <a:srgbClr val="B45F06"/>
              </a:solidFill>
              <a:latin typeface="Comfortaa"/>
              <a:ea typeface="Comfortaa"/>
              <a:cs typeface="Comfortaa"/>
              <a:sym typeface="Comfortaa"/>
            </a:endParaRPr>
          </a:p>
        </p:txBody>
      </p:sp>
      <p:pic>
        <p:nvPicPr>
          <p:cNvPr id="60" name="Google Shape;60;p1"/>
          <p:cNvPicPr preferRelativeResize="0"/>
          <p:nvPr/>
        </p:nvPicPr>
        <p:blipFill>
          <a:blip r:embed="rId9">
            <a:alphaModFix/>
          </a:blip>
          <a:stretch>
            <a:fillRect/>
          </a:stretch>
        </p:blipFill>
        <p:spPr>
          <a:xfrm>
            <a:off x="8980287" y="436863"/>
            <a:ext cx="3604201" cy="26884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g106222a96ff_0_91"/>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
        <p:nvSpPr>
          <p:cNvPr id="150" name="Google Shape;150;g106222a96ff_0_91"/>
          <p:cNvSpPr txBox="1"/>
          <p:nvPr/>
        </p:nvSpPr>
        <p:spPr>
          <a:xfrm>
            <a:off x="6252400" y="719375"/>
            <a:ext cx="1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51" name="Google Shape;151;g106222a96ff_0_91"/>
          <p:cNvSpPr txBox="1"/>
          <p:nvPr/>
        </p:nvSpPr>
        <p:spPr>
          <a:xfrm>
            <a:off x="0" y="277925"/>
            <a:ext cx="164778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100">
                <a:solidFill>
                  <a:srgbClr val="F9CB9C"/>
                </a:solidFill>
                <a:latin typeface="Comfortaa"/>
                <a:ea typeface="Comfortaa"/>
                <a:cs typeface="Comfortaa"/>
                <a:sym typeface="Comfortaa"/>
              </a:rPr>
              <a:t>Summary of Radial Nerve</a:t>
            </a:r>
            <a:endParaRPr b="1" sz="4100">
              <a:solidFill>
                <a:srgbClr val="F9CB9C"/>
              </a:solidFill>
              <a:latin typeface="Comfortaa"/>
              <a:ea typeface="Comfortaa"/>
              <a:cs typeface="Comfortaa"/>
              <a:sym typeface="Comfortaa"/>
            </a:endParaRPr>
          </a:p>
        </p:txBody>
      </p:sp>
      <p:pic>
        <p:nvPicPr>
          <p:cNvPr id="152" name="Google Shape;152;g106222a96ff_0_91"/>
          <p:cNvPicPr preferRelativeResize="0"/>
          <p:nvPr/>
        </p:nvPicPr>
        <p:blipFill>
          <a:blip r:embed="rId4">
            <a:alphaModFix/>
          </a:blip>
          <a:stretch>
            <a:fillRect/>
          </a:stretch>
        </p:blipFill>
        <p:spPr>
          <a:xfrm>
            <a:off x="4430137" y="1375000"/>
            <a:ext cx="10204875" cy="8726475"/>
          </a:xfrm>
          <a:prstGeom prst="rect">
            <a:avLst/>
          </a:prstGeom>
          <a:noFill/>
          <a:ln>
            <a:noFill/>
          </a:ln>
        </p:spPr>
      </p:pic>
      <p:sp>
        <p:nvSpPr>
          <p:cNvPr id="153" name="Google Shape;153;g106222a96ff_0_91"/>
          <p:cNvSpPr txBox="1"/>
          <p:nvPr/>
        </p:nvSpPr>
        <p:spPr>
          <a:xfrm>
            <a:off x="1079975" y="2654575"/>
            <a:ext cx="3236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rgbClr val="38761D"/>
                </a:solidFill>
                <a:latin typeface="Calibri"/>
                <a:ea typeface="Calibri"/>
                <a:cs typeface="Calibri"/>
                <a:sym typeface="Calibri"/>
              </a:rPr>
              <a:t>الأخضر</a:t>
            </a:r>
            <a:endParaRPr sz="2000">
              <a:solidFill>
                <a:srgbClr val="38761D"/>
              </a:solidFill>
              <a:latin typeface="Calibri"/>
              <a:ea typeface="Calibri"/>
              <a:cs typeface="Calibri"/>
              <a:sym typeface="Calibri"/>
            </a:endParaRPr>
          </a:p>
          <a:p>
            <a:pPr indent="0" lvl="0" marL="0" rtl="0" algn="ctr">
              <a:spcBef>
                <a:spcPts val="0"/>
              </a:spcBef>
              <a:spcAft>
                <a:spcPts val="0"/>
              </a:spcAft>
              <a:buNone/>
            </a:pPr>
            <a:r>
              <a:rPr lang="en-US" sz="2000">
                <a:solidFill>
                  <a:srgbClr val="38761D"/>
                </a:solidFill>
                <a:latin typeface="Calibri"/>
                <a:ea typeface="Calibri"/>
                <a:cs typeface="Calibri"/>
                <a:sym typeface="Calibri"/>
              </a:rPr>
              <a:t> </a:t>
            </a:r>
            <a:r>
              <a:rPr lang="en-US" sz="2000">
                <a:solidFill>
                  <a:srgbClr val="38761D"/>
                </a:solidFill>
                <a:latin typeface="Calibri"/>
                <a:ea typeface="Calibri"/>
                <a:cs typeface="Calibri"/>
                <a:sym typeface="Calibri"/>
              </a:rPr>
              <a:t>cutaneous</a:t>
            </a:r>
            <a:r>
              <a:rPr lang="en-US" sz="2000">
                <a:solidFill>
                  <a:srgbClr val="38761D"/>
                </a:solidFill>
                <a:latin typeface="Calibri"/>
                <a:ea typeface="Calibri"/>
                <a:cs typeface="Calibri"/>
                <a:sym typeface="Calibri"/>
              </a:rPr>
              <a:t> </a:t>
            </a:r>
            <a:endParaRPr sz="2000">
              <a:solidFill>
                <a:srgbClr val="38761D"/>
              </a:solidFill>
              <a:latin typeface="Calibri"/>
              <a:ea typeface="Calibri"/>
              <a:cs typeface="Calibri"/>
              <a:sym typeface="Calibri"/>
            </a:endParaRPr>
          </a:p>
        </p:txBody>
      </p:sp>
      <p:sp>
        <p:nvSpPr>
          <p:cNvPr id="154" name="Google Shape;154;g106222a96ff_0_91"/>
          <p:cNvSpPr/>
          <p:nvPr/>
        </p:nvSpPr>
        <p:spPr>
          <a:xfrm>
            <a:off x="5268261" y="2329525"/>
            <a:ext cx="400950" cy="783375"/>
          </a:xfrm>
          <a:custGeom>
            <a:rect b="b" l="l" r="r" t="t"/>
            <a:pathLst>
              <a:path extrusionOk="0" h="31335" w="16038">
                <a:moveTo>
                  <a:pt x="15213" y="0"/>
                </a:moveTo>
                <a:cubicBezTo>
                  <a:pt x="8965" y="1561"/>
                  <a:pt x="2407" y="6259"/>
                  <a:pt x="370" y="12369"/>
                </a:cubicBezTo>
                <a:cubicBezTo>
                  <a:pt x="-1108" y="16802"/>
                  <a:pt x="3663" y="21434"/>
                  <a:pt x="6967" y="24738"/>
                </a:cubicBezTo>
                <a:cubicBezTo>
                  <a:pt x="9611" y="27382"/>
                  <a:pt x="12299" y="31335"/>
                  <a:pt x="16038" y="31335"/>
                </a:cubicBezTo>
              </a:path>
            </a:pathLst>
          </a:custGeom>
          <a:noFill/>
          <a:ln cap="flat" cmpd="sng" w="9525">
            <a:solidFill>
              <a:srgbClr val="38761D"/>
            </a:solidFill>
            <a:prstDash val="solid"/>
            <a:round/>
            <a:headEnd len="med" w="med" type="none"/>
            <a:tailEnd len="med" w="med" type="none"/>
          </a:ln>
        </p:spPr>
      </p:sp>
      <p:sp>
        <p:nvSpPr>
          <p:cNvPr id="155" name="Google Shape;155;g106222a96ff_0_91"/>
          <p:cNvSpPr/>
          <p:nvPr/>
        </p:nvSpPr>
        <p:spPr>
          <a:xfrm>
            <a:off x="4841474" y="3454978"/>
            <a:ext cx="1734775" cy="1659400"/>
          </a:xfrm>
          <a:custGeom>
            <a:rect b="b" l="l" r="r" t="t"/>
            <a:pathLst>
              <a:path extrusionOk="0" h="66376" w="69391">
                <a:moveTo>
                  <a:pt x="69391" y="1160"/>
                </a:moveTo>
                <a:cubicBezTo>
                  <a:pt x="52899" y="-2140"/>
                  <a:pt x="34337" y="2401"/>
                  <a:pt x="19915" y="11055"/>
                </a:cubicBezTo>
                <a:cubicBezTo>
                  <a:pt x="12413" y="15556"/>
                  <a:pt x="3069" y="20709"/>
                  <a:pt x="949" y="29197"/>
                </a:cubicBezTo>
                <a:cubicBezTo>
                  <a:pt x="-1622" y="39491"/>
                  <a:pt x="1191" y="53823"/>
                  <a:pt x="10019" y="59707"/>
                </a:cubicBezTo>
                <a:cubicBezTo>
                  <a:pt x="24063" y="69068"/>
                  <a:pt x="43444" y="65479"/>
                  <a:pt x="60321" y="65479"/>
                </a:cubicBezTo>
              </a:path>
            </a:pathLst>
          </a:custGeom>
          <a:noFill/>
          <a:ln cap="flat" cmpd="sng" w="9525">
            <a:solidFill>
              <a:srgbClr val="38761D"/>
            </a:solidFill>
            <a:prstDash val="solid"/>
            <a:round/>
            <a:headEnd len="med" w="med" type="none"/>
            <a:tailEnd len="med" w="med" type="none"/>
          </a:ln>
        </p:spPr>
      </p:sp>
      <p:sp>
        <p:nvSpPr>
          <p:cNvPr id="156" name="Google Shape;156;g106222a96ff_0_91"/>
          <p:cNvSpPr/>
          <p:nvPr/>
        </p:nvSpPr>
        <p:spPr>
          <a:xfrm>
            <a:off x="12863900" y="4432275"/>
            <a:ext cx="348550" cy="350450"/>
          </a:xfrm>
          <a:custGeom>
            <a:rect b="b" l="l" r="r" t="t"/>
            <a:pathLst>
              <a:path extrusionOk="0" h="14018" w="13942">
                <a:moveTo>
                  <a:pt x="0" y="0"/>
                </a:moveTo>
                <a:cubicBezTo>
                  <a:pt x="4657" y="1165"/>
                  <a:pt x="9800" y="2378"/>
                  <a:pt x="13194" y="5772"/>
                </a:cubicBezTo>
                <a:cubicBezTo>
                  <a:pt x="15809" y="8387"/>
                  <a:pt x="9470" y="14018"/>
                  <a:pt x="5772" y="14018"/>
                </a:cubicBezTo>
              </a:path>
            </a:pathLst>
          </a:custGeom>
          <a:noFill/>
          <a:ln cap="flat" cmpd="sng" w="9525">
            <a:solidFill>
              <a:srgbClr val="6AA84F"/>
            </a:solidFill>
            <a:prstDash val="solid"/>
            <a:round/>
            <a:headEnd len="med" w="med" type="none"/>
            <a:tailEnd len="med" w="med" type="none"/>
          </a:ln>
        </p:spPr>
      </p:sp>
      <p:sp>
        <p:nvSpPr>
          <p:cNvPr id="157" name="Google Shape;157;g106222a96ff_0_91"/>
          <p:cNvSpPr/>
          <p:nvPr/>
        </p:nvSpPr>
        <p:spPr>
          <a:xfrm>
            <a:off x="14100825" y="5999025"/>
            <a:ext cx="413400" cy="413575"/>
          </a:xfrm>
          <a:custGeom>
            <a:rect b="b" l="l" r="r" t="t"/>
            <a:pathLst>
              <a:path extrusionOk="0" h="16543" w="16536">
                <a:moveTo>
                  <a:pt x="0" y="0"/>
                </a:moveTo>
                <a:cubicBezTo>
                  <a:pt x="5566" y="0"/>
                  <a:pt x="11732" y="1838"/>
                  <a:pt x="15667" y="5773"/>
                </a:cubicBezTo>
                <a:cubicBezTo>
                  <a:pt x="18125" y="8231"/>
                  <a:pt x="14827" y="13210"/>
                  <a:pt x="12369" y="15668"/>
                </a:cubicBezTo>
                <a:cubicBezTo>
                  <a:pt x="10620" y="17417"/>
                  <a:pt x="7421" y="15668"/>
                  <a:pt x="4947" y="15668"/>
                </a:cubicBezTo>
              </a:path>
            </a:pathLst>
          </a:custGeom>
          <a:noFill/>
          <a:ln cap="flat" cmpd="sng" w="9525">
            <a:solidFill>
              <a:srgbClr val="38761D"/>
            </a:solidFill>
            <a:prstDash val="solid"/>
            <a:round/>
            <a:headEnd len="med" w="med" type="none"/>
            <a:tailEnd len="med" w="med" type="none"/>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077f9a4300_11_2"/>
          <p:cNvSpPr txBox="1"/>
          <p:nvPr/>
        </p:nvSpPr>
        <p:spPr>
          <a:xfrm>
            <a:off x="805850" y="632850"/>
            <a:ext cx="170688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3600">
                <a:solidFill>
                  <a:srgbClr val="F9CB9C"/>
                </a:solidFill>
                <a:latin typeface="Comfortaa"/>
                <a:ea typeface="Comfortaa"/>
                <a:cs typeface="Comfortaa"/>
                <a:sym typeface="Comfortaa"/>
              </a:rPr>
              <a:t>Applied Anatomy: Injury of Radial Nerve</a:t>
            </a:r>
            <a:endParaRPr b="1" sz="3600">
              <a:solidFill>
                <a:srgbClr val="F9CB9C"/>
              </a:solidFill>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sp>
        <p:nvSpPr>
          <p:cNvPr id="163" name="Google Shape;163;g1077f9a4300_11_2"/>
          <p:cNvSpPr txBox="1"/>
          <p:nvPr/>
        </p:nvSpPr>
        <p:spPr>
          <a:xfrm>
            <a:off x="1132050" y="1939150"/>
            <a:ext cx="16546800" cy="6864900"/>
          </a:xfrm>
          <a:prstGeom prst="rect">
            <a:avLst/>
          </a:prstGeom>
          <a:noFill/>
          <a:ln>
            <a:noFill/>
          </a:ln>
        </p:spPr>
        <p:txBody>
          <a:bodyPr anchorCtr="0" anchor="t" bIns="91425" lIns="91425" spcFirstLastPara="1" rIns="91425" wrap="square" tIns="91425">
            <a:spAutoFit/>
          </a:bodyPr>
          <a:lstStyle/>
          <a:p>
            <a:pPr indent="-330200" lvl="0" marL="342900" rtl="0" algn="l">
              <a:spcBef>
                <a:spcPts val="0"/>
              </a:spcBef>
              <a:spcAft>
                <a:spcPts val="0"/>
              </a:spcAft>
              <a:buClr>
                <a:srgbClr val="002060"/>
              </a:buClr>
              <a:buSzPts val="2200"/>
              <a:buFont typeface="Comfortaa"/>
              <a:buChar char="⮚"/>
            </a:pPr>
            <a:r>
              <a:rPr b="1" lang="en-US" sz="2200">
                <a:solidFill>
                  <a:srgbClr val="002060"/>
                </a:solidFill>
                <a:latin typeface="Comfortaa"/>
                <a:ea typeface="Comfortaa"/>
                <a:cs typeface="Comfortaa"/>
                <a:sym typeface="Comfortaa"/>
              </a:rPr>
              <a:t>Radial nerve compression or injury may occur at any point along </a:t>
            </a:r>
            <a:endParaRPr sz="12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Font typeface="Arial"/>
              <a:buNone/>
            </a:pPr>
            <a:r>
              <a:rPr b="1" lang="en-US" sz="2200">
                <a:solidFill>
                  <a:srgbClr val="002060"/>
                </a:solidFill>
                <a:latin typeface="Comfortaa"/>
                <a:ea typeface="Comfortaa"/>
                <a:cs typeface="Comfortaa"/>
                <a:sym typeface="Comfortaa"/>
              </a:rPr>
              <a:t>     the course of the nerve. </a:t>
            </a:r>
            <a:endParaRPr sz="12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Font typeface="Arial"/>
              <a:buNone/>
            </a:pPr>
            <a:r>
              <a:t/>
            </a:r>
            <a:endParaRPr b="1" sz="2200">
              <a:solidFill>
                <a:srgbClr val="002060"/>
              </a:solidFill>
              <a:latin typeface="Comfortaa"/>
              <a:ea typeface="Comfortaa"/>
              <a:cs typeface="Comfortaa"/>
              <a:sym typeface="Comfortaa"/>
            </a:endParaRPr>
          </a:p>
          <a:p>
            <a:pPr indent="-444500" lvl="0" marL="457200" rtl="0" algn="l">
              <a:spcBef>
                <a:spcPts val="0"/>
              </a:spcBef>
              <a:spcAft>
                <a:spcPts val="0"/>
              </a:spcAft>
              <a:buClr>
                <a:srgbClr val="4C1130"/>
              </a:buClr>
              <a:buSzPts val="2400"/>
              <a:buFont typeface="Comfortaa"/>
              <a:buAutoNum type="alphaUcPeriod"/>
            </a:pPr>
            <a:r>
              <a:rPr b="1" lang="en-US" sz="2400">
                <a:solidFill>
                  <a:srgbClr val="4C1130"/>
                </a:solidFill>
                <a:latin typeface="Comfortaa"/>
                <a:ea typeface="Comfortaa"/>
                <a:cs typeface="Comfortaa"/>
                <a:sym typeface="Comfortaa"/>
              </a:rPr>
              <a:t>Very high radial nerve palsy (in the axilla):</a:t>
            </a:r>
            <a:endParaRPr sz="1200">
              <a:solidFill>
                <a:srgbClr val="4C1130"/>
              </a:solidFill>
              <a:latin typeface="Comfortaa"/>
              <a:ea typeface="Comfortaa"/>
              <a:cs typeface="Comfortaa"/>
              <a:sym typeface="Comfortaa"/>
            </a:endParaRPr>
          </a:p>
          <a:p>
            <a:pPr indent="-330200" lvl="0" marL="342900" rtl="0" algn="l">
              <a:spcBef>
                <a:spcPts val="0"/>
              </a:spcBef>
              <a:spcAft>
                <a:spcPts val="0"/>
              </a:spcAft>
              <a:buClr>
                <a:srgbClr val="002060"/>
              </a:buClr>
              <a:buSzPts val="2200"/>
              <a:buFont typeface="Comfortaa"/>
              <a:buChar char="•"/>
            </a:pPr>
            <a:r>
              <a:rPr b="1" lang="en-US" sz="2200">
                <a:solidFill>
                  <a:srgbClr val="002060"/>
                </a:solidFill>
                <a:latin typeface="Comfortaa"/>
                <a:ea typeface="Comfortaa"/>
                <a:cs typeface="Comfortaa"/>
                <a:sym typeface="Comfortaa"/>
              </a:rPr>
              <a:t>A dislocation at the shoulder joint, or a fracture of the proximal</a:t>
            </a:r>
            <a:endParaRPr sz="12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Font typeface="Arial"/>
              <a:buNone/>
            </a:pPr>
            <a:r>
              <a:rPr b="1" lang="en-US" sz="2200">
                <a:solidFill>
                  <a:srgbClr val="002060"/>
                </a:solidFill>
                <a:latin typeface="Comfortaa"/>
                <a:ea typeface="Comfortaa"/>
                <a:cs typeface="Comfortaa"/>
                <a:sym typeface="Comfortaa"/>
              </a:rPr>
              <a:t>     humerus and rarely excessive nerve compression at the axilla.</a:t>
            </a:r>
            <a:endParaRPr sz="1200">
              <a:solidFill>
                <a:schemeClr val="dk1"/>
              </a:solidFill>
              <a:latin typeface="Comfortaa"/>
              <a:ea typeface="Comfortaa"/>
              <a:cs typeface="Comfortaa"/>
              <a:sym typeface="Comfortaa"/>
            </a:endParaRPr>
          </a:p>
          <a:p>
            <a:pPr indent="-330200" lvl="0" marL="342900" rtl="0" algn="l">
              <a:spcBef>
                <a:spcPts val="0"/>
              </a:spcBef>
              <a:spcAft>
                <a:spcPts val="0"/>
              </a:spcAft>
              <a:buClr>
                <a:srgbClr val="002060"/>
              </a:buClr>
              <a:buSzPts val="2200"/>
              <a:buFont typeface="Comfortaa"/>
              <a:buChar char="•"/>
            </a:pPr>
            <a:r>
              <a:rPr b="1" lang="en-US" sz="2200">
                <a:solidFill>
                  <a:srgbClr val="002060"/>
                </a:solidFill>
                <a:latin typeface="Comfortaa"/>
                <a:ea typeface="Comfortaa"/>
                <a:cs typeface="Comfortaa"/>
                <a:sym typeface="Comfortaa"/>
              </a:rPr>
              <a:t>All motor and sensory function below the axilla will be </a:t>
            </a:r>
            <a:r>
              <a:rPr b="1" lang="en-US" sz="2200">
                <a:solidFill>
                  <a:srgbClr val="CC0000"/>
                </a:solidFill>
                <a:latin typeface="Comfortaa"/>
                <a:ea typeface="Comfortaa"/>
                <a:cs typeface="Comfortaa"/>
                <a:sym typeface="Comfortaa"/>
              </a:rPr>
              <a:t>affected</a:t>
            </a:r>
            <a:r>
              <a:rPr b="1" lang="en-US" sz="2200">
                <a:solidFill>
                  <a:srgbClr val="002060"/>
                </a:solidFill>
                <a:latin typeface="Comfortaa"/>
                <a:ea typeface="Comfortaa"/>
                <a:cs typeface="Comfortaa"/>
                <a:sym typeface="Comfortaa"/>
              </a:rPr>
              <a:t>.</a:t>
            </a:r>
            <a:endParaRPr sz="1200">
              <a:solidFill>
                <a:schemeClr val="dk1"/>
              </a:solidFill>
              <a:latin typeface="Comfortaa"/>
              <a:ea typeface="Comfortaa"/>
              <a:cs typeface="Comfortaa"/>
              <a:sym typeface="Comfortaa"/>
            </a:endParaRPr>
          </a:p>
          <a:p>
            <a:pPr indent="-190500" lvl="0" marL="342900" rtl="0" algn="l">
              <a:spcBef>
                <a:spcPts val="0"/>
              </a:spcBef>
              <a:spcAft>
                <a:spcPts val="0"/>
              </a:spcAft>
              <a:buClr>
                <a:schemeClr val="dk1"/>
              </a:buClr>
              <a:buSzPts val="2400"/>
              <a:buFont typeface="Arial"/>
              <a:buNone/>
            </a:pPr>
            <a:r>
              <a:t/>
            </a:r>
            <a:endParaRPr b="1" sz="2200">
              <a:solidFill>
                <a:srgbClr val="002060"/>
              </a:solidFill>
              <a:latin typeface="Comfortaa"/>
              <a:ea typeface="Comfortaa"/>
              <a:cs typeface="Comfortaa"/>
              <a:sym typeface="Comfortaa"/>
            </a:endParaRPr>
          </a:p>
          <a:p>
            <a:pPr indent="-330200" lvl="0" marL="342900" rtl="0" algn="l">
              <a:spcBef>
                <a:spcPts val="0"/>
              </a:spcBef>
              <a:spcAft>
                <a:spcPts val="0"/>
              </a:spcAft>
              <a:buClr>
                <a:schemeClr val="dk1"/>
              </a:buClr>
              <a:buSzPts val="2200"/>
              <a:buFont typeface="Comfortaa"/>
              <a:buChar char="•"/>
            </a:pPr>
            <a:r>
              <a:rPr b="1" lang="en-US" sz="2200" u="sng">
                <a:solidFill>
                  <a:schemeClr val="dk1"/>
                </a:solidFill>
                <a:latin typeface="Comfortaa"/>
                <a:ea typeface="Comfortaa"/>
                <a:cs typeface="Comfortaa"/>
                <a:sym typeface="Comfortaa"/>
              </a:rPr>
              <a:t>Motor functions</a:t>
            </a:r>
            <a:r>
              <a:rPr b="1" lang="en-US" sz="2200">
                <a:solidFill>
                  <a:schemeClr val="dk1"/>
                </a:solidFill>
                <a:latin typeface="Comfortaa"/>
                <a:ea typeface="Comfortaa"/>
                <a:cs typeface="Comfortaa"/>
                <a:sym typeface="Comfortaa"/>
              </a:rPr>
              <a:t>:</a:t>
            </a:r>
            <a:endParaRPr sz="1200">
              <a:solidFill>
                <a:schemeClr val="dk1"/>
              </a:solidFill>
              <a:latin typeface="Comfortaa"/>
              <a:ea typeface="Comfortaa"/>
              <a:cs typeface="Comfortaa"/>
              <a:sym typeface="Comfortaa"/>
            </a:endParaRPr>
          </a:p>
          <a:p>
            <a:pPr indent="-330200" lvl="1" marL="800100" rtl="0" algn="l">
              <a:spcBef>
                <a:spcPts val="0"/>
              </a:spcBef>
              <a:spcAft>
                <a:spcPts val="0"/>
              </a:spcAft>
              <a:buClr>
                <a:srgbClr val="CC0000"/>
              </a:buClr>
              <a:buSzPts val="2200"/>
              <a:buFont typeface="Comfortaa"/>
              <a:buChar char="o"/>
            </a:pPr>
            <a:r>
              <a:rPr b="1" lang="en-US" sz="2200">
                <a:solidFill>
                  <a:srgbClr val="CC0000"/>
                </a:solidFill>
                <a:latin typeface="Comfortaa"/>
                <a:ea typeface="Comfortaa"/>
                <a:cs typeface="Comfortaa"/>
                <a:sym typeface="Comfortaa"/>
              </a:rPr>
              <a:t>Loss of function of triceps and loss of elbow extension.</a:t>
            </a:r>
            <a:endParaRPr sz="1200">
              <a:solidFill>
                <a:srgbClr val="CC0000"/>
              </a:solidFill>
              <a:latin typeface="Comfortaa"/>
              <a:ea typeface="Comfortaa"/>
              <a:cs typeface="Comfortaa"/>
              <a:sym typeface="Comfortaa"/>
            </a:endParaRPr>
          </a:p>
          <a:p>
            <a:pPr indent="-330200" lvl="1" marL="800100" rtl="0" algn="l">
              <a:spcBef>
                <a:spcPts val="0"/>
              </a:spcBef>
              <a:spcAft>
                <a:spcPts val="0"/>
              </a:spcAft>
              <a:buClr>
                <a:srgbClr val="002060"/>
              </a:buClr>
              <a:buSzPts val="2200"/>
              <a:buFont typeface="Comfortaa"/>
              <a:buChar char="o"/>
            </a:pPr>
            <a:r>
              <a:rPr b="1" lang="en-US" sz="2200">
                <a:solidFill>
                  <a:srgbClr val="002060"/>
                </a:solidFill>
                <a:latin typeface="Comfortaa"/>
                <a:ea typeface="Comfortaa"/>
                <a:cs typeface="Comfortaa"/>
                <a:sym typeface="Comfortaa"/>
              </a:rPr>
              <a:t>The patient is unable to </a:t>
            </a:r>
            <a:r>
              <a:rPr b="1" lang="en-US" sz="2200" u="sng">
                <a:solidFill>
                  <a:srgbClr val="953734"/>
                </a:solidFill>
                <a:latin typeface="Comfortaa"/>
                <a:ea typeface="Comfortaa"/>
                <a:cs typeface="Comfortaa"/>
                <a:sym typeface="Comfortaa"/>
              </a:rPr>
              <a:t>extend</a:t>
            </a:r>
            <a:r>
              <a:rPr b="1" lang="en-US" sz="2200">
                <a:solidFill>
                  <a:srgbClr val="002060"/>
                </a:solidFill>
                <a:latin typeface="Comfortaa"/>
                <a:ea typeface="Comfortaa"/>
                <a:cs typeface="Comfortaa"/>
                <a:sym typeface="Comfortaa"/>
              </a:rPr>
              <a:t> at the forearm, wrist and </a:t>
            </a:r>
            <a:endParaRPr b="1" sz="2200">
              <a:solidFill>
                <a:srgbClr val="002060"/>
              </a:solidFill>
              <a:latin typeface="Comfortaa"/>
              <a:ea typeface="Comfortaa"/>
              <a:cs typeface="Comfortaa"/>
              <a:sym typeface="Comfortaa"/>
            </a:endParaRPr>
          </a:p>
          <a:p>
            <a:pPr indent="0" lvl="1" marL="457200" rtl="0" algn="l">
              <a:spcBef>
                <a:spcPts val="0"/>
              </a:spcBef>
              <a:spcAft>
                <a:spcPts val="0"/>
              </a:spcAft>
              <a:buClr>
                <a:schemeClr val="dk1"/>
              </a:buClr>
              <a:buFont typeface="Arial"/>
              <a:buNone/>
            </a:pPr>
            <a:r>
              <a:rPr b="1" lang="en-US" sz="2200">
                <a:solidFill>
                  <a:srgbClr val="002060"/>
                </a:solidFill>
                <a:latin typeface="Comfortaa"/>
                <a:ea typeface="Comfortaa"/>
                <a:cs typeface="Comfortaa"/>
                <a:sym typeface="Comfortaa"/>
              </a:rPr>
              <a:t>        fingers.</a:t>
            </a:r>
            <a:endParaRPr sz="1200">
              <a:solidFill>
                <a:schemeClr val="dk1"/>
              </a:solidFill>
              <a:latin typeface="Comfortaa"/>
              <a:ea typeface="Comfortaa"/>
              <a:cs typeface="Comfortaa"/>
              <a:sym typeface="Comfortaa"/>
            </a:endParaRPr>
          </a:p>
          <a:p>
            <a:pPr indent="-330200" lvl="1" marL="800100" rtl="0" algn="l">
              <a:spcBef>
                <a:spcPts val="0"/>
              </a:spcBef>
              <a:spcAft>
                <a:spcPts val="0"/>
              </a:spcAft>
              <a:buClr>
                <a:srgbClr val="002060"/>
              </a:buClr>
              <a:buSzPts val="2200"/>
              <a:buFont typeface="Comfortaa"/>
              <a:buChar char="o"/>
            </a:pPr>
            <a:r>
              <a:rPr b="1" lang="en-US" sz="2200">
                <a:solidFill>
                  <a:srgbClr val="002060"/>
                </a:solidFill>
                <a:latin typeface="Comfortaa"/>
                <a:ea typeface="Comfortaa"/>
                <a:cs typeface="Comfortaa"/>
                <a:sym typeface="Comfortaa"/>
              </a:rPr>
              <a:t>Patient will experience </a:t>
            </a:r>
            <a:r>
              <a:rPr b="1" lang="en-US" sz="2200">
                <a:solidFill>
                  <a:srgbClr val="974806"/>
                </a:solidFill>
                <a:latin typeface="Comfortaa"/>
                <a:ea typeface="Comfortaa"/>
                <a:cs typeface="Comfortaa"/>
                <a:sym typeface="Comfortaa"/>
              </a:rPr>
              <a:t>wrist drop </a:t>
            </a:r>
            <a:r>
              <a:rPr b="1" lang="en-US" sz="2200">
                <a:solidFill>
                  <a:srgbClr val="002060"/>
                </a:solidFill>
                <a:latin typeface="Comfortaa"/>
                <a:ea typeface="Comfortaa"/>
                <a:cs typeface="Comfortaa"/>
                <a:sym typeface="Comfortaa"/>
              </a:rPr>
              <a:t>due to loss of function of </a:t>
            </a:r>
            <a:endParaRPr b="1" sz="2200">
              <a:solidFill>
                <a:srgbClr val="002060"/>
              </a:solidFill>
              <a:latin typeface="Comfortaa"/>
              <a:ea typeface="Comfortaa"/>
              <a:cs typeface="Comfortaa"/>
              <a:sym typeface="Comfortaa"/>
            </a:endParaRPr>
          </a:p>
          <a:p>
            <a:pPr indent="0" lvl="1" marL="457200" rtl="0" algn="l">
              <a:spcBef>
                <a:spcPts val="0"/>
              </a:spcBef>
              <a:spcAft>
                <a:spcPts val="0"/>
              </a:spcAft>
              <a:buNone/>
            </a:pPr>
            <a:r>
              <a:rPr b="1" lang="en-US" sz="2200">
                <a:solidFill>
                  <a:srgbClr val="002060"/>
                </a:solidFill>
                <a:latin typeface="Comfortaa"/>
                <a:ea typeface="Comfortaa"/>
                <a:cs typeface="Comfortaa"/>
                <a:sym typeface="Comfortaa"/>
              </a:rPr>
              <a:t>  forearm extensors.</a:t>
            </a:r>
            <a:endParaRPr b="1" sz="2200">
              <a:solidFill>
                <a:srgbClr val="002060"/>
              </a:solidFill>
              <a:latin typeface="Comfortaa"/>
              <a:ea typeface="Comfortaa"/>
              <a:cs typeface="Comfortaa"/>
              <a:sym typeface="Comfortaa"/>
            </a:endParaRPr>
          </a:p>
          <a:p>
            <a:pPr indent="0" lvl="1" marL="457200" rtl="0" algn="l">
              <a:spcBef>
                <a:spcPts val="0"/>
              </a:spcBef>
              <a:spcAft>
                <a:spcPts val="0"/>
              </a:spcAft>
              <a:buNone/>
            </a:pPr>
            <a:r>
              <a:t/>
            </a:r>
            <a:endParaRPr b="1" sz="2200">
              <a:solidFill>
                <a:srgbClr val="002060"/>
              </a:solidFill>
              <a:latin typeface="Comfortaa"/>
              <a:ea typeface="Comfortaa"/>
              <a:cs typeface="Comfortaa"/>
              <a:sym typeface="Comfortaa"/>
            </a:endParaRPr>
          </a:p>
          <a:p>
            <a:pPr indent="-342900" lvl="0" marL="342900" rtl="0" algn="l">
              <a:spcBef>
                <a:spcPts val="0"/>
              </a:spcBef>
              <a:spcAft>
                <a:spcPts val="0"/>
              </a:spcAft>
              <a:buClr>
                <a:schemeClr val="dk1"/>
              </a:buClr>
              <a:buSzPts val="2400"/>
              <a:buFont typeface="Comfortaa"/>
              <a:buChar char="•"/>
            </a:pPr>
            <a:r>
              <a:rPr b="1" lang="en-US" sz="2200" u="sng">
                <a:solidFill>
                  <a:schemeClr val="dk1"/>
                </a:solidFill>
                <a:latin typeface="Comfortaa"/>
                <a:ea typeface="Comfortaa"/>
                <a:cs typeface="Comfortaa"/>
                <a:sym typeface="Comfortaa"/>
              </a:rPr>
              <a:t>Sensory functions</a:t>
            </a:r>
            <a:r>
              <a:rPr b="1" lang="en-US" sz="2200">
                <a:solidFill>
                  <a:schemeClr val="dk1"/>
                </a:solidFill>
                <a:latin typeface="Comfortaa"/>
                <a:ea typeface="Comfortaa"/>
                <a:cs typeface="Comfortaa"/>
                <a:sym typeface="Comfortaa"/>
              </a:rPr>
              <a:t>: </a:t>
            </a:r>
            <a:r>
              <a:rPr b="1" lang="en-US" sz="1600">
                <a:solidFill>
                  <a:srgbClr val="38761D"/>
                </a:solidFill>
                <a:latin typeface="Comfortaa"/>
                <a:ea typeface="Comfortaa"/>
                <a:cs typeface="Comfortaa"/>
                <a:sym typeface="Comfortaa"/>
              </a:rPr>
              <a:t>“all four cutaneous branches of </a:t>
            </a:r>
            <a:r>
              <a:rPr b="1" lang="en-US" sz="1600">
                <a:solidFill>
                  <a:srgbClr val="38761D"/>
                </a:solidFill>
                <a:latin typeface="Comfortaa"/>
                <a:ea typeface="Comfortaa"/>
                <a:cs typeface="Comfortaa"/>
                <a:sym typeface="Comfortaa"/>
              </a:rPr>
              <a:t>the</a:t>
            </a:r>
            <a:r>
              <a:rPr b="1" lang="en-US" sz="1600">
                <a:solidFill>
                  <a:srgbClr val="38761D"/>
                </a:solidFill>
                <a:latin typeface="Comfortaa"/>
                <a:ea typeface="Comfortaa"/>
                <a:cs typeface="Comfortaa"/>
                <a:sym typeface="Comfortaa"/>
              </a:rPr>
              <a:t> radial </a:t>
            </a:r>
            <a:r>
              <a:rPr b="1" lang="en-US" sz="1600">
                <a:solidFill>
                  <a:srgbClr val="38761D"/>
                </a:solidFill>
                <a:latin typeface="Comfortaa"/>
                <a:ea typeface="Comfortaa"/>
                <a:cs typeface="Comfortaa"/>
                <a:sym typeface="Comfortaa"/>
              </a:rPr>
              <a:t>nerve are affected”</a:t>
            </a:r>
            <a:endParaRPr sz="1600">
              <a:solidFill>
                <a:srgbClr val="38761D"/>
              </a:solidFill>
              <a:latin typeface="Comfortaa"/>
              <a:ea typeface="Comfortaa"/>
              <a:cs typeface="Comfortaa"/>
              <a:sym typeface="Comfortaa"/>
            </a:endParaRPr>
          </a:p>
          <a:p>
            <a:pPr indent="-330200" lvl="0" marL="342900" rtl="0" algn="l">
              <a:spcBef>
                <a:spcPts val="0"/>
              </a:spcBef>
              <a:spcAft>
                <a:spcPts val="0"/>
              </a:spcAft>
              <a:buClr>
                <a:srgbClr val="CC0000"/>
              </a:buClr>
              <a:buSzPts val="2200"/>
              <a:buFont typeface="Comfortaa"/>
              <a:buChar char="o"/>
            </a:pPr>
            <a:r>
              <a:rPr lang="en-US" sz="2200">
                <a:solidFill>
                  <a:srgbClr val="CC0000"/>
                </a:solidFill>
                <a:latin typeface="Comfortaa"/>
                <a:ea typeface="Comfortaa"/>
                <a:cs typeface="Comfortaa"/>
                <a:sym typeface="Comfortaa"/>
              </a:rPr>
              <a:t>Loss of sensation over the lateral and posterior arm.</a:t>
            </a:r>
            <a:endParaRPr sz="2200">
              <a:solidFill>
                <a:srgbClr val="CC0000"/>
              </a:solidFill>
              <a:latin typeface="Comfortaa"/>
              <a:ea typeface="Comfortaa"/>
              <a:cs typeface="Comfortaa"/>
              <a:sym typeface="Comfortaa"/>
            </a:endParaRPr>
          </a:p>
          <a:p>
            <a:pPr indent="-330200" lvl="0" marL="342900" rtl="0" algn="l">
              <a:spcBef>
                <a:spcPts val="0"/>
              </a:spcBef>
              <a:spcAft>
                <a:spcPts val="0"/>
              </a:spcAft>
              <a:buClr>
                <a:srgbClr val="CC0000"/>
              </a:buClr>
              <a:buSzPts val="2200"/>
              <a:buFont typeface="Comfortaa"/>
              <a:buChar char="o"/>
            </a:pPr>
            <a:r>
              <a:rPr lang="en-US" sz="2200">
                <a:solidFill>
                  <a:srgbClr val="CC0000"/>
                </a:solidFill>
                <a:latin typeface="Comfortaa"/>
                <a:ea typeface="Comfortaa"/>
                <a:cs typeface="Comfortaa"/>
                <a:sym typeface="Comfortaa"/>
              </a:rPr>
              <a:t>Posterior forearm.</a:t>
            </a:r>
            <a:endParaRPr sz="2200">
              <a:solidFill>
                <a:srgbClr val="CC0000"/>
              </a:solidFill>
              <a:latin typeface="Comfortaa"/>
              <a:ea typeface="Comfortaa"/>
              <a:cs typeface="Comfortaa"/>
              <a:sym typeface="Comfortaa"/>
            </a:endParaRPr>
          </a:p>
          <a:p>
            <a:pPr indent="-330200" lvl="0" marL="342900" rtl="0" algn="l">
              <a:spcBef>
                <a:spcPts val="0"/>
              </a:spcBef>
              <a:spcAft>
                <a:spcPts val="0"/>
              </a:spcAft>
              <a:buClr>
                <a:srgbClr val="CC0000"/>
              </a:buClr>
              <a:buSzPts val="2200"/>
              <a:buFont typeface="Comfortaa"/>
              <a:buChar char="o"/>
            </a:pPr>
            <a:r>
              <a:rPr lang="en-US" sz="2200">
                <a:solidFill>
                  <a:srgbClr val="CC0000"/>
                </a:solidFill>
                <a:latin typeface="Comfortaa"/>
                <a:ea typeface="Comfortaa"/>
                <a:cs typeface="Comfortaa"/>
                <a:sym typeface="Comfortaa"/>
              </a:rPr>
              <a:t>Dorsal surface of the lateral three and a half digits.</a:t>
            </a:r>
            <a:endParaRPr b="1" sz="2200">
              <a:solidFill>
                <a:srgbClr val="CC0000"/>
              </a:solidFill>
              <a:latin typeface="Comfortaa"/>
              <a:ea typeface="Comfortaa"/>
              <a:cs typeface="Comfortaa"/>
              <a:sym typeface="Comfortaa"/>
            </a:endParaRPr>
          </a:p>
          <a:p>
            <a:pPr indent="0" lvl="0" marL="0" rtl="0" algn="l">
              <a:spcBef>
                <a:spcPts val="0"/>
              </a:spcBef>
              <a:spcAft>
                <a:spcPts val="0"/>
              </a:spcAft>
              <a:buNone/>
            </a:pPr>
            <a:r>
              <a:t/>
            </a:r>
            <a:endParaRPr sz="1200">
              <a:latin typeface="Comfortaa"/>
              <a:ea typeface="Comfortaa"/>
              <a:cs typeface="Comfortaa"/>
              <a:sym typeface="Comfortaa"/>
            </a:endParaRPr>
          </a:p>
        </p:txBody>
      </p:sp>
      <p:sp>
        <p:nvSpPr>
          <p:cNvPr id="164" name="Google Shape;164;g1077f9a4300_11_2"/>
          <p:cNvSpPr txBox="1"/>
          <p:nvPr/>
        </p:nvSpPr>
        <p:spPr>
          <a:xfrm>
            <a:off x="14407800" y="0"/>
            <a:ext cx="38802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solidFill>
                  <a:srgbClr val="A64D79"/>
                </a:solidFill>
                <a:latin typeface="Comfortaa"/>
                <a:ea typeface="Comfortaa"/>
                <a:cs typeface="Comfortaa"/>
                <a:sym typeface="Comfortaa"/>
              </a:rPr>
              <a:t>Girls Slides Only</a:t>
            </a:r>
            <a:endParaRPr b="1" sz="3100">
              <a:solidFill>
                <a:srgbClr val="A64D79"/>
              </a:solidFill>
              <a:latin typeface="Comfortaa"/>
              <a:ea typeface="Comfortaa"/>
              <a:cs typeface="Comfortaa"/>
              <a:sym typeface="Comfortaa"/>
            </a:endParaRPr>
          </a:p>
        </p:txBody>
      </p:sp>
      <p:pic>
        <p:nvPicPr>
          <p:cNvPr id="165" name="Google Shape;165;g1077f9a4300_11_2"/>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pic>
        <p:nvPicPr>
          <p:cNvPr id="166" name="Google Shape;166;g1077f9a4300_11_2"/>
          <p:cNvPicPr preferRelativeResize="0"/>
          <p:nvPr/>
        </p:nvPicPr>
        <p:blipFill rotWithShape="1">
          <a:blip r:embed="rId4">
            <a:alphaModFix/>
          </a:blip>
          <a:srcRect b="0" l="0" r="0" t="0"/>
          <a:stretch/>
        </p:blipFill>
        <p:spPr>
          <a:xfrm>
            <a:off x="11756873" y="1939150"/>
            <a:ext cx="5921975" cy="3444025"/>
          </a:xfrm>
          <a:prstGeom prst="rect">
            <a:avLst/>
          </a:prstGeom>
          <a:noFill/>
          <a:ln>
            <a:noFill/>
          </a:ln>
        </p:spPr>
      </p:pic>
      <p:pic>
        <p:nvPicPr>
          <p:cNvPr id="167" name="Google Shape;167;g1077f9a4300_11_2"/>
          <p:cNvPicPr preferRelativeResize="0"/>
          <p:nvPr/>
        </p:nvPicPr>
        <p:blipFill>
          <a:blip r:embed="rId5">
            <a:alphaModFix/>
          </a:blip>
          <a:stretch>
            <a:fillRect/>
          </a:stretch>
        </p:blipFill>
        <p:spPr>
          <a:xfrm>
            <a:off x="11847850" y="7718325"/>
            <a:ext cx="6236725" cy="1673600"/>
          </a:xfrm>
          <a:prstGeom prst="rect">
            <a:avLst/>
          </a:prstGeom>
          <a:noFill/>
          <a:ln>
            <a:noFill/>
          </a:ln>
        </p:spPr>
      </p:pic>
      <p:sp>
        <p:nvSpPr>
          <p:cNvPr id="168" name="Google Shape;168;g1077f9a4300_11_2"/>
          <p:cNvSpPr/>
          <p:nvPr/>
        </p:nvSpPr>
        <p:spPr>
          <a:xfrm>
            <a:off x="11169250" y="9156050"/>
            <a:ext cx="678599" cy="615615"/>
          </a:xfrm>
          <a:custGeom>
            <a:rect b="b" l="l" r="r" t="t"/>
            <a:pathLst>
              <a:path extrusionOk="0" h="18141" w="29685">
                <a:moveTo>
                  <a:pt x="29685" y="0"/>
                </a:moveTo>
                <a:cubicBezTo>
                  <a:pt x="22405" y="4368"/>
                  <a:pt x="14651" y="7920"/>
                  <a:pt x="7421" y="12369"/>
                </a:cubicBezTo>
                <a:cubicBezTo>
                  <a:pt x="4752" y="14011"/>
                  <a:pt x="3134" y="18141"/>
                  <a:pt x="0" y="18141"/>
                </a:cubicBezTo>
              </a:path>
            </a:pathLst>
          </a:custGeom>
          <a:noFill/>
          <a:ln cap="flat" cmpd="sng" w="9525">
            <a:solidFill>
              <a:srgbClr val="38761D"/>
            </a:solidFill>
            <a:prstDash val="solid"/>
            <a:round/>
            <a:headEnd len="med" w="med" type="none"/>
            <a:tailEnd len="med" w="med" type="none"/>
          </a:ln>
        </p:spPr>
      </p:sp>
      <p:sp>
        <p:nvSpPr>
          <p:cNvPr id="169" name="Google Shape;169;g1077f9a4300_11_2"/>
          <p:cNvSpPr txBox="1"/>
          <p:nvPr/>
        </p:nvSpPr>
        <p:spPr>
          <a:xfrm>
            <a:off x="9141500" y="9573975"/>
            <a:ext cx="219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38761D"/>
                </a:solidFill>
                <a:latin typeface="Comfortaa"/>
                <a:ea typeface="Comfortaa"/>
                <a:cs typeface="Comfortaa"/>
                <a:sym typeface="Comfortaa"/>
              </a:rPr>
              <a:t>notes of girls </a:t>
            </a:r>
            <a:r>
              <a:rPr lang="en-US">
                <a:solidFill>
                  <a:srgbClr val="38761D"/>
                </a:solidFill>
                <a:latin typeface="Comfortaa"/>
                <a:ea typeface="Comfortaa"/>
                <a:cs typeface="Comfortaa"/>
                <a:sym typeface="Comfortaa"/>
              </a:rPr>
              <a:t>doctor</a:t>
            </a:r>
            <a:r>
              <a:rPr lang="en-US">
                <a:solidFill>
                  <a:srgbClr val="38761D"/>
                </a:solidFill>
                <a:latin typeface="Comfortaa"/>
                <a:ea typeface="Comfortaa"/>
                <a:cs typeface="Comfortaa"/>
                <a:sym typeface="Comfortaa"/>
              </a:rPr>
              <a:t> </a:t>
            </a:r>
            <a:endParaRPr>
              <a:solidFill>
                <a:srgbClr val="38761D"/>
              </a:solidFill>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g1077f9a4300_11_11"/>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
        <p:nvSpPr>
          <p:cNvPr id="175" name="Google Shape;175;g1077f9a4300_11_11"/>
          <p:cNvSpPr txBox="1"/>
          <p:nvPr/>
        </p:nvSpPr>
        <p:spPr>
          <a:xfrm>
            <a:off x="3919175" y="1177150"/>
            <a:ext cx="112995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3600">
                <a:solidFill>
                  <a:srgbClr val="F9CB9C"/>
                </a:solidFill>
                <a:latin typeface="Comfortaa"/>
                <a:ea typeface="Comfortaa"/>
                <a:cs typeface="Comfortaa"/>
                <a:sym typeface="Comfortaa"/>
              </a:rPr>
              <a:t>Applied Anatomy: Injury of Radial Nerve</a:t>
            </a:r>
            <a:endParaRPr b="1" sz="28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a:latin typeface="Comfortaa"/>
              <a:ea typeface="Comfortaa"/>
              <a:cs typeface="Comfortaa"/>
              <a:sym typeface="Comfortaa"/>
            </a:endParaRPr>
          </a:p>
        </p:txBody>
      </p:sp>
      <p:sp>
        <p:nvSpPr>
          <p:cNvPr id="176" name="Google Shape;176;g1077f9a4300_11_11"/>
          <p:cNvSpPr txBox="1"/>
          <p:nvPr/>
        </p:nvSpPr>
        <p:spPr>
          <a:xfrm>
            <a:off x="14600875" y="76275"/>
            <a:ext cx="36051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solidFill>
                  <a:srgbClr val="A64D79"/>
                </a:solidFill>
                <a:latin typeface="Comfortaa"/>
                <a:ea typeface="Comfortaa"/>
                <a:cs typeface="Comfortaa"/>
                <a:sym typeface="Comfortaa"/>
              </a:rPr>
              <a:t>Girls Slides Only</a:t>
            </a:r>
            <a:endParaRPr b="1" sz="3100">
              <a:solidFill>
                <a:srgbClr val="A64D79"/>
              </a:solidFill>
              <a:latin typeface="Comfortaa"/>
              <a:ea typeface="Comfortaa"/>
              <a:cs typeface="Comfortaa"/>
              <a:sym typeface="Comfortaa"/>
            </a:endParaRPr>
          </a:p>
        </p:txBody>
      </p:sp>
      <p:sp>
        <p:nvSpPr>
          <p:cNvPr id="177" name="Google Shape;177;g1077f9a4300_11_11"/>
          <p:cNvSpPr txBox="1"/>
          <p:nvPr/>
        </p:nvSpPr>
        <p:spPr>
          <a:xfrm>
            <a:off x="1616275" y="2570525"/>
            <a:ext cx="154311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rgbClr val="4C1130"/>
                </a:solidFill>
                <a:latin typeface="Comfortaa"/>
                <a:ea typeface="Comfortaa"/>
                <a:cs typeface="Comfortaa"/>
                <a:sym typeface="Comfortaa"/>
              </a:rPr>
              <a:t>B.  High radial nerve palsy (In the Radial Groove) :</a:t>
            </a:r>
            <a:endParaRPr b="1" sz="2800">
              <a:solidFill>
                <a:srgbClr val="4C1130"/>
              </a:solidFill>
              <a:latin typeface="Comfortaa"/>
              <a:ea typeface="Comfortaa"/>
              <a:cs typeface="Comfortaa"/>
              <a:sym typeface="Comfortaa"/>
            </a:endParaRPr>
          </a:p>
          <a:p>
            <a:pPr indent="0" lvl="0" marL="0" rtl="0" algn="l">
              <a:spcBef>
                <a:spcPts val="0"/>
              </a:spcBef>
              <a:spcAft>
                <a:spcPts val="0"/>
              </a:spcAft>
              <a:buNone/>
            </a:pPr>
            <a:r>
              <a:rPr b="1" lang="en-US" sz="2400">
                <a:solidFill>
                  <a:srgbClr val="741B47"/>
                </a:solidFill>
                <a:latin typeface="Comfortaa"/>
                <a:ea typeface="Comfortaa"/>
                <a:cs typeface="Comfortaa"/>
                <a:sym typeface="Comfortaa"/>
              </a:rPr>
              <a:t>   </a:t>
            </a:r>
            <a:r>
              <a:rPr b="1" lang="en-US" sz="2400">
                <a:solidFill>
                  <a:srgbClr val="CC0000"/>
                </a:solidFill>
                <a:latin typeface="Comfortaa"/>
                <a:ea typeface="Comfortaa"/>
                <a:cs typeface="Comfortaa"/>
                <a:sym typeface="Comfortaa"/>
              </a:rPr>
              <a:t>The radial nerve is tightly bound within the spiral groove of the  humerus. Thus, it is most susceptible to damage with a fracture of  the humeral shaft.</a:t>
            </a:r>
            <a:endParaRPr b="1" sz="2800">
              <a:solidFill>
                <a:srgbClr val="CC0000"/>
              </a:solidFill>
              <a:latin typeface="Comfortaa"/>
              <a:ea typeface="Comfortaa"/>
              <a:cs typeface="Comfortaa"/>
              <a:sym typeface="Comfortaa"/>
            </a:endParaRPr>
          </a:p>
        </p:txBody>
      </p:sp>
      <p:sp>
        <p:nvSpPr>
          <p:cNvPr id="178" name="Google Shape;178;g1077f9a4300_11_11"/>
          <p:cNvSpPr txBox="1"/>
          <p:nvPr/>
        </p:nvSpPr>
        <p:spPr>
          <a:xfrm>
            <a:off x="1611400" y="4268675"/>
            <a:ext cx="8447400" cy="47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b="1" lang="en-US" sz="2500" u="sng">
                <a:latin typeface="Comfortaa"/>
                <a:ea typeface="Comfortaa"/>
                <a:cs typeface="Comfortaa"/>
                <a:sym typeface="Comfortaa"/>
              </a:rPr>
              <a:t>Motor functions</a:t>
            </a:r>
            <a:r>
              <a:rPr b="1" lang="en-US" sz="2500">
                <a:latin typeface="Comfortaa"/>
                <a:ea typeface="Comfortaa"/>
                <a:cs typeface="Comfortaa"/>
                <a:sym typeface="Comfortaa"/>
              </a:rPr>
              <a:t>:</a:t>
            </a:r>
            <a:r>
              <a:rPr b="1" lang="en-US" sz="2500">
                <a:solidFill>
                  <a:srgbClr val="366092"/>
                </a:solidFill>
                <a:latin typeface="Comfortaa"/>
                <a:ea typeface="Comfortaa"/>
                <a:cs typeface="Comfortaa"/>
                <a:sym typeface="Comfortaa"/>
              </a:rPr>
              <a:t> </a:t>
            </a:r>
            <a:endParaRPr sz="2500">
              <a:solidFill>
                <a:schemeClr val="dk1"/>
              </a:solidFill>
              <a:latin typeface="Comfortaa"/>
              <a:ea typeface="Comfortaa"/>
              <a:cs typeface="Comfortaa"/>
              <a:sym typeface="Comfortaa"/>
            </a:endParaRPr>
          </a:p>
          <a:p>
            <a:pPr indent="-279400" lvl="0" marL="285750" rtl="0" algn="l">
              <a:spcBef>
                <a:spcPts val="0"/>
              </a:spcBef>
              <a:spcAft>
                <a:spcPts val="0"/>
              </a:spcAft>
              <a:buClr>
                <a:schemeClr val="dk1"/>
              </a:buClr>
              <a:buSzPts val="1900"/>
              <a:buFont typeface="Comfortaa"/>
              <a:buChar char="o"/>
            </a:pPr>
            <a:r>
              <a:rPr b="1" lang="en-US" sz="1900">
                <a:solidFill>
                  <a:schemeClr val="dk1"/>
                </a:solidFill>
                <a:latin typeface="Comfortaa"/>
                <a:ea typeface="Comfortaa"/>
                <a:cs typeface="Comfortaa"/>
                <a:sym typeface="Comfortaa"/>
              </a:rPr>
              <a:t>The triceps brachii may be weakened, but is not paralysed.   ?</a:t>
            </a:r>
            <a:endParaRPr sz="1900">
              <a:solidFill>
                <a:schemeClr val="dk1"/>
              </a:solidFill>
              <a:latin typeface="Comfortaa"/>
              <a:ea typeface="Comfortaa"/>
              <a:cs typeface="Comfortaa"/>
              <a:sym typeface="Comfortaa"/>
            </a:endParaRPr>
          </a:p>
          <a:p>
            <a:pPr indent="-279400" lvl="0" marL="285750" rtl="0" algn="l">
              <a:spcBef>
                <a:spcPts val="0"/>
              </a:spcBef>
              <a:spcAft>
                <a:spcPts val="0"/>
              </a:spcAft>
              <a:buClr>
                <a:schemeClr val="dk1"/>
              </a:buClr>
              <a:buSzPts val="1900"/>
              <a:buFont typeface="Comfortaa"/>
              <a:buChar char="o"/>
            </a:pPr>
            <a:r>
              <a:rPr b="1" lang="en-US" sz="1900">
                <a:solidFill>
                  <a:schemeClr val="dk1"/>
                </a:solidFill>
                <a:latin typeface="Comfortaa"/>
                <a:ea typeface="Comfortaa"/>
                <a:cs typeface="Comfortaa"/>
                <a:sym typeface="Comfortaa"/>
              </a:rPr>
              <a:t>Muscles of the posterior forearm are affected. The patient is unable to extend at the wrist and fingers. Patient will experience wrist drop due to loss of function of forearm extensors.</a:t>
            </a:r>
            <a:endParaRPr b="1" sz="1900">
              <a:solidFill>
                <a:schemeClr val="dk1"/>
              </a:solidFill>
              <a:latin typeface="Comfortaa"/>
              <a:ea typeface="Comfortaa"/>
              <a:cs typeface="Comfortaa"/>
              <a:sym typeface="Comfortaa"/>
            </a:endParaRPr>
          </a:p>
          <a:p>
            <a:pPr indent="0" lvl="0" marL="0" rtl="0" algn="l">
              <a:spcBef>
                <a:spcPts val="0"/>
              </a:spcBef>
              <a:spcAft>
                <a:spcPts val="0"/>
              </a:spcAft>
              <a:buNone/>
            </a:pPr>
            <a:r>
              <a:rPr lang="en-US" sz="1900">
                <a:solidFill>
                  <a:srgbClr val="38761D"/>
                </a:solidFill>
                <a:latin typeface="Comfortaa"/>
                <a:ea typeface="Comfortaa"/>
                <a:cs typeface="Comfortaa"/>
                <a:sym typeface="Comfortaa"/>
              </a:rPr>
              <a:t>                                                                                                                                                                 </a:t>
            </a:r>
            <a:r>
              <a:rPr lang="en-US" sz="1900">
                <a:solidFill>
                  <a:srgbClr val="38761D"/>
                </a:solidFill>
                <a:latin typeface="Comfortaa"/>
                <a:ea typeface="Comfortaa"/>
                <a:cs typeface="Comfortaa"/>
                <a:sym typeface="Comfortaa"/>
              </a:rPr>
              <a:t>doc notes</a:t>
            </a:r>
            <a:endParaRPr sz="1900">
              <a:solidFill>
                <a:srgbClr val="38761D"/>
              </a:solidFill>
              <a:latin typeface="Comfortaa"/>
              <a:ea typeface="Comfortaa"/>
              <a:cs typeface="Comfortaa"/>
              <a:sym typeface="Comfortaa"/>
            </a:endParaRPr>
          </a:p>
          <a:p>
            <a:pPr indent="0" lvl="0" marL="0" rtl="0" algn="l">
              <a:spcBef>
                <a:spcPts val="0"/>
              </a:spcBef>
              <a:spcAft>
                <a:spcPts val="0"/>
              </a:spcAft>
              <a:buNone/>
            </a:pPr>
            <a:r>
              <a:t/>
            </a:r>
            <a:endParaRPr sz="1900">
              <a:solidFill>
                <a:srgbClr val="38761D"/>
              </a:solidFill>
              <a:latin typeface="Comfortaa"/>
              <a:ea typeface="Comfortaa"/>
              <a:cs typeface="Comfortaa"/>
              <a:sym typeface="Comfortaa"/>
            </a:endParaRPr>
          </a:p>
          <a:p>
            <a:pPr indent="0" lvl="0" marL="0" rtl="0" algn="l">
              <a:spcBef>
                <a:spcPts val="0"/>
              </a:spcBef>
              <a:spcAft>
                <a:spcPts val="0"/>
              </a:spcAft>
              <a:buClr>
                <a:schemeClr val="dk1"/>
              </a:buClr>
              <a:buFont typeface="Arial"/>
              <a:buNone/>
            </a:pPr>
            <a:r>
              <a:rPr b="1" lang="en-US" sz="2500" u="sng">
                <a:solidFill>
                  <a:schemeClr val="dk1"/>
                </a:solidFill>
                <a:latin typeface="Comfortaa"/>
                <a:ea typeface="Comfortaa"/>
                <a:cs typeface="Comfortaa"/>
                <a:sym typeface="Comfortaa"/>
              </a:rPr>
              <a:t>Sensory functions</a:t>
            </a:r>
            <a:r>
              <a:rPr b="1" lang="en-US" sz="2500">
                <a:solidFill>
                  <a:schemeClr val="dk1"/>
                </a:solidFill>
                <a:latin typeface="Comfortaa"/>
                <a:ea typeface="Comfortaa"/>
                <a:cs typeface="Comfortaa"/>
                <a:sym typeface="Comfortaa"/>
              </a:rPr>
              <a:t>:</a:t>
            </a:r>
            <a:endParaRPr b="1" sz="2500">
              <a:solidFill>
                <a:schemeClr val="dk1"/>
              </a:solidFill>
              <a:latin typeface="Comfortaa"/>
              <a:ea typeface="Comfortaa"/>
              <a:cs typeface="Comfortaa"/>
              <a:sym typeface="Comfortaa"/>
            </a:endParaRPr>
          </a:p>
          <a:p>
            <a:pPr indent="-279400" lvl="0" marL="285750" rtl="0" algn="l">
              <a:spcBef>
                <a:spcPts val="0"/>
              </a:spcBef>
              <a:spcAft>
                <a:spcPts val="0"/>
              </a:spcAft>
              <a:buClr>
                <a:schemeClr val="dk1"/>
              </a:buClr>
              <a:buSzPts val="1900"/>
              <a:buFont typeface="Comfortaa"/>
              <a:buChar char="o"/>
            </a:pPr>
            <a:r>
              <a:rPr b="1" lang="en-US" sz="1900">
                <a:solidFill>
                  <a:schemeClr val="dk1"/>
                </a:solidFill>
                <a:latin typeface="Comfortaa"/>
                <a:ea typeface="Comfortaa"/>
                <a:cs typeface="Comfortaa"/>
                <a:sym typeface="Comfortaa"/>
              </a:rPr>
              <a:t>The superficial branch of the radial nerve will be damaged, </a:t>
            </a:r>
            <a:endParaRPr sz="19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Font typeface="Arial"/>
              <a:buNone/>
            </a:pPr>
            <a:r>
              <a:rPr b="1" lang="en-US" sz="1900">
                <a:solidFill>
                  <a:schemeClr val="dk1"/>
                </a:solidFill>
                <a:latin typeface="Comfortaa"/>
                <a:ea typeface="Comfortaa"/>
                <a:cs typeface="Comfortaa"/>
                <a:sym typeface="Comfortaa"/>
              </a:rPr>
              <a:t>     resulting in sensory loss to the dorsal surface of the lateral </a:t>
            </a:r>
            <a:endParaRPr b="1" sz="19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Font typeface="Arial"/>
              <a:buNone/>
            </a:pPr>
            <a:r>
              <a:rPr b="1" lang="en-US" sz="1900">
                <a:solidFill>
                  <a:schemeClr val="dk1"/>
                </a:solidFill>
                <a:latin typeface="Comfortaa"/>
                <a:ea typeface="Comfortaa"/>
                <a:cs typeface="Comfortaa"/>
                <a:sym typeface="Comfortaa"/>
              </a:rPr>
              <a:t>     three and half digits.</a:t>
            </a:r>
            <a:endParaRPr b="1" sz="1900">
              <a:solidFill>
                <a:schemeClr val="dk1"/>
              </a:solidFill>
              <a:latin typeface="Comfortaa"/>
              <a:ea typeface="Comfortaa"/>
              <a:cs typeface="Comfortaa"/>
              <a:sym typeface="Comfortaa"/>
            </a:endParaRPr>
          </a:p>
          <a:p>
            <a:pPr indent="-133350" lvl="0" marL="285750" rtl="0" algn="l">
              <a:spcBef>
                <a:spcPts val="0"/>
              </a:spcBef>
              <a:spcAft>
                <a:spcPts val="0"/>
              </a:spcAft>
              <a:buClr>
                <a:schemeClr val="dk1"/>
              </a:buClr>
              <a:buSzPts val="2400"/>
              <a:buFont typeface="Courier New"/>
              <a:buNone/>
            </a:pPr>
            <a:r>
              <a:t/>
            </a:r>
            <a:endParaRPr sz="19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900">
              <a:latin typeface="Comfortaa"/>
              <a:ea typeface="Comfortaa"/>
              <a:cs typeface="Comfortaa"/>
              <a:sym typeface="Comfortaa"/>
            </a:endParaRPr>
          </a:p>
        </p:txBody>
      </p:sp>
      <p:pic>
        <p:nvPicPr>
          <p:cNvPr id="179" name="Google Shape;179;g1077f9a4300_11_11"/>
          <p:cNvPicPr preferRelativeResize="0"/>
          <p:nvPr/>
        </p:nvPicPr>
        <p:blipFill rotWithShape="1">
          <a:blip r:embed="rId4">
            <a:alphaModFix/>
          </a:blip>
          <a:srcRect b="28892" l="68922" r="-1160" t="22219"/>
          <a:stretch/>
        </p:blipFill>
        <p:spPr>
          <a:xfrm>
            <a:off x="8198600" y="8149050"/>
            <a:ext cx="1361999" cy="2066486"/>
          </a:xfrm>
          <a:prstGeom prst="rect">
            <a:avLst/>
          </a:prstGeom>
          <a:noFill/>
          <a:ln cap="flat" cmpd="sng" w="9525">
            <a:solidFill>
              <a:srgbClr val="000000"/>
            </a:solidFill>
            <a:prstDash val="dot"/>
            <a:round/>
            <a:headEnd len="sm" w="sm" type="none"/>
            <a:tailEnd len="sm" w="sm" type="none"/>
          </a:ln>
        </p:spPr>
      </p:pic>
      <p:pic>
        <p:nvPicPr>
          <p:cNvPr id="180" name="Google Shape;180;g1077f9a4300_11_11"/>
          <p:cNvPicPr preferRelativeResize="0"/>
          <p:nvPr/>
        </p:nvPicPr>
        <p:blipFill rotWithShape="1">
          <a:blip r:embed="rId5">
            <a:alphaModFix/>
          </a:blip>
          <a:srcRect b="25268" l="2690" r="44033" t="19452"/>
          <a:stretch/>
        </p:blipFill>
        <p:spPr>
          <a:xfrm>
            <a:off x="11822200" y="3494300"/>
            <a:ext cx="4746202" cy="3735301"/>
          </a:xfrm>
          <a:prstGeom prst="rect">
            <a:avLst/>
          </a:prstGeom>
          <a:noFill/>
          <a:ln cap="flat" cmpd="sng" w="19050">
            <a:solidFill>
              <a:srgbClr val="000000"/>
            </a:solidFill>
            <a:prstDash val="dot"/>
            <a:round/>
            <a:headEnd len="sm" w="sm" type="none"/>
            <a:tailEnd len="sm" w="sm" type="none"/>
          </a:ln>
        </p:spPr>
      </p:pic>
      <p:pic>
        <p:nvPicPr>
          <p:cNvPr id="181" name="Google Shape;181;g1077f9a4300_11_11"/>
          <p:cNvPicPr preferRelativeResize="0"/>
          <p:nvPr/>
        </p:nvPicPr>
        <p:blipFill rotWithShape="1">
          <a:blip r:embed="rId6">
            <a:alphaModFix/>
          </a:blip>
          <a:srcRect b="24379" l="2410" r="43666" t="20338"/>
          <a:stretch/>
        </p:blipFill>
        <p:spPr>
          <a:xfrm>
            <a:off x="11822200" y="7229600"/>
            <a:ext cx="4746202" cy="3057400"/>
          </a:xfrm>
          <a:prstGeom prst="rect">
            <a:avLst/>
          </a:prstGeom>
          <a:noFill/>
          <a:ln cap="flat" cmpd="sng" w="19050">
            <a:solidFill>
              <a:srgbClr val="000000"/>
            </a:solidFill>
            <a:prstDash val="dot"/>
            <a:round/>
            <a:headEnd len="sm" w="sm" type="none"/>
            <a:tailEnd len="sm" w="sm" type="none"/>
          </a:ln>
        </p:spPr>
      </p:pic>
      <p:sp>
        <p:nvSpPr>
          <p:cNvPr id="182" name="Google Shape;182;g1077f9a4300_11_11"/>
          <p:cNvSpPr/>
          <p:nvPr/>
        </p:nvSpPr>
        <p:spPr>
          <a:xfrm>
            <a:off x="8472850" y="2411975"/>
            <a:ext cx="1257550" cy="268000"/>
          </a:xfrm>
          <a:custGeom>
            <a:rect b="b" l="l" r="r" t="t"/>
            <a:pathLst>
              <a:path extrusionOk="0" h="10720" w="50302">
                <a:moveTo>
                  <a:pt x="0" y="10720"/>
                </a:moveTo>
                <a:cubicBezTo>
                  <a:pt x="13388" y="11"/>
                  <a:pt x="33158" y="0"/>
                  <a:pt x="50302" y="0"/>
                </a:cubicBezTo>
              </a:path>
            </a:pathLst>
          </a:custGeom>
          <a:noFill/>
          <a:ln cap="flat" cmpd="sng" w="9525">
            <a:solidFill>
              <a:srgbClr val="38761D"/>
            </a:solidFill>
            <a:prstDash val="solid"/>
            <a:round/>
            <a:headEnd len="med" w="med" type="none"/>
            <a:tailEnd len="med" w="med" type="none"/>
          </a:ln>
        </p:spPr>
      </p:sp>
      <p:sp>
        <p:nvSpPr>
          <p:cNvPr id="183" name="Google Shape;183;g1077f9a4300_11_11"/>
          <p:cNvSpPr txBox="1"/>
          <p:nvPr/>
        </p:nvSpPr>
        <p:spPr>
          <a:xfrm>
            <a:off x="9849225" y="2131450"/>
            <a:ext cx="1968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38761D"/>
                </a:solidFill>
                <a:latin typeface="Comfortaa"/>
                <a:ea typeface="Comfortaa"/>
                <a:cs typeface="Comfortaa"/>
                <a:sym typeface="Comfortaa"/>
              </a:rPr>
              <a:t>another name spiral groove</a:t>
            </a:r>
            <a:endParaRPr>
              <a:solidFill>
                <a:srgbClr val="38761D"/>
              </a:solidFill>
              <a:latin typeface="Comfortaa"/>
              <a:ea typeface="Comfortaa"/>
              <a:cs typeface="Comfortaa"/>
              <a:sym typeface="Comfortaa"/>
            </a:endParaRPr>
          </a:p>
        </p:txBody>
      </p:sp>
      <p:pic>
        <p:nvPicPr>
          <p:cNvPr id="184" name="Google Shape;184;g1077f9a4300_11_11"/>
          <p:cNvPicPr preferRelativeResize="0"/>
          <p:nvPr/>
        </p:nvPicPr>
        <p:blipFill>
          <a:blip r:embed="rId7">
            <a:alphaModFix/>
          </a:blip>
          <a:stretch>
            <a:fillRect/>
          </a:stretch>
        </p:blipFill>
        <p:spPr>
          <a:xfrm>
            <a:off x="2613900" y="3830525"/>
            <a:ext cx="8650950" cy="438150"/>
          </a:xfrm>
          <a:prstGeom prst="rect">
            <a:avLst/>
          </a:prstGeom>
          <a:noFill/>
          <a:ln>
            <a:noFill/>
          </a:ln>
        </p:spPr>
      </p:pic>
      <p:sp>
        <p:nvSpPr>
          <p:cNvPr id="185" name="Google Shape;185;g1077f9a4300_11_11"/>
          <p:cNvSpPr/>
          <p:nvPr/>
        </p:nvSpPr>
        <p:spPr>
          <a:xfrm>
            <a:off x="2401954" y="3764339"/>
            <a:ext cx="855250" cy="633200"/>
          </a:xfrm>
          <a:custGeom>
            <a:rect b="b" l="l" r="r" t="t"/>
            <a:pathLst>
              <a:path extrusionOk="0" h="25328" w="34210">
                <a:moveTo>
                  <a:pt x="23490" y="3628"/>
                </a:moveTo>
                <a:cubicBezTo>
                  <a:pt x="19608" y="2657"/>
                  <a:pt x="15742" y="-937"/>
                  <a:pt x="11946" y="329"/>
                </a:cubicBezTo>
                <a:cubicBezTo>
                  <a:pt x="7138" y="1933"/>
                  <a:pt x="-1202" y="5417"/>
                  <a:pt x="401" y="10225"/>
                </a:cubicBezTo>
                <a:cubicBezTo>
                  <a:pt x="2018" y="15075"/>
                  <a:pt x="5857" y="18979"/>
                  <a:pt x="9472" y="22594"/>
                </a:cubicBezTo>
                <a:cubicBezTo>
                  <a:pt x="15303" y="28425"/>
                  <a:pt x="25964" y="22594"/>
                  <a:pt x="34210" y="22594"/>
                </a:cubicBezTo>
              </a:path>
            </a:pathLst>
          </a:custGeom>
          <a:noFill/>
          <a:ln cap="flat" cmpd="sng" w="9525">
            <a:solidFill>
              <a:srgbClr val="38761D"/>
            </a:solidFill>
            <a:prstDash val="solid"/>
            <a:round/>
            <a:headEnd len="med" w="med" type="none"/>
            <a:tailEnd len="med" w="med" type="none"/>
          </a:ln>
        </p:spPr>
      </p:sp>
      <p:sp>
        <p:nvSpPr>
          <p:cNvPr id="186" name="Google Shape;186;g1077f9a4300_11_11"/>
          <p:cNvSpPr txBox="1"/>
          <p:nvPr/>
        </p:nvSpPr>
        <p:spPr>
          <a:xfrm>
            <a:off x="1182750" y="3974475"/>
            <a:ext cx="121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38761D"/>
                </a:solidFill>
                <a:latin typeface="Calibri"/>
                <a:ea typeface="Calibri"/>
                <a:cs typeface="Calibri"/>
                <a:sym typeface="Calibri"/>
              </a:rPr>
              <a:t>doc notes</a:t>
            </a:r>
            <a:endParaRPr>
              <a:solidFill>
                <a:srgbClr val="38761D"/>
              </a:solidFill>
              <a:latin typeface="Calibri"/>
              <a:ea typeface="Calibri"/>
              <a:cs typeface="Calibri"/>
              <a:sym typeface="Calibri"/>
            </a:endParaRPr>
          </a:p>
        </p:txBody>
      </p:sp>
      <p:sp>
        <p:nvSpPr>
          <p:cNvPr id="187" name="Google Shape;187;g1077f9a4300_11_11"/>
          <p:cNvSpPr/>
          <p:nvPr/>
        </p:nvSpPr>
        <p:spPr>
          <a:xfrm>
            <a:off x="1999675" y="4143650"/>
            <a:ext cx="350450" cy="61850"/>
          </a:xfrm>
          <a:custGeom>
            <a:rect b="b" l="l" r="r" t="t"/>
            <a:pathLst>
              <a:path extrusionOk="0" h="2474" w="14018">
                <a:moveTo>
                  <a:pt x="0" y="2474"/>
                </a:moveTo>
                <a:cubicBezTo>
                  <a:pt x="4603" y="1324"/>
                  <a:pt x="9273" y="0"/>
                  <a:pt x="14018" y="0"/>
                </a:cubicBezTo>
              </a:path>
            </a:pathLst>
          </a:custGeom>
          <a:noFill/>
          <a:ln cap="flat" cmpd="sng" w="9525">
            <a:solidFill>
              <a:srgbClr val="38761D"/>
            </a:solidFill>
            <a:prstDash val="solid"/>
            <a:round/>
            <a:headEnd len="med" w="med" type="none"/>
            <a:tailEnd len="med" w="med" type="none"/>
          </a:ln>
        </p:spPr>
      </p:sp>
      <p:sp>
        <p:nvSpPr>
          <p:cNvPr id="188" name="Google Shape;188;g1077f9a4300_11_11"/>
          <p:cNvSpPr/>
          <p:nvPr/>
        </p:nvSpPr>
        <p:spPr>
          <a:xfrm>
            <a:off x="9382381" y="4647425"/>
            <a:ext cx="373100" cy="462775"/>
          </a:xfrm>
          <a:custGeom>
            <a:rect b="b" l="l" r="r" t="t"/>
            <a:pathLst>
              <a:path extrusionOk="0" h="18511" w="14924">
                <a:moveTo>
                  <a:pt x="10171" y="824"/>
                </a:moveTo>
                <a:cubicBezTo>
                  <a:pt x="6794" y="1500"/>
                  <a:pt x="3535" y="3336"/>
                  <a:pt x="1100" y="5772"/>
                </a:cubicBezTo>
                <a:cubicBezTo>
                  <a:pt x="-2116" y="8990"/>
                  <a:pt x="2802" y="16108"/>
                  <a:pt x="6872" y="18141"/>
                </a:cubicBezTo>
                <a:cubicBezTo>
                  <a:pt x="9833" y="19620"/>
                  <a:pt x="12813" y="14504"/>
                  <a:pt x="14294" y="11544"/>
                </a:cubicBezTo>
                <a:cubicBezTo>
                  <a:pt x="16219" y="7696"/>
                  <a:pt x="12823" y="0"/>
                  <a:pt x="8521" y="0"/>
                </a:cubicBezTo>
              </a:path>
            </a:pathLst>
          </a:custGeom>
          <a:noFill/>
          <a:ln cap="flat" cmpd="sng" w="9525">
            <a:solidFill>
              <a:srgbClr val="38761D"/>
            </a:solidFill>
            <a:prstDash val="solid"/>
            <a:round/>
            <a:headEnd len="med" w="med" type="none"/>
            <a:tailEnd len="med" w="med" type="none"/>
          </a:ln>
        </p:spPr>
      </p:sp>
      <p:cxnSp>
        <p:nvCxnSpPr>
          <p:cNvPr id="189" name="Google Shape;189;g1077f9a4300_11_11"/>
          <p:cNvCxnSpPr/>
          <p:nvPr/>
        </p:nvCxnSpPr>
        <p:spPr>
          <a:xfrm rot="10800000">
            <a:off x="8060575" y="4226100"/>
            <a:ext cx="1362000" cy="608100"/>
          </a:xfrm>
          <a:prstGeom prst="straightConnector1">
            <a:avLst/>
          </a:prstGeom>
          <a:noFill/>
          <a:ln cap="flat" cmpd="sng" w="9525">
            <a:solidFill>
              <a:srgbClr val="38761D"/>
            </a:solidFill>
            <a:prstDash val="solid"/>
            <a:round/>
            <a:headEnd len="med" w="med" type="none"/>
            <a:tailEnd len="med" w="med" type="triangle"/>
          </a:ln>
        </p:spPr>
      </p:cxnSp>
      <p:pic>
        <p:nvPicPr>
          <p:cNvPr id="190" name="Google Shape;190;g1077f9a4300_11_11"/>
          <p:cNvPicPr preferRelativeResize="0"/>
          <p:nvPr/>
        </p:nvPicPr>
        <p:blipFill>
          <a:blip r:embed="rId8">
            <a:alphaModFix/>
          </a:blip>
          <a:stretch>
            <a:fillRect/>
          </a:stretch>
        </p:blipFill>
        <p:spPr>
          <a:xfrm>
            <a:off x="3549102" y="6273988"/>
            <a:ext cx="4572000" cy="600075"/>
          </a:xfrm>
          <a:prstGeom prst="rect">
            <a:avLst/>
          </a:prstGeom>
          <a:noFill/>
          <a:ln>
            <a:noFill/>
          </a:ln>
        </p:spPr>
      </p:pic>
      <p:pic>
        <p:nvPicPr>
          <p:cNvPr id="191" name="Google Shape;191;g1077f9a4300_11_11"/>
          <p:cNvPicPr preferRelativeResize="0"/>
          <p:nvPr/>
        </p:nvPicPr>
        <p:blipFill>
          <a:blip r:embed="rId9">
            <a:alphaModFix/>
          </a:blip>
          <a:stretch>
            <a:fillRect/>
          </a:stretch>
        </p:blipFill>
        <p:spPr>
          <a:xfrm>
            <a:off x="2" y="9195750"/>
            <a:ext cx="7683728" cy="872350"/>
          </a:xfrm>
          <a:prstGeom prst="rect">
            <a:avLst/>
          </a:prstGeom>
          <a:noFill/>
          <a:ln>
            <a:noFill/>
          </a:ln>
        </p:spPr>
      </p:pic>
      <p:sp>
        <p:nvSpPr>
          <p:cNvPr id="192" name="Google Shape;192;g1077f9a4300_11_11"/>
          <p:cNvSpPr/>
          <p:nvPr/>
        </p:nvSpPr>
        <p:spPr>
          <a:xfrm>
            <a:off x="12026939" y="7337570"/>
            <a:ext cx="2836625" cy="975350"/>
          </a:xfrm>
          <a:custGeom>
            <a:rect b="b" l="l" r="r" t="t"/>
            <a:pathLst>
              <a:path extrusionOk="0" h="39014" w="113465">
                <a:moveTo>
                  <a:pt x="113465" y="2532"/>
                </a:moveTo>
                <a:cubicBezTo>
                  <a:pt x="88667" y="-2430"/>
                  <a:pt x="62890" y="1707"/>
                  <a:pt x="37601" y="1707"/>
                </a:cubicBezTo>
                <a:cubicBezTo>
                  <a:pt x="25083" y="1707"/>
                  <a:pt x="-3462" y="-4397"/>
                  <a:pt x="494" y="7479"/>
                </a:cubicBezTo>
                <a:cubicBezTo>
                  <a:pt x="3874" y="17626"/>
                  <a:pt x="4365" y="32959"/>
                  <a:pt x="14512" y="36341"/>
                </a:cubicBezTo>
                <a:cubicBezTo>
                  <a:pt x="28603" y="41037"/>
                  <a:pt x="44188" y="37990"/>
                  <a:pt x="59041" y="37990"/>
                </a:cubicBezTo>
                <a:cubicBezTo>
                  <a:pt x="74843" y="37990"/>
                  <a:pt x="94049" y="38447"/>
                  <a:pt x="105219" y="27270"/>
                </a:cubicBezTo>
                <a:cubicBezTo>
                  <a:pt x="111252" y="21234"/>
                  <a:pt x="111816" y="11066"/>
                  <a:pt x="111816" y="2532"/>
                </a:cubicBezTo>
              </a:path>
            </a:pathLst>
          </a:custGeom>
          <a:noFill/>
          <a:ln cap="flat" cmpd="sng" w="9525">
            <a:solidFill>
              <a:srgbClr val="38761D"/>
            </a:solidFill>
            <a:prstDash val="solid"/>
            <a:round/>
            <a:headEnd len="med" w="med" type="none"/>
            <a:tailEnd len="med" w="med" type="none"/>
          </a:ln>
        </p:spPr>
      </p:sp>
      <p:cxnSp>
        <p:nvCxnSpPr>
          <p:cNvPr id="193" name="Google Shape;193;g1077f9a4300_11_11"/>
          <p:cNvCxnSpPr>
            <a:endCxn id="190" idx="1"/>
          </p:cNvCxnSpPr>
          <p:nvPr/>
        </p:nvCxnSpPr>
        <p:spPr>
          <a:xfrm flipH="1" rot="10800000">
            <a:off x="3064302" y="6574025"/>
            <a:ext cx="484800" cy="79200"/>
          </a:xfrm>
          <a:prstGeom prst="straightConnector1">
            <a:avLst/>
          </a:prstGeom>
          <a:noFill/>
          <a:ln cap="flat" cmpd="sng" w="19050">
            <a:solidFill>
              <a:schemeClr val="dk1"/>
            </a:solidFill>
            <a:prstDash val="solid"/>
            <a:round/>
            <a:headEnd len="med" w="med" type="none"/>
            <a:tailEnd len="med" w="med" type="stealth"/>
          </a:ln>
        </p:spPr>
      </p:cxnSp>
      <p:cxnSp>
        <p:nvCxnSpPr>
          <p:cNvPr id="194" name="Google Shape;194;g1077f9a4300_11_11"/>
          <p:cNvCxnSpPr/>
          <p:nvPr/>
        </p:nvCxnSpPr>
        <p:spPr>
          <a:xfrm flipH="1" rot="10800000">
            <a:off x="6931750" y="8488600"/>
            <a:ext cx="1163400" cy="770100"/>
          </a:xfrm>
          <a:prstGeom prst="curvedConnector3">
            <a:avLst>
              <a:gd fmla="val 16901" name="adj1"/>
            </a:avLst>
          </a:prstGeom>
          <a:noFill/>
          <a:ln cap="flat" cmpd="sng" w="19050">
            <a:solidFill>
              <a:schemeClr val="dk1"/>
            </a:solidFill>
            <a:prstDash val="dash"/>
            <a:round/>
            <a:headEnd len="med" w="med" type="none"/>
            <a:tailEnd len="med" w="med" type="stealth"/>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106222a96ff_0_112"/>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
        <p:nvSpPr>
          <p:cNvPr id="200" name="Google Shape;200;g106222a96ff_0_112"/>
          <p:cNvSpPr txBox="1"/>
          <p:nvPr/>
        </p:nvSpPr>
        <p:spPr>
          <a:xfrm>
            <a:off x="3157175" y="801525"/>
            <a:ext cx="12633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3600">
                <a:solidFill>
                  <a:srgbClr val="F9CB9C"/>
                </a:solidFill>
                <a:latin typeface="Comfortaa"/>
                <a:ea typeface="Comfortaa"/>
                <a:cs typeface="Comfortaa"/>
                <a:sym typeface="Comfortaa"/>
              </a:rPr>
              <a:t>Applied Anatomy: Injury of Radial Nerve</a:t>
            </a:r>
            <a:endParaRPr b="1" sz="2800">
              <a:latin typeface="Comfortaa"/>
              <a:ea typeface="Comfortaa"/>
              <a:cs typeface="Comfortaa"/>
              <a:sym typeface="Comfortaa"/>
            </a:endParaRPr>
          </a:p>
          <a:p>
            <a:pPr indent="0" lvl="0" marL="0" rtl="0" algn="l">
              <a:spcBef>
                <a:spcPts val="0"/>
              </a:spcBef>
              <a:spcAft>
                <a:spcPts val="0"/>
              </a:spcAft>
              <a:buNone/>
            </a:pPr>
            <a:r>
              <a:t/>
            </a:r>
            <a:endParaRPr>
              <a:latin typeface="Calibri"/>
              <a:ea typeface="Calibri"/>
              <a:cs typeface="Calibri"/>
              <a:sym typeface="Calibri"/>
            </a:endParaRPr>
          </a:p>
        </p:txBody>
      </p:sp>
      <p:cxnSp>
        <p:nvCxnSpPr>
          <p:cNvPr id="201" name="Google Shape;201;g106222a96ff_0_112"/>
          <p:cNvCxnSpPr/>
          <p:nvPr/>
        </p:nvCxnSpPr>
        <p:spPr>
          <a:xfrm>
            <a:off x="8993550" y="2362025"/>
            <a:ext cx="20400" cy="7823100"/>
          </a:xfrm>
          <a:prstGeom prst="straightConnector1">
            <a:avLst/>
          </a:prstGeom>
          <a:noFill/>
          <a:ln cap="flat" cmpd="sng" w="9525">
            <a:solidFill>
              <a:schemeClr val="dk2"/>
            </a:solidFill>
            <a:prstDash val="solid"/>
            <a:round/>
            <a:headEnd len="med" w="med" type="none"/>
            <a:tailEnd len="med" w="med" type="none"/>
          </a:ln>
        </p:spPr>
      </p:cxnSp>
      <p:sp>
        <p:nvSpPr>
          <p:cNvPr id="202" name="Google Shape;202;g106222a96ff_0_112"/>
          <p:cNvSpPr txBox="1"/>
          <p:nvPr/>
        </p:nvSpPr>
        <p:spPr>
          <a:xfrm>
            <a:off x="308125" y="2474950"/>
            <a:ext cx="8603400" cy="720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 </a:t>
            </a:r>
            <a:r>
              <a:rPr b="1" lang="en-US" sz="2300">
                <a:solidFill>
                  <a:srgbClr val="3D85C6"/>
                </a:solidFill>
                <a:latin typeface="Comfortaa"/>
                <a:ea typeface="Comfortaa"/>
                <a:cs typeface="Comfortaa"/>
                <a:sym typeface="Comfortaa"/>
              </a:rPr>
              <a:t>Transient paralysis:</a:t>
            </a:r>
            <a:r>
              <a:rPr lang="en-US" sz="2300">
                <a:solidFill>
                  <a:srgbClr val="3D85C6"/>
                </a:solidFill>
                <a:latin typeface="Comfortaa"/>
                <a:ea typeface="Comfortaa"/>
                <a:cs typeface="Comfortaa"/>
                <a:sym typeface="Comfortaa"/>
              </a:rPr>
              <a:t> (Temporary)</a:t>
            </a:r>
            <a:r>
              <a:rPr lang="en-US" sz="2300">
                <a:latin typeface="Comfortaa"/>
                <a:ea typeface="Comfortaa"/>
                <a:cs typeface="Comfortaa"/>
                <a:sym typeface="Comfortaa"/>
              </a:rPr>
              <a:t>(</a:t>
            </a:r>
            <a:r>
              <a:rPr b="1" lang="en-US" sz="2200">
                <a:solidFill>
                  <a:srgbClr val="A64D79"/>
                </a:solidFill>
                <a:latin typeface="Comfortaa"/>
                <a:ea typeface="Comfortaa"/>
                <a:cs typeface="Comfortaa"/>
                <a:sym typeface="Comfortaa"/>
              </a:rPr>
              <a:t>Causes of compression or injury to the radial nerve at axilla</a:t>
            </a:r>
            <a:r>
              <a:rPr b="1" lang="en-US" sz="2200">
                <a:solidFill>
                  <a:schemeClr val="dk1"/>
                </a:solidFill>
                <a:latin typeface="Comfortaa"/>
                <a:ea typeface="Comfortaa"/>
                <a:cs typeface="Comfortaa"/>
                <a:sym typeface="Comfortaa"/>
              </a:rPr>
              <a:t>)</a:t>
            </a:r>
            <a:endParaRPr b="1" sz="22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b="1" sz="2200">
              <a:solidFill>
                <a:schemeClr val="dk1"/>
              </a:solidFill>
              <a:latin typeface="Comfortaa"/>
              <a:ea typeface="Comfortaa"/>
              <a:cs typeface="Comfortaa"/>
              <a:sym typeface="Comfortaa"/>
            </a:endParaRPr>
          </a:p>
          <a:p>
            <a:pPr indent="0" lvl="0" marL="0" rtl="0" algn="l">
              <a:spcBef>
                <a:spcPts val="0"/>
              </a:spcBef>
              <a:spcAft>
                <a:spcPts val="0"/>
              </a:spcAft>
              <a:buNone/>
            </a:pPr>
            <a:r>
              <a:rPr lang="en-US" sz="2300">
                <a:latin typeface="Comfortaa"/>
                <a:ea typeface="Comfortaa"/>
                <a:cs typeface="Comfortaa"/>
                <a:sym typeface="Comfortaa"/>
              </a:rPr>
              <a:t>1. </a:t>
            </a:r>
            <a:r>
              <a:rPr lang="en-US" sz="2300">
                <a:solidFill>
                  <a:srgbClr val="CC0000"/>
                </a:solidFill>
                <a:latin typeface="Comfortaa"/>
                <a:ea typeface="Comfortaa"/>
                <a:cs typeface="Comfortaa"/>
                <a:sym typeface="Comfortaa"/>
              </a:rPr>
              <a:t>Improper use of crutch</a:t>
            </a:r>
            <a:r>
              <a:rPr lang="en-US" sz="2300">
                <a:latin typeface="Comfortaa"/>
                <a:ea typeface="Comfortaa"/>
                <a:cs typeface="Comfortaa"/>
                <a:sym typeface="Comfortaa"/>
              </a:rPr>
              <a:t> (pressing the nerve in the axilla).</a:t>
            </a:r>
            <a:endParaRPr sz="2300">
              <a:latin typeface="Comfortaa"/>
              <a:ea typeface="Comfortaa"/>
              <a:cs typeface="Comfortaa"/>
              <a:sym typeface="Comfortaa"/>
            </a:endParaRPr>
          </a:p>
          <a:p>
            <a:pPr indent="0" lvl="0" marL="0" rtl="0" algn="l">
              <a:spcBef>
                <a:spcPts val="0"/>
              </a:spcBef>
              <a:spcAft>
                <a:spcPts val="0"/>
              </a:spcAft>
              <a:buNone/>
            </a:pPr>
            <a:r>
              <a:rPr lang="en-US">
                <a:solidFill>
                  <a:srgbClr val="3D85C6"/>
                </a:solidFill>
                <a:latin typeface="Comfortaa"/>
                <a:ea typeface="Comfortaa"/>
                <a:cs typeface="Comfortaa"/>
                <a:sym typeface="Comfortaa"/>
              </a:rPr>
              <a:t>      </a:t>
            </a:r>
            <a:r>
              <a:rPr lang="en-US">
                <a:solidFill>
                  <a:schemeClr val="dk1"/>
                </a:solidFill>
                <a:latin typeface="Comfortaa"/>
                <a:ea typeface="Comfortaa"/>
                <a:cs typeface="Comfortaa"/>
                <a:sym typeface="Comfortaa"/>
              </a:rPr>
              <a:t>“CRUCH PALSY*</a:t>
            </a:r>
            <a:endParaRPr sz="23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300">
              <a:latin typeface="Comfortaa"/>
              <a:ea typeface="Comfortaa"/>
              <a:cs typeface="Comfortaa"/>
              <a:sym typeface="Comfortaa"/>
            </a:endParaRPr>
          </a:p>
          <a:p>
            <a:pPr indent="0" lvl="0" marL="0" rtl="0" algn="l">
              <a:spcBef>
                <a:spcPts val="0"/>
              </a:spcBef>
              <a:spcAft>
                <a:spcPts val="0"/>
              </a:spcAft>
              <a:buNone/>
            </a:pPr>
            <a:r>
              <a:rPr lang="en-US" sz="2300">
                <a:latin typeface="Comfortaa"/>
                <a:ea typeface="Comfortaa"/>
                <a:cs typeface="Comfortaa"/>
                <a:sym typeface="Comfortaa"/>
              </a:rPr>
              <a:t>2. </a:t>
            </a:r>
            <a:r>
              <a:rPr lang="en-US" sz="2300">
                <a:solidFill>
                  <a:srgbClr val="CC0000"/>
                </a:solidFill>
                <a:latin typeface="Comfortaa"/>
                <a:ea typeface="Comfortaa"/>
                <a:cs typeface="Comfortaa"/>
                <a:sym typeface="Comfortaa"/>
              </a:rPr>
              <a:t>Saturday night palsy</a:t>
            </a:r>
            <a:r>
              <a:rPr lang="en-US" sz="2300">
                <a:latin typeface="Comfortaa"/>
                <a:ea typeface="Comfortaa"/>
                <a:cs typeface="Comfortaa"/>
                <a:sym typeface="Comfortaa"/>
              </a:rPr>
              <a:t> (draping the arm over the chair in a state of diminished consciousness).</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8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latin typeface="Comfortaa"/>
                <a:ea typeface="Comfortaa"/>
                <a:cs typeface="Comfortaa"/>
                <a:sym typeface="Comfortaa"/>
              </a:rPr>
              <a:t>                                                </a:t>
            </a:r>
            <a:r>
              <a:rPr b="1" lang="en-US" sz="2300">
                <a:latin typeface="Comfortaa"/>
                <a:ea typeface="Comfortaa"/>
                <a:cs typeface="Comfortaa"/>
                <a:sym typeface="Comfortaa"/>
              </a:rPr>
              <a:t>Characteristic:</a:t>
            </a:r>
            <a:endParaRPr b="1"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b="1"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US" sz="2300">
                <a:solidFill>
                  <a:srgbClr val="CC0000"/>
                </a:solidFill>
                <a:latin typeface="Comfortaa"/>
                <a:ea typeface="Comfortaa"/>
                <a:cs typeface="Comfortaa"/>
                <a:sym typeface="Comfortaa"/>
              </a:rPr>
              <a:t>Wrist dropping:</a:t>
            </a:r>
            <a:endParaRPr b="1" sz="2300">
              <a:solidFill>
                <a:srgbClr val="CC000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Inability to extend WRIST and</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metacarpophalangeal joint. All muscle</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and skin supplied by radial nerve will be</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affected</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US" sz="2300">
                <a:solidFill>
                  <a:srgbClr val="CC0000"/>
                </a:solidFill>
                <a:latin typeface="Comfortaa"/>
                <a:ea typeface="Comfortaa"/>
                <a:cs typeface="Comfortaa"/>
                <a:sym typeface="Comfortaa"/>
              </a:rPr>
              <a:t>Sensory loss</a:t>
            </a:r>
            <a:r>
              <a:rPr lang="en-US" sz="2300">
                <a:latin typeface="Comfortaa"/>
                <a:ea typeface="Comfortaa"/>
                <a:cs typeface="Comfortaa"/>
                <a:sym typeface="Comfortaa"/>
              </a:rPr>
              <a:t> –</a:t>
            </a:r>
            <a:r>
              <a:rPr b="1" lang="en-US" sz="2300">
                <a:solidFill>
                  <a:srgbClr val="CC0000"/>
                </a:solidFill>
                <a:latin typeface="Comfortaa"/>
                <a:ea typeface="Comfortaa"/>
                <a:cs typeface="Comfortaa"/>
                <a:sym typeface="Comfortaa"/>
              </a:rPr>
              <a:t>MINIMAL</a:t>
            </a:r>
            <a:r>
              <a:rPr lang="en-US" sz="2300">
                <a:latin typeface="Comfortaa"/>
                <a:ea typeface="Comfortaa"/>
                <a:cs typeface="Comfortaa"/>
                <a:sym typeface="Comfortaa"/>
              </a:rPr>
              <a:t> – </a:t>
            </a:r>
            <a:r>
              <a:rPr b="1" lang="en-US" sz="2300">
                <a:latin typeface="Comfortaa"/>
                <a:ea typeface="Comfortaa"/>
                <a:cs typeface="Comfortaa"/>
                <a:sym typeface="Comfortaa"/>
              </a:rPr>
              <a:t>WHY</a:t>
            </a:r>
            <a:r>
              <a:rPr lang="en-US" sz="2300">
                <a:latin typeface="Comfortaa"/>
                <a:ea typeface="Comfortaa"/>
                <a:cs typeface="Comfortaa"/>
                <a:sym typeface="Comfortaa"/>
              </a:rPr>
              <a:t>??</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Overlapping by the median and</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ulnar nerves.</a:t>
            </a:r>
            <a:endParaRPr sz="2300">
              <a:latin typeface="Comfortaa"/>
              <a:ea typeface="Comfortaa"/>
              <a:cs typeface="Comfortaa"/>
              <a:sym typeface="Comfortaa"/>
            </a:endParaRPr>
          </a:p>
          <a:p>
            <a:pPr indent="0" lvl="0" marL="0" rtl="0" algn="l">
              <a:spcBef>
                <a:spcPts val="0"/>
              </a:spcBef>
              <a:spcAft>
                <a:spcPts val="0"/>
              </a:spcAft>
              <a:buNone/>
            </a:pPr>
            <a:r>
              <a:t/>
            </a:r>
            <a:endParaRPr sz="1200">
              <a:latin typeface="Comfortaa"/>
              <a:ea typeface="Comfortaa"/>
              <a:cs typeface="Comfortaa"/>
              <a:sym typeface="Comfortaa"/>
            </a:endParaRPr>
          </a:p>
        </p:txBody>
      </p:sp>
      <p:sp>
        <p:nvSpPr>
          <p:cNvPr id="203" name="Google Shape;203;g106222a96ff_0_112"/>
          <p:cNvSpPr txBox="1"/>
          <p:nvPr/>
        </p:nvSpPr>
        <p:spPr>
          <a:xfrm>
            <a:off x="9219400" y="2700825"/>
            <a:ext cx="8870100" cy="549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In The Spiral (Radial)</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Groove (In The Arm):</a:t>
            </a:r>
            <a:endParaRPr sz="2300">
              <a:latin typeface="Comfortaa"/>
              <a:ea typeface="Comfortaa"/>
              <a:cs typeface="Comfortaa"/>
              <a:sym typeface="Comfortaa"/>
            </a:endParaRPr>
          </a:p>
          <a:p>
            <a:pPr indent="0" lvl="0" marL="0" rtl="0" algn="l">
              <a:spcBef>
                <a:spcPts val="0"/>
              </a:spcBef>
              <a:spcAft>
                <a:spcPts val="0"/>
              </a:spcAft>
              <a:buNone/>
            </a:pPr>
            <a:r>
              <a:rPr lang="en-US" sz="2300">
                <a:latin typeface="Comfortaa"/>
                <a:ea typeface="Comfortaa"/>
                <a:cs typeface="Comfortaa"/>
                <a:sym typeface="Comfortaa"/>
              </a:rPr>
              <a:t>-</a:t>
            </a:r>
            <a:r>
              <a:rPr b="1" lang="en-US" sz="2300">
                <a:solidFill>
                  <a:schemeClr val="dk1"/>
                </a:solidFill>
                <a:latin typeface="Comfortaa"/>
                <a:ea typeface="Comfortaa"/>
                <a:cs typeface="Comfortaa"/>
                <a:sym typeface="Comfortaa"/>
              </a:rPr>
              <a:t>Most</a:t>
            </a:r>
            <a:r>
              <a:rPr b="1" lang="en-US" sz="2300">
                <a:solidFill>
                  <a:srgbClr val="CC0000"/>
                </a:solidFill>
                <a:latin typeface="Comfortaa"/>
                <a:ea typeface="Comfortaa"/>
                <a:cs typeface="Comfortaa"/>
                <a:sym typeface="Comfortaa"/>
              </a:rPr>
              <a:t> </a:t>
            </a:r>
            <a:r>
              <a:rPr b="1" lang="en-US" sz="2300">
                <a:solidFill>
                  <a:schemeClr val="dk1"/>
                </a:solidFill>
                <a:latin typeface="Comfortaa"/>
                <a:ea typeface="Comfortaa"/>
                <a:cs typeface="Comfortaa"/>
                <a:sym typeface="Comfortaa"/>
              </a:rPr>
              <a:t>common</a:t>
            </a:r>
            <a:r>
              <a:rPr b="1" lang="en-US" sz="2300">
                <a:solidFill>
                  <a:srgbClr val="CC0000"/>
                </a:solidFill>
                <a:latin typeface="Comfortaa"/>
                <a:ea typeface="Comfortaa"/>
                <a:cs typeface="Comfortaa"/>
                <a:sym typeface="Comfortaa"/>
              </a:rPr>
              <a:t>-Fracture of the shaft of the humerus.</a:t>
            </a:r>
            <a:r>
              <a:rPr lang="en-US" sz="2300">
                <a:latin typeface="Comfortaa"/>
                <a:ea typeface="Comfortaa"/>
                <a:cs typeface="Comfortaa"/>
                <a:sym typeface="Comfortaa"/>
              </a:rPr>
              <a:t> </a:t>
            </a:r>
            <a:endParaRPr sz="2300">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a:p>
            <a:pPr indent="0" lvl="0" marL="0" rtl="0" algn="l">
              <a:spcBef>
                <a:spcPts val="0"/>
              </a:spcBef>
              <a:spcAft>
                <a:spcPts val="0"/>
              </a:spcAft>
              <a:buNone/>
            </a:pPr>
            <a:r>
              <a:rPr lang="en-US" sz="2300">
                <a:latin typeface="Comfortaa"/>
                <a:ea typeface="Comfortaa"/>
                <a:cs typeface="Comfortaa"/>
                <a:sym typeface="Comfortaa"/>
              </a:rPr>
              <a:t>                                         </a:t>
            </a:r>
            <a:r>
              <a:rPr b="1" lang="en-US" sz="2300">
                <a:latin typeface="Comfortaa"/>
                <a:ea typeface="Comfortaa"/>
                <a:cs typeface="Comfortaa"/>
                <a:sym typeface="Comfortaa"/>
              </a:rPr>
              <a:t>Characteristic:</a:t>
            </a:r>
            <a:endParaRPr sz="2300">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a:p>
            <a:pPr indent="0" lvl="0" marL="0" rtl="0" algn="l">
              <a:spcBef>
                <a:spcPts val="0"/>
              </a:spcBef>
              <a:spcAft>
                <a:spcPts val="0"/>
              </a:spcAft>
              <a:buNone/>
            </a:pPr>
            <a:r>
              <a:rPr lang="en-US" sz="2300">
                <a:latin typeface="Comfortaa"/>
                <a:ea typeface="Comfortaa"/>
                <a:cs typeface="Comfortaa"/>
                <a:sym typeface="Comfortaa"/>
              </a:rPr>
              <a:t>-</a:t>
            </a:r>
            <a:r>
              <a:rPr b="1" lang="en-US" sz="2300">
                <a:solidFill>
                  <a:srgbClr val="CC0000"/>
                </a:solidFill>
                <a:latin typeface="Comfortaa"/>
                <a:ea typeface="Comfortaa"/>
                <a:cs typeface="Comfortaa"/>
                <a:sym typeface="Comfortaa"/>
              </a:rPr>
              <a:t>Wrist dropping</a:t>
            </a:r>
            <a:endParaRPr b="1" sz="2300">
              <a:solidFill>
                <a:srgbClr val="CC000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300">
              <a:latin typeface="Comfortaa"/>
              <a:ea typeface="Comfortaa"/>
              <a:cs typeface="Comfortaa"/>
              <a:sym typeface="Comfortaa"/>
            </a:endParaRPr>
          </a:p>
          <a:p>
            <a:pPr indent="0" lvl="0" marL="0" rtl="0" algn="l">
              <a:spcBef>
                <a:spcPts val="0"/>
              </a:spcBef>
              <a:spcAft>
                <a:spcPts val="0"/>
              </a:spcAft>
              <a:buNone/>
            </a:pPr>
            <a:r>
              <a:rPr lang="en-US" sz="2300">
                <a:latin typeface="Comfortaa"/>
                <a:ea typeface="Comfortaa"/>
                <a:cs typeface="Comfortaa"/>
                <a:sym typeface="Comfortaa"/>
              </a:rPr>
              <a:t>-can extend the elbow</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-No extension of wrist and </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metacarpophalangeal</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 joint (finger).</a:t>
            </a:r>
            <a:endParaRPr sz="2300">
              <a:latin typeface="Comfortaa"/>
              <a:ea typeface="Comfortaa"/>
              <a:cs typeface="Comfortaa"/>
              <a:sym typeface="Comfortaa"/>
            </a:endParaRPr>
          </a:p>
        </p:txBody>
      </p:sp>
      <p:pic>
        <p:nvPicPr>
          <p:cNvPr id="204" name="Google Shape;204;g106222a96ff_0_112"/>
          <p:cNvPicPr preferRelativeResize="0"/>
          <p:nvPr/>
        </p:nvPicPr>
        <p:blipFill>
          <a:blip r:embed="rId4">
            <a:alphaModFix/>
          </a:blip>
          <a:stretch>
            <a:fillRect/>
          </a:stretch>
        </p:blipFill>
        <p:spPr>
          <a:xfrm>
            <a:off x="14495425" y="6465400"/>
            <a:ext cx="3181350" cy="3400875"/>
          </a:xfrm>
          <a:prstGeom prst="rect">
            <a:avLst/>
          </a:prstGeom>
          <a:noFill/>
          <a:ln cap="flat" cmpd="sng" w="9525">
            <a:solidFill>
              <a:schemeClr val="dk2"/>
            </a:solidFill>
            <a:prstDash val="dot"/>
            <a:round/>
            <a:headEnd len="sm" w="sm" type="none"/>
            <a:tailEnd len="sm" w="sm" type="none"/>
          </a:ln>
        </p:spPr>
      </p:pic>
      <p:pic>
        <p:nvPicPr>
          <p:cNvPr id="205" name="Google Shape;205;g106222a96ff_0_112"/>
          <p:cNvPicPr preferRelativeResize="0"/>
          <p:nvPr/>
        </p:nvPicPr>
        <p:blipFill rotWithShape="1">
          <a:blip r:embed="rId5">
            <a:alphaModFix/>
          </a:blip>
          <a:srcRect b="5676" l="9168" r="10832" t="4079"/>
          <a:stretch/>
        </p:blipFill>
        <p:spPr>
          <a:xfrm>
            <a:off x="6107350" y="8403825"/>
            <a:ext cx="2804176" cy="1781300"/>
          </a:xfrm>
          <a:prstGeom prst="rect">
            <a:avLst/>
          </a:prstGeom>
          <a:noFill/>
          <a:ln>
            <a:noFill/>
          </a:ln>
          <a:effectLst>
            <a:outerShdw blurRad="292100" rotWithShape="0" algn="tl" dir="2700000" dist="139700">
              <a:srgbClr val="333333">
                <a:alpha val="64709"/>
              </a:srgbClr>
            </a:outerShdw>
          </a:effectLst>
        </p:spPr>
      </p:pic>
      <p:sp>
        <p:nvSpPr>
          <p:cNvPr id="206" name="Google Shape;206;g106222a96ff_0_112"/>
          <p:cNvSpPr/>
          <p:nvPr/>
        </p:nvSpPr>
        <p:spPr>
          <a:xfrm>
            <a:off x="11867150" y="5473275"/>
            <a:ext cx="524400" cy="442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g106222a96ff_0_115"/>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cxnSp>
        <p:nvCxnSpPr>
          <p:cNvPr id="212" name="Google Shape;212;g106222a96ff_0_115"/>
          <p:cNvCxnSpPr/>
          <p:nvPr/>
        </p:nvCxnSpPr>
        <p:spPr>
          <a:xfrm>
            <a:off x="9281000" y="2166300"/>
            <a:ext cx="10500" cy="5954400"/>
          </a:xfrm>
          <a:prstGeom prst="straightConnector1">
            <a:avLst/>
          </a:prstGeom>
          <a:noFill/>
          <a:ln cap="flat" cmpd="sng" w="9525">
            <a:solidFill>
              <a:schemeClr val="dk2"/>
            </a:solidFill>
            <a:prstDash val="solid"/>
            <a:round/>
            <a:headEnd len="med" w="med" type="none"/>
            <a:tailEnd len="med" w="med" type="none"/>
          </a:ln>
        </p:spPr>
      </p:cxnSp>
      <p:sp>
        <p:nvSpPr>
          <p:cNvPr id="213" name="Google Shape;213;g106222a96ff_0_115"/>
          <p:cNvSpPr txBox="1"/>
          <p:nvPr/>
        </p:nvSpPr>
        <p:spPr>
          <a:xfrm>
            <a:off x="2061925" y="747725"/>
            <a:ext cx="14456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3600">
                <a:solidFill>
                  <a:srgbClr val="F9CB9C"/>
                </a:solidFill>
                <a:latin typeface="Comfortaa"/>
                <a:ea typeface="Comfortaa"/>
                <a:cs typeface="Comfortaa"/>
                <a:sym typeface="Comfortaa"/>
              </a:rPr>
              <a:t>Applied Anatomy: Injury of Radial Nerve</a:t>
            </a:r>
            <a:endParaRPr b="1" sz="3600">
              <a:solidFill>
                <a:srgbClr val="F9CB9C"/>
              </a:solidFill>
              <a:latin typeface="Comfortaa"/>
              <a:ea typeface="Comfortaa"/>
              <a:cs typeface="Comfortaa"/>
              <a:sym typeface="Comfortaa"/>
            </a:endParaRPr>
          </a:p>
        </p:txBody>
      </p:sp>
      <p:sp>
        <p:nvSpPr>
          <p:cNvPr id="214" name="Google Shape;214;g106222a96ff_0_115"/>
          <p:cNvSpPr txBox="1"/>
          <p:nvPr/>
        </p:nvSpPr>
        <p:spPr>
          <a:xfrm>
            <a:off x="702425" y="2016625"/>
            <a:ext cx="8451600" cy="726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Injuries of </a:t>
            </a:r>
            <a:r>
              <a:rPr lang="en-US" sz="2000">
                <a:solidFill>
                  <a:srgbClr val="CC0000"/>
                </a:solidFill>
                <a:latin typeface="Comfortaa"/>
                <a:ea typeface="Comfortaa"/>
                <a:cs typeface="Comfortaa"/>
                <a:sym typeface="Comfortaa"/>
              </a:rPr>
              <a:t>Deep Branch</a:t>
            </a:r>
            <a:r>
              <a:rPr lang="en-US" sz="2000">
                <a:latin typeface="Comfortaa"/>
                <a:ea typeface="Comfortaa"/>
                <a:cs typeface="Comfortaa"/>
                <a:sym typeface="Comfortaa"/>
              </a:rPr>
              <a:t> of the Radial Nerve in forearm (posterior interosseous):</a:t>
            </a:r>
            <a:endParaRPr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-Deep radial nerve is motor.</a:t>
            </a:r>
            <a:endParaRPr sz="2000">
              <a:latin typeface="Comfortaa"/>
              <a:ea typeface="Comfortaa"/>
              <a:cs typeface="Comfortaa"/>
              <a:sym typeface="Comfortaa"/>
            </a:endParaRPr>
          </a:p>
          <a:p>
            <a:pPr indent="-355600" lvl="0" marL="457200" rtl="0" algn="l">
              <a:spcBef>
                <a:spcPts val="0"/>
              </a:spcBef>
              <a:spcAft>
                <a:spcPts val="0"/>
              </a:spcAft>
              <a:buSzPts val="2000"/>
              <a:buFont typeface="Calibri"/>
              <a:buChar char="●"/>
            </a:pPr>
            <a:r>
              <a:rPr b="1" lang="en-US" sz="2000">
                <a:latin typeface="Comfortaa"/>
                <a:ea typeface="Comfortaa"/>
                <a:cs typeface="Comfortaa"/>
                <a:sym typeface="Comfortaa"/>
              </a:rPr>
              <a:t>Causes</a:t>
            </a:r>
            <a:r>
              <a:rPr lang="en-US" sz="2000">
                <a:latin typeface="Comfortaa"/>
                <a:ea typeface="Comfortaa"/>
                <a:cs typeface="Comfortaa"/>
                <a:sym typeface="Comfortaa"/>
              </a:rPr>
              <a:t>:</a:t>
            </a:r>
            <a:endParaRPr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 Fractures of the proximal </a:t>
            </a:r>
            <a:endParaRPr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end of the </a:t>
            </a:r>
            <a:r>
              <a:rPr lang="en-US" sz="2000">
                <a:solidFill>
                  <a:srgbClr val="CC0000"/>
                </a:solidFill>
                <a:latin typeface="Comfortaa"/>
                <a:ea typeface="Comfortaa"/>
                <a:cs typeface="Comfortaa"/>
                <a:sym typeface="Comfortaa"/>
              </a:rPr>
              <a:t>radius</a:t>
            </a:r>
            <a:r>
              <a:rPr lang="en-US" sz="2000">
                <a:latin typeface="Comfortaa"/>
                <a:ea typeface="Comfortaa"/>
                <a:cs typeface="Comfortaa"/>
                <a:sym typeface="Comfortaa"/>
              </a:rPr>
              <a:t>.</a:t>
            </a:r>
            <a:endParaRPr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 During dislocation of </a:t>
            </a:r>
            <a:endParaRPr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the </a:t>
            </a:r>
            <a:r>
              <a:rPr lang="en-US" sz="2000">
                <a:solidFill>
                  <a:srgbClr val="38761D"/>
                </a:solidFill>
                <a:latin typeface="Comfortaa"/>
                <a:ea typeface="Comfortaa"/>
                <a:cs typeface="Comfortaa"/>
                <a:sym typeface="Comfortaa"/>
              </a:rPr>
              <a:t>radial </a:t>
            </a:r>
            <a:r>
              <a:rPr lang="en-US" sz="2000">
                <a:latin typeface="Comfortaa"/>
                <a:ea typeface="Comfortaa"/>
                <a:cs typeface="Comfortaa"/>
                <a:sym typeface="Comfortaa"/>
              </a:rPr>
              <a:t>head</a:t>
            </a:r>
            <a:endParaRPr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a:t>
            </a:r>
            <a:r>
              <a:rPr lang="en-US" sz="2000">
                <a:solidFill>
                  <a:srgbClr val="C27BA0"/>
                </a:solidFill>
                <a:latin typeface="Comfortaa"/>
                <a:ea typeface="Comfortaa"/>
                <a:cs typeface="Comfortaa"/>
                <a:sym typeface="Comfortaa"/>
              </a:rPr>
              <a:t>posterior dislocation of the </a:t>
            </a:r>
            <a:r>
              <a:rPr lang="en-US" sz="2000">
                <a:solidFill>
                  <a:srgbClr val="CC0000"/>
                </a:solidFill>
                <a:latin typeface="Comfortaa"/>
                <a:ea typeface="Comfortaa"/>
                <a:cs typeface="Comfortaa"/>
                <a:sym typeface="Comfortaa"/>
              </a:rPr>
              <a:t>radius</a:t>
            </a:r>
            <a:r>
              <a:rPr lang="en-US" sz="2000">
                <a:latin typeface="Comfortaa"/>
                <a:ea typeface="Comfortaa"/>
                <a:cs typeface="Comfortaa"/>
                <a:sym typeface="Comfortaa"/>
              </a:rPr>
              <a:t>)</a:t>
            </a:r>
            <a:endParaRPr sz="2000">
              <a:latin typeface="Comfortaa"/>
              <a:ea typeface="Comfortaa"/>
              <a:cs typeface="Comfortaa"/>
              <a:sym typeface="Comfortaa"/>
            </a:endParaRPr>
          </a:p>
          <a:p>
            <a:pPr indent="-355600" lvl="0" marL="457200" rtl="0" algn="l">
              <a:spcBef>
                <a:spcPts val="0"/>
              </a:spcBef>
              <a:spcAft>
                <a:spcPts val="0"/>
              </a:spcAft>
              <a:buSzPts val="2000"/>
              <a:buFont typeface="Calibri"/>
              <a:buChar char="●"/>
            </a:pPr>
            <a:r>
              <a:rPr b="1" lang="en-US" sz="2000">
                <a:latin typeface="Comfortaa"/>
                <a:ea typeface="Comfortaa"/>
                <a:cs typeface="Comfortaa"/>
                <a:sym typeface="Comfortaa"/>
              </a:rPr>
              <a:t>Characteristic</a:t>
            </a:r>
            <a:r>
              <a:rPr lang="en-US" sz="2000">
                <a:latin typeface="Comfortaa"/>
                <a:ea typeface="Comfortaa"/>
                <a:cs typeface="Comfortaa"/>
                <a:sym typeface="Comfortaa"/>
              </a:rPr>
              <a:t> :</a:t>
            </a:r>
            <a:endParaRPr sz="2000">
              <a:latin typeface="Comfortaa"/>
              <a:ea typeface="Comfortaa"/>
              <a:cs typeface="Comfortaa"/>
              <a:sym typeface="Comfortaa"/>
            </a:endParaRPr>
          </a:p>
          <a:p>
            <a:pPr indent="0" lvl="0" marL="0" rtl="0" algn="l">
              <a:spcBef>
                <a:spcPts val="0"/>
              </a:spcBef>
              <a:spcAft>
                <a:spcPts val="0"/>
              </a:spcAft>
              <a:buNone/>
            </a:pPr>
            <a:r>
              <a:rPr b="1" lang="en-US" sz="1900">
                <a:solidFill>
                  <a:schemeClr val="dk1"/>
                </a:solidFill>
                <a:latin typeface="Comfortaa"/>
                <a:ea typeface="Comfortaa"/>
                <a:cs typeface="Comfortaa"/>
                <a:sym typeface="Comfortaa"/>
              </a:rPr>
              <a:t>-Majority of the muscles in posterior forearm are affected</a:t>
            </a:r>
            <a:r>
              <a:rPr lang="en-US" sz="2000">
                <a:latin typeface="Comfortaa"/>
                <a:ea typeface="Comfortaa"/>
                <a:cs typeface="Comfortaa"/>
                <a:sym typeface="Comfortaa"/>
              </a:rPr>
              <a:t> The patient will experience </a:t>
            </a:r>
            <a:r>
              <a:rPr lang="en-US" sz="2000">
                <a:solidFill>
                  <a:srgbClr val="FF0000"/>
                </a:solidFill>
                <a:latin typeface="Comfortaa"/>
                <a:ea typeface="Comfortaa"/>
                <a:cs typeface="Comfortaa"/>
                <a:sym typeface="Comfortaa"/>
              </a:rPr>
              <a:t>weakness of finger extension.</a:t>
            </a:r>
            <a:endParaRPr sz="2000">
              <a:solidFill>
                <a:srgbClr val="FF0000"/>
              </a:solidFill>
              <a:latin typeface="Comfortaa"/>
              <a:ea typeface="Comfortaa"/>
              <a:cs typeface="Comfortaa"/>
              <a:sym typeface="Comfortaa"/>
            </a:endParaRPr>
          </a:p>
          <a:p>
            <a:pPr indent="0" lvl="0" marL="0" rtl="0" algn="l">
              <a:spcBef>
                <a:spcPts val="0"/>
              </a:spcBef>
              <a:spcAft>
                <a:spcPts val="0"/>
              </a:spcAft>
              <a:buNone/>
            </a:pPr>
            <a:r>
              <a:t/>
            </a:r>
            <a:endParaRPr sz="2000">
              <a:solidFill>
                <a:srgbClr val="FF000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a:t>
            </a:r>
            <a:r>
              <a:rPr lang="en-US" sz="2000">
                <a:solidFill>
                  <a:srgbClr val="FF0000"/>
                </a:solidFill>
                <a:latin typeface="Comfortaa"/>
                <a:ea typeface="Comfortaa"/>
                <a:cs typeface="Comfortaa"/>
                <a:sym typeface="Comfortaa"/>
              </a:rPr>
              <a:t>No wrist Drop</a:t>
            </a:r>
            <a:r>
              <a:rPr lang="en-US" sz="2000">
                <a:latin typeface="Comfortaa"/>
                <a:ea typeface="Comfortaa"/>
                <a:cs typeface="Comfortaa"/>
                <a:sym typeface="Comfortaa"/>
              </a:rPr>
              <a:t>, WHY?</a:t>
            </a:r>
            <a:endParaRPr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The nerve supply to the supinator and the extensor carpi radialis longus will be undamaged, and because the latter muscle is powerful, it will keep the wrist joint extended.</a:t>
            </a:r>
            <a:endParaRPr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US" sz="2000">
                <a:latin typeface="Comfortaa"/>
                <a:ea typeface="Comfortaa"/>
                <a:cs typeface="Comfortaa"/>
                <a:sym typeface="Comfortaa"/>
              </a:rPr>
              <a:t>                                     No wrist drop</a:t>
            </a:r>
            <a:endParaRPr b="1"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b="1"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a:t>
            </a:r>
            <a:r>
              <a:rPr lang="en-US" sz="2000">
                <a:solidFill>
                  <a:srgbClr val="FF0000"/>
                </a:solidFill>
                <a:latin typeface="Comfortaa"/>
                <a:ea typeface="Comfortaa"/>
                <a:cs typeface="Comfortaa"/>
                <a:sym typeface="Comfortaa"/>
              </a:rPr>
              <a:t>Sensory loss</a:t>
            </a:r>
            <a:endParaRPr sz="2000">
              <a:solidFill>
                <a:srgbClr val="FF000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a:latin typeface="Comfortaa"/>
                <a:ea typeface="Comfortaa"/>
                <a:cs typeface="Comfortaa"/>
                <a:sym typeface="Comfortaa"/>
              </a:rPr>
              <a:t>– Nothing Overlapping by the median and ulnar nerves</a:t>
            </a:r>
            <a:endParaRPr sz="2000">
              <a:latin typeface="Comfortaa"/>
              <a:ea typeface="Comfortaa"/>
              <a:cs typeface="Comfortaa"/>
              <a:sym typeface="Comfortaa"/>
            </a:endParaRPr>
          </a:p>
          <a:p>
            <a:pPr indent="0" lvl="0" marL="0" rtl="0" algn="l">
              <a:spcBef>
                <a:spcPts val="0"/>
              </a:spcBef>
              <a:spcAft>
                <a:spcPts val="0"/>
              </a:spcAft>
              <a:buNone/>
            </a:pPr>
            <a:r>
              <a:t/>
            </a:r>
            <a:endParaRPr sz="2000">
              <a:latin typeface="Comfortaa"/>
              <a:ea typeface="Comfortaa"/>
              <a:cs typeface="Comfortaa"/>
              <a:sym typeface="Comfortaa"/>
            </a:endParaRPr>
          </a:p>
        </p:txBody>
      </p:sp>
      <p:sp>
        <p:nvSpPr>
          <p:cNvPr id="215" name="Google Shape;215;g106222a96ff_0_115"/>
          <p:cNvSpPr txBox="1"/>
          <p:nvPr/>
        </p:nvSpPr>
        <p:spPr>
          <a:xfrm>
            <a:off x="9879150" y="2197875"/>
            <a:ext cx="8228700" cy="538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600">
                <a:latin typeface="Comfortaa"/>
                <a:ea typeface="Comfortaa"/>
                <a:cs typeface="Comfortaa"/>
                <a:sym typeface="Comfortaa"/>
              </a:rPr>
              <a:t>Injuries of Superficial Branch of the Radial Nerve in forearm: -Superficial radial nerve is sensory.</a:t>
            </a:r>
            <a:endParaRPr sz="26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600">
                <a:solidFill>
                  <a:srgbClr val="999999"/>
                </a:solidFill>
                <a:latin typeface="Comfortaa"/>
                <a:ea typeface="Comfortaa"/>
                <a:cs typeface="Comfortaa"/>
                <a:sym typeface="Comfortaa"/>
              </a:rPr>
              <a:t>Team 438: Injury like a stab wound,</a:t>
            </a:r>
            <a:endParaRPr sz="2600">
              <a:solidFill>
                <a:srgbClr val="999999"/>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600">
                <a:solidFill>
                  <a:srgbClr val="999999"/>
                </a:solidFill>
                <a:latin typeface="Comfortaa"/>
                <a:ea typeface="Comfortaa"/>
                <a:cs typeface="Comfortaa"/>
                <a:sym typeface="Comfortaa"/>
              </a:rPr>
              <a:t>results in a variable small area of</a:t>
            </a:r>
            <a:endParaRPr sz="2600">
              <a:solidFill>
                <a:srgbClr val="999999"/>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600">
                <a:solidFill>
                  <a:srgbClr val="999999"/>
                </a:solidFill>
                <a:latin typeface="Comfortaa"/>
                <a:ea typeface="Comfortaa"/>
                <a:cs typeface="Comfortaa"/>
                <a:sym typeface="Comfortaa"/>
              </a:rPr>
              <a:t>anesthesia over the dorsum of the</a:t>
            </a:r>
            <a:endParaRPr sz="2600">
              <a:solidFill>
                <a:srgbClr val="999999"/>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600">
                <a:solidFill>
                  <a:srgbClr val="999999"/>
                </a:solidFill>
                <a:latin typeface="Comfortaa"/>
                <a:ea typeface="Comfortaa"/>
                <a:cs typeface="Comfortaa"/>
                <a:sym typeface="Comfortaa"/>
              </a:rPr>
              <a:t>hand and lateral three and half fingers</a:t>
            </a:r>
            <a:endParaRPr sz="2600">
              <a:solidFill>
                <a:srgbClr val="999999"/>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600">
                <a:solidFill>
                  <a:srgbClr val="999999"/>
                </a:solidFill>
                <a:latin typeface="Comfortaa"/>
                <a:ea typeface="Comfortaa"/>
                <a:cs typeface="Comfortaa"/>
                <a:sym typeface="Comfortaa"/>
              </a:rPr>
              <a:t>up to the base of their distal</a:t>
            </a:r>
            <a:endParaRPr sz="2600">
              <a:solidFill>
                <a:srgbClr val="999999"/>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600">
                <a:solidFill>
                  <a:srgbClr val="999999"/>
                </a:solidFill>
                <a:latin typeface="Comfortaa"/>
                <a:ea typeface="Comfortaa"/>
                <a:cs typeface="Comfortaa"/>
                <a:sym typeface="Comfortaa"/>
              </a:rPr>
              <a:t>phalanges. (or distal interphalangeal</a:t>
            </a:r>
            <a:endParaRPr sz="2600">
              <a:solidFill>
                <a:srgbClr val="999999"/>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600">
                <a:solidFill>
                  <a:srgbClr val="999999"/>
                </a:solidFill>
                <a:latin typeface="Comfortaa"/>
                <a:ea typeface="Comfortaa"/>
                <a:cs typeface="Comfortaa"/>
                <a:sym typeface="Comfortaa"/>
              </a:rPr>
              <a:t>joint).</a:t>
            </a:r>
            <a:endParaRPr sz="2600">
              <a:solidFill>
                <a:srgbClr val="999999"/>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600">
                <a:latin typeface="Comfortaa"/>
                <a:ea typeface="Comfortaa"/>
                <a:cs typeface="Comfortaa"/>
                <a:sym typeface="Comfortaa"/>
              </a:rPr>
              <a:t>- Sensory loss is minimal caused by Overlapping by the median and ulnar nerves.</a:t>
            </a:r>
            <a:endParaRPr sz="2600">
              <a:latin typeface="Comfortaa"/>
              <a:ea typeface="Comfortaa"/>
              <a:cs typeface="Comfortaa"/>
              <a:sym typeface="Comfortaa"/>
            </a:endParaRPr>
          </a:p>
          <a:p>
            <a:pPr indent="0" lvl="0" marL="0" rtl="0" algn="l">
              <a:spcBef>
                <a:spcPts val="0"/>
              </a:spcBef>
              <a:spcAft>
                <a:spcPts val="0"/>
              </a:spcAft>
              <a:buNone/>
            </a:pPr>
            <a:r>
              <a:t/>
            </a:r>
            <a:endParaRPr sz="2600">
              <a:latin typeface="Comfortaa"/>
              <a:ea typeface="Comfortaa"/>
              <a:cs typeface="Comfortaa"/>
              <a:sym typeface="Comfortaa"/>
            </a:endParaRPr>
          </a:p>
        </p:txBody>
      </p:sp>
      <p:pic>
        <p:nvPicPr>
          <p:cNvPr id="216" name="Google Shape;216;g106222a96ff_0_115"/>
          <p:cNvPicPr preferRelativeResize="0"/>
          <p:nvPr/>
        </p:nvPicPr>
        <p:blipFill>
          <a:blip r:embed="rId4">
            <a:alphaModFix/>
          </a:blip>
          <a:stretch>
            <a:fillRect/>
          </a:stretch>
        </p:blipFill>
        <p:spPr>
          <a:xfrm>
            <a:off x="10528850" y="8022375"/>
            <a:ext cx="6675276" cy="2084950"/>
          </a:xfrm>
          <a:prstGeom prst="rect">
            <a:avLst/>
          </a:prstGeom>
          <a:noFill/>
          <a:ln cap="flat" cmpd="sng" w="9525">
            <a:solidFill>
              <a:schemeClr val="dk2"/>
            </a:solidFill>
            <a:prstDash val="dash"/>
            <a:round/>
            <a:headEnd len="sm" w="sm" type="none"/>
            <a:tailEnd len="sm" w="sm" type="none"/>
          </a:ln>
        </p:spPr>
      </p:pic>
      <p:pic>
        <p:nvPicPr>
          <p:cNvPr id="217" name="Google Shape;217;g106222a96ff_0_115"/>
          <p:cNvPicPr preferRelativeResize="0"/>
          <p:nvPr/>
        </p:nvPicPr>
        <p:blipFill rotWithShape="1">
          <a:blip r:embed="rId5">
            <a:alphaModFix/>
          </a:blip>
          <a:srcRect b="23602" l="2016" r="36862" t="21687"/>
          <a:stretch/>
        </p:blipFill>
        <p:spPr>
          <a:xfrm>
            <a:off x="6328600" y="3005950"/>
            <a:ext cx="2514074" cy="2084951"/>
          </a:xfrm>
          <a:prstGeom prst="rect">
            <a:avLst/>
          </a:prstGeom>
          <a:noFill/>
          <a:ln cap="flat" cmpd="sng" w="19050">
            <a:solidFill>
              <a:srgbClr val="000000"/>
            </a:solidFill>
            <a:prstDash val="dot"/>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106222a96ff_0_12"/>
          <p:cNvSpPr txBox="1"/>
          <p:nvPr/>
        </p:nvSpPr>
        <p:spPr>
          <a:xfrm>
            <a:off x="723300" y="1245700"/>
            <a:ext cx="115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23" name="Google Shape;223;g106222a96ff_0_12"/>
          <p:cNvSpPr txBox="1"/>
          <p:nvPr/>
        </p:nvSpPr>
        <p:spPr>
          <a:xfrm>
            <a:off x="723300" y="703225"/>
            <a:ext cx="219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24" name="Google Shape;224;g106222a96ff_0_12"/>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
        <p:nvSpPr>
          <p:cNvPr id="225" name="Google Shape;225;g106222a96ff_0_12"/>
          <p:cNvSpPr txBox="1"/>
          <p:nvPr/>
        </p:nvSpPr>
        <p:spPr>
          <a:xfrm>
            <a:off x="6610200" y="318450"/>
            <a:ext cx="44604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300">
                <a:solidFill>
                  <a:srgbClr val="F9CB9C"/>
                </a:solidFill>
                <a:latin typeface="Comfortaa"/>
                <a:ea typeface="Comfortaa"/>
                <a:cs typeface="Comfortaa"/>
                <a:sym typeface="Comfortaa"/>
              </a:rPr>
              <a:t>Ulnar Nerve</a:t>
            </a:r>
            <a:endParaRPr b="1" sz="4300">
              <a:solidFill>
                <a:srgbClr val="F9CB9C"/>
              </a:solidFill>
              <a:latin typeface="Comfortaa"/>
              <a:ea typeface="Comfortaa"/>
              <a:cs typeface="Comfortaa"/>
              <a:sym typeface="Comfortaa"/>
            </a:endParaRPr>
          </a:p>
        </p:txBody>
      </p:sp>
      <p:pic>
        <p:nvPicPr>
          <p:cNvPr id="226" name="Google Shape;226;g106222a96ff_0_12"/>
          <p:cNvPicPr preferRelativeResize="0"/>
          <p:nvPr/>
        </p:nvPicPr>
        <p:blipFill>
          <a:blip r:embed="rId4">
            <a:alphaModFix/>
          </a:blip>
          <a:stretch>
            <a:fillRect/>
          </a:stretch>
        </p:blipFill>
        <p:spPr>
          <a:xfrm>
            <a:off x="443775" y="5868575"/>
            <a:ext cx="9956526" cy="4282475"/>
          </a:xfrm>
          <a:prstGeom prst="rect">
            <a:avLst/>
          </a:prstGeom>
          <a:noFill/>
          <a:ln>
            <a:noFill/>
          </a:ln>
        </p:spPr>
      </p:pic>
      <p:sp>
        <p:nvSpPr>
          <p:cNvPr id="227" name="Google Shape;227;g106222a96ff_0_12"/>
          <p:cNvSpPr txBox="1"/>
          <p:nvPr/>
        </p:nvSpPr>
        <p:spPr>
          <a:xfrm>
            <a:off x="5632425" y="1779700"/>
            <a:ext cx="1126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28" name="Google Shape;228;g106222a96ff_0_12"/>
          <p:cNvSpPr txBox="1"/>
          <p:nvPr/>
        </p:nvSpPr>
        <p:spPr>
          <a:xfrm>
            <a:off x="977850" y="2268625"/>
            <a:ext cx="15684900" cy="3755700"/>
          </a:xfrm>
          <a:prstGeom prst="rect">
            <a:avLst/>
          </a:prstGeom>
          <a:noFill/>
          <a:ln>
            <a:noFill/>
          </a:ln>
        </p:spPr>
        <p:txBody>
          <a:bodyPr anchorCtr="0" anchor="t" bIns="91425" lIns="91425" spcFirstLastPara="1" rIns="91425" wrap="square" tIns="91425">
            <a:spAutoFit/>
          </a:bodyPr>
          <a:lstStyle/>
          <a:p>
            <a:pPr indent="-412750" lvl="0" marL="457200" rtl="0" algn="l">
              <a:spcBef>
                <a:spcPts val="0"/>
              </a:spcBef>
              <a:spcAft>
                <a:spcPts val="0"/>
              </a:spcAft>
              <a:buClr>
                <a:schemeClr val="dk1"/>
              </a:buClr>
              <a:buSzPts val="2900"/>
              <a:buFont typeface="Calibri"/>
              <a:buChar char="●"/>
            </a:pPr>
            <a:r>
              <a:rPr b="1" lang="en-US" sz="2900">
                <a:solidFill>
                  <a:schemeClr val="dk1"/>
                </a:solidFill>
                <a:latin typeface="Comfortaa"/>
                <a:ea typeface="Comfortaa"/>
                <a:cs typeface="Comfortaa"/>
                <a:sym typeface="Comfortaa"/>
              </a:rPr>
              <a:t>Originates</a:t>
            </a:r>
            <a:r>
              <a:rPr lang="en-US" sz="2900">
                <a:solidFill>
                  <a:schemeClr val="dk1"/>
                </a:solidFill>
                <a:latin typeface="Comfortaa"/>
                <a:ea typeface="Comfortaa"/>
                <a:cs typeface="Comfortaa"/>
                <a:sym typeface="Comfortaa"/>
              </a:rPr>
              <a:t> from the C8-T1 nerve roots which form the medial cord of the brachial plexus. </a:t>
            </a:r>
            <a:endParaRPr sz="29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900">
                <a:solidFill>
                  <a:schemeClr val="dk1"/>
                </a:solidFill>
                <a:latin typeface="Comfortaa"/>
                <a:ea typeface="Comfortaa"/>
                <a:cs typeface="Comfortaa"/>
                <a:sym typeface="Comfortaa"/>
              </a:rPr>
              <a:t>- Begins in the axilla </a:t>
            </a:r>
            <a:endParaRPr sz="29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900">
                <a:solidFill>
                  <a:schemeClr val="dk1"/>
                </a:solidFill>
                <a:latin typeface="Comfortaa"/>
                <a:ea typeface="Comfortaa"/>
                <a:cs typeface="Comfortaa"/>
                <a:sym typeface="Comfortaa"/>
              </a:rPr>
              <a:t>- Continuation of the medial cord</a:t>
            </a:r>
            <a:endParaRPr sz="29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900">
              <a:solidFill>
                <a:schemeClr val="dk1"/>
              </a:solidFill>
              <a:latin typeface="Comfortaa"/>
              <a:ea typeface="Comfortaa"/>
              <a:cs typeface="Comfortaa"/>
              <a:sym typeface="Comfortaa"/>
            </a:endParaRPr>
          </a:p>
          <a:p>
            <a:pPr indent="-412750" lvl="0" marL="457200" rtl="0" algn="l">
              <a:spcBef>
                <a:spcPts val="0"/>
              </a:spcBef>
              <a:spcAft>
                <a:spcPts val="0"/>
              </a:spcAft>
              <a:buClr>
                <a:schemeClr val="dk1"/>
              </a:buClr>
              <a:buSzPts val="2900"/>
              <a:buFont typeface="Calibri"/>
              <a:buChar char="●"/>
            </a:pPr>
            <a:r>
              <a:rPr b="1" lang="en-US" sz="2900">
                <a:solidFill>
                  <a:schemeClr val="dk1"/>
                </a:solidFill>
                <a:latin typeface="Comfortaa"/>
                <a:ea typeface="Comfortaa"/>
                <a:cs typeface="Comfortaa"/>
                <a:sym typeface="Comfortaa"/>
              </a:rPr>
              <a:t>Supplies</a:t>
            </a:r>
            <a:r>
              <a:rPr lang="en-US" sz="2900">
                <a:solidFill>
                  <a:schemeClr val="dk1"/>
                </a:solidFill>
                <a:latin typeface="Comfortaa"/>
                <a:ea typeface="Comfortaa"/>
                <a:cs typeface="Comfortaa"/>
                <a:sym typeface="Comfortaa"/>
              </a:rPr>
              <a:t>:</a:t>
            </a:r>
            <a:endParaRPr sz="29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900">
                <a:solidFill>
                  <a:schemeClr val="dk1"/>
                </a:solidFill>
                <a:latin typeface="Comfortaa"/>
                <a:ea typeface="Comfortaa"/>
                <a:cs typeface="Comfortaa"/>
                <a:sym typeface="Comfortaa"/>
              </a:rPr>
              <a:t> </a:t>
            </a:r>
            <a:r>
              <a:rPr lang="en-US" sz="2900">
                <a:solidFill>
                  <a:schemeClr val="accent1"/>
                </a:solidFill>
                <a:latin typeface="Comfortaa"/>
                <a:ea typeface="Comfortaa"/>
                <a:cs typeface="Comfortaa"/>
                <a:sym typeface="Comfortaa"/>
              </a:rPr>
              <a:t>- Some flexors muscles on ulnar side of the forearm</a:t>
            </a:r>
            <a:r>
              <a:rPr lang="en-US" sz="2900">
                <a:solidFill>
                  <a:schemeClr val="lt2"/>
                </a:solidFill>
                <a:latin typeface="Comfortaa"/>
                <a:ea typeface="Comfortaa"/>
                <a:cs typeface="Comfortaa"/>
                <a:sym typeface="Comfortaa"/>
              </a:rPr>
              <a:t> </a:t>
            </a:r>
            <a:r>
              <a:rPr lang="en-US" sz="2900">
                <a:solidFill>
                  <a:srgbClr val="B7B7B7"/>
                </a:solidFill>
                <a:latin typeface="Comfortaa"/>
                <a:ea typeface="Comfortaa"/>
                <a:cs typeface="Comfortaa"/>
                <a:sym typeface="Comfortaa"/>
              </a:rPr>
              <a:t>(FCU + ½ FDP)</a:t>
            </a:r>
            <a:r>
              <a:rPr lang="en-US" sz="2900">
                <a:solidFill>
                  <a:schemeClr val="dk1"/>
                </a:solidFill>
                <a:latin typeface="Comfortaa"/>
                <a:ea typeface="Comfortaa"/>
                <a:cs typeface="Comfortaa"/>
                <a:sym typeface="Comfortaa"/>
              </a:rPr>
              <a:t>.</a:t>
            </a:r>
            <a:endParaRPr sz="29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900">
                <a:solidFill>
                  <a:schemeClr val="dk1"/>
                </a:solidFill>
                <a:latin typeface="Comfortaa"/>
                <a:ea typeface="Comfortaa"/>
                <a:cs typeface="Comfortaa"/>
                <a:sym typeface="Comfortaa"/>
              </a:rPr>
              <a:t> </a:t>
            </a:r>
            <a:r>
              <a:rPr lang="en-US" sz="2900">
                <a:solidFill>
                  <a:schemeClr val="accent1"/>
                </a:solidFill>
                <a:latin typeface="Comfortaa"/>
                <a:ea typeface="Comfortaa"/>
                <a:cs typeface="Comfortaa"/>
                <a:sym typeface="Comfortaa"/>
              </a:rPr>
              <a:t>- Most of the intrinsic muscles of the hand. - Skin of the ulnar one a half digits</a:t>
            </a:r>
            <a:endParaRPr sz="1100">
              <a:solidFill>
                <a:schemeClr val="accent1"/>
              </a:solidFill>
              <a:latin typeface="Comfortaa"/>
              <a:ea typeface="Comfortaa"/>
              <a:cs typeface="Comfortaa"/>
              <a:sym typeface="Comfortaa"/>
            </a:endParaRPr>
          </a:p>
        </p:txBody>
      </p:sp>
      <p:sp>
        <p:nvSpPr>
          <p:cNvPr id="229" name="Google Shape;229;g106222a96ff_0_12"/>
          <p:cNvSpPr txBox="1"/>
          <p:nvPr/>
        </p:nvSpPr>
        <p:spPr>
          <a:xfrm>
            <a:off x="15176250" y="3520275"/>
            <a:ext cx="28554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rgbClr val="93C47D"/>
                </a:solidFill>
                <a:latin typeface="Calibri"/>
                <a:ea typeface="Calibri"/>
                <a:cs typeface="Calibri"/>
                <a:sym typeface="Calibri"/>
              </a:rPr>
              <a:t>most </a:t>
            </a:r>
            <a:r>
              <a:rPr lang="en-US" sz="2300">
                <a:solidFill>
                  <a:srgbClr val="93C47D"/>
                </a:solidFill>
                <a:latin typeface="Calibri"/>
                <a:ea typeface="Calibri"/>
                <a:cs typeface="Calibri"/>
                <a:sym typeface="Calibri"/>
              </a:rPr>
              <a:t>important</a:t>
            </a:r>
            <a:r>
              <a:rPr lang="en-US" sz="2300">
                <a:solidFill>
                  <a:srgbClr val="93C47D"/>
                </a:solidFill>
                <a:latin typeface="Calibri"/>
                <a:ea typeface="Calibri"/>
                <a:cs typeface="Calibri"/>
                <a:sym typeface="Calibri"/>
              </a:rPr>
              <a:t> nerve in the upper </a:t>
            </a:r>
            <a:r>
              <a:rPr lang="en-US" sz="2300">
                <a:solidFill>
                  <a:srgbClr val="93C47D"/>
                </a:solidFill>
                <a:latin typeface="Calibri"/>
                <a:ea typeface="Calibri"/>
                <a:cs typeface="Calibri"/>
                <a:sym typeface="Calibri"/>
              </a:rPr>
              <a:t>limb</a:t>
            </a:r>
            <a:r>
              <a:rPr lang="en-US" sz="2300">
                <a:solidFill>
                  <a:srgbClr val="93C47D"/>
                </a:solidFill>
                <a:latin typeface="Calibri"/>
                <a:ea typeface="Calibri"/>
                <a:cs typeface="Calibri"/>
                <a:sym typeface="Calibri"/>
              </a:rPr>
              <a:t> because it supply a lot of </a:t>
            </a:r>
            <a:r>
              <a:rPr lang="en-US" sz="2300">
                <a:solidFill>
                  <a:srgbClr val="93C47D"/>
                </a:solidFill>
                <a:latin typeface="Calibri"/>
                <a:ea typeface="Calibri"/>
                <a:cs typeface="Calibri"/>
                <a:sym typeface="Calibri"/>
              </a:rPr>
              <a:t>muscles.</a:t>
            </a:r>
            <a:endParaRPr sz="2300">
              <a:solidFill>
                <a:srgbClr val="93C47D"/>
              </a:solidFill>
              <a:latin typeface="Calibri"/>
              <a:ea typeface="Calibri"/>
              <a:cs typeface="Calibri"/>
              <a:sym typeface="Calibri"/>
            </a:endParaRPr>
          </a:p>
        </p:txBody>
      </p:sp>
      <p:sp>
        <p:nvSpPr>
          <p:cNvPr id="230" name="Google Shape;230;g106222a96ff_0_12"/>
          <p:cNvSpPr txBox="1"/>
          <p:nvPr/>
        </p:nvSpPr>
        <p:spPr>
          <a:xfrm>
            <a:off x="11070600" y="7960625"/>
            <a:ext cx="7217400" cy="128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rgbClr val="6AA84F"/>
                </a:solidFill>
                <a:latin typeface="Comfortaa"/>
                <a:ea typeface="Comfortaa"/>
                <a:cs typeface="Comfortaa"/>
                <a:sym typeface="Comfortaa"/>
              </a:rPr>
              <a:t>الدكتور  عطانا معلومة بشكل عام       عشان نعرف وش اللي ميديال  ووش اللي لاتيرال سواء نيرف ولا ارتري</a:t>
            </a:r>
            <a:endParaRPr sz="2400">
              <a:solidFill>
                <a:srgbClr val="6AA84F"/>
              </a:solidFill>
              <a:latin typeface="Comfortaa"/>
              <a:ea typeface="Comfortaa"/>
              <a:cs typeface="Comfortaa"/>
              <a:sym typeface="Comfortaa"/>
            </a:endParaRPr>
          </a:p>
          <a:p>
            <a:pPr indent="0" lvl="0" marL="0" rtl="0" algn="l">
              <a:spcBef>
                <a:spcPts val="0"/>
              </a:spcBef>
              <a:spcAft>
                <a:spcPts val="0"/>
              </a:spcAft>
              <a:buNone/>
            </a:pPr>
            <a:r>
              <a:rPr lang="en-US" sz="2400">
                <a:solidFill>
                  <a:srgbClr val="6AA84F"/>
                </a:solidFill>
                <a:latin typeface="Comfortaa"/>
                <a:ea typeface="Comfortaa"/>
                <a:cs typeface="Comfortaa"/>
                <a:sym typeface="Comfortaa"/>
              </a:rPr>
              <a:t>اللي ينقسم  اول يكون لاتيرال  </a:t>
            </a:r>
            <a:endParaRPr sz="2400">
              <a:solidFill>
                <a:srgbClr val="6AA84F"/>
              </a:solidFill>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106222a96ff_0_15"/>
          <p:cNvSpPr txBox="1"/>
          <p:nvPr/>
        </p:nvSpPr>
        <p:spPr>
          <a:xfrm>
            <a:off x="683125" y="642950"/>
            <a:ext cx="9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36" name="Google Shape;236;g106222a96ff_0_15"/>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graphicFrame>
        <p:nvGraphicFramePr>
          <p:cNvPr id="237" name="Google Shape;237;g106222a96ff_0_15"/>
          <p:cNvGraphicFramePr/>
          <p:nvPr/>
        </p:nvGraphicFramePr>
        <p:xfrm>
          <a:off x="2024125" y="774575"/>
          <a:ext cx="3000000" cy="3000000"/>
        </p:xfrm>
        <a:graphic>
          <a:graphicData uri="http://schemas.openxmlformats.org/drawingml/2006/table">
            <a:tbl>
              <a:tblPr>
                <a:noFill/>
                <a:tableStyleId>{0CE3652B-F58B-48AF-A7DD-13DB2CBCA9FA}</a:tableStyleId>
              </a:tblPr>
              <a:tblGrid>
                <a:gridCol w="5053150"/>
                <a:gridCol w="5461000"/>
                <a:gridCol w="5461000"/>
              </a:tblGrid>
              <a:tr h="1039850">
                <a:tc>
                  <a:txBody>
                    <a:bodyPr/>
                    <a:lstStyle/>
                    <a:p>
                      <a:pPr indent="0" lvl="0" marL="0" rtl="0" algn="ctr">
                        <a:spcBef>
                          <a:spcPts val="0"/>
                        </a:spcBef>
                        <a:spcAft>
                          <a:spcPts val="0"/>
                        </a:spcAft>
                        <a:buNone/>
                      </a:pPr>
                      <a:r>
                        <a:rPr b="1" lang="en-US" sz="2500">
                          <a:latin typeface="Comfortaa"/>
                          <a:ea typeface="Comfortaa"/>
                          <a:cs typeface="Comfortaa"/>
                          <a:sym typeface="Comfortaa"/>
                        </a:rPr>
                        <a:t>Arm</a:t>
                      </a:r>
                      <a:endParaRPr b="1" sz="2500">
                        <a:latin typeface="Comfortaa"/>
                        <a:ea typeface="Comfortaa"/>
                        <a:cs typeface="Comfortaa"/>
                        <a:sym typeface="Comfortaa"/>
                      </a:endParaRPr>
                    </a:p>
                  </a:txBody>
                  <a:tcPr marT="91425" marB="91425" marR="91425" marL="91425">
                    <a:solidFill>
                      <a:srgbClr val="F9CB9C"/>
                    </a:solidFill>
                  </a:tcPr>
                </a:tc>
                <a:tc>
                  <a:txBody>
                    <a:bodyPr/>
                    <a:lstStyle/>
                    <a:p>
                      <a:pPr indent="0" lvl="0" marL="0" rtl="0" algn="ctr">
                        <a:spcBef>
                          <a:spcPts val="0"/>
                        </a:spcBef>
                        <a:spcAft>
                          <a:spcPts val="0"/>
                        </a:spcAft>
                        <a:buNone/>
                      </a:pPr>
                      <a:r>
                        <a:rPr b="1" lang="en-US" sz="2500">
                          <a:latin typeface="Comfortaa"/>
                          <a:ea typeface="Comfortaa"/>
                          <a:cs typeface="Comfortaa"/>
                          <a:sym typeface="Comfortaa"/>
                        </a:rPr>
                        <a:t>Forearm</a:t>
                      </a:r>
                      <a:endParaRPr b="1" sz="2500">
                        <a:latin typeface="Comfortaa"/>
                        <a:ea typeface="Comfortaa"/>
                        <a:cs typeface="Comfortaa"/>
                        <a:sym typeface="Comfortaa"/>
                      </a:endParaRPr>
                    </a:p>
                  </a:txBody>
                  <a:tcPr marT="91425" marB="91425" marR="91425" marL="91425">
                    <a:solidFill>
                      <a:srgbClr val="FCE5CD"/>
                    </a:solidFill>
                  </a:tcPr>
                </a:tc>
                <a:tc>
                  <a:txBody>
                    <a:bodyPr/>
                    <a:lstStyle/>
                    <a:p>
                      <a:pPr indent="0" lvl="0" marL="0" rtl="0" algn="ctr">
                        <a:spcBef>
                          <a:spcPts val="0"/>
                        </a:spcBef>
                        <a:spcAft>
                          <a:spcPts val="0"/>
                        </a:spcAft>
                        <a:buNone/>
                      </a:pPr>
                      <a:r>
                        <a:rPr b="1" lang="en-US" sz="2500">
                          <a:latin typeface="Comfortaa"/>
                          <a:ea typeface="Comfortaa"/>
                          <a:cs typeface="Comfortaa"/>
                          <a:sym typeface="Comfortaa"/>
                        </a:rPr>
                        <a:t>Wrist</a:t>
                      </a:r>
                      <a:endParaRPr b="1" sz="2500">
                        <a:latin typeface="Comfortaa"/>
                        <a:ea typeface="Comfortaa"/>
                        <a:cs typeface="Comfortaa"/>
                        <a:sym typeface="Comfortaa"/>
                      </a:endParaRPr>
                    </a:p>
                  </a:txBody>
                  <a:tcPr marT="91425" marB="91425" marR="91425" marL="91425">
                    <a:solidFill>
                      <a:srgbClr val="F9CB9C"/>
                    </a:solidFill>
                  </a:tcPr>
                </a:tc>
              </a:tr>
              <a:tr h="3059100">
                <a:tc>
                  <a:txBody>
                    <a:bodyPr/>
                    <a:lstStyle/>
                    <a:p>
                      <a:pPr indent="0" lvl="0" marL="0" rtl="0" algn="ctr">
                        <a:spcBef>
                          <a:spcPts val="0"/>
                        </a:spcBef>
                        <a:spcAft>
                          <a:spcPts val="0"/>
                        </a:spcAft>
                        <a:buClr>
                          <a:schemeClr val="dk1"/>
                        </a:buClr>
                        <a:buSzPts val="1100"/>
                        <a:buFont typeface="Arial"/>
                        <a:buNone/>
                      </a:pPr>
                      <a:r>
                        <a:rPr lang="en-US" sz="2500">
                          <a:solidFill>
                            <a:schemeClr val="dk1"/>
                          </a:solidFill>
                          <a:latin typeface="Comfortaa"/>
                          <a:ea typeface="Comfortaa"/>
                          <a:cs typeface="Comfortaa"/>
                          <a:sym typeface="Comfortaa"/>
                        </a:rPr>
                        <a:t>• </a:t>
                      </a:r>
                      <a:r>
                        <a:rPr lang="en-US" sz="2500">
                          <a:latin typeface="Comfortaa"/>
                          <a:ea typeface="Comfortaa"/>
                          <a:cs typeface="Comfortaa"/>
                          <a:sym typeface="Comfortaa"/>
                        </a:rPr>
                        <a:t>Descends along the medial</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side of the following arteries:</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solidFill>
                            <a:srgbClr val="CC0000"/>
                          </a:solidFill>
                          <a:latin typeface="Comfortaa"/>
                          <a:ea typeface="Comfortaa"/>
                          <a:cs typeface="Comfortaa"/>
                          <a:sym typeface="Comfortaa"/>
                        </a:rPr>
                        <a:t>-Axillary</a:t>
                      </a:r>
                      <a:endParaRPr sz="2500">
                        <a:solidFill>
                          <a:srgbClr val="CC0000"/>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solidFill>
                            <a:srgbClr val="CC0000"/>
                          </a:solidFill>
                          <a:latin typeface="Comfortaa"/>
                          <a:ea typeface="Comfortaa"/>
                          <a:cs typeface="Comfortaa"/>
                          <a:sym typeface="Comfortaa"/>
                        </a:rPr>
                        <a:t>-Brachial</a:t>
                      </a:r>
                      <a:endParaRPr sz="2500">
                        <a:solidFill>
                          <a:srgbClr val="CC0000"/>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solidFill>
                            <a:schemeClr val="dk1"/>
                          </a:solidFill>
                          <a:latin typeface="Comfortaa"/>
                          <a:ea typeface="Comfortaa"/>
                          <a:cs typeface="Comfortaa"/>
                          <a:sym typeface="Comfortaa"/>
                        </a:rPr>
                        <a:t>•</a:t>
                      </a:r>
                      <a:r>
                        <a:rPr lang="en-US" sz="2500">
                          <a:latin typeface="Comfortaa"/>
                          <a:ea typeface="Comfortaa"/>
                          <a:cs typeface="Comfortaa"/>
                          <a:sym typeface="Comfortaa"/>
                        </a:rPr>
                        <a:t>Pierces the Medial</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Intermuscular Septum </a:t>
                      </a:r>
                      <a:r>
                        <a:rPr lang="en-US" sz="1900">
                          <a:solidFill>
                            <a:srgbClr val="D5A6BD"/>
                          </a:solidFill>
                          <a:latin typeface="Comfortaa"/>
                          <a:ea typeface="Comfortaa"/>
                          <a:cs typeface="Comfortaa"/>
                          <a:sym typeface="Comfortaa"/>
                        </a:rPr>
                        <a:t>to the posterior compartment </a:t>
                      </a:r>
                      <a:r>
                        <a:rPr lang="en-US" sz="1900">
                          <a:solidFill>
                            <a:srgbClr val="B6D7A8"/>
                          </a:solidFill>
                          <a:latin typeface="Comfortaa"/>
                          <a:ea typeface="Comfortaa"/>
                          <a:cs typeface="Comfortaa"/>
                          <a:sym typeface="Comfortaa"/>
                        </a:rPr>
                        <a:t>of arm</a:t>
                      </a:r>
                      <a:r>
                        <a:rPr lang="en-US" sz="2500">
                          <a:latin typeface="Comfortaa"/>
                          <a:ea typeface="Comfortaa"/>
                          <a:cs typeface="Comfortaa"/>
                          <a:sym typeface="Comfortaa"/>
                        </a:rPr>
                        <a:t>.</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solidFill>
                            <a:schemeClr val="dk1"/>
                          </a:solidFill>
                          <a:latin typeface="Comfortaa"/>
                          <a:ea typeface="Comfortaa"/>
                          <a:cs typeface="Comfortaa"/>
                          <a:sym typeface="Comfortaa"/>
                        </a:rPr>
                        <a:t>•</a:t>
                      </a:r>
                      <a:r>
                        <a:rPr lang="en-US" sz="2500">
                          <a:latin typeface="Comfortaa"/>
                          <a:ea typeface="Comfortaa"/>
                          <a:cs typeface="Comfortaa"/>
                          <a:sym typeface="Comfortaa"/>
                        </a:rPr>
                        <a:t>Passes behind the Medial</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Epicondyle of the humerus</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at the elbow (</a:t>
                      </a:r>
                      <a:r>
                        <a:rPr lang="en-US" sz="2500">
                          <a:solidFill>
                            <a:schemeClr val="accent1"/>
                          </a:solidFill>
                          <a:latin typeface="Comfortaa"/>
                          <a:ea typeface="Comfortaa"/>
                          <a:cs typeface="Comfortaa"/>
                          <a:sym typeface="Comfortaa"/>
                        </a:rPr>
                        <a:t>funny bone</a:t>
                      </a:r>
                      <a:r>
                        <a:rPr lang="en-US" sz="2500">
                          <a:latin typeface="Comfortaa"/>
                          <a:ea typeface="Comfortaa"/>
                          <a:cs typeface="Comfortaa"/>
                          <a:sym typeface="Comfortaa"/>
                        </a:rPr>
                        <a:t>).</a:t>
                      </a:r>
                      <a:endParaRPr sz="2500">
                        <a:latin typeface="Comfortaa"/>
                        <a:ea typeface="Comfortaa"/>
                        <a:cs typeface="Comfortaa"/>
                        <a:sym typeface="Comfortaa"/>
                      </a:endParaRPr>
                    </a:p>
                    <a:p>
                      <a:pPr indent="0" lvl="0" marL="0" rtl="0" algn="ctr">
                        <a:spcBef>
                          <a:spcPts val="0"/>
                        </a:spcBef>
                        <a:spcAft>
                          <a:spcPts val="0"/>
                        </a:spcAft>
                        <a:buNone/>
                      </a:pPr>
                      <a:r>
                        <a:t/>
                      </a:r>
                      <a:endParaRPr sz="2500">
                        <a:latin typeface="Comfortaa"/>
                        <a:ea typeface="Comfortaa"/>
                        <a:cs typeface="Comfortaa"/>
                        <a:sym typeface="Comfortaa"/>
                      </a:endParaRPr>
                    </a:p>
                  </a:txBody>
                  <a:tcPr marT="91425" marB="91425" marR="91425" marL="91425"/>
                </a:tc>
                <a:tc>
                  <a:txBody>
                    <a:bodyPr/>
                    <a:lstStyle/>
                    <a:p>
                      <a:pPr indent="-304800" lvl="0" marL="457200" rtl="0" algn="ctr">
                        <a:spcBef>
                          <a:spcPts val="0"/>
                        </a:spcBef>
                        <a:spcAft>
                          <a:spcPts val="0"/>
                        </a:spcAft>
                        <a:buClr>
                          <a:schemeClr val="dk1"/>
                        </a:buClr>
                        <a:buSzPts val="1200"/>
                        <a:buFont typeface="Comfortaa"/>
                        <a:buChar char="●"/>
                      </a:pPr>
                      <a:r>
                        <a:rPr lang="en-US" sz="2500">
                          <a:solidFill>
                            <a:srgbClr val="D5A6BD"/>
                          </a:solidFill>
                          <a:latin typeface="Comfortaa"/>
                          <a:ea typeface="Comfortaa"/>
                          <a:cs typeface="Comfortaa"/>
                          <a:sym typeface="Comfortaa"/>
                        </a:rPr>
                        <a:t>Enters between the two</a:t>
                      </a:r>
                      <a:endParaRPr sz="2500">
                        <a:solidFill>
                          <a:srgbClr val="D5A6BD"/>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solidFill>
                            <a:srgbClr val="D5A6BD"/>
                          </a:solidFill>
                          <a:latin typeface="Comfortaa"/>
                          <a:ea typeface="Comfortaa"/>
                          <a:cs typeface="Comfortaa"/>
                          <a:sym typeface="Comfortaa"/>
                        </a:rPr>
                        <a:t>heads of the Flexor Carpi</a:t>
                      </a:r>
                      <a:endParaRPr sz="2500">
                        <a:solidFill>
                          <a:srgbClr val="D5A6BD"/>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solidFill>
                            <a:srgbClr val="D5A6BD"/>
                          </a:solidFill>
                          <a:latin typeface="Comfortaa"/>
                          <a:ea typeface="Comfortaa"/>
                          <a:cs typeface="Comfortaa"/>
                          <a:sym typeface="Comfortaa"/>
                        </a:rPr>
                        <a:t>Ulnaris muscle</a:t>
                      </a:r>
                      <a:r>
                        <a:rPr lang="en-US" sz="2500">
                          <a:latin typeface="Comfortaa"/>
                          <a:ea typeface="Comfortaa"/>
                          <a:cs typeface="Comfortaa"/>
                          <a:sym typeface="Comfortaa"/>
                        </a:rPr>
                        <a:t>.</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 Lies deep to the Flexor</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Carpi Ulnaris.</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 It is medial to </a:t>
                      </a:r>
                      <a:r>
                        <a:rPr lang="en-US" sz="2500">
                          <a:solidFill>
                            <a:srgbClr val="CC0000"/>
                          </a:solidFill>
                          <a:latin typeface="Comfortaa"/>
                          <a:ea typeface="Comfortaa"/>
                          <a:cs typeface="Comfortaa"/>
                          <a:sym typeface="Comfortaa"/>
                        </a:rPr>
                        <a:t>Ulnar</a:t>
                      </a:r>
                      <a:endParaRPr sz="2500">
                        <a:solidFill>
                          <a:srgbClr val="CC0000"/>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solidFill>
                            <a:srgbClr val="CC0000"/>
                          </a:solidFill>
                          <a:latin typeface="Comfortaa"/>
                          <a:ea typeface="Comfortaa"/>
                          <a:cs typeface="Comfortaa"/>
                          <a:sym typeface="Comfortaa"/>
                        </a:rPr>
                        <a:t>Artery</a:t>
                      </a:r>
                      <a:endParaRPr sz="2500">
                        <a:solidFill>
                          <a:srgbClr val="CC0000"/>
                        </a:solidFill>
                        <a:latin typeface="Comfortaa"/>
                        <a:ea typeface="Comfortaa"/>
                        <a:cs typeface="Comfortaa"/>
                        <a:sym typeface="Comfortaa"/>
                      </a:endParaRPr>
                    </a:p>
                    <a:p>
                      <a:pPr indent="0" lvl="0" marL="0" rtl="0" algn="ctr">
                        <a:lnSpc>
                          <a:spcPct val="115000"/>
                        </a:lnSpc>
                        <a:spcBef>
                          <a:spcPts val="0"/>
                        </a:spcBef>
                        <a:spcAft>
                          <a:spcPts val="0"/>
                        </a:spcAft>
                        <a:buNone/>
                      </a:pPr>
                      <a:r>
                        <a:rPr lang="en-US" sz="2500">
                          <a:solidFill>
                            <a:schemeClr val="dk1"/>
                          </a:solidFill>
                          <a:latin typeface="Comfortaa"/>
                          <a:ea typeface="Comfortaa"/>
                          <a:cs typeface="Comfortaa"/>
                          <a:sym typeface="Comfortaa"/>
                        </a:rPr>
                        <a:t>• </a:t>
                      </a:r>
                      <a:r>
                        <a:rPr lang="en-US" sz="2800">
                          <a:solidFill>
                            <a:schemeClr val="accent1"/>
                          </a:solidFill>
                          <a:latin typeface="Comfortaa"/>
                          <a:ea typeface="Comfortaa"/>
                          <a:cs typeface="Comfortaa"/>
                          <a:sym typeface="Comfortaa"/>
                        </a:rPr>
                        <a:t>Descend on </a:t>
                      </a:r>
                      <a:r>
                        <a:rPr lang="en-US" sz="2800">
                          <a:solidFill>
                            <a:schemeClr val="accent1"/>
                          </a:solidFill>
                          <a:latin typeface="Comfortaa"/>
                          <a:ea typeface="Comfortaa"/>
                          <a:cs typeface="Comfortaa"/>
                          <a:sym typeface="Comfortaa"/>
                        </a:rPr>
                        <a:t>flexor</a:t>
                      </a:r>
                      <a:r>
                        <a:rPr lang="en-US" sz="2800">
                          <a:solidFill>
                            <a:schemeClr val="accent1"/>
                          </a:solidFill>
                          <a:latin typeface="Comfortaa"/>
                          <a:ea typeface="Comfortaa"/>
                          <a:cs typeface="Comfortaa"/>
                          <a:sym typeface="Comfortaa"/>
                        </a:rPr>
                        <a:t> digitorum Profundus</a:t>
                      </a:r>
                      <a:endParaRPr sz="2800">
                        <a:solidFill>
                          <a:schemeClr val="accent1"/>
                        </a:solidFill>
                        <a:latin typeface="Comfortaa"/>
                        <a:ea typeface="Comfortaa"/>
                        <a:cs typeface="Comfortaa"/>
                        <a:sym typeface="Comfortaa"/>
                      </a:endParaRPr>
                    </a:p>
                    <a:p>
                      <a:pPr indent="0" lvl="0" marL="0" rtl="0" algn="ctr">
                        <a:lnSpc>
                          <a:spcPct val="115000"/>
                        </a:lnSpc>
                        <a:spcBef>
                          <a:spcPts val="0"/>
                        </a:spcBef>
                        <a:spcAft>
                          <a:spcPts val="0"/>
                        </a:spcAft>
                        <a:buNone/>
                      </a:pPr>
                      <a:r>
                        <a:t/>
                      </a:r>
                      <a:endParaRPr sz="2800">
                        <a:solidFill>
                          <a:schemeClr val="accent1"/>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t/>
                      </a:r>
                      <a:endParaRPr sz="2500">
                        <a:latin typeface="Comfortaa"/>
                        <a:ea typeface="Comfortaa"/>
                        <a:cs typeface="Comfortaa"/>
                        <a:sym typeface="Comfortaa"/>
                      </a:endParaRPr>
                    </a:p>
                    <a:p>
                      <a:pPr indent="0" lvl="0" marL="0" rtl="0" algn="ctr">
                        <a:spcBef>
                          <a:spcPts val="0"/>
                        </a:spcBef>
                        <a:spcAft>
                          <a:spcPts val="0"/>
                        </a:spcAft>
                        <a:buNone/>
                      </a:pPr>
                      <a:r>
                        <a:t/>
                      </a:r>
                      <a:endParaRPr sz="2500">
                        <a:latin typeface="Comfortaa"/>
                        <a:ea typeface="Comfortaa"/>
                        <a:cs typeface="Comfortaa"/>
                        <a:sym typeface="Comfortaa"/>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sz="2500">
                          <a:solidFill>
                            <a:schemeClr val="dk1"/>
                          </a:solidFill>
                          <a:latin typeface="Comfortaa"/>
                          <a:ea typeface="Comfortaa"/>
                          <a:cs typeface="Comfortaa"/>
                          <a:sym typeface="Comfortaa"/>
                        </a:rPr>
                        <a:t>• </a:t>
                      </a:r>
                      <a:r>
                        <a:rPr lang="en-US" sz="2500">
                          <a:solidFill>
                            <a:srgbClr val="D5A6BD"/>
                          </a:solidFill>
                          <a:latin typeface="Comfortaa"/>
                          <a:ea typeface="Comfortaa"/>
                          <a:cs typeface="Comfortaa"/>
                          <a:sym typeface="Comfortaa"/>
                        </a:rPr>
                        <a:t>The ulnar nerve enters</a:t>
                      </a:r>
                      <a:endParaRPr sz="2500">
                        <a:solidFill>
                          <a:srgbClr val="D5A6BD"/>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solidFill>
                            <a:srgbClr val="D5A6BD"/>
                          </a:solidFill>
                          <a:latin typeface="Comfortaa"/>
                          <a:ea typeface="Comfortaa"/>
                          <a:cs typeface="Comfortaa"/>
                          <a:sym typeface="Comfortaa"/>
                        </a:rPr>
                        <a:t>the palm of the hand</a:t>
                      </a:r>
                      <a:r>
                        <a:rPr lang="en-US" sz="2500">
                          <a:latin typeface="Comfortaa"/>
                          <a:ea typeface="Comfortaa"/>
                          <a:cs typeface="Comfortaa"/>
                          <a:sym typeface="Comfortaa"/>
                        </a:rPr>
                        <a:t>.</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Course: At wrist Passes:</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 Anterior to Flexor</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Retinaculum.</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 Lateral to Pisiform</a:t>
                      </a:r>
                      <a:endParaRPr sz="25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bone </a:t>
                      </a:r>
                      <a:r>
                        <a:rPr lang="en-US" sz="2700">
                          <a:solidFill>
                            <a:schemeClr val="dk1"/>
                          </a:solidFill>
                          <a:latin typeface="Comfortaa"/>
                          <a:ea typeface="Comfortaa"/>
                          <a:cs typeface="Comfortaa"/>
                          <a:sym typeface="Comfortaa"/>
                        </a:rPr>
                        <a:t>&amp; </a:t>
                      </a:r>
                      <a:r>
                        <a:rPr lang="en-US" sz="2700">
                          <a:solidFill>
                            <a:srgbClr val="D5A6BD"/>
                          </a:solidFill>
                          <a:latin typeface="Comfortaa"/>
                          <a:ea typeface="Comfortaa"/>
                          <a:cs typeface="Comfortaa"/>
                          <a:sym typeface="Comfortaa"/>
                        </a:rPr>
                        <a:t>Hook of hamate</a:t>
                      </a:r>
                      <a:r>
                        <a:rPr b="1" i="1" lang="en-US" sz="1900">
                          <a:solidFill>
                            <a:schemeClr val="dk1"/>
                          </a:solidFill>
                          <a:latin typeface="Comfortaa"/>
                          <a:ea typeface="Comfortaa"/>
                          <a:cs typeface="Comfortaa"/>
                          <a:sym typeface="Comfortaa"/>
                        </a:rPr>
                        <a:t>.</a:t>
                      </a:r>
                      <a:endParaRPr b="1" i="1" sz="1900">
                        <a:solidFill>
                          <a:schemeClr val="dk1"/>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t/>
                      </a:r>
                      <a:endParaRPr b="1" sz="1900">
                        <a:solidFill>
                          <a:schemeClr val="dk1"/>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500">
                          <a:latin typeface="Comfortaa"/>
                          <a:ea typeface="Comfortaa"/>
                          <a:cs typeface="Comfortaa"/>
                          <a:sym typeface="Comfortaa"/>
                        </a:rPr>
                        <a:t>• Medial to Ulnar artery.</a:t>
                      </a:r>
                      <a:endParaRPr sz="2500">
                        <a:latin typeface="Comfortaa"/>
                        <a:ea typeface="Comfortaa"/>
                        <a:cs typeface="Comfortaa"/>
                        <a:sym typeface="Comfortaa"/>
                      </a:endParaRPr>
                    </a:p>
                    <a:p>
                      <a:pPr indent="0" lvl="0" marL="0" rtl="0" algn="ctr">
                        <a:spcBef>
                          <a:spcPts val="0"/>
                        </a:spcBef>
                        <a:spcAft>
                          <a:spcPts val="0"/>
                        </a:spcAft>
                        <a:buNone/>
                      </a:pPr>
                      <a:r>
                        <a:t/>
                      </a:r>
                      <a:endParaRPr sz="2500">
                        <a:latin typeface="Comfortaa"/>
                        <a:ea typeface="Comfortaa"/>
                        <a:cs typeface="Comfortaa"/>
                        <a:sym typeface="Comfortaa"/>
                      </a:endParaRPr>
                    </a:p>
                  </a:txBody>
                  <a:tcPr marT="91425" marB="91425" marR="91425" marL="91425"/>
                </a:tc>
              </a:tr>
            </a:tbl>
          </a:graphicData>
        </a:graphic>
      </p:graphicFrame>
      <p:pic>
        <p:nvPicPr>
          <p:cNvPr id="238" name="Google Shape;238;g106222a96ff_0_15"/>
          <p:cNvPicPr preferRelativeResize="0"/>
          <p:nvPr/>
        </p:nvPicPr>
        <p:blipFill>
          <a:blip r:embed="rId4">
            <a:alphaModFix/>
          </a:blip>
          <a:stretch>
            <a:fillRect/>
          </a:stretch>
        </p:blipFill>
        <p:spPr>
          <a:xfrm>
            <a:off x="2024125" y="6569275"/>
            <a:ext cx="5053150" cy="3717725"/>
          </a:xfrm>
          <a:prstGeom prst="rect">
            <a:avLst/>
          </a:prstGeom>
          <a:noFill/>
          <a:ln cap="flat" cmpd="sng" w="9525">
            <a:solidFill>
              <a:schemeClr val="dk2"/>
            </a:solidFill>
            <a:prstDash val="dashDot"/>
            <a:round/>
            <a:headEnd len="sm" w="sm" type="none"/>
            <a:tailEnd len="sm" w="sm" type="none"/>
          </a:ln>
        </p:spPr>
      </p:pic>
      <p:pic>
        <p:nvPicPr>
          <p:cNvPr id="239" name="Google Shape;239;g106222a96ff_0_15"/>
          <p:cNvPicPr preferRelativeResize="0"/>
          <p:nvPr/>
        </p:nvPicPr>
        <p:blipFill>
          <a:blip r:embed="rId5">
            <a:alphaModFix/>
          </a:blip>
          <a:stretch>
            <a:fillRect/>
          </a:stretch>
        </p:blipFill>
        <p:spPr>
          <a:xfrm>
            <a:off x="7077275" y="6569275"/>
            <a:ext cx="5460999" cy="3717726"/>
          </a:xfrm>
          <a:prstGeom prst="rect">
            <a:avLst/>
          </a:prstGeom>
          <a:noFill/>
          <a:ln cap="flat" cmpd="sng" w="9525">
            <a:solidFill>
              <a:schemeClr val="dk2"/>
            </a:solidFill>
            <a:prstDash val="dashDot"/>
            <a:round/>
            <a:headEnd len="sm" w="sm" type="none"/>
            <a:tailEnd len="sm" w="sm" type="none"/>
          </a:ln>
        </p:spPr>
      </p:pic>
      <p:pic>
        <p:nvPicPr>
          <p:cNvPr id="240" name="Google Shape;240;g106222a96ff_0_15"/>
          <p:cNvPicPr preferRelativeResize="0"/>
          <p:nvPr/>
        </p:nvPicPr>
        <p:blipFill>
          <a:blip r:embed="rId6">
            <a:alphaModFix/>
          </a:blip>
          <a:stretch>
            <a:fillRect/>
          </a:stretch>
        </p:blipFill>
        <p:spPr>
          <a:xfrm>
            <a:off x="12538275" y="6569275"/>
            <a:ext cx="5461000" cy="3717725"/>
          </a:xfrm>
          <a:prstGeom prst="rect">
            <a:avLst/>
          </a:prstGeom>
          <a:noFill/>
          <a:ln cap="flat" cmpd="sng" w="9525">
            <a:solidFill>
              <a:schemeClr val="dk2"/>
            </a:solidFill>
            <a:prstDash val="dashDot"/>
            <a:round/>
            <a:headEnd len="sm" w="sm" type="none"/>
            <a:tailEnd len="sm" w="sm" type="none"/>
          </a:ln>
        </p:spPr>
      </p:pic>
      <p:sp>
        <p:nvSpPr>
          <p:cNvPr id="241" name="Google Shape;241;g106222a96ff_0_15"/>
          <p:cNvSpPr txBox="1"/>
          <p:nvPr/>
        </p:nvSpPr>
        <p:spPr>
          <a:xfrm>
            <a:off x="6243475" y="180250"/>
            <a:ext cx="7292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900">
                <a:solidFill>
                  <a:srgbClr val="F6B26B"/>
                </a:solidFill>
                <a:latin typeface="Comfortaa"/>
                <a:ea typeface="Comfortaa"/>
                <a:cs typeface="Comfortaa"/>
                <a:sym typeface="Comfortaa"/>
              </a:rPr>
              <a:t>Ulnar Nerve</a:t>
            </a:r>
            <a:endParaRPr b="1" sz="2900">
              <a:solidFill>
                <a:srgbClr val="F6B26B"/>
              </a:solidFill>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g106222a96ff_1_34"/>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
        <p:nvSpPr>
          <p:cNvPr id="247" name="Google Shape;247;g106222a96ff_1_34"/>
          <p:cNvSpPr txBox="1"/>
          <p:nvPr/>
        </p:nvSpPr>
        <p:spPr>
          <a:xfrm>
            <a:off x="3058900" y="318450"/>
            <a:ext cx="134139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4300">
                <a:solidFill>
                  <a:srgbClr val="F9CB9C"/>
                </a:solidFill>
                <a:latin typeface="Comfortaa"/>
                <a:ea typeface="Comfortaa"/>
                <a:cs typeface="Comfortaa"/>
                <a:sym typeface="Comfortaa"/>
              </a:rPr>
              <a:t>Ulnar Nerve Branches  </a:t>
            </a:r>
            <a:endParaRPr b="1">
              <a:latin typeface="Comfortaa"/>
              <a:ea typeface="Comfortaa"/>
              <a:cs typeface="Comfortaa"/>
              <a:sym typeface="Comfortaa"/>
            </a:endParaRPr>
          </a:p>
        </p:txBody>
      </p:sp>
      <p:graphicFrame>
        <p:nvGraphicFramePr>
          <p:cNvPr id="248" name="Google Shape;248;g106222a96ff_1_34"/>
          <p:cNvGraphicFramePr/>
          <p:nvPr/>
        </p:nvGraphicFramePr>
        <p:xfrm>
          <a:off x="1156425" y="1713775"/>
          <a:ext cx="3000000" cy="3000000"/>
        </p:xfrm>
        <a:graphic>
          <a:graphicData uri="http://schemas.openxmlformats.org/drawingml/2006/table">
            <a:tbl>
              <a:tblPr>
                <a:noFill/>
                <a:tableStyleId>{0CE3652B-F58B-48AF-A7DD-13DB2CBCA9FA}</a:tableStyleId>
              </a:tblPr>
              <a:tblGrid>
                <a:gridCol w="3829600"/>
                <a:gridCol w="7092400"/>
                <a:gridCol w="5461000"/>
              </a:tblGrid>
              <a:tr h="597375">
                <a:tc>
                  <a:txBody>
                    <a:bodyPr/>
                    <a:lstStyle/>
                    <a:p>
                      <a:pPr indent="0" lvl="0" marL="0" rtl="0" algn="ctr">
                        <a:spcBef>
                          <a:spcPts val="0"/>
                        </a:spcBef>
                        <a:spcAft>
                          <a:spcPts val="0"/>
                        </a:spcAft>
                        <a:buClr>
                          <a:schemeClr val="dk1"/>
                        </a:buClr>
                        <a:buSzPts val="1100"/>
                        <a:buFont typeface="Arial"/>
                        <a:buNone/>
                      </a:pPr>
                      <a:r>
                        <a:rPr b="1" lang="en-US" sz="2800">
                          <a:solidFill>
                            <a:schemeClr val="dk1"/>
                          </a:solidFill>
                          <a:latin typeface="Comfortaa"/>
                          <a:ea typeface="Comfortaa"/>
                          <a:cs typeface="Comfortaa"/>
                          <a:sym typeface="Comfortaa"/>
                        </a:rPr>
                        <a:t>Arm &amp; axilla</a:t>
                      </a:r>
                      <a:endParaRPr b="1" sz="2800">
                        <a:latin typeface="Comfortaa"/>
                        <a:ea typeface="Comfortaa"/>
                        <a:cs typeface="Comfortaa"/>
                        <a:sym typeface="Comfortaa"/>
                      </a:endParaRPr>
                    </a:p>
                  </a:txBody>
                  <a:tcPr marT="91425" marB="91425" marR="91425" marL="91425">
                    <a:solidFill>
                      <a:srgbClr val="FCE5CD"/>
                    </a:solidFill>
                  </a:tcPr>
                </a:tc>
                <a:tc gridSpan="2">
                  <a:txBody>
                    <a:bodyPr/>
                    <a:lstStyle/>
                    <a:p>
                      <a:pPr indent="0" lvl="0" marL="0" rtl="0" algn="ctr">
                        <a:spcBef>
                          <a:spcPts val="0"/>
                        </a:spcBef>
                        <a:spcAft>
                          <a:spcPts val="0"/>
                        </a:spcAft>
                        <a:buNone/>
                      </a:pPr>
                      <a:r>
                        <a:rPr lang="en-US" sz="2800">
                          <a:latin typeface="Comfortaa"/>
                          <a:ea typeface="Comfortaa"/>
                          <a:cs typeface="Comfortaa"/>
                          <a:sym typeface="Comfortaa"/>
                        </a:rPr>
                        <a:t>no branches</a:t>
                      </a:r>
                      <a:endParaRPr sz="2800">
                        <a:latin typeface="Comfortaa"/>
                        <a:ea typeface="Comfortaa"/>
                        <a:cs typeface="Comfortaa"/>
                        <a:sym typeface="Comfortaa"/>
                      </a:endParaRPr>
                    </a:p>
                  </a:txBody>
                  <a:tcPr marT="91425" marB="91425" marR="91425" marL="91425"/>
                </a:tc>
                <a:tc hMerge="1"/>
              </a:tr>
              <a:tr h="1038300">
                <a:tc gridSpan="3">
                  <a:txBody>
                    <a:bodyPr/>
                    <a:lstStyle/>
                    <a:p>
                      <a:pPr indent="0" lvl="0" marL="0" rtl="0" algn="ctr">
                        <a:spcBef>
                          <a:spcPts val="0"/>
                        </a:spcBef>
                        <a:spcAft>
                          <a:spcPts val="0"/>
                        </a:spcAft>
                        <a:buNone/>
                      </a:pPr>
                      <a:r>
                        <a:rPr b="1" lang="en-US" sz="3500">
                          <a:latin typeface="Comfortaa"/>
                          <a:ea typeface="Comfortaa"/>
                          <a:cs typeface="Comfortaa"/>
                          <a:sym typeface="Comfortaa"/>
                        </a:rPr>
                        <a:t>forearm</a:t>
                      </a:r>
                      <a:endParaRPr b="1" sz="3500">
                        <a:latin typeface="Comfortaa"/>
                        <a:ea typeface="Comfortaa"/>
                        <a:cs typeface="Comfortaa"/>
                        <a:sym typeface="Comfortaa"/>
                      </a:endParaRPr>
                    </a:p>
                    <a:p>
                      <a:pPr indent="0" lvl="0" marL="0" rtl="0" algn="ctr">
                        <a:lnSpc>
                          <a:spcPct val="115000"/>
                        </a:lnSpc>
                        <a:spcBef>
                          <a:spcPts val="0"/>
                        </a:spcBef>
                        <a:spcAft>
                          <a:spcPts val="0"/>
                        </a:spcAft>
                        <a:buNone/>
                      </a:pPr>
                      <a:r>
                        <a:rPr lang="en-US" sz="2200">
                          <a:solidFill>
                            <a:srgbClr val="002060"/>
                          </a:solidFill>
                          <a:latin typeface="Comfortaa"/>
                          <a:ea typeface="Comfortaa"/>
                          <a:cs typeface="Comfortaa"/>
                          <a:sym typeface="Comfortaa"/>
                        </a:rPr>
                        <a:t>Supplies: </a:t>
                      </a:r>
                      <a:r>
                        <a:rPr lang="en-US" sz="2200">
                          <a:solidFill>
                            <a:schemeClr val="dk1"/>
                          </a:solidFill>
                          <a:latin typeface="Comfortaa"/>
                          <a:ea typeface="Comfortaa"/>
                          <a:cs typeface="Comfortaa"/>
                          <a:sym typeface="Comfortaa"/>
                        </a:rPr>
                        <a:t>Some flexors muscles on ulnar side of the forearm. </a:t>
                      </a:r>
                      <a:endParaRPr sz="2200">
                        <a:latin typeface="Comfortaa"/>
                        <a:ea typeface="Comfortaa"/>
                        <a:cs typeface="Comfortaa"/>
                        <a:sym typeface="Comfortaa"/>
                      </a:endParaRPr>
                    </a:p>
                  </a:txBody>
                  <a:tcPr marT="91425" marB="91425" marR="91425" marL="91425">
                    <a:solidFill>
                      <a:srgbClr val="FCE5CD"/>
                    </a:solidFill>
                  </a:tcPr>
                </a:tc>
                <a:tc hMerge="1"/>
                <a:tc hMerge="1"/>
              </a:tr>
              <a:tr h="3154775">
                <a:tc>
                  <a:txBody>
                    <a:bodyPr/>
                    <a:lstStyle/>
                    <a:p>
                      <a:pPr indent="0" lvl="0" marL="0" rtl="0" algn="l">
                        <a:spcBef>
                          <a:spcPts val="0"/>
                        </a:spcBef>
                        <a:spcAft>
                          <a:spcPts val="0"/>
                        </a:spcAft>
                        <a:buClr>
                          <a:schemeClr val="dk1"/>
                        </a:buClr>
                        <a:buSzPts val="1100"/>
                        <a:buFont typeface="Arial"/>
                        <a:buNone/>
                      </a:pPr>
                      <a:r>
                        <a:rPr b="1" lang="en-US" sz="2600">
                          <a:latin typeface="Comfortaa"/>
                          <a:ea typeface="Comfortaa"/>
                          <a:cs typeface="Comfortaa"/>
                          <a:sym typeface="Comfortaa"/>
                        </a:rPr>
                        <a:t>Muscular to</a:t>
                      </a:r>
                      <a:r>
                        <a:rPr lang="en-US" sz="2600">
                          <a:latin typeface="Comfortaa"/>
                          <a:ea typeface="Comfortaa"/>
                          <a:cs typeface="Comfortaa"/>
                          <a:sym typeface="Comfortaa"/>
                        </a:rPr>
                        <a:t>:</a:t>
                      </a:r>
                      <a:r>
                        <a:rPr lang="en-US">
                          <a:latin typeface="Comfortaa"/>
                          <a:ea typeface="Comfortaa"/>
                          <a:cs typeface="Comfortaa"/>
                          <a:sym typeface="Comfortaa"/>
                        </a:rPr>
                        <a:t> (</a:t>
                      </a:r>
                      <a:r>
                        <a:rPr lang="en-US" sz="1900">
                          <a:latin typeface="Comfortaa"/>
                          <a:ea typeface="Comfortaa"/>
                          <a:cs typeface="Comfortaa"/>
                          <a:sym typeface="Comfortaa"/>
                        </a:rPr>
                        <a:t>1 &amp; ½ muscles)</a:t>
                      </a:r>
                      <a:endParaRPr sz="19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600">
                          <a:latin typeface="Comfortaa"/>
                          <a:ea typeface="Comfortaa"/>
                          <a:cs typeface="Comfortaa"/>
                          <a:sym typeface="Comfortaa"/>
                        </a:rPr>
                        <a:t>1. Flexor Carpi Ulnaris</a:t>
                      </a:r>
                      <a:endParaRPr sz="26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t/>
                      </a:r>
                      <a:endParaRPr sz="26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600">
                          <a:latin typeface="Comfortaa"/>
                          <a:ea typeface="Comfortaa"/>
                          <a:cs typeface="Comfortaa"/>
                          <a:sym typeface="Comfortaa"/>
                        </a:rPr>
                        <a:t>2. Medial 1/2 of Flexor Digitorum Profundus</a:t>
                      </a:r>
                      <a:endParaRPr sz="2600">
                        <a:latin typeface="Comfortaa"/>
                        <a:ea typeface="Comfortaa"/>
                        <a:cs typeface="Comfortaa"/>
                        <a:sym typeface="Comfortaa"/>
                      </a:endParaRPr>
                    </a:p>
                    <a:p>
                      <a:pPr indent="0" lvl="0" marL="0" rtl="0" algn="ctr">
                        <a:spcBef>
                          <a:spcPts val="0"/>
                        </a:spcBef>
                        <a:spcAft>
                          <a:spcPts val="0"/>
                        </a:spcAft>
                        <a:buNone/>
                      </a:pPr>
                      <a:r>
                        <a:t/>
                      </a:r>
                      <a:endParaRPr sz="2600">
                        <a:latin typeface="Comfortaa"/>
                        <a:ea typeface="Comfortaa"/>
                        <a:cs typeface="Comfortaa"/>
                        <a:sym typeface="Comfortaa"/>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b="1" lang="en-US" sz="2600">
                          <a:solidFill>
                            <a:schemeClr val="dk1"/>
                          </a:solidFill>
                          <a:latin typeface="Comfortaa"/>
                          <a:ea typeface="Comfortaa"/>
                          <a:cs typeface="Comfortaa"/>
                          <a:sym typeface="Comfortaa"/>
                        </a:rPr>
                        <a:t>Articular to</a:t>
                      </a:r>
                      <a:r>
                        <a:rPr lang="en-US" sz="2600">
                          <a:solidFill>
                            <a:schemeClr val="dk1"/>
                          </a:solidFill>
                          <a:latin typeface="Comfortaa"/>
                          <a:ea typeface="Comfortaa"/>
                          <a:cs typeface="Comfortaa"/>
                          <a:sym typeface="Comfortaa"/>
                        </a:rPr>
                        <a:t>: </a:t>
                      </a:r>
                      <a:r>
                        <a:rPr lang="en-US" sz="2600">
                          <a:solidFill>
                            <a:srgbClr val="FF0000"/>
                          </a:solidFill>
                          <a:latin typeface="Comfortaa"/>
                          <a:ea typeface="Comfortaa"/>
                          <a:cs typeface="Comfortaa"/>
                          <a:sym typeface="Comfortaa"/>
                        </a:rPr>
                        <a:t>Elbow joint</a:t>
                      </a:r>
                      <a:r>
                        <a:rPr lang="en-US" sz="2600">
                          <a:solidFill>
                            <a:schemeClr val="dk1"/>
                          </a:solidFill>
                          <a:latin typeface="Comfortaa"/>
                          <a:ea typeface="Comfortaa"/>
                          <a:cs typeface="Comfortaa"/>
                          <a:sym typeface="Comfortaa"/>
                        </a:rPr>
                        <a:t>.</a:t>
                      </a:r>
                      <a:endParaRPr sz="2600">
                        <a:solidFill>
                          <a:schemeClr val="dk1"/>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600">
                          <a:solidFill>
                            <a:schemeClr val="dk1"/>
                          </a:solidFill>
                          <a:latin typeface="Comfortaa"/>
                          <a:ea typeface="Comfortaa"/>
                          <a:cs typeface="Comfortaa"/>
                          <a:sym typeface="Comfortaa"/>
                        </a:rPr>
                        <a:t>• </a:t>
                      </a:r>
                      <a:r>
                        <a:rPr lang="en-US" sz="2600">
                          <a:solidFill>
                            <a:srgbClr val="D5A6BD"/>
                          </a:solidFill>
                          <a:latin typeface="Comfortaa"/>
                          <a:ea typeface="Comfortaa"/>
                          <a:cs typeface="Comfortaa"/>
                          <a:sym typeface="Comfortaa"/>
                        </a:rPr>
                        <a:t>The ulnar nerve then travels alongside the</a:t>
                      </a:r>
                      <a:endParaRPr sz="2600">
                        <a:solidFill>
                          <a:srgbClr val="D5A6BD"/>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600">
                          <a:solidFill>
                            <a:srgbClr val="D5A6BD"/>
                          </a:solidFill>
                          <a:latin typeface="Comfortaa"/>
                          <a:ea typeface="Comfortaa"/>
                          <a:cs typeface="Comfortaa"/>
                          <a:sym typeface="Comfortaa"/>
                        </a:rPr>
                        <a:t>ulna bone of the forearm into the wrist</a:t>
                      </a:r>
                      <a:endParaRPr sz="2600">
                        <a:solidFill>
                          <a:srgbClr val="D5A6BD"/>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600">
                          <a:solidFill>
                            <a:schemeClr val="dk1"/>
                          </a:solidFill>
                          <a:latin typeface="Comfortaa"/>
                          <a:ea typeface="Comfortaa"/>
                          <a:cs typeface="Comfortaa"/>
                          <a:sym typeface="Comfortaa"/>
                        </a:rPr>
                        <a:t>• </a:t>
                      </a:r>
                      <a:r>
                        <a:rPr lang="en-US" sz="2600">
                          <a:solidFill>
                            <a:srgbClr val="D5A6BD"/>
                          </a:solidFill>
                          <a:latin typeface="Comfortaa"/>
                          <a:ea typeface="Comfortaa"/>
                          <a:cs typeface="Comfortaa"/>
                          <a:sym typeface="Comfortaa"/>
                        </a:rPr>
                        <a:t>In the lower part of the forearm the ulnar nerve lies lateral to the FCU* &amp; medial to ulnar Artery</a:t>
                      </a:r>
                      <a:r>
                        <a:rPr lang="en-US" sz="2600">
                          <a:solidFill>
                            <a:schemeClr val="dk1"/>
                          </a:solidFill>
                          <a:latin typeface="Comfortaa"/>
                          <a:ea typeface="Comfortaa"/>
                          <a:cs typeface="Comfortaa"/>
                          <a:sym typeface="Comfortaa"/>
                        </a:rPr>
                        <a:t>. </a:t>
                      </a:r>
                      <a:r>
                        <a:rPr lang="en-US" sz="2600">
                          <a:solidFill>
                            <a:srgbClr val="999999"/>
                          </a:solidFill>
                          <a:latin typeface="Comfortaa"/>
                          <a:ea typeface="Comfortaa"/>
                          <a:cs typeface="Comfortaa"/>
                          <a:sym typeface="Comfortaa"/>
                        </a:rPr>
                        <a:t>(flexor carpi ulnaris muscle*)</a:t>
                      </a:r>
                      <a:endParaRPr sz="2600">
                        <a:solidFill>
                          <a:srgbClr val="999999"/>
                        </a:solidFill>
                        <a:latin typeface="Comfortaa"/>
                        <a:ea typeface="Comfortaa"/>
                        <a:cs typeface="Comfortaa"/>
                        <a:sym typeface="Comfortaa"/>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b="1" lang="en-US" sz="2600">
                          <a:solidFill>
                            <a:schemeClr val="dk1"/>
                          </a:solidFill>
                          <a:latin typeface="Comfortaa"/>
                          <a:ea typeface="Comfortaa"/>
                          <a:cs typeface="Comfortaa"/>
                          <a:sym typeface="Comfortaa"/>
                        </a:rPr>
                        <a:t>Cutaneous to</a:t>
                      </a:r>
                      <a:r>
                        <a:rPr lang="en-US" sz="2600">
                          <a:solidFill>
                            <a:schemeClr val="dk1"/>
                          </a:solidFill>
                          <a:latin typeface="Comfortaa"/>
                          <a:ea typeface="Comfortaa"/>
                          <a:cs typeface="Comfortaa"/>
                          <a:sym typeface="Comfortaa"/>
                        </a:rPr>
                        <a:t>:</a:t>
                      </a:r>
                      <a:endParaRPr sz="2600">
                        <a:solidFill>
                          <a:schemeClr val="dk1"/>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400">
                          <a:solidFill>
                            <a:schemeClr val="dk1"/>
                          </a:solidFill>
                          <a:latin typeface="Comfortaa"/>
                          <a:ea typeface="Comfortaa"/>
                          <a:cs typeface="Comfortaa"/>
                          <a:sym typeface="Comfortaa"/>
                        </a:rPr>
                        <a:t>1. </a:t>
                      </a:r>
                      <a:r>
                        <a:rPr lang="en-US" sz="2400">
                          <a:solidFill>
                            <a:srgbClr val="FF0000"/>
                          </a:solidFill>
                          <a:latin typeface="Comfortaa"/>
                          <a:ea typeface="Comfortaa"/>
                          <a:cs typeface="Comfortaa"/>
                          <a:sym typeface="Comfortaa"/>
                        </a:rPr>
                        <a:t>Dorsal (posterior) cutaneous</a:t>
                      </a:r>
                      <a:r>
                        <a:rPr lang="en-US" sz="2400">
                          <a:solidFill>
                            <a:schemeClr val="dk1"/>
                          </a:solidFill>
                          <a:latin typeface="Comfortaa"/>
                          <a:ea typeface="Comfortaa"/>
                          <a:cs typeface="Comfortaa"/>
                          <a:sym typeface="Comfortaa"/>
                        </a:rPr>
                        <a:t>: Supplies the skin over the back of Medial side of the hand &amp; Medial 1+1/2 fingers</a:t>
                      </a:r>
                      <a:endParaRPr sz="2400">
                        <a:solidFill>
                          <a:schemeClr val="dk1"/>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2400">
                          <a:solidFill>
                            <a:schemeClr val="dk1"/>
                          </a:solidFill>
                          <a:latin typeface="Comfortaa"/>
                          <a:ea typeface="Comfortaa"/>
                          <a:cs typeface="Comfortaa"/>
                          <a:sym typeface="Comfortaa"/>
                        </a:rPr>
                        <a:t>2. </a:t>
                      </a:r>
                      <a:r>
                        <a:rPr lang="en-US" sz="2400">
                          <a:solidFill>
                            <a:srgbClr val="FF0000"/>
                          </a:solidFill>
                          <a:latin typeface="Comfortaa"/>
                          <a:ea typeface="Comfortaa"/>
                          <a:cs typeface="Comfortaa"/>
                          <a:sym typeface="Comfortaa"/>
                        </a:rPr>
                        <a:t>Palmar cutaneous</a:t>
                      </a:r>
                      <a:r>
                        <a:rPr lang="en-US" sz="2400">
                          <a:solidFill>
                            <a:schemeClr val="dk1"/>
                          </a:solidFill>
                          <a:latin typeface="Comfortaa"/>
                          <a:ea typeface="Comfortaa"/>
                          <a:cs typeface="Comfortaa"/>
                          <a:sym typeface="Comfortaa"/>
                        </a:rPr>
                        <a:t>: Supplies the skin over the Medial third of the palm.</a:t>
                      </a:r>
                      <a:endParaRPr sz="2400">
                        <a:latin typeface="Comfortaa"/>
                        <a:ea typeface="Comfortaa"/>
                        <a:cs typeface="Comfortaa"/>
                        <a:sym typeface="Comfortaa"/>
                      </a:endParaRPr>
                    </a:p>
                  </a:txBody>
                  <a:tcPr marT="91425" marB="91425" marR="91425" marL="91425"/>
                </a:tc>
              </a:tr>
            </a:tbl>
          </a:graphicData>
        </a:graphic>
      </p:graphicFrame>
      <p:pic>
        <p:nvPicPr>
          <p:cNvPr id="249" name="Google Shape;249;g106222a96ff_1_34"/>
          <p:cNvPicPr preferRelativeResize="0"/>
          <p:nvPr/>
        </p:nvPicPr>
        <p:blipFill>
          <a:blip r:embed="rId4">
            <a:alphaModFix/>
          </a:blip>
          <a:stretch>
            <a:fillRect/>
          </a:stretch>
        </p:blipFill>
        <p:spPr>
          <a:xfrm>
            <a:off x="14902450" y="7017200"/>
            <a:ext cx="2636975" cy="3361100"/>
          </a:xfrm>
          <a:prstGeom prst="rect">
            <a:avLst/>
          </a:prstGeom>
          <a:noFill/>
          <a:ln>
            <a:noFill/>
          </a:ln>
        </p:spPr>
      </p:pic>
      <p:pic>
        <p:nvPicPr>
          <p:cNvPr id="250" name="Google Shape;250;g106222a96ff_1_34"/>
          <p:cNvPicPr preferRelativeResize="0"/>
          <p:nvPr/>
        </p:nvPicPr>
        <p:blipFill>
          <a:blip r:embed="rId5">
            <a:alphaModFix/>
          </a:blip>
          <a:stretch>
            <a:fillRect/>
          </a:stretch>
        </p:blipFill>
        <p:spPr>
          <a:xfrm>
            <a:off x="12078425" y="7129100"/>
            <a:ext cx="2824025" cy="3361100"/>
          </a:xfrm>
          <a:prstGeom prst="rect">
            <a:avLst/>
          </a:prstGeom>
          <a:noFill/>
          <a:ln>
            <a:noFill/>
          </a:ln>
        </p:spPr>
      </p:pic>
      <p:pic>
        <p:nvPicPr>
          <p:cNvPr id="251" name="Google Shape;251;g106222a96ff_1_34"/>
          <p:cNvPicPr preferRelativeResize="0"/>
          <p:nvPr/>
        </p:nvPicPr>
        <p:blipFill>
          <a:blip r:embed="rId6">
            <a:alphaModFix/>
          </a:blip>
          <a:stretch>
            <a:fillRect/>
          </a:stretch>
        </p:blipFill>
        <p:spPr>
          <a:xfrm>
            <a:off x="7231625" y="7129100"/>
            <a:ext cx="3125026" cy="2964999"/>
          </a:xfrm>
          <a:prstGeom prst="rect">
            <a:avLst/>
          </a:prstGeom>
          <a:noFill/>
          <a:ln cap="flat" cmpd="sng" w="9525">
            <a:solidFill>
              <a:schemeClr val="dk2"/>
            </a:solidFill>
            <a:prstDash val="lgDash"/>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g106222a96ff_0_21"/>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graphicFrame>
        <p:nvGraphicFramePr>
          <p:cNvPr id="257" name="Google Shape;257;g106222a96ff_0_21"/>
          <p:cNvGraphicFramePr/>
          <p:nvPr/>
        </p:nvGraphicFramePr>
        <p:xfrm>
          <a:off x="1616275" y="1975335"/>
          <a:ext cx="3000000" cy="3000000"/>
        </p:xfrm>
        <a:graphic>
          <a:graphicData uri="http://schemas.openxmlformats.org/drawingml/2006/table">
            <a:tbl>
              <a:tblPr>
                <a:noFill/>
                <a:tableStyleId>{0CE3652B-F58B-48AF-A7DD-13DB2CBCA9FA}</a:tableStyleId>
              </a:tblPr>
              <a:tblGrid>
                <a:gridCol w="7483775"/>
                <a:gridCol w="7372675"/>
              </a:tblGrid>
              <a:tr h="869150">
                <a:tc gridSpan="2">
                  <a:txBody>
                    <a:bodyPr/>
                    <a:lstStyle/>
                    <a:p>
                      <a:pPr indent="0" lvl="0" marL="0" rtl="0" algn="ctr">
                        <a:spcBef>
                          <a:spcPts val="0"/>
                        </a:spcBef>
                        <a:spcAft>
                          <a:spcPts val="0"/>
                        </a:spcAft>
                        <a:buNone/>
                      </a:pPr>
                      <a:r>
                        <a:rPr b="1" lang="en-US" sz="3600">
                          <a:latin typeface="Comfortaa"/>
                          <a:ea typeface="Comfortaa"/>
                          <a:cs typeface="Comfortaa"/>
                          <a:sym typeface="Comfortaa"/>
                        </a:rPr>
                        <a:t>T</a:t>
                      </a:r>
                      <a:r>
                        <a:rPr b="1" lang="en-US" sz="3600">
                          <a:latin typeface="Comfortaa"/>
                          <a:ea typeface="Comfortaa"/>
                          <a:cs typeface="Comfortaa"/>
                          <a:sym typeface="Comfortaa"/>
                        </a:rPr>
                        <a:t>erminal branches</a:t>
                      </a:r>
                      <a:endParaRPr b="1" sz="3600">
                        <a:latin typeface="Comfortaa"/>
                        <a:ea typeface="Comfortaa"/>
                        <a:cs typeface="Comfortaa"/>
                        <a:sym typeface="Comfortaa"/>
                      </a:endParaRPr>
                    </a:p>
                    <a:p>
                      <a:pPr indent="0" lvl="0" marL="457200" rtl="0" algn="ctr">
                        <a:lnSpc>
                          <a:spcPct val="115000"/>
                        </a:lnSpc>
                        <a:spcBef>
                          <a:spcPts val="0"/>
                        </a:spcBef>
                        <a:spcAft>
                          <a:spcPts val="0"/>
                        </a:spcAft>
                        <a:buNone/>
                      </a:pPr>
                      <a:r>
                        <a:rPr lang="en-US" sz="2400">
                          <a:solidFill>
                            <a:schemeClr val="dk1"/>
                          </a:solidFill>
                          <a:latin typeface="Comfortaa"/>
                          <a:ea typeface="Comfortaa"/>
                          <a:cs typeface="Comfortaa"/>
                          <a:sym typeface="Comfortaa"/>
                        </a:rPr>
                        <a:t>Supplies most of the intrinsic muscles of the hand.</a:t>
                      </a:r>
                      <a:endParaRPr b="1" sz="2600">
                        <a:latin typeface="Comfortaa"/>
                        <a:ea typeface="Comfortaa"/>
                        <a:cs typeface="Comfortaa"/>
                        <a:sym typeface="Comfortaa"/>
                      </a:endParaRPr>
                    </a:p>
                  </a:txBody>
                  <a:tcPr marT="91425" marB="91425" marR="91425" marL="91425">
                    <a:solidFill>
                      <a:srgbClr val="F9CB9C"/>
                    </a:solidFill>
                  </a:tcPr>
                </a:tc>
                <a:tc hMerge="1"/>
              </a:tr>
              <a:tr h="930200">
                <a:tc>
                  <a:txBody>
                    <a:bodyPr/>
                    <a:lstStyle/>
                    <a:p>
                      <a:pPr indent="0" lvl="0" marL="0" rtl="0" algn="ctr">
                        <a:spcBef>
                          <a:spcPts val="0"/>
                        </a:spcBef>
                        <a:spcAft>
                          <a:spcPts val="0"/>
                        </a:spcAft>
                        <a:buNone/>
                      </a:pPr>
                      <a:r>
                        <a:rPr b="1" lang="en-US" sz="3200">
                          <a:latin typeface="Comfortaa"/>
                          <a:ea typeface="Comfortaa"/>
                          <a:cs typeface="Comfortaa"/>
                          <a:sym typeface="Comfortaa"/>
                        </a:rPr>
                        <a:t>D</a:t>
                      </a:r>
                      <a:r>
                        <a:rPr b="1" lang="en-US" sz="3200">
                          <a:latin typeface="Comfortaa"/>
                          <a:ea typeface="Comfortaa"/>
                          <a:cs typeface="Comfortaa"/>
                          <a:sym typeface="Comfortaa"/>
                        </a:rPr>
                        <a:t>eep branches</a:t>
                      </a:r>
                      <a:endParaRPr b="1" sz="3200">
                        <a:latin typeface="Comfortaa"/>
                        <a:ea typeface="Comfortaa"/>
                        <a:cs typeface="Comfortaa"/>
                        <a:sym typeface="Comfortaa"/>
                      </a:endParaRPr>
                    </a:p>
                  </a:txBody>
                  <a:tcPr marT="91425" marB="91425" marR="91425" marL="91425">
                    <a:solidFill>
                      <a:srgbClr val="FCE5CD"/>
                    </a:solidFill>
                  </a:tcPr>
                </a:tc>
                <a:tc>
                  <a:txBody>
                    <a:bodyPr/>
                    <a:lstStyle/>
                    <a:p>
                      <a:pPr indent="0" lvl="0" marL="0" rtl="0" algn="ctr">
                        <a:spcBef>
                          <a:spcPts val="0"/>
                        </a:spcBef>
                        <a:spcAft>
                          <a:spcPts val="0"/>
                        </a:spcAft>
                        <a:buNone/>
                      </a:pPr>
                      <a:r>
                        <a:rPr b="1" lang="en-US" sz="3200">
                          <a:latin typeface="Comfortaa"/>
                          <a:ea typeface="Comfortaa"/>
                          <a:cs typeface="Comfortaa"/>
                          <a:sym typeface="Comfortaa"/>
                        </a:rPr>
                        <a:t>Superficial Branches</a:t>
                      </a:r>
                      <a:endParaRPr b="1" sz="3200">
                        <a:latin typeface="Comfortaa"/>
                        <a:ea typeface="Comfortaa"/>
                        <a:cs typeface="Comfortaa"/>
                        <a:sym typeface="Comfortaa"/>
                      </a:endParaRPr>
                    </a:p>
                  </a:txBody>
                  <a:tcPr marT="91425" marB="91425" marR="91425" marL="91425">
                    <a:solidFill>
                      <a:srgbClr val="FCE5CD"/>
                    </a:solidFill>
                  </a:tcPr>
                </a:tc>
              </a:tr>
              <a:tr h="1854225">
                <a:tc>
                  <a:txBody>
                    <a:bodyPr/>
                    <a:lstStyle/>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 </a:t>
                      </a:r>
                      <a:r>
                        <a:rPr b="1" lang="en-US" sz="2300">
                          <a:latin typeface="Comfortaa"/>
                          <a:ea typeface="Comfortaa"/>
                          <a:cs typeface="Comfortaa"/>
                          <a:sym typeface="Comfortaa"/>
                        </a:rPr>
                        <a:t>Muscular to</a:t>
                      </a:r>
                      <a:r>
                        <a:rPr lang="en-US" sz="2300">
                          <a:latin typeface="Comfortaa"/>
                          <a:ea typeface="Comfortaa"/>
                          <a:cs typeface="Comfortaa"/>
                          <a:sym typeface="Comfortaa"/>
                        </a:rPr>
                        <a:t>:</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1. Hypothenar Eminence.</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2. All Interossei (Palmar &amp; Dorsal).</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3. 3rd &amp; 4th ( Radial) Lumbricals.</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4. Adductor pollicis (</a:t>
                      </a:r>
                      <a:r>
                        <a:rPr lang="en-US" sz="2300">
                          <a:solidFill>
                            <a:schemeClr val="accent1"/>
                          </a:solidFill>
                          <a:latin typeface="Comfortaa"/>
                          <a:ea typeface="Comfortaa"/>
                          <a:cs typeface="Comfortaa"/>
                          <a:sym typeface="Comfortaa"/>
                        </a:rPr>
                        <a:t>ends by supplying it</a:t>
                      </a:r>
                      <a:r>
                        <a:rPr lang="en-US" sz="2300">
                          <a:latin typeface="Comfortaa"/>
                          <a:ea typeface="Comfortaa"/>
                          <a:cs typeface="Comfortaa"/>
                          <a:sym typeface="Comfortaa"/>
                        </a:rPr>
                        <a:t>)</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 </a:t>
                      </a:r>
                      <a:r>
                        <a:rPr b="1" lang="en-US" sz="2300">
                          <a:latin typeface="Comfortaa"/>
                          <a:ea typeface="Comfortaa"/>
                          <a:cs typeface="Comfortaa"/>
                          <a:sym typeface="Comfortaa"/>
                        </a:rPr>
                        <a:t>Articular to</a:t>
                      </a:r>
                      <a:r>
                        <a:rPr lang="en-US" sz="2300">
                          <a:latin typeface="Comfortaa"/>
                          <a:ea typeface="Comfortaa"/>
                          <a:cs typeface="Comfortaa"/>
                          <a:sym typeface="Comfortaa"/>
                        </a:rPr>
                        <a:t>: Carpal joints.</a:t>
                      </a:r>
                      <a:endParaRPr sz="2300">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 </a:t>
                      </a:r>
                      <a:r>
                        <a:rPr b="1" lang="en-US" sz="2300">
                          <a:latin typeface="Comfortaa"/>
                          <a:ea typeface="Comfortaa"/>
                          <a:cs typeface="Comfortaa"/>
                          <a:sym typeface="Comfortaa"/>
                        </a:rPr>
                        <a:t>Muscular to</a:t>
                      </a:r>
                      <a:r>
                        <a:rPr lang="en-US" sz="2300">
                          <a:latin typeface="Comfortaa"/>
                          <a:ea typeface="Comfortaa"/>
                          <a:cs typeface="Comfortaa"/>
                          <a:sym typeface="Comfortaa"/>
                        </a:rPr>
                        <a:t>: Palmaris Brevis.</a:t>
                      </a:r>
                      <a:endParaRPr sz="2300">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 </a:t>
                      </a:r>
                      <a:r>
                        <a:rPr b="1" lang="en-US" sz="2300">
                          <a:latin typeface="Comfortaa"/>
                          <a:ea typeface="Comfortaa"/>
                          <a:cs typeface="Comfortaa"/>
                          <a:sym typeface="Comfortaa"/>
                        </a:rPr>
                        <a:t>Cutaneous to</a:t>
                      </a:r>
                      <a:r>
                        <a:rPr lang="en-US" sz="2300">
                          <a:latin typeface="Comfortaa"/>
                          <a:ea typeface="Comfortaa"/>
                          <a:cs typeface="Comfortaa"/>
                          <a:sym typeface="Comfortaa"/>
                        </a:rPr>
                        <a:t>:</a:t>
                      </a:r>
                      <a:endParaRPr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300">
                          <a:latin typeface="Comfortaa"/>
                          <a:ea typeface="Comfortaa"/>
                          <a:cs typeface="Comfortaa"/>
                          <a:sym typeface="Comfortaa"/>
                        </a:rPr>
                        <a:t>Supplies the skin over the Palmar aspect of the medial 1+ ½ fingers (including nail beds)</a:t>
                      </a:r>
                      <a:endParaRPr sz="2300">
                        <a:latin typeface="Comfortaa"/>
                        <a:ea typeface="Comfortaa"/>
                        <a:cs typeface="Comfortaa"/>
                        <a:sym typeface="Comfortaa"/>
                      </a:endParaRPr>
                    </a:p>
                    <a:p>
                      <a:pPr indent="0" lvl="0" marL="0" rtl="0" algn="l">
                        <a:spcBef>
                          <a:spcPts val="0"/>
                        </a:spcBef>
                        <a:spcAft>
                          <a:spcPts val="0"/>
                        </a:spcAft>
                        <a:buNone/>
                      </a:pPr>
                      <a:r>
                        <a:t/>
                      </a:r>
                      <a:endParaRPr sz="2300">
                        <a:latin typeface="Comfortaa"/>
                        <a:ea typeface="Comfortaa"/>
                        <a:cs typeface="Comfortaa"/>
                        <a:sym typeface="Comfortaa"/>
                      </a:endParaRPr>
                    </a:p>
                  </a:txBody>
                  <a:tcPr marT="91425" marB="91425" marR="91425" marL="91425"/>
                </a:tc>
              </a:tr>
            </a:tbl>
          </a:graphicData>
        </a:graphic>
      </p:graphicFrame>
      <p:sp>
        <p:nvSpPr>
          <p:cNvPr id="258" name="Google Shape;258;g106222a96ff_0_21"/>
          <p:cNvSpPr txBox="1"/>
          <p:nvPr/>
        </p:nvSpPr>
        <p:spPr>
          <a:xfrm>
            <a:off x="2061925" y="410700"/>
            <a:ext cx="144108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300">
                <a:solidFill>
                  <a:srgbClr val="F9CB9C"/>
                </a:solidFill>
                <a:latin typeface="Comfortaa"/>
                <a:ea typeface="Comfortaa"/>
                <a:cs typeface="Comfortaa"/>
                <a:sym typeface="Comfortaa"/>
              </a:rPr>
              <a:t>Ulnar Nerve Branches of Wrist</a:t>
            </a:r>
            <a:endParaRPr b="1" sz="4300">
              <a:solidFill>
                <a:srgbClr val="F9CB9C"/>
              </a:solidFill>
              <a:latin typeface="Comfortaa"/>
              <a:ea typeface="Comfortaa"/>
              <a:cs typeface="Comfortaa"/>
              <a:sym typeface="Comfortaa"/>
            </a:endParaRPr>
          </a:p>
        </p:txBody>
      </p:sp>
      <p:pic>
        <p:nvPicPr>
          <p:cNvPr id="259" name="Google Shape;259;g106222a96ff_0_21"/>
          <p:cNvPicPr preferRelativeResize="0"/>
          <p:nvPr/>
        </p:nvPicPr>
        <p:blipFill>
          <a:blip r:embed="rId4">
            <a:alphaModFix/>
          </a:blip>
          <a:stretch>
            <a:fillRect/>
          </a:stretch>
        </p:blipFill>
        <p:spPr>
          <a:xfrm>
            <a:off x="12946750" y="6777275"/>
            <a:ext cx="3525975" cy="3204925"/>
          </a:xfrm>
          <a:prstGeom prst="rect">
            <a:avLst/>
          </a:prstGeom>
          <a:noFill/>
          <a:ln>
            <a:noFill/>
          </a:ln>
        </p:spPr>
      </p:pic>
      <p:pic>
        <p:nvPicPr>
          <p:cNvPr id="260" name="Google Shape;260;g106222a96ff_0_21"/>
          <p:cNvPicPr preferRelativeResize="0"/>
          <p:nvPr/>
        </p:nvPicPr>
        <p:blipFill>
          <a:blip r:embed="rId5">
            <a:alphaModFix/>
          </a:blip>
          <a:stretch>
            <a:fillRect/>
          </a:stretch>
        </p:blipFill>
        <p:spPr>
          <a:xfrm>
            <a:off x="9100050" y="6777275"/>
            <a:ext cx="3729375" cy="3204924"/>
          </a:xfrm>
          <a:prstGeom prst="rect">
            <a:avLst/>
          </a:prstGeom>
          <a:noFill/>
          <a:ln>
            <a:noFill/>
          </a:ln>
        </p:spPr>
      </p:pic>
      <p:pic>
        <p:nvPicPr>
          <p:cNvPr id="261" name="Google Shape;261;g106222a96ff_0_21"/>
          <p:cNvPicPr preferRelativeResize="0"/>
          <p:nvPr/>
        </p:nvPicPr>
        <p:blipFill>
          <a:blip r:embed="rId6">
            <a:alphaModFix/>
          </a:blip>
          <a:stretch>
            <a:fillRect/>
          </a:stretch>
        </p:blipFill>
        <p:spPr>
          <a:xfrm>
            <a:off x="1616275" y="6639275"/>
            <a:ext cx="7483776" cy="3495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g106222a96ff_1_42"/>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
        <p:nvSpPr>
          <p:cNvPr id="267" name="Google Shape;267;g106222a96ff_1_42"/>
          <p:cNvSpPr txBox="1"/>
          <p:nvPr/>
        </p:nvSpPr>
        <p:spPr>
          <a:xfrm>
            <a:off x="3398800" y="543800"/>
            <a:ext cx="12688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200">
                <a:solidFill>
                  <a:srgbClr val="F9CB9C"/>
                </a:solidFill>
                <a:latin typeface="Comfortaa"/>
                <a:ea typeface="Comfortaa"/>
                <a:cs typeface="Comfortaa"/>
                <a:sym typeface="Comfortaa"/>
              </a:rPr>
              <a:t>Summary of Ulnar Nerve</a:t>
            </a:r>
            <a:endParaRPr b="1" sz="4200">
              <a:solidFill>
                <a:srgbClr val="F9CB9C"/>
              </a:solidFill>
              <a:latin typeface="Comfortaa"/>
              <a:ea typeface="Comfortaa"/>
              <a:cs typeface="Comfortaa"/>
              <a:sym typeface="Comfortaa"/>
            </a:endParaRPr>
          </a:p>
        </p:txBody>
      </p:sp>
      <p:pic>
        <p:nvPicPr>
          <p:cNvPr id="268" name="Google Shape;268;g106222a96ff_1_42"/>
          <p:cNvPicPr preferRelativeResize="0"/>
          <p:nvPr/>
        </p:nvPicPr>
        <p:blipFill>
          <a:blip r:embed="rId4">
            <a:alphaModFix/>
          </a:blip>
          <a:stretch>
            <a:fillRect/>
          </a:stretch>
        </p:blipFill>
        <p:spPr>
          <a:xfrm>
            <a:off x="9424142" y="1480975"/>
            <a:ext cx="7498333" cy="8443501"/>
          </a:xfrm>
          <a:prstGeom prst="rect">
            <a:avLst/>
          </a:prstGeom>
          <a:noFill/>
          <a:ln>
            <a:noFill/>
          </a:ln>
        </p:spPr>
      </p:pic>
      <p:pic>
        <p:nvPicPr>
          <p:cNvPr id="269" name="Google Shape;269;g106222a96ff_1_42"/>
          <p:cNvPicPr preferRelativeResize="0"/>
          <p:nvPr/>
        </p:nvPicPr>
        <p:blipFill>
          <a:blip r:embed="rId5">
            <a:alphaModFix/>
          </a:blip>
          <a:stretch>
            <a:fillRect/>
          </a:stretch>
        </p:blipFill>
        <p:spPr>
          <a:xfrm>
            <a:off x="556825" y="1691100"/>
            <a:ext cx="7147100" cy="84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g1077f9a4300_0_0"/>
          <p:cNvSpPr txBox="1"/>
          <p:nvPr/>
        </p:nvSpPr>
        <p:spPr>
          <a:xfrm>
            <a:off x="1424375" y="1457775"/>
            <a:ext cx="16750500" cy="6895800"/>
          </a:xfrm>
          <a:prstGeom prst="rect">
            <a:avLst/>
          </a:prstGeom>
          <a:noFill/>
          <a:ln>
            <a:noFill/>
          </a:ln>
        </p:spPr>
        <p:txBody>
          <a:bodyPr anchorCtr="0" anchor="t" bIns="91425" lIns="91425" spcFirstLastPara="1" rIns="91425" wrap="square" tIns="91425">
            <a:spAutoFit/>
          </a:bodyPr>
          <a:lstStyle/>
          <a:p>
            <a:pPr indent="0" lvl="0" marL="0" rtl="0" algn="l">
              <a:spcBef>
                <a:spcPts val="560"/>
              </a:spcBef>
              <a:spcAft>
                <a:spcPts val="0"/>
              </a:spcAft>
              <a:buNone/>
            </a:pPr>
            <a:r>
              <a:t/>
            </a:r>
            <a:endParaRPr b="1" sz="2800">
              <a:solidFill>
                <a:schemeClr val="dk1"/>
              </a:solidFill>
              <a:latin typeface="Comfortaa"/>
              <a:ea typeface="Comfortaa"/>
              <a:cs typeface="Comfortaa"/>
              <a:sym typeface="Comfortaa"/>
            </a:endParaRPr>
          </a:p>
          <a:p>
            <a:pPr indent="0" lvl="0" marL="0" rtl="0" algn="l">
              <a:spcBef>
                <a:spcPts val="560"/>
              </a:spcBef>
              <a:spcAft>
                <a:spcPts val="0"/>
              </a:spcAft>
              <a:buNone/>
            </a:pPr>
            <a:r>
              <a:t/>
            </a:r>
            <a:endParaRPr b="1" sz="2800">
              <a:solidFill>
                <a:schemeClr val="dk1"/>
              </a:solidFill>
              <a:latin typeface="Comfortaa"/>
              <a:ea typeface="Comfortaa"/>
              <a:cs typeface="Comfortaa"/>
              <a:sym typeface="Comfortaa"/>
            </a:endParaRPr>
          </a:p>
          <a:p>
            <a:pPr indent="0" lvl="0" marL="0" rtl="0" algn="l">
              <a:spcBef>
                <a:spcPts val="560"/>
              </a:spcBef>
              <a:spcAft>
                <a:spcPts val="0"/>
              </a:spcAft>
              <a:buNone/>
            </a:pPr>
            <a:r>
              <a:t/>
            </a:r>
            <a:endParaRPr b="1" sz="2800">
              <a:solidFill>
                <a:schemeClr val="dk1"/>
              </a:solidFill>
              <a:latin typeface="Comfortaa"/>
              <a:ea typeface="Comfortaa"/>
              <a:cs typeface="Comfortaa"/>
              <a:sym typeface="Comfortaa"/>
            </a:endParaRPr>
          </a:p>
          <a:p>
            <a:pPr indent="-558800" lvl="0" marL="514350" rtl="0" algn="l">
              <a:spcBef>
                <a:spcPts val="560"/>
              </a:spcBef>
              <a:spcAft>
                <a:spcPts val="0"/>
              </a:spcAft>
              <a:buClr>
                <a:schemeClr val="dk1"/>
              </a:buClr>
              <a:buSzPts val="3500"/>
              <a:buFont typeface="Comfortaa"/>
              <a:buAutoNum type="arabicPeriod"/>
            </a:pPr>
            <a:r>
              <a:rPr b="1" lang="en-US" sz="3500">
                <a:solidFill>
                  <a:schemeClr val="dk1"/>
                </a:solidFill>
                <a:latin typeface="Comfortaa"/>
                <a:ea typeface="Comfortaa"/>
                <a:cs typeface="Comfortaa"/>
                <a:sym typeface="Comfortaa"/>
              </a:rPr>
              <a:t>Describe the anatomy of the radial and ulnar nerve regarding to </a:t>
            </a:r>
            <a:r>
              <a:rPr b="1" lang="en-US" sz="3500" u="sng">
                <a:solidFill>
                  <a:schemeClr val="dk1"/>
                </a:solidFill>
                <a:latin typeface="Comfortaa"/>
                <a:ea typeface="Comfortaa"/>
                <a:cs typeface="Comfortaa"/>
                <a:sym typeface="Comfortaa"/>
              </a:rPr>
              <a:t>origin, course, and distribution.</a:t>
            </a:r>
            <a:endParaRPr b="1" sz="3500" u="sng">
              <a:solidFill>
                <a:schemeClr val="dk1"/>
              </a:solidFill>
              <a:latin typeface="Comfortaa"/>
              <a:ea typeface="Comfortaa"/>
              <a:cs typeface="Comfortaa"/>
              <a:sym typeface="Comfortaa"/>
            </a:endParaRPr>
          </a:p>
          <a:p>
            <a:pPr indent="0" lvl="0" marL="342900" rtl="0" algn="l">
              <a:spcBef>
                <a:spcPts val="560"/>
              </a:spcBef>
              <a:spcAft>
                <a:spcPts val="0"/>
              </a:spcAft>
              <a:buNone/>
            </a:pPr>
            <a:r>
              <a:t/>
            </a:r>
            <a:endParaRPr b="1" sz="3500">
              <a:solidFill>
                <a:schemeClr val="dk1"/>
              </a:solidFill>
              <a:latin typeface="Comfortaa"/>
              <a:ea typeface="Comfortaa"/>
              <a:cs typeface="Comfortaa"/>
              <a:sym typeface="Comfortaa"/>
            </a:endParaRPr>
          </a:p>
          <a:p>
            <a:pPr indent="0" lvl="0" marL="342900" rtl="0" algn="l">
              <a:spcBef>
                <a:spcPts val="560"/>
              </a:spcBef>
              <a:spcAft>
                <a:spcPts val="0"/>
              </a:spcAft>
              <a:buNone/>
            </a:pPr>
            <a:r>
              <a:t/>
            </a:r>
            <a:endParaRPr b="1" sz="3500">
              <a:solidFill>
                <a:schemeClr val="dk1"/>
              </a:solidFill>
              <a:latin typeface="Comfortaa"/>
              <a:ea typeface="Comfortaa"/>
              <a:cs typeface="Comfortaa"/>
              <a:sym typeface="Comfortaa"/>
            </a:endParaRPr>
          </a:p>
          <a:p>
            <a:pPr indent="-558800" lvl="0" marL="514350" rtl="0" algn="l">
              <a:spcBef>
                <a:spcPts val="560"/>
              </a:spcBef>
              <a:spcAft>
                <a:spcPts val="0"/>
              </a:spcAft>
              <a:buClr>
                <a:schemeClr val="dk1"/>
              </a:buClr>
              <a:buSzPts val="3500"/>
              <a:buFont typeface="Comfortaa"/>
              <a:buAutoNum type="arabicPeriod"/>
            </a:pPr>
            <a:r>
              <a:rPr b="1" lang="en-US" sz="3500">
                <a:solidFill>
                  <a:schemeClr val="dk1"/>
                </a:solidFill>
                <a:latin typeface="Comfortaa"/>
                <a:ea typeface="Comfortaa"/>
                <a:cs typeface="Comfortaa"/>
                <a:sym typeface="Comfortaa"/>
              </a:rPr>
              <a:t>List the branches of the nerves.</a:t>
            </a:r>
            <a:endParaRPr b="1" sz="3500">
              <a:solidFill>
                <a:schemeClr val="dk1"/>
              </a:solidFill>
              <a:latin typeface="Comfortaa"/>
              <a:ea typeface="Comfortaa"/>
              <a:cs typeface="Comfortaa"/>
              <a:sym typeface="Comfortaa"/>
            </a:endParaRPr>
          </a:p>
          <a:p>
            <a:pPr indent="0" lvl="0" marL="342900" rtl="0" algn="l">
              <a:spcBef>
                <a:spcPts val="560"/>
              </a:spcBef>
              <a:spcAft>
                <a:spcPts val="0"/>
              </a:spcAft>
              <a:buNone/>
            </a:pPr>
            <a:r>
              <a:t/>
            </a:r>
            <a:endParaRPr b="1" sz="3500">
              <a:solidFill>
                <a:schemeClr val="dk1"/>
              </a:solidFill>
              <a:latin typeface="Comfortaa"/>
              <a:ea typeface="Comfortaa"/>
              <a:cs typeface="Comfortaa"/>
              <a:sym typeface="Comfortaa"/>
            </a:endParaRPr>
          </a:p>
          <a:p>
            <a:pPr indent="0" lvl="0" marL="342900" rtl="0" algn="l">
              <a:spcBef>
                <a:spcPts val="560"/>
              </a:spcBef>
              <a:spcAft>
                <a:spcPts val="0"/>
              </a:spcAft>
              <a:buNone/>
            </a:pPr>
            <a:r>
              <a:t/>
            </a:r>
            <a:endParaRPr b="1" sz="3500">
              <a:solidFill>
                <a:schemeClr val="dk1"/>
              </a:solidFill>
              <a:latin typeface="Comfortaa"/>
              <a:ea typeface="Comfortaa"/>
              <a:cs typeface="Comfortaa"/>
              <a:sym typeface="Comfortaa"/>
            </a:endParaRPr>
          </a:p>
          <a:p>
            <a:pPr indent="-558800" lvl="0" marL="514350" rtl="0" algn="l">
              <a:spcBef>
                <a:spcPts val="560"/>
              </a:spcBef>
              <a:spcAft>
                <a:spcPts val="0"/>
              </a:spcAft>
              <a:buClr>
                <a:schemeClr val="dk1"/>
              </a:buClr>
              <a:buSzPts val="3500"/>
              <a:buFont typeface="Comfortaa"/>
              <a:buAutoNum type="arabicPeriod"/>
            </a:pPr>
            <a:r>
              <a:rPr b="1" lang="en-US" sz="3500">
                <a:solidFill>
                  <a:schemeClr val="dk1"/>
                </a:solidFill>
                <a:latin typeface="Comfortaa"/>
                <a:ea typeface="Comfortaa"/>
                <a:cs typeface="Comfortaa"/>
                <a:sym typeface="Comfortaa"/>
              </a:rPr>
              <a:t>Describe the causes and manifestations of nerve injury.</a:t>
            </a:r>
            <a:endParaRPr b="1" sz="35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3000">
              <a:latin typeface="Comfortaa"/>
              <a:ea typeface="Comfortaa"/>
              <a:cs typeface="Comfortaa"/>
              <a:sym typeface="Comfortaa"/>
            </a:endParaRPr>
          </a:p>
        </p:txBody>
      </p:sp>
      <p:sp>
        <p:nvSpPr>
          <p:cNvPr id="66" name="Google Shape;66;g1077f9a4300_0_0"/>
          <p:cNvSpPr txBox="1"/>
          <p:nvPr/>
        </p:nvSpPr>
        <p:spPr>
          <a:xfrm>
            <a:off x="1774950" y="373200"/>
            <a:ext cx="8819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solidFill>
                  <a:srgbClr val="FF9900"/>
                </a:solidFill>
                <a:latin typeface="Comfortaa"/>
                <a:ea typeface="Comfortaa"/>
                <a:cs typeface="Comfortaa"/>
                <a:sym typeface="Comfortaa"/>
              </a:rPr>
              <a:t>      Objectives</a:t>
            </a:r>
            <a:endParaRPr b="1" sz="4000">
              <a:solidFill>
                <a:srgbClr val="FF9900"/>
              </a:solidFill>
              <a:latin typeface="Comfortaa"/>
              <a:ea typeface="Comfortaa"/>
              <a:cs typeface="Comfortaa"/>
              <a:sym typeface="Comfortaa"/>
            </a:endParaRPr>
          </a:p>
        </p:txBody>
      </p:sp>
      <p:pic>
        <p:nvPicPr>
          <p:cNvPr id="67" name="Google Shape;67;g1077f9a4300_0_0"/>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g106222a96ff_0_128"/>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
        <p:nvSpPr>
          <p:cNvPr id="275" name="Google Shape;275;g106222a96ff_0_128"/>
          <p:cNvSpPr txBox="1"/>
          <p:nvPr/>
        </p:nvSpPr>
        <p:spPr>
          <a:xfrm>
            <a:off x="4373625" y="543800"/>
            <a:ext cx="11145000" cy="985200"/>
          </a:xfrm>
          <a:prstGeom prst="rect">
            <a:avLst/>
          </a:prstGeom>
          <a:noFill/>
          <a:ln>
            <a:noFill/>
          </a:ln>
        </p:spPr>
        <p:txBody>
          <a:bodyPr anchorCtr="0" anchor="t" bIns="91425" lIns="285750"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3800">
                <a:solidFill>
                  <a:srgbClr val="F6B26B"/>
                </a:solidFill>
                <a:latin typeface="Comfortaa"/>
                <a:ea typeface="Comfortaa"/>
                <a:cs typeface="Comfortaa"/>
                <a:sym typeface="Comfortaa"/>
              </a:rPr>
              <a:t>   </a:t>
            </a:r>
            <a:r>
              <a:rPr b="1" lang="en-US" sz="3800">
                <a:solidFill>
                  <a:srgbClr val="F9CB9C"/>
                </a:solidFill>
                <a:latin typeface="Comfortaa"/>
                <a:ea typeface="Comfortaa"/>
                <a:cs typeface="Comfortaa"/>
                <a:sym typeface="Comfortaa"/>
              </a:rPr>
              <a:t>Applied Anatomy: Injury of Ulnar Nerve</a:t>
            </a:r>
            <a:endParaRPr b="1" sz="3800">
              <a:solidFill>
                <a:srgbClr val="F9CB9C"/>
              </a:solidFill>
              <a:latin typeface="Comfortaa"/>
              <a:ea typeface="Comfortaa"/>
              <a:cs typeface="Comfortaa"/>
              <a:sym typeface="Comfortaa"/>
            </a:endParaRPr>
          </a:p>
          <a:p>
            <a:pPr indent="0" lvl="0" marL="0" rtl="0" algn="l">
              <a:spcBef>
                <a:spcPts val="0"/>
              </a:spcBef>
              <a:spcAft>
                <a:spcPts val="0"/>
              </a:spcAft>
              <a:buNone/>
            </a:pPr>
            <a:r>
              <a:t/>
            </a:r>
            <a:endParaRPr b="1">
              <a:solidFill>
                <a:srgbClr val="F9CB9C"/>
              </a:solidFill>
              <a:latin typeface="Comfortaa"/>
              <a:ea typeface="Comfortaa"/>
              <a:cs typeface="Comfortaa"/>
              <a:sym typeface="Comfortaa"/>
            </a:endParaRPr>
          </a:p>
        </p:txBody>
      </p:sp>
      <p:sp>
        <p:nvSpPr>
          <p:cNvPr id="276" name="Google Shape;276;g106222a96ff_0_128"/>
          <p:cNvSpPr txBox="1"/>
          <p:nvPr/>
        </p:nvSpPr>
        <p:spPr>
          <a:xfrm>
            <a:off x="443775" y="2634400"/>
            <a:ext cx="15430500" cy="664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3000">
                <a:latin typeface="Comfortaa"/>
                <a:ea typeface="Comfortaa"/>
                <a:cs typeface="Comfortaa"/>
                <a:sym typeface="Comfortaa"/>
              </a:rPr>
              <a:t>● Most commonly injured:</a:t>
            </a:r>
            <a:endParaRPr sz="3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000">
                <a:latin typeface="Comfortaa"/>
                <a:ea typeface="Comfortaa"/>
                <a:cs typeface="Comfortaa"/>
                <a:sym typeface="Comfortaa"/>
              </a:rPr>
              <a:t>1. Behind elbow</a:t>
            </a:r>
            <a:endParaRPr sz="3000">
              <a:latin typeface="Comfortaa"/>
              <a:ea typeface="Comfortaa"/>
              <a:cs typeface="Comfortaa"/>
              <a:sym typeface="Comfortaa"/>
            </a:endParaRPr>
          </a:p>
          <a:p>
            <a:pPr indent="0" lvl="0" marL="0" rtl="0" algn="l">
              <a:spcBef>
                <a:spcPts val="0"/>
              </a:spcBef>
              <a:spcAft>
                <a:spcPts val="0"/>
              </a:spcAft>
              <a:buNone/>
            </a:pPr>
            <a:r>
              <a:rPr lang="en-US" sz="3000">
                <a:latin typeface="Comfortaa"/>
                <a:ea typeface="Comfortaa"/>
                <a:cs typeface="Comfortaa"/>
                <a:sym typeface="Comfortaa"/>
              </a:rPr>
              <a:t>2. At wrist</a:t>
            </a:r>
            <a:endParaRPr sz="3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3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000">
                <a:latin typeface="Comfortaa"/>
                <a:ea typeface="Comfortaa"/>
                <a:cs typeface="Comfortaa"/>
                <a:sym typeface="Comfortaa"/>
              </a:rPr>
              <a:t>● The classical sign of a low lesion “</a:t>
            </a:r>
            <a:r>
              <a:rPr b="1" lang="en-US" sz="3000">
                <a:solidFill>
                  <a:srgbClr val="CC0000"/>
                </a:solidFill>
                <a:latin typeface="Comfortaa"/>
                <a:ea typeface="Comfortaa"/>
                <a:cs typeface="Comfortaa"/>
                <a:sym typeface="Comfortaa"/>
              </a:rPr>
              <a:t>CLAW HAND</a:t>
            </a:r>
            <a:r>
              <a:rPr lang="en-US" sz="3000">
                <a:latin typeface="Comfortaa"/>
                <a:ea typeface="Comfortaa"/>
                <a:cs typeface="Comfortaa"/>
                <a:sym typeface="Comfortaa"/>
              </a:rPr>
              <a:t>”</a:t>
            </a:r>
            <a:endParaRPr sz="3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3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000">
                <a:latin typeface="Comfortaa"/>
                <a:ea typeface="Comfortaa"/>
                <a:cs typeface="Comfortaa"/>
                <a:sym typeface="Comfortaa"/>
              </a:rPr>
              <a:t>➢ Hyperextension of the MCP (</a:t>
            </a:r>
            <a:r>
              <a:rPr lang="en-US" sz="2600">
                <a:solidFill>
                  <a:srgbClr val="6AA84F"/>
                </a:solidFill>
                <a:highlight>
                  <a:srgbClr val="FFFFFF"/>
                </a:highlight>
                <a:latin typeface="Comfortaa"/>
                <a:ea typeface="Comfortaa"/>
                <a:cs typeface="Comfortaa"/>
                <a:sym typeface="Comfortaa"/>
              </a:rPr>
              <a:t>metacarpophalangeal</a:t>
            </a:r>
            <a:r>
              <a:rPr lang="en-US" sz="2600">
                <a:highlight>
                  <a:srgbClr val="FFFFFF"/>
                </a:highlight>
                <a:latin typeface="Comfortaa"/>
                <a:ea typeface="Comfortaa"/>
                <a:cs typeface="Comfortaa"/>
                <a:sym typeface="Comfortaa"/>
              </a:rPr>
              <a:t>)</a:t>
            </a:r>
            <a:r>
              <a:rPr lang="en-US" sz="3000">
                <a:latin typeface="Comfortaa"/>
                <a:ea typeface="Comfortaa"/>
                <a:cs typeface="Comfortaa"/>
                <a:sym typeface="Comfortaa"/>
              </a:rPr>
              <a:t> joints of ring and little fingers</a:t>
            </a:r>
            <a:endParaRPr sz="3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3000">
              <a:latin typeface="Comfortaa"/>
              <a:ea typeface="Comfortaa"/>
              <a:cs typeface="Comfortaa"/>
              <a:sym typeface="Comfortaa"/>
            </a:endParaRPr>
          </a:p>
          <a:p>
            <a:pPr indent="0" lvl="0" marL="0" rtl="0" algn="l">
              <a:spcBef>
                <a:spcPts val="0"/>
              </a:spcBef>
              <a:spcAft>
                <a:spcPts val="0"/>
              </a:spcAft>
              <a:buNone/>
            </a:pPr>
            <a:r>
              <a:rPr lang="en-US" sz="3000">
                <a:latin typeface="Comfortaa"/>
                <a:ea typeface="Comfortaa"/>
                <a:cs typeface="Comfortaa"/>
                <a:sym typeface="Comfortaa"/>
              </a:rPr>
              <a:t>➢ Flexion of the IP joints</a:t>
            </a:r>
            <a:endParaRPr sz="3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3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000">
                <a:latin typeface="Comfortaa"/>
                <a:ea typeface="Comfortaa"/>
                <a:cs typeface="Comfortaa"/>
                <a:sym typeface="Comfortaa"/>
              </a:rPr>
              <a:t>Reason of Claw Hand:</a:t>
            </a:r>
            <a:endParaRPr sz="3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000">
                <a:latin typeface="Comfortaa"/>
                <a:ea typeface="Comfortaa"/>
                <a:cs typeface="Comfortaa"/>
                <a:sym typeface="Comfortaa"/>
              </a:rPr>
              <a:t>➢ Paralysis of interossei &amp; lumbricals </a:t>
            </a:r>
            <a:r>
              <a:rPr lang="en-US" sz="3000">
                <a:solidFill>
                  <a:srgbClr val="999999"/>
                </a:solidFill>
                <a:latin typeface="Comfortaa"/>
                <a:ea typeface="Comfortaa"/>
                <a:cs typeface="Comfortaa"/>
                <a:sym typeface="Comfortaa"/>
              </a:rPr>
              <a:t>(</a:t>
            </a:r>
            <a:r>
              <a:rPr lang="en-US" sz="3000">
                <a:solidFill>
                  <a:srgbClr val="B7B7B7"/>
                </a:solidFill>
                <a:latin typeface="Comfortaa"/>
                <a:ea typeface="Comfortaa"/>
                <a:cs typeface="Comfortaa"/>
                <a:sym typeface="Comfortaa"/>
              </a:rPr>
              <a:t>loss of function</a:t>
            </a:r>
            <a:r>
              <a:rPr lang="en-US" sz="3000">
                <a:solidFill>
                  <a:srgbClr val="999999"/>
                </a:solidFill>
                <a:latin typeface="Comfortaa"/>
                <a:ea typeface="Comfortaa"/>
                <a:cs typeface="Comfortaa"/>
                <a:sym typeface="Comfortaa"/>
              </a:rPr>
              <a:t>)</a:t>
            </a:r>
            <a:r>
              <a:rPr lang="en-US" sz="3000">
                <a:latin typeface="Comfortaa"/>
                <a:ea typeface="Comfortaa"/>
                <a:cs typeface="Comfortaa"/>
                <a:sym typeface="Comfortaa"/>
              </a:rPr>
              <a:t>.</a:t>
            </a:r>
            <a:endParaRPr sz="3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000">
                <a:latin typeface="Comfortaa"/>
                <a:ea typeface="Comfortaa"/>
                <a:cs typeface="Comfortaa"/>
                <a:sym typeface="Comfortaa"/>
              </a:rPr>
              <a:t>➢ Unopposed actions of extensors &amp; FDP</a:t>
            </a:r>
            <a:endParaRPr>
              <a:latin typeface="Comfortaa"/>
              <a:ea typeface="Comfortaa"/>
              <a:cs typeface="Comfortaa"/>
              <a:sym typeface="Comfortaa"/>
            </a:endParaRPr>
          </a:p>
        </p:txBody>
      </p:sp>
      <p:sp>
        <p:nvSpPr>
          <p:cNvPr id="277" name="Google Shape;277;g106222a96ff_0_12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78" name="Google Shape;278;g106222a96ff_0_128"/>
          <p:cNvPicPr preferRelativeResize="0"/>
          <p:nvPr/>
        </p:nvPicPr>
        <p:blipFill>
          <a:blip r:embed="rId4">
            <a:alphaModFix/>
          </a:blip>
          <a:stretch>
            <a:fillRect/>
          </a:stretch>
        </p:blipFill>
        <p:spPr>
          <a:xfrm>
            <a:off x="12645500" y="6290100"/>
            <a:ext cx="5033950" cy="2886700"/>
          </a:xfrm>
          <a:prstGeom prst="rect">
            <a:avLst/>
          </a:prstGeom>
          <a:noFill/>
          <a:ln>
            <a:noFill/>
          </a:ln>
        </p:spPr>
      </p:pic>
      <p:sp>
        <p:nvSpPr>
          <p:cNvPr id="279" name="Google Shape;279;g106222a96ff_0_128"/>
          <p:cNvSpPr/>
          <p:nvPr/>
        </p:nvSpPr>
        <p:spPr>
          <a:xfrm>
            <a:off x="10244825" y="4440900"/>
            <a:ext cx="524400" cy="442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g106222a96ff_0_136"/>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cxnSp>
        <p:nvCxnSpPr>
          <p:cNvPr id="285" name="Google Shape;285;g106222a96ff_0_136"/>
          <p:cNvCxnSpPr>
            <a:stCxn id="286" idx="2"/>
          </p:cNvCxnSpPr>
          <p:nvPr/>
        </p:nvCxnSpPr>
        <p:spPr>
          <a:xfrm>
            <a:off x="8961400" y="1724109"/>
            <a:ext cx="11400" cy="8653500"/>
          </a:xfrm>
          <a:prstGeom prst="straightConnector1">
            <a:avLst/>
          </a:prstGeom>
          <a:noFill/>
          <a:ln cap="flat" cmpd="sng" w="9525">
            <a:solidFill>
              <a:schemeClr val="dk2"/>
            </a:solidFill>
            <a:prstDash val="solid"/>
            <a:round/>
            <a:headEnd len="med" w="med" type="none"/>
            <a:tailEnd len="med" w="med" type="none"/>
          </a:ln>
        </p:spPr>
      </p:cxnSp>
      <p:sp>
        <p:nvSpPr>
          <p:cNvPr id="287" name="Google Shape;287;g106222a96ff_0_136"/>
          <p:cNvSpPr txBox="1"/>
          <p:nvPr/>
        </p:nvSpPr>
        <p:spPr>
          <a:xfrm>
            <a:off x="443775" y="2033925"/>
            <a:ext cx="7101600" cy="500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latin typeface="Comfortaa"/>
                <a:ea typeface="Comfortaa"/>
                <a:cs typeface="Comfortaa"/>
                <a:sym typeface="Comfortaa"/>
              </a:rPr>
              <a:t>b</a:t>
            </a:r>
            <a:r>
              <a:rPr b="1" lang="en-US" sz="3200">
                <a:latin typeface="Comfortaa"/>
                <a:ea typeface="Comfortaa"/>
                <a:cs typeface="Comfortaa"/>
                <a:sym typeface="Comfortaa"/>
              </a:rPr>
              <a:t>ehind the elbow</a:t>
            </a:r>
            <a:endParaRPr b="1" sz="3200">
              <a:latin typeface="Comfortaa"/>
              <a:ea typeface="Comfortaa"/>
              <a:cs typeface="Comfortaa"/>
              <a:sym typeface="Comfortaa"/>
            </a:endParaRPr>
          </a:p>
          <a:p>
            <a:pPr indent="0" lvl="0" marL="0" rtl="0" algn="l">
              <a:spcBef>
                <a:spcPts val="0"/>
              </a:spcBef>
              <a:spcAft>
                <a:spcPts val="0"/>
              </a:spcAft>
              <a:buNone/>
            </a:pPr>
            <a:r>
              <a:t/>
            </a:r>
            <a:endParaRPr sz="3200">
              <a:latin typeface="Comfortaa"/>
              <a:ea typeface="Comfortaa"/>
              <a:cs typeface="Comfortaa"/>
              <a:sym typeface="Comfortaa"/>
            </a:endParaRPr>
          </a:p>
          <a:p>
            <a:pPr indent="0" lvl="0" marL="0" rtl="0" algn="l">
              <a:spcBef>
                <a:spcPts val="0"/>
              </a:spcBef>
              <a:spcAft>
                <a:spcPts val="0"/>
              </a:spcAft>
              <a:buNone/>
            </a:pPr>
            <a:r>
              <a:rPr lang="en-US" sz="3200">
                <a:latin typeface="Comfortaa"/>
                <a:ea typeface="Comfortaa"/>
                <a:cs typeface="Comfortaa"/>
                <a:sym typeface="Comfortaa"/>
              </a:rPr>
              <a:t>1- Atrophy</a:t>
            </a:r>
            <a:r>
              <a:rPr lang="en-US" sz="3200">
                <a:latin typeface="Comfortaa"/>
                <a:ea typeface="Comfortaa"/>
                <a:cs typeface="Comfortaa"/>
                <a:sym typeface="Comfortaa"/>
              </a:rPr>
              <a:t> of Ulnar side of forearm.</a:t>
            </a:r>
            <a:endParaRPr sz="32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200">
                <a:latin typeface="Comfortaa"/>
                <a:ea typeface="Comfortaa"/>
                <a:cs typeface="Comfortaa"/>
                <a:sym typeface="Comfortaa"/>
              </a:rPr>
              <a:t>2- Flexion of the wrist With abduction.</a:t>
            </a:r>
            <a:endParaRPr sz="32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200">
                <a:latin typeface="Comfortaa"/>
                <a:ea typeface="Comfortaa"/>
                <a:cs typeface="Comfortaa"/>
                <a:sym typeface="Comfortaa"/>
              </a:rPr>
              <a:t>3- Wasting of Hypothenar Eminence.</a:t>
            </a:r>
            <a:endParaRPr sz="32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200">
                <a:latin typeface="Comfortaa"/>
                <a:ea typeface="Comfortaa"/>
                <a:cs typeface="Comfortaa"/>
                <a:sym typeface="Comfortaa"/>
              </a:rPr>
              <a:t>4- Claw hand.</a:t>
            </a:r>
            <a:endParaRPr sz="3200">
              <a:latin typeface="Comfortaa"/>
              <a:ea typeface="Comfortaa"/>
              <a:cs typeface="Comfortaa"/>
              <a:sym typeface="Comfortaa"/>
            </a:endParaRPr>
          </a:p>
          <a:p>
            <a:pPr indent="0" lvl="0" marL="0" rtl="0" algn="l">
              <a:spcBef>
                <a:spcPts val="0"/>
              </a:spcBef>
              <a:spcAft>
                <a:spcPts val="0"/>
              </a:spcAft>
              <a:buNone/>
            </a:pPr>
            <a:r>
              <a:t/>
            </a:r>
            <a:endParaRPr sz="2500">
              <a:latin typeface="Comfortaa"/>
              <a:ea typeface="Comfortaa"/>
              <a:cs typeface="Comfortaa"/>
              <a:sym typeface="Comfortaa"/>
            </a:endParaRPr>
          </a:p>
        </p:txBody>
      </p:sp>
      <p:sp>
        <p:nvSpPr>
          <p:cNvPr id="288" name="Google Shape;288;g106222a96ff_0_136"/>
          <p:cNvSpPr txBox="1"/>
          <p:nvPr/>
        </p:nvSpPr>
        <p:spPr>
          <a:xfrm>
            <a:off x="9403325" y="2033925"/>
            <a:ext cx="7703700" cy="261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latin typeface="Comfortaa"/>
                <a:ea typeface="Comfortaa"/>
                <a:cs typeface="Comfortaa"/>
                <a:sym typeface="Comfortaa"/>
              </a:rPr>
              <a:t>At wrist Nerve</a:t>
            </a:r>
            <a:endParaRPr b="1" sz="3200">
              <a:latin typeface="Comfortaa"/>
              <a:ea typeface="Comfortaa"/>
              <a:cs typeface="Comfortaa"/>
              <a:sym typeface="Comfortaa"/>
            </a:endParaRPr>
          </a:p>
          <a:p>
            <a:pPr indent="0" lvl="0" marL="0" rtl="0" algn="l">
              <a:spcBef>
                <a:spcPts val="0"/>
              </a:spcBef>
              <a:spcAft>
                <a:spcPts val="0"/>
              </a:spcAft>
              <a:buNone/>
            </a:pPr>
            <a:r>
              <a:t/>
            </a:r>
            <a:endParaRPr sz="32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200">
                <a:latin typeface="Comfortaa"/>
                <a:ea typeface="Comfortaa"/>
                <a:cs typeface="Comfortaa"/>
                <a:sym typeface="Comfortaa"/>
              </a:rPr>
              <a:t>- Claw hand</a:t>
            </a:r>
            <a:endParaRPr sz="32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3200">
                <a:latin typeface="Comfortaa"/>
                <a:ea typeface="Comfortaa"/>
                <a:cs typeface="Comfortaa"/>
                <a:sym typeface="Comfortaa"/>
              </a:rPr>
              <a:t>- Wasting of hypothenar</a:t>
            </a:r>
            <a:endParaRPr sz="3200">
              <a:latin typeface="Comfortaa"/>
              <a:ea typeface="Comfortaa"/>
              <a:cs typeface="Comfortaa"/>
              <a:sym typeface="Comfortaa"/>
            </a:endParaRPr>
          </a:p>
          <a:p>
            <a:pPr indent="0" lvl="0" marL="0" rtl="0" algn="l">
              <a:spcBef>
                <a:spcPts val="0"/>
              </a:spcBef>
              <a:spcAft>
                <a:spcPts val="0"/>
              </a:spcAft>
              <a:buNone/>
            </a:pPr>
            <a:r>
              <a:t/>
            </a:r>
            <a:endParaRPr sz="3000">
              <a:latin typeface="Comfortaa"/>
              <a:ea typeface="Comfortaa"/>
              <a:cs typeface="Comfortaa"/>
              <a:sym typeface="Comfortaa"/>
            </a:endParaRPr>
          </a:p>
        </p:txBody>
      </p:sp>
      <p:pic>
        <p:nvPicPr>
          <p:cNvPr id="289" name="Google Shape;289;g106222a96ff_0_136"/>
          <p:cNvPicPr preferRelativeResize="0"/>
          <p:nvPr/>
        </p:nvPicPr>
        <p:blipFill>
          <a:blip r:embed="rId4">
            <a:alphaModFix/>
          </a:blip>
          <a:stretch>
            <a:fillRect/>
          </a:stretch>
        </p:blipFill>
        <p:spPr>
          <a:xfrm>
            <a:off x="9892475" y="4887325"/>
            <a:ext cx="6396300" cy="3667925"/>
          </a:xfrm>
          <a:prstGeom prst="rect">
            <a:avLst/>
          </a:prstGeom>
          <a:noFill/>
          <a:ln>
            <a:noFill/>
          </a:ln>
        </p:spPr>
      </p:pic>
      <p:pic>
        <p:nvPicPr>
          <p:cNvPr id="290" name="Google Shape;290;g106222a96ff_0_136"/>
          <p:cNvPicPr preferRelativeResize="0"/>
          <p:nvPr/>
        </p:nvPicPr>
        <p:blipFill rotWithShape="1">
          <a:blip r:embed="rId5">
            <a:alphaModFix/>
          </a:blip>
          <a:srcRect b="45910" l="-1680" r="1680" t="0"/>
          <a:stretch/>
        </p:blipFill>
        <p:spPr>
          <a:xfrm>
            <a:off x="3638425" y="6675925"/>
            <a:ext cx="4891925" cy="2616599"/>
          </a:xfrm>
          <a:prstGeom prst="rect">
            <a:avLst/>
          </a:prstGeom>
          <a:noFill/>
          <a:ln>
            <a:noFill/>
          </a:ln>
        </p:spPr>
      </p:pic>
      <p:sp>
        <p:nvSpPr>
          <p:cNvPr id="291" name="Google Shape;291;g106222a96ff_0_136"/>
          <p:cNvSpPr txBox="1"/>
          <p:nvPr/>
        </p:nvSpPr>
        <p:spPr>
          <a:xfrm>
            <a:off x="1916600" y="508475"/>
            <a:ext cx="14902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4000">
                <a:solidFill>
                  <a:srgbClr val="F9CB9C"/>
                </a:solidFill>
                <a:latin typeface="Comfortaa"/>
                <a:ea typeface="Comfortaa"/>
                <a:cs typeface="Comfortaa"/>
                <a:sym typeface="Comfortaa"/>
              </a:rPr>
              <a:t>                           Applied Anatomy: Injury of Ulnar Nerve</a:t>
            </a:r>
            <a:endParaRPr b="1" sz="4000">
              <a:latin typeface="Comfortaa"/>
              <a:ea typeface="Comfortaa"/>
              <a:cs typeface="Comfortaa"/>
              <a:sym typeface="Comforta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g1077f9a4300_7_1"/>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
        <p:nvSpPr>
          <p:cNvPr id="297" name="Google Shape;297;g1077f9a4300_7_1"/>
          <p:cNvSpPr txBox="1"/>
          <p:nvPr/>
        </p:nvSpPr>
        <p:spPr>
          <a:xfrm>
            <a:off x="1616275" y="743175"/>
            <a:ext cx="14850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rgbClr val="F9CB9C"/>
                </a:solidFill>
                <a:latin typeface="Comfortaa"/>
                <a:ea typeface="Comfortaa"/>
                <a:cs typeface="Comfortaa"/>
                <a:sym typeface="Comfortaa"/>
              </a:rPr>
              <a:t>SUMMARY</a:t>
            </a:r>
            <a:endParaRPr b="1" sz="4000">
              <a:solidFill>
                <a:srgbClr val="F9CB9C"/>
              </a:solidFill>
              <a:latin typeface="Comfortaa"/>
              <a:ea typeface="Comfortaa"/>
              <a:cs typeface="Comfortaa"/>
              <a:sym typeface="Comfortaa"/>
            </a:endParaRPr>
          </a:p>
        </p:txBody>
      </p:sp>
      <p:sp>
        <p:nvSpPr>
          <p:cNvPr id="298" name="Google Shape;298;g1077f9a4300_7_1"/>
          <p:cNvSpPr txBox="1"/>
          <p:nvPr/>
        </p:nvSpPr>
        <p:spPr>
          <a:xfrm>
            <a:off x="443775" y="2855325"/>
            <a:ext cx="16962000" cy="6246900"/>
          </a:xfrm>
          <a:prstGeom prst="rect">
            <a:avLst/>
          </a:prstGeom>
          <a:noFill/>
          <a:ln>
            <a:noFill/>
          </a:ln>
        </p:spPr>
        <p:txBody>
          <a:bodyPr anchorCtr="0" anchor="t" bIns="91425" lIns="91425" spcFirstLastPara="1" rIns="91425" wrap="square" tIns="91425">
            <a:spAutoFit/>
          </a:bodyPr>
          <a:lstStyle/>
          <a:p>
            <a:pPr indent="-412750" lvl="0" marL="457200" rtl="0" algn="l">
              <a:lnSpc>
                <a:spcPct val="115000"/>
              </a:lnSpc>
              <a:spcBef>
                <a:spcPts val="0"/>
              </a:spcBef>
              <a:spcAft>
                <a:spcPts val="0"/>
              </a:spcAft>
              <a:buSzPts val="2900"/>
              <a:buFont typeface="Calibri"/>
              <a:buChar char="●"/>
            </a:pPr>
            <a:r>
              <a:rPr lang="en-US" sz="2900">
                <a:solidFill>
                  <a:srgbClr val="FF0000"/>
                </a:solidFill>
                <a:highlight>
                  <a:schemeClr val="lt1"/>
                </a:highlight>
                <a:latin typeface="Comfortaa"/>
                <a:ea typeface="Comfortaa"/>
                <a:cs typeface="Comfortaa"/>
                <a:sym typeface="Comfortaa"/>
              </a:rPr>
              <a:t>The ulnar nerve</a:t>
            </a:r>
            <a:r>
              <a:rPr lang="en-US" sz="2900">
                <a:solidFill>
                  <a:schemeClr val="dk1"/>
                </a:solidFill>
                <a:highlight>
                  <a:schemeClr val="lt1"/>
                </a:highlight>
                <a:latin typeface="Comfortaa"/>
                <a:ea typeface="Comfortaa"/>
                <a:cs typeface="Comfortaa"/>
                <a:sym typeface="Comfortaa"/>
              </a:rPr>
              <a:t> </a:t>
            </a:r>
            <a:r>
              <a:rPr lang="en-US" sz="2900">
                <a:solidFill>
                  <a:schemeClr val="dk1"/>
                </a:solidFill>
                <a:latin typeface="Comfortaa"/>
                <a:ea typeface="Comfortaa"/>
                <a:cs typeface="Comfortaa"/>
                <a:sym typeface="Comfortaa"/>
              </a:rPr>
              <a:t>is continuation of the medial cord which supplies some flexors muscles on ulnar side of the forearm, most of the intrinsic muscles of the hand and skin of the ulnar one and a half digits. It is most commonly injured behind the elbow followed by at the wrist. The classical sign of a low lesion “</a:t>
            </a:r>
            <a:r>
              <a:rPr b="1" lang="en-US" sz="2900">
                <a:solidFill>
                  <a:schemeClr val="dk1"/>
                </a:solidFill>
                <a:latin typeface="Comfortaa"/>
                <a:ea typeface="Comfortaa"/>
                <a:cs typeface="Comfortaa"/>
                <a:sym typeface="Comfortaa"/>
              </a:rPr>
              <a:t>CLAW HAND</a:t>
            </a:r>
            <a:r>
              <a:rPr lang="en-US" sz="2900">
                <a:solidFill>
                  <a:schemeClr val="dk1"/>
                </a:solidFill>
                <a:latin typeface="Comfortaa"/>
                <a:ea typeface="Comfortaa"/>
                <a:cs typeface="Comfortaa"/>
                <a:sym typeface="Comfortaa"/>
              </a:rPr>
              <a:t>”.</a:t>
            </a:r>
            <a:endParaRPr sz="29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t/>
            </a:r>
            <a:endParaRPr sz="29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t/>
            </a:r>
            <a:endParaRPr sz="2900">
              <a:solidFill>
                <a:schemeClr val="dk1"/>
              </a:solidFill>
              <a:latin typeface="Comfortaa"/>
              <a:ea typeface="Comfortaa"/>
              <a:cs typeface="Comfortaa"/>
              <a:sym typeface="Comfortaa"/>
            </a:endParaRPr>
          </a:p>
          <a:p>
            <a:pPr indent="-412750" lvl="0" marL="457200" rtl="0" algn="l">
              <a:lnSpc>
                <a:spcPct val="115000"/>
              </a:lnSpc>
              <a:spcBef>
                <a:spcPts val="0"/>
              </a:spcBef>
              <a:spcAft>
                <a:spcPts val="0"/>
              </a:spcAft>
              <a:buSzPts val="2900"/>
              <a:buFont typeface="Calibri"/>
              <a:buChar char="●"/>
            </a:pPr>
            <a:r>
              <a:rPr lang="en-US" sz="2900">
                <a:solidFill>
                  <a:srgbClr val="FF0000"/>
                </a:solidFill>
                <a:highlight>
                  <a:schemeClr val="lt1"/>
                </a:highlight>
                <a:latin typeface="Comfortaa"/>
                <a:ea typeface="Comfortaa"/>
                <a:cs typeface="Comfortaa"/>
                <a:sym typeface="Comfortaa"/>
              </a:rPr>
              <a:t>The radial nerve</a:t>
            </a:r>
            <a:r>
              <a:rPr lang="en-US" sz="2900">
                <a:solidFill>
                  <a:schemeClr val="dk1"/>
                </a:solidFill>
                <a:highlight>
                  <a:schemeClr val="lt1"/>
                </a:highlight>
                <a:latin typeface="Comfortaa"/>
                <a:ea typeface="Comfortaa"/>
                <a:cs typeface="Comfortaa"/>
                <a:sym typeface="Comfortaa"/>
              </a:rPr>
              <a:t> </a:t>
            </a:r>
            <a:r>
              <a:rPr lang="en-US" sz="2900">
                <a:solidFill>
                  <a:schemeClr val="dk1"/>
                </a:solidFill>
                <a:latin typeface="Comfortaa"/>
                <a:ea typeface="Comfortaa"/>
                <a:cs typeface="Comfortaa"/>
                <a:sym typeface="Comfortaa"/>
              </a:rPr>
              <a:t>is one of the five branches of the Posterior cord and also the largest branch of the brachial plexus. It is the nerve of the extensor compartment the arm &amp; the </a:t>
            </a:r>
            <a:r>
              <a:rPr lang="en-US" sz="2900">
                <a:solidFill>
                  <a:schemeClr val="dk1"/>
                </a:solidFill>
                <a:latin typeface="Comfortaa"/>
                <a:ea typeface="Comfortaa"/>
                <a:cs typeface="Comfortaa"/>
                <a:sym typeface="Comfortaa"/>
              </a:rPr>
              <a:t>forearm</a:t>
            </a:r>
            <a:r>
              <a:rPr lang="en-US" sz="2900">
                <a:solidFill>
                  <a:schemeClr val="dk1"/>
                </a:solidFill>
                <a:latin typeface="Comfortaa"/>
                <a:ea typeface="Comfortaa"/>
                <a:cs typeface="Comfortaa"/>
                <a:sym typeface="Comfortaa"/>
              </a:rPr>
              <a:t>. In the spiral groove, the nerve lies directly in contact with the shaft of the humerus (a Dangerous Position). Most commonly injured in fracture of the shaft of the humerus. The characteristic lesion is “</a:t>
            </a:r>
            <a:r>
              <a:rPr b="1" lang="en-US" sz="2900">
                <a:solidFill>
                  <a:schemeClr val="dk1"/>
                </a:solidFill>
                <a:latin typeface="Comfortaa"/>
                <a:ea typeface="Comfortaa"/>
                <a:cs typeface="Comfortaa"/>
                <a:sym typeface="Comfortaa"/>
              </a:rPr>
              <a:t>WRIST DROP</a:t>
            </a:r>
            <a:r>
              <a:rPr lang="en-US" sz="2900">
                <a:solidFill>
                  <a:schemeClr val="dk1"/>
                </a:solidFill>
                <a:latin typeface="Comfortaa"/>
                <a:ea typeface="Comfortaa"/>
                <a:cs typeface="Comfortaa"/>
                <a:sym typeface="Comfortaa"/>
              </a:rPr>
              <a:t>”.</a:t>
            </a:r>
            <a:endParaRPr sz="29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700">
              <a:latin typeface="Comfortaa"/>
              <a:ea typeface="Comfortaa"/>
              <a:cs typeface="Comfortaa"/>
              <a:sym typeface="Comfortaa"/>
            </a:endParaRPr>
          </a:p>
        </p:txBody>
      </p:sp>
      <p:sp>
        <p:nvSpPr>
          <p:cNvPr id="299" name="Google Shape;299;g1077f9a4300_7_1"/>
          <p:cNvSpPr txBox="1"/>
          <p:nvPr/>
        </p:nvSpPr>
        <p:spPr>
          <a:xfrm>
            <a:off x="14885100" y="0"/>
            <a:ext cx="3402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400">
                <a:solidFill>
                  <a:schemeClr val="accent1"/>
                </a:solidFill>
                <a:latin typeface="Calibri"/>
                <a:ea typeface="Calibri"/>
                <a:cs typeface="Calibri"/>
                <a:sym typeface="Calibri"/>
              </a:rPr>
              <a:t>Boys Slides Only</a:t>
            </a:r>
            <a:r>
              <a:rPr lang="en-US" sz="3400">
                <a:solidFill>
                  <a:schemeClr val="dk2"/>
                </a:solidFill>
                <a:latin typeface="Calibri"/>
                <a:ea typeface="Calibri"/>
                <a:cs typeface="Calibri"/>
                <a:sym typeface="Calibri"/>
              </a:rPr>
              <a:t> </a:t>
            </a:r>
            <a:endParaRPr sz="3400">
              <a:solidFill>
                <a:schemeClr val="dk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3" name="Shape 303"/>
        <p:cNvGrpSpPr/>
        <p:nvPr/>
      </p:nvGrpSpPr>
      <p:grpSpPr>
        <a:xfrm>
          <a:off x="0" y="0"/>
          <a:ext cx="0" cy="0"/>
          <a:chOff x="0" y="0"/>
          <a:chExt cx="0" cy="0"/>
        </a:xfrm>
      </p:grpSpPr>
      <p:pic>
        <p:nvPicPr>
          <p:cNvPr id="304" name="Google Shape;304;p3"/>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grpSp>
        <p:nvGrpSpPr>
          <p:cNvPr id="305" name="Google Shape;305;p3"/>
          <p:cNvGrpSpPr/>
          <p:nvPr/>
        </p:nvGrpSpPr>
        <p:grpSpPr>
          <a:xfrm>
            <a:off x="9335099" y="2726253"/>
            <a:ext cx="3514317" cy="595244"/>
            <a:chOff x="4404545" y="3301592"/>
            <a:chExt cx="782403" cy="129272"/>
          </a:xfrm>
        </p:grpSpPr>
        <p:sp>
          <p:nvSpPr>
            <p:cNvPr id="306" name="Google Shape;306;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8" name="Google Shape;308;p3"/>
          <p:cNvGrpSpPr/>
          <p:nvPr/>
        </p:nvGrpSpPr>
        <p:grpSpPr>
          <a:xfrm>
            <a:off x="2209006" y="1521764"/>
            <a:ext cx="14507554" cy="1005270"/>
            <a:chOff x="4411970" y="2468673"/>
            <a:chExt cx="747292" cy="167428"/>
          </a:xfrm>
        </p:grpSpPr>
        <p:sp>
          <p:nvSpPr>
            <p:cNvPr id="309" name="Google Shape;309;p3"/>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omfortaa"/>
                <a:ea typeface="Comfortaa"/>
                <a:cs typeface="Comfortaa"/>
                <a:sym typeface="Comfortaa"/>
              </a:endParaRPr>
            </a:p>
          </p:txBody>
        </p:sp>
        <p:sp>
          <p:nvSpPr>
            <p:cNvPr id="310" name="Google Shape;310;p3"/>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800">
                  <a:solidFill>
                    <a:srgbClr val="434343"/>
                  </a:solidFill>
                  <a:latin typeface="Comfortaa"/>
                  <a:ea typeface="Comfortaa"/>
                  <a:cs typeface="Comfortaa"/>
                  <a:sym typeface="Comfortaa"/>
                </a:rPr>
                <a:t>The radial nerve enters </a:t>
              </a:r>
              <a:r>
                <a:rPr lang="en-US" sz="2800">
                  <a:solidFill>
                    <a:srgbClr val="434343"/>
                  </a:solidFill>
                  <a:latin typeface="Comfortaa"/>
                  <a:ea typeface="Comfortaa"/>
                  <a:cs typeface="Comfortaa"/>
                  <a:sym typeface="Comfortaa"/>
                </a:rPr>
                <a:t>the</a:t>
              </a:r>
              <a:r>
                <a:rPr lang="en-US" sz="2800">
                  <a:solidFill>
                    <a:srgbClr val="434343"/>
                  </a:solidFill>
                  <a:latin typeface="Comfortaa"/>
                  <a:ea typeface="Comfortaa"/>
                  <a:cs typeface="Comfortaa"/>
                  <a:sym typeface="Comfortaa"/>
                </a:rPr>
                <a:t> upper limb between ?</a:t>
              </a:r>
              <a:endParaRPr i="0" sz="2800" u="none" cap="none" strike="noStrike">
                <a:solidFill>
                  <a:srgbClr val="434343"/>
                </a:solidFill>
                <a:latin typeface="Comfortaa"/>
                <a:ea typeface="Comfortaa"/>
                <a:cs typeface="Comfortaa"/>
                <a:sym typeface="Comfortaa"/>
              </a:endParaRPr>
            </a:p>
          </p:txBody>
        </p:sp>
      </p:grpSp>
      <p:sp>
        <p:nvSpPr>
          <p:cNvPr id="311" name="Google Shape;311;p3"/>
          <p:cNvSpPr txBox="1"/>
          <p:nvPr/>
        </p:nvSpPr>
        <p:spPr>
          <a:xfrm>
            <a:off x="2306265" y="1760850"/>
            <a:ext cx="771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Q1</a:t>
            </a:r>
            <a:endParaRPr b="1" i="0" sz="2300" u="none" cap="none" strike="noStrike">
              <a:solidFill>
                <a:srgbClr val="000000"/>
              </a:solidFill>
              <a:latin typeface="Comfortaa"/>
              <a:ea typeface="Comfortaa"/>
              <a:cs typeface="Comfortaa"/>
              <a:sym typeface="Comfortaa"/>
            </a:endParaRPr>
          </a:p>
        </p:txBody>
      </p:sp>
      <p:grpSp>
        <p:nvGrpSpPr>
          <p:cNvPr id="312" name="Google Shape;312;p3"/>
          <p:cNvGrpSpPr/>
          <p:nvPr/>
        </p:nvGrpSpPr>
        <p:grpSpPr>
          <a:xfrm>
            <a:off x="2209006" y="4321833"/>
            <a:ext cx="14507554" cy="1005287"/>
            <a:chOff x="4411970" y="2468673"/>
            <a:chExt cx="747292" cy="167428"/>
          </a:xfrm>
        </p:grpSpPr>
        <p:sp>
          <p:nvSpPr>
            <p:cNvPr id="313" name="Google Shape;313;p3"/>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3"/>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800">
                  <a:solidFill>
                    <a:srgbClr val="434343"/>
                  </a:solidFill>
                  <a:latin typeface="Comfortaa"/>
                  <a:ea typeface="Comfortaa"/>
                  <a:cs typeface="Comfortaa"/>
                  <a:sym typeface="Comfortaa"/>
                </a:rPr>
                <a:t>H</a:t>
              </a:r>
              <a:r>
                <a:rPr lang="en-US" sz="2800">
                  <a:solidFill>
                    <a:srgbClr val="434343"/>
                  </a:solidFill>
                  <a:latin typeface="Comfortaa"/>
                  <a:ea typeface="Comfortaa"/>
                  <a:cs typeface="Comfortaa"/>
                  <a:sym typeface="Comfortaa"/>
                </a:rPr>
                <a:t>ow many branches of </a:t>
              </a:r>
              <a:r>
                <a:rPr lang="en-US" sz="2800">
                  <a:solidFill>
                    <a:srgbClr val="434343"/>
                  </a:solidFill>
                  <a:latin typeface="Comfortaa"/>
                  <a:ea typeface="Comfortaa"/>
                  <a:cs typeface="Comfortaa"/>
                  <a:sym typeface="Comfortaa"/>
                </a:rPr>
                <a:t>the radial nerve are there in the </a:t>
              </a:r>
              <a:r>
                <a:rPr b="1" lang="en-US" sz="2800">
                  <a:solidFill>
                    <a:srgbClr val="434343"/>
                  </a:solidFill>
                  <a:latin typeface="Comfortaa"/>
                  <a:ea typeface="Comfortaa"/>
                  <a:cs typeface="Comfortaa"/>
                  <a:sym typeface="Comfortaa"/>
                </a:rPr>
                <a:t>ARM </a:t>
              </a:r>
              <a:r>
                <a:rPr lang="en-US" sz="2800">
                  <a:solidFill>
                    <a:srgbClr val="434343"/>
                  </a:solidFill>
                  <a:latin typeface="Comfortaa"/>
                  <a:ea typeface="Comfortaa"/>
                  <a:cs typeface="Comfortaa"/>
                  <a:sym typeface="Comfortaa"/>
                </a:rPr>
                <a:t>?</a:t>
              </a:r>
              <a:endParaRPr i="0" sz="2800" u="none" cap="none" strike="noStrike">
                <a:solidFill>
                  <a:srgbClr val="434343"/>
                </a:solidFill>
                <a:latin typeface="Comfortaa"/>
                <a:ea typeface="Comfortaa"/>
                <a:cs typeface="Comfortaa"/>
                <a:sym typeface="Comfortaa"/>
              </a:endParaRPr>
            </a:p>
          </p:txBody>
        </p:sp>
      </p:grpSp>
      <p:grpSp>
        <p:nvGrpSpPr>
          <p:cNvPr id="315" name="Google Shape;315;p3"/>
          <p:cNvGrpSpPr/>
          <p:nvPr/>
        </p:nvGrpSpPr>
        <p:grpSpPr>
          <a:xfrm>
            <a:off x="2306577" y="2726253"/>
            <a:ext cx="3514317" cy="595244"/>
            <a:chOff x="4404545" y="3301592"/>
            <a:chExt cx="782403" cy="129272"/>
          </a:xfrm>
        </p:grpSpPr>
        <p:sp>
          <p:nvSpPr>
            <p:cNvPr id="316" name="Google Shape;316;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sz="1200">
                  <a:latin typeface="Comfortaa"/>
                  <a:ea typeface="Comfortaa"/>
                  <a:cs typeface="Comfortaa"/>
                  <a:sym typeface="Comfortaa"/>
                </a:rPr>
                <a:t>sd   </a:t>
              </a:r>
              <a:r>
                <a:rPr lang="en-US" sz="1800">
                  <a:latin typeface="Comfortaa"/>
                  <a:ea typeface="Comfortaa"/>
                  <a:cs typeface="Comfortaa"/>
                  <a:sym typeface="Comfortaa"/>
                </a:rPr>
                <a:t>The long and lateral</a:t>
              </a:r>
              <a:endParaRPr sz="18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rPr lang="en-US" sz="1800">
                  <a:latin typeface="Comfortaa"/>
                  <a:ea typeface="Comfortaa"/>
                  <a:cs typeface="Comfortaa"/>
                  <a:sym typeface="Comfortaa"/>
                </a:rPr>
                <a:t>     heads of triceps</a:t>
              </a:r>
              <a:endParaRPr i="0" sz="1800" u="none" cap="none" strike="noStrike">
                <a:solidFill>
                  <a:srgbClr val="000000"/>
                </a:solidFill>
                <a:latin typeface="Comfortaa"/>
                <a:ea typeface="Comfortaa"/>
                <a:cs typeface="Comfortaa"/>
                <a:sym typeface="Comfortaa"/>
              </a:endParaRPr>
            </a:p>
          </p:txBody>
        </p:sp>
        <p:sp>
          <p:nvSpPr>
            <p:cNvPr id="317" name="Google Shape;317;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200" u="none" cap="none" strike="noStrike">
                <a:solidFill>
                  <a:srgbClr val="000000"/>
                </a:solidFill>
                <a:latin typeface="Comfortaa"/>
                <a:ea typeface="Comfortaa"/>
                <a:cs typeface="Comfortaa"/>
                <a:sym typeface="Comfortaa"/>
              </a:endParaRPr>
            </a:p>
          </p:txBody>
        </p:sp>
      </p:grpSp>
      <p:grpSp>
        <p:nvGrpSpPr>
          <p:cNvPr id="318" name="Google Shape;318;p3"/>
          <p:cNvGrpSpPr/>
          <p:nvPr/>
        </p:nvGrpSpPr>
        <p:grpSpPr>
          <a:xfrm>
            <a:off x="5820837" y="2726253"/>
            <a:ext cx="3514317" cy="595244"/>
            <a:chOff x="4404545" y="3301592"/>
            <a:chExt cx="782403" cy="129272"/>
          </a:xfrm>
        </p:grpSpPr>
        <p:sp>
          <p:nvSpPr>
            <p:cNvPr id="319" name="Google Shape;319;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sz="1200">
                  <a:latin typeface="Comfortaa"/>
                  <a:ea typeface="Comfortaa"/>
                  <a:cs typeface="Comfortaa"/>
                  <a:sym typeface="Comfortaa"/>
                </a:rPr>
                <a:t>e      </a:t>
              </a:r>
              <a:r>
                <a:rPr lang="en-US" sz="1800">
                  <a:latin typeface="Comfortaa"/>
                  <a:ea typeface="Comfortaa"/>
                  <a:cs typeface="Comfortaa"/>
                  <a:sym typeface="Comfortaa"/>
                </a:rPr>
                <a:t>Lateral </a:t>
              </a:r>
              <a:r>
                <a:rPr lang="en-US" sz="1800">
                  <a:latin typeface="Comfortaa"/>
                  <a:ea typeface="Comfortaa"/>
                  <a:cs typeface="Comfortaa"/>
                  <a:sym typeface="Comfortaa"/>
                </a:rPr>
                <a:t>and </a:t>
              </a:r>
              <a:r>
                <a:rPr lang="en-US" sz="1800">
                  <a:latin typeface="Comfortaa"/>
                  <a:ea typeface="Comfortaa"/>
                  <a:cs typeface="Comfortaa"/>
                  <a:sym typeface="Comfortaa"/>
                </a:rPr>
                <a:t>medial </a:t>
              </a:r>
              <a:endParaRPr sz="18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rPr lang="en-US" sz="1800">
                  <a:latin typeface="Comfortaa"/>
                  <a:ea typeface="Comfortaa"/>
                  <a:cs typeface="Comfortaa"/>
                  <a:sym typeface="Comfortaa"/>
                </a:rPr>
                <a:t>      heads of triceps</a:t>
              </a:r>
              <a:endParaRPr i="0" sz="1800" u="none" cap="none" strike="noStrike">
                <a:solidFill>
                  <a:srgbClr val="000000"/>
                </a:solidFill>
                <a:latin typeface="Comfortaa"/>
                <a:ea typeface="Comfortaa"/>
                <a:cs typeface="Comfortaa"/>
                <a:sym typeface="Comfortaa"/>
              </a:endParaRPr>
            </a:p>
          </p:txBody>
        </p:sp>
        <p:sp>
          <p:nvSpPr>
            <p:cNvPr id="320" name="Google Shape;320;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200" u="none" cap="none" strike="noStrike">
                <a:solidFill>
                  <a:srgbClr val="000000"/>
                </a:solidFill>
                <a:latin typeface="Comfortaa"/>
                <a:ea typeface="Comfortaa"/>
                <a:cs typeface="Comfortaa"/>
                <a:sym typeface="Comfortaa"/>
              </a:endParaRPr>
            </a:p>
          </p:txBody>
        </p:sp>
      </p:grpSp>
      <p:grpSp>
        <p:nvGrpSpPr>
          <p:cNvPr id="321" name="Google Shape;321;p3"/>
          <p:cNvGrpSpPr/>
          <p:nvPr/>
        </p:nvGrpSpPr>
        <p:grpSpPr>
          <a:xfrm>
            <a:off x="12849371" y="2726253"/>
            <a:ext cx="3514317" cy="595244"/>
            <a:chOff x="4404545" y="3301592"/>
            <a:chExt cx="782403" cy="129272"/>
          </a:xfrm>
        </p:grpSpPr>
        <p:sp>
          <p:nvSpPr>
            <p:cNvPr id="322" name="Google Shape;322;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4" name="Google Shape;324;p3"/>
          <p:cNvSpPr txBox="1"/>
          <p:nvPr/>
        </p:nvSpPr>
        <p:spPr>
          <a:xfrm>
            <a:off x="2299375" y="4440775"/>
            <a:ext cx="771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Q2</a:t>
            </a:r>
            <a:endParaRPr b="0" i="0" sz="1400" u="none" cap="none" strike="noStrike">
              <a:solidFill>
                <a:srgbClr val="000000"/>
              </a:solidFill>
              <a:latin typeface="Arial"/>
              <a:ea typeface="Arial"/>
              <a:cs typeface="Arial"/>
              <a:sym typeface="Arial"/>
            </a:endParaRPr>
          </a:p>
        </p:txBody>
      </p:sp>
      <p:sp>
        <p:nvSpPr>
          <p:cNvPr id="325" name="Google Shape;325;p3"/>
          <p:cNvSpPr txBox="1"/>
          <p:nvPr/>
        </p:nvSpPr>
        <p:spPr>
          <a:xfrm>
            <a:off x="5885027" y="269907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grpSp>
        <p:nvGrpSpPr>
          <p:cNvPr id="326" name="Google Shape;326;p3"/>
          <p:cNvGrpSpPr/>
          <p:nvPr/>
        </p:nvGrpSpPr>
        <p:grpSpPr>
          <a:xfrm>
            <a:off x="2209006" y="6879834"/>
            <a:ext cx="14507554" cy="1005287"/>
            <a:chOff x="4411970" y="2468673"/>
            <a:chExt cx="747292" cy="167428"/>
          </a:xfrm>
        </p:grpSpPr>
        <p:sp>
          <p:nvSpPr>
            <p:cNvPr id="327" name="Google Shape;327;p3"/>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3"/>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800">
                  <a:solidFill>
                    <a:srgbClr val="434343"/>
                  </a:solidFill>
                  <a:latin typeface="Comfortaa"/>
                  <a:ea typeface="Comfortaa"/>
                  <a:cs typeface="Comfortaa"/>
                  <a:sym typeface="Comfortaa"/>
                </a:rPr>
                <a:t>T</a:t>
              </a:r>
              <a:r>
                <a:rPr lang="en-US" sz="2800">
                  <a:solidFill>
                    <a:srgbClr val="434343"/>
                  </a:solidFill>
                  <a:latin typeface="Comfortaa"/>
                  <a:ea typeface="Comfortaa"/>
                  <a:cs typeface="Comfortaa"/>
                  <a:sym typeface="Comfortaa"/>
                </a:rPr>
                <a:t>he radial nerve begins in the ?</a:t>
              </a:r>
              <a:endParaRPr i="0" sz="2800" u="none" cap="none" strike="noStrike">
                <a:solidFill>
                  <a:srgbClr val="434343"/>
                </a:solidFill>
                <a:latin typeface="Comfortaa"/>
                <a:ea typeface="Comfortaa"/>
                <a:cs typeface="Comfortaa"/>
                <a:sym typeface="Comfortaa"/>
              </a:endParaRPr>
            </a:p>
          </p:txBody>
        </p:sp>
      </p:grpSp>
      <p:sp>
        <p:nvSpPr>
          <p:cNvPr id="329" name="Google Shape;329;p3"/>
          <p:cNvSpPr txBox="1"/>
          <p:nvPr/>
        </p:nvSpPr>
        <p:spPr>
          <a:xfrm>
            <a:off x="2299375" y="6998775"/>
            <a:ext cx="771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Q3</a:t>
            </a:r>
            <a:endParaRPr b="0" i="0" sz="1400" u="none" cap="none" strike="noStrike">
              <a:solidFill>
                <a:srgbClr val="000000"/>
              </a:solidFill>
              <a:latin typeface="Arial"/>
              <a:ea typeface="Arial"/>
              <a:cs typeface="Arial"/>
              <a:sym typeface="Arial"/>
            </a:endParaRPr>
          </a:p>
        </p:txBody>
      </p:sp>
      <p:sp>
        <p:nvSpPr>
          <p:cNvPr id="330" name="Google Shape;330;p3"/>
          <p:cNvSpPr txBox="1"/>
          <p:nvPr/>
        </p:nvSpPr>
        <p:spPr>
          <a:xfrm>
            <a:off x="9453402" y="269907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331" name="Google Shape;331;p3"/>
          <p:cNvSpPr txBox="1"/>
          <p:nvPr/>
        </p:nvSpPr>
        <p:spPr>
          <a:xfrm>
            <a:off x="12973850" y="2696550"/>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332" name="Google Shape;332;p3"/>
          <p:cNvSpPr txBox="1"/>
          <p:nvPr/>
        </p:nvSpPr>
        <p:spPr>
          <a:xfrm>
            <a:off x="2316652" y="2696538"/>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grpSp>
        <p:nvGrpSpPr>
          <p:cNvPr id="333" name="Google Shape;333;p3"/>
          <p:cNvGrpSpPr/>
          <p:nvPr/>
        </p:nvGrpSpPr>
        <p:grpSpPr>
          <a:xfrm>
            <a:off x="9462737" y="5464228"/>
            <a:ext cx="3514317" cy="595244"/>
            <a:chOff x="4404545" y="3301592"/>
            <a:chExt cx="782403" cy="129272"/>
          </a:xfrm>
        </p:grpSpPr>
        <p:sp>
          <p:nvSpPr>
            <p:cNvPr id="334" name="Google Shape;334;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t>         </a:t>
              </a:r>
              <a:r>
                <a:rPr lang="en-US" sz="2000"/>
                <a:t>4</a:t>
              </a:r>
              <a:endParaRPr b="0" i="0" sz="2000" u="none" cap="none" strike="noStrike">
                <a:solidFill>
                  <a:srgbClr val="000000"/>
                </a:solidFill>
                <a:latin typeface="Arial"/>
                <a:ea typeface="Arial"/>
                <a:cs typeface="Arial"/>
                <a:sym typeface="Arial"/>
              </a:endParaRPr>
            </a:p>
          </p:txBody>
        </p:sp>
        <p:sp>
          <p:nvSpPr>
            <p:cNvPr id="335" name="Google Shape;335;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6" name="Google Shape;336;p3"/>
          <p:cNvGrpSpPr/>
          <p:nvPr/>
        </p:nvGrpSpPr>
        <p:grpSpPr>
          <a:xfrm>
            <a:off x="2434216" y="5464228"/>
            <a:ext cx="3514317" cy="595244"/>
            <a:chOff x="4404545" y="3301592"/>
            <a:chExt cx="782403" cy="129272"/>
          </a:xfrm>
        </p:grpSpPr>
        <p:sp>
          <p:nvSpPr>
            <p:cNvPr id="337" name="Google Shape;337;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t>           </a:t>
              </a:r>
              <a:r>
                <a:rPr lang="en-US" sz="2000"/>
                <a:t>1</a:t>
              </a:r>
              <a:endParaRPr b="0" i="0" sz="2000" u="none" cap="none" strike="noStrike">
                <a:solidFill>
                  <a:srgbClr val="000000"/>
                </a:solidFill>
                <a:latin typeface="Arial"/>
                <a:ea typeface="Arial"/>
                <a:cs typeface="Arial"/>
                <a:sym typeface="Arial"/>
              </a:endParaRPr>
            </a:p>
          </p:txBody>
        </p:sp>
        <p:sp>
          <p:nvSpPr>
            <p:cNvPr id="338" name="Google Shape;338;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9" name="Google Shape;339;p3"/>
          <p:cNvGrpSpPr/>
          <p:nvPr/>
        </p:nvGrpSpPr>
        <p:grpSpPr>
          <a:xfrm>
            <a:off x="5948473" y="5464228"/>
            <a:ext cx="3514317" cy="595244"/>
            <a:chOff x="4404545" y="3301592"/>
            <a:chExt cx="782403" cy="129272"/>
          </a:xfrm>
        </p:grpSpPr>
        <p:sp>
          <p:nvSpPr>
            <p:cNvPr id="340" name="Google Shape;340;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t>         </a:t>
              </a:r>
              <a:r>
                <a:rPr lang="en-US" sz="2000"/>
                <a:t>9</a:t>
              </a:r>
              <a:endParaRPr b="0" i="0" sz="2000" u="none" cap="none" strike="noStrike">
                <a:solidFill>
                  <a:srgbClr val="000000"/>
                </a:solidFill>
                <a:latin typeface="Arial"/>
                <a:ea typeface="Arial"/>
                <a:cs typeface="Arial"/>
                <a:sym typeface="Arial"/>
              </a:endParaRPr>
            </a:p>
          </p:txBody>
        </p:sp>
        <p:sp>
          <p:nvSpPr>
            <p:cNvPr id="341" name="Google Shape;341;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2" name="Google Shape;342;p3"/>
          <p:cNvGrpSpPr/>
          <p:nvPr/>
        </p:nvGrpSpPr>
        <p:grpSpPr>
          <a:xfrm>
            <a:off x="12977008" y="5464228"/>
            <a:ext cx="3514317" cy="595244"/>
            <a:chOff x="4404545" y="3301592"/>
            <a:chExt cx="782403" cy="129272"/>
          </a:xfrm>
        </p:grpSpPr>
        <p:sp>
          <p:nvSpPr>
            <p:cNvPr id="343" name="Google Shape;343;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t>        </a:t>
              </a:r>
              <a:r>
                <a:rPr lang="en-US" sz="2000"/>
                <a:t>2</a:t>
              </a:r>
              <a:endParaRPr b="0" i="0" sz="2000" u="none" cap="none" strike="noStrike">
                <a:solidFill>
                  <a:srgbClr val="000000"/>
                </a:solidFill>
                <a:latin typeface="Arial"/>
                <a:ea typeface="Arial"/>
                <a:cs typeface="Arial"/>
                <a:sym typeface="Arial"/>
              </a:endParaRPr>
            </a:p>
          </p:txBody>
        </p:sp>
        <p:sp>
          <p:nvSpPr>
            <p:cNvPr id="344" name="Google Shape;344;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5" name="Google Shape;345;p3"/>
          <p:cNvSpPr txBox="1"/>
          <p:nvPr/>
        </p:nvSpPr>
        <p:spPr>
          <a:xfrm>
            <a:off x="6012664" y="5437050"/>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sp>
        <p:nvSpPr>
          <p:cNvPr id="346" name="Google Shape;346;p3"/>
          <p:cNvSpPr txBox="1"/>
          <p:nvPr/>
        </p:nvSpPr>
        <p:spPr>
          <a:xfrm>
            <a:off x="9581039" y="5437050"/>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347" name="Google Shape;347;p3"/>
          <p:cNvSpPr txBox="1"/>
          <p:nvPr/>
        </p:nvSpPr>
        <p:spPr>
          <a:xfrm>
            <a:off x="13101488" y="543452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348" name="Google Shape;348;p3"/>
          <p:cNvSpPr txBox="1"/>
          <p:nvPr/>
        </p:nvSpPr>
        <p:spPr>
          <a:xfrm>
            <a:off x="2444289" y="5434513"/>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grpSp>
        <p:nvGrpSpPr>
          <p:cNvPr id="349" name="Google Shape;349;p3"/>
          <p:cNvGrpSpPr/>
          <p:nvPr/>
        </p:nvGrpSpPr>
        <p:grpSpPr>
          <a:xfrm>
            <a:off x="9462737" y="8040803"/>
            <a:ext cx="3514317" cy="595244"/>
            <a:chOff x="4404545" y="3301592"/>
            <a:chExt cx="782403" cy="129272"/>
          </a:xfrm>
        </p:grpSpPr>
        <p:sp>
          <p:nvSpPr>
            <p:cNvPr id="350" name="Google Shape;350;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sz="1700">
                  <a:latin typeface="Comfortaa"/>
                  <a:ea typeface="Comfortaa"/>
                  <a:cs typeface="Comfortaa"/>
                  <a:sym typeface="Comfortaa"/>
                </a:rPr>
                <a:t>     Posterior side of the </a:t>
              </a:r>
              <a:endParaRPr sz="1700">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rPr lang="en-US" sz="1700">
                  <a:latin typeface="Comfortaa"/>
                  <a:ea typeface="Comfortaa"/>
                  <a:cs typeface="Comfortaa"/>
                  <a:sym typeface="Comfortaa"/>
                </a:rPr>
                <a:t>     shoulder </a:t>
              </a:r>
              <a:endParaRPr i="0" sz="1700" u="none" cap="none" strike="noStrike">
                <a:solidFill>
                  <a:srgbClr val="000000"/>
                </a:solidFill>
                <a:latin typeface="Comfortaa"/>
                <a:ea typeface="Comfortaa"/>
                <a:cs typeface="Comfortaa"/>
                <a:sym typeface="Comfortaa"/>
              </a:endParaRPr>
            </a:p>
          </p:txBody>
        </p:sp>
        <p:sp>
          <p:nvSpPr>
            <p:cNvPr id="351" name="Google Shape;351;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2" name="Google Shape;352;p3"/>
          <p:cNvGrpSpPr/>
          <p:nvPr/>
        </p:nvGrpSpPr>
        <p:grpSpPr>
          <a:xfrm>
            <a:off x="2434216" y="8040803"/>
            <a:ext cx="3514317" cy="595244"/>
            <a:chOff x="4404545" y="3301592"/>
            <a:chExt cx="782403" cy="129272"/>
          </a:xfrm>
        </p:grpSpPr>
        <p:sp>
          <p:nvSpPr>
            <p:cNvPr id="353" name="Google Shape;353;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000">
                  <a:latin typeface="Comfortaa"/>
                  <a:ea typeface="Comfortaa"/>
                  <a:cs typeface="Comfortaa"/>
                  <a:sym typeface="Comfortaa"/>
                </a:rPr>
                <a:t>A</a:t>
              </a:r>
              <a:r>
                <a:rPr lang="en-US" sz="2000">
                  <a:latin typeface="Comfortaa"/>
                  <a:ea typeface="Comfortaa"/>
                  <a:cs typeface="Comfortaa"/>
                  <a:sym typeface="Comfortaa"/>
                </a:rPr>
                <a:t>xilla </a:t>
              </a:r>
              <a:endParaRPr i="0" sz="2000" u="none" cap="none" strike="noStrike">
                <a:solidFill>
                  <a:srgbClr val="000000"/>
                </a:solidFill>
                <a:latin typeface="Comfortaa"/>
                <a:ea typeface="Comfortaa"/>
                <a:cs typeface="Comfortaa"/>
                <a:sym typeface="Comfortaa"/>
              </a:endParaRPr>
            </a:p>
          </p:txBody>
        </p:sp>
        <p:sp>
          <p:nvSpPr>
            <p:cNvPr id="354" name="Google Shape;354;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omfortaa"/>
                <a:ea typeface="Comfortaa"/>
                <a:cs typeface="Comfortaa"/>
                <a:sym typeface="Comfortaa"/>
              </a:endParaRPr>
            </a:p>
          </p:txBody>
        </p:sp>
      </p:grpSp>
      <p:grpSp>
        <p:nvGrpSpPr>
          <p:cNvPr id="355" name="Google Shape;355;p3"/>
          <p:cNvGrpSpPr/>
          <p:nvPr/>
        </p:nvGrpSpPr>
        <p:grpSpPr>
          <a:xfrm>
            <a:off x="5948473" y="8040803"/>
            <a:ext cx="3514317" cy="595244"/>
            <a:chOff x="4404545" y="3301592"/>
            <a:chExt cx="782403" cy="129272"/>
          </a:xfrm>
        </p:grpSpPr>
        <p:sp>
          <p:nvSpPr>
            <p:cNvPr id="356" name="Google Shape;356;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000">
                  <a:latin typeface="Comfortaa"/>
                  <a:ea typeface="Comfortaa"/>
                  <a:cs typeface="Comfortaa"/>
                  <a:sym typeface="Comfortaa"/>
                </a:rPr>
                <a:t>Spiral groove</a:t>
              </a:r>
              <a:endParaRPr i="0" sz="2000" u="none" cap="none" strike="noStrike">
                <a:solidFill>
                  <a:srgbClr val="000000"/>
                </a:solidFill>
                <a:latin typeface="Comfortaa"/>
                <a:ea typeface="Comfortaa"/>
                <a:cs typeface="Comfortaa"/>
                <a:sym typeface="Comfortaa"/>
              </a:endParaRPr>
            </a:p>
          </p:txBody>
        </p:sp>
        <p:sp>
          <p:nvSpPr>
            <p:cNvPr id="357" name="Google Shape;357;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omfortaa"/>
                <a:ea typeface="Comfortaa"/>
                <a:cs typeface="Comfortaa"/>
                <a:sym typeface="Comfortaa"/>
              </a:endParaRPr>
            </a:p>
          </p:txBody>
        </p:sp>
      </p:grpSp>
      <p:grpSp>
        <p:nvGrpSpPr>
          <p:cNvPr id="358" name="Google Shape;358;p3"/>
          <p:cNvGrpSpPr/>
          <p:nvPr/>
        </p:nvGrpSpPr>
        <p:grpSpPr>
          <a:xfrm>
            <a:off x="12977008" y="8040803"/>
            <a:ext cx="3514317" cy="595244"/>
            <a:chOff x="4404545" y="3301592"/>
            <a:chExt cx="782403" cy="129272"/>
          </a:xfrm>
        </p:grpSpPr>
        <p:sp>
          <p:nvSpPr>
            <p:cNvPr id="359" name="Google Shape;359;p3"/>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sz="1000">
                  <a:latin typeface="Comfortaa"/>
                  <a:ea typeface="Comfortaa"/>
                  <a:cs typeface="Comfortaa"/>
                  <a:sym typeface="Comfortaa"/>
                </a:rPr>
                <a:t>        </a:t>
              </a:r>
              <a:r>
                <a:rPr lang="en-US" sz="1600">
                  <a:solidFill>
                    <a:schemeClr val="dk1"/>
                  </a:solidFill>
                  <a:latin typeface="Comfortaa"/>
                  <a:ea typeface="Comfortaa"/>
                  <a:cs typeface="Comfortaa"/>
                  <a:sym typeface="Comfortaa"/>
                </a:rPr>
                <a:t>Lateral Intermuscular</a:t>
              </a:r>
              <a:endParaRPr sz="1600">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000000"/>
                </a:buClr>
                <a:buSzPts val="1400"/>
                <a:buFont typeface="Arial"/>
                <a:buNone/>
              </a:pPr>
              <a:r>
                <a:rPr lang="en-US" sz="1600">
                  <a:solidFill>
                    <a:schemeClr val="dk1"/>
                  </a:solidFill>
                  <a:latin typeface="Comfortaa"/>
                  <a:ea typeface="Comfortaa"/>
                  <a:cs typeface="Comfortaa"/>
                  <a:sym typeface="Comfortaa"/>
                </a:rPr>
                <a:t>      septum</a:t>
              </a:r>
              <a:endParaRPr i="0" sz="1000" u="none" cap="none" strike="noStrike">
                <a:solidFill>
                  <a:schemeClr val="dk1"/>
                </a:solidFill>
                <a:latin typeface="Comfortaa"/>
                <a:ea typeface="Comfortaa"/>
                <a:cs typeface="Comfortaa"/>
                <a:sym typeface="Comfortaa"/>
              </a:endParaRPr>
            </a:p>
          </p:txBody>
        </p:sp>
        <p:sp>
          <p:nvSpPr>
            <p:cNvPr id="360" name="Google Shape;360;p3"/>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1" name="Google Shape;361;p3"/>
          <p:cNvSpPr txBox="1"/>
          <p:nvPr/>
        </p:nvSpPr>
        <p:spPr>
          <a:xfrm>
            <a:off x="6012664" y="801362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sp>
        <p:nvSpPr>
          <p:cNvPr id="362" name="Google Shape;362;p3"/>
          <p:cNvSpPr txBox="1"/>
          <p:nvPr/>
        </p:nvSpPr>
        <p:spPr>
          <a:xfrm>
            <a:off x="9581039" y="801362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363" name="Google Shape;363;p3"/>
          <p:cNvSpPr txBox="1"/>
          <p:nvPr/>
        </p:nvSpPr>
        <p:spPr>
          <a:xfrm>
            <a:off x="13101488" y="8011100"/>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364" name="Google Shape;364;p3"/>
          <p:cNvSpPr txBox="1"/>
          <p:nvPr/>
        </p:nvSpPr>
        <p:spPr>
          <a:xfrm>
            <a:off x="2444289" y="8011088"/>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sp>
        <p:nvSpPr>
          <p:cNvPr id="365" name="Google Shape;365;p3"/>
          <p:cNvSpPr txBox="1"/>
          <p:nvPr/>
        </p:nvSpPr>
        <p:spPr>
          <a:xfrm>
            <a:off x="2209012" y="318450"/>
            <a:ext cx="91992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B45F06"/>
                </a:solidFill>
                <a:latin typeface="Comfortaa"/>
                <a:ea typeface="Comfortaa"/>
                <a:cs typeface="Comfortaa"/>
                <a:sym typeface="Comfortaa"/>
              </a:rPr>
              <a:t>MCQs:</a:t>
            </a:r>
            <a:endParaRPr b="0" i="0" sz="4900" u="none" cap="none" strike="noStrike">
              <a:solidFill>
                <a:srgbClr val="B45F06"/>
              </a:solidFill>
              <a:latin typeface="Comfortaa"/>
              <a:ea typeface="Comfortaa"/>
              <a:cs typeface="Comfortaa"/>
              <a:sym typeface="Comfortaa"/>
            </a:endParaRPr>
          </a:p>
        </p:txBody>
      </p:sp>
      <p:sp>
        <p:nvSpPr>
          <p:cNvPr id="366" name="Google Shape;366;p3"/>
          <p:cNvSpPr txBox="1"/>
          <p:nvPr/>
        </p:nvSpPr>
        <p:spPr>
          <a:xfrm>
            <a:off x="9904300" y="2685375"/>
            <a:ext cx="2897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latin typeface="Comfortaa"/>
                <a:ea typeface="Comfortaa"/>
                <a:cs typeface="Comfortaa"/>
                <a:sym typeface="Comfortaa"/>
              </a:rPr>
              <a:t>The </a:t>
            </a:r>
            <a:r>
              <a:rPr lang="en-US" sz="1600">
                <a:latin typeface="Comfortaa"/>
                <a:ea typeface="Comfortaa"/>
                <a:cs typeface="Comfortaa"/>
                <a:sym typeface="Comfortaa"/>
              </a:rPr>
              <a:t>long and medial heads of triceps</a:t>
            </a:r>
            <a:endParaRPr sz="1600">
              <a:latin typeface="Comfortaa"/>
              <a:ea typeface="Comfortaa"/>
              <a:cs typeface="Comfortaa"/>
              <a:sym typeface="Comfortaa"/>
            </a:endParaRPr>
          </a:p>
        </p:txBody>
      </p:sp>
      <p:sp>
        <p:nvSpPr>
          <p:cNvPr id="367" name="Google Shape;367;p3"/>
          <p:cNvSpPr txBox="1"/>
          <p:nvPr/>
        </p:nvSpPr>
        <p:spPr>
          <a:xfrm>
            <a:off x="13467275" y="2807150"/>
            <a:ext cx="2789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omfortaa"/>
                <a:ea typeface="Comfortaa"/>
                <a:cs typeface="Comfortaa"/>
                <a:sym typeface="Comfortaa"/>
              </a:rPr>
              <a:t>Heads of biceps</a:t>
            </a:r>
            <a:endParaRPr sz="1800">
              <a:latin typeface="Comfortaa"/>
              <a:ea typeface="Comfortaa"/>
              <a:cs typeface="Comfortaa"/>
              <a:sym typeface="Comfortaa"/>
            </a:endParaRPr>
          </a:p>
        </p:txBody>
      </p:sp>
      <p:sp>
        <p:nvSpPr>
          <p:cNvPr id="368" name="Google Shape;368;p3"/>
          <p:cNvSpPr txBox="1"/>
          <p:nvPr/>
        </p:nvSpPr>
        <p:spPr>
          <a:xfrm>
            <a:off x="5010250" y="4441700"/>
            <a:ext cx="7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69" name="Google Shape;369;p3"/>
          <p:cNvSpPr txBox="1"/>
          <p:nvPr/>
        </p:nvSpPr>
        <p:spPr>
          <a:xfrm>
            <a:off x="4797050" y="9398650"/>
            <a:ext cx="862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0" name="Google Shape;370;p3"/>
          <p:cNvSpPr txBox="1"/>
          <p:nvPr/>
        </p:nvSpPr>
        <p:spPr>
          <a:xfrm rot="10800000">
            <a:off x="-548875" y="8722125"/>
            <a:ext cx="1695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B7B7B7"/>
                </a:solidFill>
                <a:latin typeface="Comfortaa"/>
                <a:ea typeface="Comfortaa"/>
                <a:cs typeface="Comfortaa"/>
                <a:sym typeface="Comfortaa"/>
              </a:rPr>
              <a:t>Answer Key</a:t>
            </a:r>
            <a:endParaRPr>
              <a:solidFill>
                <a:srgbClr val="B7B7B7"/>
              </a:solidFill>
              <a:latin typeface="Comfortaa"/>
              <a:ea typeface="Comfortaa"/>
              <a:cs typeface="Comfortaa"/>
              <a:sym typeface="Comfortaa"/>
            </a:endParaRPr>
          </a:p>
          <a:p>
            <a:pPr indent="0" lvl="0" marL="0" rtl="0" algn="l">
              <a:spcBef>
                <a:spcPts val="0"/>
              </a:spcBef>
              <a:spcAft>
                <a:spcPts val="0"/>
              </a:spcAft>
              <a:buNone/>
            </a:pPr>
            <a:r>
              <a:rPr lang="en-US">
                <a:solidFill>
                  <a:srgbClr val="B7B7B7"/>
                </a:solidFill>
                <a:latin typeface="Comfortaa"/>
                <a:ea typeface="Comfortaa"/>
                <a:cs typeface="Comfortaa"/>
                <a:sym typeface="Comfortaa"/>
              </a:rPr>
              <a:t>Q1:C</a:t>
            </a:r>
            <a:endParaRPr>
              <a:solidFill>
                <a:srgbClr val="B7B7B7"/>
              </a:solidFill>
              <a:latin typeface="Comfortaa"/>
              <a:ea typeface="Comfortaa"/>
              <a:cs typeface="Comfortaa"/>
              <a:sym typeface="Comfortaa"/>
            </a:endParaRPr>
          </a:p>
          <a:p>
            <a:pPr indent="0" lvl="0" marL="0" rtl="0" algn="l">
              <a:spcBef>
                <a:spcPts val="0"/>
              </a:spcBef>
              <a:spcAft>
                <a:spcPts val="0"/>
              </a:spcAft>
              <a:buNone/>
            </a:pPr>
            <a:r>
              <a:t/>
            </a:r>
            <a:endParaRPr>
              <a:solidFill>
                <a:srgbClr val="B7B7B7"/>
              </a:solidFill>
              <a:latin typeface="Comfortaa"/>
              <a:ea typeface="Comfortaa"/>
              <a:cs typeface="Comfortaa"/>
              <a:sym typeface="Comfortaa"/>
            </a:endParaRPr>
          </a:p>
          <a:p>
            <a:pPr indent="0" lvl="0" marL="0" rtl="0" algn="l">
              <a:spcBef>
                <a:spcPts val="0"/>
              </a:spcBef>
              <a:spcAft>
                <a:spcPts val="0"/>
              </a:spcAft>
              <a:buNone/>
            </a:pPr>
            <a:r>
              <a:rPr lang="en-US">
                <a:solidFill>
                  <a:srgbClr val="B7B7B7"/>
                </a:solidFill>
                <a:latin typeface="Comfortaa"/>
                <a:ea typeface="Comfortaa"/>
                <a:cs typeface="Comfortaa"/>
                <a:sym typeface="Comfortaa"/>
              </a:rPr>
              <a:t>Q2:C</a:t>
            </a:r>
            <a:endParaRPr>
              <a:solidFill>
                <a:srgbClr val="B7B7B7"/>
              </a:solidFill>
              <a:latin typeface="Comfortaa"/>
              <a:ea typeface="Comfortaa"/>
              <a:cs typeface="Comfortaa"/>
              <a:sym typeface="Comfortaa"/>
            </a:endParaRPr>
          </a:p>
          <a:p>
            <a:pPr indent="0" lvl="0" marL="0" rtl="0" algn="l">
              <a:spcBef>
                <a:spcPts val="0"/>
              </a:spcBef>
              <a:spcAft>
                <a:spcPts val="0"/>
              </a:spcAft>
              <a:buNone/>
            </a:pPr>
            <a:r>
              <a:t/>
            </a:r>
            <a:endParaRPr>
              <a:solidFill>
                <a:srgbClr val="B7B7B7"/>
              </a:solidFill>
              <a:latin typeface="Comfortaa"/>
              <a:ea typeface="Comfortaa"/>
              <a:cs typeface="Comfortaa"/>
              <a:sym typeface="Comfortaa"/>
            </a:endParaRPr>
          </a:p>
          <a:p>
            <a:pPr indent="0" lvl="0" marL="0" rtl="0" algn="l">
              <a:spcBef>
                <a:spcPts val="0"/>
              </a:spcBef>
              <a:spcAft>
                <a:spcPts val="0"/>
              </a:spcAft>
              <a:buNone/>
            </a:pPr>
            <a:r>
              <a:rPr lang="en-US">
                <a:solidFill>
                  <a:srgbClr val="B7B7B7"/>
                </a:solidFill>
                <a:latin typeface="Comfortaa"/>
                <a:ea typeface="Comfortaa"/>
                <a:cs typeface="Comfortaa"/>
                <a:sym typeface="Comfortaa"/>
              </a:rPr>
              <a:t>Q3:A</a:t>
            </a:r>
            <a:endParaRPr>
              <a:solidFill>
                <a:srgbClr val="B7B7B7"/>
              </a:solidFill>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4" name="Shape 374"/>
        <p:cNvGrpSpPr/>
        <p:nvPr/>
      </p:nvGrpSpPr>
      <p:grpSpPr>
        <a:xfrm>
          <a:off x="0" y="0"/>
          <a:ext cx="0" cy="0"/>
          <a:chOff x="0" y="0"/>
          <a:chExt cx="0" cy="0"/>
        </a:xfrm>
      </p:grpSpPr>
      <p:pic>
        <p:nvPicPr>
          <p:cNvPr id="375" name="Google Shape;375;p4"/>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grpSp>
        <p:nvGrpSpPr>
          <p:cNvPr id="376" name="Google Shape;376;p4"/>
          <p:cNvGrpSpPr/>
          <p:nvPr/>
        </p:nvGrpSpPr>
        <p:grpSpPr>
          <a:xfrm>
            <a:off x="9335099" y="2726253"/>
            <a:ext cx="3514317" cy="595244"/>
            <a:chOff x="4404545" y="3301592"/>
            <a:chExt cx="782403" cy="129272"/>
          </a:xfrm>
        </p:grpSpPr>
        <p:sp>
          <p:nvSpPr>
            <p:cNvPr id="377" name="Google Shape;377;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500">
                  <a:latin typeface="Comfortaa"/>
                  <a:ea typeface="Comfortaa"/>
                  <a:cs typeface="Comfortaa"/>
                  <a:sym typeface="Comfortaa"/>
                </a:rPr>
                <a:t>Ulnar nerve</a:t>
              </a:r>
              <a:endParaRPr i="0" sz="2500" u="none" cap="none" strike="noStrike">
                <a:solidFill>
                  <a:srgbClr val="000000"/>
                </a:solidFill>
                <a:latin typeface="Comfortaa"/>
                <a:ea typeface="Comfortaa"/>
                <a:cs typeface="Comfortaa"/>
                <a:sym typeface="Comfortaa"/>
              </a:endParaRPr>
            </a:p>
          </p:txBody>
        </p:sp>
        <p:sp>
          <p:nvSpPr>
            <p:cNvPr id="378" name="Google Shape;378;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9" name="Google Shape;379;p4"/>
          <p:cNvGrpSpPr/>
          <p:nvPr/>
        </p:nvGrpSpPr>
        <p:grpSpPr>
          <a:xfrm>
            <a:off x="2209006" y="1521764"/>
            <a:ext cx="14507554" cy="1005270"/>
            <a:chOff x="4411970" y="2468673"/>
            <a:chExt cx="747292" cy="167428"/>
          </a:xfrm>
        </p:grpSpPr>
        <p:sp>
          <p:nvSpPr>
            <p:cNvPr id="380" name="Google Shape;380;p4"/>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omfortaa"/>
                <a:ea typeface="Comfortaa"/>
                <a:cs typeface="Comfortaa"/>
                <a:sym typeface="Comfortaa"/>
              </a:endParaRPr>
            </a:p>
          </p:txBody>
        </p:sp>
        <p:sp>
          <p:nvSpPr>
            <p:cNvPr id="381" name="Google Shape;381;p4"/>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700">
                  <a:latin typeface="Comfortaa"/>
                  <a:ea typeface="Comfortaa"/>
                  <a:cs typeface="Comfortaa"/>
                  <a:sym typeface="Comfortaa"/>
                </a:rPr>
                <a:t>   Which nerve injury causes a </a:t>
              </a:r>
              <a:r>
                <a:rPr b="1" lang="en-US" sz="2700">
                  <a:latin typeface="Comfortaa"/>
                  <a:ea typeface="Comfortaa"/>
                  <a:cs typeface="Comfortaa"/>
                  <a:sym typeface="Comfortaa"/>
                </a:rPr>
                <a:t>claw hand</a:t>
              </a:r>
              <a:r>
                <a:rPr lang="en-US" sz="2700">
                  <a:latin typeface="Comfortaa"/>
                  <a:ea typeface="Comfortaa"/>
                  <a:cs typeface="Comfortaa"/>
                  <a:sym typeface="Comfortaa"/>
                </a:rPr>
                <a:t>?</a:t>
              </a:r>
              <a:endParaRPr i="0" sz="2700" u="none" cap="none" strike="noStrike">
                <a:solidFill>
                  <a:srgbClr val="000000"/>
                </a:solidFill>
                <a:latin typeface="Comfortaa"/>
                <a:ea typeface="Comfortaa"/>
                <a:cs typeface="Comfortaa"/>
                <a:sym typeface="Comfortaa"/>
              </a:endParaRPr>
            </a:p>
          </p:txBody>
        </p:sp>
      </p:grpSp>
      <p:sp>
        <p:nvSpPr>
          <p:cNvPr id="382" name="Google Shape;382;p4"/>
          <p:cNvSpPr txBox="1"/>
          <p:nvPr/>
        </p:nvSpPr>
        <p:spPr>
          <a:xfrm>
            <a:off x="2306265" y="1760850"/>
            <a:ext cx="771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Q4</a:t>
            </a:r>
            <a:endParaRPr b="1" i="0" sz="2300" u="none" cap="none" strike="noStrike">
              <a:solidFill>
                <a:srgbClr val="000000"/>
              </a:solidFill>
              <a:latin typeface="Comfortaa"/>
              <a:ea typeface="Comfortaa"/>
              <a:cs typeface="Comfortaa"/>
              <a:sym typeface="Comfortaa"/>
            </a:endParaRPr>
          </a:p>
        </p:txBody>
      </p:sp>
      <p:grpSp>
        <p:nvGrpSpPr>
          <p:cNvPr id="383" name="Google Shape;383;p4"/>
          <p:cNvGrpSpPr/>
          <p:nvPr/>
        </p:nvGrpSpPr>
        <p:grpSpPr>
          <a:xfrm>
            <a:off x="2209006" y="4321833"/>
            <a:ext cx="14507554" cy="1005287"/>
            <a:chOff x="4411970" y="2468673"/>
            <a:chExt cx="747292" cy="167428"/>
          </a:xfrm>
        </p:grpSpPr>
        <p:sp>
          <p:nvSpPr>
            <p:cNvPr id="384" name="Google Shape;384;p4"/>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4"/>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sz="900">
                  <a:latin typeface="Comfortaa"/>
                  <a:ea typeface="Comfortaa"/>
                  <a:cs typeface="Comfortaa"/>
                  <a:sym typeface="Comfortaa"/>
                </a:rPr>
                <a:t>                                           </a:t>
              </a:r>
              <a:r>
                <a:rPr lang="en-US" sz="2500">
                  <a:latin typeface="Comfortaa"/>
                  <a:ea typeface="Comfortaa"/>
                  <a:cs typeface="Comfortaa"/>
                  <a:sym typeface="Comfortaa"/>
                </a:rPr>
                <a:t>Supplies the skin over the Palmar aspect of the medial 1+ 1⁄2 fingers :</a:t>
              </a:r>
              <a:endParaRPr i="0" sz="2500" u="none" cap="none" strike="noStrike">
                <a:solidFill>
                  <a:srgbClr val="000000"/>
                </a:solidFill>
                <a:latin typeface="Comfortaa"/>
                <a:ea typeface="Comfortaa"/>
                <a:cs typeface="Comfortaa"/>
                <a:sym typeface="Comfortaa"/>
              </a:endParaRPr>
            </a:p>
          </p:txBody>
        </p:sp>
      </p:grpSp>
      <p:grpSp>
        <p:nvGrpSpPr>
          <p:cNvPr id="386" name="Google Shape;386;p4"/>
          <p:cNvGrpSpPr/>
          <p:nvPr/>
        </p:nvGrpSpPr>
        <p:grpSpPr>
          <a:xfrm>
            <a:off x="2306591" y="2726300"/>
            <a:ext cx="3514317" cy="595244"/>
            <a:chOff x="4404545" y="3301592"/>
            <a:chExt cx="782403" cy="129272"/>
          </a:xfrm>
        </p:grpSpPr>
        <p:sp>
          <p:nvSpPr>
            <p:cNvPr id="387" name="Google Shape;387;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200">
                  <a:latin typeface="Comfortaa"/>
                  <a:ea typeface="Comfortaa"/>
                  <a:cs typeface="Comfortaa"/>
                  <a:sym typeface="Comfortaa"/>
                </a:rPr>
                <a:t> Median nerve</a:t>
              </a:r>
              <a:endParaRPr i="0" sz="2200" u="none" cap="none" strike="noStrike">
                <a:solidFill>
                  <a:srgbClr val="000000"/>
                </a:solidFill>
                <a:latin typeface="Comfortaa"/>
                <a:ea typeface="Comfortaa"/>
                <a:cs typeface="Comfortaa"/>
                <a:sym typeface="Comfortaa"/>
              </a:endParaRPr>
            </a:p>
          </p:txBody>
        </p:sp>
        <p:sp>
          <p:nvSpPr>
            <p:cNvPr id="388" name="Google Shape;388;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omfortaa"/>
                <a:ea typeface="Comfortaa"/>
                <a:cs typeface="Comfortaa"/>
                <a:sym typeface="Comfortaa"/>
              </a:endParaRPr>
            </a:p>
          </p:txBody>
        </p:sp>
      </p:grpSp>
      <p:grpSp>
        <p:nvGrpSpPr>
          <p:cNvPr id="389" name="Google Shape;389;p4"/>
          <p:cNvGrpSpPr/>
          <p:nvPr/>
        </p:nvGrpSpPr>
        <p:grpSpPr>
          <a:xfrm>
            <a:off x="5820837" y="2726253"/>
            <a:ext cx="3514317" cy="595244"/>
            <a:chOff x="4404545" y="3301592"/>
            <a:chExt cx="782403" cy="129272"/>
          </a:xfrm>
        </p:grpSpPr>
        <p:sp>
          <p:nvSpPr>
            <p:cNvPr id="390" name="Google Shape;390;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400">
                  <a:latin typeface="Comfortaa"/>
                  <a:ea typeface="Comfortaa"/>
                  <a:cs typeface="Comfortaa"/>
                  <a:sym typeface="Comfortaa"/>
                </a:rPr>
                <a:t>Radial nerve</a:t>
              </a:r>
              <a:endParaRPr i="0" sz="2000" u="none" cap="none" strike="noStrike">
                <a:solidFill>
                  <a:srgbClr val="000000"/>
                </a:solidFill>
                <a:latin typeface="Comfortaa"/>
                <a:ea typeface="Comfortaa"/>
                <a:cs typeface="Comfortaa"/>
                <a:sym typeface="Comfortaa"/>
              </a:endParaRPr>
            </a:p>
          </p:txBody>
        </p:sp>
        <p:sp>
          <p:nvSpPr>
            <p:cNvPr id="391" name="Google Shape;391;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2" name="Google Shape;392;p4"/>
          <p:cNvGrpSpPr/>
          <p:nvPr/>
        </p:nvGrpSpPr>
        <p:grpSpPr>
          <a:xfrm>
            <a:off x="12849371" y="2726253"/>
            <a:ext cx="3514317" cy="595244"/>
            <a:chOff x="4404545" y="3301592"/>
            <a:chExt cx="782403" cy="129272"/>
          </a:xfrm>
        </p:grpSpPr>
        <p:sp>
          <p:nvSpPr>
            <p:cNvPr id="393" name="Google Shape;393;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500">
                  <a:latin typeface="Comfortaa"/>
                  <a:ea typeface="Comfortaa"/>
                  <a:cs typeface="Comfortaa"/>
                  <a:sym typeface="Comfortaa"/>
                </a:rPr>
                <a:t>Brachial nerve</a:t>
              </a:r>
              <a:endParaRPr i="0" sz="2500" u="none" cap="none" strike="noStrike">
                <a:solidFill>
                  <a:srgbClr val="000000"/>
                </a:solidFill>
                <a:latin typeface="Comfortaa"/>
                <a:ea typeface="Comfortaa"/>
                <a:cs typeface="Comfortaa"/>
                <a:sym typeface="Comfortaa"/>
              </a:endParaRPr>
            </a:p>
          </p:txBody>
        </p:sp>
        <p:sp>
          <p:nvSpPr>
            <p:cNvPr id="394" name="Google Shape;394;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omfortaa"/>
                <a:ea typeface="Comfortaa"/>
                <a:cs typeface="Comfortaa"/>
                <a:sym typeface="Comfortaa"/>
              </a:endParaRPr>
            </a:p>
          </p:txBody>
        </p:sp>
      </p:grpSp>
      <p:sp>
        <p:nvSpPr>
          <p:cNvPr id="395" name="Google Shape;395;p4"/>
          <p:cNvSpPr txBox="1"/>
          <p:nvPr/>
        </p:nvSpPr>
        <p:spPr>
          <a:xfrm>
            <a:off x="2299375" y="4440775"/>
            <a:ext cx="771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Q5</a:t>
            </a:r>
            <a:endParaRPr b="0" i="0" sz="1400" u="none" cap="none" strike="noStrike">
              <a:solidFill>
                <a:srgbClr val="000000"/>
              </a:solidFill>
              <a:latin typeface="Arial"/>
              <a:ea typeface="Arial"/>
              <a:cs typeface="Arial"/>
              <a:sym typeface="Arial"/>
            </a:endParaRPr>
          </a:p>
        </p:txBody>
      </p:sp>
      <p:sp>
        <p:nvSpPr>
          <p:cNvPr id="396" name="Google Shape;396;p4"/>
          <p:cNvSpPr txBox="1"/>
          <p:nvPr/>
        </p:nvSpPr>
        <p:spPr>
          <a:xfrm>
            <a:off x="5885027" y="269907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grpSp>
        <p:nvGrpSpPr>
          <p:cNvPr id="397" name="Google Shape;397;p4"/>
          <p:cNvGrpSpPr/>
          <p:nvPr/>
        </p:nvGrpSpPr>
        <p:grpSpPr>
          <a:xfrm>
            <a:off x="2209006" y="6879834"/>
            <a:ext cx="14507554" cy="1005287"/>
            <a:chOff x="4411970" y="2468673"/>
            <a:chExt cx="747292" cy="167428"/>
          </a:xfrm>
        </p:grpSpPr>
        <p:sp>
          <p:nvSpPr>
            <p:cNvPr id="398" name="Google Shape;398;p4"/>
            <p:cNvSpPr/>
            <p:nvPr/>
          </p:nvSpPr>
          <p:spPr>
            <a:xfrm>
              <a:off x="4411970" y="2468673"/>
              <a:ext cx="120348" cy="167425"/>
            </a:xfrm>
            <a:custGeom>
              <a:rect b="b" l="l" r="r" t="t"/>
              <a:pathLst>
                <a:path extrusionOk="0" h="3708" w="4789">
                  <a:moveTo>
                    <a:pt x="1" y="0"/>
                  </a:moveTo>
                  <a:lnTo>
                    <a:pt x="1" y="3707"/>
                  </a:lnTo>
                  <a:lnTo>
                    <a:pt x="3381" y="3707"/>
                  </a:lnTo>
                  <a:lnTo>
                    <a:pt x="4789" y="1853"/>
                  </a:lnTo>
                  <a:lnTo>
                    <a:pt x="3381"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4"/>
            <p:cNvSpPr/>
            <p:nvPr/>
          </p:nvSpPr>
          <p:spPr>
            <a:xfrm>
              <a:off x="4458980" y="2468676"/>
              <a:ext cx="700282" cy="167425"/>
            </a:xfrm>
            <a:custGeom>
              <a:rect b="b" l="l" r="r" t="t"/>
              <a:pathLst>
                <a:path extrusionOk="0" h="3708" w="13170">
                  <a:moveTo>
                    <a:pt x="0" y="0"/>
                  </a:moveTo>
                  <a:lnTo>
                    <a:pt x="1408" y="1853"/>
                  </a:lnTo>
                  <a:lnTo>
                    <a:pt x="0" y="3707"/>
                  </a:lnTo>
                  <a:lnTo>
                    <a:pt x="13169" y="3707"/>
                  </a:lnTo>
                  <a:lnTo>
                    <a:pt x="13169" y="0"/>
                  </a:lnTo>
                  <a:close/>
                </a:path>
              </a:pathLst>
            </a:custGeom>
            <a:solidFill>
              <a:srgbClr val="FCE5CD"/>
            </a:solidFill>
            <a:ln cap="flat" cmpd="sng" w="190500">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3000">
                  <a:latin typeface="Comfortaa"/>
                  <a:ea typeface="Comfortaa"/>
                  <a:cs typeface="Comfortaa"/>
                  <a:sym typeface="Comfortaa"/>
                </a:rPr>
                <a:t> Most commonly injured part of ulnar nerve :</a:t>
              </a:r>
              <a:endParaRPr i="0" sz="3000" u="none" cap="none" strike="noStrike">
                <a:solidFill>
                  <a:srgbClr val="000000"/>
                </a:solidFill>
                <a:latin typeface="Comfortaa"/>
                <a:ea typeface="Comfortaa"/>
                <a:cs typeface="Comfortaa"/>
                <a:sym typeface="Comfortaa"/>
              </a:endParaRPr>
            </a:p>
          </p:txBody>
        </p:sp>
      </p:grpSp>
      <p:sp>
        <p:nvSpPr>
          <p:cNvPr id="400" name="Google Shape;400;p4"/>
          <p:cNvSpPr txBox="1"/>
          <p:nvPr/>
        </p:nvSpPr>
        <p:spPr>
          <a:xfrm>
            <a:off x="2299375" y="6998775"/>
            <a:ext cx="771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omfortaa"/>
                <a:ea typeface="Comfortaa"/>
                <a:cs typeface="Comfortaa"/>
                <a:sym typeface="Comfortaa"/>
              </a:rPr>
              <a:t>Q6</a:t>
            </a:r>
            <a:endParaRPr b="0" i="0" sz="1400" u="none" cap="none" strike="noStrike">
              <a:solidFill>
                <a:srgbClr val="000000"/>
              </a:solidFill>
              <a:latin typeface="Arial"/>
              <a:ea typeface="Arial"/>
              <a:cs typeface="Arial"/>
              <a:sym typeface="Arial"/>
            </a:endParaRPr>
          </a:p>
        </p:txBody>
      </p:sp>
      <p:sp>
        <p:nvSpPr>
          <p:cNvPr id="401" name="Google Shape;401;p4"/>
          <p:cNvSpPr txBox="1"/>
          <p:nvPr/>
        </p:nvSpPr>
        <p:spPr>
          <a:xfrm>
            <a:off x="9453402" y="269907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402" name="Google Shape;402;p4"/>
          <p:cNvSpPr txBox="1"/>
          <p:nvPr/>
        </p:nvSpPr>
        <p:spPr>
          <a:xfrm>
            <a:off x="12973850" y="2696550"/>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403" name="Google Shape;403;p4"/>
          <p:cNvSpPr txBox="1"/>
          <p:nvPr/>
        </p:nvSpPr>
        <p:spPr>
          <a:xfrm>
            <a:off x="2316652" y="2696538"/>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grpSp>
        <p:nvGrpSpPr>
          <p:cNvPr id="404" name="Google Shape;404;p4"/>
          <p:cNvGrpSpPr/>
          <p:nvPr/>
        </p:nvGrpSpPr>
        <p:grpSpPr>
          <a:xfrm>
            <a:off x="9462737" y="5464228"/>
            <a:ext cx="3514317" cy="595244"/>
            <a:chOff x="4404545" y="3301592"/>
            <a:chExt cx="782403" cy="129272"/>
          </a:xfrm>
        </p:grpSpPr>
        <p:sp>
          <p:nvSpPr>
            <p:cNvPr id="405" name="Google Shape;405;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500">
                  <a:solidFill>
                    <a:schemeClr val="dk1"/>
                  </a:solidFill>
                  <a:latin typeface="Comfortaa"/>
                  <a:ea typeface="Comfortaa"/>
                  <a:cs typeface="Comfortaa"/>
                  <a:sym typeface="Comfortaa"/>
                </a:rPr>
                <a:t>Ulnar nerve</a:t>
              </a:r>
              <a:endParaRPr i="0" sz="2500" u="none" cap="none" strike="noStrike">
                <a:solidFill>
                  <a:srgbClr val="000000"/>
                </a:solidFill>
                <a:latin typeface="Comfortaa"/>
                <a:ea typeface="Comfortaa"/>
                <a:cs typeface="Comfortaa"/>
                <a:sym typeface="Comfortaa"/>
              </a:endParaRPr>
            </a:p>
          </p:txBody>
        </p:sp>
        <p:sp>
          <p:nvSpPr>
            <p:cNvPr id="406" name="Google Shape;406;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7" name="Google Shape;407;p4"/>
          <p:cNvGrpSpPr/>
          <p:nvPr/>
        </p:nvGrpSpPr>
        <p:grpSpPr>
          <a:xfrm>
            <a:off x="2434216" y="5464228"/>
            <a:ext cx="3514317" cy="595244"/>
            <a:chOff x="4404545" y="3301592"/>
            <a:chExt cx="782403" cy="129272"/>
          </a:xfrm>
        </p:grpSpPr>
        <p:sp>
          <p:nvSpPr>
            <p:cNvPr id="408" name="Google Shape;408;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200">
                  <a:solidFill>
                    <a:schemeClr val="dk1"/>
                  </a:solidFill>
                  <a:latin typeface="Comfortaa"/>
                  <a:ea typeface="Comfortaa"/>
                  <a:cs typeface="Comfortaa"/>
                  <a:sym typeface="Comfortaa"/>
                </a:rPr>
                <a:t>Median nerve</a:t>
              </a:r>
              <a:endParaRPr i="0" sz="2500" u="none" cap="none" strike="noStrike">
                <a:solidFill>
                  <a:srgbClr val="000000"/>
                </a:solidFill>
                <a:latin typeface="Comfortaa"/>
                <a:ea typeface="Comfortaa"/>
                <a:cs typeface="Comfortaa"/>
                <a:sym typeface="Comfortaa"/>
              </a:endParaRPr>
            </a:p>
          </p:txBody>
        </p:sp>
        <p:sp>
          <p:nvSpPr>
            <p:cNvPr id="409" name="Google Shape;409;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omfortaa"/>
                <a:ea typeface="Comfortaa"/>
                <a:cs typeface="Comfortaa"/>
                <a:sym typeface="Comfortaa"/>
              </a:endParaRPr>
            </a:p>
          </p:txBody>
        </p:sp>
      </p:grpSp>
      <p:grpSp>
        <p:nvGrpSpPr>
          <p:cNvPr id="410" name="Google Shape;410;p4"/>
          <p:cNvGrpSpPr/>
          <p:nvPr/>
        </p:nvGrpSpPr>
        <p:grpSpPr>
          <a:xfrm>
            <a:off x="5948473" y="5464228"/>
            <a:ext cx="3514317" cy="595244"/>
            <a:chOff x="4404545" y="3301592"/>
            <a:chExt cx="782403" cy="129272"/>
          </a:xfrm>
        </p:grpSpPr>
        <p:sp>
          <p:nvSpPr>
            <p:cNvPr id="411" name="Google Shape;411;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200">
                  <a:solidFill>
                    <a:schemeClr val="dk1"/>
                  </a:solidFill>
                  <a:latin typeface="Comfortaa"/>
                  <a:ea typeface="Comfortaa"/>
                  <a:cs typeface="Comfortaa"/>
                  <a:sym typeface="Comfortaa"/>
                </a:rPr>
                <a:t>Radial</a:t>
              </a:r>
              <a:r>
                <a:rPr lang="en-US" sz="2200">
                  <a:solidFill>
                    <a:schemeClr val="dk1"/>
                  </a:solidFill>
                  <a:latin typeface="Comfortaa"/>
                  <a:ea typeface="Comfortaa"/>
                  <a:cs typeface="Comfortaa"/>
                  <a:sym typeface="Comfortaa"/>
                </a:rPr>
                <a:t> nerve</a:t>
              </a:r>
              <a:endParaRPr i="0" sz="2500" u="none" cap="none" strike="noStrike">
                <a:solidFill>
                  <a:srgbClr val="000000"/>
                </a:solidFill>
                <a:latin typeface="Comfortaa"/>
                <a:ea typeface="Comfortaa"/>
                <a:cs typeface="Comfortaa"/>
                <a:sym typeface="Comfortaa"/>
              </a:endParaRPr>
            </a:p>
          </p:txBody>
        </p:sp>
        <p:sp>
          <p:nvSpPr>
            <p:cNvPr id="412" name="Google Shape;412;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omfortaa"/>
                <a:ea typeface="Comfortaa"/>
                <a:cs typeface="Comfortaa"/>
                <a:sym typeface="Comfortaa"/>
              </a:endParaRPr>
            </a:p>
          </p:txBody>
        </p:sp>
      </p:grpSp>
      <p:grpSp>
        <p:nvGrpSpPr>
          <p:cNvPr id="413" name="Google Shape;413;p4"/>
          <p:cNvGrpSpPr/>
          <p:nvPr/>
        </p:nvGrpSpPr>
        <p:grpSpPr>
          <a:xfrm>
            <a:off x="12977008" y="5464228"/>
            <a:ext cx="3514317" cy="595244"/>
            <a:chOff x="4404545" y="3301592"/>
            <a:chExt cx="782403" cy="129272"/>
          </a:xfrm>
        </p:grpSpPr>
        <p:sp>
          <p:nvSpPr>
            <p:cNvPr id="414" name="Google Shape;414;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500">
                  <a:solidFill>
                    <a:schemeClr val="dk1"/>
                  </a:solidFill>
                  <a:latin typeface="Comfortaa"/>
                  <a:ea typeface="Comfortaa"/>
                  <a:cs typeface="Comfortaa"/>
                  <a:sym typeface="Comfortaa"/>
                </a:rPr>
                <a:t>Brachial nerve</a:t>
              </a:r>
              <a:endParaRPr i="0" sz="2500" u="none" cap="none" strike="noStrike">
                <a:solidFill>
                  <a:srgbClr val="000000"/>
                </a:solidFill>
                <a:latin typeface="Comfortaa"/>
                <a:ea typeface="Comfortaa"/>
                <a:cs typeface="Comfortaa"/>
                <a:sym typeface="Comfortaa"/>
              </a:endParaRPr>
            </a:p>
          </p:txBody>
        </p:sp>
        <p:sp>
          <p:nvSpPr>
            <p:cNvPr id="415" name="Google Shape;415;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omfortaa"/>
                <a:ea typeface="Comfortaa"/>
                <a:cs typeface="Comfortaa"/>
                <a:sym typeface="Comfortaa"/>
              </a:endParaRPr>
            </a:p>
          </p:txBody>
        </p:sp>
      </p:grpSp>
      <p:sp>
        <p:nvSpPr>
          <p:cNvPr id="416" name="Google Shape;416;p4"/>
          <p:cNvSpPr txBox="1"/>
          <p:nvPr/>
        </p:nvSpPr>
        <p:spPr>
          <a:xfrm>
            <a:off x="6012664" y="5437050"/>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sp>
        <p:nvSpPr>
          <p:cNvPr id="417" name="Google Shape;417;p4"/>
          <p:cNvSpPr txBox="1"/>
          <p:nvPr/>
        </p:nvSpPr>
        <p:spPr>
          <a:xfrm>
            <a:off x="9581039" y="5437050"/>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418" name="Google Shape;418;p4"/>
          <p:cNvSpPr txBox="1"/>
          <p:nvPr/>
        </p:nvSpPr>
        <p:spPr>
          <a:xfrm>
            <a:off x="13101488" y="543452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419" name="Google Shape;419;p4"/>
          <p:cNvSpPr txBox="1"/>
          <p:nvPr/>
        </p:nvSpPr>
        <p:spPr>
          <a:xfrm>
            <a:off x="2444289" y="5434513"/>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grpSp>
        <p:nvGrpSpPr>
          <p:cNvPr id="420" name="Google Shape;420;p4"/>
          <p:cNvGrpSpPr/>
          <p:nvPr/>
        </p:nvGrpSpPr>
        <p:grpSpPr>
          <a:xfrm>
            <a:off x="9462737" y="8040803"/>
            <a:ext cx="3514317" cy="595244"/>
            <a:chOff x="4404545" y="3301592"/>
            <a:chExt cx="782403" cy="129272"/>
          </a:xfrm>
        </p:grpSpPr>
        <p:sp>
          <p:nvSpPr>
            <p:cNvPr id="421" name="Google Shape;421;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400">
                  <a:latin typeface="Comfortaa"/>
                  <a:ea typeface="Comfortaa"/>
                  <a:cs typeface="Comfortaa"/>
                  <a:sym typeface="Comfortaa"/>
                </a:rPr>
                <a:t>shoulder</a:t>
              </a:r>
              <a:endParaRPr i="0" sz="2400" u="none" cap="none" strike="noStrike">
                <a:solidFill>
                  <a:srgbClr val="000000"/>
                </a:solidFill>
                <a:latin typeface="Comfortaa"/>
                <a:ea typeface="Comfortaa"/>
                <a:cs typeface="Comfortaa"/>
                <a:sym typeface="Comfortaa"/>
              </a:endParaRPr>
            </a:p>
          </p:txBody>
        </p:sp>
        <p:sp>
          <p:nvSpPr>
            <p:cNvPr id="422" name="Google Shape;422;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3" name="Google Shape;423;p4"/>
          <p:cNvGrpSpPr/>
          <p:nvPr/>
        </p:nvGrpSpPr>
        <p:grpSpPr>
          <a:xfrm>
            <a:off x="2434216" y="8040803"/>
            <a:ext cx="3514317" cy="595244"/>
            <a:chOff x="4404545" y="3301592"/>
            <a:chExt cx="782403" cy="129272"/>
          </a:xfrm>
        </p:grpSpPr>
        <p:sp>
          <p:nvSpPr>
            <p:cNvPr id="424" name="Google Shape;424;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sz="1200">
                  <a:latin typeface="Comfortaa"/>
                  <a:ea typeface="Comfortaa"/>
                  <a:cs typeface="Comfortaa"/>
                  <a:sym typeface="Comfortaa"/>
                </a:rPr>
                <a:t>          </a:t>
              </a:r>
              <a:r>
                <a:rPr lang="en-US" sz="2200">
                  <a:latin typeface="Comfortaa"/>
                  <a:ea typeface="Comfortaa"/>
                  <a:cs typeface="Comfortaa"/>
                  <a:sym typeface="Comfortaa"/>
                </a:rPr>
                <a:t>behind the elbow</a:t>
              </a:r>
              <a:endParaRPr i="0" sz="2200" u="none" cap="none" strike="noStrike">
                <a:solidFill>
                  <a:srgbClr val="000000"/>
                </a:solidFill>
                <a:latin typeface="Comfortaa"/>
                <a:ea typeface="Comfortaa"/>
                <a:cs typeface="Comfortaa"/>
                <a:sym typeface="Comfortaa"/>
              </a:endParaRPr>
            </a:p>
          </p:txBody>
        </p:sp>
        <p:sp>
          <p:nvSpPr>
            <p:cNvPr id="425" name="Google Shape;425;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26" name="Google Shape;426;p4"/>
          <p:cNvGrpSpPr/>
          <p:nvPr/>
        </p:nvGrpSpPr>
        <p:grpSpPr>
          <a:xfrm>
            <a:off x="5948473" y="8040803"/>
            <a:ext cx="3514317" cy="595244"/>
            <a:chOff x="4404545" y="3301592"/>
            <a:chExt cx="782403" cy="129272"/>
          </a:xfrm>
        </p:grpSpPr>
        <p:sp>
          <p:nvSpPr>
            <p:cNvPr id="427" name="Google Shape;427;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sz="1300">
                  <a:latin typeface="Comfortaa"/>
                  <a:ea typeface="Comfortaa"/>
                  <a:cs typeface="Comfortaa"/>
                  <a:sym typeface="Comfortaa"/>
                </a:rPr>
                <a:t>        </a:t>
              </a:r>
              <a:r>
                <a:rPr lang="en-US" sz="2300">
                  <a:latin typeface="Comfortaa"/>
                  <a:ea typeface="Comfortaa"/>
                  <a:cs typeface="Comfortaa"/>
                  <a:sym typeface="Comfortaa"/>
                </a:rPr>
                <a:t>A</a:t>
              </a:r>
              <a:r>
                <a:rPr lang="en-US" sz="2300">
                  <a:latin typeface="Comfortaa"/>
                  <a:ea typeface="Comfortaa"/>
                  <a:cs typeface="Comfortaa"/>
                  <a:sym typeface="Comfortaa"/>
                </a:rPr>
                <a:t>t wrist</a:t>
              </a:r>
              <a:endParaRPr i="0" sz="2300" u="none" cap="none" strike="noStrike">
                <a:solidFill>
                  <a:srgbClr val="000000"/>
                </a:solidFill>
                <a:latin typeface="Comfortaa"/>
                <a:ea typeface="Comfortaa"/>
                <a:cs typeface="Comfortaa"/>
                <a:sym typeface="Comfortaa"/>
              </a:endParaRPr>
            </a:p>
          </p:txBody>
        </p:sp>
        <p:sp>
          <p:nvSpPr>
            <p:cNvPr id="428" name="Google Shape;428;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300" u="none" cap="none" strike="noStrike">
                <a:solidFill>
                  <a:srgbClr val="000000"/>
                </a:solidFill>
                <a:latin typeface="Comfortaa"/>
                <a:ea typeface="Comfortaa"/>
                <a:cs typeface="Comfortaa"/>
                <a:sym typeface="Comfortaa"/>
              </a:endParaRPr>
            </a:p>
          </p:txBody>
        </p:sp>
      </p:grpSp>
      <p:grpSp>
        <p:nvGrpSpPr>
          <p:cNvPr id="429" name="Google Shape;429;p4"/>
          <p:cNvGrpSpPr/>
          <p:nvPr/>
        </p:nvGrpSpPr>
        <p:grpSpPr>
          <a:xfrm>
            <a:off x="12977008" y="8040803"/>
            <a:ext cx="3514317" cy="595244"/>
            <a:chOff x="4404545" y="3301592"/>
            <a:chExt cx="782403" cy="129272"/>
          </a:xfrm>
        </p:grpSpPr>
        <p:sp>
          <p:nvSpPr>
            <p:cNvPr id="430" name="Google Shape;430;p4"/>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omfortaa"/>
                  <a:ea typeface="Comfortaa"/>
                  <a:cs typeface="Comfortaa"/>
                  <a:sym typeface="Comfortaa"/>
                </a:rPr>
                <a:t>        </a:t>
              </a:r>
              <a:r>
                <a:rPr lang="en-US" sz="2400">
                  <a:latin typeface="Comfortaa"/>
                  <a:ea typeface="Comfortaa"/>
                  <a:cs typeface="Comfortaa"/>
                  <a:sym typeface="Comfortaa"/>
                </a:rPr>
                <a:t>A+B</a:t>
              </a:r>
              <a:endParaRPr i="0" sz="2400" u="none" cap="none" strike="noStrike">
                <a:solidFill>
                  <a:srgbClr val="000000"/>
                </a:solidFill>
                <a:latin typeface="Comfortaa"/>
                <a:ea typeface="Comfortaa"/>
                <a:cs typeface="Comfortaa"/>
                <a:sym typeface="Comfortaa"/>
              </a:endParaRPr>
            </a:p>
          </p:txBody>
        </p:sp>
        <p:sp>
          <p:nvSpPr>
            <p:cNvPr id="431" name="Google Shape;431;p4"/>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FCE5CD"/>
            </a:solidFill>
            <a:ln cap="flat" cmpd="sng" w="38100">
              <a:solidFill>
                <a:srgbClr val="F9CB9C"/>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omfortaa"/>
                <a:ea typeface="Comfortaa"/>
                <a:cs typeface="Comfortaa"/>
                <a:sym typeface="Comfortaa"/>
              </a:endParaRPr>
            </a:p>
          </p:txBody>
        </p:sp>
      </p:grpSp>
      <p:sp>
        <p:nvSpPr>
          <p:cNvPr id="432" name="Google Shape;432;p4"/>
          <p:cNvSpPr txBox="1"/>
          <p:nvPr/>
        </p:nvSpPr>
        <p:spPr>
          <a:xfrm>
            <a:off x="6012664" y="801362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B</a:t>
            </a:r>
            <a:endParaRPr b="0" i="0" sz="2900" u="none" cap="none" strike="noStrike">
              <a:solidFill>
                <a:srgbClr val="000000"/>
              </a:solidFill>
              <a:latin typeface="Calibri"/>
              <a:ea typeface="Calibri"/>
              <a:cs typeface="Calibri"/>
              <a:sym typeface="Calibri"/>
            </a:endParaRPr>
          </a:p>
        </p:txBody>
      </p:sp>
      <p:sp>
        <p:nvSpPr>
          <p:cNvPr id="433" name="Google Shape;433;p4"/>
          <p:cNvSpPr txBox="1"/>
          <p:nvPr/>
        </p:nvSpPr>
        <p:spPr>
          <a:xfrm>
            <a:off x="9581039" y="8013625"/>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C</a:t>
            </a:r>
            <a:endParaRPr b="0" i="0" sz="2900" u="none" cap="none" strike="noStrike">
              <a:solidFill>
                <a:srgbClr val="000000"/>
              </a:solidFill>
              <a:latin typeface="Calibri"/>
              <a:ea typeface="Calibri"/>
              <a:cs typeface="Calibri"/>
              <a:sym typeface="Calibri"/>
            </a:endParaRPr>
          </a:p>
        </p:txBody>
      </p:sp>
      <p:sp>
        <p:nvSpPr>
          <p:cNvPr id="434" name="Google Shape;434;p4"/>
          <p:cNvSpPr txBox="1"/>
          <p:nvPr/>
        </p:nvSpPr>
        <p:spPr>
          <a:xfrm>
            <a:off x="13101488" y="8011100"/>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D</a:t>
            </a:r>
            <a:endParaRPr b="0" i="0" sz="2900" u="none" cap="none" strike="noStrike">
              <a:solidFill>
                <a:srgbClr val="000000"/>
              </a:solidFill>
              <a:latin typeface="Calibri"/>
              <a:ea typeface="Calibri"/>
              <a:cs typeface="Calibri"/>
              <a:sym typeface="Calibri"/>
            </a:endParaRPr>
          </a:p>
        </p:txBody>
      </p:sp>
      <p:sp>
        <p:nvSpPr>
          <p:cNvPr id="435" name="Google Shape;435;p4"/>
          <p:cNvSpPr txBox="1"/>
          <p:nvPr/>
        </p:nvSpPr>
        <p:spPr>
          <a:xfrm>
            <a:off x="2444289" y="8011088"/>
            <a:ext cx="450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Calibri"/>
                <a:ea typeface="Calibri"/>
                <a:cs typeface="Calibri"/>
                <a:sym typeface="Calibri"/>
              </a:rPr>
              <a:t>A</a:t>
            </a:r>
            <a:endParaRPr b="0" i="0" sz="2900" u="none" cap="none" strike="noStrike">
              <a:solidFill>
                <a:srgbClr val="000000"/>
              </a:solidFill>
              <a:latin typeface="Calibri"/>
              <a:ea typeface="Calibri"/>
              <a:cs typeface="Calibri"/>
              <a:sym typeface="Calibri"/>
            </a:endParaRPr>
          </a:p>
        </p:txBody>
      </p:sp>
      <p:sp>
        <p:nvSpPr>
          <p:cNvPr id="436" name="Google Shape;436;p4"/>
          <p:cNvSpPr txBox="1"/>
          <p:nvPr/>
        </p:nvSpPr>
        <p:spPr>
          <a:xfrm>
            <a:off x="2209012" y="318450"/>
            <a:ext cx="91992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B45F06"/>
                </a:solidFill>
                <a:latin typeface="Comfortaa"/>
                <a:ea typeface="Comfortaa"/>
                <a:cs typeface="Comfortaa"/>
                <a:sym typeface="Comfortaa"/>
              </a:rPr>
              <a:t>MCQs:</a:t>
            </a:r>
            <a:endParaRPr b="0" i="0" sz="4900" u="none" cap="none" strike="noStrike">
              <a:solidFill>
                <a:srgbClr val="B45F06"/>
              </a:solidFill>
              <a:latin typeface="Comfortaa"/>
              <a:ea typeface="Comfortaa"/>
              <a:cs typeface="Comfortaa"/>
              <a:sym typeface="Comfortaa"/>
            </a:endParaRPr>
          </a:p>
        </p:txBody>
      </p:sp>
      <p:sp>
        <p:nvSpPr>
          <p:cNvPr id="437" name="Google Shape;437;p4"/>
          <p:cNvSpPr txBox="1"/>
          <p:nvPr/>
        </p:nvSpPr>
        <p:spPr>
          <a:xfrm rot="10800000">
            <a:off x="3" y="8717101"/>
            <a:ext cx="13608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C7D2D9"/>
                </a:solidFill>
                <a:latin typeface="Comfortaa"/>
                <a:ea typeface="Comfortaa"/>
                <a:cs typeface="Comfortaa"/>
                <a:sym typeface="Comfortaa"/>
              </a:rPr>
              <a:t>Answer Key</a:t>
            </a:r>
            <a:endParaRPr sz="1800">
              <a:solidFill>
                <a:srgbClr val="C7D2D9"/>
              </a:solidFill>
              <a:latin typeface="Comfortaa"/>
              <a:ea typeface="Comfortaa"/>
              <a:cs typeface="Comfortaa"/>
              <a:sym typeface="Comfortaa"/>
            </a:endParaRPr>
          </a:p>
          <a:p>
            <a:pPr indent="0" lvl="0" marL="0" rtl="0" algn="l">
              <a:spcBef>
                <a:spcPts val="0"/>
              </a:spcBef>
              <a:spcAft>
                <a:spcPts val="0"/>
              </a:spcAft>
              <a:buNone/>
            </a:pPr>
            <a:r>
              <a:rPr lang="en-US" sz="1800">
                <a:solidFill>
                  <a:srgbClr val="C7D2D9"/>
                </a:solidFill>
                <a:latin typeface="Comfortaa"/>
                <a:ea typeface="Comfortaa"/>
                <a:cs typeface="Comfortaa"/>
                <a:sym typeface="Comfortaa"/>
              </a:rPr>
              <a:t>4.C   </a:t>
            </a:r>
            <a:endParaRPr sz="1800">
              <a:solidFill>
                <a:srgbClr val="C7D2D9"/>
              </a:solidFill>
              <a:latin typeface="Comfortaa"/>
              <a:ea typeface="Comfortaa"/>
              <a:cs typeface="Comfortaa"/>
              <a:sym typeface="Comfortaa"/>
            </a:endParaRPr>
          </a:p>
          <a:p>
            <a:pPr indent="0" lvl="0" marL="0" rtl="0" algn="l">
              <a:spcBef>
                <a:spcPts val="0"/>
              </a:spcBef>
              <a:spcAft>
                <a:spcPts val="0"/>
              </a:spcAft>
              <a:buNone/>
            </a:pPr>
            <a:r>
              <a:rPr lang="en-US" sz="1800">
                <a:solidFill>
                  <a:srgbClr val="C7D2D9"/>
                </a:solidFill>
                <a:latin typeface="Comfortaa"/>
                <a:ea typeface="Comfortaa"/>
                <a:cs typeface="Comfortaa"/>
                <a:sym typeface="Comfortaa"/>
              </a:rPr>
              <a:t>5.C   </a:t>
            </a:r>
            <a:endParaRPr sz="1800">
              <a:solidFill>
                <a:srgbClr val="C7D2D9"/>
              </a:solidFill>
              <a:latin typeface="Comfortaa"/>
              <a:ea typeface="Comfortaa"/>
              <a:cs typeface="Comfortaa"/>
              <a:sym typeface="Comfortaa"/>
            </a:endParaRPr>
          </a:p>
          <a:p>
            <a:pPr indent="0" lvl="0" marL="0" rtl="0" algn="l">
              <a:spcBef>
                <a:spcPts val="0"/>
              </a:spcBef>
              <a:spcAft>
                <a:spcPts val="0"/>
              </a:spcAft>
              <a:buNone/>
            </a:pPr>
            <a:r>
              <a:rPr lang="en-US" sz="1800">
                <a:solidFill>
                  <a:srgbClr val="C7D2D9"/>
                </a:solidFill>
                <a:latin typeface="Comfortaa"/>
                <a:ea typeface="Comfortaa"/>
                <a:cs typeface="Comfortaa"/>
                <a:sym typeface="Comfortaa"/>
              </a:rPr>
              <a:t>6.D</a:t>
            </a:r>
            <a:endParaRPr sz="1800">
              <a:solidFill>
                <a:srgbClr val="C7D2D9"/>
              </a:solidFill>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
          <p:cNvSpPr txBox="1"/>
          <p:nvPr>
            <p:ph type="title"/>
          </p:nvPr>
        </p:nvSpPr>
        <p:spPr>
          <a:xfrm>
            <a:off x="4975771" y="562805"/>
            <a:ext cx="8336400" cy="1137600"/>
          </a:xfrm>
          <a:prstGeom prst="rect">
            <a:avLst/>
          </a:prstGeom>
          <a:noFill/>
          <a:ln>
            <a:noFill/>
          </a:ln>
        </p:spPr>
        <p:txBody>
          <a:bodyPr anchorCtr="0" anchor="t" bIns="0" lIns="0" spcFirstLastPara="1" rIns="0" wrap="square" tIns="13950">
            <a:spAutoFit/>
          </a:bodyPr>
          <a:lstStyle/>
          <a:p>
            <a:pPr indent="0" lvl="0" marL="40005" rtl="0" algn="ctr">
              <a:lnSpc>
                <a:spcPct val="100000"/>
              </a:lnSpc>
              <a:spcBef>
                <a:spcPts val="0"/>
              </a:spcBef>
              <a:spcAft>
                <a:spcPts val="0"/>
              </a:spcAft>
              <a:buSzPts val="1400"/>
              <a:buNone/>
            </a:pPr>
            <a:r>
              <a:rPr lang="en-US" sz="6950">
                <a:latin typeface="Caveat"/>
                <a:ea typeface="Caveat"/>
                <a:cs typeface="Caveat"/>
                <a:sym typeface="Caveat"/>
              </a:rPr>
              <a:t>Done by the amazing team</a:t>
            </a:r>
            <a:endParaRPr sz="6950">
              <a:latin typeface="Caveat"/>
              <a:ea typeface="Caveat"/>
              <a:cs typeface="Caveat"/>
              <a:sym typeface="Caveat"/>
            </a:endParaRPr>
          </a:p>
        </p:txBody>
      </p:sp>
      <p:sp>
        <p:nvSpPr>
          <p:cNvPr id="443" name="Google Shape;443;p5"/>
          <p:cNvSpPr txBox="1"/>
          <p:nvPr/>
        </p:nvSpPr>
        <p:spPr>
          <a:xfrm>
            <a:off x="1511709" y="3862800"/>
            <a:ext cx="49038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omfortaa"/>
                <a:ea typeface="Comfortaa"/>
                <a:cs typeface="Comfortaa"/>
                <a:sym typeface="Comfortaa"/>
              </a:rPr>
              <a:t>Team leaders:</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Arwa Alghamdi</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Deema Aljuribah</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Razan Alnufaie</a:t>
            </a:r>
            <a:endParaRPr b="0" i="0" sz="2000" u="none" cap="none" strike="noStrike">
              <a:solidFill>
                <a:srgbClr val="000000"/>
              </a:solidFill>
              <a:latin typeface="Comfortaa"/>
              <a:ea typeface="Comfortaa"/>
              <a:cs typeface="Comfortaa"/>
              <a:sym typeface="Comfortaa"/>
            </a:endParaRPr>
          </a:p>
        </p:txBody>
      </p:sp>
      <p:sp>
        <p:nvSpPr>
          <p:cNvPr id="444" name="Google Shape;444;p5"/>
          <p:cNvSpPr txBox="1"/>
          <p:nvPr/>
        </p:nvSpPr>
        <p:spPr>
          <a:xfrm>
            <a:off x="743467" y="5876700"/>
            <a:ext cx="3624900" cy="326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Aljazi Albabtain</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Atheer Alkanhal </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Arob Alasheikh</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Ajwan Aljohani</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Deema alqahtani</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Dena Alsuhaibani</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Jana Alhazmi </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Kadi aldosari</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Mashael Alasmari</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Comfortaa"/>
              <a:ea typeface="Comfortaa"/>
              <a:cs typeface="Comfortaa"/>
              <a:sym typeface="Comfortaa"/>
            </a:endParaRPr>
          </a:p>
        </p:txBody>
      </p:sp>
      <p:grpSp>
        <p:nvGrpSpPr>
          <p:cNvPr id="445" name="Google Shape;445;p5"/>
          <p:cNvGrpSpPr/>
          <p:nvPr/>
        </p:nvGrpSpPr>
        <p:grpSpPr>
          <a:xfrm>
            <a:off x="387915" y="9236907"/>
            <a:ext cx="1123783" cy="785323"/>
            <a:chOff x="5156931" y="2922194"/>
            <a:chExt cx="324699" cy="347611"/>
          </a:xfrm>
        </p:grpSpPr>
        <p:sp>
          <p:nvSpPr>
            <p:cNvPr id="446" name="Google Shape;446;p5"/>
            <p:cNvSpPr/>
            <p:nvPr/>
          </p:nvSpPr>
          <p:spPr>
            <a:xfrm>
              <a:off x="5160706" y="3072982"/>
              <a:ext cx="317149" cy="43543"/>
            </a:xfrm>
            <a:custGeom>
              <a:rect b="b" l="l" r="r" t="t"/>
              <a:pathLst>
                <a:path extrusionOk="0" h="1661" w="12098">
                  <a:moveTo>
                    <a:pt x="15" y="1"/>
                  </a:moveTo>
                  <a:lnTo>
                    <a:pt x="0" y="1661"/>
                  </a:lnTo>
                  <a:lnTo>
                    <a:pt x="12097" y="1661"/>
                  </a:lnTo>
                  <a:lnTo>
                    <a:pt x="12083" y="1"/>
                  </a:lnTo>
                  <a:close/>
                </a:path>
              </a:pathLst>
            </a:custGeom>
            <a:solidFill>
              <a:srgbClr val="667E92"/>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5"/>
            <p:cNvSpPr/>
            <p:nvPr/>
          </p:nvSpPr>
          <p:spPr>
            <a:xfrm>
              <a:off x="5258330" y="2922194"/>
              <a:ext cx="128689" cy="62261"/>
            </a:xfrm>
            <a:custGeom>
              <a:rect b="b" l="l" r="r" t="t"/>
              <a:pathLst>
                <a:path extrusionOk="0" h="2375" w="4909">
                  <a:moveTo>
                    <a:pt x="2453" y="0"/>
                  </a:moveTo>
                  <a:cubicBezTo>
                    <a:pt x="2397" y="0"/>
                    <a:pt x="2339" y="22"/>
                    <a:pt x="2296" y="65"/>
                  </a:cubicBezTo>
                  <a:lnTo>
                    <a:pt x="997" y="1364"/>
                  </a:lnTo>
                  <a:lnTo>
                    <a:pt x="1" y="2375"/>
                  </a:lnTo>
                  <a:lnTo>
                    <a:pt x="4909" y="2375"/>
                  </a:lnTo>
                  <a:lnTo>
                    <a:pt x="2599" y="65"/>
                  </a:lnTo>
                  <a:cubicBezTo>
                    <a:pt x="2563" y="22"/>
                    <a:pt x="2509" y="0"/>
                    <a:pt x="2453" y="0"/>
                  </a:cubicBezTo>
                  <a:close/>
                </a:path>
              </a:pathLst>
            </a:custGeom>
            <a:solidFill>
              <a:srgbClr val="F2F3F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5"/>
            <p:cNvSpPr/>
            <p:nvPr/>
          </p:nvSpPr>
          <p:spPr>
            <a:xfrm>
              <a:off x="5258330" y="2957951"/>
              <a:ext cx="128689" cy="26503"/>
            </a:xfrm>
            <a:custGeom>
              <a:rect b="b" l="l" r="r" t="t"/>
              <a:pathLst>
                <a:path extrusionOk="0" h="1011" w="4909">
                  <a:moveTo>
                    <a:pt x="997" y="0"/>
                  </a:moveTo>
                  <a:lnTo>
                    <a:pt x="1" y="1011"/>
                  </a:lnTo>
                  <a:lnTo>
                    <a:pt x="4909" y="1011"/>
                  </a:lnTo>
                  <a:lnTo>
                    <a:pt x="3913" y="0"/>
                  </a:lnTo>
                  <a:close/>
                </a:path>
              </a:pathLst>
            </a:custGeom>
            <a:solidFill>
              <a:srgbClr val="94A5B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5"/>
            <p:cNvSpPr/>
            <p:nvPr/>
          </p:nvSpPr>
          <p:spPr>
            <a:xfrm>
              <a:off x="5180000" y="2975358"/>
              <a:ext cx="278561" cy="260761"/>
            </a:xfrm>
            <a:custGeom>
              <a:rect b="b" l="l" r="r" t="t"/>
              <a:pathLst>
                <a:path extrusionOk="0" h="9947" w="10626">
                  <a:moveTo>
                    <a:pt x="217" y="0"/>
                  </a:moveTo>
                  <a:cubicBezTo>
                    <a:pt x="102" y="0"/>
                    <a:pt x="1" y="102"/>
                    <a:pt x="1" y="217"/>
                  </a:cubicBezTo>
                  <a:lnTo>
                    <a:pt x="1" y="9946"/>
                  </a:lnTo>
                  <a:lnTo>
                    <a:pt x="10625" y="9946"/>
                  </a:lnTo>
                  <a:lnTo>
                    <a:pt x="10625" y="217"/>
                  </a:lnTo>
                  <a:cubicBezTo>
                    <a:pt x="10625" y="102"/>
                    <a:pt x="10524" y="0"/>
                    <a:pt x="10409" y="0"/>
                  </a:cubicBezTo>
                  <a:close/>
                </a:path>
              </a:pathLst>
            </a:custGeom>
            <a:solidFill>
              <a:srgbClr val="F8F9FA"/>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
            <p:cNvSpPr/>
            <p:nvPr/>
          </p:nvSpPr>
          <p:spPr>
            <a:xfrm>
              <a:off x="5438847" y="2975358"/>
              <a:ext cx="19714" cy="260761"/>
            </a:xfrm>
            <a:custGeom>
              <a:rect b="b" l="l" r="r" t="t"/>
              <a:pathLst>
                <a:path extrusionOk="0" h="9947" w="752">
                  <a:moveTo>
                    <a:pt x="1" y="0"/>
                  </a:moveTo>
                  <a:lnTo>
                    <a:pt x="1" y="9946"/>
                  </a:lnTo>
                  <a:lnTo>
                    <a:pt x="751" y="9946"/>
                  </a:lnTo>
                  <a:lnTo>
                    <a:pt x="751" y="217"/>
                  </a:lnTo>
                  <a:cubicBezTo>
                    <a:pt x="751" y="102"/>
                    <a:pt x="650" y="0"/>
                    <a:pt x="535" y="0"/>
                  </a:cubicBezTo>
                  <a:close/>
                </a:path>
              </a:pathLst>
            </a:custGeom>
            <a:solidFill>
              <a:srgbClr val="F2F3F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5"/>
            <p:cNvSpPr/>
            <p:nvPr/>
          </p:nvSpPr>
          <p:spPr>
            <a:xfrm>
              <a:off x="5180000" y="3062785"/>
              <a:ext cx="278561" cy="172967"/>
            </a:xfrm>
            <a:custGeom>
              <a:rect b="b" l="l" r="r" t="t"/>
              <a:pathLst>
                <a:path extrusionOk="0" h="6598" w="10626">
                  <a:moveTo>
                    <a:pt x="1" y="0"/>
                  </a:moveTo>
                  <a:lnTo>
                    <a:pt x="1" y="6597"/>
                  </a:lnTo>
                  <a:lnTo>
                    <a:pt x="10625" y="6597"/>
                  </a:lnTo>
                  <a:lnTo>
                    <a:pt x="10625" y="0"/>
                  </a:lnTo>
                  <a:lnTo>
                    <a:pt x="5313" y="3797"/>
                  </a:lnTo>
                  <a:lnTo>
                    <a:pt x="1" y="0"/>
                  </a:lnTo>
                  <a:close/>
                </a:path>
              </a:pathLst>
            </a:custGeom>
            <a:solidFill>
              <a:srgbClr val="F2F3F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5"/>
            <p:cNvSpPr/>
            <p:nvPr/>
          </p:nvSpPr>
          <p:spPr>
            <a:xfrm>
              <a:off x="5221262" y="3114192"/>
              <a:ext cx="196953" cy="10329"/>
            </a:xfrm>
            <a:custGeom>
              <a:rect b="b" l="l" r="r" t="t"/>
              <a:pathLst>
                <a:path extrusionOk="0" h="394" w="7513">
                  <a:moveTo>
                    <a:pt x="7259" y="1"/>
                  </a:moveTo>
                  <a:cubicBezTo>
                    <a:pt x="7250" y="1"/>
                    <a:pt x="7241" y="1"/>
                    <a:pt x="7232" y="2"/>
                  </a:cubicBezTo>
                  <a:lnTo>
                    <a:pt x="246" y="2"/>
                  </a:lnTo>
                  <a:cubicBezTo>
                    <a:pt x="0" y="17"/>
                    <a:pt x="0" y="378"/>
                    <a:pt x="246" y="392"/>
                  </a:cubicBezTo>
                  <a:lnTo>
                    <a:pt x="7232" y="392"/>
                  </a:lnTo>
                  <a:cubicBezTo>
                    <a:pt x="7241" y="393"/>
                    <a:pt x="7250" y="393"/>
                    <a:pt x="7259" y="393"/>
                  </a:cubicBezTo>
                  <a:cubicBezTo>
                    <a:pt x="7512" y="393"/>
                    <a:pt x="7512" y="1"/>
                    <a:pt x="7259" y="1"/>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5"/>
            <p:cNvSpPr/>
            <p:nvPr/>
          </p:nvSpPr>
          <p:spPr>
            <a:xfrm>
              <a:off x="5254031" y="3136528"/>
              <a:ext cx="129581" cy="10696"/>
            </a:xfrm>
            <a:custGeom>
              <a:rect b="b" l="l" r="r" t="t"/>
              <a:pathLst>
                <a:path extrusionOk="0" h="408" w="4943">
                  <a:moveTo>
                    <a:pt x="255" y="1"/>
                  </a:moveTo>
                  <a:cubicBezTo>
                    <a:pt x="0" y="1"/>
                    <a:pt x="0" y="407"/>
                    <a:pt x="255" y="407"/>
                  </a:cubicBezTo>
                  <a:cubicBezTo>
                    <a:pt x="263" y="407"/>
                    <a:pt x="272" y="407"/>
                    <a:pt x="280" y="406"/>
                  </a:cubicBezTo>
                  <a:lnTo>
                    <a:pt x="4698" y="406"/>
                  </a:lnTo>
                  <a:cubicBezTo>
                    <a:pt x="4943" y="377"/>
                    <a:pt x="4943" y="31"/>
                    <a:pt x="4698" y="2"/>
                  </a:cubicBezTo>
                  <a:lnTo>
                    <a:pt x="280" y="2"/>
                  </a:lnTo>
                  <a:cubicBezTo>
                    <a:pt x="272" y="1"/>
                    <a:pt x="263" y="1"/>
                    <a:pt x="255" y="1"/>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5"/>
            <p:cNvSpPr/>
            <p:nvPr/>
          </p:nvSpPr>
          <p:spPr>
            <a:xfrm>
              <a:off x="5284074" y="3159282"/>
              <a:ext cx="68893" cy="10617"/>
            </a:xfrm>
            <a:custGeom>
              <a:rect b="b" l="l" r="r" t="t"/>
              <a:pathLst>
                <a:path extrusionOk="0" h="405" w="2628">
                  <a:moveTo>
                    <a:pt x="246" y="0"/>
                  </a:moveTo>
                  <a:cubicBezTo>
                    <a:pt x="0" y="15"/>
                    <a:pt x="0" y="375"/>
                    <a:pt x="246" y="404"/>
                  </a:cubicBezTo>
                  <a:lnTo>
                    <a:pt x="2382" y="404"/>
                  </a:lnTo>
                  <a:cubicBezTo>
                    <a:pt x="2628" y="375"/>
                    <a:pt x="2628" y="15"/>
                    <a:pt x="2382" y="0"/>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5"/>
            <p:cNvSpPr/>
            <p:nvPr/>
          </p:nvSpPr>
          <p:spPr>
            <a:xfrm>
              <a:off x="5156931" y="3073009"/>
              <a:ext cx="324699" cy="196796"/>
            </a:xfrm>
            <a:custGeom>
              <a:rect b="b" l="l" r="r" t="t"/>
              <a:pathLst>
                <a:path extrusionOk="0" h="7507" w="12386">
                  <a:moveTo>
                    <a:pt x="176" y="0"/>
                  </a:moveTo>
                  <a:cubicBezTo>
                    <a:pt x="85" y="0"/>
                    <a:pt x="0" y="67"/>
                    <a:pt x="0" y="173"/>
                  </a:cubicBezTo>
                  <a:lnTo>
                    <a:pt x="0" y="7304"/>
                  </a:lnTo>
                  <a:cubicBezTo>
                    <a:pt x="0" y="7420"/>
                    <a:pt x="101" y="7506"/>
                    <a:pt x="217" y="7506"/>
                  </a:cubicBezTo>
                  <a:lnTo>
                    <a:pt x="12169" y="7506"/>
                  </a:lnTo>
                  <a:cubicBezTo>
                    <a:pt x="12285" y="7506"/>
                    <a:pt x="12386" y="7420"/>
                    <a:pt x="12386" y="7304"/>
                  </a:cubicBezTo>
                  <a:lnTo>
                    <a:pt x="12386" y="173"/>
                  </a:lnTo>
                  <a:cubicBezTo>
                    <a:pt x="12375" y="76"/>
                    <a:pt x="12291" y="3"/>
                    <a:pt x="12201" y="3"/>
                  </a:cubicBezTo>
                  <a:cubicBezTo>
                    <a:pt x="12171" y="3"/>
                    <a:pt x="12140" y="11"/>
                    <a:pt x="12111" y="29"/>
                  </a:cubicBezTo>
                  <a:lnTo>
                    <a:pt x="11722" y="303"/>
                  </a:lnTo>
                  <a:lnTo>
                    <a:pt x="6294" y="4201"/>
                  </a:lnTo>
                  <a:cubicBezTo>
                    <a:pt x="6265" y="4222"/>
                    <a:pt x="6229" y="4233"/>
                    <a:pt x="6193" y="4233"/>
                  </a:cubicBezTo>
                  <a:cubicBezTo>
                    <a:pt x="6157" y="4233"/>
                    <a:pt x="6121" y="4222"/>
                    <a:pt x="6092" y="4201"/>
                  </a:cubicBezTo>
                  <a:lnTo>
                    <a:pt x="274" y="29"/>
                  </a:lnTo>
                  <a:cubicBezTo>
                    <a:pt x="243" y="9"/>
                    <a:pt x="209" y="0"/>
                    <a:pt x="176" y="0"/>
                  </a:cubicBezTo>
                  <a:close/>
                </a:path>
              </a:pathLst>
            </a:custGeom>
            <a:solidFill>
              <a:srgbClr val="FCE5CD"/>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5"/>
            <p:cNvSpPr/>
            <p:nvPr/>
          </p:nvSpPr>
          <p:spPr>
            <a:xfrm>
              <a:off x="5464197" y="3072694"/>
              <a:ext cx="17433" cy="197111"/>
            </a:xfrm>
            <a:custGeom>
              <a:rect b="b" l="l" r="r" t="t"/>
              <a:pathLst>
                <a:path extrusionOk="0" h="7519" w="665">
                  <a:moveTo>
                    <a:pt x="481" y="0"/>
                  </a:moveTo>
                  <a:cubicBezTo>
                    <a:pt x="450" y="0"/>
                    <a:pt x="419" y="8"/>
                    <a:pt x="390" y="26"/>
                  </a:cubicBezTo>
                  <a:lnTo>
                    <a:pt x="1" y="301"/>
                  </a:lnTo>
                  <a:lnTo>
                    <a:pt x="1" y="7518"/>
                  </a:lnTo>
                  <a:lnTo>
                    <a:pt x="448" y="7518"/>
                  </a:lnTo>
                  <a:cubicBezTo>
                    <a:pt x="564" y="7518"/>
                    <a:pt x="665" y="7432"/>
                    <a:pt x="665" y="7316"/>
                  </a:cubicBezTo>
                  <a:lnTo>
                    <a:pt x="665" y="185"/>
                  </a:lnTo>
                  <a:cubicBezTo>
                    <a:pt x="665" y="76"/>
                    <a:pt x="575" y="0"/>
                    <a:pt x="481" y="0"/>
                  </a:cubicBezTo>
                  <a:close/>
                </a:path>
              </a:pathLst>
            </a:custGeom>
            <a:solidFill>
              <a:srgbClr val="667E92"/>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5"/>
            <p:cNvSpPr/>
            <p:nvPr/>
          </p:nvSpPr>
          <p:spPr>
            <a:xfrm>
              <a:off x="5217461" y="3013579"/>
              <a:ext cx="32585" cy="32952"/>
            </a:xfrm>
            <a:custGeom>
              <a:rect b="b" l="l" r="r" t="t"/>
              <a:pathLst>
                <a:path extrusionOk="0" h="1257" w="1243">
                  <a:moveTo>
                    <a:pt x="188" y="0"/>
                  </a:moveTo>
                  <a:cubicBezTo>
                    <a:pt x="87" y="0"/>
                    <a:pt x="1" y="87"/>
                    <a:pt x="1" y="203"/>
                  </a:cubicBezTo>
                  <a:lnTo>
                    <a:pt x="1" y="1054"/>
                  </a:lnTo>
                  <a:cubicBezTo>
                    <a:pt x="1" y="1155"/>
                    <a:pt x="87" y="1256"/>
                    <a:pt x="188" y="1256"/>
                  </a:cubicBezTo>
                  <a:lnTo>
                    <a:pt x="1040" y="1256"/>
                  </a:lnTo>
                  <a:cubicBezTo>
                    <a:pt x="1156" y="1256"/>
                    <a:pt x="1242" y="1155"/>
                    <a:pt x="1242" y="1054"/>
                  </a:cubicBezTo>
                  <a:lnTo>
                    <a:pt x="1242" y="203"/>
                  </a:lnTo>
                  <a:cubicBezTo>
                    <a:pt x="1242" y="87"/>
                    <a:pt x="1156" y="0"/>
                    <a:pt x="1040" y="0"/>
                  </a:cubicBezTo>
                  <a:close/>
                </a:path>
              </a:pathLst>
            </a:custGeom>
            <a:solidFill>
              <a:srgbClr val="96ABBB"/>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5"/>
            <p:cNvSpPr/>
            <p:nvPr/>
          </p:nvSpPr>
          <p:spPr>
            <a:xfrm>
              <a:off x="5271595" y="3008258"/>
              <a:ext cx="36491" cy="10670"/>
            </a:xfrm>
            <a:custGeom>
              <a:rect b="b" l="l" r="r" t="t"/>
              <a:pathLst>
                <a:path extrusionOk="0" h="407" w="1392">
                  <a:moveTo>
                    <a:pt x="1137" y="0"/>
                  </a:moveTo>
                  <a:cubicBezTo>
                    <a:pt x="1129" y="0"/>
                    <a:pt x="1120" y="0"/>
                    <a:pt x="1112" y="1"/>
                  </a:cubicBezTo>
                  <a:lnTo>
                    <a:pt x="245" y="1"/>
                  </a:lnTo>
                  <a:cubicBezTo>
                    <a:pt x="0" y="30"/>
                    <a:pt x="0" y="391"/>
                    <a:pt x="245" y="406"/>
                  </a:cubicBezTo>
                  <a:lnTo>
                    <a:pt x="1112" y="406"/>
                  </a:lnTo>
                  <a:cubicBezTo>
                    <a:pt x="1120" y="406"/>
                    <a:pt x="1129" y="407"/>
                    <a:pt x="1137" y="407"/>
                  </a:cubicBezTo>
                  <a:cubicBezTo>
                    <a:pt x="1392" y="407"/>
                    <a:pt x="1392" y="0"/>
                    <a:pt x="1137" y="0"/>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5"/>
            <p:cNvSpPr/>
            <p:nvPr/>
          </p:nvSpPr>
          <p:spPr>
            <a:xfrm>
              <a:off x="5270206" y="3036255"/>
              <a:ext cx="113406" cy="10670"/>
            </a:xfrm>
            <a:custGeom>
              <a:rect b="b" l="l" r="r" t="t"/>
              <a:pathLst>
                <a:path extrusionOk="0" h="407" w="4326">
                  <a:moveTo>
                    <a:pt x="271" y="0"/>
                  </a:moveTo>
                  <a:cubicBezTo>
                    <a:pt x="0" y="0"/>
                    <a:pt x="5" y="406"/>
                    <a:pt x="284" y="406"/>
                  </a:cubicBezTo>
                  <a:cubicBezTo>
                    <a:pt x="289" y="406"/>
                    <a:pt x="294" y="406"/>
                    <a:pt x="298" y="406"/>
                  </a:cubicBezTo>
                  <a:lnTo>
                    <a:pt x="4081" y="406"/>
                  </a:lnTo>
                  <a:cubicBezTo>
                    <a:pt x="4326" y="377"/>
                    <a:pt x="4326" y="16"/>
                    <a:pt x="4081" y="2"/>
                  </a:cubicBezTo>
                  <a:lnTo>
                    <a:pt x="298" y="2"/>
                  </a:lnTo>
                  <a:cubicBezTo>
                    <a:pt x="289" y="1"/>
                    <a:pt x="280" y="0"/>
                    <a:pt x="271" y="0"/>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5"/>
            <p:cNvSpPr/>
            <p:nvPr/>
          </p:nvSpPr>
          <p:spPr>
            <a:xfrm>
              <a:off x="5223517" y="3080532"/>
              <a:ext cx="69915" cy="10670"/>
            </a:xfrm>
            <a:custGeom>
              <a:rect b="b" l="l" r="r" t="t"/>
              <a:pathLst>
                <a:path extrusionOk="0" h="407" w="2667">
                  <a:moveTo>
                    <a:pt x="2396" y="0"/>
                  </a:moveTo>
                  <a:cubicBezTo>
                    <a:pt x="2387" y="0"/>
                    <a:pt x="2378" y="1"/>
                    <a:pt x="2368" y="2"/>
                  </a:cubicBezTo>
                  <a:lnTo>
                    <a:pt x="246" y="2"/>
                  </a:lnTo>
                  <a:cubicBezTo>
                    <a:pt x="1" y="16"/>
                    <a:pt x="1" y="377"/>
                    <a:pt x="246" y="406"/>
                  </a:cubicBezTo>
                  <a:lnTo>
                    <a:pt x="2368" y="406"/>
                  </a:lnTo>
                  <a:cubicBezTo>
                    <a:pt x="2373" y="406"/>
                    <a:pt x="2378" y="406"/>
                    <a:pt x="2382" y="406"/>
                  </a:cubicBezTo>
                  <a:cubicBezTo>
                    <a:pt x="2662" y="406"/>
                    <a:pt x="2667" y="0"/>
                    <a:pt x="2396" y="0"/>
                  </a:cubicBezTo>
                  <a:close/>
                </a:path>
              </a:pathLst>
            </a:custGeom>
            <a:solidFill>
              <a:srgbClr val="5C7285"/>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5"/>
            <p:cNvSpPr/>
            <p:nvPr/>
          </p:nvSpPr>
          <p:spPr>
            <a:xfrm>
              <a:off x="5183251" y="3234152"/>
              <a:ext cx="56939" cy="10696"/>
            </a:xfrm>
            <a:custGeom>
              <a:rect b="b" l="l" r="r" t="t"/>
              <a:pathLst>
                <a:path extrusionOk="0" h="408" w="2172">
                  <a:moveTo>
                    <a:pt x="255" y="1"/>
                  </a:moveTo>
                  <a:cubicBezTo>
                    <a:pt x="1" y="1"/>
                    <a:pt x="1" y="408"/>
                    <a:pt x="255" y="408"/>
                  </a:cubicBezTo>
                  <a:cubicBezTo>
                    <a:pt x="264" y="408"/>
                    <a:pt x="272" y="407"/>
                    <a:pt x="281" y="406"/>
                  </a:cubicBezTo>
                  <a:lnTo>
                    <a:pt x="1927" y="406"/>
                  </a:lnTo>
                  <a:cubicBezTo>
                    <a:pt x="2172" y="378"/>
                    <a:pt x="2172" y="31"/>
                    <a:pt x="1927" y="2"/>
                  </a:cubicBezTo>
                  <a:lnTo>
                    <a:pt x="281" y="2"/>
                  </a:lnTo>
                  <a:cubicBezTo>
                    <a:pt x="272" y="1"/>
                    <a:pt x="264" y="1"/>
                    <a:pt x="255" y="1"/>
                  </a:cubicBezTo>
                  <a:close/>
                </a:path>
              </a:pathLst>
            </a:custGeom>
            <a:solidFill>
              <a:srgbClr val="F8F9FA"/>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2" name="Google Shape;462;p5"/>
          <p:cNvSpPr txBox="1"/>
          <p:nvPr/>
        </p:nvSpPr>
        <p:spPr>
          <a:xfrm>
            <a:off x="1847850" y="9625934"/>
            <a:ext cx="40569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omfortaa"/>
                <a:ea typeface="Comfortaa"/>
                <a:cs typeface="Comfortaa"/>
                <a:sym typeface="Comfortaa"/>
              </a:rPr>
              <a:t> anatomyteam442@gmail.com</a:t>
            </a:r>
            <a:endParaRPr b="0" i="0" sz="1400" u="none" cap="none" strike="noStrike">
              <a:solidFill>
                <a:srgbClr val="000000"/>
              </a:solidFill>
              <a:latin typeface="Comfortaa"/>
              <a:ea typeface="Comfortaa"/>
              <a:cs typeface="Comfortaa"/>
              <a:sym typeface="Comfortaa"/>
            </a:endParaRPr>
          </a:p>
        </p:txBody>
      </p:sp>
      <p:sp>
        <p:nvSpPr>
          <p:cNvPr id="463" name="Google Shape;463;p5"/>
          <p:cNvSpPr txBox="1"/>
          <p:nvPr/>
        </p:nvSpPr>
        <p:spPr>
          <a:xfrm>
            <a:off x="2568607" y="5375909"/>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omfortaa"/>
                <a:ea typeface="Comfortaa"/>
                <a:cs typeface="Comfortaa"/>
                <a:sym typeface="Comfortaa"/>
              </a:rPr>
              <a:t>Members:</a:t>
            </a:r>
            <a:endParaRPr b="0" i="0" sz="1400" u="none" cap="none" strike="noStrike">
              <a:solidFill>
                <a:srgbClr val="000000"/>
              </a:solidFill>
              <a:latin typeface="Arial"/>
              <a:ea typeface="Arial"/>
              <a:cs typeface="Arial"/>
              <a:sym typeface="Arial"/>
            </a:endParaRPr>
          </a:p>
        </p:txBody>
      </p:sp>
      <p:sp>
        <p:nvSpPr>
          <p:cNvPr id="464" name="Google Shape;464;p5"/>
          <p:cNvSpPr txBox="1"/>
          <p:nvPr/>
        </p:nvSpPr>
        <p:spPr>
          <a:xfrm>
            <a:off x="12321809" y="4017900"/>
            <a:ext cx="4903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omfortaa"/>
                <a:ea typeface="Comfortaa"/>
                <a:cs typeface="Comfortaa"/>
                <a:sym typeface="Comfortaa"/>
              </a:rPr>
              <a:t>Team leaders:</a:t>
            </a:r>
            <a:endParaRPr b="1"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mfortaa"/>
                <a:ea typeface="Comfortaa"/>
                <a:cs typeface="Comfortaa"/>
                <a:sym typeface="Comfortaa"/>
              </a:rPr>
              <a:t>Mishal Alsuwayegh</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B45F06"/>
                </a:solidFill>
                <a:latin typeface="Comfortaa"/>
                <a:ea typeface="Comfortaa"/>
                <a:cs typeface="Comfortaa"/>
                <a:sym typeface="Comfortaa"/>
              </a:rPr>
              <a:t>Mohammed Alghamdi</a:t>
            </a:r>
            <a:endParaRPr b="0" i="0" sz="2000" u="none" cap="none" strike="noStrike">
              <a:solidFill>
                <a:srgbClr val="B45F06"/>
              </a:solidFill>
              <a:latin typeface="Comfortaa"/>
              <a:ea typeface="Comfortaa"/>
              <a:cs typeface="Comfortaa"/>
              <a:sym typeface="Comfortaa"/>
            </a:endParaRPr>
          </a:p>
        </p:txBody>
      </p:sp>
      <p:sp>
        <p:nvSpPr>
          <p:cNvPr id="465" name="Google Shape;465;p5"/>
          <p:cNvSpPr txBox="1"/>
          <p:nvPr/>
        </p:nvSpPr>
        <p:spPr>
          <a:xfrm>
            <a:off x="4183729" y="5870588"/>
            <a:ext cx="3000000" cy="295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Noura Bin hammad</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Najla aldhbiban</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Razan alasmari</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Roaa alharbi</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Raghad Mohammed</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Shaden albassam</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Waha Almathami</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Walaa AlMutawa</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omfortaa"/>
                <a:ea typeface="Comfortaa"/>
                <a:cs typeface="Comfortaa"/>
                <a:sym typeface="Comfortaa"/>
              </a:rPr>
              <a:t>Yara Ameer Alalwan</a:t>
            </a:r>
            <a:endParaRPr b="0" i="0" sz="1400" u="none" cap="none" strike="noStrike">
              <a:solidFill>
                <a:srgbClr val="000000"/>
              </a:solidFill>
              <a:latin typeface="Arial"/>
              <a:ea typeface="Arial"/>
              <a:cs typeface="Arial"/>
              <a:sym typeface="Arial"/>
            </a:endParaRPr>
          </a:p>
        </p:txBody>
      </p:sp>
      <p:sp>
        <p:nvSpPr>
          <p:cNvPr id="466" name="Google Shape;466;p5"/>
          <p:cNvSpPr txBox="1"/>
          <p:nvPr/>
        </p:nvSpPr>
        <p:spPr>
          <a:xfrm>
            <a:off x="11311926" y="5779600"/>
            <a:ext cx="3857400" cy="4340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Othman Aldraihem</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Faisal Alomar</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Abdullah Alturki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Othman Alabdullah</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Omar Alkadhi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Abdullah Ali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Meshari Alshathri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Yazeed Alsanad</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Fahd Mobaireek</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omfortaa"/>
                <a:ea typeface="Comfortaa"/>
                <a:cs typeface="Comfortaa"/>
                <a:sym typeface="Comfortaa"/>
              </a:rPr>
              <a:t>Emad Almutairi</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1100"/>
              <a:buFont typeface="Arial"/>
              <a:buNone/>
            </a:pPr>
            <a:r>
              <a:t/>
            </a:r>
            <a:endParaRPr b="0" i="0" sz="2000" u="none" cap="none" strike="noStrike">
              <a:solidFill>
                <a:srgbClr val="000000"/>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Comfortaa"/>
              <a:ea typeface="Comfortaa"/>
              <a:cs typeface="Comfortaa"/>
              <a:sym typeface="Comfortaa"/>
            </a:endParaRPr>
          </a:p>
        </p:txBody>
      </p:sp>
      <p:sp>
        <p:nvSpPr>
          <p:cNvPr id="467" name="Google Shape;467;p5"/>
          <p:cNvSpPr txBox="1"/>
          <p:nvPr/>
        </p:nvSpPr>
        <p:spPr>
          <a:xfrm>
            <a:off x="13137056" y="5278809"/>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omfortaa"/>
                <a:ea typeface="Comfortaa"/>
                <a:cs typeface="Comfortaa"/>
                <a:sym typeface="Comfortaa"/>
              </a:rPr>
              <a:t>Members:</a:t>
            </a:r>
            <a:endParaRPr b="0" i="0" sz="1400" u="none" cap="none" strike="noStrike">
              <a:solidFill>
                <a:srgbClr val="000000"/>
              </a:solidFill>
              <a:latin typeface="Arial"/>
              <a:ea typeface="Arial"/>
              <a:cs typeface="Arial"/>
              <a:sym typeface="Arial"/>
            </a:endParaRPr>
          </a:p>
        </p:txBody>
      </p:sp>
      <p:sp>
        <p:nvSpPr>
          <p:cNvPr id="468" name="Google Shape;468;p5"/>
          <p:cNvSpPr txBox="1"/>
          <p:nvPr/>
        </p:nvSpPr>
        <p:spPr>
          <a:xfrm>
            <a:off x="14752175" y="5773500"/>
            <a:ext cx="3483300" cy="4359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rgbClr val="B45F06"/>
                </a:solidFill>
                <a:latin typeface="Comfortaa"/>
                <a:ea typeface="Comfortaa"/>
                <a:cs typeface="Comfortaa"/>
                <a:sym typeface="Comfortaa"/>
              </a:rPr>
              <a:t>Nasser Alghaith</a:t>
            </a:r>
            <a:endParaRPr b="0" i="0" sz="2000" u="none" cap="none" strike="noStrike">
              <a:solidFill>
                <a:srgbClr val="B45F06"/>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rgbClr val="B45F06"/>
                </a:solidFill>
                <a:latin typeface="Comfortaa"/>
                <a:ea typeface="Comfortaa"/>
                <a:cs typeface="Comfortaa"/>
                <a:sym typeface="Comfortaa"/>
              </a:rPr>
              <a:t>Saad Almogren</a:t>
            </a:r>
            <a:endParaRPr b="0" i="0" sz="2000" u="none" cap="none" strike="noStrike">
              <a:solidFill>
                <a:srgbClr val="B45F06"/>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Azzam Abdullah Alotaibi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Hassan Ali Alabdullatif</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Rayan Alotaibi</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Mohammed Nasser </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Mohammed Fahad</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Mohammed Majed </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b="0" i="0" lang="en-US" sz="2000" u="none" cap="none" strike="noStrike">
                <a:solidFill>
                  <a:schemeClr val="dk1"/>
                </a:solidFill>
                <a:latin typeface="Comfortaa"/>
                <a:ea typeface="Comfortaa"/>
                <a:cs typeface="Comfortaa"/>
                <a:sym typeface="Comfortaa"/>
              </a:rPr>
              <a:t>Abdulkarim Salman</a:t>
            </a:r>
            <a:endParaRPr b="0" i="0" sz="2000" u="none" cap="none" strike="noStrike">
              <a:solidFill>
                <a:schemeClr val="dk1"/>
              </a:solidFill>
              <a:latin typeface="Comfortaa"/>
              <a:ea typeface="Comfortaa"/>
              <a:cs typeface="Comfortaa"/>
              <a:sym typeface="Comfortaa"/>
            </a:endParaRPr>
          </a:p>
          <a:p>
            <a:pPr indent="0" lvl="0" marL="0" marR="0" rtl="0" algn="ctr">
              <a:lnSpc>
                <a:spcPct val="115000"/>
              </a:lnSpc>
              <a:spcBef>
                <a:spcPts val="0"/>
              </a:spcBef>
              <a:spcAft>
                <a:spcPts val="0"/>
              </a:spcAft>
              <a:buClr>
                <a:schemeClr val="dk1"/>
              </a:buClr>
              <a:buSzPts val="2000"/>
              <a:buFont typeface="Arial"/>
              <a:buNone/>
            </a:pPr>
            <a:r>
              <a:rPr lang="en-US" sz="2000">
                <a:solidFill>
                  <a:schemeClr val="dk1"/>
                </a:solidFill>
                <a:latin typeface="Comfortaa"/>
                <a:ea typeface="Comfortaa"/>
                <a:cs typeface="Comfortaa"/>
                <a:sym typeface="Comfortaa"/>
              </a:rPr>
              <a:t>Saleh Aldeligan</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omfortaa"/>
              <a:ea typeface="Comfortaa"/>
              <a:cs typeface="Comfortaa"/>
              <a:sym typeface="Comfortaa"/>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omfortaa"/>
              <a:ea typeface="Comfortaa"/>
              <a:cs typeface="Comfortaa"/>
              <a:sym typeface="Comfortaa"/>
            </a:endParaRPr>
          </a:p>
        </p:txBody>
      </p:sp>
      <p:sp>
        <p:nvSpPr>
          <p:cNvPr id="469" name="Google Shape;469;p5"/>
          <p:cNvSpPr txBox="1"/>
          <p:nvPr/>
        </p:nvSpPr>
        <p:spPr>
          <a:xfrm>
            <a:off x="5470925" y="9417700"/>
            <a:ext cx="7346100" cy="656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highlight>
                  <a:srgbClr val="FCE5CD"/>
                </a:highlight>
                <a:latin typeface="Comfortaa"/>
                <a:ea typeface="Comfortaa"/>
                <a:cs typeface="Comfortaa"/>
                <a:sym typeface="Comfortaa"/>
              </a:rPr>
              <a:t>Thanks to Faisal Alomar for his design of the team logo </a:t>
            </a:r>
            <a:endParaRPr b="1" sz="1700">
              <a:highlight>
                <a:srgbClr val="FCE5CD"/>
              </a:highlight>
              <a:latin typeface="Comfortaa"/>
              <a:ea typeface="Comfortaa"/>
              <a:cs typeface="Comfortaa"/>
              <a:sym typeface="Comfortaa"/>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g1077f9a4300_0_7"/>
          <p:cNvSpPr txBox="1"/>
          <p:nvPr/>
        </p:nvSpPr>
        <p:spPr>
          <a:xfrm>
            <a:off x="1937975" y="318450"/>
            <a:ext cx="9598500" cy="949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29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rPr b="1" lang="en-US" sz="3700">
                <a:solidFill>
                  <a:schemeClr val="dk1"/>
                </a:solidFill>
                <a:latin typeface="Comfortaa"/>
                <a:ea typeface="Comfortaa"/>
                <a:cs typeface="Comfortaa"/>
                <a:sym typeface="Comfortaa"/>
              </a:rPr>
              <a:t>Introduction</a:t>
            </a:r>
            <a:endParaRPr b="1" sz="37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t/>
            </a:r>
            <a:endParaRPr b="1" sz="29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t/>
            </a:r>
            <a:endParaRPr sz="29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None/>
            </a:pPr>
            <a:r>
              <a:t/>
            </a:r>
            <a:endParaRPr sz="29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US" sz="2900">
                <a:solidFill>
                  <a:schemeClr val="dk1"/>
                </a:solidFill>
                <a:latin typeface="Comfortaa"/>
                <a:ea typeface="Comfortaa"/>
                <a:cs typeface="Comfortaa"/>
                <a:sym typeface="Comfortaa"/>
              </a:rPr>
              <a:t>There are </a:t>
            </a:r>
            <a:r>
              <a:rPr b="1" lang="en-US" sz="2900">
                <a:solidFill>
                  <a:schemeClr val="dk1"/>
                </a:solidFill>
                <a:latin typeface="Comfortaa"/>
                <a:ea typeface="Comfortaa"/>
                <a:cs typeface="Comfortaa"/>
                <a:sym typeface="Comfortaa"/>
              </a:rPr>
              <a:t>five main nerves </a:t>
            </a:r>
            <a:r>
              <a:rPr lang="en-US" sz="2900">
                <a:solidFill>
                  <a:schemeClr val="dk1"/>
                </a:solidFill>
                <a:latin typeface="Comfortaa"/>
                <a:ea typeface="Comfortaa"/>
                <a:cs typeface="Comfortaa"/>
                <a:sym typeface="Comfortaa"/>
              </a:rPr>
              <a:t>leaving the brachial plexus, which with their branches supply the muscles and skin of the arms and hand.</a:t>
            </a:r>
            <a:endParaRPr sz="29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t/>
            </a:r>
            <a:endParaRPr sz="29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b="1" lang="en-US" sz="2900">
                <a:solidFill>
                  <a:schemeClr val="dk1"/>
                </a:solidFill>
                <a:highlight>
                  <a:srgbClr val="FFFF00"/>
                </a:highlight>
                <a:latin typeface="Comfortaa"/>
                <a:ea typeface="Comfortaa"/>
                <a:cs typeface="Comfortaa"/>
                <a:sym typeface="Comfortaa"/>
              </a:rPr>
              <a:t>The ulnar nerve </a:t>
            </a:r>
            <a:r>
              <a:rPr lang="en-US" sz="2900">
                <a:solidFill>
                  <a:schemeClr val="dk1"/>
                </a:solidFill>
                <a:latin typeface="Comfortaa"/>
                <a:ea typeface="Comfortaa"/>
                <a:cs typeface="Comfortaa"/>
                <a:sym typeface="Comfortaa"/>
              </a:rPr>
              <a:t>is the continuation of </a:t>
            </a:r>
            <a:r>
              <a:rPr b="1" lang="en-US" sz="2900">
                <a:solidFill>
                  <a:schemeClr val="dk1"/>
                </a:solidFill>
                <a:latin typeface="Comfortaa"/>
                <a:ea typeface="Comfortaa"/>
                <a:cs typeface="Comfortaa"/>
                <a:sym typeface="Comfortaa"/>
              </a:rPr>
              <a:t>the medial cord </a:t>
            </a:r>
            <a:r>
              <a:rPr lang="en-US" sz="2900">
                <a:solidFill>
                  <a:schemeClr val="dk1"/>
                </a:solidFill>
                <a:latin typeface="Comfortaa"/>
                <a:ea typeface="Comfortaa"/>
                <a:cs typeface="Comfortaa"/>
                <a:sym typeface="Comfortaa"/>
              </a:rPr>
              <a:t>and </a:t>
            </a:r>
            <a:r>
              <a:rPr b="1" lang="en-US" sz="2900">
                <a:solidFill>
                  <a:schemeClr val="dk1"/>
                </a:solidFill>
                <a:latin typeface="Comfortaa"/>
                <a:ea typeface="Comfortaa"/>
                <a:cs typeface="Comfortaa"/>
                <a:sym typeface="Comfortaa"/>
              </a:rPr>
              <a:t>supplies the small muscles of the hand</a:t>
            </a:r>
            <a:r>
              <a:rPr lang="en-US" sz="2900">
                <a:solidFill>
                  <a:schemeClr val="dk1"/>
                </a:solidFill>
                <a:latin typeface="Comfortaa"/>
                <a:ea typeface="Comfortaa"/>
                <a:cs typeface="Comfortaa"/>
                <a:sym typeface="Comfortaa"/>
              </a:rPr>
              <a:t>.</a:t>
            </a:r>
            <a:endParaRPr sz="29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t/>
            </a:r>
            <a:endParaRPr sz="2900">
              <a:solidFill>
                <a:schemeClr val="dk1"/>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b="1" lang="en-US" sz="2900">
                <a:solidFill>
                  <a:srgbClr val="FF9900"/>
                </a:solidFill>
                <a:highlight>
                  <a:schemeClr val="dk1"/>
                </a:highlight>
                <a:latin typeface="Comfortaa"/>
                <a:ea typeface="Comfortaa"/>
                <a:cs typeface="Comfortaa"/>
                <a:sym typeface="Comfortaa"/>
              </a:rPr>
              <a:t>The radial nerve</a:t>
            </a:r>
            <a:r>
              <a:rPr lang="en-US" sz="2900">
                <a:solidFill>
                  <a:srgbClr val="FF9900"/>
                </a:solidFill>
                <a:latin typeface="Comfortaa"/>
                <a:ea typeface="Comfortaa"/>
                <a:cs typeface="Comfortaa"/>
                <a:sym typeface="Comfortaa"/>
              </a:rPr>
              <a:t> </a:t>
            </a:r>
            <a:r>
              <a:rPr lang="en-US" sz="2900">
                <a:solidFill>
                  <a:schemeClr val="dk1"/>
                </a:solidFill>
                <a:latin typeface="Comfortaa"/>
                <a:ea typeface="Comfortaa"/>
                <a:cs typeface="Comfortaa"/>
                <a:sym typeface="Comfortaa"/>
              </a:rPr>
              <a:t>is one of the terminal branch of </a:t>
            </a:r>
            <a:r>
              <a:rPr b="1" lang="en-US" sz="2900">
                <a:solidFill>
                  <a:schemeClr val="dk1"/>
                </a:solidFill>
                <a:latin typeface="Comfortaa"/>
                <a:ea typeface="Comfortaa"/>
                <a:cs typeface="Comfortaa"/>
                <a:sym typeface="Comfortaa"/>
              </a:rPr>
              <a:t>the posterior cord </a:t>
            </a:r>
            <a:r>
              <a:rPr lang="en-US" sz="2900">
                <a:solidFill>
                  <a:schemeClr val="dk1"/>
                </a:solidFill>
                <a:latin typeface="Comfortaa"/>
                <a:ea typeface="Comfortaa"/>
                <a:cs typeface="Comfortaa"/>
                <a:sym typeface="Comfortaa"/>
              </a:rPr>
              <a:t>and </a:t>
            </a:r>
            <a:r>
              <a:rPr b="1" lang="en-US" sz="2900">
                <a:solidFill>
                  <a:schemeClr val="dk1"/>
                </a:solidFill>
                <a:latin typeface="Comfortaa"/>
                <a:ea typeface="Comfortaa"/>
                <a:cs typeface="Comfortaa"/>
                <a:sym typeface="Comfortaa"/>
              </a:rPr>
              <a:t>supplies the extensor muscles and the skin of part of the arm and hand.</a:t>
            </a:r>
            <a:endParaRPr b="1" sz="29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900">
              <a:latin typeface="Comfortaa"/>
              <a:ea typeface="Comfortaa"/>
              <a:cs typeface="Comfortaa"/>
              <a:sym typeface="Comfortaa"/>
            </a:endParaRPr>
          </a:p>
        </p:txBody>
      </p:sp>
      <p:pic>
        <p:nvPicPr>
          <p:cNvPr id="73" name="Google Shape;73;g1077f9a4300_0_7"/>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pic>
        <p:nvPicPr>
          <p:cNvPr id="74" name="Google Shape;74;g1077f9a4300_0_7"/>
          <p:cNvPicPr preferRelativeResize="0"/>
          <p:nvPr/>
        </p:nvPicPr>
        <p:blipFill>
          <a:blip r:embed="rId5">
            <a:alphaModFix/>
          </a:blip>
          <a:stretch>
            <a:fillRect/>
          </a:stretch>
        </p:blipFill>
        <p:spPr>
          <a:xfrm>
            <a:off x="11770825" y="2872675"/>
            <a:ext cx="6446724" cy="6300944"/>
          </a:xfrm>
          <a:prstGeom prst="rect">
            <a:avLst/>
          </a:prstGeom>
          <a:noFill/>
          <a:ln>
            <a:noFill/>
          </a:ln>
        </p:spPr>
      </p:pic>
      <p:sp>
        <p:nvSpPr>
          <p:cNvPr id="75" name="Google Shape;75;g1077f9a4300_0_7"/>
          <p:cNvSpPr txBox="1"/>
          <p:nvPr/>
        </p:nvSpPr>
        <p:spPr>
          <a:xfrm>
            <a:off x="12695100" y="221950"/>
            <a:ext cx="5592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400">
                <a:solidFill>
                  <a:srgbClr val="3D85C6"/>
                </a:solidFill>
                <a:latin typeface="Calibri"/>
                <a:ea typeface="Calibri"/>
                <a:cs typeface="Calibri"/>
                <a:sym typeface="Calibri"/>
              </a:rPr>
              <a:t>Boys Slide only</a:t>
            </a:r>
            <a:endParaRPr b="1" sz="3400">
              <a:solidFill>
                <a:srgbClr val="3D85C6"/>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9" name="Shape 79"/>
        <p:cNvGrpSpPr/>
        <p:nvPr/>
      </p:nvGrpSpPr>
      <p:grpSpPr>
        <a:xfrm>
          <a:off x="0" y="0"/>
          <a:ext cx="0" cy="0"/>
          <a:chOff x="0" y="0"/>
          <a:chExt cx="0" cy="0"/>
        </a:xfrm>
      </p:grpSpPr>
      <p:pic>
        <p:nvPicPr>
          <p:cNvPr id="80" name="Google Shape;80;p2"/>
          <p:cNvPicPr preferRelativeResize="0"/>
          <p:nvPr/>
        </p:nvPicPr>
        <p:blipFill rotWithShape="1">
          <a:blip r:embed="rId4">
            <a:alphaModFix/>
          </a:blip>
          <a:srcRect b="0" l="0" r="0" t="0"/>
          <a:stretch/>
        </p:blipFill>
        <p:spPr>
          <a:xfrm>
            <a:off x="443769" y="318453"/>
            <a:ext cx="1172508" cy="1395312"/>
          </a:xfrm>
          <a:prstGeom prst="rect">
            <a:avLst/>
          </a:prstGeom>
          <a:noFill/>
          <a:ln>
            <a:noFill/>
          </a:ln>
        </p:spPr>
      </p:pic>
      <p:sp>
        <p:nvSpPr>
          <p:cNvPr id="81" name="Google Shape;81;p2"/>
          <p:cNvSpPr txBox="1"/>
          <p:nvPr/>
        </p:nvSpPr>
        <p:spPr>
          <a:xfrm>
            <a:off x="3415600" y="1627425"/>
            <a:ext cx="72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82" name="Google Shape;82;p2"/>
          <p:cNvSpPr txBox="1"/>
          <p:nvPr/>
        </p:nvSpPr>
        <p:spPr>
          <a:xfrm>
            <a:off x="3496575" y="692725"/>
            <a:ext cx="115338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600">
                <a:solidFill>
                  <a:srgbClr val="F9CB9C"/>
                </a:solidFill>
                <a:latin typeface="Comfortaa"/>
                <a:ea typeface="Comfortaa"/>
                <a:cs typeface="Comfortaa"/>
                <a:sym typeface="Comfortaa"/>
              </a:rPr>
              <a:t>RADIAL NERVE (C5    C8, T1)</a:t>
            </a:r>
            <a:endParaRPr b="1" sz="4600">
              <a:solidFill>
                <a:srgbClr val="F9CB9C"/>
              </a:solidFill>
              <a:latin typeface="Comfortaa"/>
              <a:ea typeface="Comfortaa"/>
              <a:cs typeface="Comfortaa"/>
              <a:sym typeface="Comfortaa"/>
            </a:endParaRPr>
          </a:p>
        </p:txBody>
      </p:sp>
      <p:sp>
        <p:nvSpPr>
          <p:cNvPr id="83" name="Google Shape;83;p2"/>
          <p:cNvSpPr txBox="1"/>
          <p:nvPr/>
        </p:nvSpPr>
        <p:spPr>
          <a:xfrm>
            <a:off x="1071975" y="1787100"/>
            <a:ext cx="16706400" cy="286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latin typeface="Comfortaa"/>
              <a:ea typeface="Comfortaa"/>
              <a:cs typeface="Comfortaa"/>
              <a:sym typeface="Comfortaa"/>
            </a:endParaRPr>
          </a:p>
          <a:p>
            <a:pPr indent="0" lvl="0" marL="0" rtl="0" algn="l">
              <a:spcBef>
                <a:spcPts val="0"/>
              </a:spcBef>
              <a:spcAft>
                <a:spcPts val="0"/>
              </a:spcAft>
              <a:buNone/>
            </a:pPr>
            <a:r>
              <a:rPr lang="en-US" sz="3200">
                <a:latin typeface="Comfortaa"/>
                <a:ea typeface="Comfortaa"/>
                <a:cs typeface="Comfortaa"/>
                <a:sym typeface="Comfortaa"/>
              </a:rPr>
              <a:t>-The radial nerve arises from the </a:t>
            </a:r>
            <a:r>
              <a:rPr lang="en-US" sz="3200">
                <a:solidFill>
                  <a:srgbClr val="CC0000"/>
                </a:solidFill>
                <a:latin typeface="Comfortaa"/>
                <a:ea typeface="Comfortaa"/>
                <a:cs typeface="Comfortaa"/>
                <a:sym typeface="Comfortaa"/>
              </a:rPr>
              <a:t>posterior cord</a:t>
            </a:r>
            <a:r>
              <a:rPr lang="en-US" sz="3200">
                <a:latin typeface="Comfortaa"/>
                <a:ea typeface="Comfortaa"/>
                <a:cs typeface="Comfortaa"/>
                <a:sym typeface="Comfortaa"/>
              </a:rPr>
              <a:t> of the brachial plexus.</a:t>
            </a:r>
            <a:endParaRPr sz="3200">
              <a:latin typeface="Comfortaa"/>
              <a:ea typeface="Comfortaa"/>
              <a:cs typeface="Comfortaa"/>
              <a:sym typeface="Comfortaa"/>
            </a:endParaRPr>
          </a:p>
          <a:p>
            <a:pPr indent="0" lvl="0" marL="0" rtl="0" algn="l">
              <a:spcBef>
                <a:spcPts val="0"/>
              </a:spcBef>
              <a:spcAft>
                <a:spcPts val="0"/>
              </a:spcAft>
              <a:buNone/>
            </a:pPr>
            <a:r>
              <a:rPr lang="en-US" sz="3200">
                <a:latin typeface="Comfortaa"/>
                <a:ea typeface="Comfortaa"/>
                <a:cs typeface="Comfortaa"/>
                <a:sym typeface="Comfortaa"/>
              </a:rPr>
              <a:t>-The radial nerve receives branches from each nerve root from </a:t>
            </a:r>
            <a:r>
              <a:rPr lang="en-US" sz="3200">
                <a:solidFill>
                  <a:srgbClr val="CC0000"/>
                </a:solidFill>
                <a:latin typeface="Comfortaa"/>
                <a:ea typeface="Comfortaa"/>
                <a:cs typeface="Comfortaa"/>
                <a:sym typeface="Comfortaa"/>
              </a:rPr>
              <a:t>C5-T1</a:t>
            </a:r>
            <a:r>
              <a:rPr lang="en-US" sz="3200">
                <a:latin typeface="Comfortaa"/>
                <a:ea typeface="Comfortaa"/>
                <a:cs typeface="Comfortaa"/>
                <a:sym typeface="Comfortaa"/>
              </a:rPr>
              <a:t>.</a:t>
            </a:r>
            <a:endParaRPr sz="3200">
              <a:latin typeface="Comfortaa"/>
              <a:ea typeface="Comfortaa"/>
              <a:cs typeface="Comfortaa"/>
              <a:sym typeface="Comfortaa"/>
            </a:endParaRPr>
          </a:p>
          <a:p>
            <a:pPr indent="0" lvl="0" marL="0" rtl="0" algn="l">
              <a:spcBef>
                <a:spcPts val="0"/>
              </a:spcBef>
              <a:spcAft>
                <a:spcPts val="0"/>
              </a:spcAft>
              <a:buNone/>
            </a:pPr>
            <a:r>
              <a:rPr lang="en-US" sz="3200">
                <a:latin typeface="Comfortaa"/>
                <a:ea typeface="Comfortaa"/>
                <a:cs typeface="Comfortaa"/>
                <a:sym typeface="Comfortaa"/>
              </a:rPr>
              <a:t>• </a:t>
            </a:r>
            <a:r>
              <a:rPr lang="en-US" sz="3200">
                <a:solidFill>
                  <a:srgbClr val="CC0000"/>
                </a:solidFill>
                <a:latin typeface="Comfortaa"/>
                <a:ea typeface="Comfortaa"/>
                <a:cs typeface="Comfortaa"/>
                <a:sym typeface="Comfortaa"/>
              </a:rPr>
              <a:t>The largest branch.</a:t>
            </a:r>
            <a:endParaRPr sz="3200">
              <a:solidFill>
                <a:srgbClr val="CC0000"/>
              </a:solidFill>
              <a:latin typeface="Comfortaa"/>
              <a:ea typeface="Comfortaa"/>
              <a:cs typeface="Comfortaa"/>
              <a:sym typeface="Comfortaa"/>
            </a:endParaRPr>
          </a:p>
          <a:p>
            <a:pPr indent="0" lvl="0" marL="0" rtl="0" algn="l">
              <a:spcBef>
                <a:spcPts val="0"/>
              </a:spcBef>
              <a:spcAft>
                <a:spcPts val="0"/>
              </a:spcAft>
              <a:buNone/>
            </a:pPr>
            <a:r>
              <a:rPr lang="en-US" sz="3200">
                <a:latin typeface="Comfortaa"/>
                <a:ea typeface="Comfortaa"/>
                <a:cs typeface="Comfortaa"/>
                <a:sym typeface="Comfortaa"/>
              </a:rPr>
              <a:t>• </a:t>
            </a:r>
            <a:r>
              <a:rPr lang="en-US" sz="3200">
                <a:solidFill>
                  <a:srgbClr val="CC0000"/>
                </a:solidFill>
                <a:latin typeface="Comfortaa"/>
                <a:ea typeface="Comfortaa"/>
                <a:cs typeface="Comfortaa"/>
                <a:sym typeface="Comfortaa"/>
              </a:rPr>
              <a:t>Begins in the axilla.</a:t>
            </a:r>
            <a:endParaRPr sz="2000">
              <a:solidFill>
                <a:srgbClr val="CC0000"/>
              </a:solidFill>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graphicFrame>
        <p:nvGraphicFramePr>
          <p:cNvPr id="84" name="Google Shape;84;p2"/>
          <p:cNvGraphicFramePr/>
          <p:nvPr/>
        </p:nvGraphicFramePr>
        <p:xfrm>
          <a:off x="1071975" y="4461845"/>
          <a:ext cx="3000000" cy="3000000"/>
        </p:xfrm>
        <a:graphic>
          <a:graphicData uri="http://schemas.openxmlformats.org/drawingml/2006/table">
            <a:tbl>
              <a:tblPr>
                <a:noFill/>
                <a:tableStyleId>{0CE3652B-F58B-48AF-A7DD-13DB2CBCA9FA}</a:tableStyleId>
              </a:tblPr>
              <a:tblGrid>
                <a:gridCol w="8191500"/>
                <a:gridCol w="8191500"/>
              </a:tblGrid>
              <a:tr h="525525">
                <a:tc>
                  <a:txBody>
                    <a:bodyPr/>
                    <a:lstStyle/>
                    <a:p>
                      <a:pPr indent="0" lvl="0" marL="0" rtl="0" algn="ctr">
                        <a:spcBef>
                          <a:spcPts val="0"/>
                        </a:spcBef>
                        <a:spcAft>
                          <a:spcPts val="0"/>
                        </a:spcAft>
                        <a:buNone/>
                      </a:pPr>
                      <a:r>
                        <a:rPr lang="en-US" sz="2500">
                          <a:latin typeface="Comfortaa"/>
                          <a:ea typeface="Comfortaa"/>
                          <a:cs typeface="Comfortaa"/>
                          <a:sym typeface="Comfortaa"/>
                        </a:rPr>
                        <a:t>Origin:</a:t>
                      </a:r>
                      <a:endParaRPr sz="2500">
                        <a:latin typeface="Comfortaa"/>
                        <a:ea typeface="Comfortaa"/>
                        <a:cs typeface="Comfortaa"/>
                        <a:sym typeface="Comfortaa"/>
                      </a:endParaRPr>
                    </a:p>
                  </a:txBody>
                  <a:tcPr marT="91425" marB="91425" marR="91425" marL="91425">
                    <a:solidFill>
                      <a:srgbClr val="F9CB9C"/>
                    </a:solidFill>
                  </a:tcPr>
                </a:tc>
                <a:tc>
                  <a:txBody>
                    <a:bodyPr/>
                    <a:lstStyle/>
                    <a:p>
                      <a:pPr indent="0" lvl="0" marL="0" rtl="0" algn="ctr">
                        <a:spcBef>
                          <a:spcPts val="0"/>
                        </a:spcBef>
                        <a:spcAft>
                          <a:spcPts val="0"/>
                        </a:spcAft>
                        <a:buNone/>
                      </a:pPr>
                      <a:r>
                        <a:rPr lang="en-US" sz="2500">
                          <a:latin typeface="Comfortaa"/>
                          <a:ea typeface="Comfortaa"/>
                          <a:cs typeface="Comfortaa"/>
                          <a:sym typeface="Comfortaa"/>
                        </a:rPr>
                        <a:t>Supplies:</a:t>
                      </a:r>
                      <a:endParaRPr sz="2500">
                        <a:latin typeface="Comfortaa"/>
                        <a:ea typeface="Comfortaa"/>
                        <a:cs typeface="Comfortaa"/>
                        <a:sym typeface="Comfortaa"/>
                      </a:endParaRPr>
                    </a:p>
                  </a:txBody>
                  <a:tcPr marT="91425" marB="91425" marR="91425" marL="91425">
                    <a:solidFill>
                      <a:srgbClr val="FCE5CD"/>
                    </a:solidFill>
                  </a:tcPr>
                </a:tc>
              </a:tr>
              <a:tr h="1434550">
                <a:tc>
                  <a:txBody>
                    <a:bodyPr/>
                    <a:lstStyle/>
                    <a:p>
                      <a:pPr indent="0" lvl="0" marL="0" rtl="0" algn="l">
                        <a:spcBef>
                          <a:spcPts val="0"/>
                        </a:spcBef>
                        <a:spcAft>
                          <a:spcPts val="0"/>
                        </a:spcAft>
                        <a:buClr>
                          <a:schemeClr val="dk1"/>
                        </a:buClr>
                        <a:buSzPts val="1100"/>
                        <a:buFont typeface="Arial"/>
                        <a:buNone/>
                      </a:pPr>
                      <a:r>
                        <a:rPr lang="en-US" sz="2500">
                          <a:latin typeface="Comfortaa"/>
                          <a:ea typeface="Comfortaa"/>
                          <a:cs typeface="Comfortaa"/>
                          <a:sym typeface="Comfortaa"/>
                        </a:rPr>
                        <a:t>-One of the five branches of the Posterior</a:t>
                      </a:r>
                      <a:endParaRPr sz="25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500">
                          <a:latin typeface="Comfortaa"/>
                          <a:ea typeface="Comfortaa"/>
                          <a:cs typeface="Comfortaa"/>
                          <a:sym typeface="Comfortaa"/>
                        </a:rPr>
                        <a:t>cord of the brachial plexus</a:t>
                      </a:r>
                      <a:endParaRPr sz="25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500">
                        <a:solidFill>
                          <a:srgbClr val="CC0000"/>
                        </a:solidFill>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500">
                          <a:latin typeface="Comfortaa"/>
                          <a:ea typeface="Comfortaa"/>
                          <a:cs typeface="Comfortaa"/>
                          <a:sym typeface="Comfortaa"/>
                        </a:rPr>
                        <a:t>-</a:t>
                      </a:r>
                      <a:r>
                        <a:rPr b="1" lang="en-US" sz="2500">
                          <a:latin typeface="Comfortaa"/>
                          <a:ea typeface="Comfortaa"/>
                          <a:cs typeface="Comfortaa"/>
                          <a:sym typeface="Comfortaa"/>
                        </a:rPr>
                        <a:t>Extensor compartment</a:t>
                      </a:r>
                      <a:endParaRPr b="1" sz="25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500">
                          <a:latin typeface="Comfortaa"/>
                          <a:ea typeface="Comfortaa"/>
                          <a:cs typeface="Comfortaa"/>
                          <a:sym typeface="Comfortaa"/>
                        </a:rPr>
                        <a:t>-Muscles of the </a:t>
                      </a:r>
                      <a:r>
                        <a:rPr b="1" lang="en-US" sz="2500">
                          <a:latin typeface="Comfortaa"/>
                          <a:ea typeface="Comfortaa"/>
                          <a:cs typeface="Comfortaa"/>
                          <a:sym typeface="Comfortaa"/>
                        </a:rPr>
                        <a:t>Posterior compartment</a:t>
                      </a:r>
                      <a:endParaRPr b="1" sz="25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US" sz="2500">
                          <a:latin typeface="Comfortaa"/>
                          <a:ea typeface="Comfortaa"/>
                          <a:cs typeface="Comfortaa"/>
                          <a:sym typeface="Comfortaa"/>
                        </a:rPr>
                        <a:t>of the arm &amp; the forearm</a:t>
                      </a:r>
                      <a:endParaRPr b="1" sz="2500">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txBody>
                  <a:tcPr marT="91425" marB="91425" marR="91425" marL="91425"/>
                </a:tc>
              </a:tr>
            </a:tbl>
          </a:graphicData>
        </a:graphic>
      </p:graphicFrame>
      <p:pic>
        <p:nvPicPr>
          <p:cNvPr id="85" name="Google Shape;85;p2"/>
          <p:cNvPicPr preferRelativeResize="0"/>
          <p:nvPr/>
        </p:nvPicPr>
        <p:blipFill>
          <a:blip r:embed="rId5">
            <a:alphaModFix/>
          </a:blip>
          <a:stretch>
            <a:fillRect/>
          </a:stretch>
        </p:blipFill>
        <p:spPr>
          <a:xfrm>
            <a:off x="1071975" y="6562812"/>
            <a:ext cx="2754200" cy="3675424"/>
          </a:xfrm>
          <a:prstGeom prst="rect">
            <a:avLst/>
          </a:prstGeom>
          <a:noFill/>
          <a:ln cap="flat" cmpd="sng" w="9525">
            <a:solidFill>
              <a:schemeClr val="dk2"/>
            </a:solidFill>
            <a:prstDash val="dash"/>
            <a:round/>
            <a:headEnd len="sm" w="sm" type="none"/>
            <a:tailEnd len="sm" w="sm" type="none"/>
          </a:ln>
        </p:spPr>
      </p:pic>
      <p:pic>
        <p:nvPicPr>
          <p:cNvPr id="86" name="Google Shape;86;p2"/>
          <p:cNvPicPr preferRelativeResize="0"/>
          <p:nvPr/>
        </p:nvPicPr>
        <p:blipFill rotWithShape="1">
          <a:blip r:embed="rId6">
            <a:alphaModFix/>
          </a:blip>
          <a:srcRect b="0" l="0" r="0" t="0"/>
          <a:stretch/>
        </p:blipFill>
        <p:spPr>
          <a:xfrm>
            <a:off x="9263475" y="6564900"/>
            <a:ext cx="3897449" cy="3671258"/>
          </a:xfrm>
          <a:prstGeom prst="rect">
            <a:avLst/>
          </a:prstGeom>
          <a:noFill/>
          <a:ln cap="flat" cmpd="sng" w="9525">
            <a:solidFill>
              <a:schemeClr val="dk2"/>
            </a:solidFill>
            <a:prstDash val="dash"/>
            <a:round/>
            <a:headEnd len="sm" w="sm" type="none"/>
            <a:tailEnd len="sm" w="sm" type="none"/>
          </a:ln>
        </p:spPr>
      </p:pic>
      <p:pic>
        <p:nvPicPr>
          <p:cNvPr id="87" name="Google Shape;87;p2"/>
          <p:cNvPicPr preferRelativeResize="0"/>
          <p:nvPr/>
        </p:nvPicPr>
        <p:blipFill>
          <a:blip r:embed="rId7">
            <a:alphaModFix/>
          </a:blip>
          <a:stretch>
            <a:fillRect/>
          </a:stretch>
        </p:blipFill>
        <p:spPr>
          <a:xfrm>
            <a:off x="13800125" y="6627125"/>
            <a:ext cx="3654850" cy="3546799"/>
          </a:xfrm>
          <a:prstGeom prst="rect">
            <a:avLst/>
          </a:prstGeom>
          <a:noFill/>
          <a:ln cap="flat" cmpd="sng" w="9525">
            <a:solidFill>
              <a:schemeClr val="dk2"/>
            </a:solidFill>
            <a:prstDash val="lgDash"/>
            <a:round/>
            <a:headEnd len="sm" w="sm" type="none"/>
            <a:tailEnd len="sm" w="sm" type="none"/>
          </a:ln>
        </p:spPr>
      </p:pic>
      <p:pic>
        <p:nvPicPr>
          <p:cNvPr id="88" name="Google Shape;88;p2"/>
          <p:cNvPicPr preferRelativeResize="0"/>
          <p:nvPr/>
        </p:nvPicPr>
        <p:blipFill rotWithShape="1">
          <a:blip r:embed="rId8">
            <a:alphaModFix/>
          </a:blip>
          <a:srcRect b="28206" l="5163" r="67300" t="33666"/>
          <a:stretch/>
        </p:blipFill>
        <p:spPr>
          <a:xfrm>
            <a:off x="5906125" y="6564900"/>
            <a:ext cx="3357350" cy="3671250"/>
          </a:xfrm>
          <a:prstGeom prst="rect">
            <a:avLst/>
          </a:prstGeom>
          <a:noFill/>
          <a:ln cap="flat" cmpd="sng" w="9525">
            <a:solidFill>
              <a:srgbClr val="000000"/>
            </a:solidFill>
            <a:prstDash val="dash"/>
            <a:round/>
            <a:headEnd len="sm" w="sm" type="none"/>
            <a:tailEnd len="sm" w="sm" type="none"/>
          </a:ln>
        </p:spPr>
      </p:pic>
      <p:cxnSp>
        <p:nvCxnSpPr>
          <p:cNvPr id="89" name="Google Shape;89;p2"/>
          <p:cNvCxnSpPr/>
          <p:nvPr/>
        </p:nvCxnSpPr>
        <p:spPr>
          <a:xfrm>
            <a:off x="10881025" y="1139125"/>
            <a:ext cx="491700" cy="0"/>
          </a:xfrm>
          <a:prstGeom prst="straightConnector1">
            <a:avLst/>
          </a:prstGeom>
          <a:noFill/>
          <a:ln cap="flat" cmpd="sng" w="38100">
            <a:solidFill>
              <a:srgbClr val="F9CB9C"/>
            </a:solidFill>
            <a:prstDash val="solid"/>
            <a:round/>
            <a:headEnd len="med" w="med" type="none"/>
            <a:tailEnd len="med" w="med" type="triangle"/>
          </a:ln>
        </p:spPr>
      </p:cxnSp>
      <p:sp>
        <p:nvSpPr>
          <p:cNvPr id="90" name="Google Shape;90;p2"/>
          <p:cNvSpPr/>
          <p:nvPr/>
        </p:nvSpPr>
        <p:spPr>
          <a:xfrm>
            <a:off x="13800125" y="7996900"/>
            <a:ext cx="639000" cy="245700"/>
          </a:xfrm>
          <a:prstGeom prst="roundRect">
            <a:avLst>
              <a:gd fmla="val 16667" name="adj"/>
            </a:avLst>
          </a:prstGeom>
          <a:noFill/>
          <a:ln cap="flat" cmpd="sng" w="28575">
            <a:solidFill>
              <a:srgbClr val="CC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13800125" y="7624900"/>
            <a:ext cx="639000" cy="245700"/>
          </a:xfrm>
          <a:prstGeom prst="roundRect">
            <a:avLst>
              <a:gd fmla="val 16667" name="adj"/>
            </a:avLst>
          </a:prstGeom>
          <a:noFill/>
          <a:ln cap="flat" cmpd="sng" w="28575">
            <a:solidFill>
              <a:srgbClr val="CC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txBox="1"/>
          <p:nvPr/>
        </p:nvSpPr>
        <p:spPr>
          <a:xfrm>
            <a:off x="16485425" y="5932125"/>
            <a:ext cx="1081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38761D"/>
                </a:solidFill>
                <a:latin typeface="Comfortaa"/>
                <a:ea typeface="Comfortaa"/>
                <a:cs typeface="Comfortaa"/>
                <a:sym typeface="Comfortaa"/>
              </a:rPr>
              <a:t>Axillary Artery</a:t>
            </a:r>
            <a:endParaRPr>
              <a:solidFill>
                <a:srgbClr val="38761D"/>
              </a:solidFill>
              <a:latin typeface="Comfortaa"/>
              <a:ea typeface="Comfortaa"/>
              <a:cs typeface="Comfortaa"/>
              <a:sym typeface="Comfortaa"/>
            </a:endParaRPr>
          </a:p>
        </p:txBody>
      </p:sp>
      <p:cxnSp>
        <p:nvCxnSpPr>
          <p:cNvPr id="93" name="Google Shape;93;p2"/>
          <p:cNvCxnSpPr/>
          <p:nvPr/>
        </p:nvCxnSpPr>
        <p:spPr>
          <a:xfrm rot="-5400000">
            <a:off x="16342525" y="6838800"/>
            <a:ext cx="777300" cy="229500"/>
          </a:xfrm>
          <a:prstGeom prst="curvedConnector3">
            <a:avLst>
              <a:gd fmla="val 50000" name="adj1"/>
            </a:avLst>
          </a:prstGeom>
          <a:noFill/>
          <a:ln cap="flat" cmpd="sng" w="28575">
            <a:solidFill>
              <a:schemeClr val="dk1"/>
            </a:solidFill>
            <a:prstDash val="lgDash"/>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g106222a96ff_0_0"/>
          <p:cNvPicPr preferRelativeResize="0"/>
          <p:nvPr/>
        </p:nvPicPr>
        <p:blipFill rotWithShape="1">
          <a:blip r:embed="rId3">
            <a:alphaModFix/>
          </a:blip>
          <a:srcRect b="0" l="0" r="0" t="0"/>
          <a:stretch/>
        </p:blipFill>
        <p:spPr>
          <a:xfrm>
            <a:off x="130844" y="104753"/>
            <a:ext cx="1172508" cy="1395312"/>
          </a:xfrm>
          <a:prstGeom prst="rect">
            <a:avLst/>
          </a:prstGeom>
          <a:noFill/>
          <a:ln>
            <a:noFill/>
          </a:ln>
        </p:spPr>
      </p:pic>
      <p:graphicFrame>
        <p:nvGraphicFramePr>
          <p:cNvPr id="99" name="Google Shape;99;g106222a96ff_0_0"/>
          <p:cNvGraphicFramePr/>
          <p:nvPr/>
        </p:nvGraphicFramePr>
        <p:xfrm>
          <a:off x="561375" y="1500075"/>
          <a:ext cx="3000000" cy="3000000"/>
        </p:xfrm>
        <a:graphic>
          <a:graphicData uri="http://schemas.openxmlformats.org/drawingml/2006/table">
            <a:tbl>
              <a:tblPr>
                <a:noFill/>
                <a:tableStyleId>{0CE3652B-F58B-48AF-A7DD-13DB2CBCA9FA}</a:tableStyleId>
              </a:tblPr>
              <a:tblGrid>
                <a:gridCol w="6184600"/>
                <a:gridCol w="5852150"/>
                <a:gridCol w="5343675"/>
              </a:tblGrid>
              <a:tr h="1268600">
                <a:tc>
                  <a:txBody>
                    <a:bodyPr/>
                    <a:lstStyle/>
                    <a:p>
                      <a:pPr indent="0" lvl="0" marL="0" rtl="0" algn="ctr">
                        <a:spcBef>
                          <a:spcPts val="0"/>
                        </a:spcBef>
                        <a:spcAft>
                          <a:spcPts val="0"/>
                        </a:spcAft>
                        <a:buNone/>
                      </a:pPr>
                      <a:r>
                        <a:rPr lang="en-US" sz="3600">
                          <a:latin typeface="Comfortaa"/>
                          <a:ea typeface="Comfortaa"/>
                          <a:cs typeface="Comfortaa"/>
                          <a:sym typeface="Comfortaa"/>
                        </a:rPr>
                        <a:t>Axilla</a:t>
                      </a:r>
                      <a:endParaRPr sz="3600">
                        <a:latin typeface="Comfortaa"/>
                        <a:ea typeface="Comfortaa"/>
                        <a:cs typeface="Comfortaa"/>
                        <a:sym typeface="Comfortaa"/>
                      </a:endParaRPr>
                    </a:p>
                  </a:txBody>
                  <a:tcPr marT="91425" marB="91425" marR="91425" marL="91425">
                    <a:lnB cap="flat" cmpd="sng" w="9525">
                      <a:solidFill>
                        <a:schemeClr val="dk1"/>
                      </a:solidFill>
                      <a:prstDash val="solid"/>
                      <a:round/>
                      <a:headEnd len="sm" w="sm" type="none"/>
                      <a:tailEnd len="sm" w="sm" type="none"/>
                    </a:lnB>
                    <a:solidFill>
                      <a:srgbClr val="F9CB9C"/>
                    </a:solidFill>
                  </a:tcPr>
                </a:tc>
                <a:tc>
                  <a:txBody>
                    <a:bodyPr/>
                    <a:lstStyle/>
                    <a:p>
                      <a:pPr indent="0" lvl="0" marL="0" rtl="0" algn="ctr">
                        <a:spcBef>
                          <a:spcPts val="0"/>
                        </a:spcBef>
                        <a:spcAft>
                          <a:spcPts val="0"/>
                        </a:spcAft>
                        <a:buNone/>
                      </a:pPr>
                      <a:r>
                        <a:rPr lang="en-US" sz="3600">
                          <a:latin typeface="Comfortaa"/>
                          <a:ea typeface="Comfortaa"/>
                          <a:cs typeface="Comfortaa"/>
                          <a:sym typeface="Comfortaa"/>
                        </a:rPr>
                        <a:t>Arm</a:t>
                      </a:r>
                      <a:endParaRPr sz="3600">
                        <a:latin typeface="Comfortaa"/>
                        <a:ea typeface="Comfortaa"/>
                        <a:cs typeface="Comfortaa"/>
                        <a:sym typeface="Comfortaa"/>
                      </a:endParaRPr>
                    </a:p>
                  </a:txBody>
                  <a:tcPr marT="91425" marB="91425" marR="91425" marL="91425">
                    <a:solidFill>
                      <a:srgbClr val="FCE5CD"/>
                    </a:solidFill>
                  </a:tcPr>
                </a:tc>
                <a:tc>
                  <a:txBody>
                    <a:bodyPr/>
                    <a:lstStyle/>
                    <a:p>
                      <a:pPr indent="0" lvl="0" marL="0" rtl="0" algn="ctr">
                        <a:spcBef>
                          <a:spcPts val="0"/>
                        </a:spcBef>
                        <a:spcAft>
                          <a:spcPts val="0"/>
                        </a:spcAft>
                        <a:buNone/>
                      </a:pPr>
                      <a:r>
                        <a:rPr lang="en-US" sz="3600">
                          <a:latin typeface="Comfortaa"/>
                          <a:ea typeface="Comfortaa"/>
                          <a:cs typeface="Comfortaa"/>
                          <a:sym typeface="Comfortaa"/>
                        </a:rPr>
                        <a:t>Forearm</a:t>
                      </a:r>
                      <a:endParaRPr sz="3600">
                        <a:latin typeface="Comfortaa"/>
                        <a:ea typeface="Comfortaa"/>
                        <a:cs typeface="Comfortaa"/>
                        <a:sym typeface="Comfortaa"/>
                      </a:endParaRPr>
                    </a:p>
                  </a:txBody>
                  <a:tcPr marT="91425" marB="91425" marR="91425" marL="91425">
                    <a:solidFill>
                      <a:srgbClr val="F9CB9C"/>
                    </a:solidFill>
                  </a:tcPr>
                </a:tc>
              </a:tr>
              <a:tr h="7518325">
                <a:tc>
                  <a:txBody>
                    <a:bodyPr/>
                    <a:lstStyle/>
                    <a:p>
                      <a:pPr indent="0" lvl="0" marL="0" rtl="0" algn="l">
                        <a:spcBef>
                          <a:spcPts val="0"/>
                        </a:spcBef>
                        <a:spcAft>
                          <a:spcPts val="0"/>
                        </a:spcAft>
                        <a:buClr>
                          <a:schemeClr val="dk1"/>
                        </a:buClr>
                        <a:buSzPts val="1100"/>
                        <a:buFont typeface="Arial"/>
                        <a:buNone/>
                      </a:pPr>
                      <a:r>
                        <a:rPr lang="en-US" sz="1800">
                          <a:solidFill>
                            <a:schemeClr val="dk1"/>
                          </a:solidFill>
                          <a:latin typeface="Comfortaa"/>
                          <a:ea typeface="Comfortaa"/>
                          <a:cs typeface="Comfortaa"/>
                          <a:sym typeface="Comfortaa"/>
                        </a:rPr>
                        <a:t>- The radial nerve lies posterior to the axillary</a:t>
                      </a:r>
                      <a:endParaRPr sz="1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solidFill>
                            <a:schemeClr val="dk1"/>
                          </a:solidFill>
                          <a:latin typeface="Comfortaa"/>
                          <a:ea typeface="Comfortaa"/>
                          <a:cs typeface="Comfortaa"/>
                          <a:sym typeface="Comfortaa"/>
                        </a:rPr>
                        <a:t>artery (anterior compartment) and on top</a:t>
                      </a:r>
                      <a:endParaRPr sz="1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solidFill>
                            <a:schemeClr val="dk1"/>
                          </a:solidFill>
                          <a:latin typeface="Comfortaa"/>
                          <a:ea typeface="Comfortaa"/>
                          <a:cs typeface="Comfortaa"/>
                          <a:sym typeface="Comfortaa"/>
                        </a:rPr>
                        <a:t>of the </a:t>
                      </a:r>
                      <a:r>
                        <a:rPr b="1" lang="en-US" sz="1800">
                          <a:solidFill>
                            <a:schemeClr val="dk1"/>
                          </a:solidFill>
                          <a:latin typeface="Comfortaa"/>
                          <a:ea typeface="Comfortaa"/>
                          <a:cs typeface="Comfortaa"/>
                          <a:sym typeface="Comfortaa"/>
                        </a:rPr>
                        <a:t>subscapularis</a:t>
                      </a:r>
                      <a:r>
                        <a:rPr lang="en-US" sz="1800">
                          <a:solidFill>
                            <a:schemeClr val="dk1"/>
                          </a:solidFill>
                          <a:latin typeface="Comfortaa"/>
                          <a:ea typeface="Comfortaa"/>
                          <a:cs typeface="Comfortaa"/>
                          <a:sym typeface="Comfortaa"/>
                        </a:rPr>
                        <a:t>, the </a:t>
                      </a:r>
                      <a:r>
                        <a:rPr b="1" lang="en-US" sz="1800">
                          <a:solidFill>
                            <a:schemeClr val="dk1"/>
                          </a:solidFill>
                          <a:latin typeface="Comfortaa"/>
                          <a:ea typeface="Comfortaa"/>
                          <a:cs typeface="Comfortaa"/>
                          <a:sym typeface="Comfortaa"/>
                        </a:rPr>
                        <a:t>teres major</a:t>
                      </a:r>
                      <a:r>
                        <a:rPr lang="en-US" sz="1800">
                          <a:solidFill>
                            <a:schemeClr val="dk1"/>
                          </a:solidFill>
                          <a:latin typeface="Comfortaa"/>
                          <a:ea typeface="Comfortaa"/>
                          <a:cs typeface="Comfortaa"/>
                          <a:sym typeface="Comfortaa"/>
                        </a:rPr>
                        <a:t>, and the l</a:t>
                      </a:r>
                      <a:r>
                        <a:rPr b="1" lang="en-US" sz="1800">
                          <a:solidFill>
                            <a:schemeClr val="dk1"/>
                          </a:solidFill>
                          <a:latin typeface="Comfortaa"/>
                          <a:ea typeface="Comfortaa"/>
                          <a:cs typeface="Comfortaa"/>
                          <a:sym typeface="Comfortaa"/>
                        </a:rPr>
                        <a:t>atissimus dorsi muscles</a:t>
                      </a:r>
                      <a:r>
                        <a:rPr lang="en-US" sz="1800">
                          <a:solidFill>
                            <a:schemeClr val="dk1"/>
                          </a:solidFill>
                          <a:latin typeface="Comfortaa"/>
                          <a:ea typeface="Comfortaa"/>
                          <a:cs typeface="Comfortaa"/>
                          <a:sym typeface="Comfortaa"/>
                        </a:rPr>
                        <a:t>.</a:t>
                      </a:r>
                      <a:endParaRPr sz="1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solidFill>
                            <a:schemeClr val="dk1"/>
                          </a:solidFill>
                          <a:latin typeface="Comfortaa"/>
                          <a:ea typeface="Comfortaa"/>
                          <a:cs typeface="Comfortaa"/>
                          <a:sym typeface="Comfortaa"/>
                        </a:rPr>
                        <a:t>-</a:t>
                      </a:r>
                      <a:r>
                        <a:rPr b="1" lang="en-US" sz="1800">
                          <a:solidFill>
                            <a:srgbClr val="3D85C6"/>
                          </a:solidFill>
                          <a:latin typeface="Comfortaa"/>
                          <a:ea typeface="Comfortaa"/>
                          <a:cs typeface="Comfortaa"/>
                          <a:sym typeface="Comfortaa"/>
                        </a:rPr>
                        <a:t>Passes through triangular space</a:t>
                      </a:r>
                      <a:endParaRPr b="1" sz="1800">
                        <a:solidFill>
                          <a:srgbClr val="3D85C6"/>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b="1" sz="1800">
                        <a:solidFill>
                          <a:srgbClr val="3D85C6"/>
                        </a:solidFill>
                        <a:latin typeface="Comfortaa"/>
                        <a:ea typeface="Comfortaa"/>
                        <a:cs typeface="Comfortaa"/>
                        <a:sym typeface="Comfortaa"/>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latin typeface="Comfortaa"/>
                          <a:ea typeface="Comfortaa"/>
                          <a:cs typeface="Comfortaa"/>
                          <a:sym typeface="Comfortaa"/>
                        </a:rPr>
                        <a:t>•</a:t>
                      </a:r>
                      <a:r>
                        <a:rPr b="1" lang="en-US" sz="1800">
                          <a:solidFill>
                            <a:schemeClr val="dk1"/>
                          </a:solidFill>
                          <a:latin typeface="Comfortaa"/>
                          <a:ea typeface="Comfortaa"/>
                          <a:cs typeface="Comfortaa"/>
                          <a:sym typeface="Comfortaa"/>
                        </a:rPr>
                        <a:t>Crosses the lower border of the posterior axillary wall</a:t>
                      </a:r>
                      <a:endParaRPr b="1" sz="1800">
                        <a:solidFill>
                          <a:srgbClr val="3D85C6"/>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b="1" sz="1800">
                        <a:solidFill>
                          <a:srgbClr val="3D85C6"/>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US" sz="1800">
                          <a:solidFill>
                            <a:srgbClr val="3D85C6"/>
                          </a:solidFill>
                          <a:latin typeface="Comfortaa"/>
                          <a:ea typeface="Comfortaa"/>
                          <a:cs typeface="Comfortaa"/>
                          <a:sym typeface="Comfortaa"/>
                        </a:rPr>
                        <a:t>-Lying on the glistening tendon f the LD</a:t>
                      </a:r>
                      <a:r>
                        <a:rPr b="1" lang="en-US" sz="1800">
                          <a:solidFill>
                            <a:schemeClr val="dk1"/>
                          </a:solidFill>
                          <a:latin typeface="Comfortaa"/>
                          <a:ea typeface="Comfortaa"/>
                          <a:cs typeface="Comfortaa"/>
                          <a:sym typeface="Comfortaa"/>
                        </a:rPr>
                        <a:t> </a:t>
                      </a:r>
                      <a:endParaRPr b="1" sz="1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omfortaa"/>
                        <a:ea typeface="Comfortaa"/>
                        <a:cs typeface="Comfortaa"/>
                        <a:sym typeface="Comfortaa"/>
                      </a:endParaRPr>
                    </a:p>
                    <a:p>
                      <a:pPr indent="0" lvl="0" marL="0" rtl="0" algn="l">
                        <a:spcBef>
                          <a:spcPts val="0"/>
                        </a:spcBef>
                        <a:spcAft>
                          <a:spcPts val="0"/>
                        </a:spcAft>
                        <a:buNone/>
                      </a:pPr>
                      <a:r>
                        <a:rPr lang="en-US" sz="1800">
                          <a:solidFill>
                            <a:schemeClr val="dk1"/>
                          </a:solidFill>
                          <a:latin typeface="Comfortaa"/>
                          <a:ea typeface="Comfortaa"/>
                          <a:cs typeface="Comfortaa"/>
                          <a:sym typeface="Comfortaa"/>
                        </a:rPr>
                        <a:t>- The radial nerve continuous into the </a:t>
                      </a:r>
                      <a:r>
                        <a:rPr lang="en-US" sz="1800">
                          <a:solidFill>
                            <a:srgbClr val="CC0000"/>
                          </a:solidFill>
                          <a:latin typeface="Comfortaa"/>
                          <a:ea typeface="Comfortaa"/>
                          <a:cs typeface="Comfortaa"/>
                          <a:sym typeface="Comfortaa"/>
                        </a:rPr>
                        <a:t>posterior compartment</a:t>
                      </a:r>
                      <a:r>
                        <a:rPr lang="en-US" sz="1800">
                          <a:solidFill>
                            <a:srgbClr val="FF0000"/>
                          </a:solidFill>
                          <a:latin typeface="Comfortaa"/>
                          <a:ea typeface="Comfortaa"/>
                          <a:cs typeface="Comfortaa"/>
                          <a:sym typeface="Comfortaa"/>
                        </a:rPr>
                        <a:t> </a:t>
                      </a:r>
                      <a:r>
                        <a:rPr lang="en-US" sz="1800">
                          <a:solidFill>
                            <a:schemeClr val="dk1"/>
                          </a:solidFill>
                          <a:latin typeface="Comfortaa"/>
                          <a:ea typeface="Comfortaa"/>
                          <a:cs typeface="Comfortaa"/>
                          <a:sym typeface="Comfortaa"/>
                        </a:rPr>
                        <a:t>of the arm.</a:t>
                      </a:r>
                      <a:endParaRPr sz="1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solidFill>
                            <a:schemeClr val="dk1"/>
                          </a:solidFill>
                          <a:latin typeface="Comfortaa"/>
                          <a:ea typeface="Comfortaa"/>
                          <a:cs typeface="Comfortaa"/>
                          <a:sym typeface="Comfortaa"/>
                        </a:rPr>
                        <a:t>- The radial nerve next </a:t>
                      </a:r>
                      <a:r>
                        <a:rPr lang="en-US" sz="1800">
                          <a:solidFill>
                            <a:srgbClr val="CC0000"/>
                          </a:solidFill>
                          <a:latin typeface="Comfortaa"/>
                          <a:ea typeface="Comfortaa"/>
                          <a:cs typeface="Comfortaa"/>
                          <a:sym typeface="Comfortaa"/>
                        </a:rPr>
                        <a:t>travels through the</a:t>
                      </a:r>
                      <a:endParaRPr sz="1800">
                        <a:solidFill>
                          <a:srgbClr val="CC0000"/>
                        </a:solidFill>
                        <a:latin typeface="Comfortaa"/>
                        <a:ea typeface="Comfortaa"/>
                        <a:cs typeface="Comfortaa"/>
                        <a:sym typeface="Comfortaa"/>
                      </a:endParaRPr>
                    </a:p>
                    <a:p>
                      <a:pPr indent="0" lvl="0" marL="0" rtl="0" algn="l">
                        <a:spcBef>
                          <a:spcPts val="0"/>
                        </a:spcBef>
                        <a:spcAft>
                          <a:spcPts val="0"/>
                        </a:spcAft>
                        <a:buNone/>
                      </a:pPr>
                      <a:r>
                        <a:rPr lang="en-US" sz="1800">
                          <a:solidFill>
                            <a:srgbClr val="CC0000"/>
                          </a:solidFill>
                          <a:latin typeface="Comfortaa"/>
                          <a:ea typeface="Comfortaa"/>
                          <a:cs typeface="Comfortaa"/>
                          <a:sym typeface="Comfortaa"/>
                        </a:rPr>
                        <a:t>triangular interval with the</a:t>
                      </a:r>
                      <a:r>
                        <a:rPr lang="en-US" sz="1800">
                          <a:solidFill>
                            <a:schemeClr val="dk1"/>
                          </a:solidFill>
                          <a:latin typeface="Comfortaa"/>
                          <a:ea typeface="Comfortaa"/>
                          <a:cs typeface="Comfortaa"/>
                          <a:sym typeface="Comfortaa"/>
                        </a:rPr>
                        <a:t> </a:t>
                      </a:r>
                      <a:r>
                        <a:rPr lang="en-US" sz="1800">
                          <a:solidFill>
                            <a:srgbClr val="CC0000"/>
                          </a:solidFill>
                          <a:latin typeface="Comfortaa"/>
                          <a:ea typeface="Comfortaa"/>
                          <a:cs typeface="Comfortaa"/>
                          <a:sym typeface="Comfortaa"/>
                        </a:rPr>
                        <a:t>profunda brachii artery</a:t>
                      </a:r>
                      <a:r>
                        <a:rPr lang="en-US" sz="1800">
                          <a:solidFill>
                            <a:srgbClr val="FF0000"/>
                          </a:solidFill>
                          <a:latin typeface="Comfortaa"/>
                          <a:ea typeface="Comfortaa"/>
                          <a:cs typeface="Comfortaa"/>
                          <a:sym typeface="Comfortaa"/>
                        </a:rPr>
                        <a:t> </a:t>
                      </a:r>
                      <a:r>
                        <a:rPr lang="en-US" sz="1800">
                          <a:solidFill>
                            <a:schemeClr val="dk1"/>
                          </a:solidFill>
                          <a:latin typeface="Comfortaa"/>
                          <a:ea typeface="Comfortaa"/>
                          <a:cs typeface="Comfortaa"/>
                          <a:sym typeface="Comfortaa"/>
                        </a:rPr>
                        <a:t>posteriorly.</a:t>
                      </a:r>
                      <a:endParaRPr sz="18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800">
                        <a:solidFill>
                          <a:schemeClr val="dk1"/>
                        </a:solidFill>
                        <a:latin typeface="Comfortaa"/>
                        <a:ea typeface="Comfortaa"/>
                        <a:cs typeface="Comfortaa"/>
                        <a:sym typeface="Comfortaa"/>
                      </a:endParaRPr>
                    </a:p>
                    <a:p>
                      <a:pPr indent="0" lvl="0" marL="0" rtl="0" algn="l">
                        <a:spcBef>
                          <a:spcPts val="0"/>
                        </a:spcBef>
                        <a:spcAft>
                          <a:spcPts val="0"/>
                        </a:spcAft>
                        <a:buNone/>
                      </a:pPr>
                      <a:r>
                        <a:rPr lang="en-US" sz="1800">
                          <a:solidFill>
                            <a:schemeClr val="dk1"/>
                          </a:solidFill>
                          <a:latin typeface="Comfortaa"/>
                          <a:ea typeface="Comfortaa"/>
                          <a:cs typeface="Comfortaa"/>
                          <a:sym typeface="Comfortaa"/>
                        </a:rPr>
                        <a:t>The triangle intervals boundaries:</a:t>
                      </a:r>
                      <a:endParaRPr sz="1800">
                        <a:solidFill>
                          <a:schemeClr val="dk1"/>
                        </a:solidFill>
                        <a:latin typeface="Comfortaa"/>
                        <a:ea typeface="Comfortaa"/>
                        <a:cs typeface="Comfortaa"/>
                        <a:sym typeface="Comfortaa"/>
                      </a:endParaRPr>
                    </a:p>
                    <a:p>
                      <a:pPr indent="0" lvl="0" marL="0" rtl="0" algn="l">
                        <a:spcBef>
                          <a:spcPts val="0"/>
                        </a:spcBef>
                        <a:spcAft>
                          <a:spcPts val="0"/>
                        </a:spcAft>
                        <a:buNone/>
                      </a:pPr>
                      <a:r>
                        <a:rPr lang="en-US" sz="1800">
                          <a:solidFill>
                            <a:schemeClr val="dk1"/>
                          </a:solidFill>
                          <a:latin typeface="Comfortaa"/>
                          <a:ea typeface="Comfortaa"/>
                          <a:cs typeface="Comfortaa"/>
                          <a:sym typeface="Comfortaa"/>
                        </a:rPr>
                        <a:t>• Teres major (proximal)</a:t>
                      </a:r>
                      <a:endParaRPr sz="1800">
                        <a:solidFill>
                          <a:schemeClr val="dk1"/>
                        </a:solidFill>
                        <a:latin typeface="Comfortaa"/>
                        <a:ea typeface="Comfortaa"/>
                        <a:cs typeface="Comfortaa"/>
                        <a:sym typeface="Comfortaa"/>
                      </a:endParaRPr>
                    </a:p>
                    <a:p>
                      <a:pPr indent="0" lvl="0" marL="0" rtl="0" algn="l">
                        <a:spcBef>
                          <a:spcPts val="0"/>
                        </a:spcBef>
                        <a:spcAft>
                          <a:spcPts val="0"/>
                        </a:spcAft>
                        <a:buNone/>
                      </a:pPr>
                      <a:r>
                        <a:rPr lang="en-US" sz="1800">
                          <a:solidFill>
                            <a:schemeClr val="dk1"/>
                          </a:solidFill>
                          <a:latin typeface="Comfortaa"/>
                          <a:ea typeface="Comfortaa"/>
                          <a:cs typeface="Comfortaa"/>
                          <a:sym typeface="Comfortaa"/>
                        </a:rPr>
                        <a:t>• Long head triceps (medial)</a:t>
                      </a:r>
                      <a:endParaRPr sz="1800">
                        <a:solidFill>
                          <a:schemeClr val="dk1"/>
                        </a:solidFill>
                        <a:latin typeface="Comfortaa"/>
                        <a:ea typeface="Comfortaa"/>
                        <a:cs typeface="Comfortaa"/>
                        <a:sym typeface="Comfortaa"/>
                      </a:endParaRPr>
                    </a:p>
                    <a:p>
                      <a:pPr indent="0" lvl="0" marL="0" rtl="0" algn="l">
                        <a:spcBef>
                          <a:spcPts val="0"/>
                        </a:spcBef>
                        <a:spcAft>
                          <a:spcPts val="0"/>
                        </a:spcAft>
                        <a:buNone/>
                      </a:pPr>
                      <a:r>
                        <a:rPr lang="en-US" sz="1800">
                          <a:solidFill>
                            <a:schemeClr val="dk1"/>
                          </a:solidFill>
                          <a:latin typeface="Comfortaa"/>
                          <a:ea typeface="Comfortaa"/>
                          <a:cs typeface="Comfortaa"/>
                          <a:sym typeface="Comfortaa"/>
                        </a:rPr>
                        <a:t>• Humeral shaft (lateral)</a:t>
                      </a:r>
                      <a:endParaRPr sz="1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200">
                        <a:latin typeface="Comfortaa"/>
                        <a:ea typeface="Comfortaa"/>
                        <a:cs typeface="Comfortaa"/>
                        <a:sym typeface="Comforta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600">
                          <a:latin typeface="Comfortaa"/>
                          <a:ea typeface="Comfortaa"/>
                          <a:cs typeface="Comfortaa"/>
                          <a:sym typeface="Comfortaa"/>
                        </a:rPr>
                        <a:t>- Enters the upper arm between the long and medial heads of triceps.</a:t>
                      </a:r>
                      <a:endParaRPr sz="16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600">
                          <a:latin typeface="Comfortaa"/>
                          <a:ea typeface="Comfortaa"/>
                          <a:cs typeface="Comfortaa"/>
                          <a:sym typeface="Comfortaa"/>
                        </a:rPr>
                        <a:t>-</a:t>
                      </a:r>
                      <a:r>
                        <a:rPr lang="en-US" sz="1600">
                          <a:solidFill>
                            <a:srgbClr val="C27BA0"/>
                          </a:solidFill>
                          <a:highlight>
                            <a:srgbClr val="F1F3F4"/>
                          </a:highlight>
                          <a:latin typeface="Comfortaa"/>
                          <a:ea typeface="Comfortaa"/>
                          <a:cs typeface="Comfortaa"/>
                          <a:sym typeface="Comfortaa"/>
                        </a:rPr>
                        <a:t>The</a:t>
                      </a:r>
                      <a:r>
                        <a:rPr b="1" lang="en-US" sz="1600" u="sng">
                          <a:solidFill>
                            <a:srgbClr val="C27BA0"/>
                          </a:solidFill>
                          <a:highlight>
                            <a:srgbClr val="F1F3F4"/>
                          </a:highlight>
                          <a:latin typeface="Comfortaa"/>
                          <a:ea typeface="Comfortaa"/>
                          <a:cs typeface="Comfortaa"/>
                          <a:sym typeface="Comfortaa"/>
                        </a:rPr>
                        <a:t> spiral groove</a:t>
                      </a:r>
                      <a:r>
                        <a:rPr lang="en-US" sz="1600">
                          <a:solidFill>
                            <a:srgbClr val="C27BA0"/>
                          </a:solidFill>
                          <a:highlight>
                            <a:srgbClr val="F1F3F4"/>
                          </a:highlight>
                          <a:latin typeface="Comfortaa"/>
                          <a:ea typeface="Comfortaa"/>
                          <a:cs typeface="Comfortaa"/>
                          <a:sym typeface="Comfortaa"/>
                        </a:rPr>
                        <a:t> is a thin, bare area of bone that lies in the upper 2/3 of the back of the humerus between the lateral and medial heads of triceps</a:t>
                      </a:r>
                      <a:r>
                        <a:rPr lang="en-US" sz="1600">
                          <a:solidFill>
                            <a:srgbClr val="741B47"/>
                          </a:solidFill>
                          <a:highlight>
                            <a:srgbClr val="F1F3F4"/>
                          </a:highlight>
                          <a:latin typeface="Comfortaa"/>
                          <a:ea typeface="Comfortaa"/>
                          <a:cs typeface="Comfortaa"/>
                          <a:sym typeface="Comfortaa"/>
                        </a:rPr>
                        <a:t>.</a:t>
                      </a:r>
                      <a:endParaRPr sz="1600">
                        <a:solidFill>
                          <a:srgbClr val="741B47"/>
                        </a:solidFill>
                        <a:latin typeface="Comfortaa"/>
                        <a:ea typeface="Comfortaa"/>
                        <a:cs typeface="Comfortaa"/>
                        <a:sym typeface="Comfortaa"/>
                      </a:endParaRPr>
                    </a:p>
                    <a:p>
                      <a:pPr indent="0" lvl="0" marL="0" rtl="0" algn="l">
                        <a:spcBef>
                          <a:spcPts val="0"/>
                        </a:spcBef>
                        <a:spcAft>
                          <a:spcPts val="0"/>
                        </a:spcAft>
                        <a:buNone/>
                      </a:pPr>
                      <a:r>
                        <a:rPr lang="en-US" sz="1600">
                          <a:latin typeface="Comfortaa"/>
                          <a:ea typeface="Comfortaa"/>
                          <a:cs typeface="Comfortaa"/>
                          <a:sym typeface="Comfortaa"/>
                        </a:rPr>
                        <a:t>- Winds around the back of the arm in the </a:t>
                      </a:r>
                      <a:r>
                        <a:rPr b="1" lang="en-US" sz="1600">
                          <a:solidFill>
                            <a:srgbClr val="CC0000"/>
                          </a:solidFill>
                          <a:latin typeface="Comfortaa"/>
                          <a:ea typeface="Comfortaa"/>
                          <a:cs typeface="Comfortaa"/>
                          <a:sym typeface="Comfortaa"/>
                          <a:extLst>
                            <a:ext uri="http://customooxmlschemas.google.com/">
                              <go:slidesCustomData xmlns:go="http://customooxmlschemas.google.com/" textRoundtripDataId="0"/>
                            </a:ext>
                          </a:extLst>
                        </a:rPr>
                        <a:t>spiral groove</a:t>
                      </a:r>
                      <a:r>
                        <a:rPr lang="en-US" sz="1600">
                          <a:latin typeface="Comfortaa"/>
                          <a:ea typeface="Comfortaa"/>
                          <a:cs typeface="Comfortaa"/>
                          <a:sym typeface="Comfortaa"/>
                        </a:rPr>
                        <a:t> on the back of the humerus.</a:t>
                      </a:r>
                      <a:endParaRPr sz="16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600">
                          <a:latin typeface="Comfortaa"/>
                          <a:ea typeface="Comfortaa"/>
                          <a:cs typeface="Comfortaa"/>
                          <a:sym typeface="Comfortaa"/>
                        </a:rPr>
                        <a:t>-In the spiral groove, the nerve is accompanied by the </a:t>
                      </a:r>
                      <a:r>
                        <a:rPr lang="en-US" sz="1600">
                          <a:solidFill>
                            <a:srgbClr val="CC0000"/>
                          </a:solidFill>
                          <a:latin typeface="Comfortaa"/>
                          <a:ea typeface="Comfortaa"/>
                          <a:cs typeface="Comfortaa"/>
                          <a:sym typeface="Comfortaa"/>
                        </a:rPr>
                        <a:t>Profunda Vessel</a:t>
                      </a:r>
                      <a:r>
                        <a:rPr lang="en-US" sz="1600">
                          <a:latin typeface="Comfortaa"/>
                          <a:ea typeface="Comfortaa"/>
                          <a:cs typeface="Comfortaa"/>
                          <a:sym typeface="Comfortaa"/>
                        </a:rPr>
                        <a:t>, and it lies directly in contact with the shaft of the humerus. (</a:t>
                      </a:r>
                      <a:r>
                        <a:rPr lang="en-US" sz="1600">
                          <a:solidFill>
                            <a:srgbClr val="CC0000"/>
                          </a:solidFill>
                          <a:latin typeface="Comfortaa"/>
                          <a:ea typeface="Comfortaa"/>
                          <a:cs typeface="Comfortaa"/>
                          <a:sym typeface="Comfortaa"/>
                        </a:rPr>
                        <a:t>a Dangerous Position</a:t>
                      </a:r>
                      <a:r>
                        <a:rPr lang="en-US" sz="1600">
                          <a:latin typeface="Comfortaa"/>
                          <a:ea typeface="Comfortaa"/>
                          <a:cs typeface="Comfortaa"/>
                          <a:sym typeface="Comfortaa"/>
                        </a:rPr>
                        <a:t>)</a:t>
                      </a:r>
                      <a:endParaRPr sz="1600">
                        <a:latin typeface="Comfortaa"/>
                        <a:ea typeface="Comfortaa"/>
                        <a:cs typeface="Comfortaa"/>
                        <a:sym typeface="Comfortaa"/>
                      </a:endParaRPr>
                    </a:p>
                    <a:p>
                      <a:pPr indent="0" lvl="0" marL="0" rtl="0" algn="l">
                        <a:spcBef>
                          <a:spcPts val="0"/>
                        </a:spcBef>
                        <a:spcAft>
                          <a:spcPts val="0"/>
                        </a:spcAft>
                        <a:buNone/>
                      </a:pPr>
                      <a:r>
                        <a:t/>
                      </a:r>
                      <a:endParaRPr sz="1600">
                        <a:latin typeface="Comfortaa"/>
                        <a:ea typeface="Comfortaa"/>
                        <a:cs typeface="Comfortaa"/>
                        <a:sym typeface="Comfortaa"/>
                      </a:endParaRPr>
                    </a:p>
                  </a:txBody>
                  <a:tcPr marT="91425" marB="91425" marR="91425" marL="91425">
                    <a:lnL cap="flat" cmpd="sng" w="9525">
                      <a:solidFill>
                        <a:schemeClr val="dk1"/>
                      </a:solidFill>
                      <a:prstDash val="solid"/>
                      <a:round/>
                      <a:headEnd len="sm" w="sm" type="none"/>
                      <a:tailEnd len="sm" w="sm" type="none"/>
                    </a:lnL>
                  </a:tcPr>
                </a:tc>
                <a:tc>
                  <a:txBody>
                    <a:bodyPr/>
                    <a:lstStyle/>
                    <a:p>
                      <a:pPr indent="0" lvl="0" marL="0" rtl="0" algn="l">
                        <a:spcBef>
                          <a:spcPts val="0"/>
                        </a:spcBef>
                        <a:spcAft>
                          <a:spcPts val="0"/>
                        </a:spcAft>
                        <a:buClr>
                          <a:schemeClr val="dk1"/>
                        </a:buClr>
                        <a:buSzPts val="1100"/>
                        <a:buFont typeface="Arial"/>
                        <a:buNone/>
                      </a:pPr>
                      <a:r>
                        <a:rPr lang="en-US" sz="1800">
                          <a:latin typeface="Comfortaa"/>
                          <a:ea typeface="Comfortaa"/>
                          <a:cs typeface="Comfortaa"/>
                          <a:sym typeface="Comfortaa"/>
                        </a:rPr>
                        <a:t>-It pierces the </a:t>
                      </a:r>
                      <a:r>
                        <a:rPr lang="en-US" sz="1800">
                          <a:solidFill>
                            <a:srgbClr val="CC0000"/>
                          </a:solidFill>
                          <a:latin typeface="Comfortaa"/>
                          <a:ea typeface="Comfortaa"/>
                          <a:cs typeface="Comfortaa"/>
                          <a:sym typeface="Comfortaa"/>
                        </a:rPr>
                        <a:t>Lateral Intermuscular septum</a:t>
                      </a:r>
                      <a:r>
                        <a:rPr lang="en-US" sz="1800">
                          <a:latin typeface="Comfortaa"/>
                          <a:ea typeface="Comfortaa"/>
                          <a:cs typeface="Comfortaa"/>
                          <a:sym typeface="Comfortaa"/>
                        </a:rPr>
                        <a:t> &amp;</a:t>
                      </a:r>
                      <a:endParaRPr sz="18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latin typeface="Comfortaa"/>
                          <a:ea typeface="Comfortaa"/>
                          <a:cs typeface="Comfortaa"/>
                          <a:sym typeface="Comfortaa"/>
                        </a:rPr>
                        <a:t>enters the anterior compartment of the arm</a:t>
                      </a:r>
                      <a:endParaRPr sz="1800">
                        <a:latin typeface="Comfortaa"/>
                        <a:ea typeface="Comfortaa"/>
                        <a:cs typeface="Comfortaa"/>
                        <a:sym typeface="Comfortaa"/>
                      </a:endParaRPr>
                    </a:p>
                    <a:p>
                      <a:pPr indent="0" lvl="0" marL="0" rtl="0" algn="l">
                        <a:spcBef>
                          <a:spcPts val="0"/>
                        </a:spcBef>
                        <a:spcAft>
                          <a:spcPts val="0"/>
                        </a:spcAft>
                        <a:buNone/>
                      </a:pPr>
                      <a:r>
                        <a:rPr lang="en-US" sz="1800">
                          <a:solidFill>
                            <a:srgbClr val="C27BA0"/>
                          </a:solidFill>
                          <a:latin typeface="Comfortaa"/>
                          <a:ea typeface="Comfortaa"/>
                          <a:cs typeface="Comfortaa"/>
                          <a:sym typeface="Comfortaa"/>
                        </a:rPr>
                        <a:t>(7.5 cm) above elbow joint</a:t>
                      </a:r>
                      <a:r>
                        <a:rPr lang="en-US" sz="1800">
                          <a:latin typeface="Comfortaa"/>
                          <a:ea typeface="Comfortaa"/>
                          <a:cs typeface="Comfortaa"/>
                          <a:sym typeface="Comfortaa"/>
                        </a:rPr>
                        <a:t>. </a:t>
                      </a:r>
                      <a:r>
                        <a:rPr lang="en-US" sz="1800">
                          <a:solidFill>
                            <a:srgbClr val="38761D"/>
                          </a:solidFill>
                          <a:latin typeface="Comfortaa"/>
                          <a:ea typeface="Comfortaa"/>
                          <a:cs typeface="Comfortaa"/>
                          <a:sym typeface="Comfortaa"/>
                        </a:rPr>
                        <a:t>“كذا رجع </a:t>
                      </a:r>
                      <a:r>
                        <a:rPr lang="en-US" sz="1800">
                          <a:solidFill>
                            <a:srgbClr val="38761D"/>
                          </a:solidFill>
                          <a:latin typeface="Comfortaa"/>
                          <a:ea typeface="Comfortaa"/>
                          <a:cs typeface="Comfortaa"/>
                          <a:sym typeface="Comfortaa"/>
                        </a:rPr>
                        <a:t>anterior</a:t>
                      </a:r>
                      <a:r>
                        <a:rPr lang="en-US" sz="1800">
                          <a:solidFill>
                            <a:srgbClr val="38761D"/>
                          </a:solidFill>
                          <a:latin typeface="Comfortaa"/>
                          <a:ea typeface="Comfortaa"/>
                          <a:cs typeface="Comfortaa"/>
                          <a:sym typeface="Comfortaa"/>
                        </a:rPr>
                        <a:t>”</a:t>
                      </a:r>
                      <a:endParaRPr sz="1800">
                        <a:solidFill>
                          <a:srgbClr val="38761D"/>
                        </a:solidFill>
                        <a:latin typeface="Comfortaa"/>
                        <a:ea typeface="Comfortaa"/>
                        <a:cs typeface="Comfortaa"/>
                        <a:sym typeface="Comfortaa"/>
                      </a:endParaRPr>
                    </a:p>
                    <a:p>
                      <a:pPr indent="0" lvl="0" marL="0" rtl="0" algn="l">
                        <a:lnSpc>
                          <a:spcPct val="50000"/>
                        </a:lnSpc>
                        <a:spcBef>
                          <a:spcPts val="0"/>
                        </a:spcBef>
                        <a:spcAft>
                          <a:spcPts val="0"/>
                        </a:spcAft>
                        <a:buClr>
                          <a:schemeClr val="dk1"/>
                        </a:buClr>
                        <a:buSzPts val="1100"/>
                        <a:buFont typeface="Arial"/>
                        <a:buNone/>
                      </a:pPr>
                      <a:r>
                        <a:t/>
                      </a:r>
                      <a:endParaRPr sz="1800">
                        <a:latin typeface="Comfortaa"/>
                        <a:ea typeface="Comfortaa"/>
                        <a:cs typeface="Comfortaa"/>
                        <a:sym typeface="Comfortaa"/>
                      </a:endParaRPr>
                    </a:p>
                    <a:p>
                      <a:pPr indent="0" lvl="0" marL="0" rtl="0" algn="l">
                        <a:spcBef>
                          <a:spcPts val="0"/>
                        </a:spcBef>
                        <a:spcAft>
                          <a:spcPts val="0"/>
                        </a:spcAft>
                        <a:buNone/>
                      </a:pPr>
                      <a:r>
                        <a:rPr lang="en-US" sz="1800">
                          <a:latin typeface="Comfortaa"/>
                          <a:ea typeface="Comfortaa"/>
                          <a:cs typeface="Comfortaa"/>
                          <a:sym typeface="Comfortaa"/>
                        </a:rPr>
                        <a:t>-Descends in </a:t>
                      </a:r>
                      <a:r>
                        <a:rPr lang="en-US" sz="1800">
                          <a:solidFill>
                            <a:srgbClr val="CC0000"/>
                          </a:solidFill>
                          <a:latin typeface="Comfortaa"/>
                          <a:ea typeface="Comfortaa"/>
                          <a:cs typeface="Comfortaa"/>
                          <a:sym typeface="Comfortaa"/>
                        </a:rPr>
                        <a:t>front </a:t>
                      </a:r>
                      <a:r>
                        <a:rPr lang="en-US" sz="1800">
                          <a:latin typeface="Comfortaa"/>
                          <a:ea typeface="Comfortaa"/>
                          <a:cs typeface="Comfortaa"/>
                          <a:sym typeface="Comfortaa"/>
                        </a:rPr>
                        <a:t>of the Lateral Epicondyle.</a:t>
                      </a:r>
                      <a:endParaRPr sz="1800">
                        <a:latin typeface="Comfortaa"/>
                        <a:ea typeface="Comfortaa"/>
                        <a:cs typeface="Comfortaa"/>
                        <a:sym typeface="Comfortaa"/>
                      </a:endParaRPr>
                    </a:p>
                    <a:p>
                      <a:pPr indent="0" lvl="0" marL="0" rtl="0" algn="l">
                        <a:lnSpc>
                          <a:spcPct val="50000"/>
                        </a:lnSpc>
                        <a:spcBef>
                          <a:spcPts val="0"/>
                        </a:spcBef>
                        <a:spcAft>
                          <a:spcPts val="0"/>
                        </a:spcAft>
                        <a:buClr>
                          <a:schemeClr val="dk1"/>
                        </a:buClr>
                        <a:buSzPts val="1100"/>
                        <a:buFont typeface="Arial"/>
                        <a:buNone/>
                      </a:pPr>
                      <a:r>
                        <a:t/>
                      </a:r>
                      <a:endParaRPr sz="1800">
                        <a:latin typeface="Comfortaa"/>
                        <a:ea typeface="Comfortaa"/>
                        <a:cs typeface="Comfortaa"/>
                        <a:sym typeface="Comfortaa"/>
                      </a:endParaRPr>
                    </a:p>
                    <a:p>
                      <a:pPr indent="0" lvl="0" marL="0" rtl="0" algn="l">
                        <a:spcBef>
                          <a:spcPts val="0"/>
                        </a:spcBef>
                        <a:spcAft>
                          <a:spcPts val="0"/>
                        </a:spcAft>
                        <a:buNone/>
                      </a:pPr>
                      <a:r>
                        <a:rPr lang="en-US" sz="1800">
                          <a:latin typeface="Comfortaa"/>
                          <a:ea typeface="Comfortaa"/>
                          <a:cs typeface="Comfortaa"/>
                          <a:sym typeface="Comfortaa"/>
                        </a:rPr>
                        <a:t>-Passes forward into the </a:t>
                      </a:r>
                      <a:r>
                        <a:rPr lang="en-US" sz="1800">
                          <a:solidFill>
                            <a:srgbClr val="CC0000"/>
                          </a:solidFill>
                          <a:latin typeface="Comfortaa"/>
                          <a:ea typeface="Comfortaa"/>
                          <a:cs typeface="Comfortaa"/>
                          <a:sym typeface="Comfortaa"/>
                        </a:rPr>
                        <a:t>Cubital Fossa</a:t>
                      </a:r>
                      <a:r>
                        <a:rPr lang="en-US" sz="1800">
                          <a:latin typeface="Comfortaa"/>
                          <a:ea typeface="Comfortaa"/>
                          <a:cs typeface="Comfortaa"/>
                          <a:sym typeface="Comfortaa"/>
                        </a:rPr>
                        <a:t>.</a:t>
                      </a:r>
                      <a:endParaRPr sz="1800">
                        <a:latin typeface="Comfortaa"/>
                        <a:ea typeface="Comfortaa"/>
                        <a:cs typeface="Comfortaa"/>
                        <a:sym typeface="Comfortaa"/>
                      </a:endParaRPr>
                    </a:p>
                    <a:p>
                      <a:pPr indent="0" lvl="0" marL="0" rtl="0" algn="l">
                        <a:spcBef>
                          <a:spcPts val="0"/>
                        </a:spcBef>
                        <a:spcAft>
                          <a:spcPts val="0"/>
                        </a:spcAft>
                        <a:buNone/>
                      </a:pPr>
                      <a:r>
                        <a:rPr b="1" i="1" lang="en-US" sz="1300">
                          <a:solidFill>
                            <a:srgbClr val="C27BA0"/>
                          </a:solidFill>
                          <a:latin typeface="Comfortaa"/>
                          <a:ea typeface="Comfortaa"/>
                          <a:cs typeface="Comfortaa"/>
                          <a:sym typeface="Comfortaa"/>
                        </a:rPr>
                        <a:t>Anteriorly, it runs between the brachialis and brachioradialis muscles anterior to the Lateral Epicondyle.</a:t>
                      </a:r>
                      <a:endParaRPr sz="1300">
                        <a:solidFill>
                          <a:srgbClr val="C27BA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800">
                        <a:latin typeface="Comfortaa"/>
                        <a:ea typeface="Comfortaa"/>
                        <a:cs typeface="Comfortaa"/>
                        <a:sym typeface="Comfortaa"/>
                      </a:endParaRPr>
                    </a:p>
                    <a:p>
                      <a:pPr indent="0" lvl="0" marL="0" rtl="0" algn="l">
                        <a:spcBef>
                          <a:spcPts val="0"/>
                        </a:spcBef>
                        <a:spcAft>
                          <a:spcPts val="0"/>
                        </a:spcAft>
                        <a:buNone/>
                      </a:pPr>
                      <a:r>
                        <a:t/>
                      </a:r>
                      <a:endParaRPr sz="1200">
                        <a:latin typeface="Comfortaa"/>
                        <a:ea typeface="Comfortaa"/>
                        <a:cs typeface="Comfortaa"/>
                        <a:sym typeface="Comfortaa"/>
                      </a:endParaRPr>
                    </a:p>
                  </a:txBody>
                  <a:tcPr marT="91425" marB="91425" marR="91425" marL="91425"/>
                </a:tc>
              </a:tr>
            </a:tbl>
          </a:graphicData>
        </a:graphic>
      </p:graphicFrame>
      <p:pic>
        <p:nvPicPr>
          <p:cNvPr id="100" name="Google Shape;100;g106222a96ff_0_0"/>
          <p:cNvPicPr preferRelativeResize="0"/>
          <p:nvPr/>
        </p:nvPicPr>
        <p:blipFill>
          <a:blip r:embed="rId4">
            <a:alphaModFix/>
          </a:blip>
          <a:stretch>
            <a:fillRect/>
          </a:stretch>
        </p:blipFill>
        <p:spPr>
          <a:xfrm>
            <a:off x="7073725" y="5913500"/>
            <a:ext cx="5010026" cy="4311899"/>
          </a:xfrm>
          <a:prstGeom prst="rect">
            <a:avLst/>
          </a:prstGeom>
          <a:noFill/>
          <a:ln cap="flat" cmpd="sng" w="9525">
            <a:solidFill>
              <a:schemeClr val="dk2"/>
            </a:solidFill>
            <a:prstDash val="dash"/>
            <a:round/>
            <a:headEnd len="sm" w="sm" type="none"/>
            <a:tailEnd len="sm" w="sm" type="none"/>
          </a:ln>
        </p:spPr>
      </p:pic>
      <p:pic>
        <p:nvPicPr>
          <p:cNvPr id="101" name="Google Shape;101;g106222a96ff_0_0"/>
          <p:cNvPicPr preferRelativeResize="0"/>
          <p:nvPr/>
        </p:nvPicPr>
        <p:blipFill>
          <a:blip r:embed="rId5">
            <a:alphaModFix/>
          </a:blip>
          <a:stretch>
            <a:fillRect/>
          </a:stretch>
        </p:blipFill>
        <p:spPr>
          <a:xfrm>
            <a:off x="12880150" y="5882700"/>
            <a:ext cx="4728000" cy="4373500"/>
          </a:xfrm>
          <a:prstGeom prst="rect">
            <a:avLst/>
          </a:prstGeom>
          <a:noFill/>
          <a:ln cap="flat" cmpd="sng" w="9525">
            <a:solidFill>
              <a:schemeClr val="dk2"/>
            </a:solidFill>
            <a:prstDash val="lgDash"/>
            <a:round/>
            <a:headEnd len="sm" w="sm" type="none"/>
            <a:tailEnd len="sm" w="sm" type="none"/>
          </a:ln>
        </p:spPr>
      </p:pic>
      <p:sp>
        <p:nvSpPr>
          <p:cNvPr id="102" name="Google Shape;102;g106222a96ff_0_0"/>
          <p:cNvSpPr txBox="1"/>
          <p:nvPr/>
        </p:nvSpPr>
        <p:spPr>
          <a:xfrm>
            <a:off x="4795400" y="325263"/>
            <a:ext cx="83604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rgbClr val="F9CB9C"/>
                </a:solidFill>
                <a:latin typeface="Comfortaa"/>
                <a:ea typeface="Comfortaa"/>
                <a:cs typeface="Comfortaa"/>
                <a:sym typeface="Comfortaa"/>
              </a:rPr>
              <a:t>Radial Nerve</a:t>
            </a:r>
            <a:endParaRPr b="1" sz="5000">
              <a:solidFill>
                <a:srgbClr val="F9CB9C"/>
              </a:solidFill>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g106222a96ff_0_6"/>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graphicFrame>
        <p:nvGraphicFramePr>
          <p:cNvPr id="108" name="Google Shape;108;g106222a96ff_0_6"/>
          <p:cNvGraphicFramePr/>
          <p:nvPr/>
        </p:nvGraphicFramePr>
        <p:xfrm>
          <a:off x="952500" y="1980460"/>
          <a:ext cx="3000000" cy="3000000"/>
        </p:xfrm>
        <a:graphic>
          <a:graphicData uri="http://schemas.openxmlformats.org/drawingml/2006/table">
            <a:tbl>
              <a:tblPr>
                <a:noFill/>
                <a:tableStyleId>{0CE3652B-F58B-48AF-A7DD-13DB2CBCA9FA}</a:tableStyleId>
              </a:tblPr>
              <a:tblGrid>
                <a:gridCol w="5461000"/>
                <a:gridCol w="5461000"/>
                <a:gridCol w="5461000"/>
              </a:tblGrid>
              <a:tr h="1282750">
                <a:tc>
                  <a:txBody>
                    <a:bodyPr/>
                    <a:lstStyle/>
                    <a:p>
                      <a:pPr indent="0" lvl="0" marL="0" rtl="0" algn="ctr">
                        <a:spcBef>
                          <a:spcPts val="0"/>
                        </a:spcBef>
                        <a:spcAft>
                          <a:spcPts val="0"/>
                        </a:spcAft>
                        <a:buNone/>
                      </a:pPr>
                      <a:r>
                        <a:rPr b="1" lang="en-US" sz="2800">
                          <a:latin typeface="Comfortaa"/>
                          <a:ea typeface="Comfortaa"/>
                          <a:cs typeface="Comfortaa"/>
                          <a:sym typeface="Comfortaa"/>
                        </a:rPr>
                        <a:t>AXILLA</a:t>
                      </a:r>
                      <a:r>
                        <a:rPr lang="en-US" sz="2800">
                          <a:latin typeface="Comfortaa"/>
                          <a:ea typeface="Comfortaa"/>
                          <a:cs typeface="Comfortaa"/>
                          <a:sym typeface="Comfortaa"/>
                        </a:rPr>
                        <a:t> </a:t>
                      </a:r>
                      <a:r>
                        <a:rPr lang="en-US" sz="2800">
                          <a:latin typeface="Comfortaa"/>
                          <a:ea typeface="Comfortaa"/>
                          <a:cs typeface="Comfortaa"/>
                          <a:sym typeface="Comfortaa"/>
                        </a:rPr>
                        <a:t>branches </a:t>
                      </a:r>
                      <a:endParaRPr sz="2800">
                        <a:latin typeface="Comfortaa"/>
                        <a:ea typeface="Comfortaa"/>
                        <a:cs typeface="Comfortaa"/>
                        <a:sym typeface="Comfortaa"/>
                      </a:endParaRPr>
                    </a:p>
                  </a:txBody>
                  <a:tcPr marT="91425" marB="91425" marR="91425" marL="91425">
                    <a:solidFill>
                      <a:srgbClr val="F9CB9C"/>
                    </a:solidFill>
                  </a:tcPr>
                </a:tc>
                <a:tc>
                  <a:txBody>
                    <a:bodyPr/>
                    <a:lstStyle/>
                    <a:p>
                      <a:pPr indent="0" lvl="0" marL="0" rtl="0" algn="ctr">
                        <a:spcBef>
                          <a:spcPts val="0"/>
                        </a:spcBef>
                        <a:spcAft>
                          <a:spcPts val="0"/>
                        </a:spcAft>
                        <a:buNone/>
                      </a:pPr>
                      <a:r>
                        <a:rPr b="1" lang="en-US" sz="2800">
                          <a:latin typeface="Comfortaa"/>
                          <a:ea typeface="Comfortaa"/>
                          <a:cs typeface="Comfortaa"/>
                          <a:sym typeface="Comfortaa"/>
                        </a:rPr>
                        <a:t>ARM</a:t>
                      </a:r>
                      <a:r>
                        <a:rPr lang="en-US" sz="2800">
                          <a:latin typeface="Comfortaa"/>
                          <a:ea typeface="Comfortaa"/>
                          <a:cs typeface="Comfortaa"/>
                          <a:sym typeface="Comfortaa"/>
                        </a:rPr>
                        <a:t> </a:t>
                      </a:r>
                      <a:r>
                        <a:rPr lang="en-US" sz="2800">
                          <a:latin typeface="Comfortaa"/>
                          <a:ea typeface="Comfortaa"/>
                          <a:cs typeface="Comfortaa"/>
                          <a:sym typeface="Comfortaa"/>
                        </a:rPr>
                        <a:t>branches </a:t>
                      </a:r>
                      <a:endParaRPr sz="2800">
                        <a:latin typeface="Comfortaa"/>
                        <a:ea typeface="Comfortaa"/>
                        <a:cs typeface="Comfortaa"/>
                        <a:sym typeface="Comfortaa"/>
                      </a:endParaRPr>
                    </a:p>
                    <a:p>
                      <a:pPr indent="0" lvl="0" marL="0" rtl="0" algn="ctr">
                        <a:spcBef>
                          <a:spcPts val="0"/>
                        </a:spcBef>
                        <a:spcAft>
                          <a:spcPts val="0"/>
                        </a:spcAft>
                        <a:buNone/>
                      </a:pPr>
                      <a:r>
                        <a:rPr lang="en-US" sz="1500">
                          <a:solidFill>
                            <a:srgbClr val="38761D"/>
                          </a:solidFill>
                          <a:latin typeface="Comfortaa"/>
                          <a:ea typeface="Comfortaa"/>
                          <a:cs typeface="Comfortaa"/>
                          <a:sym typeface="Comfortaa"/>
                        </a:rPr>
                        <a:t>4 branches arise from the radial </a:t>
                      </a:r>
                      <a:endParaRPr sz="1500">
                        <a:solidFill>
                          <a:srgbClr val="38761D"/>
                        </a:solidFill>
                        <a:latin typeface="Comfortaa"/>
                        <a:ea typeface="Comfortaa"/>
                        <a:cs typeface="Comfortaa"/>
                        <a:sym typeface="Comfortaa"/>
                      </a:endParaRPr>
                    </a:p>
                    <a:p>
                      <a:pPr indent="0" lvl="0" marL="0" rtl="0" algn="ctr">
                        <a:spcBef>
                          <a:spcPts val="0"/>
                        </a:spcBef>
                        <a:spcAft>
                          <a:spcPts val="0"/>
                        </a:spcAft>
                        <a:buNone/>
                      </a:pPr>
                      <a:r>
                        <a:rPr lang="en-US" sz="1500">
                          <a:solidFill>
                            <a:srgbClr val="38761D"/>
                          </a:solidFill>
                          <a:latin typeface="Comfortaa"/>
                          <a:ea typeface="Comfortaa"/>
                          <a:cs typeface="Comfortaa"/>
                          <a:sym typeface="Comfortaa"/>
                        </a:rPr>
                        <a:t>nerve within the spiral groove.</a:t>
                      </a:r>
                      <a:endParaRPr sz="1500">
                        <a:solidFill>
                          <a:srgbClr val="38761D"/>
                        </a:solidFill>
                        <a:latin typeface="Comfortaa"/>
                        <a:ea typeface="Comfortaa"/>
                        <a:cs typeface="Comfortaa"/>
                        <a:sym typeface="Comfortaa"/>
                      </a:endParaRPr>
                    </a:p>
                    <a:p>
                      <a:pPr indent="0" lvl="0" marL="0" rtl="0" algn="ctr">
                        <a:spcBef>
                          <a:spcPts val="0"/>
                        </a:spcBef>
                        <a:spcAft>
                          <a:spcPts val="0"/>
                        </a:spcAft>
                        <a:buNone/>
                      </a:pPr>
                      <a:r>
                        <a:t/>
                      </a:r>
                      <a:endParaRPr sz="2800">
                        <a:latin typeface="Comfortaa"/>
                        <a:ea typeface="Comfortaa"/>
                        <a:cs typeface="Comfortaa"/>
                        <a:sym typeface="Comfortaa"/>
                      </a:endParaRPr>
                    </a:p>
                  </a:txBody>
                  <a:tcPr marT="91425" marB="91425" marR="91425" marL="91425">
                    <a:solidFill>
                      <a:srgbClr val="FCE5CD"/>
                    </a:solidFill>
                  </a:tcPr>
                </a:tc>
                <a:tc>
                  <a:txBody>
                    <a:bodyPr/>
                    <a:lstStyle/>
                    <a:p>
                      <a:pPr indent="0" lvl="0" marL="0" rtl="0" algn="ctr">
                        <a:spcBef>
                          <a:spcPts val="0"/>
                        </a:spcBef>
                        <a:spcAft>
                          <a:spcPts val="0"/>
                        </a:spcAft>
                        <a:buNone/>
                      </a:pPr>
                      <a:r>
                        <a:rPr b="1" lang="en-US" sz="2800">
                          <a:latin typeface="Comfortaa"/>
                          <a:ea typeface="Comfortaa"/>
                          <a:cs typeface="Comfortaa"/>
                          <a:sym typeface="Comfortaa"/>
                        </a:rPr>
                        <a:t>FOREARM</a:t>
                      </a:r>
                      <a:r>
                        <a:rPr lang="en-US" sz="2800">
                          <a:latin typeface="Comfortaa"/>
                          <a:ea typeface="Comfortaa"/>
                          <a:cs typeface="Comfortaa"/>
                          <a:sym typeface="Comfortaa"/>
                        </a:rPr>
                        <a:t> </a:t>
                      </a:r>
                      <a:r>
                        <a:rPr lang="en-US" sz="2800">
                          <a:latin typeface="Comfortaa"/>
                          <a:ea typeface="Comfortaa"/>
                          <a:cs typeface="Comfortaa"/>
                          <a:sym typeface="Comfortaa"/>
                        </a:rPr>
                        <a:t> branches</a:t>
                      </a:r>
                      <a:endParaRPr sz="2800">
                        <a:latin typeface="Comfortaa"/>
                        <a:ea typeface="Comfortaa"/>
                        <a:cs typeface="Comfortaa"/>
                        <a:sym typeface="Comfortaa"/>
                      </a:endParaRPr>
                    </a:p>
                  </a:txBody>
                  <a:tcPr marT="91425" marB="91425" marR="91425" marL="91425">
                    <a:solidFill>
                      <a:srgbClr val="F9CB9C"/>
                    </a:solidFill>
                  </a:tcPr>
                </a:tc>
              </a:tr>
              <a:tr h="1341100">
                <a:tc>
                  <a:txBody>
                    <a:bodyPr/>
                    <a:lstStyle/>
                    <a:p>
                      <a:pPr indent="0" lvl="0" marL="0" rtl="0" algn="l">
                        <a:spcBef>
                          <a:spcPts val="0"/>
                        </a:spcBef>
                        <a:spcAft>
                          <a:spcPts val="0"/>
                        </a:spcAft>
                        <a:buClr>
                          <a:schemeClr val="dk1"/>
                        </a:buClr>
                        <a:buSzPts val="1100"/>
                        <a:buFont typeface="Arial"/>
                        <a:buNone/>
                      </a:pPr>
                      <a:r>
                        <a:rPr b="1" lang="en-US" sz="2300">
                          <a:latin typeface="Comfortaa"/>
                          <a:ea typeface="Comfortaa"/>
                          <a:cs typeface="Comfortaa"/>
                          <a:sym typeface="Comfortaa"/>
                        </a:rPr>
                        <a:t>Cutaneous:</a:t>
                      </a:r>
                      <a:r>
                        <a:rPr b="1" lang="en-US" sz="2300">
                          <a:solidFill>
                            <a:srgbClr val="38761D"/>
                          </a:solidFill>
                          <a:latin typeface="Comfortaa"/>
                          <a:ea typeface="Comfortaa"/>
                          <a:cs typeface="Comfortaa"/>
                          <a:sym typeface="Comfortaa"/>
                        </a:rPr>
                        <a:t> </a:t>
                      </a:r>
                      <a:endParaRPr b="1" sz="2300">
                        <a:solidFill>
                          <a:srgbClr val="38761D"/>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solidFill>
                            <a:srgbClr val="CC0000"/>
                          </a:solidFill>
                          <a:latin typeface="Comfortaa"/>
                          <a:ea typeface="Comfortaa"/>
                          <a:cs typeface="Comfortaa"/>
                          <a:sym typeface="Comfortaa"/>
                        </a:rPr>
                        <a:t>Posterior cutaneous</a:t>
                      </a:r>
                      <a:r>
                        <a:rPr lang="en-US" sz="1800">
                          <a:latin typeface="Comfortaa"/>
                          <a:ea typeface="Comfortaa"/>
                          <a:cs typeface="Comfortaa"/>
                          <a:sym typeface="Comfortaa"/>
                        </a:rPr>
                        <a:t> nerve of arm</a:t>
                      </a:r>
                      <a:r>
                        <a:rPr lang="en-US">
                          <a:latin typeface="Comfortaa"/>
                          <a:ea typeface="Comfortaa"/>
                          <a:cs typeface="Comfortaa"/>
                          <a:sym typeface="Comfortaa"/>
                        </a:rPr>
                        <a:t>. </a:t>
                      </a:r>
                      <a:r>
                        <a:rPr lang="en-US">
                          <a:solidFill>
                            <a:srgbClr val="38761D"/>
                          </a:solidFill>
                          <a:latin typeface="Comfortaa"/>
                          <a:ea typeface="Comfortaa"/>
                          <a:cs typeface="Comfortaa"/>
                          <a:sym typeface="Comfortaa"/>
                        </a:rPr>
                        <a:t>“gives sensory innervation”</a:t>
                      </a:r>
                      <a:endParaRPr>
                        <a:solidFill>
                          <a:srgbClr val="38761D"/>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a:latin typeface="Comfortaa"/>
                          <a:ea typeface="Comfortaa"/>
                          <a:cs typeface="Comfortaa"/>
                          <a:sym typeface="Comfortaa"/>
                        </a:rPr>
                        <a:t>(</a:t>
                      </a:r>
                      <a:r>
                        <a:rPr b="1" lang="en-US" sz="2000">
                          <a:solidFill>
                            <a:srgbClr val="3D85C6"/>
                          </a:solidFill>
                          <a:highlight>
                            <a:schemeClr val="lt1"/>
                          </a:highlight>
                          <a:latin typeface="Comfortaa"/>
                          <a:ea typeface="Comfortaa"/>
                          <a:cs typeface="Comfortaa"/>
                          <a:sym typeface="Comfortaa"/>
                        </a:rPr>
                        <a:t>and skin along the post. aspect of the arm </a:t>
                      </a:r>
                      <a:r>
                        <a:rPr lang="en-US" sz="1800">
                          <a:solidFill>
                            <a:srgbClr val="3D85C6"/>
                          </a:solidFill>
                          <a:highlight>
                            <a:schemeClr val="lt1"/>
                          </a:highlight>
                          <a:latin typeface="Comfortaa"/>
                          <a:ea typeface="Comfortaa"/>
                          <a:cs typeface="Comfortaa"/>
                          <a:sym typeface="Comfortaa"/>
                        </a:rPr>
                        <a:t>)</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txBody>
                  <a:tcPr marT="91425" marB="91425" marR="91425" marL="91425">
                    <a:lnB cap="flat" cmpd="sng" w="9525">
                      <a:solidFill>
                        <a:srgbClr val="CC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US" sz="2300">
                          <a:latin typeface="Comfortaa"/>
                          <a:ea typeface="Comfortaa"/>
                          <a:cs typeface="Comfortaa"/>
                          <a:sym typeface="Comfortaa"/>
                        </a:rPr>
                        <a:t>Cutaneous:</a:t>
                      </a:r>
                      <a:endParaRPr b="1"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latin typeface="Comfortaa"/>
                          <a:ea typeface="Comfortaa"/>
                          <a:cs typeface="Comfortaa"/>
                          <a:sym typeface="Comfortaa"/>
                        </a:rPr>
                        <a:t>1. </a:t>
                      </a:r>
                      <a:r>
                        <a:rPr lang="en-US" sz="1800">
                          <a:solidFill>
                            <a:srgbClr val="CC0000"/>
                          </a:solidFill>
                          <a:latin typeface="Comfortaa"/>
                          <a:ea typeface="Comfortaa"/>
                          <a:cs typeface="Comfortaa"/>
                          <a:sym typeface="Comfortaa"/>
                        </a:rPr>
                        <a:t>Lower lateral cutaneous nerve of arm.</a:t>
                      </a:r>
                      <a:endParaRPr sz="1800">
                        <a:solidFill>
                          <a:srgbClr val="CC000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latin typeface="Comfortaa"/>
                          <a:ea typeface="Comfortaa"/>
                          <a:cs typeface="Comfortaa"/>
                          <a:sym typeface="Comfortaa"/>
                        </a:rPr>
                        <a:t>2. </a:t>
                      </a:r>
                      <a:r>
                        <a:rPr lang="en-US" sz="1800">
                          <a:solidFill>
                            <a:srgbClr val="CC0000"/>
                          </a:solidFill>
                          <a:latin typeface="Comfortaa"/>
                          <a:ea typeface="Comfortaa"/>
                          <a:cs typeface="Comfortaa"/>
                          <a:sym typeface="Comfortaa"/>
                        </a:rPr>
                        <a:t>Posterior cutaneous nerve of forearm.</a:t>
                      </a:r>
                      <a:endParaRPr sz="1800">
                        <a:solidFill>
                          <a:srgbClr val="CC0000"/>
                        </a:solidFill>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txBody>
                  <a:tcPr marT="91425" marB="91425" marR="91425" marL="91425"/>
                </a:tc>
                <a:tc rowSpan="2">
                  <a:txBody>
                    <a:bodyPr/>
                    <a:lstStyle/>
                    <a:p>
                      <a:pPr indent="0" lvl="0" marL="0" rtl="0" algn="l">
                        <a:spcBef>
                          <a:spcPts val="0"/>
                        </a:spcBef>
                        <a:spcAft>
                          <a:spcPts val="0"/>
                        </a:spcAft>
                        <a:buClr>
                          <a:schemeClr val="dk1"/>
                        </a:buClr>
                        <a:buSzPts val="1100"/>
                        <a:buFont typeface="Arial"/>
                        <a:buNone/>
                      </a:pPr>
                      <a:r>
                        <a:rPr b="1" lang="en-US" sz="2300">
                          <a:latin typeface="Comfortaa"/>
                          <a:ea typeface="Comfortaa"/>
                          <a:cs typeface="Comfortaa"/>
                          <a:sym typeface="Comfortaa"/>
                        </a:rPr>
                        <a:t>Divides into:</a:t>
                      </a:r>
                      <a:endParaRPr b="1"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US" sz="1800">
                          <a:latin typeface="Comfortaa"/>
                          <a:ea typeface="Comfortaa"/>
                          <a:cs typeface="Comfortaa"/>
                          <a:sym typeface="Comfortaa"/>
                        </a:rPr>
                        <a:t>1.Superficial branch:</a:t>
                      </a:r>
                      <a:endParaRPr b="1" sz="1800">
                        <a:latin typeface="Comfortaa"/>
                        <a:ea typeface="Comfortaa"/>
                        <a:cs typeface="Comfortaa"/>
                        <a:sym typeface="Comfortaa"/>
                      </a:endParaRPr>
                    </a:p>
                    <a:p>
                      <a:pPr indent="0" lvl="0" marL="0" rtl="0" algn="l">
                        <a:spcBef>
                          <a:spcPts val="0"/>
                        </a:spcBef>
                        <a:spcAft>
                          <a:spcPts val="0"/>
                        </a:spcAft>
                        <a:buNone/>
                      </a:pPr>
                      <a:r>
                        <a:rPr lang="en-US" sz="1800">
                          <a:latin typeface="Comfortaa"/>
                          <a:ea typeface="Comfortaa"/>
                          <a:cs typeface="Comfortaa"/>
                          <a:sym typeface="Comfortaa"/>
                        </a:rPr>
                        <a:t>-Conti. of the radial nerve</a:t>
                      </a:r>
                      <a:endParaRPr sz="1800">
                        <a:latin typeface="Comfortaa"/>
                        <a:ea typeface="Comfortaa"/>
                        <a:cs typeface="Comfortaa"/>
                        <a:sym typeface="Comfortaa"/>
                      </a:endParaRPr>
                    </a:p>
                    <a:p>
                      <a:pPr indent="0" lvl="0" marL="0" rtl="0" algn="l">
                        <a:spcBef>
                          <a:spcPts val="0"/>
                        </a:spcBef>
                        <a:spcAft>
                          <a:spcPts val="0"/>
                        </a:spcAft>
                        <a:buNone/>
                      </a:pPr>
                      <a:r>
                        <a:rPr lang="en-US" sz="1800">
                          <a:latin typeface="Comfortaa"/>
                          <a:ea typeface="Comfortaa"/>
                          <a:cs typeface="Comfortaa"/>
                          <a:sym typeface="Comfortaa"/>
                        </a:rPr>
                        <a:t>-Purely cutaneous</a:t>
                      </a:r>
                      <a:endParaRPr sz="18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800">
                        <a:latin typeface="Comfortaa"/>
                        <a:ea typeface="Comfortaa"/>
                        <a:cs typeface="Comfortaa"/>
                        <a:sym typeface="Comfortaa"/>
                      </a:endParaRPr>
                    </a:p>
                    <a:p>
                      <a:pPr indent="0" lvl="0" marL="0" rtl="0" algn="l">
                        <a:spcBef>
                          <a:spcPts val="0"/>
                        </a:spcBef>
                        <a:spcAft>
                          <a:spcPts val="0"/>
                        </a:spcAft>
                        <a:buNone/>
                      </a:pPr>
                      <a:r>
                        <a:rPr b="1" lang="en-US" sz="1800">
                          <a:latin typeface="Comfortaa"/>
                          <a:ea typeface="Comfortaa"/>
                          <a:cs typeface="Comfortaa"/>
                          <a:sym typeface="Comfortaa"/>
                        </a:rPr>
                        <a:t>2. Deep branch (Post. interosseous)</a:t>
                      </a:r>
                      <a:endParaRPr b="1" sz="18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solidFill>
                            <a:srgbClr val="999999"/>
                          </a:solidFill>
                          <a:latin typeface="Comfortaa"/>
                          <a:ea typeface="Comfortaa"/>
                          <a:cs typeface="Comfortaa"/>
                          <a:sym typeface="Comfortaa"/>
                        </a:rPr>
                        <a:t>”motor, no sensory “</a:t>
                      </a:r>
                      <a:endParaRPr sz="1800">
                        <a:solidFill>
                          <a:srgbClr val="999999"/>
                        </a:solidFill>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txBody>
                  <a:tcPr marT="91425" marB="91425" marR="91425" marL="91425"/>
                </a:tc>
              </a:tr>
              <a:tr h="1341100">
                <a:tc>
                  <a:txBody>
                    <a:bodyPr/>
                    <a:lstStyle/>
                    <a:p>
                      <a:pPr indent="0" lvl="0" marL="0" rtl="0" algn="l">
                        <a:spcBef>
                          <a:spcPts val="0"/>
                        </a:spcBef>
                        <a:spcAft>
                          <a:spcPts val="0"/>
                        </a:spcAft>
                        <a:buNone/>
                      </a:pPr>
                      <a:r>
                        <a:rPr b="1" lang="en-US" sz="2300">
                          <a:latin typeface="Comfortaa"/>
                          <a:ea typeface="Comfortaa"/>
                          <a:cs typeface="Comfortaa"/>
                          <a:sym typeface="Comfortaa"/>
                        </a:rPr>
                        <a:t>M</a:t>
                      </a:r>
                      <a:r>
                        <a:rPr b="1" lang="en-US" sz="2300">
                          <a:latin typeface="Comfortaa"/>
                          <a:ea typeface="Comfortaa"/>
                          <a:cs typeface="Comfortaa"/>
                          <a:sym typeface="Comfortaa"/>
                        </a:rPr>
                        <a:t>uscular:</a:t>
                      </a:r>
                      <a:endParaRPr b="1" sz="2300">
                        <a:latin typeface="Comfortaa"/>
                        <a:ea typeface="Comfortaa"/>
                        <a:cs typeface="Comfortaa"/>
                        <a:sym typeface="Comfortaa"/>
                      </a:endParaRPr>
                    </a:p>
                    <a:p>
                      <a:pPr indent="0" lvl="0" marL="0" rtl="0" algn="l">
                        <a:spcBef>
                          <a:spcPts val="0"/>
                        </a:spcBef>
                        <a:spcAft>
                          <a:spcPts val="0"/>
                        </a:spcAft>
                        <a:buNone/>
                      </a:pPr>
                      <a:r>
                        <a:rPr lang="en-US" sz="1800">
                          <a:solidFill>
                            <a:srgbClr val="CC0000"/>
                          </a:solidFill>
                          <a:latin typeface="Comfortaa"/>
                          <a:ea typeface="Comfortaa"/>
                          <a:cs typeface="Comfortaa"/>
                          <a:sym typeface="Comfortaa"/>
                        </a:rPr>
                        <a:t>Long </a:t>
                      </a:r>
                      <a:r>
                        <a:rPr lang="en-US" sz="1800">
                          <a:latin typeface="Comfortaa"/>
                          <a:ea typeface="Comfortaa"/>
                          <a:cs typeface="Comfortaa"/>
                          <a:sym typeface="Comfortaa"/>
                        </a:rPr>
                        <a:t>&amp; </a:t>
                      </a:r>
                      <a:r>
                        <a:rPr lang="en-US" sz="1800">
                          <a:solidFill>
                            <a:srgbClr val="CC0000"/>
                          </a:solidFill>
                          <a:latin typeface="Comfortaa"/>
                          <a:ea typeface="Comfortaa"/>
                          <a:cs typeface="Comfortaa"/>
                          <a:sym typeface="Comfortaa"/>
                        </a:rPr>
                        <a:t>Medial </a:t>
                      </a:r>
                      <a:r>
                        <a:rPr lang="en-US" sz="1800">
                          <a:latin typeface="Comfortaa"/>
                          <a:ea typeface="Comfortaa"/>
                          <a:cs typeface="Comfortaa"/>
                          <a:sym typeface="Comfortaa"/>
                        </a:rPr>
                        <a:t>Heads of</a:t>
                      </a:r>
                      <a:endParaRPr sz="18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latin typeface="Comfortaa"/>
                          <a:ea typeface="Comfortaa"/>
                          <a:cs typeface="Comfortaa"/>
                          <a:sym typeface="Comfortaa"/>
                        </a:rPr>
                        <a:t>Triceps.</a:t>
                      </a:r>
                      <a:endParaRPr sz="2000">
                        <a:latin typeface="Comfortaa"/>
                        <a:ea typeface="Comfortaa"/>
                        <a:cs typeface="Comfortaa"/>
                        <a:sym typeface="Comfortaa"/>
                      </a:endParaRPr>
                    </a:p>
                  </a:txBody>
                  <a:tcPr marT="91425" marB="91425" marR="91425" marL="91425">
                    <a:lnL cap="flat" cmpd="sng" w="9525">
                      <a:solidFill>
                        <a:srgbClr val="CC0000"/>
                      </a:solidFill>
                      <a:prstDash val="solid"/>
                      <a:round/>
                      <a:headEnd len="sm" w="sm" type="none"/>
                      <a:tailEnd len="sm" w="sm" type="none"/>
                    </a:lnL>
                    <a:lnR cap="flat" cmpd="sng" w="9525">
                      <a:solidFill>
                        <a:srgbClr val="CC0000"/>
                      </a:solidFill>
                      <a:prstDash val="solid"/>
                      <a:round/>
                      <a:headEnd len="sm" w="sm" type="none"/>
                      <a:tailEnd len="sm" w="sm" type="none"/>
                    </a:lnR>
                    <a:lnT cap="flat" cmpd="sng" w="9525">
                      <a:solidFill>
                        <a:srgbClr val="CC0000"/>
                      </a:solidFill>
                      <a:prstDash val="solid"/>
                      <a:round/>
                      <a:headEnd len="sm" w="sm" type="none"/>
                      <a:tailEnd len="sm" w="sm" type="none"/>
                    </a:lnT>
                    <a:lnB cap="flat" cmpd="sng" w="9525">
                      <a:solidFill>
                        <a:srgbClr val="CC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US" sz="2300">
                          <a:latin typeface="Comfortaa"/>
                          <a:ea typeface="Comfortaa"/>
                          <a:cs typeface="Comfortaa"/>
                          <a:sym typeface="Comfortaa"/>
                        </a:rPr>
                        <a:t>Muscular:</a:t>
                      </a:r>
                      <a:endParaRPr b="1"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latin typeface="Comfortaa"/>
                          <a:ea typeface="Comfortaa"/>
                          <a:cs typeface="Comfortaa"/>
                          <a:sym typeface="Comfortaa"/>
                        </a:rPr>
                        <a:t>3. Lateral &amp; Medial heads of triceps.</a:t>
                      </a:r>
                      <a:endParaRPr sz="18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latin typeface="Comfortaa"/>
                          <a:ea typeface="Comfortaa"/>
                          <a:cs typeface="Comfortaa"/>
                          <a:sym typeface="Comfortaa"/>
                        </a:rPr>
                        <a:t>4. Anconeus.</a:t>
                      </a:r>
                      <a:endParaRPr sz="1800">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txBody>
                  <a:tcPr marT="91425" marB="91425" marR="91425" marL="91425">
                    <a:lnL cap="flat" cmpd="sng" w="9525">
                      <a:solidFill>
                        <a:srgbClr val="CC0000"/>
                      </a:solidFill>
                      <a:prstDash val="solid"/>
                      <a:round/>
                      <a:headEnd len="sm" w="sm" type="none"/>
                      <a:tailEnd len="sm" w="sm" type="none"/>
                    </a:lnL>
                  </a:tcPr>
                </a:tc>
                <a:tc vMerge="1"/>
              </a:tr>
            </a:tbl>
          </a:graphicData>
        </a:graphic>
      </p:graphicFrame>
      <p:graphicFrame>
        <p:nvGraphicFramePr>
          <p:cNvPr id="109" name="Google Shape;109;g106222a96ff_0_6"/>
          <p:cNvGraphicFramePr/>
          <p:nvPr/>
        </p:nvGraphicFramePr>
        <p:xfrm>
          <a:off x="952500" y="6658800"/>
          <a:ext cx="3000000" cy="3000000"/>
        </p:xfrm>
        <a:graphic>
          <a:graphicData uri="http://schemas.openxmlformats.org/drawingml/2006/table">
            <a:tbl>
              <a:tblPr>
                <a:noFill/>
                <a:tableStyleId>{0CE3652B-F58B-48AF-A7DD-13DB2CBCA9FA}</a:tableStyleId>
              </a:tblPr>
              <a:tblGrid>
                <a:gridCol w="8170950"/>
                <a:gridCol w="8212050"/>
              </a:tblGrid>
              <a:tr h="1426175">
                <a:tc gridSpan="2">
                  <a:txBody>
                    <a:bodyPr/>
                    <a:lstStyle/>
                    <a:p>
                      <a:pPr indent="0" lvl="0" marL="0" rtl="0" algn="ctr">
                        <a:spcBef>
                          <a:spcPts val="0"/>
                        </a:spcBef>
                        <a:spcAft>
                          <a:spcPts val="0"/>
                        </a:spcAft>
                        <a:buNone/>
                      </a:pPr>
                      <a:r>
                        <a:rPr lang="en-US" sz="2800">
                          <a:latin typeface="Comfortaa"/>
                          <a:ea typeface="Comfortaa"/>
                          <a:cs typeface="Comfortaa"/>
                          <a:sym typeface="Comfortaa"/>
                        </a:rPr>
                        <a:t>BRANCHES Close to Lateral Epicondyle: In the flexor compartment of Arm</a:t>
                      </a:r>
                      <a:r>
                        <a:rPr lang="en-US">
                          <a:latin typeface="Comfortaa"/>
                          <a:ea typeface="Comfortaa"/>
                          <a:cs typeface="Comfortaa"/>
                          <a:sym typeface="Comfortaa"/>
                        </a:rPr>
                        <a:t> </a:t>
                      </a:r>
                      <a:endParaRPr>
                        <a:latin typeface="Comfortaa"/>
                        <a:ea typeface="Comfortaa"/>
                        <a:cs typeface="Comfortaa"/>
                        <a:sym typeface="Comfortaa"/>
                      </a:endParaRPr>
                    </a:p>
                  </a:txBody>
                  <a:tcPr marT="91425" marB="91425" marR="91425" marL="91425">
                    <a:solidFill>
                      <a:srgbClr val="F9CB9C"/>
                    </a:solidFill>
                  </a:tcPr>
                </a:tc>
                <a:tc hMerge="1"/>
              </a:tr>
              <a:tr h="1426175">
                <a:tc>
                  <a:txBody>
                    <a:bodyPr/>
                    <a:lstStyle/>
                    <a:p>
                      <a:pPr indent="0" lvl="0" marL="0" rtl="0" algn="l">
                        <a:spcBef>
                          <a:spcPts val="0"/>
                        </a:spcBef>
                        <a:spcAft>
                          <a:spcPts val="0"/>
                        </a:spcAft>
                        <a:buNone/>
                      </a:pPr>
                      <a:r>
                        <a:rPr b="1" lang="en-US" sz="2300">
                          <a:latin typeface="Comfortaa"/>
                          <a:ea typeface="Comfortaa"/>
                          <a:cs typeface="Comfortaa"/>
                          <a:sym typeface="Comfortaa"/>
                        </a:rPr>
                        <a:t>Muscular:</a:t>
                      </a:r>
                      <a:endParaRPr b="1"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solidFill>
                            <a:srgbClr val="CC0000"/>
                          </a:solidFill>
                          <a:latin typeface="Comfortaa"/>
                          <a:ea typeface="Comfortaa"/>
                          <a:cs typeface="Comfortaa"/>
                          <a:sym typeface="Comfortaa"/>
                        </a:rPr>
                        <a:t>1. lateral Brachialis.</a:t>
                      </a:r>
                      <a:endParaRPr sz="1800">
                        <a:solidFill>
                          <a:srgbClr val="CC000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solidFill>
                            <a:srgbClr val="CC0000"/>
                          </a:solidFill>
                          <a:latin typeface="Comfortaa"/>
                          <a:ea typeface="Comfortaa"/>
                          <a:cs typeface="Comfortaa"/>
                          <a:sym typeface="Comfortaa"/>
                        </a:rPr>
                        <a:t>2. Brachioradialis.</a:t>
                      </a:r>
                      <a:endParaRPr sz="1800">
                        <a:solidFill>
                          <a:srgbClr val="CC0000"/>
                        </a:solidFill>
                        <a:latin typeface="Comfortaa"/>
                        <a:ea typeface="Comfortaa"/>
                        <a:cs typeface="Comfortaa"/>
                        <a:sym typeface="Comfortaa"/>
                      </a:endParaRPr>
                    </a:p>
                    <a:p>
                      <a:pPr indent="0" lvl="0" marL="0" rtl="0" algn="l">
                        <a:spcBef>
                          <a:spcPts val="0"/>
                        </a:spcBef>
                        <a:spcAft>
                          <a:spcPts val="0"/>
                        </a:spcAft>
                        <a:buNone/>
                      </a:pPr>
                      <a:r>
                        <a:rPr lang="en-US" sz="1800">
                          <a:solidFill>
                            <a:srgbClr val="CC0000"/>
                          </a:solidFill>
                          <a:latin typeface="Comfortaa"/>
                          <a:ea typeface="Comfortaa"/>
                          <a:cs typeface="Comfortaa"/>
                          <a:sym typeface="Comfortaa"/>
                        </a:rPr>
                        <a:t>3. Extensor carpi radialis longus. (ECRL)</a:t>
                      </a:r>
                      <a:endParaRPr sz="1800">
                        <a:solidFill>
                          <a:srgbClr val="CC0000"/>
                        </a:solidFill>
                        <a:latin typeface="Comfortaa"/>
                        <a:ea typeface="Comfortaa"/>
                        <a:cs typeface="Comfortaa"/>
                        <a:sym typeface="Comfortaa"/>
                      </a:endParaRPr>
                    </a:p>
                  </a:txBody>
                  <a:tcPr marT="91425" marB="91425" marR="91425" marL="91425"/>
                </a:tc>
                <a:tc>
                  <a:txBody>
                    <a:bodyPr/>
                    <a:lstStyle/>
                    <a:p>
                      <a:pPr indent="0" lvl="0" marL="0" rtl="0" algn="l">
                        <a:spcBef>
                          <a:spcPts val="0"/>
                        </a:spcBef>
                        <a:spcAft>
                          <a:spcPts val="0"/>
                        </a:spcAft>
                        <a:buNone/>
                      </a:pPr>
                      <a:r>
                        <a:rPr b="1" lang="en-US" sz="2300">
                          <a:latin typeface="Comfortaa"/>
                          <a:ea typeface="Comfortaa"/>
                          <a:cs typeface="Comfortaa"/>
                          <a:sym typeface="Comfortaa"/>
                        </a:rPr>
                        <a:t>Articular:</a:t>
                      </a:r>
                      <a:endParaRPr b="1" sz="2300">
                        <a:latin typeface="Comfortaa"/>
                        <a:ea typeface="Comfortaa"/>
                        <a:cs typeface="Comfortaa"/>
                        <a:sym typeface="Comfortaa"/>
                      </a:endParaRPr>
                    </a:p>
                    <a:p>
                      <a:pPr indent="0" lvl="0" marL="0" rtl="0" algn="l">
                        <a:spcBef>
                          <a:spcPts val="0"/>
                        </a:spcBef>
                        <a:spcAft>
                          <a:spcPts val="0"/>
                        </a:spcAft>
                        <a:buNone/>
                      </a:pPr>
                      <a:r>
                        <a:rPr lang="en-US" sz="1800">
                          <a:latin typeface="Comfortaa"/>
                          <a:ea typeface="Comfortaa"/>
                          <a:cs typeface="Comfortaa"/>
                          <a:sym typeface="Comfortaa"/>
                        </a:rPr>
                        <a:t>-to the elbow joint</a:t>
                      </a:r>
                      <a:endParaRPr sz="1800">
                        <a:latin typeface="Comfortaa"/>
                        <a:ea typeface="Comfortaa"/>
                        <a:cs typeface="Comfortaa"/>
                        <a:sym typeface="Comfortaa"/>
                      </a:endParaRPr>
                    </a:p>
                  </a:txBody>
                  <a:tcPr marT="91425" marB="91425" marR="91425" marL="91425"/>
                </a:tc>
              </a:tr>
            </a:tbl>
          </a:graphicData>
        </a:graphic>
      </p:graphicFrame>
      <p:sp>
        <p:nvSpPr>
          <p:cNvPr id="110" name="Google Shape;110;g106222a96ff_0_6"/>
          <p:cNvSpPr txBox="1"/>
          <p:nvPr/>
        </p:nvSpPr>
        <p:spPr>
          <a:xfrm>
            <a:off x="6292250" y="480450"/>
            <a:ext cx="58131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5000">
                <a:solidFill>
                  <a:srgbClr val="F9CB9C"/>
                </a:solidFill>
                <a:latin typeface="Comfortaa"/>
                <a:ea typeface="Comfortaa"/>
                <a:cs typeface="Comfortaa"/>
                <a:sym typeface="Comfortaa"/>
              </a:rPr>
              <a:t>R</a:t>
            </a:r>
            <a:r>
              <a:rPr b="1" lang="en-US" sz="5000">
                <a:solidFill>
                  <a:srgbClr val="F9CB9C"/>
                </a:solidFill>
                <a:latin typeface="Comfortaa"/>
                <a:ea typeface="Comfortaa"/>
                <a:cs typeface="Comfortaa"/>
                <a:sym typeface="Comfortaa"/>
              </a:rPr>
              <a:t>adial Nerve</a:t>
            </a:r>
            <a:endParaRPr b="1" sz="5000">
              <a:solidFill>
                <a:srgbClr val="F9CB9C"/>
              </a:solidFill>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g108630332c8_2_6"/>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sp>
        <p:nvSpPr>
          <p:cNvPr id="116" name="Google Shape;116;g108630332c8_2_6"/>
          <p:cNvSpPr txBox="1"/>
          <p:nvPr/>
        </p:nvSpPr>
        <p:spPr>
          <a:xfrm>
            <a:off x="6292250" y="480450"/>
            <a:ext cx="58131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5000">
                <a:solidFill>
                  <a:srgbClr val="F9CB9C"/>
                </a:solidFill>
                <a:latin typeface="Comfortaa"/>
                <a:ea typeface="Comfortaa"/>
                <a:cs typeface="Comfortaa"/>
                <a:sym typeface="Comfortaa"/>
              </a:rPr>
              <a:t>Radial Nerve</a:t>
            </a:r>
            <a:endParaRPr b="1" sz="5000">
              <a:solidFill>
                <a:srgbClr val="F9CB9C"/>
              </a:solidFill>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pic>
        <p:nvPicPr>
          <p:cNvPr id="117" name="Google Shape;117;g108630332c8_2_6"/>
          <p:cNvPicPr preferRelativeResize="0"/>
          <p:nvPr/>
        </p:nvPicPr>
        <p:blipFill>
          <a:blip r:embed="rId4">
            <a:alphaModFix/>
          </a:blip>
          <a:stretch>
            <a:fillRect/>
          </a:stretch>
        </p:blipFill>
        <p:spPr>
          <a:xfrm>
            <a:off x="1950050" y="3111300"/>
            <a:ext cx="7685549" cy="5999925"/>
          </a:xfrm>
          <a:prstGeom prst="rect">
            <a:avLst/>
          </a:prstGeom>
          <a:noFill/>
          <a:ln cap="flat" cmpd="sng" w="9525">
            <a:solidFill>
              <a:schemeClr val="dk2"/>
            </a:solidFill>
            <a:prstDash val="dash"/>
            <a:round/>
            <a:headEnd len="sm" w="sm" type="none"/>
            <a:tailEnd len="sm" w="sm" type="none"/>
          </a:ln>
        </p:spPr>
      </p:pic>
      <p:pic>
        <p:nvPicPr>
          <p:cNvPr id="118" name="Google Shape;118;g108630332c8_2_6"/>
          <p:cNvPicPr preferRelativeResize="0"/>
          <p:nvPr/>
        </p:nvPicPr>
        <p:blipFill>
          <a:blip r:embed="rId5">
            <a:alphaModFix/>
          </a:blip>
          <a:stretch>
            <a:fillRect/>
          </a:stretch>
        </p:blipFill>
        <p:spPr>
          <a:xfrm>
            <a:off x="10738450" y="3111300"/>
            <a:ext cx="7105650" cy="5999925"/>
          </a:xfrm>
          <a:prstGeom prst="rect">
            <a:avLst/>
          </a:prstGeom>
          <a:noFill/>
          <a:ln>
            <a:noFill/>
          </a:ln>
        </p:spPr>
      </p:pic>
      <p:sp>
        <p:nvSpPr>
          <p:cNvPr id="119" name="Google Shape;119;g108630332c8_2_6"/>
          <p:cNvSpPr txBox="1"/>
          <p:nvPr/>
        </p:nvSpPr>
        <p:spPr>
          <a:xfrm>
            <a:off x="4662150" y="2057475"/>
            <a:ext cx="8963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latin typeface="Comfortaa"/>
                <a:ea typeface="Comfortaa"/>
                <a:cs typeface="Comfortaa"/>
                <a:sym typeface="Comfortaa"/>
              </a:rPr>
              <a:t>Pictures for The </a:t>
            </a:r>
            <a:r>
              <a:rPr b="1" lang="en-US" sz="3000">
                <a:latin typeface="Comfortaa"/>
                <a:ea typeface="Comfortaa"/>
                <a:cs typeface="Comfortaa"/>
                <a:sym typeface="Comfortaa"/>
              </a:rPr>
              <a:t>Previous</a:t>
            </a:r>
            <a:r>
              <a:rPr b="1" lang="en-US" sz="3000">
                <a:latin typeface="Comfortaa"/>
                <a:ea typeface="Comfortaa"/>
                <a:cs typeface="Comfortaa"/>
                <a:sym typeface="Comfortaa"/>
              </a:rPr>
              <a:t> Slide</a:t>
            </a:r>
            <a:endParaRPr b="1" sz="3000">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g106222a96ff_0_9"/>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graphicFrame>
        <p:nvGraphicFramePr>
          <p:cNvPr id="125" name="Google Shape;125;g106222a96ff_0_9"/>
          <p:cNvGraphicFramePr/>
          <p:nvPr/>
        </p:nvGraphicFramePr>
        <p:xfrm>
          <a:off x="952500" y="1713780"/>
          <a:ext cx="3000000" cy="3000000"/>
        </p:xfrm>
        <a:graphic>
          <a:graphicData uri="http://schemas.openxmlformats.org/drawingml/2006/table">
            <a:tbl>
              <a:tblPr>
                <a:noFill/>
                <a:tableStyleId>{0CE3652B-F58B-48AF-A7DD-13DB2CBCA9FA}</a:tableStyleId>
              </a:tblPr>
              <a:tblGrid>
                <a:gridCol w="8233800"/>
                <a:gridCol w="8149200"/>
              </a:tblGrid>
              <a:tr h="1489525">
                <a:tc gridSpan="2">
                  <a:txBody>
                    <a:bodyPr/>
                    <a:lstStyle/>
                    <a:p>
                      <a:pPr indent="0" lvl="0" marL="0" rtl="0" algn="ctr">
                        <a:spcBef>
                          <a:spcPts val="0"/>
                        </a:spcBef>
                        <a:spcAft>
                          <a:spcPts val="0"/>
                        </a:spcAft>
                        <a:buNone/>
                      </a:pPr>
                      <a:r>
                        <a:rPr lang="en-US" sz="2800">
                          <a:latin typeface="Comfortaa"/>
                          <a:ea typeface="Comfortaa"/>
                          <a:cs typeface="Comfortaa"/>
                          <a:sym typeface="Comfortaa"/>
                        </a:rPr>
                        <a:t>T</a:t>
                      </a:r>
                      <a:r>
                        <a:rPr lang="en-US" sz="2800">
                          <a:latin typeface="Comfortaa"/>
                          <a:ea typeface="Comfortaa"/>
                          <a:cs typeface="Comfortaa"/>
                          <a:sym typeface="Comfortaa"/>
                        </a:rPr>
                        <a:t>erminal</a:t>
                      </a:r>
                      <a:r>
                        <a:rPr lang="en-US" sz="2800">
                          <a:latin typeface="Comfortaa"/>
                          <a:ea typeface="Comfortaa"/>
                          <a:cs typeface="Comfortaa"/>
                          <a:sym typeface="Comfortaa"/>
                        </a:rPr>
                        <a:t> Branches </a:t>
                      </a:r>
                      <a:endParaRPr sz="2800">
                        <a:latin typeface="Comfortaa"/>
                        <a:ea typeface="Comfortaa"/>
                        <a:cs typeface="Comfortaa"/>
                        <a:sym typeface="Comfortaa"/>
                      </a:endParaRPr>
                    </a:p>
                    <a:p>
                      <a:pPr indent="0" lvl="0" marL="0" rtl="0" algn="ctr">
                        <a:spcBef>
                          <a:spcPts val="0"/>
                        </a:spcBef>
                        <a:spcAft>
                          <a:spcPts val="0"/>
                        </a:spcAft>
                        <a:buNone/>
                      </a:pPr>
                      <a:r>
                        <a:t/>
                      </a:r>
                      <a:endParaRPr sz="1800">
                        <a:latin typeface="Comfortaa"/>
                        <a:ea typeface="Comfortaa"/>
                        <a:cs typeface="Comfortaa"/>
                        <a:sym typeface="Comfortaa"/>
                      </a:endParaRPr>
                    </a:p>
                    <a:p>
                      <a:pPr indent="0" lvl="0" marL="0" rtl="0" algn="ctr">
                        <a:spcBef>
                          <a:spcPts val="0"/>
                        </a:spcBef>
                        <a:spcAft>
                          <a:spcPts val="0"/>
                        </a:spcAft>
                        <a:buNone/>
                      </a:pPr>
                      <a:r>
                        <a:rPr lang="en-US" sz="1800">
                          <a:latin typeface="Comfortaa"/>
                          <a:ea typeface="Comfortaa"/>
                          <a:cs typeface="Comfortaa"/>
                          <a:sym typeface="Comfortaa"/>
                        </a:rPr>
                        <a:t>At about the level of the lateral epicondyle, the radial nerve begins to divide into :</a:t>
                      </a:r>
                      <a:endParaRPr sz="1800">
                        <a:latin typeface="Comfortaa"/>
                        <a:ea typeface="Comfortaa"/>
                        <a:cs typeface="Comfortaa"/>
                        <a:sym typeface="Comfortaa"/>
                      </a:endParaRPr>
                    </a:p>
                  </a:txBody>
                  <a:tcPr marT="91425" marB="91425" marR="91425" marL="91425">
                    <a:lnB cap="flat" cmpd="sng" w="9525">
                      <a:solidFill>
                        <a:schemeClr val="dk1"/>
                      </a:solidFill>
                      <a:prstDash val="solid"/>
                      <a:round/>
                      <a:headEnd len="sm" w="sm" type="none"/>
                      <a:tailEnd len="sm" w="sm" type="none"/>
                    </a:lnB>
                    <a:solidFill>
                      <a:srgbClr val="F9CB9C"/>
                    </a:solidFill>
                  </a:tcPr>
                </a:tc>
                <a:tc hMerge="1"/>
              </a:tr>
              <a:tr h="3692175">
                <a:tc>
                  <a:txBody>
                    <a:bodyPr/>
                    <a:lstStyle/>
                    <a:p>
                      <a:pPr indent="0" lvl="0" marL="0" rtl="0" algn="l">
                        <a:spcBef>
                          <a:spcPts val="0"/>
                        </a:spcBef>
                        <a:spcAft>
                          <a:spcPts val="0"/>
                        </a:spcAft>
                        <a:buClr>
                          <a:schemeClr val="dk1"/>
                        </a:buClr>
                        <a:buSzPts val="1100"/>
                        <a:buFont typeface="Arial"/>
                        <a:buNone/>
                      </a:pPr>
                      <a:r>
                        <a:rPr b="1" lang="en-US" sz="2000">
                          <a:latin typeface="Comfortaa"/>
                          <a:ea typeface="Comfortaa"/>
                          <a:cs typeface="Comfortaa"/>
                          <a:sym typeface="Comfortaa"/>
                        </a:rPr>
                        <a:t>Deep Branch (Post. interosseous)</a:t>
                      </a:r>
                      <a:endParaRPr b="1" sz="2000">
                        <a:latin typeface="Comfortaa"/>
                        <a:ea typeface="Comfortaa"/>
                        <a:cs typeface="Comfortaa"/>
                        <a:sym typeface="Comfortaa"/>
                      </a:endParaRPr>
                    </a:p>
                    <a:p>
                      <a:pPr indent="0" lvl="0" marL="0" rtl="0" algn="l">
                        <a:spcBef>
                          <a:spcPts val="0"/>
                        </a:spcBef>
                        <a:spcAft>
                          <a:spcPts val="0"/>
                        </a:spcAft>
                        <a:buNone/>
                      </a:pPr>
                      <a:r>
                        <a:rPr lang="en-US" sz="2000">
                          <a:solidFill>
                            <a:srgbClr val="999999"/>
                          </a:solidFill>
                          <a:latin typeface="Comfortaa"/>
                          <a:ea typeface="Comfortaa"/>
                          <a:cs typeface="Comfortaa"/>
                          <a:sym typeface="Comfortaa"/>
                        </a:rPr>
                        <a:t>(motor) </a:t>
                      </a:r>
                      <a:r>
                        <a:rPr lang="en-US" sz="1300">
                          <a:solidFill>
                            <a:srgbClr val="A64D79"/>
                          </a:solidFill>
                          <a:latin typeface="Comfortaa"/>
                          <a:ea typeface="Comfortaa"/>
                          <a:cs typeface="Comfortaa"/>
                          <a:sym typeface="Comfortaa"/>
                        </a:rPr>
                        <a:t>supplies these muscles on the raa</a:t>
                      </a:r>
                      <a:endParaRPr sz="1300">
                        <a:solidFill>
                          <a:srgbClr val="A64D79"/>
                        </a:solidFill>
                        <a:latin typeface="Comfortaa"/>
                        <a:ea typeface="Comfortaa"/>
                        <a:cs typeface="Comfortaa"/>
                        <a:sym typeface="Comfortaa"/>
                      </a:endParaRPr>
                    </a:p>
                    <a:p>
                      <a:pPr indent="0" lvl="0" marL="0" rtl="0" algn="l">
                        <a:spcBef>
                          <a:spcPts val="0"/>
                        </a:spcBef>
                        <a:spcAft>
                          <a:spcPts val="0"/>
                        </a:spcAft>
                        <a:buNone/>
                      </a:pPr>
                      <a:r>
                        <a:rPr lang="en-US" sz="1300">
                          <a:solidFill>
                            <a:srgbClr val="A64D79"/>
                          </a:solidFill>
                          <a:latin typeface="Comfortaa"/>
                          <a:ea typeface="Comfortaa"/>
                          <a:cs typeface="Comfortaa"/>
                          <a:sym typeface="Comfortaa"/>
                        </a:rPr>
                        <a:t>radial side and the dorsal surface of the forearm</a:t>
                      </a:r>
                      <a:endParaRPr sz="1300">
                        <a:solidFill>
                          <a:srgbClr val="A64D79"/>
                        </a:solidFill>
                        <a:latin typeface="Comfortaa"/>
                        <a:ea typeface="Comfortaa"/>
                        <a:cs typeface="Comfortaa"/>
                        <a:sym typeface="Comforta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US" sz="2000">
                          <a:latin typeface="Comfortaa"/>
                          <a:ea typeface="Comfortaa"/>
                          <a:cs typeface="Comfortaa"/>
                          <a:sym typeface="Comfortaa"/>
                        </a:rPr>
                        <a:t>Superficial Branch</a:t>
                      </a:r>
                      <a:endParaRPr b="1" sz="2000">
                        <a:latin typeface="Comfortaa"/>
                        <a:ea typeface="Comfortaa"/>
                        <a:cs typeface="Comfortaa"/>
                        <a:sym typeface="Comfortaa"/>
                      </a:endParaRPr>
                    </a:p>
                  </a:txBody>
                  <a:tcPr marT="91425" marB="91425" marR="91425" marL="91425">
                    <a:lnL cap="flat" cmpd="sng" w="9525">
                      <a:solidFill>
                        <a:schemeClr val="dk1"/>
                      </a:solidFill>
                      <a:prstDash val="solid"/>
                      <a:round/>
                      <a:headEnd len="sm" w="sm" type="none"/>
                      <a:tailEnd len="sm" w="sm" type="none"/>
                    </a:lnL>
                  </a:tcPr>
                </a:tc>
              </a:tr>
              <a:tr h="3391525">
                <a:tc>
                  <a:txBody>
                    <a:bodyPr/>
                    <a:lstStyle/>
                    <a:p>
                      <a:pPr indent="0" lvl="0" marL="0" rtl="0" algn="l">
                        <a:spcBef>
                          <a:spcPts val="0"/>
                        </a:spcBef>
                        <a:spcAft>
                          <a:spcPts val="0"/>
                        </a:spcAft>
                        <a:buClr>
                          <a:schemeClr val="dk1"/>
                        </a:buClr>
                        <a:buSzPts val="1100"/>
                        <a:buFont typeface="Arial"/>
                        <a:buNone/>
                      </a:pPr>
                      <a:r>
                        <a:rPr b="1" lang="en-US" sz="2300">
                          <a:latin typeface="Comfortaa"/>
                          <a:ea typeface="Comfortaa"/>
                          <a:cs typeface="Comfortaa"/>
                          <a:sym typeface="Comfortaa"/>
                        </a:rPr>
                        <a:t>Course:</a:t>
                      </a:r>
                      <a:endParaRPr b="1" sz="23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US" sz="2000">
                          <a:latin typeface="Comfortaa"/>
                          <a:ea typeface="Comfortaa"/>
                          <a:cs typeface="Comfortaa"/>
                          <a:sym typeface="Comfortaa"/>
                        </a:rPr>
                        <a:t> -It winds around the neck of the radius, and enters the extensor</a:t>
                      </a:r>
                      <a:endParaRPr b="1" sz="20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US" sz="2000">
                          <a:latin typeface="Comfortaa"/>
                          <a:ea typeface="Comfortaa"/>
                          <a:cs typeface="Comfortaa"/>
                          <a:sym typeface="Comfortaa"/>
                        </a:rPr>
                        <a:t>(</a:t>
                      </a:r>
                      <a:r>
                        <a:rPr b="1" lang="en-US" sz="2000">
                          <a:solidFill>
                            <a:schemeClr val="dk1"/>
                          </a:solidFill>
                          <a:latin typeface="Comfortaa"/>
                          <a:ea typeface="Comfortaa"/>
                          <a:cs typeface="Comfortaa"/>
                          <a:sym typeface="Comfortaa"/>
                        </a:rPr>
                        <a:t> </a:t>
                      </a:r>
                      <a:r>
                        <a:rPr b="1" lang="en-US" sz="2000">
                          <a:solidFill>
                            <a:srgbClr val="CC0000"/>
                          </a:solidFill>
                          <a:latin typeface="Comfortaa"/>
                          <a:ea typeface="Comfortaa"/>
                          <a:cs typeface="Comfortaa"/>
                          <a:sym typeface="Comfortaa"/>
                        </a:rPr>
                        <a:t>posterior compartment</a:t>
                      </a:r>
                      <a:r>
                        <a:rPr b="1" lang="en-US" sz="2000">
                          <a:latin typeface="Comfortaa"/>
                          <a:ea typeface="Comfortaa"/>
                          <a:cs typeface="Comfortaa"/>
                          <a:sym typeface="Comfortaa"/>
                        </a:rPr>
                        <a:t> ) compartment of the forearm between the two heads of the supinator muscle (</a:t>
                      </a:r>
                      <a:r>
                        <a:rPr b="1" lang="en-US" sz="2000">
                          <a:solidFill>
                            <a:srgbClr val="0B5394"/>
                          </a:solidFill>
                          <a:latin typeface="Comfortaa"/>
                          <a:ea typeface="Comfortaa"/>
                          <a:cs typeface="Comfortaa"/>
                          <a:sym typeface="Comfortaa"/>
                        </a:rPr>
                        <a:t>within the supinator muscle)</a:t>
                      </a:r>
                      <a:endParaRPr b="1" sz="2000">
                        <a:solidFill>
                          <a:srgbClr val="0B5394"/>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b="1" sz="2000">
                        <a:solidFill>
                          <a:srgbClr val="0B5394"/>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US" sz="2000">
                          <a:solidFill>
                            <a:srgbClr val="A64D79"/>
                          </a:solidFill>
                          <a:latin typeface="Comfortaa"/>
                          <a:ea typeface="Comfortaa"/>
                          <a:cs typeface="Comfortaa"/>
                          <a:sym typeface="Comfortaa"/>
                        </a:rPr>
                        <a:t>-purely motor nerve</a:t>
                      </a:r>
                      <a:endParaRPr b="1" sz="2000">
                        <a:solidFill>
                          <a:srgbClr val="A64D79"/>
                        </a:solidFill>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txBody>
                  <a:tcPr marT="91425" marB="91425" marR="91425" marL="91425">
                    <a:lnT cap="flat" cmpd="sng" w="9525">
                      <a:solidFill>
                        <a:schemeClr val="dk1"/>
                      </a:solidFill>
                      <a:prstDash val="solid"/>
                      <a:round/>
                      <a:headEnd len="sm" w="sm" type="none"/>
                      <a:tailEnd len="sm" w="sm" type="none"/>
                    </a:lnT>
                  </a:tcPr>
                </a:tc>
                <a:tc>
                  <a:txBody>
                    <a:bodyPr/>
                    <a:lstStyle/>
                    <a:p>
                      <a:pPr indent="0" lvl="0" marL="0" rtl="0" algn="l">
                        <a:spcBef>
                          <a:spcPts val="0"/>
                        </a:spcBef>
                        <a:spcAft>
                          <a:spcPts val="0"/>
                        </a:spcAft>
                        <a:buNone/>
                      </a:pPr>
                      <a:r>
                        <a:rPr lang="en-US" sz="2000">
                          <a:latin typeface="Comfortaa"/>
                          <a:ea typeface="Comfortaa"/>
                          <a:cs typeface="Comfortaa"/>
                          <a:sym typeface="Comfortaa"/>
                        </a:rPr>
                        <a:t>• Conti. of the radial nerve</a:t>
                      </a:r>
                      <a:endParaRPr sz="2000">
                        <a:latin typeface="Comfortaa"/>
                        <a:ea typeface="Comfortaa"/>
                        <a:cs typeface="Comfortaa"/>
                        <a:sym typeface="Comfortaa"/>
                      </a:endParaRPr>
                    </a:p>
                    <a:p>
                      <a:pPr indent="0" lvl="0" marL="0" rtl="0" algn="l">
                        <a:lnSpc>
                          <a:spcPct val="50000"/>
                        </a:lnSpc>
                        <a:spcBef>
                          <a:spcPts val="0"/>
                        </a:spcBef>
                        <a:spcAft>
                          <a:spcPts val="0"/>
                        </a:spcAft>
                        <a:buClr>
                          <a:schemeClr val="dk1"/>
                        </a:buClr>
                        <a:buSzPts val="1100"/>
                        <a:buFont typeface="Arial"/>
                        <a:buNone/>
                      </a:pPr>
                      <a:r>
                        <a:t/>
                      </a:r>
                      <a:endParaRPr sz="2000">
                        <a:latin typeface="Comfortaa"/>
                        <a:ea typeface="Comfortaa"/>
                        <a:cs typeface="Comfortaa"/>
                        <a:sym typeface="Comfortaa"/>
                      </a:endParaRPr>
                    </a:p>
                    <a:p>
                      <a:pPr indent="0" lvl="0" marL="0" rtl="0" algn="l">
                        <a:spcBef>
                          <a:spcPts val="0"/>
                        </a:spcBef>
                        <a:spcAft>
                          <a:spcPts val="0"/>
                        </a:spcAft>
                        <a:buNone/>
                      </a:pPr>
                      <a:r>
                        <a:rPr lang="en-US" sz="2000">
                          <a:latin typeface="Comfortaa"/>
                          <a:ea typeface="Comfortaa"/>
                          <a:cs typeface="Comfortaa"/>
                          <a:sym typeface="Comfortaa"/>
                        </a:rPr>
                        <a:t>• Purely cutaneous</a:t>
                      </a:r>
                      <a:endParaRPr sz="2000">
                        <a:latin typeface="Comfortaa"/>
                        <a:ea typeface="Comfortaa"/>
                        <a:cs typeface="Comfortaa"/>
                        <a:sym typeface="Comfortaa"/>
                      </a:endParaRPr>
                    </a:p>
                    <a:p>
                      <a:pPr indent="0" lvl="0" marL="0" rtl="0" algn="l">
                        <a:lnSpc>
                          <a:spcPct val="50000"/>
                        </a:lnSpc>
                        <a:spcBef>
                          <a:spcPts val="0"/>
                        </a:spcBef>
                        <a:spcAft>
                          <a:spcPts val="0"/>
                        </a:spcAft>
                        <a:buClr>
                          <a:schemeClr val="dk1"/>
                        </a:buClr>
                        <a:buSzPts val="1100"/>
                        <a:buFont typeface="Arial"/>
                        <a:buNone/>
                      </a:pPr>
                      <a:r>
                        <a:t/>
                      </a:r>
                      <a:endParaRPr sz="2000">
                        <a:latin typeface="Comfortaa"/>
                        <a:ea typeface="Comfortaa"/>
                        <a:cs typeface="Comfortaa"/>
                        <a:sym typeface="Comfortaa"/>
                      </a:endParaRPr>
                    </a:p>
                    <a:p>
                      <a:pPr indent="0" lvl="0" marL="0" rtl="0" algn="l">
                        <a:spcBef>
                          <a:spcPts val="0"/>
                        </a:spcBef>
                        <a:spcAft>
                          <a:spcPts val="0"/>
                        </a:spcAft>
                        <a:buNone/>
                      </a:pPr>
                      <a:r>
                        <a:rPr lang="en-US" sz="2000" u="sng">
                          <a:solidFill>
                            <a:schemeClr val="dk1"/>
                          </a:solidFill>
                          <a:latin typeface="Comfortaa"/>
                          <a:ea typeface="Comfortaa"/>
                          <a:cs typeface="Comfortaa"/>
                          <a:sym typeface="Comfortaa"/>
                        </a:rPr>
                        <a:t>• </a:t>
                      </a:r>
                      <a:r>
                        <a:rPr lang="en-US" sz="2000" u="sng">
                          <a:solidFill>
                            <a:srgbClr val="CC0000"/>
                          </a:solidFill>
                          <a:latin typeface="Comfortaa"/>
                          <a:ea typeface="Comfortaa"/>
                          <a:cs typeface="Comfortaa"/>
                          <a:sym typeface="Comfortaa"/>
                        </a:rPr>
                        <a:t>Runs down the flexor compartment of the forearm</a:t>
                      </a:r>
                      <a:endParaRPr sz="2000" u="sng">
                        <a:solidFill>
                          <a:srgbClr val="CC0000"/>
                        </a:solidFill>
                        <a:latin typeface="Comfortaa"/>
                        <a:ea typeface="Comfortaa"/>
                        <a:cs typeface="Comfortaa"/>
                        <a:sym typeface="Comfortaa"/>
                      </a:endParaRPr>
                    </a:p>
                    <a:p>
                      <a:pPr indent="0" lvl="0" marL="0" rtl="0" algn="l">
                        <a:lnSpc>
                          <a:spcPct val="50000"/>
                        </a:lnSpc>
                        <a:spcBef>
                          <a:spcPts val="0"/>
                        </a:spcBef>
                        <a:spcAft>
                          <a:spcPts val="0"/>
                        </a:spcAft>
                        <a:buClr>
                          <a:schemeClr val="dk1"/>
                        </a:buClr>
                        <a:buSzPts val="1100"/>
                        <a:buFont typeface="Arial"/>
                        <a:buNone/>
                      </a:pPr>
                      <a:r>
                        <a:t/>
                      </a:r>
                      <a:endParaRPr sz="2000" u="sng">
                        <a:solidFill>
                          <a:srgbClr val="CC0000"/>
                        </a:solidFill>
                        <a:latin typeface="Comfortaa"/>
                        <a:ea typeface="Comfortaa"/>
                        <a:cs typeface="Comfortaa"/>
                        <a:sym typeface="Comfortaa"/>
                      </a:endParaRPr>
                    </a:p>
                    <a:p>
                      <a:pPr indent="0" lvl="0" marL="0" rtl="0" algn="l">
                        <a:spcBef>
                          <a:spcPts val="0"/>
                        </a:spcBef>
                        <a:spcAft>
                          <a:spcPts val="0"/>
                        </a:spcAft>
                        <a:buNone/>
                      </a:pPr>
                      <a:r>
                        <a:rPr lang="en-US" sz="2000" u="sng">
                          <a:solidFill>
                            <a:srgbClr val="CC0000"/>
                          </a:solidFill>
                          <a:latin typeface="Comfortaa"/>
                          <a:ea typeface="Comfortaa"/>
                          <a:cs typeface="Comfortaa"/>
                          <a:sym typeface="Comfortaa"/>
                        </a:rPr>
                        <a:t>• Winds around the lower end of the radius deep to Brachioradialis.</a:t>
                      </a:r>
                      <a:endParaRPr sz="2000" u="sng">
                        <a:solidFill>
                          <a:srgbClr val="CC0000"/>
                        </a:solidFill>
                        <a:latin typeface="Comfortaa"/>
                        <a:ea typeface="Comfortaa"/>
                        <a:cs typeface="Comfortaa"/>
                        <a:sym typeface="Comfortaa"/>
                      </a:endParaRPr>
                    </a:p>
                    <a:p>
                      <a:pPr indent="0" lvl="0" marL="0" rtl="0" algn="l">
                        <a:lnSpc>
                          <a:spcPct val="50000"/>
                        </a:lnSpc>
                        <a:spcBef>
                          <a:spcPts val="0"/>
                        </a:spcBef>
                        <a:spcAft>
                          <a:spcPts val="0"/>
                        </a:spcAft>
                        <a:buClr>
                          <a:schemeClr val="dk1"/>
                        </a:buClr>
                        <a:buSzPts val="1100"/>
                        <a:buFont typeface="Arial"/>
                        <a:buNone/>
                      </a:pPr>
                      <a:r>
                        <a:t/>
                      </a:r>
                      <a:endParaRPr sz="2000" u="sng">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2000" u="sng">
                          <a:solidFill>
                            <a:schemeClr val="dk1"/>
                          </a:solidFill>
                          <a:latin typeface="Comfortaa"/>
                          <a:ea typeface="Comfortaa"/>
                          <a:cs typeface="Comfortaa"/>
                          <a:sym typeface="Comfortaa"/>
                        </a:rPr>
                        <a:t>• Crosses the </a:t>
                      </a:r>
                      <a:r>
                        <a:rPr lang="en-US" sz="2000" u="sng">
                          <a:solidFill>
                            <a:srgbClr val="CC0000"/>
                          </a:solidFill>
                          <a:latin typeface="Comfortaa"/>
                          <a:ea typeface="Comfortaa"/>
                          <a:cs typeface="Comfortaa"/>
                          <a:sym typeface="Comfortaa"/>
                        </a:rPr>
                        <a:t>pollicis muscles</a:t>
                      </a:r>
                      <a:r>
                        <a:rPr lang="en-US" sz="2000" u="sng">
                          <a:solidFill>
                            <a:schemeClr val="dk1"/>
                          </a:solidFill>
                          <a:latin typeface="Comfortaa"/>
                          <a:ea typeface="Comfortaa"/>
                          <a:cs typeface="Comfortaa"/>
                          <a:sym typeface="Comfortaa"/>
                        </a:rPr>
                        <a:t> (APL,EPL.EPB) to reach </a:t>
                      </a:r>
                      <a:r>
                        <a:rPr lang="en-US" sz="2000" u="sng">
                          <a:solidFill>
                            <a:srgbClr val="990000"/>
                          </a:solidFill>
                          <a:latin typeface="Comfortaa"/>
                          <a:ea typeface="Comfortaa"/>
                          <a:cs typeface="Comfortaa"/>
                          <a:sym typeface="Comfortaa"/>
                        </a:rPr>
                        <a:t>t</a:t>
                      </a:r>
                      <a:r>
                        <a:rPr lang="en-US" sz="2000" u="sng">
                          <a:solidFill>
                            <a:srgbClr val="CC0000"/>
                          </a:solidFill>
                          <a:latin typeface="Comfortaa"/>
                          <a:ea typeface="Comfortaa"/>
                          <a:cs typeface="Comfortaa"/>
                          <a:sym typeface="Comfortaa"/>
                        </a:rPr>
                        <a:t>he back of the hand </a:t>
                      </a:r>
                      <a:r>
                        <a:rPr b="1" lang="en-US" sz="2400">
                          <a:solidFill>
                            <a:srgbClr val="CC0000"/>
                          </a:solidFill>
                          <a:latin typeface="Comfortaa"/>
                          <a:ea typeface="Comfortaa"/>
                          <a:cs typeface="Comfortaa"/>
                          <a:sym typeface="Comfortaa"/>
                        </a:rPr>
                        <a:t>towards the anatomical snuff box.</a:t>
                      </a:r>
                      <a:endParaRPr>
                        <a:solidFill>
                          <a:srgbClr val="CC000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u="sng">
                        <a:solidFill>
                          <a:schemeClr val="dk1"/>
                        </a:solidFill>
                        <a:latin typeface="Comfortaa"/>
                        <a:ea typeface="Comfortaa"/>
                        <a:cs typeface="Comfortaa"/>
                        <a:sym typeface="Comfortaa"/>
                      </a:endParaRPr>
                    </a:p>
                    <a:p>
                      <a:pPr indent="0" lvl="0" marL="0" rtl="0" algn="l">
                        <a:spcBef>
                          <a:spcPts val="0"/>
                        </a:spcBef>
                        <a:spcAft>
                          <a:spcPts val="0"/>
                        </a:spcAft>
                        <a:buNone/>
                      </a:pPr>
                      <a:r>
                        <a:t/>
                      </a:r>
                      <a:endParaRPr u="sng">
                        <a:solidFill>
                          <a:schemeClr val="dk1"/>
                        </a:solidFill>
                        <a:latin typeface="Comfortaa"/>
                        <a:ea typeface="Comfortaa"/>
                        <a:cs typeface="Comfortaa"/>
                        <a:sym typeface="Comfortaa"/>
                      </a:endParaRPr>
                    </a:p>
                  </a:txBody>
                  <a:tcPr marT="91425" marB="91425" marR="91425" marL="91425"/>
                </a:tc>
              </a:tr>
            </a:tbl>
          </a:graphicData>
        </a:graphic>
      </p:graphicFrame>
      <p:pic>
        <p:nvPicPr>
          <p:cNvPr id="126" name="Google Shape;126;g106222a96ff_0_9"/>
          <p:cNvPicPr preferRelativeResize="0"/>
          <p:nvPr/>
        </p:nvPicPr>
        <p:blipFill>
          <a:blip r:embed="rId4">
            <a:alphaModFix/>
          </a:blip>
          <a:stretch>
            <a:fillRect/>
          </a:stretch>
        </p:blipFill>
        <p:spPr>
          <a:xfrm>
            <a:off x="5459900" y="3310200"/>
            <a:ext cx="3578700" cy="3474950"/>
          </a:xfrm>
          <a:prstGeom prst="rect">
            <a:avLst/>
          </a:prstGeom>
          <a:noFill/>
          <a:ln cap="flat" cmpd="sng" w="9525">
            <a:solidFill>
              <a:schemeClr val="dk2"/>
            </a:solidFill>
            <a:prstDash val="lgDash"/>
            <a:round/>
            <a:headEnd len="sm" w="sm" type="none"/>
            <a:tailEnd len="sm" w="sm" type="none"/>
          </a:ln>
        </p:spPr>
      </p:pic>
      <p:pic>
        <p:nvPicPr>
          <p:cNvPr id="127" name="Google Shape;127;g106222a96ff_0_9"/>
          <p:cNvPicPr preferRelativeResize="0"/>
          <p:nvPr/>
        </p:nvPicPr>
        <p:blipFill>
          <a:blip r:embed="rId5">
            <a:alphaModFix/>
          </a:blip>
          <a:stretch>
            <a:fillRect/>
          </a:stretch>
        </p:blipFill>
        <p:spPr>
          <a:xfrm>
            <a:off x="10605375" y="3707950"/>
            <a:ext cx="5811049" cy="3059924"/>
          </a:xfrm>
          <a:prstGeom prst="rect">
            <a:avLst/>
          </a:prstGeom>
          <a:noFill/>
          <a:ln cap="flat" cmpd="sng" w="9525">
            <a:solidFill>
              <a:schemeClr val="dk2"/>
            </a:solidFill>
            <a:prstDash val="lgDash"/>
            <a:round/>
            <a:headEnd len="sm" w="sm" type="none"/>
            <a:tailEnd len="sm" w="sm" type="none"/>
          </a:ln>
        </p:spPr>
      </p:pic>
      <p:pic>
        <p:nvPicPr>
          <p:cNvPr id="128" name="Google Shape;128;g106222a96ff_0_9"/>
          <p:cNvPicPr preferRelativeResize="0"/>
          <p:nvPr/>
        </p:nvPicPr>
        <p:blipFill rotWithShape="1">
          <a:blip r:embed="rId6">
            <a:alphaModFix/>
          </a:blip>
          <a:srcRect b="24916" l="2659" r="37582" t="19167"/>
          <a:stretch/>
        </p:blipFill>
        <p:spPr>
          <a:xfrm>
            <a:off x="1406550" y="4411276"/>
            <a:ext cx="3475824" cy="2356600"/>
          </a:xfrm>
          <a:prstGeom prst="rect">
            <a:avLst/>
          </a:prstGeom>
          <a:noFill/>
          <a:ln cap="flat" cmpd="sng" w="9525">
            <a:solidFill>
              <a:srgbClr val="000000"/>
            </a:solidFill>
            <a:prstDash val="lgDash"/>
            <a:round/>
            <a:headEnd len="sm" w="sm" type="none"/>
            <a:tailEnd len="sm" w="sm" type="none"/>
          </a:ln>
        </p:spPr>
      </p:pic>
      <p:sp>
        <p:nvSpPr>
          <p:cNvPr id="129" name="Google Shape;129;g106222a96ff_0_9"/>
          <p:cNvSpPr/>
          <p:nvPr/>
        </p:nvSpPr>
        <p:spPr>
          <a:xfrm>
            <a:off x="2432600" y="4659913"/>
            <a:ext cx="726175" cy="473275"/>
          </a:xfrm>
          <a:custGeom>
            <a:rect b="b" l="l" r="r" t="t"/>
            <a:pathLst>
              <a:path extrusionOk="0" h="18931" w="29047">
                <a:moveTo>
                  <a:pt x="0" y="789"/>
                </a:moveTo>
                <a:cubicBezTo>
                  <a:pt x="9137" y="789"/>
                  <a:pt x="20747" y="-2369"/>
                  <a:pt x="27212" y="4088"/>
                </a:cubicBezTo>
                <a:cubicBezTo>
                  <a:pt x="29360" y="6233"/>
                  <a:pt x="29395" y="10443"/>
                  <a:pt x="28037" y="13158"/>
                </a:cubicBezTo>
                <a:cubicBezTo>
                  <a:pt x="26001" y="17227"/>
                  <a:pt x="20217" y="18931"/>
                  <a:pt x="15667" y="18931"/>
                </a:cubicBezTo>
              </a:path>
            </a:pathLst>
          </a:custGeom>
          <a:noFill/>
          <a:ln cap="flat" cmpd="sng" w="9525">
            <a:solidFill>
              <a:schemeClr val="dk2"/>
            </a:solidFill>
            <a:prstDash val="solid"/>
            <a:round/>
            <a:headEnd len="med" w="med" type="none"/>
            <a:tailEnd len="med" w="med" type="none"/>
          </a:ln>
        </p:spPr>
      </p:sp>
      <p:sp>
        <p:nvSpPr>
          <p:cNvPr id="130" name="Google Shape;130;g106222a96ff_0_9"/>
          <p:cNvSpPr/>
          <p:nvPr/>
        </p:nvSpPr>
        <p:spPr>
          <a:xfrm>
            <a:off x="3009825" y="4164275"/>
            <a:ext cx="1546150" cy="897075"/>
          </a:xfrm>
          <a:custGeom>
            <a:rect b="b" l="l" r="r" t="t"/>
            <a:pathLst>
              <a:path extrusionOk="0" h="35883" w="61846">
                <a:moveTo>
                  <a:pt x="0" y="0"/>
                </a:moveTo>
                <a:cubicBezTo>
                  <a:pt x="1353" y="6760"/>
                  <a:pt x="-1435" y="14450"/>
                  <a:pt x="1649" y="20615"/>
                </a:cubicBezTo>
                <a:cubicBezTo>
                  <a:pt x="4346" y="26006"/>
                  <a:pt x="9755" y="29546"/>
                  <a:pt x="14018" y="33809"/>
                </a:cubicBezTo>
                <a:cubicBezTo>
                  <a:pt x="17345" y="37136"/>
                  <a:pt x="23332" y="35458"/>
                  <a:pt x="28037" y="35458"/>
                </a:cubicBezTo>
                <a:cubicBezTo>
                  <a:pt x="39320" y="35458"/>
                  <a:pt x="50563" y="33809"/>
                  <a:pt x="61846" y="33809"/>
                </a:cubicBezTo>
              </a:path>
            </a:pathLst>
          </a:custGeom>
          <a:noFill/>
          <a:ln cap="flat" cmpd="sng" w="9525">
            <a:solidFill>
              <a:schemeClr val="dk2"/>
            </a:solidFill>
            <a:prstDash val="solid"/>
            <a:round/>
            <a:headEnd len="med" w="med" type="none"/>
            <a:tailEnd len="med" w="med" type="none"/>
          </a:ln>
        </p:spPr>
      </p:sp>
      <p:sp>
        <p:nvSpPr>
          <p:cNvPr id="131" name="Google Shape;131;g106222a96ff_0_9"/>
          <p:cNvSpPr/>
          <p:nvPr/>
        </p:nvSpPr>
        <p:spPr>
          <a:xfrm>
            <a:off x="5195025" y="4231850"/>
            <a:ext cx="409331" cy="428045"/>
          </a:xfrm>
          <a:custGeom>
            <a:rect b="b" l="l" r="r" t="t"/>
            <a:pathLst>
              <a:path extrusionOk="0" h="27212" w="17317">
                <a:moveTo>
                  <a:pt x="0" y="0"/>
                </a:moveTo>
                <a:cubicBezTo>
                  <a:pt x="3887" y="5831"/>
                  <a:pt x="5935" y="12699"/>
                  <a:pt x="9071" y="18966"/>
                </a:cubicBezTo>
                <a:cubicBezTo>
                  <a:pt x="10810" y="22442"/>
                  <a:pt x="17317" y="23325"/>
                  <a:pt x="17317" y="27212"/>
                </a:cubicBezTo>
              </a:path>
            </a:pathLst>
          </a:custGeom>
          <a:noFill/>
          <a:ln cap="flat" cmpd="sng" w="9525">
            <a:solidFill>
              <a:srgbClr val="A64D79"/>
            </a:solidFill>
            <a:prstDash val="solid"/>
            <a:round/>
            <a:headEnd len="med" w="med" type="none"/>
            <a:tailEnd len="med" w="med" type="none"/>
          </a:ln>
        </p:spPr>
      </p:sp>
      <p:sp>
        <p:nvSpPr>
          <p:cNvPr id="132" name="Google Shape;132;g106222a96ff_0_9"/>
          <p:cNvSpPr/>
          <p:nvPr/>
        </p:nvSpPr>
        <p:spPr>
          <a:xfrm>
            <a:off x="5256875" y="4102425"/>
            <a:ext cx="1412600" cy="129433"/>
          </a:xfrm>
          <a:custGeom>
            <a:rect b="b" l="l" r="r" t="t"/>
            <a:pathLst>
              <a:path extrusionOk="0" h="13194" w="92357">
                <a:moveTo>
                  <a:pt x="0" y="0"/>
                </a:moveTo>
                <a:cubicBezTo>
                  <a:pt x="9219" y="0"/>
                  <a:pt x="18967" y="823"/>
                  <a:pt x="27212" y="4948"/>
                </a:cubicBezTo>
                <a:cubicBezTo>
                  <a:pt x="33377" y="8033"/>
                  <a:pt x="41140" y="4924"/>
                  <a:pt x="47828" y="6597"/>
                </a:cubicBezTo>
                <a:cubicBezTo>
                  <a:pt x="62385" y="10237"/>
                  <a:pt x="77352" y="13194"/>
                  <a:pt x="92357" y="13194"/>
                </a:cubicBezTo>
              </a:path>
            </a:pathLst>
          </a:custGeom>
          <a:noFill/>
          <a:ln cap="flat" cmpd="sng" w="9525">
            <a:solidFill>
              <a:srgbClr val="A64D79"/>
            </a:solidFill>
            <a:prstDash val="solid"/>
            <a:round/>
            <a:headEnd len="med" w="med" type="none"/>
            <a:tailEnd len="med" w="med" type="none"/>
          </a:ln>
        </p:spPr>
      </p:sp>
      <p:sp>
        <p:nvSpPr>
          <p:cNvPr id="133" name="Google Shape;133;g106222a96ff_0_9"/>
          <p:cNvSpPr txBox="1"/>
          <p:nvPr/>
        </p:nvSpPr>
        <p:spPr>
          <a:xfrm>
            <a:off x="0" y="318450"/>
            <a:ext cx="18288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rgbClr val="F9CB9C"/>
                </a:solidFill>
                <a:latin typeface="Comfortaa"/>
                <a:ea typeface="Comfortaa"/>
                <a:cs typeface="Comfortaa"/>
                <a:sym typeface="Comfortaa"/>
              </a:rPr>
              <a:t>R</a:t>
            </a:r>
            <a:r>
              <a:rPr b="1" lang="en-US" sz="5000">
                <a:solidFill>
                  <a:srgbClr val="F9CB9C"/>
                </a:solidFill>
                <a:latin typeface="Comfortaa"/>
                <a:ea typeface="Comfortaa"/>
                <a:cs typeface="Comfortaa"/>
                <a:sym typeface="Comfortaa"/>
              </a:rPr>
              <a:t>adial Nerve</a:t>
            </a:r>
            <a:endParaRPr>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graphicFrame>
        <p:nvGraphicFramePr>
          <p:cNvPr id="138" name="Google Shape;138;g106222a96ff_0_81"/>
          <p:cNvGraphicFramePr/>
          <p:nvPr/>
        </p:nvGraphicFramePr>
        <p:xfrm>
          <a:off x="726650" y="1877800"/>
          <a:ext cx="3000000" cy="3000000"/>
        </p:xfrm>
        <a:graphic>
          <a:graphicData uri="http://schemas.openxmlformats.org/drawingml/2006/table">
            <a:tbl>
              <a:tblPr>
                <a:noFill/>
                <a:tableStyleId>{0CE3652B-F58B-48AF-A7DD-13DB2CBCA9FA}</a:tableStyleId>
              </a:tblPr>
              <a:tblGrid>
                <a:gridCol w="8417350"/>
                <a:gridCol w="8191500"/>
              </a:tblGrid>
              <a:tr h="1498700">
                <a:tc gridSpan="2">
                  <a:txBody>
                    <a:bodyPr/>
                    <a:lstStyle/>
                    <a:p>
                      <a:pPr indent="0" lvl="0" marL="0" rtl="0" algn="ctr">
                        <a:spcBef>
                          <a:spcPts val="0"/>
                        </a:spcBef>
                        <a:spcAft>
                          <a:spcPts val="0"/>
                        </a:spcAft>
                        <a:buNone/>
                      </a:pPr>
                      <a:r>
                        <a:rPr lang="en-US" sz="2800">
                          <a:latin typeface="Comfortaa"/>
                          <a:ea typeface="Comfortaa"/>
                          <a:cs typeface="Comfortaa"/>
                          <a:sym typeface="Comfortaa"/>
                        </a:rPr>
                        <a:t>Terminal Branches </a:t>
                      </a:r>
                      <a:r>
                        <a:rPr lang="en-US" sz="2800">
                          <a:latin typeface="Comfortaa"/>
                          <a:ea typeface="Comfortaa"/>
                          <a:cs typeface="Comfortaa"/>
                          <a:sym typeface="Comfortaa"/>
                        </a:rPr>
                        <a:t>Cont.</a:t>
                      </a:r>
                      <a:endParaRPr sz="2800">
                        <a:latin typeface="Comfortaa"/>
                        <a:ea typeface="Comfortaa"/>
                        <a:cs typeface="Comfortaa"/>
                        <a:sym typeface="Comfortaa"/>
                      </a:endParaRPr>
                    </a:p>
                  </a:txBody>
                  <a:tcPr marT="91425" marB="91425" marR="91425" marL="91425">
                    <a:solidFill>
                      <a:srgbClr val="F9CB9C"/>
                    </a:solidFill>
                  </a:tcPr>
                </a:tc>
                <a:tc hMerge="1"/>
              </a:tr>
              <a:tr h="801725">
                <a:tc rowSpan="2">
                  <a:txBody>
                    <a:bodyPr/>
                    <a:lstStyle/>
                    <a:p>
                      <a:pPr indent="0" lvl="0" marL="0" rtl="0" algn="l">
                        <a:spcBef>
                          <a:spcPts val="0"/>
                        </a:spcBef>
                        <a:spcAft>
                          <a:spcPts val="0"/>
                        </a:spcAft>
                        <a:buNone/>
                      </a:pPr>
                      <a:r>
                        <a:rPr b="1" lang="en-US" sz="2000">
                          <a:latin typeface="Comfortaa"/>
                          <a:ea typeface="Comfortaa"/>
                          <a:cs typeface="Comfortaa"/>
                          <a:sym typeface="Comfortaa"/>
                        </a:rPr>
                        <a:t>Muscular</a:t>
                      </a:r>
                      <a:r>
                        <a:rPr b="1" lang="en-US" sz="1800">
                          <a:latin typeface="Comfortaa"/>
                          <a:ea typeface="Comfortaa"/>
                          <a:cs typeface="Comfortaa"/>
                          <a:sym typeface="Comfortaa"/>
                        </a:rPr>
                        <a:t>:</a:t>
                      </a:r>
                      <a:r>
                        <a:rPr lang="en-US" sz="1800">
                          <a:latin typeface="Comfortaa"/>
                          <a:ea typeface="Comfortaa"/>
                          <a:cs typeface="Comfortaa"/>
                          <a:sym typeface="Comfortaa"/>
                        </a:rPr>
                        <a:t> Entire Extensor compartment of</a:t>
                      </a:r>
                      <a:endParaRPr sz="1800">
                        <a:latin typeface="Comfortaa"/>
                        <a:ea typeface="Comfortaa"/>
                        <a:cs typeface="Comfortaa"/>
                        <a:sym typeface="Comfortaa"/>
                      </a:endParaRPr>
                    </a:p>
                    <a:p>
                      <a:pPr indent="0" lvl="0" marL="0" rtl="0" algn="l">
                        <a:spcBef>
                          <a:spcPts val="0"/>
                        </a:spcBef>
                        <a:spcAft>
                          <a:spcPts val="0"/>
                        </a:spcAft>
                        <a:buNone/>
                      </a:pPr>
                      <a:r>
                        <a:rPr lang="en-US" sz="1800">
                          <a:latin typeface="Comfortaa"/>
                          <a:ea typeface="Comfortaa"/>
                          <a:cs typeface="Comfortaa"/>
                          <a:sym typeface="Comfortaa"/>
                        </a:rPr>
                        <a:t>forearm. (Exc. FCU + Medial ½ FDP)</a:t>
                      </a:r>
                      <a:endParaRPr sz="1800">
                        <a:latin typeface="Comfortaa"/>
                        <a:ea typeface="Comfortaa"/>
                        <a:cs typeface="Comfortaa"/>
                        <a:sym typeface="Comfortaa"/>
                      </a:endParaRPr>
                    </a:p>
                    <a:p>
                      <a:pPr indent="0" lvl="0" marL="0" rtl="0" algn="l">
                        <a:spcBef>
                          <a:spcPts val="0"/>
                        </a:spcBef>
                        <a:spcAft>
                          <a:spcPts val="0"/>
                        </a:spcAft>
                        <a:buNone/>
                      </a:pPr>
                      <a:r>
                        <a:t/>
                      </a:r>
                      <a:endParaRPr sz="18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600">
                          <a:solidFill>
                            <a:srgbClr val="CC0000"/>
                          </a:solidFill>
                          <a:latin typeface="Comfortaa"/>
                          <a:ea typeface="Comfortaa"/>
                          <a:cs typeface="Comfortaa"/>
                          <a:sym typeface="Comfortaa"/>
                        </a:rPr>
                        <a:t>1. Extensor carpi radialis brevis.    </a:t>
                      </a:r>
                      <a:r>
                        <a:rPr b="1" lang="en-US" sz="900">
                          <a:solidFill>
                            <a:schemeClr val="dk1"/>
                          </a:solidFill>
                          <a:latin typeface="Comfortaa"/>
                          <a:ea typeface="Comfortaa"/>
                          <a:cs typeface="Comfortaa"/>
                          <a:sym typeface="Comfortaa"/>
                        </a:rPr>
                        <a:t>Cubital Fossa           </a:t>
                      </a:r>
                      <a:r>
                        <a:rPr lang="en-US" sz="1600">
                          <a:solidFill>
                            <a:srgbClr val="CC0000"/>
                          </a:solidFill>
                          <a:latin typeface="Comfortaa"/>
                          <a:ea typeface="Comfortaa"/>
                          <a:cs typeface="Comfortaa"/>
                          <a:sym typeface="Comfortaa"/>
                        </a:rPr>
                        <a:t> </a:t>
                      </a:r>
                      <a:r>
                        <a:rPr lang="en-US" sz="1600">
                          <a:solidFill>
                            <a:srgbClr val="CC0000"/>
                          </a:solidFill>
                          <a:latin typeface="Comfortaa"/>
                          <a:ea typeface="Comfortaa"/>
                          <a:cs typeface="Comfortaa"/>
                          <a:sym typeface="Comfortaa"/>
                        </a:rPr>
                        <a:t>2.Supinator</a:t>
                      </a:r>
                      <a:endParaRPr sz="1600">
                        <a:solidFill>
                          <a:srgbClr val="CC000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600">
                        <a:solidFill>
                          <a:srgbClr val="CC000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600">
                          <a:latin typeface="Comfortaa"/>
                          <a:ea typeface="Comfortaa"/>
                          <a:cs typeface="Comfortaa"/>
                          <a:sym typeface="Comfortaa"/>
                        </a:rPr>
                        <a:t>3. Extensor digitorum                                       </a:t>
                      </a:r>
                      <a:r>
                        <a:rPr lang="en-US" sz="1600">
                          <a:solidFill>
                            <a:schemeClr val="dk1"/>
                          </a:solidFill>
                          <a:latin typeface="Comfortaa"/>
                          <a:ea typeface="Comfortaa"/>
                          <a:cs typeface="Comfortaa"/>
                          <a:sym typeface="Comfortaa"/>
                        </a:rPr>
                        <a:t>4. Extensor digiti mini</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600">
                          <a:latin typeface="Comfortaa"/>
                          <a:ea typeface="Comfortaa"/>
                          <a:cs typeface="Comfortaa"/>
                          <a:sym typeface="Comfortaa"/>
                        </a:rPr>
                        <a:t>5.</a:t>
                      </a:r>
                      <a:r>
                        <a:rPr lang="en-US" sz="1600">
                          <a:solidFill>
                            <a:srgbClr val="CC0000"/>
                          </a:solidFill>
                          <a:latin typeface="Comfortaa"/>
                          <a:ea typeface="Comfortaa"/>
                          <a:cs typeface="Comfortaa"/>
                          <a:sym typeface="Comfortaa"/>
                        </a:rPr>
                        <a:t> </a:t>
                      </a:r>
                      <a:r>
                        <a:rPr lang="en-US" sz="1600">
                          <a:solidFill>
                            <a:schemeClr val="dk1"/>
                          </a:solidFill>
                          <a:latin typeface="Comfortaa"/>
                          <a:ea typeface="Comfortaa"/>
                          <a:cs typeface="Comfortaa"/>
                          <a:sym typeface="Comfortaa"/>
                        </a:rPr>
                        <a:t>Extensor carpi ulnaris</a:t>
                      </a:r>
                      <a:r>
                        <a:rPr lang="en-US" sz="1600">
                          <a:solidFill>
                            <a:schemeClr val="dk1"/>
                          </a:solidFill>
                          <a:latin typeface="Comfortaa"/>
                          <a:ea typeface="Comfortaa"/>
                          <a:cs typeface="Comfortaa"/>
                          <a:sym typeface="Comfortaa"/>
                        </a:rPr>
                        <a:t> </a:t>
                      </a:r>
                      <a:r>
                        <a:rPr lang="en-US" sz="1600">
                          <a:latin typeface="Comfortaa"/>
                          <a:ea typeface="Comfortaa"/>
                          <a:cs typeface="Comfortaa"/>
                          <a:sym typeface="Comfortaa"/>
                        </a:rPr>
                        <a:t>                                 </a:t>
                      </a:r>
                      <a:r>
                        <a:rPr lang="en-US" sz="1600">
                          <a:solidFill>
                            <a:schemeClr val="dk1"/>
                          </a:solidFill>
                          <a:latin typeface="Comfortaa"/>
                          <a:ea typeface="Comfortaa"/>
                          <a:cs typeface="Comfortaa"/>
                          <a:sym typeface="Comfortaa"/>
                        </a:rPr>
                        <a:t>6. Abductor pollicis longus.</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600">
                          <a:latin typeface="Comfortaa"/>
                          <a:ea typeface="Comfortaa"/>
                          <a:cs typeface="Comfortaa"/>
                          <a:sym typeface="Comfortaa"/>
                        </a:rPr>
                        <a:t>7. Extensor pollicis brevis.                               </a:t>
                      </a:r>
                      <a:r>
                        <a:rPr lang="en-US" sz="1600">
                          <a:solidFill>
                            <a:schemeClr val="dk1"/>
                          </a:solidFill>
                          <a:latin typeface="Comfortaa"/>
                          <a:ea typeface="Comfortaa"/>
                          <a:cs typeface="Comfortaa"/>
                          <a:sym typeface="Comfortaa"/>
                        </a:rPr>
                        <a:t>8. Extensor pollicis longus.</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600">
                          <a:latin typeface="Comfortaa"/>
                          <a:ea typeface="Comfortaa"/>
                          <a:cs typeface="Comfortaa"/>
                          <a:sym typeface="Comfortaa"/>
                        </a:rPr>
                        <a:t>                                            9. Extensor indicis.</a:t>
                      </a:r>
                      <a:endParaRPr sz="16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t/>
                      </a:r>
                      <a:endParaRPr sz="1600">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US" sz="1600">
                          <a:latin typeface="Comfortaa"/>
                          <a:ea typeface="Comfortaa"/>
                          <a:cs typeface="Comfortaa"/>
                          <a:sym typeface="Comfortaa"/>
                        </a:rPr>
                        <a:t>From 3-9 </a:t>
                      </a:r>
                      <a:r>
                        <a:rPr lang="en-US" sz="1600">
                          <a:solidFill>
                            <a:srgbClr val="CC0000"/>
                          </a:solidFill>
                          <a:latin typeface="Comfortaa"/>
                          <a:ea typeface="Comfortaa"/>
                          <a:cs typeface="Comfortaa"/>
                          <a:sym typeface="Comfortaa"/>
                        </a:rPr>
                        <a:t>Extensor </a:t>
                      </a:r>
                      <a:r>
                        <a:rPr lang="en-US" sz="1600">
                          <a:solidFill>
                            <a:srgbClr val="CC0000"/>
                          </a:solidFill>
                          <a:latin typeface="Comfortaa"/>
                          <a:ea typeface="Comfortaa"/>
                          <a:cs typeface="Comfortaa"/>
                          <a:sym typeface="Comfortaa"/>
                        </a:rPr>
                        <a:t>compartment</a:t>
                      </a:r>
                      <a:endParaRPr sz="1600">
                        <a:solidFill>
                          <a:srgbClr val="CC0000"/>
                        </a:solidFill>
                        <a:latin typeface="Comfortaa"/>
                        <a:ea typeface="Comfortaa"/>
                        <a:cs typeface="Comfortaa"/>
                        <a:sym typeface="Comfortaa"/>
                      </a:endParaRPr>
                    </a:p>
                    <a:p>
                      <a:pPr indent="0" lvl="0" marL="0" rtl="0" algn="l">
                        <a:spcBef>
                          <a:spcPts val="0"/>
                        </a:spcBef>
                        <a:spcAft>
                          <a:spcPts val="0"/>
                        </a:spcAft>
                        <a:buNone/>
                      </a:pPr>
                      <a:r>
                        <a:t/>
                      </a:r>
                      <a:endParaRPr sz="1600">
                        <a:latin typeface="Comfortaa"/>
                        <a:ea typeface="Comfortaa"/>
                        <a:cs typeface="Comfortaa"/>
                        <a:sym typeface="Comfortaa"/>
                      </a:endParaRPr>
                    </a:p>
                  </a:txBody>
                  <a:tcPr marT="91425" marB="91425" marR="91425" marL="91425">
                    <a:lnR cap="flat" cmpd="sng" w="9525">
                      <a:solidFill>
                        <a:schemeClr val="dk1"/>
                      </a:solidFill>
                      <a:prstDash val="solid"/>
                      <a:round/>
                      <a:headEnd len="sm" w="sm" type="none"/>
                      <a:tailEnd len="sm" w="sm" type="none"/>
                    </a:lnR>
                  </a:tcPr>
                </a:tc>
                <a:tc rowSpan="2">
                  <a:txBody>
                    <a:bodyPr/>
                    <a:lstStyle/>
                    <a:p>
                      <a:pPr indent="0" lvl="0" marL="0" rtl="0" algn="l">
                        <a:spcBef>
                          <a:spcPts val="0"/>
                        </a:spcBef>
                        <a:spcAft>
                          <a:spcPts val="0"/>
                        </a:spcAft>
                        <a:buClr>
                          <a:schemeClr val="dk1"/>
                        </a:buClr>
                        <a:buSzPts val="1100"/>
                        <a:buFont typeface="Arial"/>
                        <a:buNone/>
                      </a:pPr>
                      <a:r>
                        <a:rPr b="1" lang="en-US" sz="2000">
                          <a:latin typeface="Comfortaa"/>
                          <a:ea typeface="Comfortaa"/>
                          <a:cs typeface="Comfortaa"/>
                          <a:sym typeface="Comfortaa"/>
                        </a:rPr>
                        <a:t>Supplies:</a:t>
                      </a:r>
                      <a:endParaRPr b="1" sz="2000">
                        <a:latin typeface="Comfortaa"/>
                        <a:ea typeface="Comfortaa"/>
                        <a:cs typeface="Comfortaa"/>
                        <a:sym typeface="Comfortaa"/>
                      </a:endParaRPr>
                    </a:p>
                    <a:p>
                      <a:pPr indent="0" lvl="0" marL="0" rtl="0" algn="l">
                        <a:spcBef>
                          <a:spcPts val="0"/>
                        </a:spcBef>
                        <a:spcAft>
                          <a:spcPts val="0"/>
                        </a:spcAft>
                        <a:buNone/>
                      </a:pPr>
                      <a:r>
                        <a:rPr lang="en-US" sz="1800">
                          <a:latin typeface="Comfortaa"/>
                          <a:ea typeface="Comfortaa"/>
                          <a:cs typeface="Comfortaa"/>
                          <a:sym typeface="Comfortaa"/>
                        </a:rPr>
                        <a:t>The </a:t>
                      </a:r>
                      <a:r>
                        <a:rPr b="1" lang="en-US" sz="1800">
                          <a:latin typeface="Comfortaa"/>
                          <a:ea typeface="Comfortaa"/>
                          <a:cs typeface="Comfortaa"/>
                          <a:sym typeface="Comfortaa"/>
                        </a:rPr>
                        <a:t>superficial</a:t>
                      </a:r>
                      <a:r>
                        <a:rPr lang="en-US" sz="1800">
                          <a:latin typeface="Comfortaa"/>
                          <a:ea typeface="Comfortaa"/>
                          <a:cs typeface="Comfortaa"/>
                          <a:sym typeface="Comfortaa"/>
                        </a:rPr>
                        <a:t> radial nerve is a sensory nerve supplying the majority of the dorsum of the hand.</a:t>
                      </a:r>
                      <a:endParaRPr sz="1800">
                        <a:latin typeface="Comfortaa"/>
                        <a:ea typeface="Comfortaa"/>
                        <a:cs typeface="Comfortaa"/>
                        <a:sym typeface="Comfortaa"/>
                      </a:endParaRPr>
                    </a:p>
                    <a:p>
                      <a:pPr indent="0" lvl="0" marL="0" rtl="0" algn="l">
                        <a:spcBef>
                          <a:spcPts val="0"/>
                        </a:spcBef>
                        <a:spcAft>
                          <a:spcPts val="0"/>
                        </a:spcAft>
                        <a:buNone/>
                      </a:pPr>
                      <a:r>
                        <a:t/>
                      </a:r>
                      <a:endParaRPr sz="1800">
                        <a:latin typeface="Comfortaa"/>
                        <a:ea typeface="Comfortaa"/>
                        <a:cs typeface="Comfortaa"/>
                        <a:sym typeface="Comfortaa"/>
                      </a:endParaRPr>
                    </a:p>
                    <a:p>
                      <a:pPr indent="0" lvl="0" marL="0" rtl="0" algn="l">
                        <a:spcBef>
                          <a:spcPts val="0"/>
                        </a:spcBef>
                        <a:spcAft>
                          <a:spcPts val="0"/>
                        </a:spcAft>
                        <a:buNone/>
                      </a:pPr>
                      <a:r>
                        <a:rPr b="1" i="1" lang="en-US" sz="2400">
                          <a:solidFill>
                            <a:schemeClr val="dk1"/>
                          </a:solidFill>
                          <a:latin typeface="Comfortaa"/>
                          <a:ea typeface="Comfortaa"/>
                          <a:cs typeface="Comfortaa"/>
                          <a:sym typeface="Comfortaa"/>
                        </a:rPr>
                        <a:t>-</a:t>
                      </a:r>
                      <a:r>
                        <a:rPr b="1" i="1" lang="en-US" sz="1800">
                          <a:solidFill>
                            <a:srgbClr val="CC0000"/>
                          </a:solidFill>
                          <a:latin typeface="Comfortaa"/>
                          <a:ea typeface="Comfortaa"/>
                          <a:cs typeface="Comfortaa"/>
                          <a:sym typeface="Comfortaa"/>
                        </a:rPr>
                        <a:t>Lateral two-thirds of dorsum of hand.</a:t>
                      </a:r>
                      <a:endParaRPr sz="1800">
                        <a:solidFill>
                          <a:srgbClr val="CC0000"/>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800">
                        <a:latin typeface="Comfortaa"/>
                        <a:ea typeface="Comfortaa"/>
                        <a:cs typeface="Comfortaa"/>
                        <a:sym typeface="Comfortaa"/>
                      </a:endParaRPr>
                    </a:p>
                    <a:p>
                      <a:pPr indent="0" lvl="0" marL="0" rtl="0" algn="l">
                        <a:spcBef>
                          <a:spcPts val="0"/>
                        </a:spcBef>
                        <a:spcAft>
                          <a:spcPts val="0"/>
                        </a:spcAft>
                        <a:buNone/>
                      </a:pPr>
                      <a:r>
                        <a:rPr lang="en-US" sz="1800">
                          <a:latin typeface="Comfortaa"/>
                          <a:ea typeface="Comfortaa"/>
                          <a:cs typeface="Comfortaa"/>
                          <a:sym typeface="Comfortaa"/>
                        </a:rPr>
                        <a:t>- </a:t>
                      </a:r>
                      <a:r>
                        <a:rPr lang="en-US" sz="1800">
                          <a:solidFill>
                            <a:srgbClr val="CC0000"/>
                          </a:solidFill>
                          <a:latin typeface="Comfortaa"/>
                          <a:ea typeface="Comfortaa"/>
                          <a:cs typeface="Comfortaa"/>
                          <a:sym typeface="Comfortaa"/>
                        </a:rPr>
                        <a:t>The skin on the lateral (radial) two and half digits</a:t>
                      </a:r>
                      <a:r>
                        <a:rPr lang="en-US" sz="1800">
                          <a:latin typeface="Comfortaa"/>
                          <a:ea typeface="Comfortaa"/>
                          <a:cs typeface="Comfortaa"/>
                          <a:sym typeface="Comfortaa"/>
                        </a:rPr>
                        <a:t> (</a:t>
                      </a:r>
                      <a:r>
                        <a:rPr lang="en-US" sz="1800">
                          <a:solidFill>
                            <a:srgbClr val="A64D79"/>
                          </a:solidFill>
                          <a:latin typeface="Comfortaa"/>
                          <a:ea typeface="Comfortaa"/>
                          <a:cs typeface="Comfortaa"/>
                          <a:sym typeface="Comfortaa"/>
                        </a:rPr>
                        <a:t>fingers</a:t>
                      </a:r>
                      <a:r>
                        <a:rPr lang="en-US" sz="1800">
                          <a:latin typeface="Comfortaa"/>
                          <a:ea typeface="Comfortaa"/>
                          <a:cs typeface="Comfortaa"/>
                          <a:sym typeface="Comfortaa"/>
                        </a:rPr>
                        <a:t>) </a:t>
                      </a:r>
                      <a:r>
                        <a:rPr lang="en-US" sz="1800">
                          <a:solidFill>
                            <a:srgbClr val="CC0000"/>
                          </a:solidFill>
                          <a:latin typeface="Comfortaa"/>
                          <a:ea typeface="Comfortaa"/>
                          <a:cs typeface="Comfortaa"/>
                          <a:sym typeface="Comfortaa"/>
                        </a:rPr>
                        <a:t>or three and a half of proximal phalanges.</a:t>
                      </a:r>
                      <a:r>
                        <a:rPr lang="en-US" sz="1800">
                          <a:solidFill>
                            <a:srgbClr val="A64D79"/>
                          </a:solidFill>
                          <a:latin typeface="Comfortaa"/>
                          <a:ea typeface="Comfortaa"/>
                          <a:cs typeface="Comfortaa"/>
                          <a:sym typeface="Comfortaa"/>
                        </a:rPr>
                        <a:t>(</a:t>
                      </a:r>
                      <a:r>
                        <a:rPr lang="en-US" sz="1800">
                          <a:solidFill>
                            <a:srgbClr val="A64D79"/>
                          </a:solidFill>
                          <a:latin typeface="Comfortaa"/>
                          <a:ea typeface="Comfortaa"/>
                          <a:cs typeface="Comfortaa"/>
                          <a:sym typeface="Comfortaa"/>
                        </a:rPr>
                        <a:t>fingers)</a:t>
                      </a:r>
                      <a:endParaRPr sz="18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800">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US" sz="1800">
                          <a:latin typeface="Comfortaa"/>
                          <a:ea typeface="Comfortaa"/>
                          <a:cs typeface="Comfortaa"/>
                          <a:sym typeface="Comfortaa"/>
                        </a:rPr>
                        <a:t>- The skin of the corresponding half of the hand.</a:t>
                      </a:r>
                      <a:endParaRPr sz="1800">
                        <a:latin typeface="Comfortaa"/>
                        <a:ea typeface="Comfortaa"/>
                        <a:cs typeface="Comfortaa"/>
                        <a:sym typeface="Comfortaa"/>
                      </a:endParaRPr>
                    </a:p>
                    <a:p>
                      <a:pPr indent="0" lvl="0" marL="0" rtl="0" algn="l">
                        <a:spcBef>
                          <a:spcPts val="0"/>
                        </a:spcBef>
                        <a:spcAft>
                          <a:spcPts val="0"/>
                        </a:spcAft>
                        <a:buNone/>
                      </a:pPr>
                      <a:r>
                        <a:t/>
                      </a:r>
                      <a:endParaRPr sz="1800">
                        <a:latin typeface="Comfortaa"/>
                        <a:ea typeface="Comfortaa"/>
                        <a:cs typeface="Comfortaa"/>
                        <a:sym typeface="Comforta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956375">
                <a:tc vMerge="1"/>
                <a:tc vMerge="1"/>
              </a:tr>
            </a:tbl>
          </a:graphicData>
        </a:graphic>
      </p:graphicFrame>
      <p:pic>
        <p:nvPicPr>
          <p:cNvPr id="139" name="Google Shape;139;g106222a96ff_0_81"/>
          <p:cNvPicPr preferRelativeResize="0"/>
          <p:nvPr/>
        </p:nvPicPr>
        <p:blipFill rotWithShape="1">
          <a:blip r:embed="rId3">
            <a:alphaModFix/>
          </a:blip>
          <a:srcRect b="0" l="0" r="0" t="0"/>
          <a:stretch/>
        </p:blipFill>
        <p:spPr>
          <a:xfrm>
            <a:off x="443769" y="318453"/>
            <a:ext cx="1172508" cy="1395312"/>
          </a:xfrm>
          <a:prstGeom prst="rect">
            <a:avLst/>
          </a:prstGeom>
          <a:noFill/>
          <a:ln>
            <a:noFill/>
          </a:ln>
        </p:spPr>
      </p:pic>
      <p:pic>
        <p:nvPicPr>
          <p:cNvPr id="140" name="Google Shape;140;g106222a96ff_0_81"/>
          <p:cNvPicPr preferRelativeResize="0"/>
          <p:nvPr/>
        </p:nvPicPr>
        <p:blipFill>
          <a:blip r:embed="rId4">
            <a:alphaModFix/>
          </a:blip>
          <a:stretch>
            <a:fillRect/>
          </a:stretch>
        </p:blipFill>
        <p:spPr>
          <a:xfrm>
            <a:off x="726650" y="7030075"/>
            <a:ext cx="8417350" cy="3104524"/>
          </a:xfrm>
          <a:prstGeom prst="rect">
            <a:avLst/>
          </a:prstGeom>
          <a:noFill/>
          <a:ln cap="flat" cmpd="sng" w="9525">
            <a:solidFill>
              <a:schemeClr val="dk2"/>
            </a:solidFill>
            <a:prstDash val="lgDash"/>
            <a:round/>
            <a:headEnd len="sm" w="sm" type="none"/>
            <a:tailEnd len="sm" w="sm" type="none"/>
          </a:ln>
        </p:spPr>
      </p:pic>
      <p:cxnSp>
        <p:nvCxnSpPr>
          <p:cNvPr id="141" name="Google Shape;141;g106222a96ff_0_81"/>
          <p:cNvCxnSpPr/>
          <p:nvPr/>
        </p:nvCxnSpPr>
        <p:spPr>
          <a:xfrm>
            <a:off x="5160125" y="4503325"/>
            <a:ext cx="284700" cy="0"/>
          </a:xfrm>
          <a:prstGeom prst="straightConnector1">
            <a:avLst/>
          </a:prstGeom>
          <a:noFill/>
          <a:ln cap="flat" cmpd="sng" w="9525">
            <a:solidFill>
              <a:schemeClr val="dk2"/>
            </a:solidFill>
            <a:prstDash val="solid"/>
            <a:round/>
            <a:headEnd len="med" w="med" type="none"/>
            <a:tailEnd len="med" w="med" type="triangle"/>
          </a:ln>
        </p:spPr>
      </p:cxnSp>
      <p:cxnSp>
        <p:nvCxnSpPr>
          <p:cNvPr id="142" name="Google Shape;142;g106222a96ff_0_81"/>
          <p:cNvCxnSpPr/>
          <p:nvPr/>
        </p:nvCxnSpPr>
        <p:spPr>
          <a:xfrm rot="10800000">
            <a:off x="4075650" y="4503325"/>
            <a:ext cx="219000" cy="0"/>
          </a:xfrm>
          <a:prstGeom prst="straightConnector1">
            <a:avLst/>
          </a:prstGeom>
          <a:noFill/>
          <a:ln cap="flat" cmpd="sng" w="9525">
            <a:solidFill>
              <a:schemeClr val="dk2"/>
            </a:solidFill>
            <a:prstDash val="solid"/>
            <a:round/>
            <a:headEnd len="med" w="med" type="none"/>
            <a:tailEnd len="med" w="med" type="triangle"/>
          </a:ln>
        </p:spPr>
      </p:cxnSp>
      <p:pic>
        <p:nvPicPr>
          <p:cNvPr id="143" name="Google Shape;143;g106222a96ff_0_81"/>
          <p:cNvPicPr preferRelativeResize="0"/>
          <p:nvPr/>
        </p:nvPicPr>
        <p:blipFill rotWithShape="1">
          <a:blip r:embed="rId5">
            <a:alphaModFix/>
          </a:blip>
          <a:srcRect b="0" l="63974" r="0" t="0"/>
          <a:stretch/>
        </p:blipFill>
        <p:spPr>
          <a:xfrm>
            <a:off x="12143250" y="6674148"/>
            <a:ext cx="2244599" cy="3271725"/>
          </a:xfrm>
          <a:prstGeom prst="rect">
            <a:avLst/>
          </a:prstGeom>
          <a:noFill/>
          <a:ln cap="flat" cmpd="sng" w="28575">
            <a:solidFill>
              <a:srgbClr val="000000"/>
            </a:solidFill>
            <a:prstDash val="lgDash"/>
            <a:round/>
            <a:headEnd len="sm" w="sm" type="none"/>
            <a:tailEnd len="sm" w="sm" type="none"/>
          </a:ln>
        </p:spPr>
      </p:pic>
      <p:sp>
        <p:nvSpPr>
          <p:cNvPr id="144" name="Google Shape;144;g106222a96ff_0_81"/>
          <p:cNvSpPr txBox="1"/>
          <p:nvPr/>
        </p:nvSpPr>
        <p:spPr>
          <a:xfrm>
            <a:off x="82450" y="453525"/>
            <a:ext cx="181209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5000">
                <a:solidFill>
                  <a:srgbClr val="F9CB9C"/>
                </a:solidFill>
                <a:latin typeface="Comfortaa"/>
                <a:ea typeface="Comfortaa"/>
                <a:cs typeface="Comfortaa"/>
                <a:sym typeface="Comfortaa"/>
              </a:rPr>
              <a:t>R</a:t>
            </a:r>
            <a:r>
              <a:rPr b="1" lang="en-US" sz="5000">
                <a:solidFill>
                  <a:srgbClr val="F9CB9C"/>
                </a:solidFill>
                <a:latin typeface="Comfortaa"/>
                <a:ea typeface="Comfortaa"/>
                <a:cs typeface="Comfortaa"/>
                <a:sym typeface="Comfortaa"/>
              </a:rPr>
              <a:t>adial Nerve</a:t>
            </a:r>
            <a:endParaRPr>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