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10287000" cx="18288000"/>
  <p:notesSz cx="18288000" cy="10287000"/>
  <p:embeddedFontLst>
    <p:embeddedFont>
      <p:font typeface="Caveat"/>
      <p:regular r:id="rId20"/>
      <p:bold r:id="rId21"/>
    </p:embeddedFont>
    <p:embeddedFont>
      <p:font typeface="Arial Narrow"/>
      <p:regular r:id="rId22"/>
      <p:bold r:id="rId23"/>
      <p:italic r:id="rId24"/>
      <p:boldItalic r:id="rId25"/>
    </p:embeddedFont>
    <p:embeddedFont>
      <p:font typeface="Comforta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8" roundtripDataSignature="AMtx7mjXRyH6HIIreS9kIDqql0zBorqlj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Med 44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30BACC-E39F-4CD0-9291-1150F46FAE08}">
  <a:tblStyle styleId="{2430BACC-E39F-4CD0-9291-1150F46FAE0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veat-regular.fntdata"/><Relationship Id="rId22" Type="http://schemas.openxmlformats.org/officeDocument/2006/relationships/font" Target="fonts/ArialNarrow-regular.fntdata"/><Relationship Id="rId21" Type="http://schemas.openxmlformats.org/officeDocument/2006/relationships/font" Target="fonts/Caveat-bold.fntdata"/><Relationship Id="rId24" Type="http://schemas.openxmlformats.org/officeDocument/2006/relationships/font" Target="fonts/ArialNarrow-italic.fntdata"/><Relationship Id="rId23" Type="http://schemas.openxmlformats.org/officeDocument/2006/relationships/font" Target="fonts/ArialNarrow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Comfortaa-regular.fntdata"/><Relationship Id="rId25" Type="http://schemas.openxmlformats.org/officeDocument/2006/relationships/font" Target="fonts/ArialNarrow-boldItalic.fntdata"/><Relationship Id="rId28" Type="http://customschemas.google.com/relationships/presentationmetadata" Target="metadata"/><Relationship Id="rId27" Type="http://schemas.openxmlformats.org/officeDocument/2006/relationships/font" Target="fonts/Comfortaa-bold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12-05T15:37:30.706">
    <p:pos x="6000" y="0"/>
    <p:text>Change the name of the lecture to the new one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SvzZ1WI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1-12-05T16:12:26.547">
    <p:pos x="6000" y="0"/>
    <p:text>Amazing work beu insert better pictures from 439 team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SvzZ1WU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54321e72f7cb1ae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g254321e72f7cb1ae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54321e72f7cb1ae_6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6" name="Google Shape;296;g254321e72f7cb1ae_65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54321e72f7cb1ae_13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4" name="Google Shape;364;g254321e72f7cb1ae_13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ddb7af47b574586_1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g6ddb7af47b574586_1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596de265a9c2374_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g2596de265a9c2374_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ebbfe58c0136f7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g4ebbfe58c0136f7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d886fe7d28cf85_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g15d886fe7d28cf85_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d886fe7d28cf85_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g15d886fe7d28cf85_8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d886fe7d28cf85_1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g15d886fe7d28cf85_1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d886fe7d28cf85_1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g15d886fe7d28cf85_16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ddb7af47b574586_1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g6ddb7af47b574586_17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45411" y="643388"/>
            <a:ext cx="4038599" cy="298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352" y="643388"/>
            <a:ext cx="4419599" cy="321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650" u="none" cap="none" strike="noStrike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0.png"/><Relationship Id="rId10" Type="http://schemas.openxmlformats.org/officeDocument/2006/relationships/image" Target="../media/image3.png"/><Relationship Id="rId9" Type="http://schemas.openxmlformats.org/officeDocument/2006/relationships/image" Target="../media/image1.jpg"/><Relationship Id="rId5" Type="http://schemas.openxmlformats.org/officeDocument/2006/relationships/image" Target="../media/image26.png"/><Relationship Id="rId6" Type="http://schemas.openxmlformats.org/officeDocument/2006/relationships/hyperlink" Target="https://docs.google.com/presentation/d/1TqFrwJwPpNRkeuXhJK_mTytLGLo_bK_J-sNgo7wsKlg/edit" TargetMode="External"/><Relationship Id="rId7" Type="http://schemas.openxmlformats.org/officeDocument/2006/relationships/hyperlink" Target="https://docs.google.com/presentation/d/1-4XrHk0ehAoa1huxbkdu8f-g6-YBr_Q3-rzzQcLIhVs/edit" TargetMode="External"/><Relationship Id="rId8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hyperlink" Target="https://quizlet.com/645256437/thigh-muscle-flash-cards/?i=31mya9&amp;x=1jqY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jpg"/><Relationship Id="rId5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2.jpg"/><Relationship Id="rId5" Type="http://schemas.openxmlformats.org/officeDocument/2006/relationships/hyperlink" Target="https://youtu.be/0vnUa6uePQ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24.png"/><Relationship Id="rId6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2.xml"/><Relationship Id="rId4" Type="http://schemas.openxmlformats.org/officeDocument/2006/relationships/image" Target="../media/image5.png"/><Relationship Id="rId10" Type="http://schemas.openxmlformats.org/officeDocument/2006/relationships/image" Target="../media/image22.jpg"/><Relationship Id="rId9" Type="http://schemas.openxmlformats.org/officeDocument/2006/relationships/image" Target="../media/image23.jpg"/><Relationship Id="rId5" Type="http://schemas.openxmlformats.org/officeDocument/2006/relationships/hyperlink" Target="https://youtu.be/RSDUGqXGz4k" TargetMode="External"/><Relationship Id="rId6" Type="http://schemas.openxmlformats.org/officeDocument/2006/relationships/image" Target="../media/image7.jpg"/><Relationship Id="rId7" Type="http://schemas.openxmlformats.org/officeDocument/2006/relationships/image" Target="../media/image15.jpg"/><Relationship Id="rId8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hyperlink" Target="https://youtu.be/HfmQVZBlEok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hyperlink" Target="https://youtu.be/kXpD4xblBUI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8.jpg"/><Relationship Id="rId5" Type="http://schemas.openxmlformats.org/officeDocument/2006/relationships/image" Target="../media/image25.png"/><Relationship Id="rId6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80" y="1677408"/>
            <a:ext cx="4694867" cy="85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221334" y="24430"/>
            <a:ext cx="1039163" cy="518035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"/>
          <p:cNvSpPr txBox="1"/>
          <p:nvPr/>
        </p:nvSpPr>
        <p:spPr>
          <a:xfrm>
            <a:off x="14084714" y="7481121"/>
            <a:ext cx="36042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Color index:</a:t>
            </a:r>
            <a:endParaRPr b="1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Mine text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Important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Doctors notes</a:t>
            </a:r>
            <a:endParaRPr b="0" i="0" sz="2000" u="none" cap="none" strike="noStrike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Female slides only</a:t>
            </a:r>
            <a:endParaRPr b="0" i="0" sz="20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Male slides only </a:t>
            </a:r>
            <a:endParaRPr b="0" i="0" sz="20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Extra</a:t>
            </a:r>
            <a:endParaRPr b="0" i="0" sz="20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9" name="Google Shape;49;p1"/>
          <p:cNvGrpSpPr/>
          <p:nvPr/>
        </p:nvGrpSpPr>
        <p:grpSpPr>
          <a:xfrm>
            <a:off x="13358741" y="6633124"/>
            <a:ext cx="624969" cy="535732"/>
            <a:chOff x="7513884" y="2448269"/>
            <a:chExt cx="363185" cy="338792"/>
          </a:xfrm>
        </p:grpSpPr>
        <p:sp>
          <p:nvSpPr>
            <p:cNvPr id="50" name="Google Shape;50;p1"/>
            <p:cNvSpPr/>
            <p:nvPr/>
          </p:nvSpPr>
          <p:spPr>
            <a:xfrm>
              <a:off x="7666316" y="2448269"/>
              <a:ext cx="210753" cy="206954"/>
            </a:xfrm>
            <a:custGeom>
              <a:rect b="b" l="l" r="r" t="t"/>
              <a:pathLst>
                <a:path extrusionOk="0" h="7899" w="8044">
                  <a:moveTo>
                    <a:pt x="5680" y="0"/>
                  </a:moveTo>
                  <a:cubicBezTo>
                    <a:pt x="5491" y="0"/>
                    <a:pt x="5302" y="72"/>
                    <a:pt x="5158" y="216"/>
                  </a:cubicBezTo>
                  <a:lnTo>
                    <a:pt x="289" y="5085"/>
                  </a:lnTo>
                  <a:cubicBezTo>
                    <a:pt x="1" y="5373"/>
                    <a:pt x="1" y="5843"/>
                    <a:pt x="289" y="6130"/>
                  </a:cubicBezTo>
                  <a:lnTo>
                    <a:pt x="1851" y="7683"/>
                  </a:lnTo>
                  <a:cubicBezTo>
                    <a:pt x="1995" y="7827"/>
                    <a:pt x="2182" y="7899"/>
                    <a:pt x="2370" y="7899"/>
                  </a:cubicBezTo>
                  <a:cubicBezTo>
                    <a:pt x="2558" y="7899"/>
                    <a:pt x="2747" y="7827"/>
                    <a:pt x="2896" y="7683"/>
                  </a:cubicBezTo>
                  <a:lnTo>
                    <a:pt x="7756" y="2814"/>
                  </a:lnTo>
                  <a:cubicBezTo>
                    <a:pt x="8043" y="2526"/>
                    <a:pt x="8043" y="2066"/>
                    <a:pt x="7756" y="1778"/>
                  </a:cubicBezTo>
                  <a:lnTo>
                    <a:pt x="6203" y="216"/>
                  </a:lnTo>
                  <a:cubicBezTo>
                    <a:pt x="6059" y="72"/>
                    <a:pt x="5870" y="0"/>
                    <a:pt x="568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7691442" y="2471482"/>
              <a:ext cx="185627" cy="183741"/>
            </a:xfrm>
            <a:custGeom>
              <a:rect b="b" l="l" r="r" t="t"/>
              <a:pathLst>
                <a:path extrusionOk="0" h="7013" w="7085">
                  <a:moveTo>
                    <a:pt x="5915" y="1"/>
                  </a:moveTo>
                  <a:lnTo>
                    <a:pt x="5920" y="7"/>
                  </a:lnTo>
                  <a:lnTo>
                    <a:pt x="5920" y="7"/>
                  </a:lnTo>
                  <a:cubicBezTo>
                    <a:pt x="5918" y="5"/>
                    <a:pt x="5917" y="3"/>
                    <a:pt x="5915" y="1"/>
                  </a:cubicBezTo>
                  <a:close/>
                  <a:moveTo>
                    <a:pt x="5920" y="7"/>
                  </a:moveTo>
                  <a:cubicBezTo>
                    <a:pt x="6202" y="295"/>
                    <a:pt x="6200" y="760"/>
                    <a:pt x="5915" y="1046"/>
                  </a:cubicBezTo>
                  <a:lnTo>
                    <a:pt x="1045" y="5915"/>
                  </a:lnTo>
                  <a:cubicBezTo>
                    <a:pt x="902" y="6059"/>
                    <a:pt x="715" y="6131"/>
                    <a:pt x="526" y="6131"/>
                  </a:cubicBezTo>
                  <a:cubicBezTo>
                    <a:pt x="338" y="6131"/>
                    <a:pt x="149" y="6059"/>
                    <a:pt x="0" y="5915"/>
                  </a:cubicBezTo>
                  <a:lnTo>
                    <a:pt x="0" y="5915"/>
                  </a:lnTo>
                  <a:lnTo>
                    <a:pt x="892" y="6797"/>
                  </a:lnTo>
                  <a:cubicBezTo>
                    <a:pt x="1036" y="6941"/>
                    <a:pt x="1223" y="7013"/>
                    <a:pt x="1410" y="7013"/>
                  </a:cubicBezTo>
                  <a:cubicBezTo>
                    <a:pt x="1596" y="7013"/>
                    <a:pt x="1783" y="6941"/>
                    <a:pt x="1927" y="6797"/>
                  </a:cubicBezTo>
                  <a:lnTo>
                    <a:pt x="6797" y="1928"/>
                  </a:lnTo>
                  <a:cubicBezTo>
                    <a:pt x="7084" y="1640"/>
                    <a:pt x="7084" y="1180"/>
                    <a:pt x="6797" y="892"/>
                  </a:cubicBezTo>
                  <a:lnTo>
                    <a:pt x="5920" y="7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7755972" y="2483298"/>
              <a:ext cx="84416" cy="84154"/>
            </a:xfrm>
            <a:custGeom>
              <a:rect b="b" l="l" r="r" t="t"/>
              <a:pathLst>
                <a:path extrusionOk="0" h="3212" w="3222">
                  <a:moveTo>
                    <a:pt x="624" y="0"/>
                  </a:moveTo>
                  <a:lnTo>
                    <a:pt x="1" y="614"/>
                  </a:lnTo>
                  <a:lnTo>
                    <a:pt x="2599" y="3212"/>
                  </a:lnTo>
                  <a:lnTo>
                    <a:pt x="3222" y="258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7800931" y="2528258"/>
              <a:ext cx="39457" cy="39195"/>
            </a:xfrm>
            <a:custGeom>
              <a:rect b="b" l="l" r="r" t="t"/>
              <a:pathLst>
                <a:path extrusionOk="0" h="1496" w="1506">
                  <a:moveTo>
                    <a:pt x="614" y="0"/>
                  </a:moveTo>
                  <a:lnTo>
                    <a:pt x="1" y="614"/>
                  </a:lnTo>
                  <a:lnTo>
                    <a:pt x="883" y="1496"/>
                  </a:lnTo>
                  <a:lnTo>
                    <a:pt x="1506" y="882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7513884" y="2611888"/>
              <a:ext cx="195662" cy="175068"/>
            </a:xfrm>
            <a:custGeom>
              <a:rect b="b" l="l" r="r" t="t"/>
              <a:pathLst>
                <a:path extrusionOk="0" h="6682" w="7468">
                  <a:moveTo>
                    <a:pt x="6231" y="0"/>
                  </a:moveTo>
                  <a:lnTo>
                    <a:pt x="1" y="6231"/>
                  </a:lnTo>
                  <a:cubicBezTo>
                    <a:pt x="84" y="6538"/>
                    <a:pt x="472" y="6682"/>
                    <a:pt x="1011" y="6682"/>
                  </a:cubicBezTo>
                  <a:cubicBezTo>
                    <a:pt x="2642" y="6682"/>
                    <a:pt x="5653" y="5363"/>
                    <a:pt x="5761" y="3259"/>
                  </a:cubicBezTo>
                  <a:cubicBezTo>
                    <a:pt x="5790" y="3010"/>
                    <a:pt x="5905" y="2780"/>
                    <a:pt x="6097" y="2617"/>
                  </a:cubicBezTo>
                  <a:lnTo>
                    <a:pt x="7468" y="1237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7513884" y="2626691"/>
              <a:ext cx="195426" cy="160370"/>
            </a:xfrm>
            <a:custGeom>
              <a:rect b="b" l="l" r="r" t="t"/>
              <a:pathLst>
                <a:path extrusionOk="0" h="6121" w="7459">
                  <a:moveTo>
                    <a:pt x="6787" y="1"/>
                  </a:moveTo>
                  <a:lnTo>
                    <a:pt x="5407" y="1371"/>
                  </a:lnTo>
                  <a:cubicBezTo>
                    <a:pt x="5225" y="1534"/>
                    <a:pt x="5110" y="1764"/>
                    <a:pt x="5081" y="2014"/>
                  </a:cubicBezTo>
                  <a:cubicBezTo>
                    <a:pt x="4968" y="4114"/>
                    <a:pt x="1958" y="5437"/>
                    <a:pt x="326" y="5437"/>
                  </a:cubicBezTo>
                  <a:cubicBezTo>
                    <a:pt x="297" y="5437"/>
                    <a:pt x="268" y="5436"/>
                    <a:pt x="240" y="5436"/>
                  </a:cubicBezTo>
                  <a:lnTo>
                    <a:pt x="1" y="5675"/>
                  </a:lnTo>
                  <a:cubicBezTo>
                    <a:pt x="81" y="5978"/>
                    <a:pt x="465" y="6121"/>
                    <a:pt x="1000" y="6121"/>
                  </a:cubicBezTo>
                  <a:cubicBezTo>
                    <a:pt x="2628" y="6121"/>
                    <a:pt x="5653" y="4801"/>
                    <a:pt x="5761" y="2694"/>
                  </a:cubicBezTo>
                  <a:cubicBezTo>
                    <a:pt x="5790" y="2455"/>
                    <a:pt x="5905" y="2225"/>
                    <a:pt x="6087" y="2052"/>
                  </a:cubicBezTo>
                  <a:lnTo>
                    <a:pt x="7458" y="681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1">
            <a:hlinkClick r:id="rId6"/>
          </p:cNvPr>
          <p:cNvSpPr txBox="1"/>
          <p:nvPr/>
        </p:nvSpPr>
        <p:spPr>
          <a:xfrm>
            <a:off x="13983316" y="6633082"/>
            <a:ext cx="349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sng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Editing file</a:t>
            </a:r>
            <a:endParaRPr b="0" i="0" sz="3000" u="sng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7" name="Google Shape;57;p1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651045" y="-642629"/>
            <a:ext cx="4847402" cy="484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584492" y="542874"/>
            <a:ext cx="2523400" cy="2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3733799" y="3964300"/>
            <a:ext cx="102219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41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L2</a:t>
            </a:r>
            <a:endParaRPr b="0" i="0" sz="41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Anterior</a:t>
            </a:r>
            <a:r>
              <a:rPr lang="en-US" sz="54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54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&amp; medial</a:t>
            </a:r>
            <a:r>
              <a:rPr b="0" i="0" lang="en-US" sz="54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54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compartment </a:t>
            </a:r>
            <a:r>
              <a:rPr b="0" i="0" lang="en-US" sz="54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of the thigh</a:t>
            </a:r>
            <a:endParaRPr b="0" i="0" sz="55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0" name="Google Shape;60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836325" y="6892601"/>
            <a:ext cx="4027684" cy="300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254321e72f7cb1ae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g254321e72f7cb1ae_0"/>
          <p:cNvGrpSpPr/>
          <p:nvPr/>
        </p:nvGrpSpPr>
        <p:grpSpPr>
          <a:xfrm>
            <a:off x="9335099" y="2726252"/>
            <a:ext cx="3514317" cy="595244"/>
            <a:chOff x="4404545" y="3301592"/>
            <a:chExt cx="782403" cy="129272"/>
          </a:xfrm>
        </p:grpSpPr>
        <p:sp>
          <p:nvSpPr>
            <p:cNvPr id="227" name="Google Shape;227;g254321e72f7cb1ae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Adductor longus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g254321e72f7cb1ae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g254321e72f7cb1ae_0"/>
          <p:cNvGrpSpPr/>
          <p:nvPr/>
        </p:nvGrpSpPr>
        <p:grpSpPr>
          <a:xfrm>
            <a:off x="2209004" y="1521764"/>
            <a:ext cx="14507551" cy="1005276"/>
            <a:chOff x="4411970" y="2468673"/>
            <a:chExt cx="747292" cy="167429"/>
          </a:xfrm>
        </p:grpSpPr>
        <p:sp>
          <p:nvSpPr>
            <p:cNvPr id="230" name="Google Shape;230;g254321e72f7cb1ae_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254321e72f7cb1ae_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Which one of the following muscles is supplied by femoral nerve?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g254321e72f7cb1ae_0"/>
          <p:cNvSpPr txBox="1"/>
          <p:nvPr/>
        </p:nvSpPr>
        <p:spPr>
          <a:xfrm>
            <a:off x="2306265" y="1760850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Comfortaa"/>
                <a:ea typeface="Comfortaa"/>
                <a:cs typeface="Comfortaa"/>
                <a:sym typeface="Comfortaa"/>
              </a:rPr>
              <a:t>Q1</a:t>
            </a:r>
            <a:endParaRPr b="1" sz="23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33" name="Google Shape;233;g254321e72f7cb1ae_0"/>
          <p:cNvGrpSpPr/>
          <p:nvPr/>
        </p:nvGrpSpPr>
        <p:grpSpPr>
          <a:xfrm>
            <a:off x="2209004" y="4321832"/>
            <a:ext cx="14507551" cy="1005293"/>
            <a:chOff x="4411970" y="2468673"/>
            <a:chExt cx="747292" cy="167429"/>
          </a:xfrm>
        </p:grpSpPr>
        <p:sp>
          <p:nvSpPr>
            <p:cNvPr id="234" name="Google Shape;234;g254321e72f7cb1ae_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254321e72f7cb1ae_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Which of the following muscles is inserted into the tibia?</a:t>
              </a:r>
              <a:endParaRPr/>
            </a:p>
          </p:txBody>
        </p:sp>
      </p:grpSp>
      <p:grpSp>
        <p:nvGrpSpPr>
          <p:cNvPr id="236" name="Google Shape;236;g254321e72f7cb1ae_0"/>
          <p:cNvGrpSpPr/>
          <p:nvPr/>
        </p:nvGrpSpPr>
        <p:grpSpPr>
          <a:xfrm>
            <a:off x="2306578" y="2726252"/>
            <a:ext cx="3514317" cy="595244"/>
            <a:chOff x="4404545" y="3301592"/>
            <a:chExt cx="782403" cy="129272"/>
          </a:xfrm>
        </p:grpSpPr>
        <p:sp>
          <p:nvSpPr>
            <p:cNvPr id="237" name="Google Shape;237;g254321e72f7cb1ae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Sartorius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g254321e72f7cb1ae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g254321e72f7cb1ae_0"/>
          <p:cNvGrpSpPr/>
          <p:nvPr/>
        </p:nvGrpSpPr>
        <p:grpSpPr>
          <a:xfrm>
            <a:off x="5820836" y="2726252"/>
            <a:ext cx="3514317" cy="595244"/>
            <a:chOff x="4404545" y="3301592"/>
            <a:chExt cx="782403" cy="129272"/>
          </a:xfrm>
        </p:grpSpPr>
        <p:sp>
          <p:nvSpPr>
            <p:cNvPr id="240" name="Google Shape;240;g254321e72f7cb1ae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Gracilis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254321e72f7cb1ae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g254321e72f7cb1ae_0"/>
          <p:cNvGrpSpPr/>
          <p:nvPr/>
        </p:nvGrpSpPr>
        <p:grpSpPr>
          <a:xfrm>
            <a:off x="12849371" y="2726252"/>
            <a:ext cx="3514317" cy="595244"/>
            <a:chOff x="4404545" y="3301592"/>
            <a:chExt cx="782403" cy="129272"/>
          </a:xfrm>
        </p:grpSpPr>
        <p:sp>
          <p:nvSpPr>
            <p:cNvPr id="243" name="Google Shape;243;g254321e72f7cb1ae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Adductor brevis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g254321e72f7cb1ae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g254321e72f7cb1ae_0"/>
          <p:cNvSpPr txBox="1"/>
          <p:nvPr/>
        </p:nvSpPr>
        <p:spPr>
          <a:xfrm>
            <a:off x="2299375" y="4440775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Q2</a:t>
            </a:r>
            <a:endParaRPr/>
          </a:p>
        </p:txBody>
      </p:sp>
      <p:sp>
        <p:nvSpPr>
          <p:cNvPr id="246" name="Google Shape;246;g254321e72f7cb1ae_0"/>
          <p:cNvSpPr txBox="1"/>
          <p:nvPr/>
        </p:nvSpPr>
        <p:spPr>
          <a:xfrm>
            <a:off x="5885027" y="2699075"/>
            <a:ext cx="4509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7" name="Google Shape;247;g254321e72f7cb1ae_0"/>
          <p:cNvGrpSpPr/>
          <p:nvPr/>
        </p:nvGrpSpPr>
        <p:grpSpPr>
          <a:xfrm>
            <a:off x="2209004" y="6879834"/>
            <a:ext cx="14507551" cy="1005293"/>
            <a:chOff x="4411970" y="2468673"/>
            <a:chExt cx="747292" cy="167429"/>
          </a:xfrm>
        </p:grpSpPr>
        <p:sp>
          <p:nvSpPr>
            <p:cNvPr id="248" name="Google Shape;248;g254321e72f7cb1ae_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254321e72f7cb1ae_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Which one of the following is a roof of femoral triangle?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g254321e72f7cb1ae_0"/>
          <p:cNvSpPr txBox="1"/>
          <p:nvPr/>
        </p:nvSpPr>
        <p:spPr>
          <a:xfrm>
            <a:off x="2299375" y="6998775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</a:t>
            </a:r>
            <a:r>
              <a:rPr b="1" lang="en-US" sz="2300">
                <a:latin typeface="Comfortaa"/>
                <a:ea typeface="Comfortaa"/>
                <a:cs typeface="Comfortaa"/>
                <a:sym typeface="Comfortaa"/>
              </a:rPr>
              <a:t>3</a:t>
            </a:r>
            <a:endParaRPr/>
          </a:p>
        </p:txBody>
      </p:sp>
      <p:sp>
        <p:nvSpPr>
          <p:cNvPr id="251" name="Google Shape;251;g254321e72f7cb1ae_0"/>
          <p:cNvSpPr txBox="1"/>
          <p:nvPr/>
        </p:nvSpPr>
        <p:spPr>
          <a:xfrm>
            <a:off x="9453402" y="2699075"/>
            <a:ext cx="4509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C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254321e72f7cb1ae_0"/>
          <p:cNvSpPr txBox="1"/>
          <p:nvPr/>
        </p:nvSpPr>
        <p:spPr>
          <a:xfrm>
            <a:off x="12973850" y="2696550"/>
            <a:ext cx="4509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D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254321e72f7cb1ae_0"/>
          <p:cNvSpPr txBox="1"/>
          <p:nvPr/>
        </p:nvSpPr>
        <p:spPr>
          <a:xfrm>
            <a:off x="2392852" y="2696538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" name="Google Shape;254;g254321e72f7cb1ae_0"/>
          <p:cNvGrpSpPr/>
          <p:nvPr/>
        </p:nvGrpSpPr>
        <p:grpSpPr>
          <a:xfrm>
            <a:off x="9462737" y="5464227"/>
            <a:ext cx="3514317" cy="595244"/>
            <a:chOff x="4404545" y="3301592"/>
            <a:chExt cx="782403" cy="129272"/>
          </a:xfrm>
        </p:grpSpPr>
        <p:sp>
          <p:nvSpPr>
            <p:cNvPr id="255" name="Google Shape;255;g254321e72f7cb1ae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Iliacus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254321e72f7cb1ae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g254321e72f7cb1ae_0"/>
          <p:cNvGrpSpPr/>
          <p:nvPr/>
        </p:nvGrpSpPr>
        <p:grpSpPr>
          <a:xfrm>
            <a:off x="2434216" y="5464227"/>
            <a:ext cx="3514317" cy="595244"/>
            <a:chOff x="4404545" y="3301592"/>
            <a:chExt cx="782403" cy="129272"/>
          </a:xfrm>
        </p:grpSpPr>
        <p:sp>
          <p:nvSpPr>
            <p:cNvPr id="258" name="Google Shape;258;g254321e72f7cb1ae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Sartorius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254321e72f7cb1ae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g254321e72f7cb1ae_0"/>
          <p:cNvGrpSpPr/>
          <p:nvPr/>
        </p:nvGrpSpPr>
        <p:grpSpPr>
          <a:xfrm>
            <a:off x="5948473" y="5464227"/>
            <a:ext cx="3514317" cy="595244"/>
            <a:chOff x="4404545" y="3301592"/>
            <a:chExt cx="782403" cy="129272"/>
          </a:xfrm>
        </p:grpSpPr>
        <p:sp>
          <p:nvSpPr>
            <p:cNvPr id="261" name="Google Shape;261;g254321e72f7cb1ae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Pectineus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g254321e72f7cb1ae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g254321e72f7cb1ae_0"/>
          <p:cNvGrpSpPr/>
          <p:nvPr/>
        </p:nvGrpSpPr>
        <p:grpSpPr>
          <a:xfrm>
            <a:off x="12977008" y="5464227"/>
            <a:ext cx="3514317" cy="595244"/>
            <a:chOff x="4404545" y="3301592"/>
            <a:chExt cx="782403" cy="129272"/>
          </a:xfrm>
        </p:grpSpPr>
        <p:sp>
          <p:nvSpPr>
            <p:cNvPr id="264" name="Google Shape;264;g254321e72f7cb1ae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Adductor longus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g254321e72f7cb1ae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g254321e72f7cb1ae_0"/>
          <p:cNvSpPr txBox="1"/>
          <p:nvPr/>
        </p:nvSpPr>
        <p:spPr>
          <a:xfrm>
            <a:off x="6012664" y="5437050"/>
            <a:ext cx="4509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254321e72f7cb1ae_0"/>
          <p:cNvSpPr txBox="1"/>
          <p:nvPr/>
        </p:nvSpPr>
        <p:spPr>
          <a:xfrm>
            <a:off x="9581039" y="5437050"/>
            <a:ext cx="4509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C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254321e72f7cb1ae_0"/>
          <p:cNvSpPr txBox="1"/>
          <p:nvPr/>
        </p:nvSpPr>
        <p:spPr>
          <a:xfrm>
            <a:off x="13101488" y="5434525"/>
            <a:ext cx="4509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D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254321e72f7cb1ae_0"/>
          <p:cNvSpPr txBox="1"/>
          <p:nvPr/>
        </p:nvSpPr>
        <p:spPr>
          <a:xfrm>
            <a:off x="2520489" y="5434513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0" name="Google Shape;270;g254321e72f7cb1ae_0"/>
          <p:cNvGrpSpPr/>
          <p:nvPr/>
        </p:nvGrpSpPr>
        <p:grpSpPr>
          <a:xfrm>
            <a:off x="9462737" y="8040802"/>
            <a:ext cx="3514317" cy="595244"/>
            <a:chOff x="4404545" y="3301592"/>
            <a:chExt cx="782403" cy="129272"/>
          </a:xfrm>
        </p:grpSpPr>
        <p:sp>
          <p:nvSpPr>
            <p:cNvPr id="271" name="Google Shape;271;g254321e72f7cb1ae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4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Inguinal ligament</a:t>
              </a:r>
              <a:endParaRPr sz="2400"/>
            </a:p>
          </p:txBody>
        </p:sp>
        <p:sp>
          <p:nvSpPr>
            <p:cNvPr id="272" name="Google Shape;272;g254321e72f7cb1ae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" name="Google Shape;273;g254321e72f7cb1ae_0"/>
          <p:cNvGrpSpPr/>
          <p:nvPr/>
        </p:nvGrpSpPr>
        <p:grpSpPr>
          <a:xfrm>
            <a:off x="2434216" y="8040802"/>
            <a:ext cx="3514317" cy="595244"/>
            <a:chOff x="4404545" y="3301592"/>
            <a:chExt cx="782403" cy="129272"/>
          </a:xfrm>
        </p:grpSpPr>
        <p:sp>
          <p:nvSpPr>
            <p:cNvPr id="274" name="Google Shape;274;g254321e72f7cb1ae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Iliacus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g254321e72f7cb1ae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g254321e72f7cb1ae_0"/>
          <p:cNvGrpSpPr/>
          <p:nvPr/>
        </p:nvGrpSpPr>
        <p:grpSpPr>
          <a:xfrm>
            <a:off x="5948473" y="8040802"/>
            <a:ext cx="3514317" cy="595244"/>
            <a:chOff x="4404545" y="3301592"/>
            <a:chExt cx="782403" cy="129272"/>
          </a:xfrm>
        </p:grpSpPr>
        <p:sp>
          <p:nvSpPr>
            <p:cNvPr id="277" name="Google Shape;277;g254321e72f7cb1ae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Skin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g254321e72f7cb1ae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" name="Google Shape;279;g254321e72f7cb1ae_0"/>
          <p:cNvGrpSpPr/>
          <p:nvPr/>
        </p:nvGrpSpPr>
        <p:grpSpPr>
          <a:xfrm>
            <a:off x="12977008" y="8040802"/>
            <a:ext cx="3514317" cy="595244"/>
            <a:chOff x="4404545" y="3301592"/>
            <a:chExt cx="782403" cy="129272"/>
          </a:xfrm>
        </p:grpSpPr>
        <p:sp>
          <p:nvSpPr>
            <p:cNvPr id="280" name="Google Shape;280;g254321e72f7cb1ae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Pectineus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g254321e72f7cb1ae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g254321e72f7cb1ae_0"/>
          <p:cNvSpPr txBox="1"/>
          <p:nvPr/>
        </p:nvSpPr>
        <p:spPr>
          <a:xfrm>
            <a:off x="6012664" y="8013625"/>
            <a:ext cx="4509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54321e72f7cb1ae_0"/>
          <p:cNvSpPr txBox="1"/>
          <p:nvPr/>
        </p:nvSpPr>
        <p:spPr>
          <a:xfrm>
            <a:off x="9581039" y="8013625"/>
            <a:ext cx="4509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C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254321e72f7cb1ae_0"/>
          <p:cNvSpPr txBox="1"/>
          <p:nvPr/>
        </p:nvSpPr>
        <p:spPr>
          <a:xfrm>
            <a:off x="13101488" y="8011100"/>
            <a:ext cx="4509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D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254321e72f7cb1ae_0"/>
          <p:cNvSpPr txBox="1"/>
          <p:nvPr/>
        </p:nvSpPr>
        <p:spPr>
          <a:xfrm>
            <a:off x="2520489" y="8011088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254321e72f7cb1ae_0"/>
          <p:cNvSpPr txBox="1"/>
          <p:nvPr/>
        </p:nvSpPr>
        <p:spPr>
          <a:xfrm>
            <a:off x="2209012" y="318450"/>
            <a:ext cx="919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MCQs: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87" name="Google Shape;287;g254321e72f7cb1ae_0"/>
          <p:cNvGrpSpPr/>
          <p:nvPr/>
        </p:nvGrpSpPr>
        <p:grpSpPr>
          <a:xfrm>
            <a:off x="5954661" y="149954"/>
            <a:ext cx="12278093" cy="1104371"/>
            <a:chOff x="3558802" y="4011244"/>
            <a:chExt cx="1866000" cy="111600"/>
          </a:xfrm>
        </p:grpSpPr>
        <p:sp>
          <p:nvSpPr>
            <p:cNvPr id="288" name="Google Shape;288;g254321e72f7cb1ae_0"/>
            <p:cNvSpPr/>
            <p:nvPr/>
          </p:nvSpPr>
          <p:spPr>
            <a:xfrm flipH="1" rot="5400000">
              <a:off x="4436152" y="3134077"/>
              <a:ext cx="111300" cy="1866000"/>
            </a:xfrm>
            <a:prstGeom prst="round2SameRect">
              <a:avLst>
                <a:gd fmla="val 50000" name="adj1"/>
                <a:gd fmla="val 50000" name="adj2"/>
              </a:avLst>
            </a:prstGeom>
            <a:solidFill>
              <a:srgbClr val="FCE5CD"/>
            </a:solidFill>
            <a:ln cap="flat" cmpd="sng" w="152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g254321e72f7cb1ae_0"/>
            <p:cNvSpPr/>
            <p:nvPr/>
          </p:nvSpPr>
          <p:spPr>
            <a:xfrm flipH="1" rot="5400000">
              <a:off x="4157232" y="3412894"/>
              <a:ext cx="111600" cy="1308300"/>
            </a:xfrm>
            <a:prstGeom prst="round2SameRect">
              <a:avLst>
                <a:gd fmla="val 50000" name="adj1"/>
                <a:gd fmla="val 50000" name="adj2"/>
              </a:avLst>
            </a:prstGeom>
            <a:solidFill>
              <a:srgbClr val="FCE5CD"/>
            </a:solidFill>
            <a:ln cap="flat" cmpd="sng" w="152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g254321e72f7cb1ae_0">
            <a:hlinkClick r:id="rId4"/>
          </p:cNvPr>
          <p:cNvSpPr txBox="1"/>
          <p:nvPr/>
        </p:nvSpPr>
        <p:spPr>
          <a:xfrm>
            <a:off x="14646908" y="330730"/>
            <a:ext cx="36411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Click here </a:t>
            </a:r>
            <a:endParaRPr b="0" i="0" sz="3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1" name="Google Shape;291;g254321e72f7cb1ae_0"/>
          <p:cNvSpPr txBox="1"/>
          <p:nvPr/>
        </p:nvSpPr>
        <p:spPr>
          <a:xfrm flipH="1">
            <a:off x="6262011" y="224975"/>
            <a:ext cx="8821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Here is a quizlet -flash cards- for revision </a:t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2" name="Google Shape;292;g254321e72f7cb1ae_0"/>
          <p:cNvSpPr txBox="1"/>
          <p:nvPr/>
        </p:nvSpPr>
        <p:spPr>
          <a:xfrm>
            <a:off x="7000488" y="9437825"/>
            <a:ext cx="428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2000"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Special thanks for 441 QBank!</a:t>
            </a:r>
            <a:endParaRPr b="0" i="0" sz="2000" cap="none" strike="noStrike"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3" name="Google Shape;293;g254321e72f7cb1ae_0"/>
          <p:cNvSpPr txBox="1"/>
          <p:nvPr/>
        </p:nvSpPr>
        <p:spPr>
          <a:xfrm>
            <a:off x="16363698" y="8791725"/>
            <a:ext cx="1956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Key answers:</a:t>
            </a:r>
            <a:endParaRPr b="0" i="0" sz="2000" u="none" cap="none" strike="noStrike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1-A</a:t>
            </a:r>
            <a:endParaRPr b="0" i="0" sz="2000" u="none" cap="none" strike="noStrike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2-A</a:t>
            </a:r>
            <a:endParaRPr b="0" i="0" sz="2000" u="none" cap="none" strike="noStrike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3-B</a:t>
            </a:r>
            <a:endParaRPr sz="2000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g254321e72f7cb1ae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g254321e72f7cb1ae_65"/>
          <p:cNvGrpSpPr/>
          <p:nvPr/>
        </p:nvGrpSpPr>
        <p:grpSpPr>
          <a:xfrm>
            <a:off x="9335099" y="2726252"/>
            <a:ext cx="3514317" cy="595244"/>
            <a:chOff x="4404545" y="3301592"/>
            <a:chExt cx="782403" cy="129272"/>
          </a:xfrm>
        </p:grpSpPr>
        <p:sp>
          <p:nvSpPr>
            <p:cNvPr id="300" name="Google Shape;300;g254321e72f7cb1ae_6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Linea Aspera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g254321e72f7cb1ae_6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oogle Shape;302;g254321e72f7cb1ae_65"/>
          <p:cNvGrpSpPr/>
          <p:nvPr/>
        </p:nvGrpSpPr>
        <p:grpSpPr>
          <a:xfrm>
            <a:off x="2209004" y="1521764"/>
            <a:ext cx="14507551" cy="1005276"/>
            <a:chOff x="4411970" y="2468673"/>
            <a:chExt cx="747292" cy="167429"/>
          </a:xfrm>
        </p:grpSpPr>
        <p:sp>
          <p:nvSpPr>
            <p:cNvPr id="303" name="Google Shape;303;g254321e72f7cb1ae_65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254321e72f7cb1ae_65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The insertion of iliopsoas is?</a:t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g254321e72f7cb1ae_65"/>
          <p:cNvSpPr txBox="1"/>
          <p:nvPr/>
        </p:nvSpPr>
        <p:spPr>
          <a:xfrm>
            <a:off x="2306265" y="1760850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Comfortaa"/>
                <a:ea typeface="Comfortaa"/>
                <a:cs typeface="Comfortaa"/>
                <a:sym typeface="Comfortaa"/>
              </a:rPr>
              <a:t>Q4</a:t>
            </a:r>
            <a:endParaRPr b="1" sz="23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06" name="Google Shape;306;g254321e72f7cb1ae_65"/>
          <p:cNvGrpSpPr/>
          <p:nvPr/>
        </p:nvGrpSpPr>
        <p:grpSpPr>
          <a:xfrm>
            <a:off x="2209004" y="4321832"/>
            <a:ext cx="14507551" cy="1005293"/>
            <a:chOff x="4411970" y="2468673"/>
            <a:chExt cx="747292" cy="167429"/>
          </a:xfrm>
        </p:grpSpPr>
        <p:sp>
          <p:nvSpPr>
            <p:cNvPr id="307" name="Google Shape;307;g254321e72f7cb1ae_65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g254321e72f7cb1ae_65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500">
                  <a:latin typeface="Comfortaa"/>
                  <a:ea typeface="Comfortaa"/>
                  <a:cs typeface="Comfortaa"/>
                  <a:sym typeface="Comfortaa"/>
                </a:rPr>
                <a:t>The Origin of the rectus femoris is?</a:t>
              </a:r>
              <a:endParaRPr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09" name="Google Shape;309;g254321e72f7cb1ae_65"/>
          <p:cNvGrpSpPr/>
          <p:nvPr/>
        </p:nvGrpSpPr>
        <p:grpSpPr>
          <a:xfrm>
            <a:off x="2306578" y="2726252"/>
            <a:ext cx="3514317" cy="595244"/>
            <a:chOff x="4404545" y="3301592"/>
            <a:chExt cx="782403" cy="129272"/>
          </a:xfrm>
        </p:grpSpPr>
        <p:sp>
          <p:nvSpPr>
            <p:cNvPr id="310" name="Google Shape;310;g254321e72f7cb1ae_6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Lesser trochanter of femur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g254321e72f7cb1ae_6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2" name="Google Shape;312;g254321e72f7cb1ae_65"/>
          <p:cNvGrpSpPr/>
          <p:nvPr/>
        </p:nvGrpSpPr>
        <p:grpSpPr>
          <a:xfrm>
            <a:off x="5820836" y="2726252"/>
            <a:ext cx="3514317" cy="595244"/>
            <a:chOff x="4404545" y="3301592"/>
            <a:chExt cx="782403" cy="129272"/>
          </a:xfrm>
        </p:grpSpPr>
        <p:sp>
          <p:nvSpPr>
            <p:cNvPr id="313" name="Google Shape;313;g254321e72f7cb1ae_6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Back of femur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g254321e72f7cb1ae_6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g254321e72f7cb1ae_65"/>
          <p:cNvGrpSpPr/>
          <p:nvPr/>
        </p:nvGrpSpPr>
        <p:grpSpPr>
          <a:xfrm>
            <a:off x="12849371" y="2726252"/>
            <a:ext cx="3514317" cy="595244"/>
            <a:chOff x="4404545" y="3301592"/>
            <a:chExt cx="782403" cy="129272"/>
          </a:xfrm>
        </p:grpSpPr>
        <p:sp>
          <p:nvSpPr>
            <p:cNvPr id="316" name="Google Shape;316;g254321e72f7cb1ae_6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Behind Sartorius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g254321e72f7cb1ae_6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" name="Google Shape;318;g254321e72f7cb1ae_65"/>
          <p:cNvSpPr txBox="1"/>
          <p:nvPr/>
        </p:nvSpPr>
        <p:spPr>
          <a:xfrm>
            <a:off x="2299375" y="4440775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</a:t>
            </a:r>
            <a:r>
              <a:rPr b="1" lang="en-US" sz="2300">
                <a:latin typeface="Comfortaa"/>
                <a:ea typeface="Comfortaa"/>
                <a:cs typeface="Comfortaa"/>
                <a:sym typeface="Comfortaa"/>
              </a:rPr>
              <a:t>5</a:t>
            </a:r>
            <a:endParaRPr/>
          </a:p>
        </p:txBody>
      </p:sp>
      <p:sp>
        <p:nvSpPr>
          <p:cNvPr id="319" name="Google Shape;319;g254321e72f7cb1ae_65"/>
          <p:cNvSpPr txBox="1"/>
          <p:nvPr/>
        </p:nvSpPr>
        <p:spPr>
          <a:xfrm>
            <a:off x="5885027" y="2699075"/>
            <a:ext cx="4509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0" name="Google Shape;320;g254321e72f7cb1ae_65"/>
          <p:cNvGrpSpPr/>
          <p:nvPr/>
        </p:nvGrpSpPr>
        <p:grpSpPr>
          <a:xfrm>
            <a:off x="2209004" y="6879834"/>
            <a:ext cx="14507551" cy="1005293"/>
            <a:chOff x="4411970" y="2468673"/>
            <a:chExt cx="747292" cy="167429"/>
          </a:xfrm>
        </p:grpSpPr>
        <p:sp>
          <p:nvSpPr>
            <p:cNvPr id="321" name="Google Shape;321;g254321e72f7cb1ae_65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g254321e72f7cb1ae_65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500">
                  <a:latin typeface="Comfortaa"/>
                  <a:ea typeface="Comfortaa"/>
                  <a:cs typeface="Comfortaa"/>
                  <a:sym typeface="Comfortaa"/>
                </a:rPr>
                <a:t>The </a:t>
              </a:r>
              <a:r>
                <a:rPr lang="en-US" sz="2500">
                  <a:latin typeface="Comfortaa"/>
                  <a:ea typeface="Comfortaa"/>
                  <a:cs typeface="Comfortaa"/>
                  <a:sym typeface="Comfortaa"/>
                </a:rPr>
                <a:t>floor of subsartorial canal is?</a:t>
              </a:r>
              <a:endParaRPr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23" name="Google Shape;323;g254321e72f7cb1ae_65"/>
          <p:cNvSpPr txBox="1"/>
          <p:nvPr/>
        </p:nvSpPr>
        <p:spPr>
          <a:xfrm>
            <a:off x="2299375" y="6998775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</a:t>
            </a:r>
            <a:r>
              <a:rPr b="1" lang="en-US" sz="2300">
                <a:latin typeface="Comfortaa"/>
                <a:ea typeface="Comfortaa"/>
                <a:cs typeface="Comfortaa"/>
                <a:sym typeface="Comfortaa"/>
              </a:rPr>
              <a:t>6</a:t>
            </a:r>
            <a:endParaRPr/>
          </a:p>
        </p:txBody>
      </p:sp>
      <p:sp>
        <p:nvSpPr>
          <p:cNvPr id="324" name="Google Shape;324;g254321e72f7cb1ae_65"/>
          <p:cNvSpPr txBox="1"/>
          <p:nvPr/>
        </p:nvSpPr>
        <p:spPr>
          <a:xfrm>
            <a:off x="9453402" y="2699075"/>
            <a:ext cx="4509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C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254321e72f7cb1ae_65"/>
          <p:cNvSpPr txBox="1"/>
          <p:nvPr/>
        </p:nvSpPr>
        <p:spPr>
          <a:xfrm>
            <a:off x="12973850" y="2696550"/>
            <a:ext cx="4509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D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254321e72f7cb1ae_65"/>
          <p:cNvSpPr txBox="1"/>
          <p:nvPr/>
        </p:nvSpPr>
        <p:spPr>
          <a:xfrm>
            <a:off x="2392852" y="2696538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7" name="Google Shape;327;g254321e72f7cb1ae_65"/>
          <p:cNvGrpSpPr/>
          <p:nvPr/>
        </p:nvGrpSpPr>
        <p:grpSpPr>
          <a:xfrm>
            <a:off x="9462737" y="5464227"/>
            <a:ext cx="3514317" cy="595244"/>
            <a:chOff x="4404545" y="3301592"/>
            <a:chExt cx="782403" cy="129272"/>
          </a:xfrm>
        </p:grpSpPr>
        <p:sp>
          <p:nvSpPr>
            <p:cNvPr id="328" name="Google Shape;328;g254321e72f7cb1ae_6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Body of pubis</a:t>
              </a:r>
              <a:endParaRPr sz="20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29" name="Google Shape;329;g254321e72f7cb1ae_6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30" name="Google Shape;330;g254321e72f7cb1ae_65"/>
          <p:cNvGrpSpPr/>
          <p:nvPr/>
        </p:nvGrpSpPr>
        <p:grpSpPr>
          <a:xfrm>
            <a:off x="2434216" y="5464227"/>
            <a:ext cx="3514317" cy="595244"/>
            <a:chOff x="4404545" y="3301592"/>
            <a:chExt cx="782403" cy="129272"/>
          </a:xfrm>
        </p:grpSpPr>
        <p:sp>
          <p:nvSpPr>
            <p:cNvPr id="331" name="Google Shape;331;g254321e72f7cb1ae_6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800">
                  <a:latin typeface="Comfortaa"/>
                  <a:ea typeface="Comfortaa"/>
                  <a:cs typeface="Comfortaa"/>
                  <a:sym typeface="Comfortaa"/>
                </a:rPr>
                <a:t>Anterior superior iliac spine</a:t>
              </a:r>
              <a:endPara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32" name="Google Shape;332;g254321e72f7cb1ae_6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33" name="Google Shape;333;g254321e72f7cb1ae_65"/>
          <p:cNvGrpSpPr/>
          <p:nvPr/>
        </p:nvGrpSpPr>
        <p:grpSpPr>
          <a:xfrm>
            <a:off x="5948473" y="5464227"/>
            <a:ext cx="3514317" cy="595244"/>
            <a:chOff x="4404545" y="3301592"/>
            <a:chExt cx="782403" cy="129272"/>
          </a:xfrm>
        </p:grpSpPr>
        <p:sp>
          <p:nvSpPr>
            <p:cNvPr id="334" name="Google Shape;334;g254321e72f7cb1ae_6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900">
                  <a:latin typeface="Comfortaa"/>
                  <a:ea typeface="Comfortaa"/>
                  <a:cs typeface="Comfortaa"/>
                  <a:sym typeface="Comfortaa"/>
                </a:rPr>
                <a:t>Front of shaft of femur</a:t>
              </a:r>
              <a:endParaRPr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35" name="Google Shape;335;g254321e72f7cb1ae_6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36" name="Google Shape;336;g254321e72f7cb1ae_65"/>
          <p:cNvGrpSpPr/>
          <p:nvPr/>
        </p:nvGrpSpPr>
        <p:grpSpPr>
          <a:xfrm>
            <a:off x="12977008" y="5464227"/>
            <a:ext cx="3514317" cy="595244"/>
            <a:chOff x="4404545" y="3301592"/>
            <a:chExt cx="782403" cy="129272"/>
          </a:xfrm>
        </p:grpSpPr>
        <p:sp>
          <p:nvSpPr>
            <p:cNvPr id="337" name="Google Shape;337;g254321e72f7cb1ae_6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800">
                  <a:latin typeface="Comfortaa"/>
                  <a:ea typeface="Comfortaa"/>
                  <a:cs typeface="Comfortaa"/>
                  <a:sym typeface="Comfortaa"/>
                </a:rPr>
                <a:t>Anterior inferior iliac spine</a:t>
              </a:r>
              <a:endPara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38" name="Google Shape;338;g254321e72f7cb1ae_6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39" name="Google Shape;339;g254321e72f7cb1ae_65"/>
          <p:cNvSpPr txBox="1"/>
          <p:nvPr/>
        </p:nvSpPr>
        <p:spPr>
          <a:xfrm>
            <a:off x="6012664" y="5437050"/>
            <a:ext cx="4509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254321e72f7cb1ae_65"/>
          <p:cNvSpPr txBox="1"/>
          <p:nvPr/>
        </p:nvSpPr>
        <p:spPr>
          <a:xfrm>
            <a:off x="9581039" y="5437050"/>
            <a:ext cx="4509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C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254321e72f7cb1ae_65"/>
          <p:cNvSpPr txBox="1"/>
          <p:nvPr/>
        </p:nvSpPr>
        <p:spPr>
          <a:xfrm>
            <a:off x="13101488" y="5434525"/>
            <a:ext cx="4509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D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254321e72f7cb1ae_65"/>
          <p:cNvSpPr txBox="1"/>
          <p:nvPr/>
        </p:nvSpPr>
        <p:spPr>
          <a:xfrm>
            <a:off x="2520489" y="5434513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3" name="Google Shape;343;g254321e72f7cb1ae_65"/>
          <p:cNvGrpSpPr/>
          <p:nvPr/>
        </p:nvGrpSpPr>
        <p:grpSpPr>
          <a:xfrm>
            <a:off x="9462737" y="8040802"/>
            <a:ext cx="3514317" cy="595244"/>
            <a:chOff x="4404545" y="3301592"/>
            <a:chExt cx="782403" cy="129272"/>
          </a:xfrm>
        </p:grpSpPr>
        <p:sp>
          <p:nvSpPr>
            <p:cNvPr id="344" name="Google Shape;344;g254321e72f7cb1ae_6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Adductor magnus</a:t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45" name="Google Shape;345;g254321e72f7cb1ae_6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46" name="Google Shape;346;g254321e72f7cb1ae_65"/>
          <p:cNvGrpSpPr/>
          <p:nvPr/>
        </p:nvGrpSpPr>
        <p:grpSpPr>
          <a:xfrm>
            <a:off x="2434216" y="8040802"/>
            <a:ext cx="3514317" cy="595244"/>
            <a:chOff x="4404545" y="3301592"/>
            <a:chExt cx="782403" cy="129272"/>
          </a:xfrm>
        </p:grpSpPr>
        <p:sp>
          <p:nvSpPr>
            <p:cNvPr id="347" name="Google Shape;347;g254321e72f7cb1ae_6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Adductor longus</a:t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48" name="Google Shape;348;g254321e72f7cb1ae_6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49" name="Google Shape;349;g254321e72f7cb1ae_65"/>
          <p:cNvGrpSpPr/>
          <p:nvPr/>
        </p:nvGrpSpPr>
        <p:grpSpPr>
          <a:xfrm>
            <a:off x="5948473" y="8040802"/>
            <a:ext cx="3514317" cy="595244"/>
            <a:chOff x="4404545" y="3301592"/>
            <a:chExt cx="782403" cy="129272"/>
          </a:xfrm>
        </p:grpSpPr>
        <p:sp>
          <p:nvSpPr>
            <p:cNvPr id="350" name="Google Shape;350;g254321e72f7cb1ae_6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Adductor brevis</a:t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51" name="Google Shape;351;g254321e72f7cb1ae_6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52" name="Google Shape;352;g254321e72f7cb1ae_65"/>
          <p:cNvGrpSpPr/>
          <p:nvPr/>
        </p:nvGrpSpPr>
        <p:grpSpPr>
          <a:xfrm>
            <a:off x="12977008" y="8040802"/>
            <a:ext cx="3514317" cy="595244"/>
            <a:chOff x="4404545" y="3301592"/>
            <a:chExt cx="782403" cy="129272"/>
          </a:xfrm>
        </p:grpSpPr>
        <p:sp>
          <p:nvSpPr>
            <p:cNvPr id="353" name="Google Shape;353;g254321e72f7cb1ae_6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Both A&amp;C</a:t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54" name="Google Shape;354;g254321e72f7cb1ae_65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55" name="Google Shape;355;g254321e72f7cb1ae_65"/>
          <p:cNvSpPr txBox="1"/>
          <p:nvPr/>
        </p:nvSpPr>
        <p:spPr>
          <a:xfrm>
            <a:off x="6012664" y="8013625"/>
            <a:ext cx="4509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254321e72f7cb1ae_65"/>
          <p:cNvSpPr txBox="1"/>
          <p:nvPr/>
        </p:nvSpPr>
        <p:spPr>
          <a:xfrm>
            <a:off x="9581039" y="8013625"/>
            <a:ext cx="4509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C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254321e72f7cb1ae_65"/>
          <p:cNvSpPr txBox="1"/>
          <p:nvPr/>
        </p:nvSpPr>
        <p:spPr>
          <a:xfrm>
            <a:off x="13101488" y="8011100"/>
            <a:ext cx="4509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D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254321e72f7cb1ae_65"/>
          <p:cNvSpPr txBox="1"/>
          <p:nvPr/>
        </p:nvSpPr>
        <p:spPr>
          <a:xfrm>
            <a:off x="2520489" y="8011088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254321e72f7cb1ae_65"/>
          <p:cNvSpPr txBox="1"/>
          <p:nvPr/>
        </p:nvSpPr>
        <p:spPr>
          <a:xfrm>
            <a:off x="2209012" y="318450"/>
            <a:ext cx="919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MCQs: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0" name="Google Shape;360;g254321e72f7cb1ae_65"/>
          <p:cNvSpPr txBox="1"/>
          <p:nvPr/>
        </p:nvSpPr>
        <p:spPr>
          <a:xfrm>
            <a:off x="16363698" y="8791725"/>
            <a:ext cx="1956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Key answers:</a:t>
            </a:r>
            <a:endParaRPr b="0" i="0" sz="2000" u="none" cap="none" strike="noStrike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4</a:t>
            </a:r>
            <a:r>
              <a:rPr b="0" i="0" lang="en-US" sz="2000" u="none" cap="none" strike="no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-B</a:t>
            </a:r>
            <a:endParaRPr b="0" i="0" sz="2000" u="none" cap="none" strike="noStrike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5</a:t>
            </a:r>
            <a:r>
              <a:rPr b="0" i="0" lang="en-US" sz="2000" u="none" cap="none" strike="no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US" sz="2000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sz="2000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6-D</a:t>
            </a:r>
            <a:endParaRPr sz="2000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1" name="Google Shape;361;g254321e72f7cb1ae_65"/>
          <p:cNvSpPr txBox="1"/>
          <p:nvPr/>
        </p:nvSpPr>
        <p:spPr>
          <a:xfrm>
            <a:off x="7000488" y="9437825"/>
            <a:ext cx="428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2000"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Special thanks for 441 QBank!</a:t>
            </a:r>
            <a:endParaRPr b="0" i="0" sz="2000" cap="none" strike="noStrike"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54321e72f7cb1ae_130"/>
          <p:cNvSpPr txBox="1"/>
          <p:nvPr>
            <p:ph type="title"/>
          </p:nvPr>
        </p:nvSpPr>
        <p:spPr>
          <a:xfrm>
            <a:off x="4975771" y="562805"/>
            <a:ext cx="8336400" cy="11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4000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950">
                <a:latin typeface="Caveat"/>
                <a:ea typeface="Caveat"/>
                <a:cs typeface="Caveat"/>
                <a:sym typeface="Caveat"/>
              </a:rPr>
              <a:t>Done by the amazing team</a:t>
            </a:r>
            <a:endParaRPr sz="695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67" name="Google Shape;367;g254321e72f7cb1ae_130"/>
          <p:cNvSpPr txBox="1"/>
          <p:nvPr/>
        </p:nvSpPr>
        <p:spPr>
          <a:xfrm>
            <a:off x="1511709" y="3862800"/>
            <a:ext cx="4903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omfortaa"/>
                <a:ea typeface="Comfortaa"/>
                <a:cs typeface="Comfortaa"/>
                <a:sym typeface="Comfortaa"/>
              </a:rPr>
              <a:t>Team leaders: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Arwa Alghamdi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Deema Aljuribah</a:t>
            </a:r>
            <a:endParaRPr sz="2000"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Razan Alnufaie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68" name="Google Shape;368;g254321e72f7cb1ae_130"/>
          <p:cNvGrpSpPr/>
          <p:nvPr/>
        </p:nvGrpSpPr>
        <p:grpSpPr>
          <a:xfrm>
            <a:off x="387915" y="9236907"/>
            <a:ext cx="1123783" cy="785323"/>
            <a:chOff x="5156931" y="2922194"/>
            <a:chExt cx="324699" cy="347611"/>
          </a:xfrm>
        </p:grpSpPr>
        <p:sp>
          <p:nvSpPr>
            <p:cNvPr id="369" name="Google Shape;369;g254321e72f7cb1ae_130"/>
            <p:cNvSpPr/>
            <p:nvPr/>
          </p:nvSpPr>
          <p:spPr>
            <a:xfrm>
              <a:off x="5160706" y="3072982"/>
              <a:ext cx="317149" cy="43543"/>
            </a:xfrm>
            <a:custGeom>
              <a:rect b="b" l="l" r="r" t="t"/>
              <a:pathLst>
                <a:path extrusionOk="0" h="1661" w="12098">
                  <a:moveTo>
                    <a:pt x="15" y="1"/>
                  </a:moveTo>
                  <a:lnTo>
                    <a:pt x="0" y="1661"/>
                  </a:lnTo>
                  <a:lnTo>
                    <a:pt x="12097" y="1661"/>
                  </a:lnTo>
                  <a:lnTo>
                    <a:pt x="12083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g254321e72f7cb1ae_130"/>
            <p:cNvSpPr/>
            <p:nvPr/>
          </p:nvSpPr>
          <p:spPr>
            <a:xfrm>
              <a:off x="5258330" y="2922194"/>
              <a:ext cx="128689" cy="62261"/>
            </a:xfrm>
            <a:custGeom>
              <a:rect b="b" l="l" r="r" t="t"/>
              <a:pathLst>
                <a:path extrusionOk="0" h="2375" w="4909">
                  <a:moveTo>
                    <a:pt x="2453" y="0"/>
                  </a:moveTo>
                  <a:cubicBezTo>
                    <a:pt x="2397" y="0"/>
                    <a:pt x="2339" y="22"/>
                    <a:pt x="2296" y="65"/>
                  </a:cubicBezTo>
                  <a:lnTo>
                    <a:pt x="997" y="1364"/>
                  </a:lnTo>
                  <a:lnTo>
                    <a:pt x="1" y="2375"/>
                  </a:lnTo>
                  <a:lnTo>
                    <a:pt x="4909" y="2375"/>
                  </a:lnTo>
                  <a:lnTo>
                    <a:pt x="2599" y="65"/>
                  </a:lnTo>
                  <a:cubicBezTo>
                    <a:pt x="2563" y="22"/>
                    <a:pt x="2509" y="0"/>
                    <a:pt x="2453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g254321e72f7cb1ae_130"/>
            <p:cNvSpPr/>
            <p:nvPr/>
          </p:nvSpPr>
          <p:spPr>
            <a:xfrm>
              <a:off x="5258330" y="2957951"/>
              <a:ext cx="128689" cy="26503"/>
            </a:xfrm>
            <a:custGeom>
              <a:rect b="b" l="l" r="r" t="t"/>
              <a:pathLst>
                <a:path extrusionOk="0" h="1011" w="4909">
                  <a:moveTo>
                    <a:pt x="997" y="0"/>
                  </a:moveTo>
                  <a:lnTo>
                    <a:pt x="1" y="1011"/>
                  </a:lnTo>
                  <a:lnTo>
                    <a:pt x="4909" y="1011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g254321e72f7cb1ae_130"/>
            <p:cNvSpPr/>
            <p:nvPr/>
          </p:nvSpPr>
          <p:spPr>
            <a:xfrm>
              <a:off x="5180000" y="2975358"/>
              <a:ext cx="278561" cy="260761"/>
            </a:xfrm>
            <a:custGeom>
              <a:rect b="b" l="l" r="r" t="t"/>
              <a:pathLst>
                <a:path extrusionOk="0" h="9947" w="10626">
                  <a:moveTo>
                    <a:pt x="217" y="0"/>
                  </a:moveTo>
                  <a:cubicBezTo>
                    <a:pt x="102" y="0"/>
                    <a:pt x="1" y="102"/>
                    <a:pt x="1" y="217"/>
                  </a:cubicBezTo>
                  <a:lnTo>
                    <a:pt x="1" y="9946"/>
                  </a:lnTo>
                  <a:lnTo>
                    <a:pt x="10625" y="9946"/>
                  </a:lnTo>
                  <a:lnTo>
                    <a:pt x="10625" y="217"/>
                  </a:lnTo>
                  <a:cubicBezTo>
                    <a:pt x="10625" y="102"/>
                    <a:pt x="10524" y="0"/>
                    <a:pt x="10409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g254321e72f7cb1ae_130"/>
            <p:cNvSpPr/>
            <p:nvPr/>
          </p:nvSpPr>
          <p:spPr>
            <a:xfrm>
              <a:off x="5438847" y="2975358"/>
              <a:ext cx="19714" cy="260761"/>
            </a:xfrm>
            <a:custGeom>
              <a:rect b="b" l="l" r="r" t="t"/>
              <a:pathLst>
                <a:path extrusionOk="0" h="9947" w="752">
                  <a:moveTo>
                    <a:pt x="1" y="0"/>
                  </a:moveTo>
                  <a:lnTo>
                    <a:pt x="1" y="9946"/>
                  </a:lnTo>
                  <a:lnTo>
                    <a:pt x="751" y="9946"/>
                  </a:lnTo>
                  <a:lnTo>
                    <a:pt x="751" y="217"/>
                  </a:lnTo>
                  <a:cubicBezTo>
                    <a:pt x="751" y="102"/>
                    <a:pt x="650" y="0"/>
                    <a:pt x="535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g254321e72f7cb1ae_130"/>
            <p:cNvSpPr/>
            <p:nvPr/>
          </p:nvSpPr>
          <p:spPr>
            <a:xfrm>
              <a:off x="5180000" y="3062785"/>
              <a:ext cx="278561" cy="172967"/>
            </a:xfrm>
            <a:custGeom>
              <a:rect b="b" l="l" r="r" t="t"/>
              <a:pathLst>
                <a:path extrusionOk="0" h="6598" w="10626">
                  <a:moveTo>
                    <a:pt x="1" y="0"/>
                  </a:moveTo>
                  <a:lnTo>
                    <a:pt x="1" y="6597"/>
                  </a:lnTo>
                  <a:lnTo>
                    <a:pt x="10625" y="6597"/>
                  </a:lnTo>
                  <a:lnTo>
                    <a:pt x="10625" y="0"/>
                  </a:lnTo>
                  <a:lnTo>
                    <a:pt x="5313" y="37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g254321e72f7cb1ae_130"/>
            <p:cNvSpPr/>
            <p:nvPr/>
          </p:nvSpPr>
          <p:spPr>
            <a:xfrm>
              <a:off x="5221262" y="3114192"/>
              <a:ext cx="196953" cy="10329"/>
            </a:xfrm>
            <a:custGeom>
              <a:rect b="b" l="l" r="r" t="t"/>
              <a:pathLst>
                <a:path extrusionOk="0" h="394" w="7513">
                  <a:moveTo>
                    <a:pt x="7259" y="1"/>
                  </a:moveTo>
                  <a:cubicBezTo>
                    <a:pt x="7250" y="1"/>
                    <a:pt x="7241" y="1"/>
                    <a:pt x="7232" y="2"/>
                  </a:cubicBezTo>
                  <a:lnTo>
                    <a:pt x="246" y="2"/>
                  </a:lnTo>
                  <a:cubicBezTo>
                    <a:pt x="0" y="17"/>
                    <a:pt x="0" y="378"/>
                    <a:pt x="246" y="392"/>
                  </a:cubicBezTo>
                  <a:lnTo>
                    <a:pt x="7232" y="392"/>
                  </a:lnTo>
                  <a:cubicBezTo>
                    <a:pt x="7241" y="393"/>
                    <a:pt x="7250" y="393"/>
                    <a:pt x="7259" y="393"/>
                  </a:cubicBezTo>
                  <a:cubicBezTo>
                    <a:pt x="7512" y="393"/>
                    <a:pt x="7512" y="1"/>
                    <a:pt x="725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g254321e72f7cb1ae_130"/>
            <p:cNvSpPr/>
            <p:nvPr/>
          </p:nvSpPr>
          <p:spPr>
            <a:xfrm>
              <a:off x="5254031" y="3136528"/>
              <a:ext cx="129581" cy="10696"/>
            </a:xfrm>
            <a:custGeom>
              <a:rect b="b" l="l" r="r" t="t"/>
              <a:pathLst>
                <a:path extrusionOk="0" h="408" w="4943">
                  <a:moveTo>
                    <a:pt x="255" y="1"/>
                  </a:moveTo>
                  <a:cubicBezTo>
                    <a:pt x="0" y="1"/>
                    <a:pt x="0" y="407"/>
                    <a:pt x="255" y="407"/>
                  </a:cubicBezTo>
                  <a:cubicBezTo>
                    <a:pt x="263" y="407"/>
                    <a:pt x="272" y="407"/>
                    <a:pt x="280" y="406"/>
                  </a:cubicBezTo>
                  <a:lnTo>
                    <a:pt x="4698" y="406"/>
                  </a:lnTo>
                  <a:cubicBezTo>
                    <a:pt x="4943" y="377"/>
                    <a:pt x="4943" y="31"/>
                    <a:pt x="4698" y="2"/>
                  </a:cubicBezTo>
                  <a:lnTo>
                    <a:pt x="280" y="2"/>
                  </a:lnTo>
                  <a:cubicBezTo>
                    <a:pt x="272" y="1"/>
                    <a:pt x="263" y="1"/>
                    <a:pt x="25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g254321e72f7cb1ae_130"/>
            <p:cNvSpPr/>
            <p:nvPr/>
          </p:nvSpPr>
          <p:spPr>
            <a:xfrm>
              <a:off x="5284074" y="3159282"/>
              <a:ext cx="68893" cy="10617"/>
            </a:xfrm>
            <a:custGeom>
              <a:rect b="b" l="l" r="r" t="t"/>
              <a:pathLst>
                <a:path extrusionOk="0" h="405" w="2628">
                  <a:moveTo>
                    <a:pt x="246" y="0"/>
                  </a:moveTo>
                  <a:cubicBezTo>
                    <a:pt x="0" y="15"/>
                    <a:pt x="0" y="375"/>
                    <a:pt x="246" y="404"/>
                  </a:cubicBezTo>
                  <a:lnTo>
                    <a:pt x="2382" y="404"/>
                  </a:lnTo>
                  <a:cubicBezTo>
                    <a:pt x="2628" y="375"/>
                    <a:pt x="2628" y="15"/>
                    <a:pt x="2382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g254321e72f7cb1ae_130"/>
            <p:cNvSpPr/>
            <p:nvPr/>
          </p:nvSpPr>
          <p:spPr>
            <a:xfrm>
              <a:off x="5156931" y="3073009"/>
              <a:ext cx="324699" cy="196796"/>
            </a:xfrm>
            <a:custGeom>
              <a:rect b="b" l="l" r="r" t="t"/>
              <a:pathLst>
                <a:path extrusionOk="0" h="7507" w="12386">
                  <a:moveTo>
                    <a:pt x="176" y="0"/>
                  </a:moveTo>
                  <a:cubicBezTo>
                    <a:pt x="85" y="0"/>
                    <a:pt x="0" y="67"/>
                    <a:pt x="0" y="173"/>
                  </a:cubicBezTo>
                  <a:lnTo>
                    <a:pt x="0" y="7304"/>
                  </a:lnTo>
                  <a:cubicBezTo>
                    <a:pt x="0" y="7420"/>
                    <a:pt x="101" y="7506"/>
                    <a:pt x="217" y="7506"/>
                  </a:cubicBezTo>
                  <a:lnTo>
                    <a:pt x="12169" y="7506"/>
                  </a:lnTo>
                  <a:cubicBezTo>
                    <a:pt x="12285" y="7506"/>
                    <a:pt x="12386" y="7420"/>
                    <a:pt x="12386" y="7304"/>
                  </a:cubicBezTo>
                  <a:lnTo>
                    <a:pt x="12386" y="173"/>
                  </a:lnTo>
                  <a:cubicBezTo>
                    <a:pt x="12375" y="76"/>
                    <a:pt x="12291" y="3"/>
                    <a:pt x="12201" y="3"/>
                  </a:cubicBezTo>
                  <a:cubicBezTo>
                    <a:pt x="12171" y="3"/>
                    <a:pt x="12140" y="11"/>
                    <a:pt x="12111" y="29"/>
                  </a:cubicBezTo>
                  <a:lnTo>
                    <a:pt x="11722" y="303"/>
                  </a:lnTo>
                  <a:lnTo>
                    <a:pt x="6294" y="4201"/>
                  </a:lnTo>
                  <a:cubicBezTo>
                    <a:pt x="6265" y="4222"/>
                    <a:pt x="6229" y="4233"/>
                    <a:pt x="6193" y="4233"/>
                  </a:cubicBezTo>
                  <a:cubicBezTo>
                    <a:pt x="6157" y="4233"/>
                    <a:pt x="6121" y="4222"/>
                    <a:pt x="6092" y="4201"/>
                  </a:cubicBezTo>
                  <a:lnTo>
                    <a:pt x="274" y="29"/>
                  </a:lnTo>
                  <a:cubicBezTo>
                    <a:pt x="243" y="9"/>
                    <a:pt x="209" y="0"/>
                    <a:pt x="17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g254321e72f7cb1ae_130"/>
            <p:cNvSpPr/>
            <p:nvPr/>
          </p:nvSpPr>
          <p:spPr>
            <a:xfrm>
              <a:off x="5464197" y="3072694"/>
              <a:ext cx="17433" cy="197111"/>
            </a:xfrm>
            <a:custGeom>
              <a:rect b="b" l="l" r="r" t="t"/>
              <a:pathLst>
                <a:path extrusionOk="0" h="7519" w="665">
                  <a:moveTo>
                    <a:pt x="481" y="0"/>
                  </a:moveTo>
                  <a:cubicBezTo>
                    <a:pt x="450" y="0"/>
                    <a:pt x="419" y="8"/>
                    <a:pt x="390" y="26"/>
                  </a:cubicBezTo>
                  <a:lnTo>
                    <a:pt x="1" y="301"/>
                  </a:lnTo>
                  <a:lnTo>
                    <a:pt x="1" y="7518"/>
                  </a:lnTo>
                  <a:lnTo>
                    <a:pt x="448" y="7518"/>
                  </a:lnTo>
                  <a:cubicBezTo>
                    <a:pt x="564" y="7518"/>
                    <a:pt x="665" y="7432"/>
                    <a:pt x="665" y="7316"/>
                  </a:cubicBezTo>
                  <a:lnTo>
                    <a:pt x="665" y="185"/>
                  </a:lnTo>
                  <a:cubicBezTo>
                    <a:pt x="665" y="76"/>
                    <a:pt x="575" y="0"/>
                    <a:pt x="48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g254321e72f7cb1ae_130"/>
            <p:cNvSpPr/>
            <p:nvPr/>
          </p:nvSpPr>
          <p:spPr>
            <a:xfrm>
              <a:off x="5217461" y="3013579"/>
              <a:ext cx="32585" cy="32952"/>
            </a:xfrm>
            <a:custGeom>
              <a:rect b="b" l="l" r="r" t="t"/>
              <a:pathLst>
                <a:path extrusionOk="0" h="1257" w="1243">
                  <a:moveTo>
                    <a:pt x="188" y="0"/>
                  </a:moveTo>
                  <a:cubicBezTo>
                    <a:pt x="87" y="0"/>
                    <a:pt x="1" y="87"/>
                    <a:pt x="1" y="203"/>
                  </a:cubicBezTo>
                  <a:lnTo>
                    <a:pt x="1" y="1054"/>
                  </a:lnTo>
                  <a:cubicBezTo>
                    <a:pt x="1" y="1155"/>
                    <a:pt x="87" y="1256"/>
                    <a:pt x="188" y="1256"/>
                  </a:cubicBezTo>
                  <a:lnTo>
                    <a:pt x="1040" y="1256"/>
                  </a:lnTo>
                  <a:cubicBezTo>
                    <a:pt x="1156" y="1256"/>
                    <a:pt x="1242" y="1155"/>
                    <a:pt x="1242" y="1054"/>
                  </a:cubicBezTo>
                  <a:lnTo>
                    <a:pt x="1242" y="203"/>
                  </a:lnTo>
                  <a:cubicBezTo>
                    <a:pt x="1242" y="87"/>
                    <a:pt x="1156" y="0"/>
                    <a:pt x="1040" y="0"/>
                  </a:cubicBez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g254321e72f7cb1ae_130"/>
            <p:cNvSpPr/>
            <p:nvPr/>
          </p:nvSpPr>
          <p:spPr>
            <a:xfrm>
              <a:off x="5271595" y="3008258"/>
              <a:ext cx="36491" cy="10670"/>
            </a:xfrm>
            <a:custGeom>
              <a:rect b="b" l="l" r="r" t="t"/>
              <a:pathLst>
                <a:path extrusionOk="0" h="407" w="1392">
                  <a:moveTo>
                    <a:pt x="1137" y="0"/>
                  </a:moveTo>
                  <a:cubicBezTo>
                    <a:pt x="1129" y="0"/>
                    <a:pt x="1120" y="0"/>
                    <a:pt x="1112" y="1"/>
                  </a:cubicBezTo>
                  <a:lnTo>
                    <a:pt x="245" y="1"/>
                  </a:lnTo>
                  <a:cubicBezTo>
                    <a:pt x="0" y="30"/>
                    <a:pt x="0" y="391"/>
                    <a:pt x="245" y="406"/>
                  </a:cubicBezTo>
                  <a:lnTo>
                    <a:pt x="1112" y="406"/>
                  </a:lnTo>
                  <a:cubicBezTo>
                    <a:pt x="1120" y="406"/>
                    <a:pt x="1129" y="407"/>
                    <a:pt x="1137" y="407"/>
                  </a:cubicBezTo>
                  <a:cubicBezTo>
                    <a:pt x="1392" y="407"/>
                    <a:pt x="1392" y="0"/>
                    <a:pt x="113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g254321e72f7cb1ae_130"/>
            <p:cNvSpPr/>
            <p:nvPr/>
          </p:nvSpPr>
          <p:spPr>
            <a:xfrm>
              <a:off x="5270206" y="3036255"/>
              <a:ext cx="113406" cy="10670"/>
            </a:xfrm>
            <a:custGeom>
              <a:rect b="b" l="l" r="r" t="t"/>
              <a:pathLst>
                <a:path extrusionOk="0" h="407" w="4326">
                  <a:moveTo>
                    <a:pt x="271" y="0"/>
                  </a:moveTo>
                  <a:cubicBezTo>
                    <a:pt x="0" y="0"/>
                    <a:pt x="5" y="406"/>
                    <a:pt x="284" y="406"/>
                  </a:cubicBezTo>
                  <a:cubicBezTo>
                    <a:pt x="289" y="406"/>
                    <a:pt x="294" y="406"/>
                    <a:pt x="298" y="406"/>
                  </a:cubicBezTo>
                  <a:lnTo>
                    <a:pt x="4081" y="406"/>
                  </a:lnTo>
                  <a:cubicBezTo>
                    <a:pt x="4326" y="377"/>
                    <a:pt x="4326" y="16"/>
                    <a:pt x="4081" y="2"/>
                  </a:cubicBezTo>
                  <a:lnTo>
                    <a:pt x="298" y="2"/>
                  </a:lnTo>
                  <a:cubicBezTo>
                    <a:pt x="289" y="1"/>
                    <a:pt x="280" y="0"/>
                    <a:pt x="27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g254321e72f7cb1ae_130"/>
            <p:cNvSpPr/>
            <p:nvPr/>
          </p:nvSpPr>
          <p:spPr>
            <a:xfrm>
              <a:off x="5223517" y="3080532"/>
              <a:ext cx="69915" cy="10670"/>
            </a:xfrm>
            <a:custGeom>
              <a:rect b="b" l="l" r="r" t="t"/>
              <a:pathLst>
                <a:path extrusionOk="0" h="407" w="2667">
                  <a:moveTo>
                    <a:pt x="2396" y="0"/>
                  </a:moveTo>
                  <a:cubicBezTo>
                    <a:pt x="2387" y="0"/>
                    <a:pt x="2378" y="1"/>
                    <a:pt x="2368" y="2"/>
                  </a:cubicBezTo>
                  <a:lnTo>
                    <a:pt x="246" y="2"/>
                  </a:lnTo>
                  <a:cubicBezTo>
                    <a:pt x="1" y="16"/>
                    <a:pt x="1" y="377"/>
                    <a:pt x="246" y="406"/>
                  </a:cubicBezTo>
                  <a:lnTo>
                    <a:pt x="2368" y="406"/>
                  </a:lnTo>
                  <a:cubicBezTo>
                    <a:pt x="2373" y="406"/>
                    <a:pt x="2378" y="406"/>
                    <a:pt x="2382" y="406"/>
                  </a:cubicBezTo>
                  <a:cubicBezTo>
                    <a:pt x="2662" y="406"/>
                    <a:pt x="2667" y="0"/>
                    <a:pt x="2396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g254321e72f7cb1ae_130"/>
            <p:cNvSpPr/>
            <p:nvPr/>
          </p:nvSpPr>
          <p:spPr>
            <a:xfrm>
              <a:off x="5183251" y="3234152"/>
              <a:ext cx="56939" cy="10696"/>
            </a:xfrm>
            <a:custGeom>
              <a:rect b="b" l="l" r="r" t="t"/>
              <a:pathLst>
                <a:path extrusionOk="0" h="408" w="2172">
                  <a:moveTo>
                    <a:pt x="255" y="1"/>
                  </a:moveTo>
                  <a:cubicBezTo>
                    <a:pt x="1" y="1"/>
                    <a:pt x="1" y="408"/>
                    <a:pt x="255" y="408"/>
                  </a:cubicBezTo>
                  <a:cubicBezTo>
                    <a:pt x="264" y="408"/>
                    <a:pt x="272" y="407"/>
                    <a:pt x="281" y="406"/>
                  </a:cubicBezTo>
                  <a:lnTo>
                    <a:pt x="1927" y="406"/>
                  </a:lnTo>
                  <a:cubicBezTo>
                    <a:pt x="2172" y="378"/>
                    <a:pt x="2172" y="31"/>
                    <a:pt x="1927" y="2"/>
                  </a:cubicBezTo>
                  <a:lnTo>
                    <a:pt x="281" y="2"/>
                  </a:lnTo>
                  <a:cubicBezTo>
                    <a:pt x="272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" name="Google Shape;385;g254321e72f7cb1ae_130"/>
          <p:cNvSpPr txBox="1"/>
          <p:nvPr/>
        </p:nvSpPr>
        <p:spPr>
          <a:xfrm>
            <a:off x="1847850" y="9625934"/>
            <a:ext cx="40569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anatomyteam442@gmail.com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6" name="Google Shape;386;g254321e72f7cb1ae_130"/>
          <p:cNvSpPr txBox="1"/>
          <p:nvPr/>
        </p:nvSpPr>
        <p:spPr>
          <a:xfrm>
            <a:off x="2568607" y="5375909"/>
            <a:ext cx="30000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Members:</a:t>
            </a:r>
            <a:endParaRPr/>
          </a:p>
        </p:txBody>
      </p:sp>
      <p:sp>
        <p:nvSpPr>
          <p:cNvPr id="387" name="Google Shape;387;g254321e72f7cb1ae_130"/>
          <p:cNvSpPr txBox="1"/>
          <p:nvPr/>
        </p:nvSpPr>
        <p:spPr>
          <a:xfrm>
            <a:off x="12321809" y="4017900"/>
            <a:ext cx="49038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Team leaders: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Mishal Alsuwayegh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Mohammed Alghamdi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8" name="Google Shape;388;g254321e72f7cb1ae_130"/>
          <p:cNvSpPr txBox="1"/>
          <p:nvPr/>
        </p:nvSpPr>
        <p:spPr>
          <a:xfrm>
            <a:off x="11311926" y="5779600"/>
            <a:ext cx="3857400" cy="4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Othman Aldraihem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Faisal Alomar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Abdullah Alturki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Othman Alabdullah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Omar Alkadhi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Abdullah Ali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Meshari Alshathri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Yazeed Alsanad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Fahd Mobaireek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Emad Almutairi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9" name="Google Shape;389;g254321e72f7cb1ae_130"/>
          <p:cNvSpPr txBox="1"/>
          <p:nvPr/>
        </p:nvSpPr>
        <p:spPr>
          <a:xfrm>
            <a:off x="13137057" y="5278809"/>
            <a:ext cx="30000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Members:</a:t>
            </a:r>
            <a:endParaRPr/>
          </a:p>
        </p:txBody>
      </p:sp>
      <p:sp>
        <p:nvSpPr>
          <p:cNvPr id="390" name="Google Shape;390;g254321e72f7cb1ae_130"/>
          <p:cNvSpPr txBox="1"/>
          <p:nvPr/>
        </p:nvSpPr>
        <p:spPr>
          <a:xfrm>
            <a:off x="14752175" y="5773500"/>
            <a:ext cx="3483300" cy="47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Nasser Alghaith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Saad Almogren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Azzam Abdullah Alotaibi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Hassan Ali Alabdullatif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Rayan Alotaibi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Nasser 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Luay Almutair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Fahad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Majed 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Abdulkarim Salman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1" name="Google Shape;391;g254321e72f7cb1ae_130"/>
          <p:cNvSpPr txBox="1"/>
          <p:nvPr/>
        </p:nvSpPr>
        <p:spPr>
          <a:xfrm>
            <a:off x="5739000" y="9601925"/>
            <a:ext cx="68100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Thanks to Faisal Alomar for his design of the team logo </a:t>
            </a:r>
            <a:endParaRPr b="1" sz="1700"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2" name="Google Shape;392;g254321e72f7cb1ae_130"/>
          <p:cNvSpPr txBox="1"/>
          <p:nvPr/>
        </p:nvSpPr>
        <p:spPr>
          <a:xfrm>
            <a:off x="743467" y="5876700"/>
            <a:ext cx="36249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Aljazi Albabtain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Atheer Alkanhal 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Arob Alasheikh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Ajwan Aljohani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Deema alqahtani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Dena Alsuhaibani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Farah alqazlan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Jana Alhazmi 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mfortaa"/>
                <a:ea typeface="Comfortaa"/>
                <a:cs typeface="Comfortaa"/>
                <a:sym typeface="Comfortaa"/>
              </a:rPr>
              <a:t>Kadi aldosari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Mashael Alasmari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3" name="Google Shape;393;g254321e72f7cb1ae_130"/>
          <p:cNvSpPr txBox="1"/>
          <p:nvPr/>
        </p:nvSpPr>
        <p:spPr>
          <a:xfrm>
            <a:off x="4183729" y="5870588"/>
            <a:ext cx="30000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Noura Bin hammad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Najla aldhbiban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Nouf aldalaqan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Razan alasmari</a:t>
            </a:r>
            <a:endParaRPr sz="2000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Roaa alharbi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Raghad Mohammed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Shaden albassam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Waha Almathami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Walaa AlMutawa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Yara Ameer Alalwan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g6ddb7af47b574586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6ddb7af47b574586_13"/>
          <p:cNvSpPr/>
          <p:nvPr/>
        </p:nvSpPr>
        <p:spPr>
          <a:xfrm>
            <a:off x="997628" y="5013598"/>
            <a:ext cx="713700" cy="686700"/>
          </a:xfrm>
          <a:prstGeom prst="diamond">
            <a:avLst/>
          </a:prstGeom>
          <a:solidFill>
            <a:srgbClr val="FCE5CD"/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g6ddb7af47b574586_13"/>
          <p:cNvSpPr/>
          <p:nvPr/>
        </p:nvSpPr>
        <p:spPr>
          <a:xfrm>
            <a:off x="997628" y="6181523"/>
            <a:ext cx="713700" cy="686700"/>
          </a:xfrm>
          <a:prstGeom prst="diamond">
            <a:avLst/>
          </a:prstGeom>
          <a:solidFill>
            <a:srgbClr val="FCE5CD"/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" name="Google Shape;68;g6ddb7af47b574586_13"/>
          <p:cNvSpPr/>
          <p:nvPr/>
        </p:nvSpPr>
        <p:spPr>
          <a:xfrm>
            <a:off x="997628" y="3983148"/>
            <a:ext cx="713700" cy="686700"/>
          </a:xfrm>
          <a:prstGeom prst="diamond">
            <a:avLst/>
          </a:prstGeom>
          <a:solidFill>
            <a:srgbClr val="FCE5CD"/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" name="Google Shape;69;g6ddb7af47b574586_13"/>
          <p:cNvSpPr/>
          <p:nvPr/>
        </p:nvSpPr>
        <p:spPr>
          <a:xfrm>
            <a:off x="997628" y="7349448"/>
            <a:ext cx="713700" cy="686700"/>
          </a:xfrm>
          <a:prstGeom prst="diamond">
            <a:avLst/>
          </a:prstGeom>
          <a:solidFill>
            <a:srgbClr val="FCE5CD"/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0" name="Google Shape;70;g6ddb7af47b574586_13"/>
          <p:cNvSpPr/>
          <p:nvPr/>
        </p:nvSpPr>
        <p:spPr>
          <a:xfrm>
            <a:off x="997628" y="2845023"/>
            <a:ext cx="713700" cy="686700"/>
          </a:xfrm>
          <a:prstGeom prst="diamond">
            <a:avLst/>
          </a:prstGeom>
          <a:solidFill>
            <a:srgbClr val="FCE5CD"/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1" name="Google Shape;71;g6ddb7af47b574586_13"/>
          <p:cNvSpPr txBox="1"/>
          <p:nvPr/>
        </p:nvSpPr>
        <p:spPr>
          <a:xfrm>
            <a:off x="2087975" y="7323375"/>
            <a:ext cx="13978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Describe the anatomy of femoral triangle &amp; adductor canal regarding : site, boundaries and contents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g6ddb7af47b574586_13"/>
          <p:cNvSpPr txBox="1"/>
          <p:nvPr/>
        </p:nvSpPr>
        <p:spPr>
          <a:xfrm>
            <a:off x="2087975" y="6010250"/>
            <a:ext cx="14937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Describe the anatomy of muscles of medial compartment of thigh regarding: origin, insertion, nerve</a:t>
            </a: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supply and actions. 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6ddb7af47b574586_13"/>
          <p:cNvSpPr txBox="1"/>
          <p:nvPr/>
        </p:nvSpPr>
        <p:spPr>
          <a:xfrm>
            <a:off x="2087973" y="5075868"/>
            <a:ext cx="14601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List the name of muscles of medial compartment of thigh.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6ddb7af47b574586_13"/>
          <p:cNvSpPr txBox="1"/>
          <p:nvPr/>
        </p:nvSpPr>
        <p:spPr>
          <a:xfrm>
            <a:off x="2087975" y="3689475"/>
            <a:ext cx="1540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Describe the anatomy of muscles of anterior compartment of thigh regarding: origin, insertion, nerve</a:t>
            </a: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supply and actions.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6ddb7af47b574586_13"/>
          <p:cNvSpPr txBox="1"/>
          <p:nvPr/>
        </p:nvSpPr>
        <p:spPr>
          <a:xfrm>
            <a:off x="2087973" y="1813356"/>
            <a:ext cx="14601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By the end of this lecture you should be able to:</a:t>
            </a:r>
            <a:endParaRPr b="0" i="0" sz="3500" u="none" cap="none" strike="noStrike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" name="Google Shape;76;g6ddb7af47b574586_13"/>
          <p:cNvSpPr txBox="1"/>
          <p:nvPr/>
        </p:nvSpPr>
        <p:spPr>
          <a:xfrm>
            <a:off x="2087986" y="2828368"/>
            <a:ext cx="14601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List the name of muscles of anterior compartment of thigh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2596de265a9c2374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596de265a9c2374_2"/>
          <p:cNvSpPr txBox="1"/>
          <p:nvPr/>
        </p:nvSpPr>
        <p:spPr>
          <a:xfrm>
            <a:off x="1929006" y="1596506"/>
            <a:ext cx="12175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thigh is divided into </a:t>
            </a:r>
            <a:r>
              <a:rPr b="0" i="0" lang="en-US" sz="25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3 compartments</a:t>
            </a: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by </a:t>
            </a:r>
            <a:r>
              <a:rPr b="0" i="0" lang="en-US" sz="25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3 intermuscular septa</a:t>
            </a: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(extending from deep fascia into femur)</a:t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g2596de265a9c2374_2"/>
          <p:cNvSpPr txBox="1"/>
          <p:nvPr/>
        </p:nvSpPr>
        <p:spPr>
          <a:xfrm>
            <a:off x="6344100" y="2673130"/>
            <a:ext cx="5599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Thigh compartment</a:t>
            </a:r>
            <a:endParaRPr b="0" i="0" sz="3500" u="none" cap="none" strike="noStrike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g2596de265a9c2374_2"/>
          <p:cNvSpPr txBox="1"/>
          <p:nvPr/>
        </p:nvSpPr>
        <p:spPr>
          <a:xfrm>
            <a:off x="1929000" y="750875"/>
            <a:ext cx="3000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The thigh</a:t>
            </a:r>
            <a:endParaRPr b="0" i="0" sz="3500" u="none" cap="none" strike="noStrike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5" name="Google Shape;85;g2596de265a9c2374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8575" y="3425525"/>
            <a:ext cx="3989048" cy="4778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596de265a9c2374_2"/>
          <p:cNvSpPr txBox="1"/>
          <p:nvPr/>
        </p:nvSpPr>
        <p:spPr>
          <a:xfrm>
            <a:off x="1484050" y="4286175"/>
            <a:ext cx="45813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E06666"/>
                </a:solidFill>
                <a:highlight>
                  <a:srgbClr val="F4CCCC"/>
                </a:highlight>
                <a:latin typeface="Comfortaa"/>
                <a:ea typeface="Comfortaa"/>
                <a:cs typeface="Comfortaa"/>
                <a:sym typeface="Comfortaa"/>
              </a:rPr>
              <a:t>Anterior Compartment</a:t>
            </a:r>
            <a:endParaRPr b="1" i="0" sz="2000" u="none" cap="none" strike="noStrike">
              <a:solidFill>
                <a:srgbClr val="E06666"/>
              </a:solidFill>
              <a:highlight>
                <a:srgbClr val="F4CCCC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E06666"/>
                </a:solidFill>
                <a:latin typeface="Comfortaa"/>
                <a:ea typeface="Comfortaa"/>
                <a:cs typeface="Comfortaa"/>
                <a:sym typeface="Comfortaa"/>
              </a:rPr>
              <a:t>Extensors of knee:</a:t>
            </a:r>
            <a:endParaRPr b="0" i="0" sz="2000" u="sng" cap="none" strike="noStrike">
              <a:solidFill>
                <a:srgbClr val="E0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Quadriceps femoris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E06666"/>
                </a:solidFill>
                <a:latin typeface="Comfortaa"/>
                <a:ea typeface="Comfortaa"/>
                <a:cs typeface="Comfortaa"/>
                <a:sym typeface="Comfortaa"/>
              </a:rPr>
              <a:t>Flexors of hip:</a:t>
            </a:r>
            <a:endParaRPr b="0" i="0" sz="2000" u="sng" cap="none" strike="noStrike">
              <a:solidFill>
                <a:srgbClr val="E0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1. Sartorius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2. Pectineus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3. psoas major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4. Iliacus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93C47D"/>
                </a:solidFill>
                <a:highlight>
                  <a:srgbClr val="D9EAD3"/>
                </a:highlight>
                <a:latin typeface="Comfortaa"/>
                <a:ea typeface="Comfortaa"/>
                <a:cs typeface="Comfortaa"/>
                <a:sym typeface="Comfortaa"/>
              </a:rPr>
              <a:t>Nerve supply:</a:t>
            </a:r>
            <a:endParaRPr b="1" i="0" sz="2000" u="none" cap="none" strike="noStrike">
              <a:solidFill>
                <a:srgbClr val="93C47D"/>
              </a:solidFill>
              <a:highlight>
                <a:srgbClr val="D9EAD3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Femoral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nerve(L2,3,4)</a:t>
            </a:r>
            <a:endParaRPr b="0" i="0" sz="20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" name="Google Shape;87;g2596de265a9c2374_2"/>
          <p:cNvCxnSpPr/>
          <p:nvPr/>
        </p:nvCxnSpPr>
        <p:spPr>
          <a:xfrm>
            <a:off x="6007081" y="4528589"/>
            <a:ext cx="1788900" cy="4797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g2596de265a9c2374_2"/>
          <p:cNvSpPr txBox="1"/>
          <p:nvPr/>
        </p:nvSpPr>
        <p:spPr>
          <a:xfrm>
            <a:off x="4875625" y="7639500"/>
            <a:ext cx="5733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4A86E8"/>
                </a:solidFill>
                <a:highlight>
                  <a:srgbClr val="C9DAF8"/>
                </a:highlight>
                <a:latin typeface="Comfortaa"/>
                <a:ea typeface="Comfortaa"/>
                <a:cs typeface="Comfortaa"/>
                <a:sym typeface="Comfortaa"/>
              </a:rPr>
              <a:t>Posterior Compartment</a:t>
            </a:r>
            <a:endParaRPr b="1" i="0" sz="2000" u="none" cap="none" strike="noStrike">
              <a:solidFill>
                <a:srgbClr val="4A86E8"/>
              </a:solidFill>
              <a:highlight>
                <a:srgbClr val="C9DAF8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4A86E8"/>
                </a:solidFill>
                <a:latin typeface="Comfortaa"/>
                <a:ea typeface="Comfortaa"/>
                <a:cs typeface="Comfortaa"/>
                <a:sym typeface="Comfortaa"/>
              </a:rPr>
              <a:t>Flexors of knee &amp; extensors of hip: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Hamstrings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93C47D"/>
                </a:solidFill>
                <a:highlight>
                  <a:srgbClr val="D9EAD3"/>
                </a:highlight>
                <a:latin typeface="Comfortaa"/>
                <a:ea typeface="Comfortaa"/>
                <a:cs typeface="Comfortaa"/>
                <a:sym typeface="Comfortaa"/>
              </a:rPr>
              <a:t>Nerve supply:</a:t>
            </a:r>
            <a:endParaRPr b="1" i="0" sz="2000" u="none" cap="none" strike="noStrike">
              <a:solidFill>
                <a:srgbClr val="93C47D"/>
              </a:solidFill>
              <a:highlight>
                <a:srgbClr val="D9EAD3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Sciatic nerve</a:t>
            </a:r>
            <a:r>
              <a:rPr b="0" i="0" lang="en-US" sz="20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(L4,5,S1,2,3)</a:t>
            </a:r>
            <a:endParaRPr b="0" i="0" sz="20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" name="Google Shape;89;g2596de265a9c2374_2"/>
          <p:cNvCxnSpPr>
            <a:stCxn id="88" idx="0"/>
          </p:cNvCxnSpPr>
          <p:nvPr/>
        </p:nvCxnSpPr>
        <p:spPr>
          <a:xfrm flipH="1" rot="10800000">
            <a:off x="7742575" y="6922500"/>
            <a:ext cx="304500" cy="7170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g2596de265a9c2374_2"/>
          <p:cNvSpPr txBox="1"/>
          <p:nvPr/>
        </p:nvSpPr>
        <p:spPr>
          <a:xfrm>
            <a:off x="11943901" y="4901925"/>
            <a:ext cx="42864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9900FF"/>
                </a:solidFill>
                <a:highlight>
                  <a:srgbClr val="D9D2E9"/>
                </a:highlight>
                <a:latin typeface="Comfortaa"/>
                <a:ea typeface="Comfortaa"/>
                <a:cs typeface="Comfortaa"/>
                <a:sym typeface="Comfortaa"/>
              </a:rPr>
              <a:t>Medial Compartment</a:t>
            </a:r>
            <a:endParaRPr b="1" i="0" sz="2000" u="none" cap="none" strike="noStrike">
              <a:solidFill>
                <a:srgbClr val="9900FF"/>
              </a:solidFill>
              <a:highlight>
                <a:srgbClr val="D9D2E9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Adductors of hip:</a:t>
            </a:r>
            <a:endParaRPr b="0" i="0" sz="2000" u="sng" cap="none" strike="noStrike"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1. Adductor longus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2. Adductor brevis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3. Adductor magnus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(adductor part)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4. Gracilis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93C47D"/>
                </a:solidFill>
                <a:highlight>
                  <a:srgbClr val="D9EAD3"/>
                </a:highlight>
                <a:latin typeface="Comfortaa"/>
                <a:ea typeface="Comfortaa"/>
                <a:cs typeface="Comfortaa"/>
                <a:sym typeface="Comfortaa"/>
              </a:rPr>
              <a:t>Nerve supply:</a:t>
            </a:r>
            <a:endParaRPr b="1" i="0" sz="2000" u="none" cap="none" strike="noStrike">
              <a:solidFill>
                <a:srgbClr val="93C47D"/>
              </a:solidFill>
              <a:highlight>
                <a:srgbClr val="D9EAD3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Obturator nerve</a:t>
            </a:r>
            <a:r>
              <a:rPr b="0" i="0" lang="en-US" sz="20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(L2,3,4)</a:t>
            </a:r>
            <a:endParaRPr b="0" i="0" sz="20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91" name="Google Shape;91;g2596de265a9c2374_2"/>
          <p:cNvCxnSpPr/>
          <p:nvPr/>
        </p:nvCxnSpPr>
        <p:spPr>
          <a:xfrm flipH="1" rot="10800000">
            <a:off x="10010468" y="5235857"/>
            <a:ext cx="1933500" cy="8202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2" name="Google Shape;92;g2596de265a9c2374_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74498" y="2130475"/>
            <a:ext cx="5599802" cy="27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4ebbfe58c0136f7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4ebbfe58c0136f7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67750" y="1926600"/>
            <a:ext cx="4446975" cy="681150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4ebbfe58c0136f7_0"/>
          <p:cNvSpPr txBox="1"/>
          <p:nvPr/>
        </p:nvSpPr>
        <p:spPr>
          <a:xfrm>
            <a:off x="1768698" y="654462"/>
            <a:ext cx="7320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500" u="none" cap="none" strike="noStrike">
                <a:solidFill>
                  <a:srgbClr val="E0666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Anterior compartment of thigh</a:t>
            </a:r>
            <a:endParaRPr b="0" i="0" sz="3500" u="none" cap="none" strike="noStrike">
              <a:solidFill>
                <a:srgbClr val="E06666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g4ebbfe58c0136f7_0"/>
          <p:cNvSpPr txBox="1"/>
          <p:nvPr/>
        </p:nvSpPr>
        <p:spPr>
          <a:xfrm>
            <a:off x="2419257" y="1377756"/>
            <a:ext cx="6018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sng" cap="none" strike="noStrike">
                <a:solidFill>
                  <a:srgbClr val="E06666"/>
                </a:solidFill>
                <a:latin typeface="Comfortaa"/>
                <a:ea typeface="Comfortaa"/>
                <a:cs typeface="Comfortaa"/>
                <a:sym typeface="Comfortaa"/>
              </a:rPr>
              <a:t>Extensors of knee:</a:t>
            </a:r>
            <a:endParaRPr b="0" i="0" sz="2500" u="sng" cap="none" strike="noStrike">
              <a:solidFill>
                <a:srgbClr val="E0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Quadriceps femoris</a:t>
            </a:r>
            <a:endParaRPr b="0" i="0" sz="2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" name="Google Shape;101;g4ebbfe58c0136f7_0">
            <a:hlinkClick r:id="rId5"/>
          </p:cNvPr>
          <p:cNvSpPr txBox="1"/>
          <p:nvPr/>
        </p:nvSpPr>
        <p:spPr>
          <a:xfrm>
            <a:off x="16042220" y="885150"/>
            <a:ext cx="2627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Click here</a:t>
            </a:r>
            <a:endParaRPr b="0" i="0" sz="2000" u="sng" cap="none" strike="noStrike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Min-7:15</a:t>
            </a:r>
            <a:endParaRPr b="0" i="0" sz="2000" u="sng" cap="none" strike="noStrike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02" name="Google Shape;102;g4ebbfe58c0136f7_0"/>
          <p:cNvGrpSpPr/>
          <p:nvPr/>
        </p:nvGrpSpPr>
        <p:grpSpPr>
          <a:xfrm>
            <a:off x="16796809" y="105513"/>
            <a:ext cx="1117916" cy="779647"/>
            <a:chOff x="3051531" y="1516809"/>
            <a:chExt cx="390034" cy="296545"/>
          </a:xfrm>
        </p:grpSpPr>
        <p:sp>
          <p:nvSpPr>
            <p:cNvPr id="103" name="Google Shape;103;g4ebbfe58c0136f7_0"/>
            <p:cNvSpPr/>
            <p:nvPr/>
          </p:nvSpPr>
          <p:spPr>
            <a:xfrm>
              <a:off x="3051531" y="1516809"/>
              <a:ext cx="389719" cy="296545"/>
            </a:xfrm>
            <a:custGeom>
              <a:rect b="b" l="l" r="r" t="t"/>
              <a:pathLst>
                <a:path extrusionOk="0" h="19806" w="26029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g4ebbfe58c0136f7_0"/>
            <p:cNvSpPr/>
            <p:nvPr/>
          </p:nvSpPr>
          <p:spPr>
            <a:xfrm>
              <a:off x="3051531" y="1744391"/>
              <a:ext cx="389719" cy="68963"/>
            </a:xfrm>
            <a:custGeom>
              <a:rect b="b" l="l" r="r" t="t"/>
              <a:pathLst>
                <a:path extrusionOk="0" h="4606" w="26029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g4ebbfe58c0136f7_0"/>
            <p:cNvSpPr/>
            <p:nvPr/>
          </p:nvSpPr>
          <p:spPr>
            <a:xfrm>
              <a:off x="3051531" y="1753838"/>
              <a:ext cx="389719" cy="59516"/>
            </a:xfrm>
            <a:custGeom>
              <a:rect b="b" l="l" r="r" t="t"/>
              <a:pathLst>
                <a:path extrusionOk="0" h="3975" w="26029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4ebbfe58c0136f7_0"/>
            <p:cNvSpPr/>
            <p:nvPr/>
          </p:nvSpPr>
          <p:spPr>
            <a:xfrm>
              <a:off x="3051846" y="1516809"/>
              <a:ext cx="389405" cy="65804"/>
            </a:xfrm>
            <a:custGeom>
              <a:rect b="b" l="l" r="r" t="t"/>
              <a:pathLst>
                <a:path extrusionOk="0" h="4395" w="26008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4ebbfe58c0136f7_0"/>
            <p:cNvSpPr/>
            <p:nvPr/>
          </p:nvSpPr>
          <p:spPr>
            <a:xfrm>
              <a:off x="3051846" y="1516809"/>
              <a:ext cx="389719" cy="56356"/>
            </a:xfrm>
            <a:custGeom>
              <a:rect b="b" l="l" r="r" t="t"/>
              <a:pathLst>
                <a:path extrusionOk="0" h="3764" w="26029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g4ebbfe58c0136f7_0"/>
            <p:cNvSpPr/>
            <p:nvPr/>
          </p:nvSpPr>
          <p:spPr>
            <a:xfrm>
              <a:off x="3077973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4ebbfe58c0136f7_0"/>
            <p:cNvSpPr/>
            <p:nvPr/>
          </p:nvSpPr>
          <p:spPr>
            <a:xfrm>
              <a:off x="3100012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4ebbfe58c0136f7_0"/>
            <p:cNvSpPr/>
            <p:nvPr/>
          </p:nvSpPr>
          <p:spPr>
            <a:xfrm>
              <a:off x="3121737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4ebbfe58c0136f7_0"/>
            <p:cNvSpPr/>
            <p:nvPr/>
          </p:nvSpPr>
          <p:spPr>
            <a:xfrm>
              <a:off x="3336727" y="1539148"/>
              <a:ext cx="81226" cy="11978"/>
            </a:xfrm>
            <a:custGeom>
              <a:rect b="b" l="l" r="r" t="t"/>
              <a:pathLst>
                <a:path extrusionOk="0" h="800" w="5425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4ebbfe58c0136f7_0"/>
            <p:cNvSpPr/>
            <p:nvPr/>
          </p:nvSpPr>
          <p:spPr>
            <a:xfrm>
              <a:off x="3301153" y="1539148"/>
              <a:ext cx="30244" cy="11978"/>
            </a:xfrm>
            <a:custGeom>
              <a:rect b="b" l="l" r="r" t="t"/>
              <a:pathLst>
                <a:path extrusionOk="0" h="800" w="202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g4ebbfe58c0136f7_0"/>
            <p:cNvSpPr/>
            <p:nvPr/>
          </p:nvSpPr>
          <p:spPr>
            <a:xfrm>
              <a:off x="3170832" y="1608096"/>
              <a:ext cx="151432" cy="107667"/>
            </a:xfrm>
            <a:custGeom>
              <a:rect b="b" l="l" r="r" t="t"/>
              <a:pathLst>
                <a:path extrusionOk="0" h="7191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4ebbfe58c0136f7_0"/>
            <p:cNvSpPr/>
            <p:nvPr/>
          </p:nvSpPr>
          <p:spPr>
            <a:xfrm>
              <a:off x="3170832" y="1608096"/>
              <a:ext cx="151432" cy="44079"/>
            </a:xfrm>
            <a:custGeom>
              <a:rect b="b" l="l" r="r" t="t"/>
              <a:pathLst>
                <a:path extrusionOk="0" h="2944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4ebbfe58c0136f7_0"/>
            <p:cNvSpPr/>
            <p:nvPr/>
          </p:nvSpPr>
          <p:spPr>
            <a:xfrm>
              <a:off x="3227503" y="1642084"/>
              <a:ext cx="41878" cy="40007"/>
            </a:xfrm>
            <a:custGeom>
              <a:rect b="b" l="l" r="r" t="t"/>
              <a:pathLst>
                <a:path extrusionOk="0" h="2672" w="2797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4ebbfe58c0136f7_0"/>
            <p:cNvSpPr/>
            <p:nvPr/>
          </p:nvSpPr>
          <p:spPr>
            <a:xfrm>
              <a:off x="3087106" y="1776177"/>
              <a:ext cx="160865" cy="11679"/>
            </a:xfrm>
            <a:custGeom>
              <a:rect b="b" l="l" r="r" t="t"/>
              <a:pathLst>
                <a:path extrusionOk="0" h="780" w="10744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4ebbfe58c0136f7_0"/>
            <p:cNvSpPr/>
            <p:nvPr/>
          </p:nvSpPr>
          <p:spPr>
            <a:xfrm>
              <a:off x="3362540" y="1775563"/>
              <a:ext cx="46295" cy="11978"/>
            </a:xfrm>
            <a:custGeom>
              <a:rect b="b" l="l" r="r" t="t"/>
              <a:pathLst>
                <a:path extrusionOk="0" h="800" w="3092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18" name="Google Shape;118;g4ebbfe58c0136f7_0"/>
          <p:cNvGraphicFramePr/>
          <p:nvPr/>
        </p:nvGraphicFramePr>
        <p:xfrm>
          <a:off x="443775" y="29121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{2430BACC-E39F-4CD0-9291-1150F46FAE08}</a:tableStyleId>
              </a:tblPr>
              <a:tblGrid>
                <a:gridCol w="2604800"/>
                <a:gridCol w="2604800"/>
                <a:gridCol w="2604800"/>
                <a:gridCol w="2604800"/>
                <a:gridCol w="2604800"/>
              </a:tblGrid>
              <a:tr h="943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Muscle name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FF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Rectus femoris</a:t>
                      </a:r>
                      <a:endParaRPr b="1" sz="2000" u="none" cap="none" strike="noStrike">
                        <a:solidFill>
                          <a:srgbClr val="FFFF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FF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Vastus intermedius </a:t>
                      </a:r>
                      <a:endParaRPr b="1" sz="2000" u="none" cap="none" strike="noStrike">
                        <a:solidFill>
                          <a:srgbClr val="FFFF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Vastus Lateralis</a:t>
                      </a:r>
                      <a:endParaRPr b="1" sz="20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Vastus medialis</a:t>
                      </a:r>
                      <a:endParaRPr b="1" sz="2000" u="none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129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origin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Anterior inferior iliac spine (hip bone)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front of shaft of femur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600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(anterior &amp; lateral )</a:t>
                      </a:r>
                      <a:endParaRPr sz="1600" u="none" cap="none" strike="noStrike">
                        <a:solidFill>
                          <a:srgbClr val="C27BA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posterior border of femur </a:t>
                      </a:r>
                      <a:r>
                        <a:rPr lang="en-US" sz="16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(upper </a:t>
                      </a:r>
                      <a:r>
                        <a:rPr lang="en-US" sz="1600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end and shaft of femur )</a:t>
                      </a:r>
                      <a:endParaRPr sz="1600" u="none" cap="none" strike="noStrike">
                        <a:solidFill>
                          <a:srgbClr val="C27BA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posterior border of femur</a:t>
                      </a:r>
                      <a:r>
                        <a:rPr lang="en-US" sz="20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6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</a:t>
                      </a:r>
                      <a:r>
                        <a:rPr lang="en-US" sz="12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600">
                          <a:solidFill>
                            <a:srgbClr val="C27B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posterior border of femur ( upper end and shaft of femur)</a:t>
                      </a:r>
                      <a:endParaRPr sz="1200" cap="none" strike="noStrike">
                        <a:solidFill>
                          <a:srgbClr val="C27BA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15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insertion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into </a:t>
                      </a: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</a:t>
                      </a:r>
                      <a:r>
                        <a:rPr lang="en-US" sz="2000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atella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(patella is a sesamoid bone) then form patella into </a:t>
                      </a:r>
                      <a:r>
                        <a:rPr lang="en-US" sz="2000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Tuberosity</a:t>
                      </a: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2000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of tibia</a:t>
                      </a: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through 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ligamentum patella ( patellar ligament )</a:t>
                      </a:r>
                      <a:endParaRPr sz="20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35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action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Extension of knee joint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943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Nerve supply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Femoral nerve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15d886fe7d28cf85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15d886fe7d28cf85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94850" y="1001675"/>
            <a:ext cx="2645625" cy="330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15d886fe7d28cf85_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34900" y="3918057"/>
            <a:ext cx="2965551" cy="296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5d886fe7d28cf85_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620491" y="7159600"/>
            <a:ext cx="2394350" cy="2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15d886fe7d28cf85_4"/>
          <p:cNvSpPr txBox="1"/>
          <p:nvPr/>
        </p:nvSpPr>
        <p:spPr>
          <a:xfrm>
            <a:off x="1768698" y="654462"/>
            <a:ext cx="7320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500" u="none" cap="none" strike="noStrike">
                <a:solidFill>
                  <a:srgbClr val="E0666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Anterior compartment of thigh</a:t>
            </a:r>
            <a:endParaRPr b="0" i="0" sz="3500" u="none" cap="none" strike="noStrike">
              <a:solidFill>
                <a:srgbClr val="E06666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" name="Google Shape;128;g15d886fe7d28cf85_4"/>
          <p:cNvSpPr txBox="1"/>
          <p:nvPr/>
        </p:nvSpPr>
        <p:spPr>
          <a:xfrm>
            <a:off x="3928694" y="1377758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sng" cap="none" strike="noStrike">
                <a:solidFill>
                  <a:srgbClr val="E06666"/>
                </a:solidFill>
                <a:latin typeface="Comfortaa"/>
                <a:ea typeface="Comfortaa"/>
                <a:cs typeface="Comfortaa"/>
                <a:sym typeface="Comfortaa"/>
              </a:rPr>
              <a:t>Flexors of hip: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9" name="Google Shape;129;g15d886fe7d28cf85_4"/>
          <p:cNvGraphicFramePr/>
          <p:nvPr/>
        </p:nvGraphicFramePr>
        <p:xfrm>
          <a:off x="443775" y="23279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{2430BACC-E39F-4CD0-9291-1150F46FAE08}</a:tableStyleId>
              </a:tblPr>
              <a:tblGrid>
                <a:gridCol w="3176625"/>
                <a:gridCol w="3176625"/>
                <a:gridCol w="3176625"/>
                <a:gridCol w="3176625"/>
              </a:tblGrid>
              <a:tr h="105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Muscle name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9900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Sartorius</a:t>
                      </a:r>
                      <a:endParaRPr b="1" sz="2000" u="none" cap="none" strike="noStrike">
                        <a:solidFill>
                          <a:srgbClr val="9900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B45F0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Pectineus</a:t>
                      </a:r>
                      <a:endParaRPr b="1" sz="2000" u="none" cap="none" strike="noStrike">
                        <a:solidFill>
                          <a:srgbClr val="B45F0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Iliopsoas (Iliacus+psoas major)</a:t>
                      </a:r>
                      <a:endParaRPr b="1" sz="2000" u="none" cap="none" strike="noStrike">
                        <a:solidFill>
                          <a:srgbClr val="6AA84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1260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Origin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Anterior superior iliac spine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superior pubic ramus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99999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</a:t>
                      </a:r>
                      <a:r>
                        <a:rPr lang="en-US" sz="2000" u="none" cap="none" strike="noStrike">
                          <a:solidFill>
                            <a:srgbClr val="99999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liacus :ilium of hip bone , psoas: transverse process of lumbar vertebrae</a:t>
                      </a:r>
                      <a:endParaRPr sz="2000" u="none" cap="none" strike="noStrike">
                        <a:solidFill>
                          <a:srgbClr val="99999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7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Insertion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upper part of medial surface of tibia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back of femur (below lesser trochanter)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lesser trochanter of femur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2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Action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(TAILOR’S POSITION)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flexion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 abduction, lateral rotation of hip joint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-flexion of knee joint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flexion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,adduction of hip joint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flexion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hip joint 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38761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(the main flexors)</a:t>
                      </a:r>
                      <a:endParaRPr sz="2000" u="none" cap="none" strike="noStrike">
                        <a:solidFill>
                          <a:srgbClr val="38761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Nerve supply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Femoral nerve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130" name="Google Shape;130;g15d886fe7d28cf85_4"/>
          <p:cNvSpPr txBox="1"/>
          <p:nvPr/>
        </p:nvSpPr>
        <p:spPr>
          <a:xfrm>
            <a:off x="912558" y="7895911"/>
            <a:ext cx="2394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Mainly </a:t>
            </a:r>
            <a:r>
              <a:rPr b="1" i="0" lang="en-US" sz="1500" u="none" cap="none" strike="noStrike">
                <a:solidFill>
                  <a:srgbClr val="38761D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flexion</a:t>
            </a:r>
            <a:r>
              <a:rPr b="1" i="0" lang="en-US" sz="1500" u="none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 of hip</a:t>
            </a:r>
            <a:endParaRPr b="1" i="0" sz="1500" u="none" cap="none" strike="noStrike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15d886fe7d28cf85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15d886fe7d28cf85_8"/>
          <p:cNvSpPr txBox="1"/>
          <p:nvPr/>
        </p:nvSpPr>
        <p:spPr>
          <a:xfrm>
            <a:off x="1859314" y="654463"/>
            <a:ext cx="8827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9900FF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Medial compartment of the thigh</a:t>
            </a:r>
            <a:endParaRPr b="0" i="0" sz="3500" u="none" cap="none" strike="noStrike">
              <a:solidFill>
                <a:srgbClr val="9900FF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37" name="Google Shape;137;g15d886fe7d28cf85_8"/>
          <p:cNvGraphicFramePr/>
          <p:nvPr/>
        </p:nvGraphicFramePr>
        <p:xfrm>
          <a:off x="952500" y="2247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{2430BACC-E39F-4CD0-9291-1150F46FAE08}</a:tableStyleId>
              </a:tblPr>
              <a:tblGrid>
                <a:gridCol w="2670925"/>
                <a:gridCol w="2670925"/>
                <a:gridCol w="2670925"/>
                <a:gridCol w="2670925"/>
                <a:gridCol w="2670925"/>
              </a:tblGrid>
              <a:tr h="995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Muscle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5818E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Adductor longus</a:t>
                      </a:r>
                      <a:endParaRPr b="1" sz="2000" u="none" cap="none" strike="noStrike">
                        <a:solidFill>
                          <a:srgbClr val="45818E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Adductor brevis</a:t>
                      </a:r>
                      <a:endParaRPr b="1" sz="2000" u="none" cap="none" strike="noStrike">
                        <a:solidFill>
                          <a:srgbClr val="6AA84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E066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Adductor magnus (Adductor part)</a:t>
                      </a:r>
                      <a:endParaRPr b="1" sz="2000" u="none" cap="none" strike="noStrike">
                        <a:solidFill>
                          <a:srgbClr val="E0666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Gracilis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95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Origin</a:t>
                      </a:r>
                      <a:endParaRPr b="1" sz="2000" u="none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Body of pubis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-Body of pubis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-Inferior pubic ramus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-Inferior pubic ramus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-Ischial ramus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-Inferior pubic ramus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-Ischial ramus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3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2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3C78D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Insertion </a:t>
                      </a:r>
                      <a:endParaRPr b="1" sz="2000" u="none" cap="none" strike="noStrike">
                        <a:solidFill>
                          <a:srgbClr val="3C78D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Posterior border of femur (Línea Aspera)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Upper part of medial surface of tibia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(behind sartorius)</a:t>
                      </a:r>
                      <a:endParaRPr sz="2000" u="none" cap="none" strike="noStrike">
                        <a:solidFill>
                          <a:srgbClr val="FF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Action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Adduction of hip joint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-Adduction of hip joint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-Flexes knee joint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-Adduction og thigh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Nerve supply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Obturator nerve</a:t>
                      </a:r>
                      <a:endParaRPr sz="2000" u="none" cap="none" strike="noStrike">
                        <a:solidFill>
                          <a:srgbClr val="FF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38" name="Google Shape;138;g15d886fe7d28cf85_8">
            <a:hlinkClick r:id="rId5"/>
          </p:cNvPr>
          <p:cNvSpPr txBox="1"/>
          <p:nvPr/>
        </p:nvSpPr>
        <p:spPr>
          <a:xfrm>
            <a:off x="16263456" y="885150"/>
            <a:ext cx="218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Click here</a:t>
            </a:r>
            <a:endParaRPr b="0" i="0" sz="2000" u="sng" cap="none" strike="noStrike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39" name="Google Shape;139;g15d886fe7d28cf85_8"/>
          <p:cNvGrpSpPr/>
          <p:nvPr/>
        </p:nvGrpSpPr>
        <p:grpSpPr>
          <a:xfrm>
            <a:off x="16796809" y="105513"/>
            <a:ext cx="1117916" cy="779647"/>
            <a:chOff x="3051531" y="1516809"/>
            <a:chExt cx="390034" cy="296545"/>
          </a:xfrm>
        </p:grpSpPr>
        <p:sp>
          <p:nvSpPr>
            <p:cNvPr id="140" name="Google Shape;140;g15d886fe7d28cf85_8"/>
            <p:cNvSpPr/>
            <p:nvPr/>
          </p:nvSpPr>
          <p:spPr>
            <a:xfrm>
              <a:off x="3051531" y="1516809"/>
              <a:ext cx="389719" cy="296545"/>
            </a:xfrm>
            <a:custGeom>
              <a:rect b="b" l="l" r="r" t="t"/>
              <a:pathLst>
                <a:path extrusionOk="0" h="19806" w="26029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15d886fe7d28cf85_8"/>
            <p:cNvSpPr/>
            <p:nvPr/>
          </p:nvSpPr>
          <p:spPr>
            <a:xfrm>
              <a:off x="3051531" y="1744391"/>
              <a:ext cx="389719" cy="68963"/>
            </a:xfrm>
            <a:custGeom>
              <a:rect b="b" l="l" r="r" t="t"/>
              <a:pathLst>
                <a:path extrusionOk="0" h="4606" w="26029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15d886fe7d28cf85_8"/>
            <p:cNvSpPr/>
            <p:nvPr/>
          </p:nvSpPr>
          <p:spPr>
            <a:xfrm>
              <a:off x="3051531" y="1753838"/>
              <a:ext cx="389719" cy="59516"/>
            </a:xfrm>
            <a:custGeom>
              <a:rect b="b" l="l" r="r" t="t"/>
              <a:pathLst>
                <a:path extrusionOk="0" h="3975" w="26029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15d886fe7d28cf85_8"/>
            <p:cNvSpPr/>
            <p:nvPr/>
          </p:nvSpPr>
          <p:spPr>
            <a:xfrm>
              <a:off x="3051846" y="1516809"/>
              <a:ext cx="389405" cy="65804"/>
            </a:xfrm>
            <a:custGeom>
              <a:rect b="b" l="l" r="r" t="t"/>
              <a:pathLst>
                <a:path extrusionOk="0" h="4395" w="26008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15d886fe7d28cf85_8"/>
            <p:cNvSpPr/>
            <p:nvPr/>
          </p:nvSpPr>
          <p:spPr>
            <a:xfrm>
              <a:off x="3051846" y="1516809"/>
              <a:ext cx="389719" cy="56356"/>
            </a:xfrm>
            <a:custGeom>
              <a:rect b="b" l="l" r="r" t="t"/>
              <a:pathLst>
                <a:path extrusionOk="0" h="3764" w="26029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15d886fe7d28cf85_8"/>
            <p:cNvSpPr/>
            <p:nvPr/>
          </p:nvSpPr>
          <p:spPr>
            <a:xfrm>
              <a:off x="3077973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g15d886fe7d28cf85_8"/>
            <p:cNvSpPr/>
            <p:nvPr/>
          </p:nvSpPr>
          <p:spPr>
            <a:xfrm>
              <a:off x="3100012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15d886fe7d28cf85_8"/>
            <p:cNvSpPr/>
            <p:nvPr/>
          </p:nvSpPr>
          <p:spPr>
            <a:xfrm>
              <a:off x="3121737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15d886fe7d28cf85_8"/>
            <p:cNvSpPr/>
            <p:nvPr/>
          </p:nvSpPr>
          <p:spPr>
            <a:xfrm>
              <a:off x="3336727" y="1539148"/>
              <a:ext cx="81226" cy="11978"/>
            </a:xfrm>
            <a:custGeom>
              <a:rect b="b" l="l" r="r" t="t"/>
              <a:pathLst>
                <a:path extrusionOk="0" h="800" w="5425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15d886fe7d28cf85_8"/>
            <p:cNvSpPr/>
            <p:nvPr/>
          </p:nvSpPr>
          <p:spPr>
            <a:xfrm>
              <a:off x="3301153" y="1539148"/>
              <a:ext cx="30244" cy="11978"/>
            </a:xfrm>
            <a:custGeom>
              <a:rect b="b" l="l" r="r" t="t"/>
              <a:pathLst>
                <a:path extrusionOk="0" h="800" w="202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15d886fe7d28cf85_8"/>
            <p:cNvSpPr/>
            <p:nvPr/>
          </p:nvSpPr>
          <p:spPr>
            <a:xfrm>
              <a:off x="3170832" y="1608096"/>
              <a:ext cx="151432" cy="107667"/>
            </a:xfrm>
            <a:custGeom>
              <a:rect b="b" l="l" r="r" t="t"/>
              <a:pathLst>
                <a:path extrusionOk="0" h="7191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g15d886fe7d28cf85_8"/>
            <p:cNvSpPr/>
            <p:nvPr/>
          </p:nvSpPr>
          <p:spPr>
            <a:xfrm>
              <a:off x="3170832" y="1608096"/>
              <a:ext cx="151432" cy="44079"/>
            </a:xfrm>
            <a:custGeom>
              <a:rect b="b" l="l" r="r" t="t"/>
              <a:pathLst>
                <a:path extrusionOk="0" h="2944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15d886fe7d28cf85_8"/>
            <p:cNvSpPr/>
            <p:nvPr/>
          </p:nvSpPr>
          <p:spPr>
            <a:xfrm>
              <a:off x="3227503" y="1642084"/>
              <a:ext cx="41878" cy="40007"/>
            </a:xfrm>
            <a:custGeom>
              <a:rect b="b" l="l" r="r" t="t"/>
              <a:pathLst>
                <a:path extrusionOk="0" h="2672" w="2797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15d886fe7d28cf85_8"/>
            <p:cNvSpPr/>
            <p:nvPr/>
          </p:nvSpPr>
          <p:spPr>
            <a:xfrm>
              <a:off x="3087106" y="1776177"/>
              <a:ext cx="160865" cy="11679"/>
            </a:xfrm>
            <a:custGeom>
              <a:rect b="b" l="l" r="r" t="t"/>
              <a:pathLst>
                <a:path extrusionOk="0" h="780" w="10744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g15d886fe7d28cf85_8"/>
            <p:cNvSpPr/>
            <p:nvPr/>
          </p:nvSpPr>
          <p:spPr>
            <a:xfrm>
              <a:off x="3362540" y="1775563"/>
              <a:ext cx="46295" cy="11978"/>
            </a:xfrm>
            <a:custGeom>
              <a:rect b="b" l="l" r="r" t="t"/>
              <a:pathLst>
                <a:path extrusionOk="0" h="800" w="3092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5" name="Google Shape;155;g15d886fe7d28cf85_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450303" y="3243350"/>
            <a:ext cx="3676075" cy="629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15d886fe7d28cf85_8"/>
          <p:cNvPicPr preferRelativeResize="0"/>
          <p:nvPr/>
        </p:nvPicPr>
        <p:blipFill rotWithShape="1">
          <a:blip r:embed="rId7">
            <a:alphaModFix/>
          </a:blip>
          <a:srcRect b="12503" l="0" r="0" t="0"/>
          <a:stretch/>
        </p:blipFill>
        <p:spPr>
          <a:xfrm>
            <a:off x="3743350" y="4340600"/>
            <a:ext cx="2484675" cy="207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15d886fe7d28cf85_8"/>
          <p:cNvPicPr preferRelativeResize="0"/>
          <p:nvPr/>
        </p:nvPicPr>
        <p:blipFill rotWithShape="1">
          <a:blip r:embed="rId8">
            <a:alphaModFix/>
          </a:blip>
          <a:srcRect b="31810" l="0" r="21636" t="4377"/>
          <a:stretch/>
        </p:blipFill>
        <p:spPr>
          <a:xfrm>
            <a:off x="6405800" y="4368700"/>
            <a:ext cx="2484675" cy="20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15d886fe7d28cf85_8"/>
          <p:cNvPicPr preferRelativeResize="0"/>
          <p:nvPr/>
        </p:nvPicPr>
        <p:blipFill rotWithShape="1">
          <a:blip r:embed="rId9">
            <a:alphaModFix/>
          </a:blip>
          <a:srcRect b="9156" l="0" r="25534" t="0"/>
          <a:stretch/>
        </p:blipFill>
        <p:spPr>
          <a:xfrm>
            <a:off x="9070500" y="4368700"/>
            <a:ext cx="2484675" cy="20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5d886fe7d28cf85_8"/>
          <p:cNvPicPr preferRelativeResize="0"/>
          <p:nvPr/>
        </p:nvPicPr>
        <p:blipFill rotWithShape="1">
          <a:blip r:embed="rId10">
            <a:alphaModFix/>
          </a:blip>
          <a:srcRect b="19387" l="0" r="19736" t="0"/>
          <a:stretch/>
        </p:blipFill>
        <p:spPr>
          <a:xfrm>
            <a:off x="11760400" y="4368700"/>
            <a:ext cx="2484675" cy="2019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g15d886fe7d28cf85_8"/>
          <p:cNvCxnSpPr/>
          <p:nvPr/>
        </p:nvCxnSpPr>
        <p:spPr>
          <a:xfrm>
            <a:off x="13162877" y="6112585"/>
            <a:ext cx="76800" cy="3396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stealth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15d886fe7d28cf85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15d886fe7d28cf85_12"/>
          <p:cNvSpPr txBox="1"/>
          <p:nvPr/>
        </p:nvSpPr>
        <p:spPr>
          <a:xfrm>
            <a:off x="1792917" y="654463"/>
            <a:ext cx="5253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Femoral triangle</a:t>
            </a:r>
            <a:endParaRPr b="0" i="0" sz="3500" u="none" cap="none" strike="noStrike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67" name="Google Shape;167;g15d886fe7d28cf85_12"/>
          <p:cNvGraphicFramePr/>
          <p:nvPr/>
        </p:nvGraphicFramePr>
        <p:xfrm>
          <a:off x="606154" y="20651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{2430BACC-E39F-4CD0-9291-1150F46FAE08}</a:tableStyleId>
              </a:tblPr>
              <a:tblGrid>
                <a:gridCol w="2716175"/>
                <a:gridCol w="11096450"/>
              </a:tblGrid>
              <a:tr h="629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Site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Upper ⅓ of front of thigh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985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Boundaries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Base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inguinal ligament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98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Lateral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medial border of sartorius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98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3C78D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Medial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medial border of adductor longus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Roof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•Skin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•Fasciae (superficial &amp; deep)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0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Floor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(From medial to lateral)</a:t>
                      </a:r>
                      <a:endParaRPr b="1" sz="2000" u="none" cap="none" strike="noStrike">
                        <a:solidFill>
                          <a:srgbClr val="FF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•</a:t>
                      </a: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Adductor longus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•Pectineus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•Psoas major 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•iliacus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Contents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•</a:t>
                      </a:r>
                      <a:r>
                        <a:rPr b="1" lang="en-US" sz="2000" u="none" cap="none" strike="noStrike">
                          <a:solidFill>
                            <a:srgbClr val="3C78D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Femoral vein </a:t>
                      </a:r>
                      <a:endParaRPr b="1" sz="2000" u="none" cap="none" strike="noStrike">
                        <a:solidFill>
                          <a:srgbClr val="3C78D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•</a:t>
                      </a:r>
                      <a:r>
                        <a:rPr b="1" lang="en-US" sz="20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Femoral artery</a:t>
                      </a:r>
                      <a:endParaRPr b="1" sz="2000" u="none" cap="none" strike="noStrike">
                        <a:solidFill>
                          <a:srgbClr val="CC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Both vein &amp; artery are enclosed in a fascial envelope (femoral sheath)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•</a:t>
                      </a:r>
                      <a:r>
                        <a:rPr b="1" lang="en-US" sz="2000" u="none" cap="none" strike="noStrike">
                          <a:solidFill>
                            <a:srgbClr val="6AA84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Femoral nerve</a:t>
                      </a:r>
                      <a:r>
                        <a:rPr b="1" lang="en-US" sz="2000" u="none" cap="none" strike="noStrike">
                          <a:solidFill>
                            <a:srgbClr val="38761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extLst>
                            <a:ext uri="http://customooxmlschemas.google.com/">
                              <go:slidesCustomData xmlns:go="http://customooxmlschemas.google.com/" textRoundtripDataId="0"/>
                            </a:ext>
                          </a:extLst>
                        </a:rPr>
                        <a:t> </a:t>
                      </a:r>
                      <a:r>
                        <a:rPr lang="en-US" sz="2000" u="none" cap="none" strike="noStrike">
                          <a:solidFill>
                            <a:srgbClr val="99999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extLst>
                            <a:ext uri="http://customooxmlschemas.google.com/">
                              <go:slidesCustomData xmlns:go="http://customooxmlschemas.google.com/" textRoundtripDataId="1"/>
                            </a:ext>
                          </a:extLst>
                        </a:rPr>
                        <a:t>(No femoral</a:t>
                      </a:r>
                      <a:endParaRPr sz="2000" u="none" cap="none" strike="noStrike">
                        <a:solidFill>
                          <a:srgbClr val="99999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  <a:extLst>
                          <a:ext uri="http://customooxmlschemas.google.com/">
                            <go:slidesCustomData xmlns:go="http://customooxmlschemas.google.com/" textRoundtripDataId="2"/>
                          </a:ext>
                        </a:extLs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rgbClr val="999999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extLst>
                            <a:ext uri="http://customooxmlschemas.google.com/">
                              <go:slidesCustomData xmlns:go="http://customooxmlschemas.google.com/" textRoundtripDataId="3"/>
                            </a:ext>
                          </a:extLst>
                        </a:rPr>
                        <a:t>sheath)</a:t>
                      </a:r>
                      <a:endParaRPr sz="2000" u="none" cap="none" strike="noStrike">
                        <a:solidFill>
                          <a:srgbClr val="999999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Deep inguinal lymph nodes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8" name="Google Shape;168;g15d886fe7d28cf85_12">
            <a:hlinkClick r:id="rId4"/>
          </p:cNvPr>
          <p:cNvSpPr txBox="1"/>
          <p:nvPr/>
        </p:nvSpPr>
        <p:spPr>
          <a:xfrm>
            <a:off x="16300956" y="885147"/>
            <a:ext cx="210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Click here</a:t>
            </a:r>
            <a:endParaRPr b="0" i="0" sz="2000" u="sng" cap="none" strike="noStrike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69" name="Google Shape;169;g15d886fe7d28cf85_12"/>
          <p:cNvGrpSpPr/>
          <p:nvPr/>
        </p:nvGrpSpPr>
        <p:grpSpPr>
          <a:xfrm>
            <a:off x="16796809" y="105513"/>
            <a:ext cx="1117916" cy="779647"/>
            <a:chOff x="3051531" y="1516809"/>
            <a:chExt cx="390034" cy="296545"/>
          </a:xfrm>
        </p:grpSpPr>
        <p:sp>
          <p:nvSpPr>
            <p:cNvPr id="170" name="Google Shape;170;g15d886fe7d28cf85_12"/>
            <p:cNvSpPr/>
            <p:nvPr/>
          </p:nvSpPr>
          <p:spPr>
            <a:xfrm>
              <a:off x="3051531" y="1516809"/>
              <a:ext cx="389719" cy="296545"/>
            </a:xfrm>
            <a:custGeom>
              <a:rect b="b" l="l" r="r" t="t"/>
              <a:pathLst>
                <a:path extrusionOk="0" h="19806" w="26029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15d886fe7d28cf85_12"/>
            <p:cNvSpPr/>
            <p:nvPr/>
          </p:nvSpPr>
          <p:spPr>
            <a:xfrm>
              <a:off x="3051531" y="1744391"/>
              <a:ext cx="389719" cy="68963"/>
            </a:xfrm>
            <a:custGeom>
              <a:rect b="b" l="l" r="r" t="t"/>
              <a:pathLst>
                <a:path extrusionOk="0" h="4606" w="26029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g15d886fe7d28cf85_12"/>
            <p:cNvSpPr/>
            <p:nvPr/>
          </p:nvSpPr>
          <p:spPr>
            <a:xfrm>
              <a:off x="3051531" y="1753838"/>
              <a:ext cx="389719" cy="59516"/>
            </a:xfrm>
            <a:custGeom>
              <a:rect b="b" l="l" r="r" t="t"/>
              <a:pathLst>
                <a:path extrusionOk="0" h="3975" w="26029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g15d886fe7d28cf85_12"/>
            <p:cNvSpPr/>
            <p:nvPr/>
          </p:nvSpPr>
          <p:spPr>
            <a:xfrm>
              <a:off x="3051846" y="1516809"/>
              <a:ext cx="389405" cy="65804"/>
            </a:xfrm>
            <a:custGeom>
              <a:rect b="b" l="l" r="r" t="t"/>
              <a:pathLst>
                <a:path extrusionOk="0" h="4395" w="26008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g15d886fe7d28cf85_12"/>
            <p:cNvSpPr/>
            <p:nvPr/>
          </p:nvSpPr>
          <p:spPr>
            <a:xfrm>
              <a:off x="3051846" y="1516809"/>
              <a:ext cx="389719" cy="56356"/>
            </a:xfrm>
            <a:custGeom>
              <a:rect b="b" l="l" r="r" t="t"/>
              <a:pathLst>
                <a:path extrusionOk="0" h="3764" w="26029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g15d886fe7d28cf85_12"/>
            <p:cNvSpPr/>
            <p:nvPr/>
          </p:nvSpPr>
          <p:spPr>
            <a:xfrm>
              <a:off x="3077973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g15d886fe7d28cf85_12"/>
            <p:cNvSpPr/>
            <p:nvPr/>
          </p:nvSpPr>
          <p:spPr>
            <a:xfrm>
              <a:off x="3100012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g15d886fe7d28cf85_12"/>
            <p:cNvSpPr/>
            <p:nvPr/>
          </p:nvSpPr>
          <p:spPr>
            <a:xfrm>
              <a:off x="3121737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g15d886fe7d28cf85_12"/>
            <p:cNvSpPr/>
            <p:nvPr/>
          </p:nvSpPr>
          <p:spPr>
            <a:xfrm>
              <a:off x="3336727" y="1539148"/>
              <a:ext cx="81226" cy="11978"/>
            </a:xfrm>
            <a:custGeom>
              <a:rect b="b" l="l" r="r" t="t"/>
              <a:pathLst>
                <a:path extrusionOk="0" h="800" w="5425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g15d886fe7d28cf85_12"/>
            <p:cNvSpPr/>
            <p:nvPr/>
          </p:nvSpPr>
          <p:spPr>
            <a:xfrm>
              <a:off x="3301153" y="1539148"/>
              <a:ext cx="30244" cy="11978"/>
            </a:xfrm>
            <a:custGeom>
              <a:rect b="b" l="l" r="r" t="t"/>
              <a:pathLst>
                <a:path extrusionOk="0" h="800" w="202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g15d886fe7d28cf85_12"/>
            <p:cNvSpPr/>
            <p:nvPr/>
          </p:nvSpPr>
          <p:spPr>
            <a:xfrm>
              <a:off x="3170832" y="1608096"/>
              <a:ext cx="151432" cy="107667"/>
            </a:xfrm>
            <a:custGeom>
              <a:rect b="b" l="l" r="r" t="t"/>
              <a:pathLst>
                <a:path extrusionOk="0" h="7191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15d886fe7d28cf85_12"/>
            <p:cNvSpPr/>
            <p:nvPr/>
          </p:nvSpPr>
          <p:spPr>
            <a:xfrm>
              <a:off x="3170832" y="1608096"/>
              <a:ext cx="151432" cy="44079"/>
            </a:xfrm>
            <a:custGeom>
              <a:rect b="b" l="l" r="r" t="t"/>
              <a:pathLst>
                <a:path extrusionOk="0" h="2944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15d886fe7d28cf85_12"/>
            <p:cNvSpPr/>
            <p:nvPr/>
          </p:nvSpPr>
          <p:spPr>
            <a:xfrm>
              <a:off x="3227503" y="1642084"/>
              <a:ext cx="41878" cy="40007"/>
            </a:xfrm>
            <a:custGeom>
              <a:rect b="b" l="l" r="r" t="t"/>
              <a:pathLst>
                <a:path extrusionOk="0" h="2672" w="2797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15d886fe7d28cf85_12"/>
            <p:cNvSpPr/>
            <p:nvPr/>
          </p:nvSpPr>
          <p:spPr>
            <a:xfrm>
              <a:off x="3087106" y="1776177"/>
              <a:ext cx="160865" cy="11679"/>
            </a:xfrm>
            <a:custGeom>
              <a:rect b="b" l="l" r="r" t="t"/>
              <a:pathLst>
                <a:path extrusionOk="0" h="780" w="10744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15d886fe7d28cf85_12"/>
            <p:cNvSpPr/>
            <p:nvPr/>
          </p:nvSpPr>
          <p:spPr>
            <a:xfrm>
              <a:off x="3362540" y="1775563"/>
              <a:ext cx="46295" cy="11978"/>
            </a:xfrm>
            <a:custGeom>
              <a:rect b="b" l="l" r="r" t="t"/>
              <a:pathLst>
                <a:path extrusionOk="0" h="800" w="3092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5" name="Google Shape;185;g15d886fe7d28cf85_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23575" y="2065125"/>
            <a:ext cx="3564425" cy="3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5d886fe7d28cf85_12"/>
          <p:cNvPicPr preferRelativeResize="0"/>
          <p:nvPr/>
        </p:nvPicPr>
        <p:blipFill rotWithShape="1">
          <a:blip r:embed="rId6">
            <a:alphaModFix/>
          </a:blip>
          <a:srcRect b="15437" l="0" r="0" t="12856"/>
          <a:stretch/>
        </p:blipFill>
        <p:spPr>
          <a:xfrm>
            <a:off x="14589600" y="7418950"/>
            <a:ext cx="3564425" cy="25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15d886fe7d28cf85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2" name="Google Shape;192;g15d886fe7d28cf85_16"/>
          <p:cNvGraphicFramePr/>
          <p:nvPr/>
        </p:nvGraphicFramePr>
        <p:xfrm>
          <a:off x="443775" y="21424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{2430BACC-E39F-4CD0-9291-1150F46FAE08}</a:tableStyleId>
              </a:tblPr>
              <a:tblGrid>
                <a:gridCol w="2659650"/>
                <a:gridCol w="9790975"/>
              </a:tblGrid>
              <a:tr h="156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Deﬁnition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Intramuscular passage of fascial envelope for femoral artery &amp; vein to become the popliteal vessels in the popliteal fossa at the back of the knee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6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Site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 middle ⅓ of front of thigh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6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Extent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From apex of femoral triangle to adductor hiatus (in adductor magnus)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650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Boundaries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Roof: sartorius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65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Floor: adductor longus &amp; magnus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3" name="Google Shape;193;g15d886fe7d28cf85_16"/>
          <p:cNvSpPr txBox="1"/>
          <p:nvPr/>
        </p:nvSpPr>
        <p:spPr>
          <a:xfrm>
            <a:off x="1830385" y="654463"/>
            <a:ext cx="89823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Adductor canal (Subsartorial canal)</a:t>
            </a:r>
            <a:endParaRPr b="0" i="0" sz="3500" u="none" cap="none" strike="noStrike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4" name="Google Shape;194;g15d886fe7d28cf85_16"/>
          <p:cNvPicPr preferRelativeResize="0"/>
          <p:nvPr/>
        </p:nvPicPr>
        <p:blipFill rotWithShape="1">
          <a:blip r:embed="rId4">
            <a:alphaModFix/>
          </a:blip>
          <a:srcRect b="6769" l="7621" r="0" t="2229"/>
          <a:stretch/>
        </p:blipFill>
        <p:spPr>
          <a:xfrm>
            <a:off x="13359928" y="2142418"/>
            <a:ext cx="3453700" cy="782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5d886fe7d28cf85_16">
            <a:hlinkClick r:id="rId5"/>
          </p:cNvPr>
          <p:cNvSpPr txBox="1"/>
          <p:nvPr/>
        </p:nvSpPr>
        <p:spPr>
          <a:xfrm>
            <a:off x="15628956" y="885149"/>
            <a:ext cx="345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Click here</a:t>
            </a:r>
            <a:endParaRPr b="1" i="0" sz="2000" u="sng" cap="none" strike="noStrike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96" name="Google Shape;196;g15d886fe7d28cf85_16"/>
          <p:cNvGrpSpPr/>
          <p:nvPr/>
        </p:nvGrpSpPr>
        <p:grpSpPr>
          <a:xfrm>
            <a:off x="16796809" y="105513"/>
            <a:ext cx="1117916" cy="779647"/>
            <a:chOff x="3051531" y="1516809"/>
            <a:chExt cx="390034" cy="296545"/>
          </a:xfrm>
        </p:grpSpPr>
        <p:sp>
          <p:nvSpPr>
            <p:cNvPr id="197" name="Google Shape;197;g15d886fe7d28cf85_16"/>
            <p:cNvSpPr/>
            <p:nvPr/>
          </p:nvSpPr>
          <p:spPr>
            <a:xfrm>
              <a:off x="3051531" y="1516809"/>
              <a:ext cx="389719" cy="296545"/>
            </a:xfrm>
            <a:custGeom>
              <a:rect b="b" l="l" r="r" t="t"/>
              <a:pathLst>
                <a:path extrusionOk="0" h="19806" w="26029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15d886fe7d28cf85_16"/>
            <p:cNvSpPr/>
            <p:nvPr/>
          </p:nvSpPr>
          <p:spPr>
            <a:xfrm>
              <a:off x="3051531" y="1744391"/>
              <a:ext cx="389719" cy="68963"/>
            </a:xfrm>
            <a:custGeom>
              <a:rect b="b" l="l" r="r" t="t"/>
              <a:pathLst>
                <a:path extrusionOk="0" h="4606" w="26029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g15d886fe7d28cf85_16"/>
            <p:cNvSpPr/>
            <p:nvPr/>
          </p:nvSpPr>
          <p:spPr>
            <a:xfrm>
              <a:off x="3051531" y="1753838"/>
              <a:ext cx="389719" cy="59516"/>
            </a:xfrm>
            <a:custGeom>
              <a:rect b="b" l="l" r="r" t="t"/>
              <a:pathLst>
                <a:path extrusionOk="0" h="3975" w="26029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15d886fe7d28cf85_16"/>
            <p:cNvSpPr/>
            <p:nvPr/>
          </p:nvSpPr>
          <p:spPr>
            <a:xfrm>
              <a:off x="3051846" y="1516809"/>
              <a:ext cx="389405" cy="65804"/>
            </a:xfrm>
            <a:custGeom>
              <a:rect b="b" l="l" r="r" t="t"/>
              <a:pathLst>
                <a:path extrusionOk="0" h="4395" w="26008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15d886fe7d28cf85_16"/>
            <p:cNvSpPr/>
            <p:nvPr/>
          </p:nvSpPr>
          <p:spPr>
            <a:xfrm>
              <a:off x="3051846" y="1516809"/>
              <a:ext cx="389719" cy="56356"/>
            </a:xfrm>
            <a:custGeom>
              <a:rect b="b" l="l" r="r" t="t"/>
              <a:pathLst>
                <a:path extrusionOk="0" h="3764" w="26029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15d886fe7d28cf85_16"/>
            <p:cNvSpPr/>
            <p:nvPr/>
          </p:nvSpPr>
          <p:spPr>
            <a:xfrm>
              <a:off x="3077973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15d886fe7d28cf85_16"/>
            <p:cNvSpPr/>
            <p:nvPr/>
          </p:nvSpPr>
          <p:spPr>
            <a:xfrm>
              <a:off x="3100012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15d886fe7d28cf85_16"/>
            <p:cNvSpPr/>
            <p:nvPr/>
          </p:nvSpPr>
          <p:spPr>
            <a:xfrm>
              <a:off x="3121737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15d886fe7d28cf85_16"/>
            <p:cNvSpPr/>
            <p:nvPr/>
          </p:nvSpPr>
          <p:spPr>
            <a:xfrm>
              <a:off x="3336727" y="1539148"/>
              <a:ext cx="81226" cy="11978"/>
            </a:xfrm>
            <a:custGeom>
              <a:rect b="b" l="l" r="r" t="t"/>
              <a:pathLst>
                <a:path extrusionOk="0" h="800" w="5425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g15d886fe7d28cf85_16"/>
            <p:cNvSpPr/>
            <p:nvPr/>
          </p:nvSpPr>
          <p:spPr>
            <a:xfrm>
              <a:off x="3301153" y="1539148"/>
              <a:ext cx="30244" cy="11978"/>
            </a:xfrm>
            <a:custGeom>
              <a:rect b="b" l="l" r="r" t="t"/>
              <a:pathLst>
                <a:path extrusionOk="0" h="800" w="202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g15d886fe7d28cf85_16"/>
            <p:cNvSpPr/>
            <p:nvPr/>
          </p:nvSpPr>
          <p:spPr>
            <a:xfrm>
              <a:off x="3170832" y="1608096"/>
              <a:ext cx="151432" cy="107667"/>
            </a:xfrm>
            <a:custGeom>
              <a:rect b="b" l="l" r="r" t="t"/>
              <a:pathLst>
                <a:path extrusionOk="0" h="7191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15d886fe7d28cf85_16"/>
            <p:cNvSpPr/>
            <p:nvPr/>
          </p:nvSpPr>
          <p:spPr>
            <a:xfrm>
              <a:off x="3170832" y="1608096"/>
              <a:ext cx="151432" cy="44079"/>
            </a:xfrm>
            <a:custGeom>
              <a:rect b="b" l="l" r="r" t="t"/>
              <a:pathLst>
                <a:path extrusionOk="0" h="2944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g15d886fe7d28cf85_16"/>
            <p:cNvSpPr/>
            <p:nvPr/>
          </p:nvSpPr>
          <p:spPr>
            <a:xfrm>
              <a:off x="3227503" y="1642084"/>
              <a:ext cx="41878" cy="40007"/>
            </a:xfrm>
            <a:custGeom>
              <a:rect b="b" l="l" r="r" t="t"/>
              <a:pathLst>
                <a:path extrusionOk="0" h="2672" w="2797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15d886fe7d28cf85_16"/>
            <p:cNvSpPr/>
            <p:nvPr/>
          </p:nvSpPr>
          <p:spPr>
            <a:xfrm>
              <a:off x="3087106" y="1776177"/>
              <a:ext cx="160865" cy="11679"/>
            </a:xfrm>
            <a:custGeom>
              <a:rect b="b" l="l" r="r" t="t"/>
              <a:pathLst>
                <a:path extrusionOk="0" h="780" w="10744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15d886fe7d28cf85_16"/>
            <p:cNvSpPr/>
            <p:nvPr/>
          </p:nvSpPr>
          <p:spPr>
            <a:xfrm>
              <a:off x="3362540" y="1775563"/>
              <a:ext cx="46295" cy="11978"/>
            </a:xfrm>
            <a:custGeom>
              <a:rect b="b" l="l" r="r" t="t"/>
              <a:pathLst>
                <a:path extrusionOk="0" h="800" w="3092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6ddb7af47b574586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6ddb7af47b574586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813" y="1935729"/>
            <a:ext cx="5974374" cy="741352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6ddb7af47b574586_17"/>
          <p:cNvSpPr txBox="1"/>
          <p:nvPr/>
        </p:nvSpPr>
        <p:spPr>
          <a:xfrm>
            <a:off x="1825115" y="654463"/>
            <a:ext cx="4737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May help u!</a:t>
            </a:r>
            <a:endParaRPr b="0" i="0" sz="3500" u="none" cap="none" strike="noStrike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9" name="Google Shape;219;g6ddb7af47b574586_17"/>
          <p:cNvPicPr preferRelativeResize="0"/>
          <p:nvPr/>
        </p:nvPicPr>
        <p:blipFill rotWithShape="1">
          <a:blip r:embed="rId5">
            <a:alphaModFix/>
          </a:blip>
          <a:srcRect b="25808" l="0" r="-2773" t="17861"/>
          <a:stretch/>
        </p:blipFill>
        <p:spPr>
          <a:xfrm>
            <a:off x="6416200" y="1935725"/>
            <a:ext cx="5974374" cy="728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6ddb7af47b574586_17"/>
          <p:cNvPicPr preferRelativeResize="0"/>
          <p:nvPr/>
        </p:nvPicPr>
        <p:blipFill rotWithShape="1">
          <a:blip r:embed="rId6">
            <a:alphaModFix/>
          </a:blip>
          <a:srcRect b="25808" l="0" r="0" t="17861"/>
          <a:stretch/>
        </p:blipFill>
        <p:spPr>
          <a:xfrm>
            <a:off x="12390575" y="1935725"/>
            <a:ext cx="5675600" cy="728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2021-11-18T04:04:26Z</dcterms:created>
  <dc:creator>Deema 2002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2021-11-15T00:00:00Z</vt:filetime>
  </property>
  <property fmtid="{D5CDD505-2E9C-101B-9397-08002B2CF9AE}" pid="3" name="Creator">
    <vt:lpwstr>Canva</vt:lpwstr>
  </property>
  <property fmtid="{D5CDD505-2E9C-101B-9397-08002B2CF9AE}" pid="4" name="LastSaved">
    <vt:filetime>2021-11-18T00:00:00Z</vt:filetime>
  </property>
</Properties>
</file>