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287000" cx="18288000"/>
  <p:notesSz cx="18288000" cy="10287000"/>
  <p:embeddedFontLst>
    <p:embeddedFont>
      <p:font typeface="Caveat"/>
      <p:regular r:id="rId23"/>
      <p:bold r:id="rId24"/>
    </p:embeddedFont>
    <p:embeddedFont>
      <p:font typeface="Garamond"/>
      <p:regular r:id="rId25"/>
      <p:bold r:id="rId26"/>
      <p:italic r:id="rId27"/>
      <p:boldItalic r:id="rId28"/>
    </p:embeddedFont>
    <p:embeddedFont>
      <p:font typeface="Arial Narrow"/>
      <p:regular r:id="rId29"/>
      <p:bold r:id="rId30"/>
      <p:italic r:id="rId31"/>
      <p:boldItalic r:id="rId32"/>
    </p:embeddedFont>
    <p:embeddedFont>
      <p:font typeface="Comfortaa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5" roundtripDataSignature="AMtx7miscw5vNTpi9nghEffDIRvsZn6n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aveat-bold.fntdata"/><Relationship Id="rId23" Type="http://schemas.openxmlformats.org/officeDocument/2006/relationships/font" Target="fonts/Cave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aramond-bold.fntdata"/><Relationship Id="rId25" Type="http://schemas.openxmlformats.org/officeDocument/2006/relationships/font" Target="fonts/Garamond-regular.fntdata"/><Relationship Id="rId28" Type="http://schemas.openxmlformats.org/officeDocument/2006/relationships/font" Target="fonts/Garamond-boldItalic.fntdata"/><Relationship Id="rId27" Type="http://schemas.openxmlformats.org/officeDocument/2006/relationships/font" Target="fonts/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alNarr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alNarrow-italic.fntdata"/><Relationship Id="rId30" Type="http://schemas.openxmlformats.org/officeDocument/2006/relationships/font" Target="fonts/ArialNarrow-bold.fntdata"/><Relationship Id="rId11" Type="http://schemas.openxmlformats.org/officeDocument/2006/relationships/slide" Target="slides/slide6.xml"/><Relationship Id="rId33" Type="http://schemas.openxmlformats.org/officeDocument/2006/relationships/font" Target="fonts/Comfortaa-regular.fntdata"/><Relationship Id="rId10" Type="http://schemas.openxmlformats.org/officeDocument/2006/relationships/slide" Target="slides/slide5.xml"/><Relationship Id="rId32" Type="http://schemas.openxmlformats.org/officeDocument/2006/relationships/font" Target="fonts/ArialNarrow-boldItalic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Comfortaa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ebbfba277192909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ebbfba277192909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62aab9311_0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062aab9311_0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62aab9311_0_2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062aab9311_0_2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62aab9311_2_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062aab9311_2_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6cba0137830b247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6cba0137830b247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p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2" name="Google Shape;372;p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0" name="Google Shape;440;p5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5eb38fc7c_0_21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5eb38fc7c_0_2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5eb38fc7c_0_4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5eb38fc7c_0_4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5eb38fc7c_0_5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5eb38fc7c_0_5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5eb38fc7c_0_10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5eb38fc7c_0_10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5eb38fc7c_0_11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5eb38fc7c_0_11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5eb38fc7c_0_12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05eb38fc7c_0_12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3fbb8ef51_3_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3fbb8ef51_3_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45411" y="643388"/>
            <a:ext cx="4038599" cy="298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352" y="643388"/>
            <a:ext cx="4419599" cy="321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 txBox="1"/>
          <p:nvPr>
            <p:ph type="title"/>
          </p:nvPr>
        </p:nvSpPr>
        <p:spPr>
          <a:xfrm>
            <a:off x="4975771" y="562805"/>
            <a:ext cx="83364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ctrTitle"/>
          </p:nvPr>
        </p:nvSpPr>
        <p:spPr>
          <a:xfrm>
            <a:off x="1371600" y="3188970"/>
            <a:ext cx="155448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" type="subTitle"/>
          </p:nvPr>
        </p:nvSpPr>
        <p:spPr>
          <a:xfrm>
            <a:off x="2743200" y="5760720"/>
            <a:ext cx="12801600" cy="25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type="title"/>
          </p:nvPr>
        </p:nvSpPr>
        <p:spPr>
          <a:xfrm>
            <a:off x="4975771" y="562805"/>
            <a:ext cx="83364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" type="body"/>
          </p:nvPr>
        </p:nvSpPr>
        <p:spPr>
          <a:xfrm>
            <a:off x="914400" y="2366010"/>
            <a:ext cx="164592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/>
          <p:nvPr>
            <p:ph type="title"/>
          </p:nvPr>
        </p:nvSpPr>
        <p:spPr>
          <a:xfrm>
            <a:off x="4975771" y="562805"/>
            <a:ext cx="83364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" type="body"/>
          </p:nvPr>
        </p:nvSpPr>
        <p:spPr>
          <a:xfrm>
            <a:off x="914400" y="2366010"/>
            <a:ext cx="79554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2" type="body"/>
          </p:nvPr>
        </p:nvSpPr>
        <p:spPr>
          <a:xfrm>
            <a:off x="9418320" y="2366010"/>
            <a:ext cx="79554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975771" y="562805"/>
            <a:ext cx="83364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650" u="none" cap="none" strike="noStrike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914400" y="2366010"/>
            <a:ext cx="164592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13167361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5" Type="http://schemas.openxmlformats.org/officeDocument/2006/relationships/hyperlink" Target="https://docs.google.com/presentation/d/1TqFrwJwPpNRkeuXhJK_mTytLGLo_bK_J-sNgo7wsKlg/edit" TargetMode="External"/><Relationship Id="rId6" Type="http://schemas.openxmlformats.org/officeDocument/2006/relationships/hyperlink" Target="https://docs.google.com/presentation/d/1-4XrHk0ehAoa1huxbkdu8f-g6-YBr_Q3-rzzQcLIhVs/edit" TargetMode="External"/><Relationship Id="rId7" Type="http://schemas.openxmlformats.org/officeDocument/2006/relationships/image" Target="../media/image6.png"/><Relationship Id="rId8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18.jpg"/><Relationship Id="rId5" Type="http://schemas.openxmlformats.org/officeDocument/2006/relationships/image" Target="../media/image33.png"/><Relationship Id="rId6" Type="http://schemas.openxmlformats.org/officeDocument/2006/relationships/hyperlink" Target="https://youtu.be/9Bmph9FDcd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7.jpg"/><Relationship Id="rId5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34.png"/><Relationship Id="rId6" Type="http://schemas.openxmlformats.org/officeDocument/2006/relationships/image" Target="../media/image28.jpg"/><Relationship Id="rId7" Type="http://schemas.openxmlformats.org/officeDocument/2006/relationships/image" Target="../media/image2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hyperlink" Target="https://youtu.be/GegKw7_uj7E" TargetMode="External"/><Relationship Id="rId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0" y="1677408"/>
            <a:ext cx="4694866" cy="859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21334" y="24430"/>
            <a:ext cx="1039163" cy="518035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"/>
          <p:cNvSpPr txBox="1"/>
          <p:nvPr/>
        </p:nvSpPr>
        <p:spPr>
          <a:xfrm>
            <a:off x="14121584" y="7499557"/>
            <a:ext cx="36042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Color index:</a:t>
            </a:r>
            <a:endParaRPr b="1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Mine text</a:t>
            </a:r>
            <a:endParaRPr b="0" i="0" sz="18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Important </a:t>
            </a:r>
            <a:endParaRPr b="0" i="0" sz="18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Doctors notes</a:t>
            </a:r>
            <a:endParaRPr b="0" i="0" sz="1800" u="none" cap="none" strike="noStrike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Female slides only</a:t>
            </a:r>
            <a:endParaRPr b="0" i="0" sz="18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Male slides only </a:t>
            </a:r>
            <a:endParaRPr b="0" i="0" sz="18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Comfortaa"/>
              <a:buChar char="●"/>
            </a:pPr>
            <a:r>
              <a:rPr b="0" i="0" lang="en-US" sz="18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Extra</a:t>
            </a:r>
            <a:endParaRPr b="0" i="0" sz="18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9" name="Google Shape;49;p1"/>
          <p:cNvGrpSpPr/>
          <p:nvPr/>
        </p:nvGrpSpPr>
        <p:grpSpPr>
          <a:xfrm>
            <a:off x="13358741" y="6633124"/>
            <a:ext cx="624969" cy="535732"/>
            <a:chOff x="7513884" y="2448269"/>
            <a:chExt cx="363185" cy="338792"/>
          </a:xfrm>
        </p:grpSpPr>
        <p:sp>
          <p:nvSpPr>
            <p:cNvPr id="50" name="Google Shape;50;p1"/>
            <p:cNvSpPr/>
            <p:nvPr/>
          </p:nvSpPr>
          <p:spPr>
            <a:xfrm>
              <a:off x="7666316" y="2448269"/>
              <a:ext cx="210753" cy="206954"/>
            </a:xfrm>
            <a:custGeom>
              <a:rect b="b" l="l" r="r" t="t"/>
              <a:pathLst>
                <a:path extrusionOk="0" h="7899" w="8044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7691442" y="2471482"/>
              <a:ext cx="185627" cy="183741"/>
            </a:xfrm>
            <a:custGeom>
              <a:rect b="b" l="l" r="r" t="t"/>
              <a:pathLst>
                <a:path extrusionOk="0" h="7013" w="7085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7755972" y="2483298"/>
              <a:ext cx="84416" cy="84154"/>
            </a:xfrm>
            <a:custGeom>
              <a:rect b="b" l="l" r="r" t="t"/>
              <a:pathLst>
                <a:path extrusionOk="0" h="3212" w="3222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7800931" y="2528258"/>
              <a:ext cx="39457" cy="39195"/>
            </a:xfrm>
            <a:custGeom>
              <a:rect b="b" l="l" r="r" t="t"/>
              <a:pathLst>
                <a:path extrusionOk="0" h="1496" w="1506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7513884" y="2611888"/>
              <a:ext cx="195662" cy="175068"/>
            </a:xfrm>
            <a:custGeom>
              <a:rect b="b" l="l" r="r" t="t"/>
              <a:pathLst>
                <a:path extrusionOk="0" h="6682" w="7468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7513884" y="2626691"/>
              <a:ext cx="195426" cy="160370"/>
            </a:xfrm>
            <a:custGeom>
              <a:rect b="b" l="l" r="r" t="t"/>
              <a:pathLst>
                <a:path extrusionOk="0" h="6121" w="7459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1">
            <a:hlinkClick r:id="rId5"/>
          </p:cNvPr>
          <p:cNvSpPr txBox="1"/>
          <p:nvPr/>
        </p:nvSpPr>
        <p:spPr>
          <a:xfrm>
            <a:off x="13983316" y="6633082"/>
            <a:ext cx="349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Editing file</a:t>
            </a:r>
            <a:endParaRPr b="0" i="0" sz="3000" u="sng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7" name="Google Shape;57;p1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51045" y="-642629"/>
            <a:ext cx="4847402" cy="484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584492" y="542874"/>
            <a:ext cx="2523400" cy="2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3428999" y="3659500"/>
            <a:ext cx="10092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L13</a:t>
            </a:r>
            <a:endParaRPr sz="350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Gluteal Region and Back of the Thigh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121575" y="3019274"/>
            <a:ext cx="2152877" cy="160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ebbfba277192909_0"/>
          <p:cNvSpPr txBox="1"/>
          <p:nvPr/>
        </p:nvSpPr>
        <p:spPr>
          <a:xfrm>
            <a:off x="13234669" y="1786050"/>
            <a:ext cx="470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latin typeface="Comfortaa"/>
                <a:ea typeface="Comfortaa"/>
                <a:cs typeface="Comfortaa"/>
                <a:sym typeface="Comfortaa"/>
              </a:rPr>
              <a:t>NERVE TO QUADRATUS FEMORIS</a:t>
            </a:r>
            <a:endParaRPr b="1" sz="2000" u="sng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0" name="Google Shape;200;g5ebbfba277192909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5ebbfba277192909_0"/>
          <p:cNvSpPr txBox="1"/>
          <p:nvPr/>
        </p:nvSpPr>
        <p:spPr>
          <a:xfrm>
            <a:off x="7567748" y="486746"/>
            <a:ext cx="3736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latin typeface="Comfortaa"/>
                <a:ea typeface="Comfortaa"/>
                <a:cs typeface="Comfortaa"/>
                <a:sym typeface="Comfortaa"/>
              </a:rPr>
              <a:t>NERVES</a:t>
            </a:r>
            <a:endParaRPr b="1" sz="40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02" name="Google Shape;202;g5ebbfba277192909_0"/>
          <p:cNvCxnSpPr/>
          <p:nvPr/>
        </p:nvCxnSpPr>
        <p:spPr>
          <a:xfrm flipH="1">
            <a:off x="5693850" y="1130877"/>
            <a:ext cx="2100" cy="3363000"/>
          </a:xfrm>
          <a:prstGeom prst="straightConnector1">
            <a:avLst/>
          </a:prstGeom>
          <a:noFill/>
          <a:ln cap="flat" cmpd="sng" w="47625">
            <a:solidFill>
              <a:srgbClr val="FCE5CD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03" name="Google Shape;203;g5ebbfba277192909_0"/>
          <p:cNvCxnSpPr/>
          <p:nvPr/>
        </p:nvCxnSpPr>
        <p:spPr>
          <a:xfrm flipH="1">
            <a:off x="12905605" y="1111827"/>
            <a:ext cx="5100" cy="3693900"/>
          </a:xfrm>
          <a:prstGeom prst="straightConnector1">
            <a:avLst/>
          </a:prstGeom>
          <a:noFill/>
          <a:ln cap="flat" cmpd="sng" w="47625">
            <a:solidFill>
              <a:srgbClr val="FCE5CD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04" name="Google Shape;204;g5ebbfba277192909_0"/>
          <p:cNvSpPr txBox="1"/>
          <p:nvPr/>
        </p:nvSpPr>
        <p:spPr>
          <a:xfrm>
            <a:off x="647075" y="1786050"/>
            <a:ext cx="445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latin typeface="Comfortaa"/>
                <a:ea typeface="Comfortaa"/>
                <a:cs typeface="Comfortaa"/>
                <a:sym typeface="Comfortaa"/>
              </a:rPr>
              <a:t>SUPERIOR GLUTEAL NERVE:</a:t>
            </a:r>
            <a:endParaRPr b="1" sz="2000" u="sng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5" name="Google Shape;205;g5ebbfba277192909_0"/>
          <p:cNvSpPr txBox="1"/>
          <p:nvPr/>
        </p:nvSpPr>
        <p:spPr>
          <a:xfrm>
            <a:off x="6484307" y="1786050"/>
            <a:ext cx="629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latin typeface="Comfortaa"/>
                <a:ea typeface="Comfortaa"/>
                <a:cs typeface="Comfortaa"/>
                <a:sym typeface="Comfortaa"/>
              </a:rPr>
              <a:t>INFERIOR GLUTEAL NERVE;</a:t>
            </a:r>
            <a:endParaRPr b="1" sz="2000" u="sng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6" name="Google Shape;206;g5ebbfba277192909_0"/>
          <p:cNvSpPr txBox="1"/>
          <p:nvPr/>
        </p:nvSpPr>
        <p:spPr>
          <a:xfrm>
            <a:off x="443783" y="3035799"/>
            <a:ext cx="41877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Course</a:t>
            </a:r>
            <a:r>
              <a:rPr lang="en-US" sz="24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endParaRPr sz="24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-Passes through </a:t>
            </a:r>
            <a:r>
              <a:rPr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GSF</a:t>
            </a:r>
            <a:r>
              <a:rPr lang="en-US" sz="24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, </a:t>
            </a:r>
            <a:r>
              <a:rPr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Above</a:t>
            </a:r>
            <a:r>
              <a:rPr lang="en-US" sz="24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Piriformis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Branches</a:t>
            </a:r>
            <a:r>
              <a:rPr lang="en-US" sz="24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24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-Muscular to Gluteus Medius,Minimus &amp; tensor fasciae lata muscle.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-Articular to Hip Bone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7" name="Google Shape;207;g5ebbfba277192909_0"/>
          <p:cNvSpPr txBox="1"/>
          <p:nvPr/>
        </p:nvSpPr>
        <p:spPr>
          <a:xfrm>
            <a:off x="6455037" y="2777550"/>
            <a:ext cx="5696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Course</a:t>
            </a:r>
            <a:r>
              <a:rPr lang="en-US" sz="25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endParaRPr sz="25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Passes through </a:t>
            </a: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GSF</a:t>
            </a:r>
            <a:r>
              <a:rPr lang="en-US" sz="25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, </a:t>
            </a: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Below</a:t>
            </a:r>
            <a:r>
              <a:rPr lang="en-US" sz="25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Piriformis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Branches</a:t>
            </a:r>
            <a:r>
              <a:rPr lang="en-US" sz="25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endParaRPr sz="25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Gluteus Maximus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8" name="Google Shape;208;g5ebbfba277192909_0"/>
          <p:cNvSpPr txBox="1"/>
          <p:nvPr/>
        </p:nvSpPr>
        <p:spPr>
          <a:xfrm>
            <a:off x="13234675" y="2672897"/>
            <a:ext cx="47025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Course</a:t>
            </a:r>
            <a:r>
              <a:rPr lang="en-US" sz="25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:</a:t>
            </a:r>
            <a:endParaRPr sz="25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Passes through </a:t>
            </a:r>
            <a:r>
              <a:rPr lang="en-US" sz="25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GSF</a:t>
            </a:r>
            <a:r>
              <a:rPr lang="en-US" sz="25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, </a:t>
            </a: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Below</a:t>
            </a:r>
            <a:r>
              <a:rPr lang="en-US" sz="25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Piriformis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Branches</a:t>
            </a:r>
            <a:r>
              <a:rPr lang="en-US" sz="25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endParaRPr sz="25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-Muscular to Quadratus Femoris &amp; inferior gemellus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mfortaa"/>
                <a:ea typeface="Comfortaa"/>
                <a:cs typeface="Comfortaa"/>
                <a:sym typeface="Comfortaa"/>
              </a:rPr>
              <a:t>-Articular to Hip Joint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9" name="Google Shape;209;g5ebbfba277192909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1750" y="5898083"/>
            <a:ext cx="4702500" cy="429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5ebbfba277192909_0"/>
          <p:cNvSpPr txBox="1"/>
          <p:nvPr/>
        </p:nvSpPr>
        <p:spPr>
          <a:xfrm>
            <a:off x="1148374" y="7847975"/>
            <a:ext cx="418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GSF= Greater Sciatic Foramen</a:t>
            </a:r>
            <a:endParaRPr sz="25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1062aab931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1062aab9311_0_0"/>
          <p:cNvSpPr txBox="1"/>
          <p:nvPr/>
        </p:nvSpPr>
        <p:spPr>
          <a:xfrm>
            <a:off x="3746315" y="-8"/>
            <a:ext cx="11032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latin typeface="Comfortaa"/>
                <a:ea typeface="Comfortaa"/>
                <a:cs typeface="Comfortaa"/>
                <a:sym typeface="Comfortaa"/>
              </a:rPr>
              <a:t>POSTERIOR COMPARTMENT OF THE THIGH</a:t>
            </a:r>
            <a:endParaRPr b="1" sz="3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latin typeface="Comfortaa"/>
                <a:ea typeface="Comfortaa"/>
                <a:cs typeface="Comfortaa"/>
                <a:sym typeface="Comfortaa"/>
              </a:rPr>
              <a:t>(HAMSTRINGS) :</a:t>
            </a:r>
            <a:endParaRPr b="1" sz="3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7" name="Google Shape;217;g1062aab9311_0_0"/>
          <p:cNvSpPr/>
          <p:nvPr/>
        </p:nvSpPr>
        <p:spPr>
          <a:xfrm>
            <a:off x="7283900" y="2150375"/>
            <a:ext cx="355225" cy="310850"/>
          </a:xfrm>
          <a:prstGeom prst="flowChartDecision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1062aab9311_0_0"/>
          <p:cNvSpPr txBox="1"/>
          <p:nvPr/>
        </p:nvSpPr>
        <p:spPr>
          <a:xfrm>
            <a:off x="7639118" y="2005650"/>
            <a:ext cx="3246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Comfortaa"/>
                <a:ea typeface="Comfortaa"/>
                <a:cs typeface="Comfortaa"/>
                <a:sym typeface="Comfortaa"/>
              </a:rPr>
              <a:t>Biceps femoris</a:t>
            </a:r>
            <a:endParaRPr b="1" sz="2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9" name="Google Shape;219;g1062aab9311_0_0"/>
          <p:cNvSpPr txBox="1"/>
          <p:nvPr/>
        </p:nvSpPr>
        <p:spPr>
          <a:xfrm>
            <a:off x="7639125" y="2723157"/>
            <a:ext cx="3246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Comfortaa"/>
                <a:ea typeface="Comfortaa"/>
                <a:cs typeface="Comfortaa"/>
                <a:sym typeface="Comfortaa"/>
              </a:rPr>
              <a:t>Semitendinosus</a:t>
            </a:r>
            <a:endParaRPr b="1" sz="2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0" name="Google Shape;220;g1062aab9311_0_0"/>
          <p:cNvSpPr txBox="1"/>
          <p:nvPr/>
        </p:nvSpPr>
        <p:spPr>
          <a:xfrm>
            <a:off x="7639127" y="3440645"/>
            <a:ext cx="4159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Comfortaa"/>
                <a:ea typeface="Comfortaa"/>
                <a:cs typeface="Comfortaa"/>
                <a:sym typeface="Comfortaa"/>
              </a:rPr>
              <a:t>Semimembranosus</a:t>
            </a:r>
            <a:endParaRPr b="1" sz="2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1" name="Google Shape;221;g1062aab9311_0_0"/>
          <p:cNvSpPr txBox="1"/>
          <p:nvPr/>
        </p:nvSpPr>
        <p:spPr>
          <a:xfrm>
            <a:off x="7639125" y="4158142"/>
            <a:ext cx="6823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Comfortaa"/>
                <a:ea typeface="Comfortaa"/>
                <a:cs typeface="Comfortaa"/>
                <a:sym typeface="Comfortaa"/>
              </a:rPr>
              <a:t>Ischial part of adductor magnus</a:t>
            </a:r>
            <a:endParaRPr b="1" sz="2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2" name="Google Shape;222;g1062aab9311_0_0"/>
          <p:cNvSpPr txBox="1"/>
          <p:nvPr/>
        </p:nvSpPr>
        <p:spPr>
          <a:xfrm>
            <a:off x="7639125" y="5074023"/>
            <a:ext cx="6024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Blood supply :</a:t>
            </a:r>
            <a:r>
              <a:rPr lang="en-US" sz="2700">
                <a:latin typeface="Comfortaa"/>
                <a:ea typeface="Comfortaa"/>
                <a:cs typeface="Comfortaa"/>
                <a:sym typeface="Comfortaa"/>
              </a:rPr>
              <a:t> branches of profunda femoris artery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3" name="Google Shape;223;g1062aab9311_0_0"/>
          <p:cNvSpPr txBox="1"/>
          <p:nvPr/>
        </p:nvSpPr>
        <p:spPr>
          <a:xfrm>
            <a:off x="7639114" y="6258500"/>
            <a:ext cx="8525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nerve supply :</a:t>
            </a:r>
            <a:r>
              <a:rPr lang="en-US" sz="2700">
                <a:latin typeface="Comfortaa"/>
                <a:ea typeface="Comfortaa"/>
                <a:cs typeface="Comfortaa"/>
                <a:sym typeface="Comfortaa"/>
              </a:rPr>
              <a:t> sciatic nerve 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24" name="Google Shape;224;g1062aab931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21375" y="1581800"/>
            <a:ext cx="4566625" cy="515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g1062aab9311_0_0"/>
          <p:cNvCxnSpPr/>
          <p:nvPr/>
        </p:nvCxnSpPr>
        <p:spPr>
          <a:xfrm rot="10800000">
            <a:off x="6991200" y="4860525"/>
            <a:ext cx="6702600" cy="22200"/>
          </a:xfrm>
          <a:prstGeom prst="straightConnector1">
            <a:avLst/>
          </a:prstGeom>
          <a:noFill/>
          <a:ln cap="flat" cmpd="sng" w="47625">
            <a:solidFill>
              <a:srgbClr val="FCE5CD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26" name="Google Shape;226;g1062aab9311_0_0"/>
          <p:cNvSpPr txBox="1"/>
          <p:nvPr/>
        </p:nvSpPr>
        <p:spPr>
          <a:xfrm>
            <a:off x="646925" y="6738570"/>
            <a:ext cx="1293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062aab9311_0_0"/>
          <p:cNvSpPr/>
          <p:nvPr/>
        </p:nvSpPr>
        <p:spPr>
          <a:xfrm>
            <a:off x="7283899" y="4286038"/>
            <a:ext cx="355225" cy="310850"/>
          </a:xfrm>
          <a:prstGeom prst="flowChartDecision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1062aab9311_0_0"/>
          <p:cNvSpPr/>
          <p:nvPr/>
        </p:nvSpPr>
        <p:spPr>
          <a:xfrm>
            <a:off x="7283899" y="5354134"/>
            <a:ext cx="355225" cy="310850"/>
          </a:xfrm>
          <a:prstGeom prst="flowChartDecision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1062aab9311_0_0"/>
          <p:cNvSpPr txBox="1"/>
          <p:nvPr/>
        </p:nvSpPr>
        <p:spPr>
          <a:xfrm>
            <a:off x="870540" y="8133540"/>
            <a:ext cx="29184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062aab9311_0_0"/>
          <p:cNvSpPr/>
          <p:nvPr/>
        </p:nvSpPr>
        <p:spPr>
          <a:xfrm>
            <a:off x="7283899" y="6422188"/>
            <a:ext cx="355225" cy="310850"/>
          </a:xfrm>
          <a:prstGeom prst="flowChartDecision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1062aab9311_0_0"/>
          <p:cNvSpPr/>
          <p:nvPr/>
        </p:nvSpPr>
        <p:spPr>
          <a:xfrm>
            <a:off x="7283899" y="3539813"/>
            <a:ext cx="355225" cy="310850"/>
          </a:xfrm>
          <a:prstGeom prst="flowChartDecision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062aab9311_0_0"/>
          <p:cNvSpPr/>
          <p:nvPr/>
        </p:nvSpPr>
        <p:spPr>
          <a:xfrm>
            <a:off x="7283892" y="2867875"/>
            <a:ext cx="355225" cy="310850"/>
          </a:xfrm>
          <a:prstGeom prst="flowChartDecision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g1062aab9311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2625" y="1713775"/>
            <a:ext cx="4987325" cy="52396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1062aab9311_0_0"/>
          <p:cNvSpPr txBox="1"/>
          <p:nvPr/>
        </p:nvSpPr>
        <p:spPr>
          <a:xfrm>
            <a:off x="13544025" y="8013550"/>
            <a:ext cx="369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1062aab9311_0_0"/>
          <p:cNvSpPr txBox="1"/>
          <p:nvPr/>
        </p:nvSpPr>
        <p:spPr>
          <a:xfrm>
            <a:off x="12169250" y="7058275"/>
            <a:ext cx="62961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All the posterior compartment of the</a:t>
            </a:r>
            <a:endParaRPr sz="25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thigh will be supplied by tibial part</a:t>
            </a:r>
            <a:endParaRPr sz="25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of the sciatic</a:t>
            </a: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EXCEPT </a:t>
            </a:r>
            <a:r>
              <a:rPr lang="en-US" sz="2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the short head</a:t>
            </a:r>
            <a:endParaRPr sz="25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of biceps femoris will be supplied by</a:t>
            </a:r>
            <a:endParaRPr sz="25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the common peroneal part of the</a:t>
            </a:r>
            <a:endParaRPr sz="25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sciatic</a:t>
            </a:r>
            <a:endParaRPr sz="25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6" name="Google Shape;236;g1062aab9311_0_0"/>
          <p:cNvSpPr txBox="1"/>
          <p:nvPr/>
        </p:nvSpPr>
        <p:spPr>
          <a:xfrm>
            <a:off x="0" y="7122900"/>
            <a:ext cx="85257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Adductor Magnus have two parts:</a:t>
            </a:r>
            <a:endParaRPr sz="25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1- </a:t>
            </a: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Adductor part</a:t>
            </a:r>
            <a:r>
              <a:rPr lang="en-US" sz="2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 (Medial compartment of the</a:t>
            </a:r>
            <a:endParaRPr sz="25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thigh)</a:t>
            </a:r>
            <a:endParaRPr sz="25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2-</a:t>
            </a: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Hamstring part</a:t>
            </a:r>
            <a:r>
              <a:rPr lang="en-US" sz="2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 ( Posterior compartment of</a:t>
            </a:r>
            <a:endParaRPr sz="25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the thigh)</a:t>
            </a:r>
            <a:endParaRPr sz="25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- Each have different action and different</a:t>
            </a:r>
            <a:endParaRPr sz="25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nerve supply.</a:t>
            </a:r>
            <a:endParaRPr sz="25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1062aab9311_0_0"/>
          <p:cNvSpPr txBox="1"/>
          <p:nvPr/>
        </p:nvSpPr>
        <p:spPr>
          <a:xfrm>
            <a:off x="15849725" y="430950"/>
            <a:ext cx="18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Helpful video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g1062aab9311_0_0"/>
          <p:cNvGrpSpPr/>
          <p:nvPr/>
        </p:nvGrpSpPr>
        <p:grpSpPr>
          <a:xfrm>
            <a:off x="16233967" y="241235"/>
            <a:ext cx="1117916" cy="779647"/>
            <a:chOff x="3051531" y="1516809"/>
            <a:chExt cx="390034" cy="296545"/>
          </a:xfrm>
        </p:grpSpPr>
        <p:sp>
          <p:nvSpPr>
            <p:cNvPr id="239" name="Google Shape;239;g1062aab9311_0_0"/>
            <p:cNvSpPr/>
            <p:nvPr/>
          </p:nvSpPr>
          <p:spPr>
            <a:xfrm>
              <a:off x="3051531" y="1516809"/>
              <a:ext cx="389719" cy="296545"/>
            </a:xfrm>
            <a:custGeom>
              <a:rect b="b" l="l" r="r" t="t"/>
              <a:pathLst>
                <a:path extrusionOk="0" h="19806" w="26029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1062aab9311_0_0"/>
            <p:cNvSpPr/>
            <p:nvPr/>
          </p:nvSpPr>
          <p:spPr>
            <a:xfrm>
              <a:off x="3051531" y="1744391"/>
              <a:ext cx="389719" cy="68963"/>
            </a:xfrm>
            <a:custGeom>
              <a:rect b="b" l="l" r="r" t="t"/>
              <a:pathLst>
                <a:path extrusionOk="0" h="4606" w="26029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1062aab9311_0_0"/>
            <p:cNvSpPr/>
            <p:nvPr/>
          </p:nvSpPr>
          <p:spPr>
            <a:xfrm>
              <a:off x="3051531" y="1753838"/>
              <a:ext cx="389719" cy="59516"/>
            </a:xfrm>
            <a:custGeom>
              <a:rect b="b" l="l" r="r" t="t"/>
              <a:pathLst>
                <a:path extrusionOk="0" h="3975" w="26029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1062aab9311_0_0"/>
            <p:cNvSpPr/>
            <p:nvPr/>
          </p:nvSpPr>
          <p:spPr>
            <a:xfrm>
              <a:off x="3051846" y="1516809"/>
              <a:ext cx="389405" cy="65804"/>
            </a:xfrm>
            <a:custGeom>
              <a:rect b="b" l="l" r="r" t="t"/>
              <a:pathLst>
                <a:path extrusionOk="0" h="4395" w="26008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g1062aab9311_0_0"/>
            <p:cNvSpPr/>
            <p:nvPr/>
          </p:nvSpPr>
          <p:spPr>
            <a:xfrm>
              <a:off x="3051846" y="1516809"/>
              <a:ext cx="389719" cy="56356"/>
            </a:xfrm>
            <a:custGeom>
              <a:rect b="b" l="l" r="r" t="t"/>
              <a:pathLst>
                <a:path extrusionOk="0" h="3764" w="26029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1062aab9311_0_0"/>
            <p:cNvSpPr/>
            <p:nvPr/>
          </p:nvSpPr>
          <p:spPr>
            <a:xfrm>
              <a:off x="3077973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g1062aab9311_0_0"/>
            <p:cNvSpPr/>
            <p:nvPr/>
          </p:nvSpPr>
          <p:spPr>
            <a:xfrm>
              <a:off x="3100012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g1062aab9311_0_0"/>
            <p:cNvSpPr/>
            <p:nvPr/>
          </p:nvSpPr>
          <p:spPr>
            <a:xfrm>
              <a:off x="3121737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1062aab9311_0_0"/>
            <p:cNvSpPr/>
            <p:nvPr/>
          </p:nvSpPr>
          <p:spPr>
            <a:xfrm>
              <a:off x="3336727" y="1539148"/>
              <a:ext cx="81226" cy="11978"/>
            </a:xfrm>
            <a:custGeom>
              <a:rect b="b" l="l" r="r" t="t"/>
              <a:pathLst>
                <a:path extrusionOk="0" h="800" w="5425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1062aab9311_0_0"/>
            <p:cNvSpPr/>
            <p:nvPr/>
          </p:nvSpPr>
          <p:spPr>
            <a:xfrm>
              <a:off x="3301153" y="1539148"/>
              <a:ext cx="30244" cy="11978"/>
            </a:xfrm>
            <a:custGeom>
              <a:rect b="b" l="l" r="r" t="t"/>
              <a:pathLst>
                <a:path extrusionOk="0" h="800" w="202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1062aab9311_0_0"/>
            <p:cNvSpPr/>
            <p:nvPr/>
          </p:nvSpPr>
          <p:spPr>
            <a:xfrm>
              <a:off x="3170832" y="1608096"/>
              <a:ext cx="151432" cy="107667"/>
            </a:xfrm>
            <a:custGeom>
              <a:rect b="b" l="l" r="r" t="t"/>
              <a:pathLst>
                <a:path extrusionOk="0" h="7191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1062aab9311_0_0"/>
            <p:cNvSpPr/>
            <p:nvPr/>
          </p:nvSpPr>
          <p:spPr>
            <a:xfrm>
              <a:off x="3170832" y="1608096"/>
              <a:ext cx="151432" cy="44079"/>
            </a:xfrm>
            <a:custGeom>
              <a:rect b="b" l="l" r="r" t="t"/>
              <a:pathLst>
                <a:path extrusionOk="0" h="2944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1062aab9311_0_0"/>
            <p:cNvSpPr/>
            <p:nvPr/>
          </p:nvSpPr>
          <p:spPr>
            <a:xfrm>
              <a:off x="3227503" y="1642084"/>
              <a:ext cx="41878" cy="40007"/>
            </a:xfrm>
            <a:custGeom>
              <a:rect b="b" l="l" r="r" t="t"/>
              <a:pathLst>
                <a:path extrusionOk="0" h="2672" w="2797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1062aab9311_0_0"/>
            <p:cNvSpPr/>
            <p:nvPr/>
          </p:nvSpPr>
          <p:spPr>
            <a:xfrm>
              <a:off x="3087106" y="1776177"/>
              <a:ext cx="160865" cy="11679"/>
            </a:xfrm>
            <a:custGeom>
              <a:rect b="b" l="l" r="r" t="t"/>
              <a:pathLst>
                <a:path extrusionOk="0" h="780" w="10744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1062aab9311_0_0"/>
            <p:cNvSpPr/>
            <p:nvPr/>
          </p:nvSpPr>
          <p:spPr>
            <a:xfrm>
              <a:off x="3362540" y="1775563"/>
              <a:ext cx="46295" cy="11978"/>
            </a:xfrm>
            <a:custGeom>
              <a:rect b="b" l="l" r="r" t="t"/>
              <a:pathLst>
                <a:path extrusionOk="0" h="800" w="3092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g1062aab9311_0_0"/>
          <p:cNvSpPr txBox="1"/>
          <p:nvPr/>
        </p:nvSpPr>
        <p:spPr>
          <a:xfrm>
            <a:off x="16093775" y="1101238"/>
            <a:ext cx="13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9CB9C"/>
                </a:solidFill>
                <a:latin typeface="Calibri"/>
                <a:ea typeface="Calibri"/>
                <a:cs typeface="Calibri"/>
                <a:sym typeface="Calibri"/>
              </a:rPr>
              <a:t>Helpful</a:t>
            </a:r>
            <a:r>
              <a:rPr lang="en-US">
                <a:solidFill>
                  <a:srgbClr val="F9CB9C"/>
                </a:solidFill>
                <a:latin typeface="Calibri"/>
                <a:ea typeface="Calibri"/>
                <a:cs typeface="Calibri"/>
                <a:sym typeface="Calibri"/>
              </a:rPr>
              <a:t> Video</a:t>
            </a:r>
            <a:endParaRPr>
              <a:solidFill>
                <a:srgbClr val="F9CB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1062aab9311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1062aab9311_0_29"/>
          <p:cNvSpPr txBox="1"/>
          <p:nvPr/>
        </p:nvSpPr>
        <p:spPr>
          <a:xfrm>
            <a:off x="1782338" y="1197988"/>
            <a:ext cx="4772700" cy="569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fortaa"/>
              <a:buChar char="●"/>
            </a:pPr>
            <a:r>
              <a:rPr b="1"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Biceps Femoris</a:t>
            </a:r>
            <a:r>
              <a:rPr b="1"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 b="1" sz="2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1" name="Google Shape;261;g1062aab9311_0_29"/>
          <p:cNvSpPr txBox="1"/>
          <p:nvPr/>
        </p:nvSpPr>
        <p:spPr>
          <a:xfrm>
            <a:off x="495625" y="1932775"/>
            <a:ext cx="70140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Origin : </a:t>
            </a:r>
            <a:endParaRPr sz="2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omfortaa"/>
              <a:buAutoNum type="arabicPeriod"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long head : </a:t>
            </a: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from the ischial tuberosity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omfortaa"/>
              <a:buAutoNum type="arabicPeriod"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short head :</a:t>
            </a: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from the linea aspera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2" name="Google Shape;262;g1062aab9311_0_29"/>
          <p:cNvSpPr txBox="1"/>
          <p:nvPr/>
        </p:nvSpPr>
        <p:spPr>
          <a:xfrm>
            <a:off x="495625" y="4041475"/>
            <a:ext cx="5111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Insertion : </a:t>
            </a: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head of fibula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3" name="Google Shape;263;g1062aab9311_0_29"/>
          <p:cNvSpPr txBox="1"/>
          <p:nvPr/>
        </p:nvSpPr>
        <p:spPr>
          <a:xfrm>
            <a:off x="443775" y="5231438"/>
            <a:ext cx="49338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Nerve supply :</a:t>
            </a: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fortaa"/>
              <a:buAutoNum type="arabicPeriod"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long head : </a:t>
            </a: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tibial part of the sciatic nerve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fortaa"/>
              <a:buAutoNum type="arabicPeriod"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short head : </a:t>
            </a: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common peroneal part of the sciatic nerve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4" name="Google Shape;264;g1062aab9311_0_29"/>
          <p:cNvSpPr txBox="1"/>
          <p:nvPr/>
        </p:nvSpPr>
        <p:spPr>
          <a:xfrm>
            <a:off x="374875" y="8494525"/>
            <a:ext cx="6014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Action :</a:t>
            </a:r>
            <a:endParaRPr sz="2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1. flexion of knee.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2. Lateral rotation of flexed leg.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3.Long head extends the hip.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5" name="Google Shape;265;g1062aab9311_0_29"/>
          <p:cNvSpPr txBox="1"/>
          <p:nvPr/>
        </p:nvSpPr>
        <p:spPr>
          <a:xfrm>
            <a:off x="9989675" y="1219975"/>
            <a:ext cx="719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omfortaa"/>
              <a:buChar char="●"/>
            </a:pPr>
            <a:r>
              <a:rPr b="1" lang="en-US" sz="2500">
                <a:latin typeface="Comfortaa"/>
                <a:ea typeface="Comfortaa"/>
                <a:cs typeface="Comfortaa"/>
                <a:sym typeface="Comfortaa"/>
              </a:rPr>
              <a:t>Semitendinosus</a:t>
            </a:r>
            <a:endParaRPr b="1" sz="3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6" name="Google Shape;266;g1062aab9311_0_29"/>
          <p:cNvSpPr txBox="1"/>
          <p:nvPr/>
        </p:nvSpPr>
        <p:spPr>
          <a:xfrm>
            <a:off x="9676600" y="1932775"/>
            <a:ext cx="3588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O</a:t>
            </a: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rigin :</a:t>
            </a:r>
            <a:endParaRPr sz="2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Ischial tuberosity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7" name="Google Shape;267;g1062aab9311_0_29"/>
          <p:cNvSpPr txBox="1"/>
          <p:nvPr/>
        </p:nvSpPr>
        <p:spPr>
          <a:xfrm>
            <a:off x="9676600" y="3755063"/>
            <a:ext cx="5679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Insertion :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Upper part of the medial surface of the shaft of the tibia </a:t>
            </a: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(SGS)</a:t>
            </a:r>
            <a:endParaRPr sz="2500">
              <a:solidFill>
                <a:srgbClr val="6AA84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8" name="Google Shape;268;g1062aab9311_0_29"/>
          <p:cNvSpPr txBox="1"/>
          <p:nvPr/>
        </p:nvSpPr>
        <p:spPr>
          <a:xfrm>
            <a:off x="9723250" y="5599975"/>
            <a:ext cx="3459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Nerve supply :</a:t>
            </a: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Tibial sciatic nerve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9" name="Google Shape;269;g1062aab9311_0_29"/>
          <p:cNvSpPr txBox="1"/>
          <p:nvPr/>
        </p:nvSpPr>
        <p:spPr>
          <a:xfrm>
            <a:off x="9826875" y="7059975"/>
            <a:ext cx="52491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Action :</a:t>
            </a:r>
            <a:endParaRPr sz="2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fortaa"/>
              <a:buAutoNum type="arabicPeriod"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</a:t>
            </a: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lexion of the knee joint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fortaa"/>
              <a:buAutoNum type="arabicPeriod"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Medial rotation of the leg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fortaa"/>
              <a:buAutoNum type="arabicPeriod"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Extends the thigh at the hip joint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70" name="Google Shape;270;g1062aab9311_0_29"/>
          <p:cNvCxnSpPr/>
          <p:nvPr/>
        </p:nvCxnSpPr>
        <p:spPr>
          <a:xfrm>
            <a:off x="9533975" y="1225400"/>
            <a:ext cx="11100" cy="8809500"/>
          </a:xfrm>
          <a:prstGeom prst="straightConnector1">
            <a:avLst/>
          </a:prstGeom>
          <a:noFill/>
          <a:ln cap="flat" cmpd="sng" w="47625">
            <a:solidFill>
              <a:srgbClr val="FCE5CD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71" name="Google Shape;271;g1062aab9311_0_29"/>
          <p:cNvSpPr txBox="1"/>
          <p:nvPr/>
        </p:nvSpPr>
        <p:spPr>
          <a:xfrm>
            <a:off x="4798227" y="1713766"/>
            <a:ext cx="2711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1062aab9311_0_29"/>
          <p:cNvSpPr txBox="1"/>
          <p:nvPr/>
        </p:nvSpPr>
        <p:spPr>
          <a:xfrm flipH="1" rot="1056">
            <a:off x="6781091" y="44567"/>
            <a:ext cx="39081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Muscles </a:t>
            </a:r>
            <a:endParaRPr b="1" sz="5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3" name="Google Shape;273;g1062aab9311_0_29"/>
          <p:cNvSpPr txBox="1"/>
          <p:nvPr/>
        </p:nvSpPr>
        <p:spPr>
          <a:xfrm>
            <a:off x="9826875" y="5000129"/>
            <a:ext cx="4705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S= Sartorius - G=Gracilis - S=Semitendinosus</a:t>
            </a:r>
            <a:endParaRPr sz="110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الدكتور يقول ان كل الانسيرشن   حقهم في نفس المكان اللي هو ال</a:t>
            </a:r>
            <a:endParaRPr sz="110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Tibia</a:t>
            </a:r>
            <a:endParaRPr sz="110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g1062aab9311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8000" y="4206850"/>
            <a:ext cx="4236423" cy="520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1062aab9311_0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92250" y="1789375"/>
            <a:ext cx="2995750" cy="73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1062aab9311_2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1062aab9311_2_2"/>
          <p:cNvSpPr txBox="1"/>
          <p:nvPr/>
        </p:nvSpPr>
        <p:spPr>
          <a:xfrm>
            <a:off x="1616275" y="1606325"/>
            <a:ext cx="4933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omfortaa"/>
              <a:buChar char="●"/>
            </a:pPr>
            <a:r>
              <a:rPr b="1" lang="en-US" sz="2500">
                <a:latin typeface="Comfortaa"/>
                <a:ea typeface="Comfortaa"/>
                <a:cs typeface="Comfortaa"/>
                <a:sym typeface="Comfortaa"/>
              </a:rPr>
              <a:t>Semimembranosus</a:t>
            </a:r>
            <a:endParaRPr b="1" sz="2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2" name="Google Shape;282;g1062aab9311_2_2"/>
          <p:cNvSpPr txBox="1"/>
          <p:nvPr/>
        </p:nvSpPr>
        <p:spPr>
          <a:xfrm>
            <a:off x="251150" y="2262363"/>
            <a:ext cx="4256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Origin : </a:t>
            </a:r>
            <a:endParaRPr sz="2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Ischial tuberosity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3" name="Google Shape;283;g1062aab9311_2_2"/>
          <p:cNvSpPr txBox="1"/>
          <p:nvPr/>
        </p:nvSpPr>
        <p:spPr>
          <a:xfrm>
            <a:off x="186650" y="3412713"/>
            <a:ext cx="3885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Insertion : </a:t>
            </a:r>
            <a:endParaRPr sz="2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posterior surface of the </a:t>
            </a: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medial</a:t>
            </a: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condyle of the tibia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4" name="Google Shape;284;g1062aab9311_2_2"/>
          <p:cNvSpPr txBox="1"/>
          <p:nvPr/>
        </p:nvSpPr>
        <p:spPr>
          <a:xfrm>
            <a:off x="186650" y="6658913"/>
            <a:ext cx="5191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Nerve supply : </a:t>
            </a:r>
            <a:endParaRPr sz="2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Tibial part of the sciatic nerve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5" name="Google Shape;285;g1062aab9311_2_2"/>
          <p:cNvSpPr txBox="1"/>
          <p:nvPr/>
        </p:nvSpPr>
        <p:spPr>
          <a:xfrm>
            <a:off x="186650" y="8002337"/>
            <a:ext cx="67236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Action :</a:t>
            </a:r>
            <a:endParaRPr sz="2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fortaa"/>
              <a:buAutoNum type="arabicPeriod"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Flexion of the knee joint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fortaa"/>
              <a:buAutoNum type="arabicPeriod"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Medial rotation of the leg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mfortaa"/>
              <a:buAutoNum type="arabicPeriod"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Extends the thigh at the hip joint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86" name="Google Shape;286;g1062aab9311_2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2163" y="1606312"/>
            <a:ext cx="2780200" cy="4400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1062aab9311_2_2"/>
          <p:cNvSpPr txBox="1"/>
          <p:nvPr/>
        </p:nvSpPr>
        <p:spPr>
          <a:xfrm>
            <a:off x="9796527" y="1692950"/>
            <a:ext cx="5272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omfortaa"/>
              <a:buChar char="●"/>
            </a:pPr>
            <a:r>
              <a:rPr b="1" lang="en-US" sz="2500">
                <a:latin typeface="Comfortaa"/>
                <a:ea typeface="Comfortaa"/>
                <a:cs typeface="Comfortaa"/>
                <a:sym typeface="Comfortaa"/>
              </a:rPr>
              <a:t>Adductor magnus </a:t>
            </a:r>
            <a:endParaRPr b="1" sz="2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8" name="Google Shape;288;g1062aab9311_2_2"/>
          <p:cNvSpPr txBox="1"/>
          <p:nvPr/>
        </p:nvSpPr>
        <p:spPr>
          <a:xfrm>
            <a:off x="9796525" y="2569875"/>
            <a:ext cx="4466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Origin :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Ischial ramus and ischial tuberosity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9" name="Google Shape;289;g1062aab9311_2_2"/>
          <p:cNvSpPr txBox="1"/>
          <p:nvPr/>
        </p:nvSpPr>
        <p:spPr>
          <a:xfrm>
            <a:off x="9796525" y="4093213"/>
            <a:ext cx="49983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Insertion : </a:t>
            </a:r>
            <a:endParaRPr sz="2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Adductor tubercle of the medial condyle of the femur </a:t>
            </a:r>
            <a:endParaRPr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0" name="Google Shape;290;g1062aab9311_2_2"/>
          <p:cNvSpPr txBox="1"/>
          <p:nvPr/>
        </p:nvSpPr>
        <p:spPr>
          <a:xfrm>
            <a:off x="9748075" y="5535025"/>
            <a:ext cx="5095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Nerve supply : </a:t>
            </a:r>
            <a:endParaRPr sz="2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Tibial part of the sciatic nerve</a:t>
            </a:r>
            <a:endParaRPr/>
          </a:p>
        </p:txBody>
      </p:sp>
      <p:sp>
        <p:nvSpPr>
          <p:cNvPr id="291" name="Google Shape;291;g1062aab9311_2_2"/>
          <p:cNvSpPr txBox="1"/>
          <p:nvPr/>
        </p:nvSpPr>
        <p:spPr>
          <a:xfrm>
            <a:off x="9748075" y="7161625"/>
            <a:ext cx="4933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Action :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Extends the thigh at the hip joint </a:t>
            </a:r>
            <a:endParaRPr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92" name="Google Shape;292;g1062aab9311_2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84125" y="1970738"/>
            <a:ext cx="3885899" cy="63455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g1062aab9311_2_2"/>
          <p:cNvCxnSpPr/>
          <p:nvPr/>
        </p:nvCxnSpPr>
        <p:spPr>
          <a:xfrm>
            <a:off x="9438663" y="1401525"/>
            <a:ext cx="28800" cy="8154000"/>
          </a:xfrm>
          <a:prstGeom prst="straightConnector1">
            <a:avLst/>
          </a:prstGeom>
          <a:noFill/>
          <a:ln cap="flat" cmpd="sng" w="47625">
            <a:solidFill>
              <a:srgbClr val="FCE5CD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94" name="Google Shape;294;g1062aab9311_2_2"/>
          <p:cNvSpPr txBox="1"/>
          <p:nvPr/>
        </p:nvSpPr>
        <p:spPr>
          <a:xfrm>
            <a:off x="6774734" y="0"/>
            <a:ext cx="4160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latin typeface="Comfortaa"/>
                <a:ea typeface="Comfortaa"/>
                <a:cs typeface="Comfortaa"/>
                <a:sym typeface="Comfortaa"/>
              </a:rPr>
              <a:t>Muscles </a:t>
            </a:r>
            <a:endParaRPr b="1" sz="5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5" name="Google Shape;295;g1062aab9311_2_2"/>
          <p:cNvSpPr txBox="1"/>
          <p:nvPr/>
        </p:nvSpPr>
        <p:spPr>
          <a:xfrm>
            <a:off x="186650" y="5219725"/>
            <a:ext cx="5779200" cy="1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</a:t>
            </a:r>
            <a:r>
              <a:rPr lang="en-US" sz="18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It  forms the </a:t>
            </a:r>
            <a:r>
              <a:rPr b="1" lang="en-US" sz="18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oblique popliteal ligament,</a:t>
            </a:r>
            <a:r>
              <a:rPr lang="en-U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which reinforces the capsule on the back of the knee joint. 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g1062aab9311_2_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6050" y="6006325"/>
            <a:ext cx="2152025" cy="39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g76cba0137830b247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76cba0137830b247_0"/>
          <p:cNvSpPr txBox="1"/>
          <p:nvPr/>
        </p:nvSpPr>
        <p:spPr>
          <a:xfrm>
            <a:off x="1616275" y="4041000"/>
            <a:ext cx="146253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Comfortaa"/>
                <a:ea typeface="Comfortaa"/>
                <a:cs typeface="Comfortaa"/>
                <a:sym typeface="Comfortaa"/>
              </a:rPr>
              <a:t>The Doctor said The Nerve Supply (sciatic nerve) it will be explained in details in Sciatic Nerve Lecture</a:t>
            </a:r>
            <a:endParaRPr sz="4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3"/>
          <p:cNvGrpSpPr/>
          <p:nvPr/>
        </p:nvGrpSpPr>
        <p:grpSpPr>
          <a:xfrm>
            <a:off x="9335099" y="2726253"/>
            <a:ext cx="3514317" cy="595244"/>
            <a:chOff x="4404545" y="3301592"/>
            <a:chExt cx="782403" cy="129272"/>
          </a:xfrm>
        </p:grpSpPr>
        <p:sp>
          <p:nvSpPr>
            <p:cNvPr id="309" name="Google Shape;309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342900" rtl="0" algn="l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Tendon of obturator internus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3"/>
          <p:cNvGrpSpPr/>
          <p:nvPr/>
        </p:nvGrpSpPr>
        <p:grpSpPr>
          <a:xfrm>
            <a:off x="2209006" y="1521764"/>
            <a:ext cx="14507554" cy="1005270"/>
            <a:chOff x="4411970" y="2468673"/>
            <a:chExt cx="747292" cy="167428"/>
          </a:xfrm>
        </p:grpSpPr>
        <p:sp>
          <p:nvSpPr>
            <p:cNvPr id="312" name="Google Shape;312;p3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342900" rtl="0" algn="l">
                <a:spcBef>
                  <a:spcPts val="9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            </a:t>
              </a: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Structures that pass through Greater sciatic foramen</a:t>
              </a:r>
              <a:endParaRPr b="0" i="0" sz="1900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" name="Google Shape;314;p3"/>
          <p:cNvSpPr txBox="1"/>
          <p:nvPr/>
        </p:nvSpPr>
        <p:spPr>
          <a:xfrm>
            <a:off x="2306265" y="1760850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Q1</a:t>
            </a:r>
            <a:endParaRPr b="1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15" name="Google Shape;315;p3"/>
          <p:cNvGrpSpPr/>
          <p:nvPr/>
        </p:nvGrpSpPr>
        <p:grpSpPr>
          <a:xfrm>
            <a:off x="2209006" y="4321833"/>
            <a:ext cx="14507554" cy="1005287"/>
            <a:chOff x="4411970" y="2468673"/>
            <a:chExt cx="747292" cy="167428"/>
          </a:xfrm>
        </p:grpSpPr>
        <p:sp>
          <p:nvSpPr>
            <p:cNvPr id="316" name="Google Shape;316;p3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342900" rtl="0" algn="l">
                <a:lnSpc>
                  <a:spcPct val="80000"/>
                </a:lnSpc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           </a:t>
              </a: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Action of Gluteus maximus</a:t>
              </a:r>
              <a:endParaRPr i="0" sz="1500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318" name="Google Shape;318;p3"/>
          <p:cNvGrpSpPr/>
          <p:nvPr/>
        </p:nvGrpSpPr>
        <p:grpSpPr>
          <a:xfrm>
            <a:off x="2306577" y="2726253"/>
            <a:ext cx="3514317" cy="595244"/>
            <a:chOff x="4404545" y="3301592"/>
            <a:chExt cx="782403" cy="129272"/>
          </a:xfrm>
        </p:grpSpPr>
        <p:sp>
          <p:nvSpPr>
            <p:cNvPr id="319" name="Google Shape;319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342900" rtl="0" algn="l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Pudendal  nerve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3"/>
          <p:cNvGrpSpPr/>
          <p:nvPr/>
        </p:nvGrpSpPr>
        <p:grpSpPr>
          <a:xfrm>
            <a:off x="5820837" y="2726253"/>
            <a:ext cx="3514317" cy="595244"/>
            <a:chOff x="4404545" y="3301592"/>
            <a:chExt cx="782403" cy="129272"/>
          </a:xfrm>
        </p:grpSpPr>
        <p:sp>
          <p:nvSpPr>
            <p:cNvPr id="322" name="Google Shape;322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342900" rtl="0" algn="l">
                <a:spcBef>
                  <a:spcPts val="9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Piriformis muscle</a:t>
              </a:r>
              <a:endParaRPr b="0" i="0" sz="1400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3"/>
          <p:cNvGrpSpPr/>
          <p:nvPr/>
        </p:nvGrpSpPr>
        <p:grpSpPr>
          <a:xfrm>
            <a:off x="12849385" y="2726300"/>
            <a:ext cx="3514320" cy="595246"/>
            <a:chOff x="4404545" y="3301592"/>
            <a:chExt cx="782403" cy="129272"/>
          </a:xfrm>
        </p:grpSpPr>
        <p:sp>
          <p:nvSpPr>
            <p:cNvPr id="325" name="Google Shape;325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>
                  <a:latin typeface="Comfortaa"/>
                  <a:ea typeface="Comfortaa"/>
                  <a:cs typeface="Comfortaa"/>
                  <a:sym typeface="Comfortaa"/>
                </a:rPr>
                <a:t>a           A&amp;B</a:t>
              </a:r>
              <a:endParaRPr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p3"/>
          <p:cNvSpPr txBox="1"/>
          <p:nvPr/>
        </p:nvSpPr>
        <p:spPr>
          <a:xfrm>
            <a:off x="2299375" y="4440775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"/>
          <p:cNvSpPr txBox="1"/>
          <p:nvPr/>
        </p:nvSpPr>
        <p:spPr>
          <a:xfrm>
            <a:off x="5885027" y="26990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9" name="Google Shape;329;p3"/>
          <p:cNvGrpSpPr/>
          <p:nvPr/>
        </p:nvGrpSpPr>
        <p:grpSpPr>
          <a:xfrm>
            <a:off x="2209006" y="6879834"/>
            <a:ext cx="14507554" cy="1005287"/>
            <a:chOff x="4411970" y="2468673"/>
            <a:chExt cx="747292" cy="167428"/>
          </a:xfrm>
        </p:grpSpPr>
        <p:sp>
          <p:nvSpPr>
            <p:cNvPr id="330" name="Google Shape;330;p3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342900" rtl="0" algn="l">
                <a:lnSpc>
                  <a:spcPct val="80000"/>
                </a:lnSpc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CC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           </a:t>
              </a:r>
              <a:r>
                <a:rPr lang="en-US" sz="2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Nerve supply of Inferior gemellus</a:t>
              </a:r>
              <a:endParaRPr i="0" sz="1500" cap="none" strike="noStrike">
                <a:solidFill>
                  <a:schemeClr val="dk1"/>
                </a:solidFill>
              </a:endParaRPr>
            </a:p>
          </p:txBody>
        </p:sp>
      </p:grpSp>
      <p:sp>
        <p:nvSpPr>
          <p:cNvPr id="332" name="Google Shape;332;p3"/>
          <p:cNvSpPr txBox="1"/>
          <p:nvPr/>
        </p:nvSpPr>
        <p:spPr>
          <a:xfrm>
            <a:off x="2299375" y="6998775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"/>
          <p:cNvSpPr txBox="1"/>
          <p:nvPr/>
        </p:nvSpPr>
        <p:spPr>
          <a:xfrm>
            <a:off x="9453402" y="26990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"/>
          <p:cNvSpPr txBox="1"/>
          <p:nvPr/>
        </p:nvSpPr>
        <p:spPr>
          <a:xfrm>
            <a:off x="12973850" y="26965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"/>
          <p:cNvSpPr txBox="1"/>
          <p:nvPr/>
        </p:nvSpPr>
        <p:spPr>
          <a:xfrm>
            <a:off x="2316652" y="2696538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3"/>
          <p:cNvGrpSpPr/>
          <p:nvPr/>
        </p:nvGrpSpPr>
        <p:grpSpPr>
          <a:xfrm>
            <a:off x="9462737" y="5464228"/>
            <a:ext cx="3514317" cy="595244"/>
            <a:chOff x="4404545" y="3301592"/>
            <a:chExt cx="782403" cy="129272"/>
          </a:xfrm>
        </p:grpSpPr>
        <p:sp>
          <p:nvSpPr>
            <p:cNvPr id="337" name="Google Shape;337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/>
                <a:t>Medial rotation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9" name="Google Shape;339;p3"/>
          <p:cNvGrpSpPr/>
          <p:nvPr/>
        </p:nvGrpSpPr>
        <p:grpSpPr>
          <a:xfrm>
            <a:off x="2434216" y="5464228"/>
            <a:ext cx="3514317" cy="595244"/>
            <a:chOff x="4404545" y="3301592"/>
            <a:chExt cx="782403" cy="129272"/>
          </a:xfrm>
        </p:grpSpPr>
        <p:sp>
          <p:nvSpPr>
            <p:cNvPr id="340" name="Google Shape;340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/>
                <a:t>F</a:t>
              </a:r>
              <a:r>
                <a:rPr lang="en-US" sz="2000"/>
                <a:t>lexion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2" name="Google Shape;342;p3"/>
          <p:cNvGrpSpPr/>
          <p:nvPr/>
        </p:nvGrpSpPr>
        <p:grpSpPr>
          <a:xfrm>
            <a:off x="5948473" y="5464228"/>
            <a:ext cx="3514317" cy="595244"/>
            <a:chOff x="4404545" y="3301592"/>
            <a:chExt cx="782403" cy="129272"/>
          </a:xfrm>
        </p:grpSpPr>
        <p:sp>
          <p:nvSpPr>
            <p:cNvPr id="343" name="Google Shape;343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342900" rtl="0" algn="ctr">
                <a:lnSpc>
                  <a:spcPct val="80000"/>
                </a:lnSpc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Extension </a:t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" name="Google Shape;345;p3"/>
          <p:cNvGrpSpPr/>
          <p:nvPr/>
        </p:nvGrpSpPr>
        <p:grpSpPr>
          <a:xfrm>
            <a:off x="12977008" y="5464228"/>
            <a:ext cx="3514317" cy="595244"/>
            <a:chOff x="4404545" y="3301592"/>
            <a:chExt cx="782403" cy="129272"/>
          </a:xfrm>
        </p:grpSpPr>
        <p:sp>
          <p:nvSpPr>
            <p:cNvPr id="346" name="Google Shape;346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/>
                <a:t>none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" name="Google Shape;348;p3"/>
          <p:cNvSpPr txBox="1"/>
          <p:nvPr/>
        </p:nvSpPr>
        <p:spPr>
          <a:xfrm>
            <a:off x="6012664" y="54370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"/>
          <p:cNvSpPr txBox="1"/>
          <p:nvPr/>
        </p:nvSpPr>
        <p:spPr>
          <a:xfrm>
            <a:off x="9581039" y="54370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"/>
          <p:cNvSpPr txBox="1"/>
          <p:nvPr/>
        </p:nvSpPr>
        <p:spPr>
          <a:xfrm>
            <a:off x="13101488" y="54345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"/>
          <p:cNvSpPr txBox="1"/>
          <p:nvPr/>
        </p:nvSpPr>
        <p:spPr>
          <a:xfrm>
            <a:off x="2444289" y="5434513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2" name="Google Shape;352;p3"/>
          <p:cNvGrpSpPr/>
          <p:nvPr/>
        </p:nvGrpSpPr>
        <p:grpSpPr>
          <a:xfrm>
            <a:off x="9462737" y="8040803"/>
            <a:ext cx="3514317" cy="595244"/>
            <a:chOff x="4404545" y="3301592"/>
            <a:chExt cx="782403" cy="129272"/>
          </a:xfrm>
        </p:grpSpPr>
        <p:sp>
          <p:nvSpPr>
            <p:cNvPr id="353" name="Google Shape;353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-330200" lvl="0" marL="342900" rtl="0" algn="l">
                <a:lnSpc>
                  <a:spcPct val="8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66"/>
                </a:buClr>
                <a:buSzPts val="1800"/>
                <a:buFont typeface="Comfortaa"/>
                <a:buChar char="•"/>
              </a:pPr>
              <a:r>
                <a:rPr lang="en-US" sz="18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Inferior gluteal nerve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3"/>
          <p:cNvGrpSpPr/>
          <p:nvPr/>
        </p:nvGrpSpPr>
        <p:grpSpPr>
          <a:xfrm>
            <a:off x="2434211" y="8040803"/>
            <a:ext cx="3514315" cy="595242"/>
            <a:chOff x="4404544" y="3301592"/>
            <a:chExt cx="782403" cy="129272"/>
          </a:xfrm>
        </p:grpSpPr>
        <p:sp>
          <p:nvSpPr>
            <p:cNvPr id="356" name="Google Shape;356;p3"/>
            <p:cNvSpPr/>
            <p:nvPr/>
          </p:nvSpPr>
          <p:spPr>
            <a:xfrm>
              <a:off x="4404544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342900" rtl="0" algn="l">
                <a:lnSpc>
                  <a:spcPct val="80000"/>
                </a:lnSpc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nerve to quadratus femoris.</a:t>
              </a:r>
              <a:endParaRPr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358;p3"/>
          <p:cNvGrpSpPr/>
          <p:nvPr/>
        </p:nvGrpSpPr>
        <p:grpSpPr>
          <a:xfrm>
            <a:off x="5948461" y="8040803"/>
            <a:ext cx="3514315" cy="595242"/>
            <a:chOff x="4404542" y="3301592"/>
            <a:chExt cx="782403" cy="129272"/>
          </a:xfrm>
        </p:grpSpPr>
        <p:sp>
          <p:nvSpPr>
            <p:cNvPr id="359" name="Google Shape;359;p3"/>
            <p:cNvSpPr/>
            <p:nvPr/>
          </p:nvSpPr>
          <p:spPr>
            <a:xfrm>
              <a:off x="4404542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342900" rtl="0" algn="l">
                <a:lnSpc>
                  <a:spcPct val="80000"/>
                </a:lnSpc>
                <a:spcBef>
                  <a:spcPts val="36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nerve to obturator internus. </a:t>
              </a:r>
              <a:endParaRPr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p3"/>
          <p:cNvGrpSpPr/>
          <p:nvPr/>
        </p:nvGrpSpPr>
        <p:grpSpPr>
          <a:xfrm>
            <a:off x="12977008" y="8040803"/>
            <a:ext cx="3514317" cy="595244"/>
            <a:chOff x="4404545" y="3301592"/>
            <a:chExt cx="782403" cy="129272"/>
          </a:xfrm>
        </p:grpSpPr>
        <p:sp>
          <p:nvSpPr>
            <p:cNvPr id="362" name="Google Shape;362;p3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-330200" lvl="0" marL="342900" rtl="0" algn="l">
                <a:lnSpc>
                  <a:spcPct val="8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mfortaa"/>
                <a:buChar char="•"/>
              </a:pPr>
              <a:r>
                <a:rPr lang="en-US" sz="18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Anterior rami of S1,2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" name="Google Shape;364;p3"/>
          <p:cNvSpPr txBox="1"/>
          <p:nvPr/>
        </p:nvSpPr>
        <p:spPr>
          <a:xfrm>
            <a:off x="6012664" y="80136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"/>
          <p:cNvSpPr txBox="1"/>
          <p:nvPr/>
        </p:nvSpPr>
        <p:spPr>
          <a:xfrm>
            <a:off x="9581039" y="80136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"/>
          <p:cNvSpPr txBox="1"/>
          <p:nvPr/>
        </p:nvSpPr>
        <p:spPr>
          <a:xfrm>
            <a:off x="13101488" y="801110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"/>
          <p:cNvSpPr txBox="1"/>
          <p:nvPr/>
        </p:nvSpPr>
        <p:spPr>
          <a:xfrm>
            <a:off x="2444289" y="8011088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"/>
          <p:cNvSpPr txBox="1"/>
          <p:nvPr/>
        </p:nvSpPr>
        <p:spPr>
          <a:xfrm>
            <a:off x="2209012" y="318450"/>
            <a:ext cx="919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MCQs: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9" name="Google Shape;369;p3"/>
          <p:cNvSpPr txBox="1"/>
          <p:nvPr/>
        </p:nvSpPr>
        <p:spPr>
          <a:xfrm flipH="1" rot="10800000">
            <a:off x="17567825" y="9174900"/>
            <a:ext cx="763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D4DDE3"/>
                </a:solidFill>
                <a:latin typeface="Calibri"/>
                <a:ea typeface="Calibri"/>
                <a:cs typeface="Calibri"/>
                <a:sym typeface="Calibri"/>
              </a:rPr>
              <a:t>Q1;D</a:t>
            </a:r>
            <a:endParaRPr sz="1600">
              <a:solidFill>
                <a:srgbClr val="D4DDE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D4DDE3"/>
                </a:solidFill>
                <a:latin typeface="Calibri"/>
                <a:ea typeface="Calibri"/>
                <a:cs typeface="Calibri"/>
                <a:sym typeface="Calibri"/>
              </a:rPr>
              <a:t>Q2;B</a:t>
            </a:r>
            <a:endParaRPr sz="1600">
              <a:solidFill>
                <a:srgbClr val="D4DDE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D4DDE3"/>
                </a:solidFill>
                <a:latin typeface="Calibri"/>
                <a:ea typeface="Calibri"/>
                <a:cs typeface="Calibri"/>
                <a:sym typeface="Calibri"/>
              </a:rPr>
              <a:t>Q3;A</a:t>
            </a:r>
            <a:endParaRPr sz="1600">
              <a:solidFill>
                <a:srgbClr val="D4DDE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5" name="Google Shape;375;p4"/>
          <p:cNvGrpSpPr/>
          <p:nvPr/>
        </p:nvGrpSpPr>
        <p:grpSpPr>
          <a:xfrm>
            <a:off x="9335163" y="2714525"/>
            <a:ext cx="3514317" cy="595244"/>
            <a:chOff x="4404545" y="3301592"/>
            <a:chExt cx="782403" cy="129272"/>
          </a:xfrm>
        </p:grpSpPr>
        <p:sp>
          <p:nvSpPr>
            <p:cNvPr id="376" name="Google Shape;376;p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      </a:t>
              </a:r>
              <a:r>
                <a:rPr lang="en-US" sz="1500">
                  <a:latin typeface="Comfortaa"/>
                  <a:ea typeface="Comfortaa"/>
                  <a:cs typeface="Comfortaa"/>
                  <a:sym typeface="Comfortaa"/>
                </a:rPr>
                <a:t>From the ischial ramus </a:t>
              </a:r>
              <a:endParaRPr i="0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4"/>
          <p:cNvGrpSpPr/>
          <p:nvPr/>
        </p:nvGrpSpPr>
        <p:grpSpPr>
          <a:xfrm>
            <a:off x="2209006" y="1521764"/>
            <a:ext cx="14507554" cy="1005270"/>
            <a:chOff x="4411970" y="2468673"/>
            <a:chExt cx="747292" cy="167428"/>
          </a:xfrm>
        </p:grpSpPr>
        <p:sp>
          <p:nvSpPr>
            <p:cNvPr id="379" name="Google Shape;379;p4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500">
                  <a:latin typeface="Comfortaa"/>
                  <a:ea typeface="Comfortaa"/>
                  <a:cs typeface="Comfortaa"/>
                  <a:sym typeface="Comfortaa"/>
                </a:rPr>
                <a:t>                The origin of the long head of biceps femoris </a:t>
              </a:r>
              <a:endParaRPr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81" name="Google Shape;381;p4"/>
          <p:cNvSpPr txBox="1"/>
          <p:nvPr/>
        </p:nvSpPr>
        <p:spPr>
          <a:xfrm>
            <a:off x="2306265" y="1760850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Q4</a:t>
            </a:r>
            <a:endParaRPr b="1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82" name="Google Shape;382;p4"/>
          <p:cNvGrpSpPr/>
          <p:nvPr/>
        </p:nvGrpSpPr>
        <p:grpSpPr>
          <a:xfrm>
            <a:off x="2209006" y="4321833"/>
            <a:ext cx="14507554" cy="1005287"/>
            <a:chOff x="4411970" y="2468673"/>
            <a:chExt cx="747292" cy="167428"/>
          </a:xfrm>
        </p:grpSpPr>
        <p:sp>
          <p:nvSpPr>
            <p:cNvPr id="383" name="Google Shape;383;p4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                            </a:t>
              </a:r>
              <a:r>
                <a:rPr lang="en-US" sz="2500">
                  <a:latin typeface="Comfortaa"/>
                  <a:ea typeface="Comfortaa"/>
                  <a:cs typeface="Comfortaa"/>
                  <a:sym typeface="Comfortaa"/>
                </a:rPr>
                <a:t> Nerve that supply the short head of biceps femoris </a:t>
              </a:r>
              <a:endParaRPr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85" name="Google Shape;385;p4"/>
          <p:cNvGrpSpPr/>
          <p:nvPr/>
        </p:nvGrpSpPr>
        <p:grpSpPr>
          <a:xfrm>
            <a:off x="2306577" y="2726291"/>
            <a:ext cx="3514315" cy="595242"/>
            <a:chOff x="4404545" y="3301600"/>
            <a:chExt cx="782403" cy="129272"/>
          </a:xfrm>
        </p:grpSpPr>
        <p:sp>
          <p:nvSpPr>
            <p:cNvPr id="386" name="Google Shape;386;p4"/>
            <p:cNvSpPr/>
            <p:nvPr/>
          </p:nvSpPr>
          <p:spPr>
            <a:xfrm>
              <a:off x="4404545" y="3301600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      </a:t>
              </a:r>
              <a:r>
                <a:rPr lang="en-US" sz="1500">
                  <a:latin typeface="Comfortaa"/>
                  <a:ea typeface="Comfortaa"/>
                  <a:cs typeface="Comfortaa"/>
                  <a:sym typeface="Comfortaa"/>
                </a:rPr>
                <a:t>From the linea aspera  </a:t>
              </a:r>
              <a:endParaRPr i="0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" name="Google Shape;388;p4"/>
          <p:cNvGrpSpPr/>
          <p:nvPr/>
        </p:nvGrpSpPr>
        <p:grpSpPr>
          <a:xfrm>
            <a:off x="5820837" y="2726253"/>
            <a:ext cx="3514315" cy="595242"/>
            <a:chOff x="4404545" y="3301592"/>
            <a:chExt cx="782403" cy="129272"/>
          </a:xfrm>
        </p:grpSpPr>
        <p:sp>
          <p:nvSpPr>
            <p:cNvPr id="389" name="Google Shape;389;p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      F</a:t>
              </a:r>
              <a:r>
                <a:rPr lang="en-US" sz="1500">
                  <a:latin typeface="Comfortaa"/>
                  <a:ea typeface="Comfortaa"/>
                  <a:cs typeface="Comfortaa"/>
                  <a:sym typeface="Comfortaa"/>
                </a:rPr>
                <a:t>rom the ischial tuberosity</a:t>
              </a:r>
              <a:endParaRPr i="0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4"/>
          <p:cNvGrpSpPr/>
          <p:nvPr/>
        </p:nvGrpSpPr>
        <p:grpSpPr>
          <a:xfrm>
            <a:off x="12849371" y="2726253"/>
            <a:ext cx="3514317" cy="595244"/>
            <a:chOff x="4404545" y="3301592"/>
            <a:chExt cx="782403" cy="129272"/>
          </a:xfrm>
        </p:grpSpPr>
        <p:sp>
          <p:nvSpPr>
            <p:cNvPr id="392" name="Google Shape;392;p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      </a:t>
              </a:r>
              <a:r>
                <a:rPr lang="en-US" sz="1500">
                  <a:latin typeface="Comfortaa"/>
                  <a:ea typeface="Comfortaa"/>
                  <a:cs typeface="Comfortaa"/>
                  <a:sym typeface="Comfortaa"/>
                </a:rPr>
                <a:t>None of the above </a:t>
              </a:r>
              <a:endParaRPr i="0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" name="Google Shape;394;p4"/>
          <p:cNvSpPr txBox="1"/>
          <p:nvPr/>
        </p:nvSpPr>
        <p:spPr>
          <a:xfrm>
            <a:off x="2299375" y="4440775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"/>
          <p:cNvSpPr txBox="1"/>
          <p:nvPr/>
        </p:nvSpPr>
        <p:spPr>
          <a:xfrm>
            <a:off x="5885027" y="26990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6" name="Google Shape;396;p4"/>
          <p:cNvGrpSpPr/>
          <p:nvPr/>
        </p:nvGrpSpPr>
        <p:grpSpPr>
          <a:xfrm>
            <a:off x="2209006" y="6879834"/>
            <a:ext cx="14507554" cy="1005287"/>
            <a:chOff x="4411970" y="2468673"/>
            <a:chExt cx="747292" cy="167428"/>
          </a:xfrm>
        </p:grpSpPr>
        <p:sp>
          <p:nvSpPr>
            <p:cNvPr id="397" name="Google Shape;397;p4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                            </a:t>
              </a:r>
              <a:r>
                <a:rPr lang="en-US" sz="2500">
                  <a:latin typeface="Comfortaa"/>
                  <a:ea typeface="Comfortaa"/>
                  <a:cs typeface="Comfortaa"/>
                  <a:sym typeface="Comfortaa"/>
                </a:rPr>
                <a:t>Action of the semitendinosus</a:t>
              </a:r>
              <a:endParaRPr i="0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99" name="Google Shape;399;p4"/>
          <p:cNvSpPr txBox="1"/>
          <p:nvPr/>
        </p:nvSpPr>
        <p:spPr>
          <a:xfrm>
            <a:off x="2299375" y="6998775"/>
            <a:ext cx="771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"/>
          <p:cNvSpPr txBox="1"/>
          <p:nvPr/>
        </p:nvSpPr>
        <p:spPr>
          <a:xfrm>
            <a:off x="9453402" y="269907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"/>
          <p:cNvSpPr txBox="1"/>
          <p:nvPr/>
        </p:nvSpPr>
        <p:spPr>
          <a:xfrm>
            <a:off x="12973850" y="26965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"/>
          <p:cNvSpPr txBox="1"/>
          <p:nvPr/>
        </p:nvSpPr>
        <p:spPr>
          <a:xfrm>
            <a:off x="2316652" y="2696538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3" name="Google Shape;403;p4"/>
          <p:cNvGrpSpPr/>
          <p:nvPr/>
        </p:nvGrpSpPr>
        <p:grpSpPr>
          <a:xfrm>
            <a:off x="9462737" y="5464228"/>
            <a:ext cx="3514317" cy="595244"/>
            <a:chOff x="4404545" y="3301592"/>
            <a:chExt cx="782403" cy="129272"/>
          </a:xfrm>
        </p:grpSpPr>
        <p:sp>
          <p:nvSpPr>
            <p:cNvPr id="404" name="Google Shape;404;p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      </a:t>
              </a:r>
              <a:r>
                <a:rPr lang="en-US" sz="1500">
                  <a:latin typeface="Comfortaa"/>
                  <a:ea typeface="Comfortaa"/>
                  <a:cs typeface="Comfortaa"/>
                  <a:sym typeface="Comfortaa"/>
                </a:rPr>
                <a:t>Inferior gluteal nerve</a:t>
              </a:r>
              <a:endParaRPr i="0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6" name="Google Shape;406;p4"/>
          <p:cNvGrpSpPr/>
          <p:nvPr/>
        </p:nvGrpSpPr>
        <p:grpSpPr>
          <a:xfrm>
            <a:off x="2434216" y="5464228"/>
            <a:ext cx="3514317" cy="595244"/>
            <a:chOff x="4404545" y="3301592"/>
            <a:chExt cx="782403" cy="129272"/>
          </a:xfrm>
        </p:grpSpPr>
        <p:sp>
          <p:nvSpPr>
            <p:cNvPr id="407" name="Google Shape;407;p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      </a:t>
              </a:r>
              <a:r>
                <a:rPr lang="en-US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common peroneal part of the                                                                                 s     sciatic nerve</a:t>
              </a:r>
              <a:endParaRPr b="0" i="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4"/>
          <p:cNvGrpSpPr/>
          <p:nvPr/>
        </p:nvGrpSpPr>
        <p:grpSpPr>
          <a:xfrm>
            <a:off x="5948473" y="5464228"/>
            <a:ext cx="3514317" cy="595244"/>
            <a:chOff x="4404545" y="3301592"/>
            <a:chExt cx="782403" cy="129272"/>
          </a:xfrm>
        </p:grpSpPr>
        <p:sp>
          <p:nvSpPr>
            <p:cNvPr id="410" name="Google Shape;410;p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2" name="Google Shape;412;p4"/>
          <p:cNvGrpSpPr/>
          <p:nvPr/>
        </p:nvGrpSpPr>
        <p:grpSpPr>
          <a:xfrm>
            <a:off x="12977008" y="5464228"/>
            <a:ext cx="3514317" cy="595244"/>
            <a:chOff x="4404545" y="3301592"/>
            <a:chExt cx="782403" cy="129272"/>
          </a:xfrm>
        </p:grpSpPr>
        <p:sp>
          <p:nvSpPr>
            <p:cNvPr id="413" name="Google Shape;413;p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500">
                  <a:latin typeface="Comfortaa"/>
                  <a:ea typeface="Comfortaa"/>
                  <a:cs typeface="Comfortaa"/>
                  <a:sym typeface="Comfortaa"/>
                </a:rPr>
                <a:t>       Posterior cutaneous nerve </a:t>
              </a:r>
              <a:endParaRPr i="0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" name="Google Shape;415;p4"/>
          <p:cNvSpPr txBox="1"/>
          <p:nvPr/>
        </p:nvSpPr>
        <p:spPr>
          <a:xfrm>
            <a:off x="6012664" y="54370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4"/>
          <p:cNvSpPr txBox="1"/>
          <p:nvPr/>
        </p:nvSpPr>
        <p:spPr>
          <a:xfrm>
            <a:off x="9581039" y="543705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4"/>
          <p:cNvSpPr txBox="1"/>
          <p:nvPr/>
        </p:nvSpPr>
        <p:spPr>
          <a:xfrm>
            <a:off x="13101488" y="54345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4"/>
          <p:cNvSpPr txBox="1"/>
          <p:nvPr/>
        </p:nvSpPr>
        <p:spPr>
          <a:xfrm>
            <a:off x="2444289" y="5434513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9" name="Google Shape;419;p4"/>
          <p:cNvGrpSpPr/>
          <p:nvPr/>
        </p:nvGrpSpPr>
        <p:grpSpPr>
          <a:xfrm>
            <a:off x="9462737" y="8040803"/>
            <a:ext cx="3514317" cy="595244"/>
            <a:chOff x="4404545" y="3301592"/>
            <a:chExt cx="782403" cy="129272"/>
          </a:xfrm>
        </p:grpSpPr>
        <p:sp>
          <p:nvSpPr>
            <p:cNvPr id="420" name="Google Shape;420;p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      </a:t>
              </a:r>
              <a:r>
                <a:rPr lang="en-US" sz="1500">
                  <a:latin typeface="Comfortaa"/>
                  <a:ea typeface="Comfortaa"/>
                  <a:cs typeface="Comfortaa"/>
                  <a:sym typeface="Comfortaa"/>
                </a:rPr>
                <a:t>Medial rotation of the leg </a:t>
              </a:r>
              <a:endParaRPr i="0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4"/>
          <p:cNvGrpSpPr/>
          <p:nvPr/>
        </p:nvGrpSpPr>
        <p:grpSpPr>
          <a:xfrm>
            <a:off x="2434216" y="8040803"/>
            <a:ext cx="3514317" cy="595244"/>
            <a:chOff x="4404545" y="3301592"/>
            <a:chExt cx="782403" cy="129272"/>
          </a:xfrm>
        </p:grpSpPr>
        <p:sp>
          <p:nvSpPr>
            <p:cNvPr id="423" name="Google Shape;423;p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/>
                <a:t>       </a:t>
              </a:r>
              <a:r>
                <a:rPr lang="en-US" sz="1500">
                  <a:latin typeface="Comfortaa"/>
                  <a:ea typeface="Comfortaa"/>
                  <a:cs typeface="Comfortaa"/>
                  <a:sym typeface="Comfortaa"/>
                </a:rPr>
                <a:t>Flexion of the knee joint</a:t>
              </a:r>
              <a:endParaRPr i="0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4"/>
          <p:cNvGrpSpPr/>
          <p:nvPr/>
        </p:nvGrpSpPr>
        <p:grpSpPr>
          <a:xfrm>
            <a:off x="5948473" y="8040803"/>
            <a:ext cx="3514315" cy="595242"/>
            <a:chOff x="4404545" y="3301592"/>
            <a:chExt cx="782403" cy="129272"/>
          </a:xfrm>
        </p:grpSpPr>
        <p:sp>
          <p:nvSpPr>
            <p:cNvPr id="426" name="Google Shape;426;p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>
                  <a:latin typeface="Comfortaa"/>
                  <a:ea typeface="Comfortaa"/>
                  <a:cs typeface="Comfortaa"/>
                  <a:sym typeface="Comfortaa"/>
                </a:rPr>
                <a:t>       Extends the thigh at the hip</a:t>
              </a:r>
              <a:endParaRPr i="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8" name="Google Shape;428;p4"/>
          <p:cNvGrpSpPr/>
          <p:nvPr/>
        </p:nvGrpSpPr>
        <p:grpSpPr>
          <a:xfrm>
            <a:off x="12977008" y="8040803"/>
            <a:ext cx="3514317" cy="595244"/>
            <a:chOff x="4404545" y="3301592"/>
            <a:chExt cx="782403" cy="129272"/>
          </a:xfrm>
        </p:grpSpPr>
        <p:sp>
          <p:nvSpPr>
            <p:cNvPr id="429" name="Google Shape;429;p4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500">
                  <a:latin typeface="Comfortaa"/>
                  <a:ea typeface="Comfortaa"/>
                  <a:cs typeface="Comfortaa"/>
                  <a:sym typeface="Comfortaa"/>
                </a:rPr>
                <a:t>        All of the above</a:t>
              </a:r>
              <a:endParaRPr i="0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4"/>
          <p:cNvSpPr txBox="1"/>
          <p:nvPr/>
        </p:nvSpPr>
        <p:spPr>
          <a:xfrm>
            <a:off x="6012664" y="80136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"/>
          <p:cNvSpPr txBox="1"/>
          <p:nvPr/>
        </p:nvSpPr>
        <p:spPr>
          <a:xfrm>
            <a:off x="9581039" y="8013625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"/>
          <p:cNvSpPr txBox="1"/>
          <p:nvPr/>
        </p:nvSpPr>
        <p:spPr>
          <a:xfrm>
            <a:off x="13101488" y="8011100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4"/>
          <p:cNvSpPr txBox="1"/>
          <p:nvPr/>
        </p:nvSpPr>
        <p:spPr>
          <a:xfrm>
            <a:off x="2444289" y="8011088"/>
            <a:ext cx="45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"/>
          <p:cNvSpPr txBox="1"/>
          <p:nvPr/>
        </p:nvSpPr>
        <p:spPr>
          <a:xfrm>
            <a:off x="2209012" y="318450"/>
            <a:ext cx="919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MCQs: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6" name="Google Shape;436;p4"/>
          <p:cNvSpPr txBox="1"/>
          <p:nvPr/>
        </p:nvSpPr>
        <p:spPr>
          <a:xfrm>
            <a:off x="5948556" y="5561800"/>
            <a:ext cx="365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tibial part of the sciatic nerve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7" name="Google Shape;437;p4"/>
          <p:cNvSpPr txBox="1"/>
          <p:nvPr/>
        </p:nvSpPr>
        <p:spPr>
          <a:xfrm rot="10800000">
            <a:off x="17115600" y="9203200"/>
            <a:ext cx="11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Q4. B</a:t>
            </a:r>
            <a:endParaRPr sz="160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Q5. A</a:t>
            </a:r>
            <a:endParaRPr sz="160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Q6. D</a:t>
            </a:r>
            <a:endParaRPr sz="160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"/>
          <p:cNvSpPr txBox="1"/>
          <p:nvPr>
            <p:ph type="title"/>
          </p:nvPr>
        </p:nvSpPr>
        <p:spPr>
          <a:xfrm>
            <a:off x="4975771" y="562805"/>
            <a:ext cx="8336400" cy="11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4000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950">
                <a:latin typeface="Caveat"/>
                <a:ea typeface="Caveat"/>
                <a:cs typeface="Caveat"/>
                <a:sym typeface="Caveat"/>
              </a:rPr>
              <a:t>Done by the amazing team</a:t>
            </a:r>
            <a:endParaRPr sz="695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43" name="Google Shape;443;p5"/>
          <p:cNvSpPr txBox="1"/>
          <p:nvPr/>
        </p:nvSpPr>
        <p:spPr>
          <a:xfrm>
            <a:off x="1511709" y="3862800"/>
            <a:ext cx="4903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Arwa Alghamdi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Deema Aljuribah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Razan Alnufaie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44" name="Google Shape;444;p5"/>
          <p:cNvSpPr txBox="1"/>
          <p:nvPr/>
        </p:nvSpPr>
        <p:spPr>
          <a:xfrm>
            <a:off x="743467" y="5876700"/>
            <a:ext cx="3624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Aljazi Albabtain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Atheer Alkanhal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Arob Alasheikh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Ajwan Aljohani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Deema alqahtani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Dena Alsuhaibani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Jana Alhazmi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Kadi aldosari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Mashael Alasmari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45" name="Google Shape;445;p5"/>
          <p:cNvGrpSpPr/>
          <p:nvPr/>
        </p:nvGrpSpPr>
        <p:grpSpPr>
          <a:xfrm>
            <a:off x="387915" y="9236907"/>
            <a:ext cx="1123783" cy="785323"/>
            <a:chOff x="5156931" y="2922194"/>
            <a:chExt cx="324699" cy="347611"/>
          </a:xfrm>
        </p:grpSpPr>
        <p:sp>
          <p:nvSpPr>
            <p:cNvPr id="446" name="Google Shape;446;p5"/>
            <p:cNvSpPr/>
            <p:nvPr/>
          </p:nvSpPr>
          <p:spPr>
            <a:xfrm>
              <a:off x="5160706" y="3072982"/>
              <a:ext cx="317149" cy="43543"/>
            </a:xfrm>
            <a:custGeom>
              <a:rect b="b" l="l" r="r" t="t"/>
              <a:pathLst>
                <a:path extrusionOk="0" h="1661" w="12098">
                  <a:moveTo>
                    <a:pt x="15" y="1"/>
                  </a:moveTo>
                  <a:lnTo>
                    <a:pt x="0" y="1661"/>
                  </a:lnTo>
                  <a:lnTo>
                    <a:pt x="12097" y="1661"/>
                  </a:lnTo>
                  <a:lnTo>
                    <a:pt x="12083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5258330" y="2922194"/>
              <a:ext cx="128689" cy="62261"/>
            </a:xfrm>
            <a:custGeom>
              <a:rect b="b" l="l" r="r" t="t"/>
              <a:pathLst>
                <a:path extrusionOk="0" h="2375" w="4909">
                  <a:moveTo>
                    <a:pt x="2453" y="0"/>
                  </a:moveTo>
                  <a:cubicBezTo>
                    <a:pt x="2397" y="0"/>
                    <a:pt x="2339" y="22"/>
                    <a:pt x="2296" y="65"/>
                  </a:cubicBezTo>
                  <a:lnTo>
                    <a:pt x="997" y="1364"/>
                  </a:lnTo>
                  <a:lnTo>
                    <a:pt x="1" y="2375"/>
                  </a:lnTo>
                  <a:lnTo>
                    <a:pt x="4909" y="2375"/>
                  </a:lnTo>
                  <a:lnTo>
                    <a:pt x="2599" y="65"/>
                  </a:lnTo>
                  <a:cubicBezTo>
                    <a:pt x="2563" y="22"/>
                    <a:pt x="2509" y="0"/>
                    <a:pt x="2453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5258330" y="2957951"/>
              <a:ext cx="128689" cy="26503"/>
            </a:xfrm>
            <a:custGeom>
              <a:rect b="b" l="l" r="r" t="t"/>
              <a:pathLst>
                <a:path extrusionOk="0" h="1011" w="4909">
                  <a:moveTo>
                    <a:pt x="997" y="0"/>
                  </a:moveTo>
                  <a:lnTo>
                    <a:pt x="1" y="1011"/>
                  </a:lnTo>
                  <a:lnTo>
                    <a:pt x="4909" y="1011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5180000" y="2975358"/>
              <a:ext cx="278561" cy="260761"/>
            </a:xfrm>
            <a:custGeom>
              <a:rect b="b" l="l" r="r" t="t"/>
              <a:pathLst>
                <a:path extrusionOk="0" h="9947" w="10626">
                  <a:moveTo>
                    <a:pt x="217" y="0"/>
                  </a:moveTo>
                  <a:cubicBezTo>
                    <a:pt x="102" y="0"/>
                    <a:pt x="1" y="102"/>
                    <a:pt x="1" y="217"/>
                  </a:cubicBezTo>
                  <a:lnTo>
                    <a:pt x="1" y="9946"/>
                  </a:lnTo>
                  <a:lnTo>
                    <a:pt x="10625" y="9946"/>
                  </a:lnTo>
                  <a:lnTo>
                    <a:pt x="10625" y="217"/>
                  </a:lnTo>
                  <a:cubicBezTo>
                    <a:pt x="10625" y="102"/>
                    <a:pt x="10524" y="0"/>
                    <a:pt x="1040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5438847" y="2975358"/>
              <a:ext cx="19714" cy="260761"/>
            </a:xfrm>
            <a:custGeom>
              <a:rect b="b" l="l" r="r" t="t"/>
              <a:pathLst>
                <a:path extrusionOk="0" h="9947" w="752">
                  <a:moveTo>
                    <a:pt x="1" y="0"/>
                  </a:moveTo>
                  <a:lnTo>
                    <a:pt x="1" y="9946"/>
                  </a:lnTo>
                  <a:lnTo>
                    <a:pt x="751" y="9946"/>
                  </a:lnTo>
                  <a:lnTo>
                    <a:pt x="751" y="217"/>
                  </a:lnTo>
                  <a:cubicBezTo>
                    <a:pt x="751" y="102"/>
                    <a:pt x="650" y="0"/>
                    <a:pt x="535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5180000" y="3062785"/>
              <a:ext cx="278561" cy="172967"/>
            </a:xfrm>
            <a:custGeom>
              <a:rect b="b" l="l" r="r" t="t"/>
              <a:pathLst>
                <a:path extrusionOk="0" h="6598" w="10626">
                  <a:moveTo>
                    <a:pt x="1" y="0"/>
                  </a:moveTo>
                  <a:lnTo>
                    <a:pt x="1" y="6597"/>
                  </a:lnTo>
                  <a:lnTo>
                    <a:pt x="10625" y="6597"/>
                  </a:lnTo>
                  <a:lnTo>
                    <a:pt x="10625" y="0"/>
                  </a:lnTo>
                  <a:lnTo>
                    <a:pt x="5313" y="37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5221262" y="3114192"/>
              <a:ext cx="196953" cy="10329"/>
            </a:xfrm>
            <a:custGeom>
              <a:rect b="b" l="l" r="r" t="t"/>
              <a:pathLst>
                <a:path extrusionOk="0" h="394" w="7513">
                  <a:moveTo>
                    <a:pt x="7259" y="1"/>
                  </a:moveTo>
                  <a:cubicBezTo>
                    <a:pt x="7250" y="1"/>
                    <a:pt x="7241" y="1"/>
                    <a:pt x="7232" y="2"/>
                  </a:cubicBezTo>
                  <a:lnTo>
                    <a:pt x="246" y="2"/>
                  </a:lnTo>
                  <a:cubicBezTo>
                    <a:pt x="0" y="17"/>
                    <a:pt x="0" y="378"/>
                    <a:pt x="246" y="392"/>
                  </a:cubicBezTo>
                  <a:lnTo>
                    <a:pt x="7232" y="392"/>
                  </a:lnTo>
                  <a:cubicBezTo>
                    <a:pt x="7241" y="393"/>
                    <a:pt x="7250" y="393"/>
                    <a:pt x="7259" y="393"/>
                  </a:cubicBezTo>
                  <a:cubicBezTo>
                    <a:pt x="7512" y="393"/>
                    <a:pt x="7512" y="1"/>
                    <a:pt x="725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5254031" y="3136528"/>
              <a:ext cx="129581" cy="10696"/>
            </a:xfrm>
            <a:custGeom>
              <a:rect b="b" l="l" r="r" t="t"/>
              <a:pathLst>
                <a:path extrusionOk="0" h="408" w="4943">
                  <a:moveTo>
                    <a:pt x="255" y="1"/>
                  </a:moveTo>
                  <a:cubicBezTo>
                    <a:pt x="0" y="1"/>
                    <a:pt x="0" y="407"/>
                    <a:pt x="255" y="407"/>
                  </a:cubicBezTo>
                  <a:cubicBezTo>
                    <a:pt x="263" y="407"/>
                    <a:pt x="272" y="407"/>
                    <a:pt x="280" y="406"/>
                  </a:cubicBezTo>
                  <a:lnTo>
                    <a:pt x="4698" y="406"/>
                  </a:lnTo>
                  <a:cubicBezTo>
                    <a:pt x="4943" y="377"/>
                    <a:pt x="4943" y="31"/>
                    <a:pt x="4698" y="2"/>
                  </a:cubicBezTo>
                  <a:lnTo>
                    <a:pt x="280" y="2"/>
                  </a:lnTo>
                  <a:cubicBezTo>
                    <a:pt x="272" y="1"/>
                    <a:pt x="263" y="1"/>
                    <a:pt x="25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5284074" y="3159282"/>
              <a:ext cx="68893" cy="10617"/>
            </a:xfrm>
            <a:custGeom>
              <a:rect b="b" l="l" r="r" t="t"/>
              <a:pathLst>
                <a:path extrusionOk="0" h="405" w="2628">
                  <a:moveTo>
                    <a:pt x="246" y="0"/>
                  </a:moveTo>
                  <a:cubicBezTo>
                    <a:pt x="0" y="15"/>
                    <a:pt x="0" y="375"/>
                    <a:pt x="246" y="404"/>
                  </a:cubicBezTo>
                  <a:lnTo>
                    <a:pt x="2382" y="404"/>
                  </a:lnTo>
                  <a:cubicBezTo>
                    <a:pt x="2628" y="375"/>
                    <a:pt x="2628" y="15"/>
                    <a:pt x="2382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5156931" y="3073009"/>
              <a:ext cx="324699" cy="196796"/>
            </a:xfrm>
            <a:custGeom>
              <a:rect b="b" l="l" r="r" t="t"/>
              <a:pathLst>
                <a:path extrusionOk="0" h="7507" w="12386">
                  <a:moveTo>
                    <a:pt x="176" y="0"/>
                  </a:moveTo>
                  <a:cubicBezTo>
                    <a:pt x="85" y="0"/>
                    <a:pt x="0" y="67"/>
                    <a:pt x="0" y="173"/>
                  </a:cubicBezTo>
                  <a:lnTo>
                    <a:pt x="0" y="7304"/>
                  </a:lnTo>
                  <a:cubicBezTo>
                    <a:pt x="0" y="7420"/>
                    <a:pt x="101" y="7506"/>
                    <a:pt x="217" y="7506"/>
                  </a:cubicBezTo>
                  <a:lnTo>
                    <a:pt x="12169" y="7506"/>
                  </a:lnTo>
                  <a:cubicBezTo>
                    <a:pt x="12285" y="7506"/>
                    <a:pt x="12386" y="7420"/>
                    <a:pt x="12386" y="7304"/>
                  </a:cubicBezTo>
                  <a:lnTo>
                    <a:pt x="12386" y="173"/>
                  </a:lnTo>
                  <a:cubicBezTo>
                    <a:pt x="12375" y="76"/>
                    <a:pt x="12291" y="3"/>
                    <a:pt x="12201" y="3"/>
                  </a:cubicBezTo>
                  <a:cubicBezTo>
                    <a:pt x="12171" y="3"/>
                    <a:pt x="12140" y="11"/>
                    <a:pt x="12111" y="29"/>
                  </a:cubicBezTo>
                  <a:lnTo>
                    <a:pt x="11722" y="303"/>
                  </a:lnTo>
                  <a:lnTo>
                    <a:pt x="6294" y="4201"/>
                  </a:lnTo>
                  <a:cubicBezTo>
                    <a:pt x="6265" y="4222"/>
                    <a:pt x="6229" y="4233"/>
                    <a:pt x="6193" y="4233"/>
                  </a:cubicBezTo>
                  <a:cubicBezTo>
                    <a:pt x="6157" y="4233"/>
                    <a:pt x="6121" y="4222"/>
                    <a:pt x="6092" y="4201"/>
                  </a:cubicBezTo>
                  <a:lnTo>
                    <a:pt x="274" y="29"/>
                  </a:lnTo>
                  <a:cubicBezTo>
                    <a:pt x="243" y="9"/>
                    <a:pt x="209" y="0"/>
                    <a:pt x="17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5464197" y="3072694"/>
              <a:ext cx="17433" cy="197111"/>
            </a:xfrm>
            <a:custGeom>
              <a:rect b="b" l="l" r="r" t="t"/>
              <a:pathLst>
                <a:path extrusionOk="0" h="7519" w="665">
                  <a:moveTo>
                    <a:pt x="481" y="0"/>
                  </a:moveTo>
                  <a:cubicBezTo>
                    <a:pt x="450" y="0"/>
                    <a:pt x="419" y="8"/>
                    <a:pt x="390" y="26"/>
                  </a:cubicBezTo>
                  <a:lnTo>
                    <a:pt x="1" y="301"/>
                  </a:lnTo>
                  <a:lnTo>
                    <a:pt x="1" y="7518"/>
                  </a:lnTo>
                  <a:lnTo>
                    <a:pt x="448" y="7518"/>
                  </a:lnTo>
                  <a:cubicBezTo>
                    <a:pt x="564" y="7518"/>
                    <a:pt x="665" y="7432"/>
                    <a:pt x="665" y="7316"/>
                  </a:cubicBezTo>
                  <a:lnTo>
                    <a:pt x="665" y="185"/>
                  </a:lnTo>
                  <a:cubicBezTo>
                    <a:pt x="665" y="76"/>
                    <a:pt x="575" y="0"/>
                    <a:pt x="4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5217461" y="3013579"/>
              <a:ext cx="32585" cy="32952"/>
            </a:xfrm>
            <a:custGeom>
              <a:rect b="b" l="l" r="r" t="t"/>
              <a:pathLst>
                <a:path extrusionOk="0" h="1257" w="1243">
                  <a:moveTo>
                    <a:pt x="188" y="0"/>
                  </a:moveTo>
                  <a:cubicBezTo>
                    <a:pt x="87" y="0"/>
                    <a:pt x="1" y="87"/>
                    <a:pt x="1" y="203"/>
                  </a:cubicBezTo>
                  <a:lnTo>
                    <a:pt x="1" y="1054"/>
                  </a:lnTo>
                  <a:cubicBezTo>
                    <a:pt x="1" y="1155"/>
                    <a:pt x="87" y="1256"/>
                    <a:pt x="188" y="1256"/>
                  </a:cubicBezTo>
                  <a:lnTo>
                    <a:pt x="1040" y="1256"/>
                  </a:lnTo>
                  <a:cubicBezTo>
                    <a:pt x="1156" y="1256"/>
                    <a:pt x="1242" y="1155"/>
                    <a:pt x="1242" y="1054"/>
                  </a:cubicBezTo>
                  <a:lnTo>
                    <a:pt x="1242" y="203"/>
                  </a:lnTo>
                  <a:cubicBezTo>
                    <a:pt x="1242" y="87"/>
                    <a:pt x="1156" y="0"/>
                    <a:pt x="1040" y="0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5271595" y="3008258"/>
              <a:ext cx="36491" cy="10670"/>
            </a:xfrm>
            <a:custGeom>
              <a:rect b="b" l="l" r="r" t="t"/>
              <a:pathLst>
                <a:path extrusionOk="0" h="407" w="1392">
                  <a:moveTo>
                    <a:pt x="1137" y="0"/>
                  </a:moveTo>
                  <a:cubicBezTo>
                    <a:pt x="1129" y="0"/>
                    <a:pt x="1120" y="0"/>
                    <a:pt x="1112" y="1"/>
                  </a:cubicBezTo>
                  <a:lnTo>
                    <a:pt x="245" y="1"/>
                  </a:lnTo>
                  <a:cubicBezTo>
                    <a:pt x="0" y="30"/>
                    <a:pt x="0" y="391"/>
                    <a:pt x="245" y="406"/>
                  </a:cubicBezTo>
                  <a:lnTo>
                    <a:pt x="1112" y="406"/>
                  </a:lnTo>
                  <a:cubicBezTo>
                    <a:pt x="1120" y="406"/>
                    <a:pt x="1129" y="407"/>
                    <a:pt x="1137" y="407"/>
                  </a:cubicBezTo>
                  <a:cubicBezTo>
                    <a:pt x="1392" y="407"/>
                    <a:pt x="1392" y="0"/>
                    <a:pt x="113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5270206" y="3036255"/>
              <a:ext cx="113406" cy="10670"/>
            </a:xfrm>
            <a:custGeom>
              <a:rect b="b" l="l" r="r" t="t"/>
              <a:pathLst>
                <a:path extrusionOk="0" h="407" w="4326">
                  <a:moveTo>
                    <a:pt x="271" y="0"/>
                  </a:moveTo>
                  <a:cubicBezTo>
                    <a:pt x="0" y="0"/>
                    <a:pt x="5" y="406"/>
                    <a:pt x="284" y="406"/>
                  </a:cubicBezTo>
                  <a:cubicBezTo>
                    <a:pt x="289" y="406"/>
                    <a:pt x="294" y="406"/>
                    <a:pt x="298" y="406"/>
                  </a:cubicBezTo>
                  <a:lnTo>
                    <a:pt x="4081" y="406"/>
                  </a:lnTo>
                  <a:cubicBezTo>
                    <a:pt x="4326" y="377"/>
                    <a:pt x="4326" y="16"/>
                    <a:pt x="4081" y="2"/>
                  </a:cubicBezTo>
                  <a:lnTo>
                    <a:pt x="298" y="2"/>
                  </a:lnTo>
                  <a:cubicBezTo>
                    <a:pt x="289" y="1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5223517" y="3080532"/>
              <a:ext cx="69915" cy="10670"/>
            </a:xfrm>
            <a:custGeom>
              <a:rect b="b" l="l" r="r" t="t"/>
              <a:pathLst>
                <a:path extrusionOk="0" h="407" w="2667">
                  <a:moveTo>
                    <a:pt x="2396" y="0"/>
                  </a:moveTo>
                  <a:cubicBezTo>
                    <a:pt x="2387" y="0"/>
                    <a:pt x="2378" y="1"/>
                    <a:pt x="2368" y="2"/>
                  </a:cubicBezTo>
                  <a:lnTo>
                    <a:pt x="246" y="2"/>
                  </a:lnTo>
                  <a:cubicBezTo>
                    <a:pt x="1" y="16"/>
                    <a:pt x="1" y="377"/>
                    <a:pt x="246" y="406"/>
                  </a:cubicBezTo>
                  <a:lnTo>
                    <a:pt x="2368" y="406"/>
                  </a:lnTo>
                  <a:cubicBezTo>
                    <a:pt x="2373" y="406"/>
                    <a:pt x="2378" y="406"/>
                    <a:pt x="2382" y="406"/>
                  </a:cubicBezTo>
                  <a:cubicBezTo>
                    <a:pt x="2662" y="406"/>
                    <a:pt x="2667" y="0"/>
                    <a:pt x="2396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5183251" y="3234152"/>
              <a:ext cx="56939" cy="10696"/>
            </a:xfrm>
            <a:custGeom>
              <a:rect b="b" l="l" r="r" t="t"/>
              <a:pathLst>
                <a:path extrusionOk="0" h="408" w="2172">
                  <a:moveTo>
                    <a:pt x="255" y="1"/>
                  </a:moveTo>
                  <a:cubicBezTo>
                    <a:pt x="1" y="1"/>
                    <a:pt x="1" y="408"/>
                    <a:pt x="255" y="408"/>
                  </a:cubicBezTo>
                  <a:cubicBezTo>
                    <a:pt x="264" y="408"/>
                    <a:pt x="272" y="407"/>
                    <a:pt x="281" y="406"/>
                  </a:cubicBezTo>
                  <a:lnTo>
                    <a:pt x="1927" y="406"/>
                  </a:lnTo>
                  <a:cubicBezTo>
                    <a:pt x="2172" y="378"/>
                    <a:pt x="2172" y="31"/>
                    <a:pt x="1927" y="2"/>
                  </a:cubicBezTo>
                  <a:lnTo>
                    <a:pt x="281" y="2"/>
                  </a:lnTo>
                  <a:cubicBezTo>
                    <a:pt x="272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2" name="Google Shape;462;p5"/>
          <p:cNvSpPr txBox="1"/>
          <p:nvPr/>
        </p:nvSpPr>
        <p:spPr>
          <a:xfrm>
            <a:off x="1847850" y="9625934"/>
            <a:ext cx="405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anatomyteam442@gmail.com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63" name="Google Shape;463;p5"/>
          <p:cNvSpPr txBox="1"/>
          <p:nvPr/>
        </p:nvSpPr>
        <p:spPr>
          <a:xfrm>
            <a:off x="2568607" y="5375909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"/>
          <p:cNvSpPr txBox="1"/>
          <p:nvPr/>
        </p:nvSpPr>
        <p:spPr>
          <a:xfrm>
            <a:off x="12321809" y="4017900"/>
            <a:ext cx="4903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Mishal Alsuwayegh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Mohammed Alghamdi</a:t>
            </a:r>
            <a:endParaRPr b="0" i="0" sz="20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65" name="Google Shape;465;p5"/>
          <p:cNvSpPr txBox="1"/>
          <p:nvPr/>
        </p:nvSpPr>
        <p:spPr>
          <a:xfrm>
            <a:off x="4183729" y="5870588"/>
            <a:ext cx="30000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Noura Bin hammad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Najla aldhbiban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Razan alasmari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Roaa alharbi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Raghad Mohammed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Shaden albassam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Waha Almathami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Walaa AlMutawa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Yara Ameer Alalwan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"/>
          <p:cNvSpPr txBox="1"/>
          <p:nvPr/>
        </p:nvSpPr>
        <p:spPr>
          <a:xfrm>
            <a:off x="11311926" y="5779600"/>
            <a:ext cx="3857400" cy="43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Othman Aldraihem</a:t>
            </a:r>
            <a:endParaRPr b="0" i="0" sz="20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Faisal Alomar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Abdullah Alturki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Othman Alabdullah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Alkadhi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Abdullah Ali</a:t>
            </a:r>
            <a:endParaRPr b="0" i="0" sz="20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Meshari Alshathri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Yazeed Alsanad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Fahd Mobaireek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Emad Almutairi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67" name="Google Shape;467;p5"/>
          <p:cNvSpPr txBox="1"/>
          <p:nvPr/>
        </p:nvSpPr>
        <p:spPr>
          <a:xfrm>
            <a:off x="13137056" y="5278809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"/>
          <p:cNvSpPr txBox="1"/>
          <p:nvPr/>
        </p:nvSpPr>
        <p:spPr>
          <a:xfrm>
            <a:off x="14752175" y="5773500"/>
            <a:ext cx="3483300" cy="47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Nasser Alghaith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Saad Almogren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Azzam Abdullah Alotaibi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Hassan Ali Alabdullatif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Rayan Alotaibi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Nasser 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Fahad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Majed 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Abdulkarim Salman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Saleh Aldeligan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69" name="Google Shape;469;p5"/>
          <p:cNvSpPr txBox="1"/>
          <p:nvPr/>
        </p:nvSpPr>
        <p:spPr>
          <a:xfrm>
            <a:off x="4368375" y="9349804"/>
            <a:ext cx="97416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Thanks to Faisal Alomar for his design of the team logo </a:t>
            </a:r>
            <a:endParaRPr b="1" sz="1700"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4139550" y="104275"/>
            <a:ext cx="10008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OBJECTIVES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616275" y="2710775"/>
            <a:ext cx="729825" cy="538675"/>
          </a:xfrm>
          <a:prstGeom prst="flowChartDecision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"/>
          <p:cNvSpPr txBox="1"/>
          <p:nvPr/>
        </p:nvSpPr>
        <p:spPr>
          <a:xfrm>
            <a:off x="2033325" y="1713775"/>
            <a:ext cx="13397400" cy="6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identify </a:t>
            </a:r>
            <a:r>
              <a:rPr b="1"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Contents of the gluteal region: </a:t>
            </a:r>
            <a:endParaRPr b="1"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3</a:t>
            </a:r>
            <a:r>
              <a:rPr b="1" lang="en-US" sz="24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Glutei</a:t>
            </a:r>
            <a:r>
              <a:rPr b="1"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muscles:</a:t>
            </a:r>
            <a:r>
              <a:rPr b="1" lang="en-US" sz="24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4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Gluteus maximus, medius and minimus.</a:t>
            </a:r>
            <a:endParaRPr sz="2400">
              <a:solidFill>
                <a:srgbClr val="0000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Other 5 Small muscles:</a:t>
            </a:r>
            <a:r>
              <a:rPr b="1" lang="en-US" sz="24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4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Piriformis, Obturator internus, Superior gemellus, Inferior gemellus and Quadratus femoris.</a:t>
            </a:r>
            <a:endParaRPr sz="2400">
              <a:solidFill>
                <a:srgbClr val="0000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Nerves &amp; vessels</a:t>
            </a:r>
            <a:r>
              <a:rPr b="1" lang="en-US" sz="24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b="1" sz="24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Foramina: </a:t>
            </a:r>
            <a:r>
              <a:rPr b="1"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1-Greater Sciatic Foramen.  2-Lesser Sciatic Foramen.</a:t>
            </a:r>
            <a:endParaRPr b="1"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Back of the thigh: Hamstring muscles.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1616275" y="7748350"/>
            <a:ext cx="729825" cy="538675"/>
          </a:xfrm>
          <a:prstGeom prst="flowChartDecision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616275" y="3948438"/>
            <a:ext cx="729825" cy="538675"/>
          </a:xfrm>
          <a:prstGeom prst="flowChartDecision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1616275" y="5186125"/>
            <a:ext cx="729825" cy="538675"/>
          </a:xfrm>
          <a:prstGeom prst="flowChartDecision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1616275" y="6538750"/>
            <a:ext cx="729825" cy="538675"/>
          </a:xfrm>
          <a:prstGeom prst="flowChartDecision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105eb38fc7c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105eb38fc7c_0_21"/>
          <p:cNvSpPr txBox="1"/>
          <p:nvPr/>
        </p:nvSpPr>
        <p:spPr>
          <a:xfrm>
            <a:off x="5602050" y="109925"/>
            <a:ext cx="7083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CONTENTS of gluteal </a:t>
            </a:r>
            <a:r>
              <a:rPr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region</a:t>
            </a:r>
            <a:r>
              <a:rPr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79" name="Google Shape;79;g105eb38fc7c_0_21"/>
          <p:cNvGrpSpPr/>
          <p:nvPr/>
        </p:nvGrpSpPr>
        <p:grpSpPr>
          <a:xfrm>
            <a:off x="2045467" y="653190"/>
            <a:ext cx="3371060" cy="1879163"/>
            <a:chOff x="6742064" y="3750480"/>
            <a:chExt cx="399315" cy="344560"/>
          </a:xfrm>
        </p:grpSpPr>
        <p:sp>
          <p:nvSpPr>
            <p:cNvPr id="80" name="Google Shape;80;g105eb38fc7c_0_21"/>
            <p:cNvSpPr/>
            <p:nvPr/>
          </p:nvSpPr>
          <p:spPr>
            <a:xfrm>
              <a:off x="6742064" y="3750480"/>
              <a:ext cx="399315" cy="344560"/>
            </a:xfrm>
            <a:custGeom>
              <a:rect b="b" l="l" r="r" t="t"/>
              <a:pathLst>
                <a:path extrusionOk="0" h="37895" w="43917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g105eb38fc7c_0_21"/>
            <p:cNvSpPr/>
            <p:nvPr/>
          </p:nvSpPr>
          <p:spPr>
            <a:xfrm>
              <a:off x="6764168" y="3772584"/>
              <a:ext cx="355108" cy="176549"/>
            </a:xfrm>
            <a:custGeom>
              <a:rect b="b" l="l" r="r" t="t"/>
              <a:pathLst>
                <a:path extrusionOk="0" h="19417" w="39055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g105eb38fc7c_0_21"/>
          <p:cNvSpPr txBox="1"/>
          <p:nvPr/>
        </p:nvSpPr>
        <p:spPr>
          <a:xfrm>
            <a:off x="2045475" y="1028725"/>
            <a:ext cx="30000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1-</a:t>
            </a: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Muscles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g105eb38fc7c_0_21"/>
          <p:cNvSpPr txBox="1"/>
          <p:nvPr/>
        </p:nvSpPr>
        <p:spPr>
          <a:xfrm>
            <a:off x="173750" y="2620200"/>
            <a:ext cx="4477500" cy="49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09600" lvl="0" marL="609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A- GLUTEI:</a:t>
            </a:r>
            <a:endParaRPr sz="22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00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622300" lvl="0" marL="609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Comfortaa"/>
              <a:buAutoNum type="arabicPeriod"/>
            </a:pP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Gluteus maximus.</a:t>
            </a:r>
            <a:endParaRPr sz="2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622300" lvl="0" marL="609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Comfortaa"/>
              <a:buAutoNum type="arabicPeriod"/>
            </a:pP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Gluteus medius.</a:t>
            </a:r>
            <a:endParaRPr sz="2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622300" lvl="0" marL="609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Comfortaa"/>
              <a:buAutoNum type="arabicPeriod"/>
            </a:pP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Gluteus minimus.</a:t>
            </a:r>
            <a:endParaRPr sz="2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00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B- GROUP OF SMALL MUSCLES</a:t>
            </a:r>
            <a:r>
              <a:rPr lang="en-US" sz="2200" u="sng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2200" u="sng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200" u="sng">
              <a:solidFill>
                <a:srgbClr val="FF00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622300" lvl="0" marL="609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Comfortaa"/>
              <a:buAutoNum type="arabicPeriod"/>
            </a:pP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Piriformis.</a:t>
            </a:r>
            <a:endParaRPr sz="2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622300" lvl="0" marL="609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Comfortaa"/>
              <a:buAutoNum type="arabicPeriod"/>
            </a:pP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Obturator internus.</a:t>
            </a:r>
            <a:endParaRPr sz="2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622300" lvl="0" marL="609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Comfortaa"/>
              <a:buAutoNum type="arabicPeriod"/>
            </a:pP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Superior gemellus.</a:t>
            </a:r>
            <a:endParaRPr sz="2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622300" lvl="0" marL="609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Comfortaa"/>
              <a:buAutoNum type="arabicPeriod"/>
            </a:pP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Inferior gemellus.</a:t>
            </a:r>
            <a:endParaRPr sz="2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622300" lvl="0" marL="6096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Comfortaa"/>
              <a:buAutoNum type="arabicPeriod"/>
            </a:pP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Quadratus femoris</a:t>
            </a:r>
            <a:endParaRPr sz="2200">
              <a:solidFill>
                <a:srgbClr val="0000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2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8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(all 5 muscles do lateral rotation)</a:t>
            </a:r>
            <a:r>
              <a:rPr b="1" lang="en-US" sz="18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20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4" name="Google Shape;84;g105eb38fc7c_0_21"/>
          <p:cNvPicPr preferRelativeResize="0"/>
          <p:nvPr/>
        </p:nvPicPr>
        <p:blipFill rotWithShape="1">
          <a:blip r:embed="rId4">
            <a:alphaModFix/>
          </a:blip>
          <a:srcRect b="5060" l="0" r="0" t="0"/>
          <a:stretch/>
        </p:blipFill>
        <p:spPr>
          <a:xfrm>
            <a:off x="4491100" y="2505262"/>
            <a:ext cx="4477550" cy="4133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g105eb38fc7c_0_21"/>
          <p:cNvGrpSpPr/>
          <p:nvPr/>
        </p:nvGrpSpPr>
        <p:grpSpPr>
          <a:xfrm>
            <a:off x="12871467" y="653190"/>
            <a:ext cx="3371060" cy="1879163"/>
            <a:chOff x="6742064" y="3750480"/>
            <a:chExt cx="399315" cy="344560"/>
          </a:xfrm>
        </p:grpSpPr>
        <p:sp>
          <p:nvSpPr>
            <p:cNvPr id="86" name="Google Shape;86;g105eb38fc7c_0_21"/>
            <p:cNvSpPr/>
            <p:nvPr/>
          </p:nvSpPr>
          <p:spPr>
            <a:xfrm>
              <a:off x="6742064" y="3750480"/>
              <a:ext cx="399315" cy="344560"/>
            </a:xfrm>
            <a:custGeom>
              <a:rect b="b" l="l" r="r" t="t"/>
              <a:pathLst>
                <a:path extrusionOk="0" h="37895" w="43917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g105eb38fc7c_0_21"/>
            <p:cNvSpPr/>
            <p:nvPr/>
          </p:nvSpPr>
          <p:spPr>
            <a:xfrm>
              <a:off x="6764168" y="3772584"/>
              <a:ext cx="355108" cy="176549"/>
            </a:xfrm>
            <a:custGeom>
              <a:rect b="b" l="l" r="r" t="t"/>
              <a:pathLst>
                <a:path extrusionOk="0" h="19417" w="39055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2-NERVES</a:t>
              </a:r>
              <a:endParaRPr i="0" sz="1800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88" name="Google Shape;88;g105eb38fc7c_0_21"/>
          <p:cNvSpPr txBox="1"/>
          <p:nvPr/>
        </p:nvSpPr>
        <p:spPr>
          <a:xfrm>
            <a:off x="9315450" y="2408225"/>
            <a:ext cx="7281900" cy="3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SzPts val="2000"/>
              <a:buFont typeface="Arial"/>
              <a:buNone/>
            </a:pPr>
            <a:r>
              <a:rPr lang="en-US" sz="2200">
                <a:solidFill>
                  <a:srgbClr val="003300"/>
                </a:solidFill>
                <a:latin typeface="Comfortaa"/>
                <a:ea typeface="Comfortaa"/>
                <a:cs typeface="Comfortaa"/>
                <a:sym typeface="Comfortaa"/>
              </a:rPr>
              <a:t>(all from sacral plexus): </a:t>
            </a:r>
            <a:endParaRPr sz="3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200">
              <a:solidFill>
                <a:srgbClr val="0033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970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Comfortaa"/>
              <a:buAutoNum type="arabicPeriod"/>
            </a:pP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 Sciatic nerve.</a:t>
            </a:r>
            <a:endParaRPr sz="3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970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Comfortaa"/>
              <a:buAutoNum type="arabicPeriod"/>
            </a:pP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 Superior gluteal n. </a:t>
            </a:r>
            <a:endParaRPr sz="3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970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Comfortaa"/>
              <a:buAutoNum type="arabicPeriod"/>
            </a:pP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 Inferior gluteal n.</a:t>
            </a:r>
            <a:endParaRPr sz="2200">
              <a:solidFill>
                <a:srgbClr val="0000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970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Comfortaa"/>
              <a:buAutoNum type="arabicPeriod"/>
            </a:pP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 Posterior cutaneous nerve of thigh.</a:t>
            </a:r>
            <a:endParaRPr sz="3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970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Comfortaa"/>
              <a:buAutoNum type="arabicPeriod"/>
            </a:pP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 Nerve to obturator internus.</a:t>
            </a:r>
            <a:endParaRPr sz="3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970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Comfortaa"/>
              <a:buAutoNum type="arabicPeriod"/>
            </a:pP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 Nerve to quadratus femoris.</a:t>
            </a:r>
            <a:endParaRPr sz="3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970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Comfortaa"/>
              <a:buAutoNum type="arabicPeriod"/>
            </a:pP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 Pudendal nerve</a:t>
            </a:r>
            <a:r>
              <a:rPr b="1"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r>
              <a:rPr b="1" lang="en-US" sz="13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The Doctor said it not important “The Pundendal”</a:t>
            </a:r>
            <a:endParaRPr sz="130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9" name="Google Shape;89;g105eb38fc7c_0_21"/>
          <p:cNvPicPr preferRelativeResize="0"/>
          <p:nvPr/>
        </p:nvPicPr>
        <p:blipFill rotWithShape="1">
          <a:blip r:embed="rId5">
            <a:alphaModFix/>
          </a:blip>
          <a:srcRect b="0" l="0" r="1254" t="0"/>
          <a:stretch/>
        </p:blipFill>
        <p:spPr>
          <a:xfrm>
            <a:off x="9456074" y="5986850"/>
            <a:ext cx="7083899" cy="413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g105eb38fc7c_0_21"/>
          <p:cNvCxnSpPr/>
          <p:nvPr/>
        </p:nvCxnSpPr>
        <p:spPr>
          <a:xfrm>
            <a:off x="9046425" y="947250"/>
            <a:ext cx="11100" cy="8809500"/>
          </a:xfrm>
          <a:prstGeom prst="straightConnector1">
            <a:avLst/>
          </a:prstGeom>
          <a:noFill/>
          <a:ln cap="flat" cmpd="sng" w="47625">
            <a:solidFill>
              <a:srgbClr val="FCE5CD"/>
            </a:solidFill>
            <a:prstDash val="solid"/>
            <a:round/>
            <a:headEnd len="med" w="med" type="diamond"/>
            <a:tailEnd len="med" w="med" type="diamond"/>
          </a:ln>
        </p:spPr>
      </p:cxnSp>
      <p:pic>
        <p:nvPicPr>
          <p:cNvPr id="91" name="Google Shape;91;g105eb38fc7c_0_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8700" y="7634975"/>
            <a:ext cx="5922730" cy="27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105eb38fc7c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g105eb38fc7c_0_47"/>
          <p:cNvGrpSpPr/>
          <p:nvPr/>
        </p:nvGrpSpPr>
        <p:grpSpPr>
          <a:xfrm>
            <a:off x="7458467" y="670565"/>
            <a:ext cx="3371060" cy="1879163"/>
            <a:chOff x="6742064" y="3750480"/>
            <a:chExt cx="399315" cy="344560"/>
          </a:xfrm>
        </p:grpSpPr>
        <p:sp>
          <p:nvSpPr>
            <p:cNvPr id="98" name="Google Shape;98;g105eb38fc7c_0_47"/>
            <p:cNvSpPr/>
            <p:nvPr/>
          </p:nvSpPr>
          <p:spPr>
            <a:xfrm>
              <a:off x="6742064" y="3750480"/>
              <a:ext cx="399315" cy="344560"/>
            </a:xfrm>
            <a:custGeom>
              <a:rect b="b" l="l" r="r" t="t"/>
              <a:pathLst>
                <a:path extrusionOk="0" h="37895" w="43917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105eb38fc7c_0_47"/>
            <p:cNvSpPr/>
            <p:nvPr/>
          </p:nvSpPr>
          <p:spPr>
            <a:xfrm>
              <a:off x="6764168" y="3772584"/>
              <a:ext cx="355108" cy="176549"/>
            </a:xfrm>
            <a:custGeom>
              <a:rect b="b" l="l" r="r" t="t"/>
              <a:pathLst>
                <a:path extrusionOk="0" h="19417" w="39055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Arial"/>
                <a:buNone/>
              </a:pPr>
              <a:r>
                <a:rPr lang="en-US" sz="24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3-VESSELS</a:t>
              </a:r>
              <a:endParaRPr i="0" sz="2200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100" name="Google Shape;100;g105eb38fc7c_0_47"/>
          <p:cNvSpPr txBox="1"/>
          <p:nvPr/>
        </p:nvSpPr>
        <p:spPr>
          <a:xfrm>
            <a:off x="9711375" y="3247400"/>
            <a:ext cx="8500500" cy="46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</a:t>
            </a:r>
            <a:r>
              <a:rPr lang="en-US" sz="2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all from </a:t>
            </a:r>
            <a:r>
              <a:rPr lang="en-US" sz="29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internal iliac vessels</a:t>
            </a:r>
            <a:r>
              <a:rPr lang="en-US" sz="2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):</a:t>
            </a:r>
            <a:endParaRPr sz="2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4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9050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AutoNum type="arabicPeriod"/>
            </a:pP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Superior gluteal </a:t>
            </a: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vessels</a:t>
            </a: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 sz="4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9050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AutoNum type="arabicPeriod"/>
            </a:pP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Inferior gluteal </a:t>
            </a: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vessels</a:t>
            </a: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9050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AutoNum type="arabicPeriod"/>
            </a:pP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Internal pudendal vessels</a:t>
            </a:r>
            <a:r>
              <a:rPr lang="en-US" sz="3000">
                <a:solidFill>
                  <a:schemeClr val="dk1"/>
                </a:solidFill>
              </a:rPr>
              <a:t>. </a:t>
            </a:r>
            <a:r>
              <a:rPr lang="en-US" sz="1500">
                <a:solidFill>
                  <a:srgbClr val="38761D"/>
                </a:solidFill>
              </a:rPr>
              <a:t>The Doctor Said it is not important </a:t>
            </a:r>
            <a:endParaRPr sz="1500">
              <a:solidFill>
                <a:srgbClr val="38761D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8761D"/>
              </a:solidFill>
            </a:endParaRPr>
          </a:p>
        </p:txBody>
      </p:sp>
      <p:pic>
        <p:nvPicPr>
          <p:cNvPr id="101" name="Google Shape;101;g105eb38fc7c_0_47"/>
          <p:cNvPicPr preferRelativeResize="0"/>
          <p:nvPr/>
        </p:nvPicPr>
        <p:blipFill rotWithShape="1">
          <a:blip r:embed="rId4">
            <a:alphaModFix/>
          </a:blip>
          <a:srcRect b="0" l="0" r="0" t="-1564"/>
          <a:stretch/>
        </p:blipFill>
        <p:spPr>
          <a:xfrm>
            <a:off x="2402423" y="2745738"/>
            <a:ext cx="6517475" cy="54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105eb38fc7c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05eb38fc7c_0_57"/>
          <p:cNvSpPr txBox="1"/>
          <p:nvPr/>
        </p:nvSpPr>
        <p:spPr>
          <a:xfrm>
            <a:off x="2359750" y="0"/>
            <a:ext cx="1335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Greater &amp; lesser sciatic foramen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g105eb38fc7c_0_57"/>
          <p:cNvSpPr txBox="1"/>
          <p:nvPr/>
        </p:nvSpPr>
        <p:spPr>
          <a:xfrm>
            <a:off x="7794050" y="1885800"/>
            <a:ext cx="47397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fortaa"/>
              <a:buChar char="⮚"/>
            </a:pP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Greater sciatic notch</a:t>
            </a: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of hip bone is transformed into </a:t>
            </a: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foramen</a:t>
            </a:r>
            <a:endParaRPr sz="22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by </a:t>
            </a: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sacrotuberous &amp; sacrospinous ligaments</a:t>
            </a:r>
            <a:r>
              <a:rPr b="1"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8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g105eb38fc7c_0_57"/>
          <p:cNvSpPr txBox="1"/>
          <p:nvPr/>
        </p:nvSpPr>
        <p:spPr>
          <a:xfrm>
            <a:off x="4637563" y="4572000"/>
            <a:ext cx="8348400" cy="5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Structures passing through </a:t>
            </a:r>
            <a:r>
              <a:rPr b="1" lang="en-U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Greater sciatic foramen</a:t>
            </a: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:</a:t>
            </a:r>
            <a:endParaRPr b="1" sz="3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Piriformis 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muscle</a:t>
            </a:r>
            <a:r>
              <a:rPr lang="en-US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r>
              <a:rPr lang="en-US" sz="17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(</a:t>
            </a:r>
            <a:r>
              <a:rPr lang="en-US" sz="17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landmark</a:t>
            </a:r>
            <a:r>
              <a:rPr lang="en-US" sz="17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 for greater sciatic foramen)</a:t>
            </a:r>
            <a:r>
              <a:rPr lang="en-US" sz="20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000" u="sng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Above piriformis</a:t>
            </a:r>
            <a:r>
              <a:rPr lang="en-US" sz="2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34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Superior gluteal nerves &amp; vessels.</a:t>
            </a:r>
            <a:endParaRPr sz="3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Below piriformis:</a:t>
            </a:r>
            <a:endParaRPr sz="3400" u="sng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Inferior gluteal nerves &amp; vessels.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-Sciatic  nerve.</a:t>
            </a:r>
            <a:endParaRPr sz="3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Posterior cutaneous nerve of thigh.</a:t>
            </a:r>
            <a:endParaRPr sz="3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Nerve to quadratus femoris.</a:t>
            </a:r>
            <a:endParaRPr sz="3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Nerve to obturator internus.</a:t>
            </a:r>
            <a:endParaRPr sz="3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Pudendal 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Nerve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3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Internal pudendal vessels</a:t>
            </a:r>
            <a:r>
              <a:rPr lang="en-US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0" name="Google Shape;110;g105eb38fc7c_0_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14125"/>
            <a:ext cx="4567626" cy="53728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g105eb38fc7c_0_57"/>
          <p:cNvCxnSpPr/>
          <p:nvPr/>
        </p:nvCxnSpPr>
        <p:spPr>
          <a:xfrm flipH="1">
            <a:off x="3429000" y="4476063"/>
            <a:ext cx="12754500" cy="17400"/>
          </a:xfrm>
          <a:prstGeom prst="straightConnector1">
            <a:avLst/>
          </a:prstGeom>
          <a:noFill/>
          <a:ln cap="flat" cmpd="sng" w="47625">
            <a:solidFill>
              <a:srgbClr val="FCE5CD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12" name="Google Shape;112;g105eb38fc7c_0_57"/>
          <p:cNvSpPr txBox="1"/>
          <p:nvPr/>
        </p:nvSpPr>
        <p:spPr>
          <a:xfrm>
            <a:off x="13266175" y="2059188"/>
            <a:ext cx="43173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Lesser sciatic notch</a:t>
            </a: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of hip bone is transformed into </a:t>
            </a: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foramen </a:t>
            </a:r>
            <a:endParaRPr sz="22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by </a:t>
            </a: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Sacrotuberous &amp; sacrospinous ligaments</a:t>
            </a:r>
            <a:r>
              <a:rPr lang="en-US" sz="2200">
                <a:solidFill>
                  <a:srgbClr val="CC0000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endParaRPr sz="1600"/>
          </a:p>
        </p:txBody>
      </p:sp>
      <p:cxnSp>
        <p:nvCxnSpPr>
          <p:cNvPr id="113" name="Google Shape;113;g105eb38fc7c_0_57"/>
          <p:cNvCxnSpPr/>
          <p:nvPr/>
        </p:nvCxnSpPr>
        <p:spPr>
          <a:xfrm flipH="1" rot="10800000">
            <a:off x="12493850" y="875100"/>
            <a:ext cx="39900" cy="9186000"/>
          </a:xfrm>
          <a:prstGeom prst="straightConnector1">
            <a:avLst/>
          </a:prstGeom>
          <a:noFill/>
          <a:ln cap="flat" cmpd="sng" w="47625">
            <a:solidFill>
              <a:srgbClr val="FCE5CD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14" name="Google Shape;114;g105eb38fc7c_0_57"/>
          <p:cNvSpPr txBox="1"/>
          <p:nvPr/>
        </p:nvSpPr>
        <p:spPr>
          <a:xfrm>
            <a:off x="12493850" y="4572000"/>
            <a:ext cx="57942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Structures passing through </a:t>
            </a:r>
            <a:r>
              <a:rPr b="1" lang="en-US" sz="2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Lesser sciatic foramen</a:t>
            </a:r>
            <a:r>
              <a:rPr b="1"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:</a:t>
            </a:r>
            <a:endParaRPr b="1"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Tendon of obturator internus. 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Nerve to obturator internus. 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Pudendal  nerve.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U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Internal pudendal vessels.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(no sciatic nerve)</a:t>
            </a:r>
            <a:endParaRPr sz="200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g105eb38fc7c_0_57"/>
          <p:cNvSpPr txBox="1"/>
          <p:nvPr/>
        </p:nvSpPr>
        <p:spPr>
          <a:xfrm>
            <a:off x="10124832" y="6342000"/>
            <a:ext cx="2085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Important you should know what passes through and which below and above</a:t>
            </a:r>
            <a:endParaRPr b="1" sz="20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105eb38fc7c_0_57"/>
          <p:cNvSpPr txBox="1"/>
          <p:nvPr/>
        </p:nvSpPr>
        <p:spPr>
          <a:xfrm>
            <a:off x="12808666" y="8526600"/>
            <a:ext cx="4898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Tendon of obturator internus only in lesser sciatic foramen while the rest of them can goes into Greater Sciatic foramen</a:t>
            </a:r>
            <a:endParaRPr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g105eb38fc7c_0_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6275" y="1159865"/>
            <a:ext cx="2895559" cy="2895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05eb38fc7c_0_57"/>
          <p:cNvPicPr preferRelativeResize="0"/>
          <p:nvPr/>
        </p:nvPicPr>
        <p:blipFill rotWithShape="1">
          <a:blip r:embed="rId6">
            <a:alphaModFix/>
          </a:blip>
          <a:srcRect b="0" l="0" r="30608" t="0"/>
          <a:stretch/>
        </p:blipFill>
        <p:spPr>
          <a:xfrm>
            <a:off x="3672425" y="1164600"/>
            <a:ext cx="4121624" cy="298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5eb38fc7c_0_100"/>
          <p:cNvSpPr txBox="1"/>
          <p:nvPr/>
        </p:nvSpPr>
        <p:spPr>
          <a:xfrm>
            <a:off x="6129150" y="0"/>
            <a:ext cx="6029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Glutei Muscles</a:t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g105eb38fc7c_0_100"/>
          <p:cNvSpPr txBox="1"/>
          <p:nvPr/>
        </p:nvSpPr>
        <p:spPr>
          <a:xfrm>
            <a:off x="1616275" y="692700"/>
            <a:ext cx="6794400" cy="4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69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Comfortaa"/>
              <a:buChar char="•"/>
            </a:pPr>
            <a:r>
              <a:rPr b="1" lang="en-US" sz="3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ORIGINS:</a:t>
            </a:r>
            <a:endParaRPr sz="26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699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fortaa"/>
              <a:buChar char="•"/>
            </a:pPr>
            <a:r>
              <a:rPr lang="en-US" sz="22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Gluteus minimus: </a:t>
            </a:r>
            <a:endParaRPr sz="26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699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fortaa"/>
              <a:buChar char="•"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Anterior part of the gluteal surface of ilium</a:t>
            </a:r>
            <a:endParaRPr i="1" sz="2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699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fortaa"/>
              <a:buChar char="•"/>
            </a:pPr>
            <a:r>
              <a:rPr lang="en-US" sz="22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Gluteus medius: </a:t>
            </a:r>
            <a:endParaRPr sz="2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699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fortaa"/>
              <a:buChar char="•"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Middle part of the gluteal surface of ilium. </a:t>
            </a:r>
            <a:endParaRPr sz="2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699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fortaa"/>
              <a:buChar char="•"/>
            </a:pPr>
            <a:r>
              <a:rPr lang="en-US" sz="22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Gluteus maximus:</a:t>
            </a:r>
            <a:endParaRPr sz="2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699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fortaa"/>
              <a:buChar char="•"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Posterior part of the gluteal surface of ilium.</a:t>
            </a:r>
            <a:endParaRPr sz="22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</a:t>
            </a:r>
            <a:r>
              <a:rPr lang="en-US" sz="22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Main origin of gluteus maximus</a:t>
            </a: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endParaRPr sz="2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Back of sacrum &amp; coccyx &amp; back of Sacrotuberous ligament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5" name="Google Shape;125;g105eb38fc7c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275" y="5609300"/>
            <a:ext cx="5673725" cy="384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g105eb38fc7c_0_100"/>
          <p:cNvCxnSpPr/>
          <p:nvPr/>
        </p:nvCxnSpPr>
        <p:spPr>
          <a:xfrm>
            <a:off x="9138450" y="930000"/>
            <a:ext cx="11100" cy="8809500"/>
          </a:xfrm>
          <a:prstGeom prst="straightConnector1">
            <a:avLst/>
          </a:prstGeom>
          <a:noFill/>
          <a:ln cap="flat" cmpd="sng" w="47625">
            <a:solidFill>
              <a:srgbClr val="FCE5CD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27" name="Google Shape;127;g105eb38fc7c_0_100"/>
          <p:cNvSpPr txBox="1"/>
          <p:nvPr/>
        </p:nvSpPr>
        <p:spPr>
          <a:xfrm>
            <a:off x="9414700" y="739950"/>
            <a:ext cx="4295400" cy="46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96900" lvl="0" marL="533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Comfortaa"/>
              <a:buChar char="•"/>
            </a:pPr>
            <a:r>
              <a:rPr b="1" lang="en-US" sz="30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Insertion:</a:t>
            </a:r>
            <a:endParaRPr b="1" sz="30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546100" lvl="0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Gluteus minimus</a:t>
            </a: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anterior surface of the greater trochanter</a:t>
            </a:r>
            <a:endParaRPr sz="2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546100" lvl="0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Gluteus medius</a:t>
            </a: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lateral surface of the greater trochanter</a:t>
            </a:r>
            <a:endParaRPr sz="2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546100" lvl="0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SzPts val="2200"/>
              <a:buFont typeface="Comfortaa"/>
              <a:buChar char="•"/>
            </a:pPr>
            <a:r>
              <a:rPr lang="en-US" sz="22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Gluteus maximus</a:t>
            </a: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r>
              <a:rPr lang="en-US" sz="2200">
                <a:solidFill>
                  <a:srgbClr val="0033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i="1" sz="2200">
              <a:solidFill>
                <a:srgbClr val="0000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546100" lvl="0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AutoNum type="arabicPeriod"/>
            </a:pP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Main insertion:</a:t>
            </a:r>
            <a:r>
              <a:rPr lang="en-US" sz="2200">
                <a:solidFill>
                  <a:srgbClr val="FF0066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iliotibial tract</a:t>
            </a:r>
            <a:endParaRPr sz="2200">
              <a:solidFill>
                <a:srgbClr val="FF00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546100" lvl="0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AutoNum type="arabicPeriod"/>
            </a:pP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Other insertion</a:t>
            </a:r>
            <a:r>
              <a:rPr lang="en-US" sz="2200">
                <a:solidFill>
                  <a:srgbClr val="FF0066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gluteal tuberosity of the femur.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8" name="Google Shape;128;g105eb38fc7c_0_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87550" y="117650"/>
            <a:ext cx="3283550" cy="810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05eb38fc7c_0_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53700" y="5724900"/>
            <a:ext cx="3634475" cy="4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05eb38fc7c_0_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5eb38fc7c_0_114"/>
          <p:cNvSpPr txBox="1"/>
          <p:nvPr/>
        </p:nvSpPr>
        <p:spPr>
          <a:xfrm>
            <a:off x="4104750" y="462013"/>
            <a:ext cx="100785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NERVE SUPPLY &amp; ACTION of </a:t>
            </a:r>
            <a:r>
              <a:rPr b="1" lang="en-US" sz="2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Gluteus Muscles</a:t>
            </a:r>
            <a:endParaRPr b="1" sz="2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6" name="Google Shape;136;g105eb38fc7c_0_114"/>
          <p:cNvSpPr txBox="1"/>
          <p:nvPr/>
        </p:nvSpPr>
        <p:spPr>
          <a:xfrm>
            <a:off x="1616275" y="3117332"/>
            <a:ext cx="7263600" cy="54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2400"/>
              <a:buFont typeface="Comfortaa"/>
              <a:buChar char="•"/>
            </a:pPr>
            <a:r>
              <a:rPr lang="en-US" sz="2400" u="sng">
                <a:solidFill>
                  <a:srgbClr val="003300"/>
                </a:solidFill>
                <a:latin typeface="Comfortaa"/>
                <a:ea typeface="Comfortaa"/>
                <a:cs typeface="Comfortaa"/>
                <a:sym typeface="Comfortaa"/>
              </a:rPr>
              <a:t>Gluteus medius &amp; minimus:</a:t>
            </a:r>
            <a:endParaRPr sz="2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2400"/>
              <a:buFont typeface="Comfortaa"/>
              <a:buChar char="•"/>
            </a:pPr>
            <a:r>
              <a:rPr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Nerve supply:</a:t>
            </a:r>
            <a:endParaRPr sz="28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–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Superior gluteal nerve.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•"/>
            </a:pPr>
            <a:r>
              <a:rPr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Action: </a:t>
            </a:r>
            <a:endParaRPr sz="28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–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Abduction &amp; Medial rotation of hip joint.</a:t>
            </a:r>
            <a:endParaRPr sz="2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0033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SzPts val="2400"/>
              <a:buFont typeface="Comfortaa"/>
              <a:buChar char="•"/>
            </a:pPr>
            <a:r>
              <a:rPr lang="en-US" sz="2400" u="sng">
                <a:solidFill>
                  <a:srgbClr val="003300"/>
                </a:solidFill>
                <a:latin typeface="Comfortaa"/>
                <a:ea typeface="Comfortaa"/>
                <a:cs typeface="Comfortaa"/>
                <a:sym typeface="Comfortaa"/>
              </a:rPr>
              <a:t>Gluteus maximus:</a:t>
            </a:r>
            <a:endParaRPr sz="2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SzPts val="2400"/>
              <a:buFont typeface="Comfortaa"/>
              <a:buChar char="•"/>
            </a:pPr>
            <a:r>
              <a:rPr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Nerve supply:</a:t>
            </a:r>
            <a:endParaRPr sz="28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Comfortaa"/>
              <a:buChar char="–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Inferior gluteal nerve</a:t>
            </a:r>
            <a:r>
              <a:rPr lang="en-US" sz="24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2400">
              <a:solidFill>
                <a:srgbClr val="FF00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Comfortaa"/>
              <a:buChar char="•"/>
            </a:pPr>
            <a:r>
              <a:rPr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Action: </a:t>
            </a:r>
            <a:endParaRPr sz="28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Comfortaa"/>
              <a:buChar char="•"/>
            </a:pPr>
            <a:r>
              <a:rPr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Extension </a:t>
            </a: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&amp;</a:t>
            </a:r>
            <a:r>
              <a:rPr lang="en-US" sz="24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lateral rotation of the hip joint.</a:t>
            </a:r>
            <a:endParaRPr sz="28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•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Through its attachment to iliotibial tract</a:t>
            </a:r>
            <a:r>
              <a:rPr lang="en-US" sz="24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US" sz="24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 stabilizes the femur on the tibia during standing</a:t>
            </a:r>
            <a:r>
              <a:rPr lang="en-US" sz="24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7" name="Google Shape;137;g105eb38fc7c_0_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0394" y="2744300"/>
            <a:ext cx="5758525" cy="59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05eb38fc7c_0_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5eb38fc7c_0_124"/>
          <p:cNvSpPr txBox="1"/>
          <p:nvPr/>
        </p:nvSpPr>
        <p:spPr>
          <a:xfrm>
            <a:off x="6942056" y="318438"/>
            <a:ext cx="4882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Small muscles</a:t>
            </a:r>
            <a:endParaRPr b="1" sz="4000">
              <a:solidFill>
                <a:srgbClr val="1C1C1C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4" name="Google Shape;144;g105eb38fc7c_0_124"/>
          <p:cNvSpPr txBox="1"/>
          <p:nvPr/>
        </p:nvSpPr>
        <p:spPr>
          <a:xfrm>
            <a:off x="238350" y="2075400"/>
            <a:ext cx="6590700" cy="69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1-</a:t>
            </a:r>
            <a:r>
              <a:rPr lang="en-US" sz="26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Obturator Internus: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74295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Comfortaa"/>
              <a:buChar char="–"/>
            </a:pP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	</a:t>
            </a: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Origin:</a:t>
            </a:r>
            <a:endParaRPr sz="30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fortaa"/>
              <a:buChar char="•"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Side wall of the pelvis.</a:t>
            </a:r>
            <a:endParaRPr sz="2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74295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fortaa"/>
              <a:buChar char="–"/>
            </a:pPr>
            <a:r>
              <a:rPr lang="en-US" sz="22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Insertion: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fortaa"/>
              <a:buChar char="•"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Greater trochanter.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74295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Comfortaa"/>
              <a:buChar char="–"/>
            </a:pP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Nerve supply:</a:t>
            </a:r>
            <a:endParaRPr sz="30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Comfortaa"/>
              <a:buChar char="•"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Nerve to obturator internus</a:t>
            </a: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2200">
              <a:solidFill>
                <a:srgbClr val="0000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600" u="sng">
              <a:solidFill>
                <a:srgbClr val="0033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rgbClr val="003300"/>
                </a:solidFill>
                <a:latin typeface="Comfortaa"/>
                <a:ea typeface="Comfortaa"/>
                <a:cs typeface="Comfortaa"/>
                <a:sym typeface="Comfortaa"/>
              </a:rPr>
              <a:t>2,3-</a:t>
            </a:r>
            <a:r>
              <a:rPr lang="en-US" sz="2600" u="sng">
                <a:solidFill>
                  <a:srgbClr val="003300"/>
                </a:solidFill>
                <a:latin typeface="Comfortaa"/>
                <a:ea typeface="Comfortaa"/>
                <a:cs typeface="Comfortaa"/>
                <a:sym typeface="Comfortaa"/>
              </a:rPr>
              <a:t>Superior &amp; Inferior Gemelli: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74295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Comfortaa"/>
              <a:buChar char="–"/>
            </a:pP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Origin: </a:t>
            </a:r>
            <a:endParaRPr sz="30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fortaa"/>
              <a:buChar char="•"/>
            </a:pP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Upper and lower part of lesser sciatic notch respectively.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mfortaa"/>
              <a:buChar char="–"/>
            </a:pPr>
            <a:r>
              <a:rPr lang="en-US" sz="26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Insertion</a:t>
            </a:r>
            <a:r>
              <a:rPr lang="en-US" sz="2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3429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Comfortaa"/>
              <a:buChar char="•"/>
            </a:pPr>
            <a:r>
              <a:rPr lang="en-US" sz="2200">
                <a:solidFill>
                  <a:srgbClr val="000066"/>
                </a:solidFill>
                <a:latin typeface="Comfortaa"/>
                <a:ea typeface="Comfortaa"/>
                <a:cs typeface="Comfortaa"/>
                <a:sym typeface="Comfortaa"/>
              </a:rPr>
              <a:t>Into </a:t>
            </a: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tendon of obturator internus.</a:t>
            </a:r>
            <a:endParaRPr sz="22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Comfortaa"/>
              <a:buChar char="–"/>
            </a:pPr>
            <a:r>
              <a:rPr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Nerve supply:</a:t>
            </a:r>
            <a:endParaRPr sz="30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•"/>
            </a:pPr>
            <a:r>
              <a:rPr lang="en-US" sz="24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Superior gemellus: </a:t>
            </a: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nerve to obturator internus. 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•"/>
            </a:pPr>
            <a:r>
              <a:rPr lang="en-US" sz="24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Inferior gemellus: </a:t>
            </a: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nerve to quadratus femoris.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5" name="Google Shape;145;g105eb38fc7c_0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05eb38fc7c_0_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8075" y="5271056"/>
            <a:ext cx="2545200" cy="257851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105eb38fc7c_0_124"/>
          <p:cNvSpPr txBox="1"/>
          <p:nvPr/>
        </p:nvSpPr>
        <p:spPr>
          <a:xfrm>
            <a:off x="12858725" y="1962975"/>
            <a:ext cx="4674300" cy="67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4-</a:t>
            </a:r>
            <a:r>
              <a:rPr lang="en-US" sz="26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Piriformis</a:t>
            </a:r>
            <a:r>
              <a:rPr lang="en-US" sz="24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2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Comfortaa"/>
              <a:buChar char="•"/>
            </a:pP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O</a:t>
            </a: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rigin:</a:t>
            </a:r>
            <a:endParaRPr sz="26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•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Pelvic surface of middle 3 sacral vertebrae.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omfortaa"/>
              <a:buChar char="–"/>
            </a:pP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Insertion</a:t>
            </a:r>
            <a:r>
              <a:rPr lang="en-US" sz="26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30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•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Greater trochanter.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Comfortaa"/>
              <a:buChar char="–"/>
            </a:pP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Nerve supply:</a:t>
            </a:r>
            <a:endParaRPr sz="26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•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Anterior rami of S1,2.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429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5-</a:t>
            </a:r>
            <a:r>
              <a:rPr lang="en-US" sz="26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Quadratus femoris</a:t>
            </a:r>
            <a:r>
              <a:rPr lang="en-US" sz="2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742950" rtl="0" algn="l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Comfortaa"/>
              <a:buChar char="–"/>
            </a:pP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Origin:</a:t>
            </a:r>
            <a:endParaRPr sz="26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•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Ischial tuberosity.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fortaa"/>
              <a:buChar char="–"/>
            </a:pPr>
            <a:r>
              <a:rPr lang="en-US" sz="22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Insertion:</a:t>
            </a:r>
            <a:r>
              <a:rPr lang="en-US" sz="2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•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Quadrate tubercle.</a:t>
            </a:r>
            <a:endParaRPr sz="2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1" marL="742950" rtl="0" algn="l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Comfortaa"/>
              <a:buChar char="–"/>
            </a:pPr>
            <a:r>
              <a:rPr lang="en-US" sz="24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Nerve supply: </a:t>
            </a:r>
            <a:endParaRPr sz="28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•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Nerve to quadratus femoris.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8" name="Google Shape;148;g105eb38fc7c_0_124"/>
          <p:cNvSpPr txBox="1"/>
          <p:nvPr/>
        </p:nvSpPr>
        <p:spPr>
          <a:xfrm>
            <a:off x="5734325" y="9088000"/>
            <a:ext cx="85668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09600" lvl="0" marL="609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Action</a:t>
            </a:r>
            <a:r>
              <a:rPr b="1" lang="en-US" sz="1800" u="sng">
                <a:solidFill>
                  <a:srgbClr val="0033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r>
              <a:rPr b="1" lang="en-US" sz="1800">
                <a:solidFill>
                  <a:srgbClr val="003300"/>
                </a:solidFill>
                <a:latin typeface="Comfortaa"/>
                <a:ea typeface="Comfortaa"/>
                <a:cs typeface="Comfortaa"/>
                <a:sym typeface="Comfortaa"/>
              </a:rPr>
              <a:t>  All have </a:t>
            </a:r>
            <a:r>
              <a:rPr lang="en-US" sz="1800" u="sng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SIMILAR  ACTION</a:t>
            </a:r>
            <a:r>
              <a:rPr b="1" lang="en-US" sz="1800">
                <a:solidFill>
                  <a:srgbClr val="003300"/>
                </a:solidFill>
                <a:latin typeface="Comfortaa"/>
                <a:ea typeface="Comfortaa"/>
                <a:cs typeface="Comfortaa"/>
                <a:sym typeface="Comfortaa"/>
              </a:rPr>
              <a:t>: Lateral rotation of the hip joint.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609600" lvl="0" marL="609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3300"/>
                </a:solidFill>
                <a:latin typeface="Comfortaa"/>
                <a:ea typeface="Comfortaa"/>
                <a:cs typeface="Comfortaa"/>
                <a:sym typeface="Comfortaa"/>
              </a:rPr>
              <a:t>Control movement of the hip joint.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9" name="Google Shape;149;g105eb38fc7c_0_124"/>
          <p:cNvSpPr txBox="1"/>
          <p:nvPr/>
        </p:nvSpPr>
        <p:spPr>
          <a:xfrm>
            <a:off x="13361816" y="4765319"/>
            <a:ext cx="254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Nerve Supply : ماله اسم محدد</a:t>
            </a:r>
            <a:endParaRPr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" name="Google Shape;150;g105eb38fc7c_0_124"/>
          <p:cNvCxnSpPr/>
          <p:nvPr/>
        </p:nvCxnSpPr>
        <p:spPr>
          <a:xfrm>
            <a:off x="238350" y="5092325"/>
            <a:ext cx="17650200" cy="78900"/>
          </a:xfrm>
          <a:prstGeom prst="straightConnector1">
            <a:avLst/>
          </a:prstGeom>
          <a:noFill/>
          <a:ln cap="flat" cmpd="sng" w="47625">
            <a:solidFill>
              <a:srgbClr val="FCE5CD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51" name="Google Shape;151;g105eb38fc7c_0_124"/>
          <p:cNvCxnSpPr/>
          <p:nvPr/>
        </p:nvCxnSpPr>
        <p:spPr>
          <a:xfrm>
            <a:off x="9384500" y="1593977"/>
            <a:ext cx="25800" cy="7350300"/>
          </a:xfrm>
          <a:prstGeom prst="straightConnector1">
            <a:avLst/>
          </a:prstGeom>
          <a:noFill/>
          <a:ln cap="flat" cmpd="sng" w="47625">
            <a:solidFill>
              <a:srgbClr val="FCE5CD"/>
            </a:solidFill>
            <a:prstDash val="solid"/>
            <a:round/>
            <a:headEnd len="med" w="med" type="diamond"/>
            <a:tailEnd len="med" w="med" type="diamond"/>
          </a:ln>
        </p:spPr>
      </p:cxnSp>
      <p:pic>
        <p:nvPicPr>
          <p:cNvPr id="152" name="Google Shape;152;g105eb38fc7c_0_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8025" y="2255375"/>
            <a:ext cx="3125251" cy="25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105eb38fc7c_0_124"/>
          <p:cNvSpPr/>
          <p:nvPr/>
        </p:nvSpPr>
        <p:spPr>
          <a:xfrm>
            <a:off x="-732400" y="-1131900"/>
            <a:ext cx="25800" cy="7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05eb38fc7c_0_124"/>
          <p:cNvSpPr/>
          <p:nvPr/>
        </p:nvSpPr>
        <p:spPr>
          <a:xfrm rot="-1322">
            <a:off x="8483268" y="7168612"/>
            <a:ext cx="780000" cy="3183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05eb38fc7c_0_124"/>
          <p:cNvSpPr/>
          <p:nvPr/>
        </p:nvSpPr>
        <p:spPr>
          <a:xfrm rot="-1322">
            <a:off x="8483268" y="6655187"/>
            <a:ext cx="780000" cy="3183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g105eb38fc7c_0_1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62700" y="2550988"/>
            <a:ext cx="3143626" cy="1918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05eb38fc7c_0_1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62700" y="5323625"/>
            <a:ext cx="3143626" cy="226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3fbb8ef51_3_4"/>
          <p:cNvSpPr txBox="1"/>
          <p:nvPr/>
        </p:nvSpPr>
        <p:spPr>
          <a:xfrm>
            <a:off x="4810800" y="0"/>
            <a:ext cx="9438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latin typeface="Comfortaa"/>
                <a:ea typeface="Comfortaa"/>
                <a:cs typeface="Comfortaa"/>
                <a:sym typeface="Comfortaa"/>
              </a:rPr>
              <a:t>Nerves in Gluteal Region </a:t>
            </a:r>
            <a:endParaRPr b="1" sz="35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3" name="Google Shape;163;g103fbb8ef51_3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103fbb8ef51_3_4"/>
          <p:cNvSpPr/>
          <p:nvPr/>
        </p:nvSpPr>
        <p:spPr>
          <a:xfrm>
            <a:off x="1731800" y="2581975"/>
            <a:ext cx="355225" cy="310850"/>
          </a:xfrm>
          <a:prstGeom prst="flowChartDecision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03fbb8ef51_3_4"/>
          <p:cNvSpPr txBox="1"/>
          <p:nvPr/>
        </p:nvSpPr>
        <p:spPr>
          <a:xfrm>
            <a:off x="2087025" y="2371250"/>
            <a:ext cx="5017800" cy="646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Superior gluteal Nerve</a:t>
            </a:r>
            <a:endParaRPr sz="30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6" name="Google Shape;166;g103fbb8ef51_3_4"/>
          <p:cNvSpPr/>
          <p:nvPr/>
        </p:nvSpPr>
        <p:spPr>
          <a:xfrm>
            <a:off x="1731800" y="3851825"/>
            <a:ext cx="355225" cy="310850"/>
          </a:xfrm>
          <a:prstGeom prst="flowChartDecision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03fbb8ef51_3_4"/>
          <p:cNvSpPr txBox="1"/>
          <p:nvPr/>
        </p:nvSpPr>
        <p:spPr>
          <a:xfrm>
            <a:off x="2124075" y="3644050"/>
            <a:ext cx="4943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Inferior gluteal Nerve </a:t>
            </a:r>
            <a:endParaRPr sz="30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8" name="Google Shape;168;g103fbb8ef51_3_4"/>
          <p:cNvSpPr/>
          <p:nvPr/>
        </p:nvSpPr>
        <p:spPr>
          <a:xfrm>
            <a:off x="1731800" y="7546388"/>
            <a:ext cx="355225" cy="310850"/>
          </a:xfrm>
          <a:prstGeom prst="flowChartDecision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103fbb8ef51_3_4"/>
          <p:cNvSpPr/>
          <p:nvPr/>
        </p:nvSpPr>
        <p:spPr>
          <a:xfrm>
            <a:off x="1731800" y="6314875"/>
            <a:ext cx="355225" cy="310850"/>
          </a:xfrm>
          <a:prstGeom prst="flowChartDecision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03fbb8ef51_3_4"/>
          <p:cNvSpPr/>
          <p:nvPr/>
        </p:nvSpPr>
        <p:spPr>
          <a:xfrm>
            <a:off x="1731800" y="5104625"/>
            <a:ext cx="355225" cy="310850"/>
          </a:xfrm>
          <a:prstGeom prst="flowChartDecision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03fbb8ef51_3_4"/>
          <p:cNvSpPr txBox="1"/>
          <p:nvPr/>
        </p:nvSpPr>
        <p:spPr>
          <a:xfrm>
            <a:off x="2124075" y="4916825"/>
            <a:ext cx="780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Nerve to quadratus femoris Nerve</a:t>
            </a:r>
            <a:endParaRPr sz="30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g103fbb8ef51_3_4"/>
          <p:cNvSpPr txBox="1"/>
          <p:nvPr/>
        </p:nvSpPr>
        <p:spPr>
          <a:xfrm>
            <a:off x="2087025" y="6189600"/>
            <a:ext cx="769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Posterior cutaneous nerve to thigh</a:t>
            </a:r>
            <a:endParaRPr sz="30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3" name="Google Shape;173;g103fbb8ef51_3_4"/>
          <p:cNvSpPr txBox="1"/>
          <p:nvPr/>
        </p:nvSpPr>
        <p:spPr>
          <a:xfrm>
            <a:off x="2087025" y="7399850"/>
            <a:ext cx="482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Sciatic nerve</a:t>
            </a:r>
            <a:endParaRPr sz="30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4" name="Google Shape;174;g103fbb8ef51_3_4"/>
          <p:cNvSpPr/>
          <p:nvPr/>
        </p:nvSpPr>
        <p:spPr>
          <a:xfrm>
            <a:off x="1731800" y="8777925"/>
            <a:ext cx="355225" cy="310850"/>
          </a:xfrm>
          <a:prstGeom prst="flowChartDecision">
            <a:avLst/>
          </a:prstGeom>
          <a:solidFill>
            <a:srgbClr val="FCE5C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03fbb8ef51_3_4"/>
          <p:cNvSpPr txBox="1"/>
          <p:nvPr/>
        </p:nvSpPr>
        <p:spPr>
          <a:xfrm>
            <a:off x="2124075" y="8610100"/>
            <a:ext cx="596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Nerve to obturator internus </a:t>
            </a:r>
            <a:endParaRPr sz="30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6" name="Google Shape;176;g103fbb8ef51_3_4"/>
          <p:cNvSpPr txBox="1"/>
          <p:nvPr/>
        </p:nvSpPr>
        <p:spPr>
          <a:xfrm>
            <a:off x="15862700" y="576300"/>
            <a:ext cx="181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Helpful video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g103fbb8ef51_3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61425" y="1713775"/>
            <a:ext cx="7288775" cy="812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g103fbb8ef51_3_4"/>
          <p:cNvGrpSpPr/>
          <p:nvPr/>
        </p:nvGrpSpPr>
        <p:grpSpPr>
          <a:xfrm>
            <a:off x="16213192" y="477273"/>
            <a:ext cx="1117916" cy="779647"/>
            <a:chOff x="3051531" y="1516809"/>
            <a:chExt cx="390034" cy="296545"/>
          </a:xfrm>
        </p:grpSpPr>
        <p:sp>
          <p:nvSpPr>
            <p:cNvPr id="179" name="Google Shape;179;g103fbb8ef51_3_4"/>
            <p:cNvSpPr/>
            <p:nvPr/>
          </p:nvSpPr>
          <p:spPr>
            <a:xfrm>
              <a:off x="3051531" y="1516809"/>
              <a:ext cx="389719" cy="296545"/>
            </a:xfrm>
            <a:custGeom>
              <a:rect b="b" l="l" r="r" t="t"/>
              <a:pathLst>
                <a:path extrusionOk="0" h="19806" w="26029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103fbb8ef51_3_4"/>
            <p:cNvSpPr/>
            <p:nvPr/>
          </p:nvSpPr>
          <p:spPr>
            <a:xfrm>
              <a:off x="3051531" y="1744391"/>
              <a:ext cx="389719" cy="68963"/>
            </a:xfrm>
            <a:custGeom>
              <a:rect b="b" l="l" r="r" t="t"/>
              <a:pathLst>
                <a:path extrusionOk="0" h="4606" w="26029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103fbb8ef51_3_4"/>
            <p:cNvSpPr/>
            <p:nvPr/>
          </p:nvSpPr>
          <p:spPr>
            <a:xfrm>
              <a:off x="3051531" y="1753838"/>
              <a:ext cx="389719" cy="59516"/>
            </a:xfrm>
            <a:custGeom>
              <a:rect b="b" l="l" r="r" t="t"/>
              <a:pathLst>
                <a:path extrusionOk="0" h="3975" w="26029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103fbb8ef51_3_4"/>
            <p:cNvSpPr/>
            <p:nvPr/>
          </p:nvSpPr>
          <p:spPr>
            <a:xfrm>
              <a:off x="3051846" y="1516809"/>
              <a:ext cx="389405" cy="65804"/>
            </a:xfrm>
            <a:custGeom>
              <a:rect b="b" l="l" r="r" t="t"/>
              <a:pathLst>
                <a:path extrusionOk="0" h="4395" w="26008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103fbb8ef51_3_4"/>
            <p:cNvSpPr/>
            <p:nvPr/>
          </p:nvSpPr>
          <p:spPr>
            <a:xfrm>
              <a:off x="3051846" y="1516809"/>
              <a:ext cx="389719" cy="56356"/>
            </a:xfrm>
            <a:custGeom>
              <a:rect b="b" l="l" r="r" t="t"/>
              <a:pathLst>
                <a:path extrusionOk="0" h="3764" w="26029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103fbb8ef51_3_4"/>
            <p:cNvSpPr/>
            <p:nvPr/>
          </p:nvSpPr>
          <p:spPr>
            <a:xfrm>
              <a:off x="3077973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103fbb8ef51_3_4"/>
            <p:cNvSpPr/>
            <p:nvPr/>
          </p:nvSpPr>
          <p:spPr>
            <a:xfrm>
              <a:off x="3100012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103fbb8ef51_3_4"/>
            <p:cNvSpPr/>
            <p:nvPr/>
          </p:nvSpPr>
          <p:spPr>
            <a:xfrm>
              <a:off x="3121737" y="1539148"/>
              <a:ext cx="15751" cy="11978"/>
            </a:xfrm>
            <a:custGeom>
              <a:rect b="b" l="l" r="r" t="t"/>
              <a:pathLst>
                <a:path extrusionOk="0" h="800" w="1052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103fbb8ef51_3_4"/>
            <p:cNvSpPr/>
            <p:nvPr/>
          </p:nvSpPr>
          <p:spPr>
            <a:xfrm>
              <a:off x="3336727" y="1539148"/>
              <a:ext cx="81226" cy="11978"/>
            </a:xfrm>
            <a:custGeom>
              <a:rect b="b" l="l" r="r" t="t"/>
              <a:pathLst>
                <a:path extrusionOk="0" h="800" w="5425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103fbb8ef51_3_4"/>
            <p:cNvSpPr/>
            <p:nvPr/>
          </p:nvSpPr>
          <p:spPr>
            <a:xfrm>
              <a:off x="3301153" y="1539148"/>
              <a:ext cx="30244" cy="11978"/>
            </a:xfrm>
            <a:custGeom>
              <a:rect b="b" l="l" r="r" t="t"/>
              <a:pathLst>
                <a:path extrusionOk="0" h="800" w="202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103fbb8ef51_3_4"/>
            <p:cNvSpPr/>
            <p:nvPr/>
          </p:nvSpPr>
          <p:spPr>
            <a:xfrm>
              <a:off x="3170832" y="1608096"/>
              <a:ext cx="151432" cy="107667"/>
            </a:xfrm>
            <a:custGeom>
              <a:rect b="b" l="l" r="r" t="t"/>
              <a:pathLst>
                <a:path extrusionOk="0" h="7191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103fbb8ef51_3_4"/>
            <p:cNvSpPr/>
            <p:nvPr/>
          </p:nvSpPr>
          <p:spPr>
            <a:xfrm>
              <a:off x="3170832" y="1608096"/>
              <a:ext cx="151432" cy="44079"/>
            </a:xfrm>
            <a:custGeom>
              <a:rect b="b" l="l" r="r" t="t"/>
              <a:pathLst>
                <a:path extrusionOk="0" h="2944" w="10114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103fbb8ef51_3_4"/>
            <p:cNvSpPr/>
            <p:nvPr/>
          </p:nvSpPr>
          <p:spPr>
            <a:xfrm>
              <a:off x="3227503" y="1642084"/>
              <a:ext cx="41878" cy="40007"/>
            </a:xfrm>
            <a:custGeom>
              <a:rect b="b" l="l" r="r" t="t"/>
              <a:pathLst>
                <a:path extrusionOk="0" h="2672" w="2797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103fbb8ef51_3_4"/>
            <p:cNvSpPr/>
            <p:nvPr/>
          </p:nvSpPr>
          <p:spPr>
            <a:xfrm>
              <a:off x="3087106" y="1776177"/>
              <a:ext cx="160865" cy="11679"/>
            </a:xfrm>
            <a:custGeom>
              <a:rect b="b" l="l" r="r" t="t"/>
              <a:pathLst>
                <a:path extrusionOk="0" h="780" w="10744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103fbb8ef51_3_4"/>
            <p:cNvSpPr/>
            <p:nvPr/>
          </p:nvSpPr>
          <p:spPr>
            <a:xfrm>
              <a:off x="3362540" y="1775563"/>
              <a:ext cx="46295" cy="11978"/>
            </a:xfrm>
            <a:custGeom>
              <a:rect b="b" l="l" r="r" t="t"/>
              <a:pathLst>
                <a:path extrusionOk="0" h="800" w="3092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g103fbb8ef51_3_4"/>
          <p:cNvSpPr txBox="1"/>
          <p:nvPr/>
        </p:nvSpPr>
        <p:spPr>
          <a:xfrm>
            <a:off x="16108525" y="1474850"/>
            <a:ext cx="132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9CB9C"/>
                </a:solidFill>
                <a:latin typeface="Calibri"/>
                <a:ea typeface="Calibri"/>
                <a:cs typeface="Calibri"/>
                <a:sym typeface="Calibri"/>
              </a:rPr>
              <a:t>Helpful Video</a:t>
            </a:r>
            <a:endParaRPr b="1">
              <a:solidFill>
                <a:srgbClr val="F9CB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