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10287000" cx="18288000"/>
  <p:notesSz cx="18288000" cy="10287000"/>
  <p:embeddedFontLst>
    <p:embeddedFont>
      <p:font typeface="Caveat"/>
      <p:regular r:id="rId23"/>
      <p:bold r:id="rId24"/>
    </p:embeddedFont>
    <p:embeddedFont>
      <p:font typeface="Arial Narrow"/>
      <p:regular r:id="rId25"/>
      <p:bold r:id="rId26"/>
      <p:italic r:id="rId27"/>
      <p:boldItalic r:id="rId28"/>
    </p:embeddedFont>
    <p:embeddedFont>
      <p:font typeface="Comfortaa"/>
      <p:regular r:id="rId29"/>
      <p:bold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31" roundtripDataSignature="AMtx7mgg82+gv1TKDVD7vosEXkjGCt7g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1248E0B-6A4C-44A5-A674-2BC932A39A04}">
  <a:tblStyle styleId="{F1248E0B-6A4C-44A5-A674-2BC932A39A0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Caveat-bold.fntdata"/><Relationship Id="rId23" Type="http://schemas.openxmlformats.org/officeDocument/2006/relationships/font" Target="fonts/Caveat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ArialNarrow-bold.fntdata"/><Relationship Id="rId25" Type="http://schemas.openxmlformats.org/officeDocument/2006/relationships/font" Target="fonts/ArialNarrow-regular.fntdata"/><Relationship Id="rId28" Type="http://schemas.openxmlformats.org/officeDocument/2006/relationships/font" Target="fonts/ArialNarrow-boldItalic.fntdata"/><Relationship Id="rId27" Type="http://schemas.openxmlformats.org/officeDocument/2006/relationships/font" Target="fonts/ArialNarrow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Comfortaa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customschemas.google.com/relationships/presentationmetadata" Target="metadata"/><Relationship Id="rId30" Type="http://schemas.openxmlformats.org/officeDocument/2006/relationships/font" Target="fonts/Comfortaa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/>
          <p:nvPr>
            <p:ph idx="1" type="body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" name="Google Shape;44;p1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50619d2026f3521f_1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50619d2026f3521f_1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2dc89911ec52d81_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2dc89911ec52d81_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2dc89911ec52d81_6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2dc89911ec52d81_6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2dc89911ec52d81_12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2dc89911ec52d81_12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9" name="Google Shape;239;p3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2" name="Google Shape;322;p4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0" name="Google Shape;390;p5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 txBox="1"/>
          <p:nvPr>
            <p:ph idx="1" type="body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3" name="Google Shape;63;p2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e08838a373567a2_1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e08838a373567a2_1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e08838a373567a2_23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e08838a373567a2_23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60fe03a18df3705_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60fe03a18df3705_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60fe03a18df3705_36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60fe03a18df3705_36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d86af7f46c1643b_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d86af7f46c1643b_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37925c13f5fe466_6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37925c13f5fe466_6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53080a535225b8d_35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53080a535225b8d_35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 txBox="1"/>
          <p:nvPr>
            <p:ph idx="11" type="ftr"/>
          </p:nvPr>
        </p:nvSpPr>
        <p:spPr>
          <a:xfrm>
            <a:off x="6217920" y="9566910"/>
            <a:ext cx="58521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0"/>
          <p:cNvSpPr txBox="1"/>
          <p:nvPr>
            <p:ph idx="10" type="dt"/>
          </p:nvPr>
        </p:nvSpPr>
        <p:spPr>
          <a:xfrm>
            <a:off x="914400" y="9566910"/>
            <a:ext cx="42063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0"/>
          <p:cNvSpPr txBox="1"/>
          <p:nvPr>
            <p:ph idx="12" type="sldNum"/>
          </p:nvPr>
        </p:nvSpPr>
        <p:spPr>
          <a:xfrm>
            <a:off x="13167361" y="9566910"/>
            <a:ext cx="42063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">
    <p:bg>
      <p:bgPr>
        <a:solidFill>
          <a:schemeClr val="lt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645411" y="643388"/>
            <a:ext cx="4038599" cy="298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51352" y="643388"/>
            <a:ext cx="4419599" cy="321944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1"/>
          <p:cNvSpPr txBox="1"/>
          <p:nvPr>
            <p:ph type="title"/>
          </p:nvPr>
        </p:nvSpPr>
        <p:spPr>
          <a:xfrm>
            <a:off x="4975771" y="562805"/>
            <a:ext cx="8336400" cy="11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650">
                <a:solidFill>
                  <a:srgbClr val="FDB48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1"/>
          <p:cNvSpPr txBox="1"/>
          <p:nvPr>
            <p:ph idx="11" type="ftr"/>
          </p:nvPr>
        </p:nvSpPr>
        <p:spPr>
          <a:xfrm>
            <a:off x="6217920" y="9566910"/>
            <a:ext cx="58521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1"/>
          <p:cNvSpPr txBox="1"/>
          <p:nvPr>
            <p:ph idx="10" type="dt"/>
          </p:nvPr>
        </p:nvSpPr>
        <p:spPr>
          <a:xfrm>
            <a:off x="914400" y="9566910"/>
            <a:ext cx="42063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1"/>
          <p:cNvSpPr txBox="1"/>
          <p:nvPr>
            <p:ph idx="12" type="sldNum"/>
          </p:nvPr>
        </p:nvSpPr>
        <p:spPr>
          <a:xfrm>
            <a:off x="13167361" y="9566910"/>
            <a:ext cx="42063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3"/>
          <p:cNvSpPr txBox="1"/>
          <p:nvPr>
            <p:ph type="ctrTitle"/>
          </p:nvPr>
        </p:nvSpPr>
        <p:spPr>
          <a:xfrm>
            <a:off x="1371600" y="3188970"/>
            <a:ext cx="15544800" cy="21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3"/>
          <p:cNvSpPr txBox="1"/>
          <p:nvPr>
            <p:ph idx="1" type="subTitle"/>
          </p:nvPr>
        </p:nvSpPr>
        <p:spPr>
          <a:xfrm>
            <a:off x="2743200" y="5760720"/>
            <a:ext cx="12801600" cy="25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3"/>
          <p:cNvSpPr txBox="1"/>
          <p:nvPr>
            <p:ph idx="11" type="ftr"/>
          </p:nvPr>
        </p:nvSpPr>
        <p:spPr>
          <a:xfrm>
            <a:off x="6217920" y="9566910"/>
            <a:ext cx="58521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3"/>
          <p:cNvSpPr txBox="1"/>
          <p:nvPr>
            <p:ph idx="10" type="dt"/>
          </p:nvPr>
        </p:nvSpPr>
        <p:spPr>
          <a:xfrm>
            <a:off x="914400" y="9566910"/>
            <a:ext cx="42063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3"/>
          <p:cNvSpPr txBox="1"/>
          <p:nvPr>
            <p:ph idx="12" type="sldNum"/>
          </p:nvPr>
        </p:nvSpPr>
        <p:spPr>
          <a:xfrm>
            <a:off x="13167361" y="9566910"/>
            <a:ext cx="42063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4"/>
          <p:cNvSpPr txBox="1"/>
          <p:nvPr>
            <p:ph type="title"/>
          </p:nvPr>
        </p:nvSpPr>
        <p:spPr>
          <a:xfrm>
            <a:off x="4975771" y="562805"/>
            <a:ext cx="8336400" cy="11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650">
                <a:solidFill>
                  <a:srgbClr val="FDB48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4"/>
          <p:cNvSpPr txBox="1"/>
          <p:nvPr>
            <p:ph idx="1" type="body"/>
          </p:nvPr>
        </p:nvSpPr>
        <p:spPr>
          <a:xfrm>
            <a:off x="914400" y="2366010"/>
            <a:ext cx="16459200" cy="67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4"/>
          <p:cNvSpPr txBox="1"/>
          <p:nvPr>
            <p:ph idx="11" type="ftr"/>
          </p:nvPr>
        </p:nvSpPr>
        <p:spPr>
          <a:xfrm>
            <a:off x="6217920" y="9566910"/>
            <a:ext cx="58521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4"/>
          <p:cNvSpPr txBox="1"/>
          <p:nvPr>
            <p:ph idx="10" type="dt"/>
          </p:nvPr>
        </p:nvSpPr>
        <p:spPr>
          <a:xfrm>
            <a:off x="914400" y="9566910"/>
            <a:ext cx="42063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4"/>
          <p:cNvSpPr txBox="1"/>
          <p:nvPr>
            <p:ph idx="12" type="sldNum"/>
          </p:nvPr>
        </p:nvSpPr>
        <p:spPr>
          <a:xfrm>
            <a:off x="13167361" y="9566910"/>
            <a:ext cx="42063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5"/>
          <p:cNvSpPr txBox="1"/>
          <p:nvPr>
            <p:ph type="title"/>
          </p:nvPr>
        </p:nvSpPr>
        <p:spPr>
          <a:xfrm>
            <a:off x="4975771" y="562805"/>
            <a:ext cx="8336400" cy="11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650">
                <a:solidFill>
                  <a:srgbClr val="FDB48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5"/>
          <p:cNvSpPr txBox="1"/>
          <p:nvPr>
            <p:ph idx="1" type="body"/>
          </p:nvPr>
        </p:nvSpPr>
        <p:spPr>
          <a:xfrm>
            <a:off x="914400" y="2366010"/>
            <a:ext cx="7955400" cy="67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5"/>
          <p:cNvSpPr txBox="1"/>
          <p:nvPr>
            <p:ph idx="2" type="body"/>
          </p:nvPr>
        </p:nvSpPr>
        <p:spPr>
          <a:xfrm>
            <a:off x="9418320" y="2366010"/>
            <a:ext cx="7955400" cy="67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5"/>
          <p:cNvSpPr txBox="1"/>
          <p:nvPr>
            <p:ph idx="11" type="ftr"/>
          </p:nvPr>
        </p:nvSpPr>
        <p:spPr>
          <a:xfrm>
            <a:off x="6217920" y="9566910"/>
            <a:ext cx="58521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5"/>
          <p:cNvSpPr txBox="1"/>
          <p:nvPr>
            <p:ph idx="10" type="dt"/>
          </p:nvPr>
        </p:nvSpPr>
        <p:spPr>
          <a:xfrm>
            <a:off x="914400" y="9566910"/>
            <a:ext cx="42063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5"/>
          <p:cNvSpPr txBox="1"/>
          <p:nvPr>
            <p:ph idx="12" type="sldNum"/>
          </p:nvPr>
        </p:nvSpPr>
        <p:spPr>
          <a:xfrm>
            <a:off x="13167361" y="9566910"/>
            <a:ext cx="42063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/>
          <p:nvPr>
            <p:ph type="title"/>
          </p:nvPr>
        </p:nvSpPr>
        <p:spPr>
          <a:xfrm>
            <a:off x="4975771" y="562805"/>
            <a:ext cx="8336400" cy="11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7650" u="none" cap="none" strike="noStrike">
                <a:solidFill>
                  <a:srgbClr val="FDB48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9"/>
          <p:cNvSpPr txBox="1"/>
          <p:nvPr>
            <p:ph idx="1" type="body"/>
          </p:nvPr>
        </p:nvSpPr>
        <p:spPr>
          <a:xfrm>
            <a:off x="914400" y="2366010"/>
            <a:ext cx="16459200" cy="67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9"/>
          <p:cNvSpPr txBox="1"/>
          <p:nvPr>
            <p:ph idx="11" type="ftr"/>
          </p:nvPr>
        </p:nvSpPr>
        <p:spPr>
          <a:xfrm>
            <a:off x="6217920" y="9566910"/>
            <a:ext cx="58521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9"/>
          <p:cNvSpPr txBox="1"/>
          <p:nvPr>
            <p:ph idx="10" type="dt"/>
          </p:nvPr>
        </p:nvSpPr>
        <p:spPr>
          <a:xfrm>
            <a:off x="914400" y="9566910"/>
            <a:ext cx="42063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9"/>
          <p:cNvSpPr txBox="1"/>
          <p:nvPr>
            <p:ph idx="12" type="sldNum"/>
          </p:nvPr>
        </p:nvSpPr>
        <p:spPr>
          <a:xfrm>
            <a:off x="13167361" y="9566910"/>
            <a:ext cx="42063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15.png"/><Relationship Id="rId5" Type="http://schemas.openxmlformats.org/officeDocument/2006/relationships/hyperlink" Target="https://docs.google.com/presentation/d/1TqFrwJwPpNRkeuXhJK_mTytLGLo_bK_J-sNgo7wsKlg/edit" TargetMode="External"/><Relationship Id="rId6" Type="http://schemas.openxmlformats.org/officeDocument/2006/relationships/hyperlink" Target="https://docs.google.com/presentation/d/1-4XrHk0ehAoa1huxbkdu8f-g6-YBr_Q3-rzzQcLIhVs/edit" TargetMode="External"/><Relationship Id="rId7" Type="http://schemas.openxmlformats.org/officeDocument/2006/relationships/image" Target="../media/image3.png"/><Relationship Id="rId8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19.png"/><Relationship Id="rId5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image" Target="../media/image18.png"/><Relationship Id="rId5" Type="http://schemas.openxmlformats.org/officeDocument/2006/relationships/image" Target="../media/image34.png"/><Relationship Id="rId6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Relationship Id="rId4" Type="http://schemas.openxmlformats.org/officeDocument/2006/relationships/image" Target="../media/image29.png"/><Relationship Id="rId5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8.png"/><Relationship Id="rId5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6.png"/><Relationship Id="rId5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24.png"/><Relationship Id="rId6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png"/><Relationship Id="rId4" Type="http://schemas.openxmlformats.org/officeDocument/2006/relationships/image" Target="../media/image30.png"/><Relationship Id="rId5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80" y="1677408"/>
            <a:ext cx="4694866" cy="859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221334" y="24430"/>
            <a:ext cx="1039163" cy="51803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" name="Google Shape;48;p1"/>
          <p:cNvGrpSpPr/>
          <p:nvPr/>
        </p:nvGrpSpPr>
        <p:grpSpPr>
          <a:xfrm>
            <a:off x="13358741" y="6633124"/>
            <a:ext cx="624969" cy="535732"/>
            <a:chOff x="7513884" y="2448269"/>
            <a:chExt cx="363185" cy="338792"/>
          </a:xfrm>
        </p:grpSpPr>
        <p:sp>
          <p:nvSpPr>
            <p:cNvPr id="49" name="Google Shape;49;p1"/>
            <p:cNvSpPr/>
            <p:nvPr/>
          </p:nvSpPr>
          <p:spPr>
            <a:xfrm>
              <a:off x="7666316" y="2448269"/>
              <a:ext cx="210753" cy="206954"/>
            </a:xfrm>
            <a:custGeom>
              <a:rect b="b" l="l" r="r" t="t"/>
              <a:pathLst>
                <a:path extrusionOk="0" h="7899" w="8044">
                  <a:moveTo>
                    <a:pt x="5680" y="0"/>
                  </a:moveTo>
                  <a:cubicBezTo>
                    <a:pt x="5491" y="0"/>
                    <a:pt x="5302" y="72"/>
                    <a:pt x="5158" y="216"/>
                  </a:cubicBezTo>
                  <a:lnTo>
                    <a:pt x="289" y="5085"/>
                  </a:lnTo>
                  <a:cubicBezTo>
                    <a:pt x="1" y="5373"/>
                    <a:pt x="1" y="5843"/>
                    <a:pt x="289" y="6130"/>
                  </a:cubicBezTo>
                  <a:lnTo>
                    <a:pt x="1851" y="7683"/>
                  </a:lnTo>
                  <a:cubicBezTo>
                    <a:pt x="1995" y="7827"/>
                    <a:pt x="2182" y="7899"/>
                    <a:pt x="2370" y="7899"/>
                  </a:cubicBezTo>
                  <a:cubicBezTo>
                    <a:pt x="2558" y="7899"/>
                    <a:pt x="2747" y="7827"/>
                    <a:pt x="2896" y="7683"/>
                  </a:cubicBezTo>
                  <a:lnTo>
                    <a:pt x="7756" y="2814"/>
                  </a:lnTo>
                  <a:cubicBezTo>
                    <a:pt x="8043" y="2526"/>
                    <a:pt x="8043" y="2066"/>
                    <a:pt x="7756" y="1778"/>
                  </a:cubicBezTo>
                  <a:lnTo>
                    <a:pt x="6203" y="216"/>
                  </a:lnTo>
                  <a:cubicBezTo>
                    <a:pt x="6059" y="72"/>
                    <a:pt x="5870" y="0"/>
                    <a:pt x="5680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7691442" y="2471482"/>
              <a:ext cx="185627" cy="183741"/>
            </a:xfrm>
            <a:custGeom>
              <a:rect b="b" l="l" r="r" t="t"/>
              <a:pathLst>
                <a:path extrusionOk="0" h="7013" w="7085">
                  <a:moveTo>
                    <a:pt x="5915" y="1"/>
                  </a:moveTo>
                  <a:lnTo>
                    <a:pt x="5920" y="7"/>
                  </a:lnTo>
                  <a:lnTo>
                    <a:pt x="5920" y="7"/>
                  </a:lnTo>
                  <a:cubicBezTo>
                    <a:pt x="5918" y="5"/>
                    <a:pt x="5917" y="3"/>
                    <a:pt x="5915" y="1"/>
                  </a:cubicBezTo>
                  <a:close/>
                  <a:moveTo>
                    <a:pt x="5920" y="7"/>
                  </a:moveTo>
                  <a:cubicBezTo>
                    <a:pt x="6202" y="295"/>
                    <a:pt x="6200" y="760"/>
                    <a:pt x="5915" y="1046"/>
                  </a:cubicBezTo>
                  <a:lnTo>
                    <a:pt x="1045" y="5915"/>
                  </a:lnTo>
                  <a:cubicBezTo>
                    <a:pt x="902" y="6059"/>
                    <a:pt x="715" y="6131"/>
                    <a:pt x="526" y="6131"/>
                  </a:cubicBezTo>
                  <a:cubicBezTo>
                    <a:pt x="338" y="6131"/>
                    <a:pt x="149" y="6059"/>
                    <a:pt x="0" y="5915"/>
                  </a:cubicBezTo>
                  <a:lnTo>
                    <a:pt x="0" y="5915"/>
                  </a:lnTo>
                  <a:lnTo>
                    <a:pt x="892" y="6797"/>
                  </a:lnTo>
                  <a:cubicBezTo>
                    <a:pt x="1036" y="6941"/>
                    <a:pt x="1223" y="7013"/>
                    <a:pt x="1410" y="7013"/>
                  </a:cubicBezTo>
                  <a:cubicBezTo>
                    <a:pt x="1596" y="7013"/>
                    <a:pt x="1783" y="6941"/>
                    <a:pt x="1927" y="6797"/>
                  </a:cubicBezTo>
                  <a:lnTo>
                    <a:pt x="6797" y="1928"/>
                  </a:lnTo>
                  <a:cubicBezTo>
                    <a:pt x="7084" y="1640"/>
                    <a:pt x="7084" y="1180"/>
                    <a:pt x="6797" y="892"/>
                  </a:cubicBezTo>
                  <a:lnTo>
                    <a:pt x="5920" y="7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7755972" y="2483298"/>
              <a:ext cx="84416" cy="84154"/>
            </a:xfrm>
            <a:custGeom>
              <a:rect b="b" l="l" r="r" t="t"/>
              <a:pathLst>
                <a:path extrusionOk="0" h="3212" w="3222">
                  <a:moveTo>
                    <a:pt x="624" y="0"/>
                  </a:moveTo>
                  <a:lnTo>
                    <a:pt x="1" y="614"/>
                  </a:lnTo>
                  <a:lnTo>
                    <a:pt x="2599" y="3212"/>
                  </a:lnTo>
                  <a:lnTo>
                    <a:pt x="3222" y="2589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7800931" y="2528258"/>
              <a:ext cx="39457" cy="39195"/>
            </a:xfrm>
            <a:custGeom>
              <a:rect b="b" l="l" r="r" t="t"/>
              <a:pathLst>
                <a:path extrusionOk="0" h="1496" w="1506">
                  <a:moveTo>
                    <a:pt x="614" y="0"/>
                  </a:moveTo>
                  <a:lnTo>
                    <a:pt x="1" y="614"/>
                  </a:lnTo>
                  <a:lnTo>
                    <a:pt x="883" y="1496"/>
                  </a:lnTo>
                  <a:lnTo>
                    <a:pt x="1506" y="882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7513884" y="2611888"/>
              <a:ext cx="195662" cy="175068"/>
            </a:xfrm>
            <a:custGeom>
              <a:rect b="b" l="l" r="r" t="t"/>
              <a:pathLst>
                <a:path extrusionOk="0" h="6682" w="7468">
                  <a:moveTo>
                    <a:pt x="6231" y="0"/>
                  </a:moveTo>
                  <a:lnTo>
                    <a:pt x="1" y="6231"/>
                  </a:lnTo>
                  <a:cubicBezTo>
                    <a:pt x="84" y="6538"/>
                    <a:pt x="472" y="6682"/>
                    <a:pt x="1011" y="6682"/>
                  </a:cubicBezTo>
                  <a:cubicBezTo>
                    <a:pt x="2642" y="6682"/>
                    <a:pt x="5653" y="5363"/>
                    <a:pt x="5761" y="3259"/>
                  </a:cubicBezTo>
                  <a:cubicBezTo>
                    <a:pt x="5790" y="3010"/>
                    <a:pt x="5905" y="2780"/>
                    <a:pt x="6097" y="2617"/>
                  </a:cubicBezTo>
                  <a:lnTo>
                    <a:pt x="7468" y="1237"/>
                  </a:lnTo>
                  <a:lnTo>
                    <a:pt x="623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7513884" y="2626691"/>
              <a:ext cx="195426" cy="160370"/>
            </a:xfrm>
            <a:custGeom>
              <a:rect b="b" l="l" r="r" t="t"/>
              <a:pathLst>
                <a:path extrusionOk="0" h="6121" w="7459">
                  <a:moveTo>
                    <a:pt x="6787" y="1"/>
                  </a:moveTo>
                  <a:lnTo>
                    <a:pt x="5407" y="1371"/>
                  </a:lnTo>
                  <a:cubicBezTo>
                    <a:pt x="5225" y="1534"/>
                    <a:pt x="5110" y="1764"/>
                    <a:pt x="5081" y="2014"/>
                  </a:cubicBezTo>
                  <a:cubicBezTo>
                    <a:pt x="4968" y="4114"/>
                    <a:pt x="1958" y="5437"/>
                    <a:pt x="326" y="5437"/>
                  </a:cubicBezTo>
                  <a:cubicBezTo>
                    <a:pt x="297" y="5437"/>
                    <a:pt x="268" y="5436"/>
                    <a:pt x="240" y="5436"/>
                  </a:cubicBezTo>
                  <a:lnTo>
                    <a:pt x="1" y="5675"/>
                  </a:lnTo>
                  <a:cubicBezTo>
                    <a:pt x="81" y="5978"/>
                    <a:pt x="465" y="6121"/>
                    <a:pt x="1000" y="6121"/>
                  </a:cubicBezTo>
                  <a:cubicBezTo>
                    <a:pt x="2628" y="6121"/>
                    <a:pt x="5653" y="4801"/>
                    <a:pt x="5761" y="2694"/>
                  </a:cubicBezTo>
                  <a:cubicBezTo>
                    <a:pt x="5790" y="2455"/>
                    <a:pt x="5905" y="2225"/>
                    <a:pt x="6087" y="2052"/>
                  </a:cubicBezTo>
                  <a:lnTo>
                    <a:pt x="7458" y="681"/>
                  </a:lnTo>
                  <a:lnTo>
                    <a:pt x="6787" y="1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55;p1">
            <a:hlinkClick r:id="rId5"/>
          </p:cNvPr>
          <p:cNvSpPr txBox="1"/>
          <p:nvPr/>
        </p:nvSpPr>
        <p:spPr>
          <a:xfrm>
            <a:off x="13983316" y="6633082"/>
            <a:ext cx="3493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sng" cap="none" strike="noStrike">
                <a:solidFill>
                  <a:srgbClr val="000000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Editing file</a:t>
            </a:r>
            <a:endParaRPr b="0" i="0" sz="3000" u="sng" cap="none" strike="noStrike">
              <a:solidFill>
                <a:srgbClr val="000000"/>
              </a:solidFill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6" name="Google Shape;56;p1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651045" y="-642629"/>
            <a:ext cx="4847402" cy="4847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584492" y="542874"/>
            <a:ext cx="2523400" cy="24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"/>
          <p:cNvSpPr txBox="1"/>
          <p:nvPr/>
        </p:nvSpPr>
        <p:spPr>
          <a:xfrm>
            <a:off x="3843800" y="3996707"/>
            <a:ext cx="11264100" cy="2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8300" u="none" cap="none" strike="noStrike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L</a:t>
            </a:r>
            <a:r>
              <a:rPr lang="en-US" sz="8300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14 </a:t>
            </a:r>
            <a:endParaRPr sz="8300">
              <a:solidFill>
                <a:srgbClr val="B45F0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8300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Sciatic nerve</a:t>
            </a:r>
            <a:endParaRPr sz="8300">
              <a:solidFill>
                <a:srgbClr val="B45F0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9" name="Google Shape;59;p1"/>
          <p:cNvSpPr txBox="1"/>
          <p:nvPr/>
        </p:nvSpPr>
        <p:spPr>
          <a:xfrm>
            <a:off x="14121584" y="7499557"/>
            <a:ext cx="3604200" cy="21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Color index:</a:t>
            </a:r>
            <a:endParaRPr b="1" i="0" sz="18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fortaa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</a:t>
            </a:r>
            <a:r>
              <a:rPr lang="en-US" sz="1800">
                <a:latin typeface="Comfortaa"/>
                <a:ea typeface="Comfortaa"/>
                <a:cs typeface="Comfortaa"/>
                <a:sym typeface="Comfortaa"/>
              </a:rPr>
              <a:t>ain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text</a:t>
            </a:r>
            <a:endParaRPr b="0" i="0" sz="18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800"/>
              <a:buFont typeface="Comfortaa"/>
              <a:buChar char="●"/>
            </a:pPr>
            <a:r>
              <a:rPr b="0" i="0" lang="en-US" sz="18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Important </a:t>
            </a:r>
            <a:endParaRPr b="0" i="0" sz="18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Font typeface="Comfortaa"/>
              <a:buChar char="●"/>
            </a:pPr>
            <a:r>
              <a:rPr b="0" i="0" lang="en-US" sz="1800" u="none" cap="none" strike="noStrike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Doctors notes</a:t>
            </a:r>
            <a:endParaRPr b="0" i="0" sz="1800" u="none" cap="none" strike="noStrike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1800"/>
              <a:buFont typeface="Comfortaa"/>
              <a:buChar char="●"/>
            </a:pPr>
            <a:r>
              <a:rPr b="0" i="0" lang="en-US" sz="1800" u="none" cap="none" strike="noStrike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Female slides only</a:t>
            </a:r>
            <a:endParaRPr b="0" i="0" sz="1800" u="none" cap="none" strike="noStrike">
              <a:solidFill>
                <a:srgbClr val="C27BA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800"/>
              <a:buFont typeface="Comfortaa"/>
              <a:buChar char="●"/>
            </a:pPr>
            <a:r>
              <a:rPr b="0" i="0" lang="en-US" sz="1800" u="none" cap="none" strike="noStrike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Male slides only </a:t>
            </a:r>
            <a:endParaRPr b="0" i="0" sz="1800" u="none" cap="none" strike="noStrike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Comfortaa"/>
              <a:buChar char="●"/>
            </a:pPr>
            <a:r>
              <a:rPr b="0" i="0" lang="en-US" sz="18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Extra</a:t>
            </a:r>
            <a:endParaRPr b="0" i="0" sz="18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0" name="Google Shape;60;p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116476" y="6956188"/>
            <a:ext cx="3736033" cy="278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50619d2026f3521f_10"/>
          <p:cNvSpPr txBox="1"/>
          <p:nvPr>
            <p:ph type="ctrTitle"/>
          </p:nvPr>
        </p:nvSpPr>
        <p:spPr>
          <a:xfrm>
            <a:off x="5869950" y="377371"/>
            <a:ext cx="6548100" cy="1250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150">
                <a:latin typeface="Comfortaa"/>
                <a:ea typeface="Comfortaa"/>
                <a:cs typeface="Comfortaa"/>
                <a:sym typeface="Comfortaa"/>
              </a:rPr>
              <a:t>Sciatica</a:t>
            </a:r>
            <a:endParaRPr sz="815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00" name="Google Shape;200;g50619d2026f3521f_10"/>
          <p:cNvSpPr txBox="1"/>
          <p:nvPr>
            <p:ph idx="1" type="subTitle"/>
          </p:nvPr>
        </p:nvSpPr>
        <p:spPr>
          <a:xfrm>
            <a:off x="283050" y="2025625"/>
            <a:ext cx="17721900" cy="8958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600"/>
              <a:buFont typeface="Comfortaa"/>
              <a:buChar char="-"/>
            </a:pPr>
            <a:r>
              <a:rPr lang="en-US" sz="26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Its a condition in which patients have pain along the </a:t>
            </a:r>
            <a:r>
              <a:rPr b="1" lang="en-US" sz="26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sensory distribution</a:t>
            </a:r>
            <a:r>
              <a:rPr lang="en-US" sz="26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 of sciatic nerve</a:t>
            </a:r>
            <a:endParaRPr sz="2600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Comfortaa"/>
              <a:buChar char="-"/>
            </a:pPr>
            <a:r>
              <a:rPr lang="en-US" sz="2600">
                <a:latin typeface="Comfortaa"/>
                <a:ea typeface="Comfortaa"/>
                <a:cs typeface="Comfortaa"/>
                <a:sym typeface="Comfortaa"/>
              </a:rPr>
              <a:t>Pain is experienced in </a:t>
            </a:r>
            <a:r>
              <a:rPr b="1" lang="en-US" sz="26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posterior aspect</a:t>
            </a:r>
            <a:r>
              <a:rPr lang="en-US" sz="2600">
                <a:latin typeface="Comfortaa"/>
                <a:ea typeface="Comfortaa"/>
                <a:cs typeface="Comfortaa"/>
                <a:sym typeface="Comfortaa"/>
              </a:rPr>
              <a:t> of </a:t>
            </a:r>
            <a:r>
              <a:rPr b="1" lang="en-US" sz="2600">
                <a:latin typeface="Comfortaa"/>
                <a:ea typeface="Comfortaa"/>
                <a:cs typeface="Comfortaa"/>
                <a:sym typeface="Comfortaa"/>
              </a:rPr>
              <a:t>thigh</a:t>
            </a:r>
            <a:r>
              <a:rPr lang="en-US" sz="2600">
                <a:latin typeface="Comfortaa"/>
                <a:ea typeface="Comfortaa"/>
                <a:cs typeface="Comfortaa"/>
                <a:sym typeface="Comfortaa"/>
              </a:rPr>
              <a:t> , </a:t>
            </a:r>
            <a:r>
              <a:rPr b="1" lang="en-US" sz="26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posterior</a:t>
            </a:r>
            <a:r>
              <a:rPr b="1" lang="en-US" sz="2600">
                <a:latin typeface="Comfortaa"/>
                <a:ea typeface="Comfortaa"/>
                <a:cs typeface="Comfortaa"/>
                <a:sym typeface="Comfortaa"/>
              </a:rPr>
              <a:t> &amp; </a:t>
            </a:r>
            <a:r>
              <a:rPr b="1" lang="en-US" sz="26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lateral</a:t>
            </a:r>
            <a:r>
              <a:rPr lang="en-US" sz="2600">
                <a:latin typeface="Comfortaa"/>
                <a:ea typeface="Comfortaa"/>
                <a:cs typeface="Comfortaa"/>
                <a:sym typeface="Comfortaa"/>
              </a:rPr>
              <a:t> sides of </a:t>
            </a:r>
            <a:r>
              <a:rPr b="1" lang="en-US" sz="26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leg</a:t>
            </a:r>
            <a:r>
              <a:rPr lang="en-US" sz="2600">
                <a:latin typeface="Comfortaa"/>
                <a:ea typeface="Comfortaa"/>
                <a:cs typeface="Comfortaa"/>
                <a:sym typeface="Comfortaa"/>
              </a:rPr>
              <a:t> + the </a:t>
            </a:r>
            <a:r>
              <a:rPr b="1" lang="en-US" sz="26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lateral</a:t>
            </a:r>
            <a:r>
              <a:rPr lang="en-US" sz="2600">
                <a:latin typeface="Comfortaa"/>
                <a:ea typeface="Comfortaa"/>
                <a:cs typeface="Comfortaa"/>
                <a:sym typeface="Comfortaa"/>
              </a:rPr>
              <a:t> part of the </a:t>
            </a:r>
            <a:r>
              <a:rPr b="1" lang="en-US" sz="26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foot</a:t>
            </a:r>
            <a:r>
              <a:rPr lang="en-US" sz="2600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2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FDB48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DB48F"/>
                </a:solidFill>
                <a:latin typeface="Comfortaa"/>
                <a:ea typeface="Comfortaa"/>
                <a:cs typeface="Comfortaa"/>
                <a:sym typeface="Comfortaa"/>
              </a:rPr>
              <a:t>Causes of Sciatica</a:t>
            </a:r>
            <a:r>
              <a:rPr b="1" lang="en-US" sz="3000">
                <a:solidFill>
                  <a:srgbClr val="FDB48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1" sz="3000">
              <a:solidFill>
                <a:srgbClr val="FDB48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F9CB9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F9CB9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b="1" lang="en-US" sz="26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Prolapse of intervertebral disc</a:t>
            </a:r>
            <a:r>
              <a:rPr b="1" lang="en-US" sz="2600"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-US" sz="2600">
                <a:latin typeface="Comfortaa"/>
                <a:ea typeface="Comfortaa"/>
                <a:cs typeface="Comfortaa"/>
                <a:sym typeface="Comfortaa"/>
              </a:rPr>
              <a:t>with the pressure on one or </a:t>
            </a:r>
            <a:endParaRPr sz="2600">
              <a:latin typeface="Comfortaa"/>
              <a:ea typeface="Comfortaa"/>
              <a:cs typeface="Comfortaa"/>
              <a:sym typeface="Comfortaa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-US" sz="2600">
                <a:latin typeface="Comfortaa"/>
                <a:ea typeface="Comfortaa"/>
                <a:cs typeface="Comfortaa"/>
                <a:sym typeface="Comfortaa"/>
              </a:rPr>
              <a:t>more roots of the </a:t>
            </a:r>
            <a:r>
              <a:rPr b="1" lang="en-US" sz="2600">
                <a:latin typeface="Comfortaa"/>
                <a:ea typeface="Comfortaa"/>
                <a:cs typeface="Comfortaa"/>
                <a:sym typeface="Comfortaa"/>
              </a:rPr>
              <a:t>lower</a:t>
            </a:r>
            <a:r>
              <a:rPr lang="en-US" sz="260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1" lang="en-US" sz="2600">
                <a:latin typeface="Comfortaa"/>
                <a:ea typeface="Comfortaa"/>
                <a:cs typeface="Comfortaa"/>
                <a:sym typeface="Comfortaa"/>
              </a:rPr>
              <a:t>lumbar </a:t>
            </a:r>
            <a:r>
              <a:rPr lang="en-US" sz="2600">
                <a:latin typeface="Comfortaa"/>
                <a:ea typeface="Comfortaa"/>
                <a:cs typeface="Comfortaa"/>
                <a:sym typeface="Comfortaa"/>
              </a:rPr>
              <a:t>&amp; </a:t>
            </a:r>
            <a:r>
              <a:rPr b="1" lang="en-US" sz="2600">
                <a:latin typeface="Comfortaa"/>
                <a:ea typeface="Comfortaa"/>
                <a:cs typeface="Comfortaa"/>
                <a:sym typeface="Comfortaa"/>
              </a:rPr>
              <a:t>sacral</a:t>
            </a:r>
            <a:r>
              <a:rPr lang="en-US" sz="2600">
                <a:latin typeface="Comfortaa"/>
                <a:ea typeface="Comfortaa"/>
                <a:cs typeface="Comfortaa"/>
                <a:sym typeface="Comfortaa"/>
              </a:rPr>
              <a:t> spinal nerves.</a:t>
            </a:r>
            <a:endParaRPr sz="2600">
              <a:latin typeface="Comfortaa"/>
              <a:ea typeface="Comfortaa"/>
              <a:cs typeface="Comfortaa"/>
              <a:sym typeface="Comfortaa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Comfortaa"/>
              <a:buAutoNum type="arabicPeriod"/>
            </a:pPr>
            <a:r>
              <a:rPr b="1" lang="en-US" sz="26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Pressure on</a:t>
            </a:r>
            <a:r>
              <a:rPr b="1" lang="en-US" sz="2600">
                <a:latin typeface="Comfortaa"/>
                <a:ea typeface="Comfortaa"/>
                <a:cs typeface="Comfortaa"/>
                <a:sym typeface="Comfortaa"/>
              </a:rPr>
              <a:t> sciatic nerve by an </a:t>
            </a:r>
            <a:r>
              <a:rPr b="1" lang="en-US" sz="26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intrapelvic tumor.</a:t>
            </a:r>
            <a:endParaRPr b="1" sz="2600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latin typeface="Comfortaa"/>
              <a:ea typeface="Comfortaa"/>
              <a:cs typeface="Comfortaa"/>
              <a:sym typeface="Comfortaa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Comfortaa"/>
              <a:buAutoNum type="arabicPeriod"/>
            </a:pPr>
            <a:r>
              <a:rPr b="1" lang="en-US" sz="26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Inflammation</a:t>
            </a:r>
            <a:r>
              <a:rPr b="1" lang="en-US" sz="2600">
                <a:latin typeface="Comfortaa"/>
                <a:ea typeface="Comfortaa"/>
                <a:cs typeface="Comfortaa"/>
                <a:sym typeface="Comfortaa"/>
              </a:rPr>
              <a:t> of sciatic nerve or its terminal branch.</a:t>
            </a:r>
            <a:endParaRPr b="1" sz="2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FF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2600">
              <a:solidFill>
                <a:srgbClr val="FF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01" name="Google Shape;201;g50619d2026f3521f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5163" y="3497775"/>
            <a:ext cx="7280650" cy="21484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pic>
      <p:pic>
        <p:nvPicPr>
          <p:cNvPr id="202" name="Google Shape;202;g50619d2026f3521f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04050" y="5573430"/>
            <a:ext cx="2869450" cy="421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50619d2026f3521f_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2dc89911ec52d81_0"/>
          <p:cNvSpPr txBox="1"/>
          <p:nvPr>
            <p:ph type="title"/>
          </p:nvPr>
        </p:nvSpPr>
        <p:spPr>
          <a:xfrm>
            <a:off x="2902850" y="562800"/>
            <a:ext cx="12917700" cy="673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latin typeface="Comfortaa"/>
                <a:ea typeface="Comfortaa"/>
                <a:cs typeface="Comfortaa"/>
                <a:sym typeface="Comfortaa"/>
              </a:rPr>
              <a:t>Common Peroneal Nerve Injury</a:t>
            </a:r>
            <a:endParaRPr/>
          </a:p>
        </p:txBody>
      </p:sp>
      <p:sp>
        <p:nvSpPr>
          <p:cNvPr id="209" name="Google Shape;209;g12dc89911ec52d81_0"/>
          <p:cNvSpPr txBox="1"/>
          <p:nvPr>
            <p:ph idx="1" type="body"/>
          </p:nvPr>
        </p:nvSpPr>
        <p:spPr>
          <a:xfrm>
            <a:off x="490823" y="2337200"/>
            <a:ext cx="16928100" cy="4155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latin typeface="Comfortaa"/>
                <a:ea typeface="Comfortaa"/>
                <a:cs typeface="Comfortaa"/>
                <a:sym typeface="Comfortaa"/>
              </a:rPr>
              <a:t>The common peroneal nerve is an </a:t>
            </a:r>
            <a:r>
              <a:rPr b="1" lang="en-US" sz="28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exposed position</a:t>
            </a:r>
            <a:r>
              <a:rPr b="1" lang="en-US" sz="2800">
                <a:latin typeface="Comfortaa"/>
                <a:ea typeface="Comfortaa"/>
                <a:cs typeface="Comfortaa"/>
                <a:sym typeface="Comfortaa"/>
              </a:rPr>
              <a:t> as it leaves popliteal fossa </a:t>
            </a:r>
            <a:r>
              <a:rPr b="1" lang="en-US" sz="28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through it’s lateral angel,</a:t>
            </a:r>
            <a:r>
              <a:rPr b="1" lang="en-US" sz="2800">
                <a:latin typeface="Comfortaa"/>
                <a:ea typeface="Comfortaa"/>
                <a:cs typeface="Comfortaa"/>
                <a:sym typeface="Comfortaa"/>
              </a:rPr>
              <a:t> then it winds around </a:t>
            </a:r>
            <a:r>
              <a:rPr b="1" lang="en-US" sz="28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neck of fibula</a:t>
            </a:r>
            <a:r>
              <a:rPr b="1" lang="en-US" sz="2800">
                <a:latin typeface="Comfortaa"/>
                <a:ea typeface="Comfortaa"/>
                <a:cs typeface="Comfortaa"/>
                <a:sym typeface="Comfortaa"/>
              </a:rPr>
              <a:t> to enter </a:t>
            </a:r>
            <a:r>
              <a:rPr b="1" lang="en-US" sz="2800" u="sng">
                <a:latin typeface="Comfortaa"/>
                <a:ea typeface="Comfortaa"/>
                <a:cs typeface="Comfortaa"/>
                <a:sym typeface="Comfortaa"/>
              </a:rPr>
              <a:t>peroneus longus</a:t>
            </a:r>
            <a:r>
              <a:rPr b="1" lang="en-US" sz="2800">
                <a:latin typeface="Comfortaa"/>
                <a:ea typeface="Comfortaa"/>
                <a:cs typeface="Comfortaa"/>
                <a:sym typeface="Comfortaa"/>
              </a:rPr>
              <a:t> muscle which is a </a:t>
            </a:r>
            <a:r>
              <a:rPr b="1" lang="en-US" sz="28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dangerous position</a:t>
            </a:r>
            <a:r>
              <a:rPr b="1" lang="en-US" sz="2800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1" lang="en-US" sz="28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(exposed to bone)</a:t>
            </a:r>
            <a:endParaRPr b="1" sz="2800">
              <a:solidFill>
                <a:srgbClr val="6AA84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latin typeface="Comfortaa"/>
                <a:ea typeface="Comfortaa"/>
                <a:cs typeface="Comfortaa"/>
                <a:sym typeface="Comfortaa"/>
              </a:rPr>
              <a:t>Common peroneal nerve is mostly injured by : </a:t>
            </a:r>
            <a:endParaRPr b="1" sz="28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latin typeface="Comfortaa"/>
              <a:ea typeface="Comfortaa"/>
              <a:cs typeface="Comfortaa"/>
              <a:sym typeface="Comfortaa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AutoNum type="arabicPeriod"/>
            </a:pPr>
            <a:r>
              <a:rPr b="1" lang="en-US" sz="2800">
                <a:latin typeface="Comfortaa"/>
                <a:ea typeface="Comfortaa"/>
                <a:cs typeface="Comfortaa"/>
                <a:sym typeface="Comfortaa"/>
              </a:rPr>
              <a:t>Fracture of the neck of fibula </a:t>
            </a:r>
            <a:endParaRPr b="1" sz="2800">
              <a:latin typeface="Comfortaa"/>
              <a:ea typeface="Comfortaa"/>
              <a:cs typeface="Comfortaa"/>
              <a:sym typeface="Comfortaa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b="1" lang="en-US" sz="2800">
                <a:latin typeface="Comfortaa"/>
                <a:ea typeface="Comfortaa"/>
                <a:cs typeface="Comfortaa"/>
                <a:sym typeface="Comfortaa"/>
              </a:rPr>
              <a:t>Pressure from low casts or splints    </a:t>
            </a:r>
            <a:r>
              <a:rPr b="1" lang="en-US" sz="2800"/>
              <a:t>                                </a:t>
            </a:r>
            <a:endParaRPr b="1" sz="2800"/>
          </a:p>
        </p:txBody>
      </p:sp>
      <p:pic>
        <p:nvPicPr>
          <p:cNvPr id="210" name="Google Shape;210;g12dc89911ec52d8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65975" y="4418475"/>
            <a:ext cx="7781200" cy="5203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12dc89911ec52d81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2dc89911ec52d81_6"/>
          <p:cNvSpPr txBox="1"/>
          <p:nvPr>
            <p:ph type="title"/>
          </p:nvPr>
        </p:nvSpPr>
        <p:spPr>
          <a:xfrm>
            <a:off x="1422025" y="998376"/>
            <a:ext cx="16546200" cy="702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50">
                <a:latin typeface="Comfortaa"/>
                <a:ea typeface="Comfortaa"/>
                <a:cs typeface="Comfortaa"/>
                <a:sym typeface="Comfortaa"/>
              </a:rPr>
              <a:t>Manifestations of Common Peroneal Nerve injury</a:t>
            </a:r>
            <a:endParaRPr b="1" sz="455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17" name="Google Shape;217;g12dc89911ec52d81_6"/>
          <p:cNvSpPr txBox="1"/>
          <p:nvPr>
            <p:ph idx="1" type="body"/>
          </p:nvPr>
        </p:nvSpPr>
        <p:spPr>
          <a:xfrm>
            <a:off x="870900" y="1982325"/>
            <a:ext cx="8260200" cy="7973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latin typeface="Comfortaa"/>
                <a:ea typeface="Comfortaa"/>
                <a:cs typeface="Comfortaa"/>
                <a:sym typeface="Comfortaa"/>
              </a:rPr>
              <a:t>Motor</a:t>
            </a:r>
            <a:endParaRPr b="1" sz="35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omfortaa"/>
                <a:ea typeface="Comfortaa"/>
                <a:cs typeface="Comfortaa"/>
                <a:sym typeface="Comfortaa"/>
              </a:rPr>
              <a:t>Muscles of </a:t>
            </a:r>
            <a:r>
              <a:rPr b="1" lang="en-US" sz="28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anterior</a:t>
            </a:r>
            <a:r>
              <a:rPr lang="en-US" sz="2800">
                <a:latin typeface="Comfortaa"/>
                <a:ea typeface="Comfortaa"/>
                <a:cs typeface="Comfortaa"/>
                <a:sym typeface="Comfortaa"/>
              </a:rPr>
              <a:t> &amp; </a:t>
            </a:r>
            <a:r>
              <a:rPr b="1" lang="en-US" sz="28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lateral</a:t>
            </a:r>
            <a:r>
              <a:rPr lang="en-US" sz="2800">
                <a:latin typeface="Comfortaa"/>
                <a:ea typeface="Comfortaa"/>
                <a:cs typeface="Comfortaa"/>
                <a:sym typeface="Comfortaa"/>
              </a:rPr>
              <a:t> compartment of leg are </a:t>
            </a:r>
            <a:r>
              <a:rPr b="1" lang="en-US" sz="28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paralyzed</a:t>
            </a:r>
            <a:r>
              <a:rPr lang="en-US" sz="2800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28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omfortaa"/>
                <a:ea typeface="Comfortaa"/>
                <a:cs typeface="Comfortaa"/>
                <a:sym typeface="Comfortaa"/>
              </a:rPr>
              <a:t>As a result، the opposing muscles,</a:t>
            </a:r>
            <a:r>
              <a:rPr lang="en-US" sz="28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(in the posterior compartment of leg)</a:t>
            </a:r>
            <a:r>
              <a:rPr lang="en-US" sz="2800">
                <a:latin typeface="Comfortaa"/>
                <a:ea typeface="Comfortaa"/>
                <a:cs typeface="Comfortaa"/>
                <a:sym typeface="Comfortaa"/>
              </a:rPr>
              <a:t> the plantar flexors of the ankle joint and thw invertors of the subtalar joints, cause the foot to be </a:t>
            </a:r>
            <a:r>
              <a:rPr b="1" lang="en-US" sz="28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Plantar</a:t>
            </a:r>
            <a:r>
              <a:rPr lang="en-US" sz="28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1" lang="en-US" sz="28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Flexed (Foot Drop) &amp; Inverted,</a:t>
            </a:r>
            <a:r>
              <a:rPr lang="en-US" sz="2800">
                <a:latin typeface="Comfortaa"/>
                <a:ea typeface="Comfortaa"/>
                <a:cs typeface="Comfortaa"/>
                <a:sym typeface="Comfortaa"/>
              </a:rPr>
              <a:t> which is </a:t>
            </a:r>
            <a:r>
              <a:rPr lang="en-US" sz="2800">
                <a:latin typeface="Comfortaa"/>
                <a:ea typeface="Comfortaa"/>
                <a:cs typeface="Comfortaa"/>
                <a:sym typeface="Comfortaa"/>
              </a:rPr>
              <a:t>referred</a:t>
            </a:r>
            <a:r>
              <a:rPr lang="en-US" sz="2800">
                <a:latin typeface="Comfortaa"/>
                <a:ea typeface="Comfortaa"/>
                <a:cs typeface="Comfortaa"/>
                <a:sym typeface="Comfortaa"/>
              </a:rPr>
              <a:t> to as </a:t>
            </a:r>
            <a:r>
              <a:rPr b="1" lang="en-US" sz="28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Talipes Equinovarus</a:t>
            </a:r>
            <a:r>
              <a:rPr lang="en-US" sz="28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sz="2800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18" name="Google Shape;218;g12dc89911ec52d81_6"/>
          <p:cNvSpPr txBox="1"/>
          <p:nvPr>
            <p:ph idx="2" type="body"/>
          </p:nvPr>
        </p:nvSpPr>
        <p:spPr>
          <a:xfrm>
            <a:off x="9600110" y="2366010"/>
            <a:ext cx="7955400" cy="5141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latin typeface="Comfortaa"/>
                <a:ea typeface="Comfortaa"/>
                <a:cs typeface="Comfortaa"/>
                <a:sym typeface="Comfortaa"/>
              </a:rPr>
              <a:t>Sensory</a:t>
            </a:r>
            <a:r>
              <a:rPr lang="en-US" sz="3500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35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Loss of sensation: </a:t>
            </a:r>
            <a:endParaRPr sz="3400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 sz="3200">
                <a:latin typeface="Comfortaa"/>
                <a:ea typeface="Comfortaa"/>
                <a:cs typeface="Comfortaa"/>
                <a:sym typeface="Comfortaa"/>
              </a:rPr>
              <a:t>Between </a:t>
            </a:r>
            <a:r>
              <a:rPr b="1" lang="en-US" sz="3200">
                <a:latin typeface="Comfortaa"/>
                <a:ea typeface="Comfortaa"/>
                <a:cs typeface="Comfortaa"/>
                <a:sym typeface="Comfortaa"/>
              </a:rPr>
              <a:t>first</a:t>
            </a:r>
            <a:r>
              <a:rPr lang="en-US" sz="3200">
                <a:latin typeface="Comfortaa"/>
                <a:ea typeface="Comfortaa"/>
                <a:cs typeface="Comfortaa"/>
                <a:sym typeface="Comfortaa"/>
              </a:rPr>
              <a:t> &amp; </a:t>
            </a:r>
            <a:r>
              <a:rPr b="1" lang="en-US" sz="3200">
                <a:latin typeface="Comfortaa"/>
                <a:ea typeface="Comfortaa"/>
                <a:cs typeface="Comfortaa"/>
                <a:sym typeface="Comfortaa"/>
              </a:rPr>
              <a:t>second</a:t>
            </a:r>
            <a:r>
              <a:rPr lang="en-US" sz="3200">
                <a:latin typeface="Comfortaa"/>
                <a:ea typeface="Comfortaa"/>
                <a:cs typeface="Comfortaa"/>
                <a:sym typeface="Comfortaa"/>
              </a:rPr>
              <a:t> toe </a:t>
            </a:r>
            <a:endParaRPr sz="3200">
              <a:latin typeface="Comfortaa"/>
              <a:ea typeface="Comfortaa"/>
              <a:cs typeface="Comfortaa"/>
              <a:sym typeface="Comfortaa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b="1" lang="en-US" sz="3200">
                <a:latin typeface="Comfortaa"/>
                <a:ea typeface="Comfortaa"/>
                <a:cs typeface="Comfortaa"/>
                <a:sym typeface="Comfortaa"/>
              </a:rPr>
              <a:t>Dorsum</a:t>
            </a:r>
            <a:r>
              <a:rPr lang="en-US" sz="3200">
                <a:latin typeface="Comfortaa"/>
                <a:ea typeface="Comfortaa"/>
                <a:cs typeface="Comfortaa"/>
                <a:sym typeface="Comfortaa"/>
              </a:rPr>
              <a:t> of </a:t>
            </a:r>
            <a:r>
              <a:rPr b="1" lang="en-US" sz="3200">
                <a:latin typeface="Comfortaa"/>
                <a:ea typeface="Comfortaa"/>
                <a:cs typeface="Comfortaa"/>
                <a:sym typeface="Comfortaa"/>
              </a:rPr>
              <a:t>foot</a:t>
            </a:r>
            <a:r>
              <a:rPr lang="en-US" sz="3200">
                <a:latin typeface="Comfortaa"/>
                <a:ea typeface="Comfortaa"/>
                <a:cs typeface="Comfortaa"/>
                <a:sym typeface="Comfortaa"/>
              </a:rPr>
              <a:t> &amp; </a:t>
            </a:r>
            <a:r>
              <a:rPr b="1" lang="en-US" sz="3200">
                <a:latin typeface="Comfortaa"/>
                <a:ea typeface="Comfortaa"/>
                <a:cs typeface="Comfortaa"/>
                <a:sym typeface="Comfortaa"/>
              </a:rPr>
              <a:t>toes</a:t>
            </a:r>
            <a:r>
              <a:rPr lang="en-US" sz="3200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3200">
              <a:latin typeface="Comfortaa"/>
              <a:ea typeface="Comfortaa"/>
              <a:cs typeface="Comfortaa"/>
              <a:sym typeface="Comfortaa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b="1" lang="en-US" sz="3200">
                <a:latin typeface="Comfortaa"/>
                <a:ea typeface="Comfortaa"/>
                <a:cs typeface="Comfortaa"/>
                <a:sym typeface="Comfortaa"/>
              </a:rPr>
              <a:t>Medial</a:t>
            </a:r>
            <a:r>
              <a:rPr lang="en-US" sz="3200">
                <a:latin typeface="Comfortaa"/>
                <a:ea typeface="Comfortaa"/>
                <a:cs typeface="Comfortaa"/>
                <a:sym typeface="Comfortaa"/>
              </a:rPr>
              <a:t> side of </a:t>
            </a:r>
            <a:r>
              <a:rPr b="1" lang="en-US" sz="3200">
                <a:latin typeface="Comfortaa"/>
                <a:ea typeface="Comfortaa"/>
                <a:cs typeface="Comfortaa"/>
                <a:sym typeface="Comfortaa"/>
              </a:rPr>
              <a:t>big</a:t>
            </a:r>
            <a:r>
              <a:rPr lang="en-US" sz="3200">
                <a:latin typeface="Comfortaa"/>
                <a:ea typeface="Comfortaa"/>
                <a:cs typeface="Comfortaa"/>
                <a:sym typeface="Comfortaa"/>
              </a:rPr>
              <a:t> toe </a:t>
            </a:r>
            <a:endParaRPr sz="3200">
              <a:latin typeface="Comfortaa"/>
              <a:ea typeface="Comfortaa"/>
              <a:cs typeface="Comfortaa"/>
              <a:sym typeface="Comfortaa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b="1" lang="en-US" sz="3200">
                <a:latin typeface="Comfortaa"/>
                <a:ea typeface="Comfortaa"/>
                <a:cs typeface="Comfortaa"/>
                <a:sym typeface="Comfortaa"/>
              </a:rPr>
              <a:t>Lateral</a:t>
            </a:r>
            <a:r>
              <a:rPr lang="en-US" sz="3200">
                <a:latin typeface="Comfortaa"/>
                <a:ea typeface="Comfortaa"/>
                <a:cs typeface="Comfortaa"/>
                <a:sym typeface="Comfortaa"/>
              </a:rPr>
              <a:t> side of </a:t>
            </a:r>
            <a:r>
              <a:rPr b="1" lang="en-US" sz="3200">
                <a:latin typeface="Comfortaa"/>
                <a:ea typeface="Comfortaa"/>
                <a:cs typeface="Comfortaa"/>
                <a:sym typeface="Comfortaa"/>
              </a:rPr>
              <a:t>leg</a:t>
            </a:r>
            <a:r>
              <a:rPr lang="en-US" sz="3200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3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19" name="Google Shape;219;g12dc89911ec52d81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02149" y="6221035"/>
            <a:ext cx="7453350" cy="3734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12dc89911ec52d81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0900" y="6974025"/>
            <a:ext cx="3276600" cy="316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12dc89911ec52d81_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1150" y="6974025"/>
            <a:ext cx="4715150" cy="3160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Google Shape;222;g12dc89911ec52d81_6"/>
          <p:cNvCxnSpPr/>
          <p:nvPr/>
        </p:nvCxnSpPr>
        <p:spPr>
          <a:xfrm flipH="1">
            <a:off x="9355981" y="1700679"/>
            <a:ext cx="19200" cy="8124000"/>
          </a:xfrm>
          <a:prstGeom prst="straightConnector1">
            <a:avLst/>
          </a:prstGeom>
          <a:noFill/>
          <a:ln cap="flat" cmpd="sng" w="38100">
            <a:solidFill>
              <a:srgbClr val="FCE5CD"/>
            </a:solidFill>
            <a:prstDash val="solid"/>
            <a:round/>
            <a:headEnd len="med" w="med" type="diamond"/>
            <a:tailEnd len="med" w="med" type="diamond"/>
          </a:ln>
        </p:spPr>
      </p:cxnSp>
      <p:pic>
        <p:nvPicPr>
          <p:cNvPr id="223" name="Google Shape;223;g12dc89911ec52d81_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2dc89911ec52d81_12"/>
          <p:cNvSpPr txBox="1"/>
          <p:nvPr>
            <p:ph type="title"/>
          </p:nvPr>
        </p:nvSpPr>
        <p:spPr>
          <a:xfrm>
            <a:off x="4975771" y="562805"/>
            <a:ext cx="8336400" cy="1173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00">
                <a:latin typeface="Comfortaa"/>
                <a:ea typeface="Comfortaa"/>
                <a:cs typeface="Comfortaa"/>
                <a:sym typeface="Comfortaa"/>
              </a:rPr>
              <a:t>Tibial nerve injury</a:t>
            </a:r>
            <a:r>
              <a:rPr lang="en-US"/>
              <a:t> </a:t>
            </a:r>
            <a:endParaRPr/>
          </a:p>
        </p:txBody>
      </p:sp>
      <p:sp>
        <p:nvSpPr>
          <p:cNvPr id="229" name="Google Shape;229;g12dc89911ec52d81_12"/>
          <p:cNvSpPr txBox="1"/>
          <p:nvPr>
            <p:ph idx="1" type="body"/>
          </p:nvPr>
        </p:nvSpPr>
        <p:spPr>
          <a:xfrm>
            <a:off x="443775" y="3758200"/>
            <a:ext cx="7601100" cy="4417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latin typeface="Comfortaa"/>
                <a:ea typeface="Comfortaa"/>
                <a:cs typeface="Comfortaa"/>
                <a:sym typeface="Comfortaa"/>
              </a:rPr>
              <a:t>Motor</a:t>
            </a:r>
            <a:endParaRPr b="1" sz="35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All muscles in back of leg &amp; sole of foot are paralyzed </a:t>
            </a:r>
            <a:endParaRPr b="1" sz="3100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latin typeface="Comfortaa"/>
                <a:ea typeface="Comfortaa"/>
                <a:cs typeface="Comfortaa"/>
                <a:sym typeface="Comfortaa"/>
              </a:rPr>
              <a:t>The opposing muscles </a:t>
            </a:r>
            <a:r>
              <a:rPr b="1" lang="en-US" sz="31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dorsiflex</a:t>
            </a:r>
            <a:r>
              <a:rPr lang="en-US" sz="3100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100">
                <a:latin typeface="Comfortaa"/>
                <a:ea typeface="Comfortaa"/>
                <a:cs typeface="Comfortaa"/>
                <a:sym typeface="Comfortaa"/>
              </a:rPr>
              <a:t>the foot at the </a:t>
            </a:r>
            <a:r>
              <a:rPr b="1" lang="en-US" sz="3100">
                <a:latin typeface="Comfortaa"/>
                <a:ea typeface="Comfortaa"/>
                <a:cs typeface="Comfortaa"/>
                <a:sym typeface="Comfortaa"/>
              </a:rPr>
              <a:t>ankle joint</a:t>
            </a:r>
            <a:r>
              <a:rPr lang="en-US" sz="3100">
                <a:latin typeface="Comfortaa"/>
                <a:ea typeface="Comfortaa"/>
                <a:cs typeface="Comfortaa"/>
                <a:sym typeface="Comfortaa"/>
              </a:rPr>
              <a:t> and </a:t>
            </a:r>
            <a:r>
              <a:rPr b="1" lang="en-US" sz="31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evert</a:t>
            </a:r>
            <a:r>
              <a:rPr lang="en-US" sz="3100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100">
                <a:latin typeface="Comfortaa"/>
                <a:ea typeface="Comfortaa"/>
                <a:cs typeface="Comfortaa"/>
                <a:sym typeface="Comfortaa"/>
              </a:rPr>
              <a:t>the</a:t>
            </a:r>
            <a:r>
              <a:rPr lang="en-US" sz="3100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100">
                <a:latin typeface="Comfortaa"/>
                <a:ea typeface="Comfortaa"/>
                <a:cs typeface="Comfortaa"/>
                <a:sym typeface="Comfortaa"/>
              </a:rPr>
              <a:t>foot at the </a:t>
            </a:r>
            <a:r>
              <a:rPr b="1" lang="en-US" sz="3100">
                <a:latin typeface="Comfortaa"/>
                <a:ea typeface="Comfortaa"/>
                <a:cs typeface="Comfortaa"/>
                <a:sym typeface="Comfortaa"/>
              </a:rPr>
              <a:t>subtalar joint ,</a:t>
            </a:r>
            <a:r>
              <a:rPr lang="en-US" sz="3100">
                <a:latin typeface="Comfortaa"/>
                <a:ea typeface="Comfortaa"/>
                <a:cs typeface="Comfortaa"/>
                <a:sym typeface="Comfortaa"/>
              </a:rPr>
              <a:t> this is referred to as </a:t>
            </a:r>
            <a:r>
              <a:rPr b="1" lang="en-US" sz="31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Taleps Calcaneovalgus</a:t>
            </a:r>
            <a:endParaRPr sz="31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0" name="Google Shape;230;g12dc89911ec52d81_12"/>
          <p:cNvSpPr txBox="1"/>
          <p:nvPr>
            <p:ph idx="2" type="body"/>
          </p:nvPr>
        </p:nvSpPr>
        <p:spPr>
          <a:xfrm>
            <a:off x="9528220" y="3843862"/>
            <a:ext cx="7955400" cy="2986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latin typeface="Comfortaa"/>
                <a:ea typeface="Comfortaa"/>
                <a:cs typeface="Comfortaa"/>
                <a:sym typeface="Comfortaa"/>
              </a:rPr>
              <a:t>Sensory </a:t>
            </a:r>
            <a:endParaRPr b="1" sz="35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Loss of sensation: </a:t>
            </a:r>
            <a:endParaRPr sz="3100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Char char="●"/>
            </a:pPr>
            <a:r>
              <a:rPr lang="en-US" sz="3100">
                <a:latin typeface="Comfortaa"/>
                <a:ea typeface="Comfortaa"/>
                <a:cs typeface="Comfortaa"/>
                <a:sym typeface="Comfortaa"/>
              </a:rPr>
              <a:t>On lateral side of </a:t>
            </a:r>
            <a:r>
              <a:rPr b="1" lang="en-US" sz="3100">
                <a:latin typeface="Comfortaa"/>
                <a:ea typeface="Comfortaa"/>
                <a:cs typeface="Comfortaa"/>
                <a:sym typeface="Comfortaa"/>
              </a:rPr>
              <a:t>leg</a:t>
            </a:r>
            <a:r>
              <a:rPr lang="en-US" sz="3100">
                <a:latin typeface="Comfortaa"/>
                <a:ea typeface="Comfortaa"/>
                <a:cs typeface="Comfortaa"/>
                <a:sym typeface="Comfortaa"/>
              </a:rPr>
              <a:t> &amp; </a:t>
            </a:r>
            <a:r>
              <a:rPr b="1" lang="en-US" sz="3100">
                <a:latin typeface="Comfortaa"/>
                <a:ea typeface="Comfortaa"/>
                <a:cs typeface="Comfortaa"/>
                <a:sym typeface="Comfortaa"/>
              </a:rPr>
              <a:t>foot</a:t>
            </a:r>
            <a:r>
              <a:rPr lang="en-US" sz="3100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3100">
              <a:latin typeface="Comfortaa"/>
              <a:ea typeface="Comfortaa"/>
              <a:cs typeface="Comfortaa"/>
              <a:sym typeface="Comfortaa"/>
            </a:endParaRPr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Char char="●"/>
            </a:pPr>
            <a:r>
              <a:rPr b="1" lang="en-US" sz="3100" u="sng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Trophic ulcers</a:t>
            </a:r>
            <a:r>
              <a:rPr lang="en-US" sz="3100">
                <a:latin typeface="Comfortaa"/>
                <a:ea typeface="Comfortaa"/>
                <a:cs typeface="Comfortaa"/>
                <a:sym typeface="Comfortaa"/>
              </a:rPr>
              <a:t> in the sole (also seen in case of </a:t>
            </a:r>
            <a:r>
              <a:rPr b="1" lang="en-US" sz="3100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s</a:t>
            </a:r>
            <a:r>
              <a:rPr b="1" lang="en-US" sz="31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ciatic nerve injury</a:t>
            </a:r>
            <a:r>
              <a:rPr lang="en-US" sz="3100">
                <a:latin typeface="Comfortaa"/>
                <a:ea typeface="Comfortaa"/>
                <a:cs typeface="Comfortaa"/>
                <a:sym typeface="Comfortaa"/>
              </a:rPr>
              <a:t>)</a:t>
            </a:r>
            <a:endParaRPr sz="31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31" name="Google Shape;231;g12dc89911ec52d81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55000" y="7072725"/>
            <a:ext cx="5847423" cy="289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12dc89911ec52d81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92125" y="7072734"/>
            <a:ext cx="2662875" cy="2894817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g12dc89911ec52d81_12"/>
          <p:cNvSpPr txBox="1"/>
          <p:nvPr/>
        </p:nvSpPr>
        <p:spPr>
          <a:xfrm>
            <a:off x="443775" y="9474948"/>
            <a:ext cx="5025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rPr>
              <a:t>Note : it is the opposing of foot drop</a:t>
            </a:r>
            <a:endParaRPr sz="20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4" name="Google Shape;234;g12dc89911ec52d81_12"/>
          <p:cNvCxnSpPr/>
          <p:nvPr/>
        </p:nvCxnSpPr>
        <p:spPr>
          <a:xfrm flipH="1">
            <a:off x="8516388" y="3758211"/>
            <a:ext cx="4200" cy="4434600"/>
          </a:xfrm>
          <a:prstGeom prst="straightConnector1">
            <a:avLst/>
          </a:prstGeom>
          <a:noFill/>
          <a:ln cap="flat" cmpd="sng" w="38100">
            <a:solidFill>
              <a:srgbClr val="FCE5CD"/>
            </a:solidFill>
            <a:prstDash val="solid"/>
            <a:round/>
            <a:headEnd len="med" w="med" type="diamond"/>
            <a:tailEnd len="med" w="med" type="diamond"/>
          </a:ln>
        </p:spPr>
      </p:cxnSp>
      <p:pic>
        <p:nvPicPr>
          <p:cNvPr id="235" name="Google Shape;235;g12dc89911ec52d81_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g12dc89911ec52d81_12"/>
          <p:cNvSpPr txBox="1"/>
          <p:nvPr/>
        </p:nvSpPr>
        <p:spPr>
          <a:xfrm>
            <a:off x="1747475" y="1966138"/>
            <a:ext cx="147930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Because of the tibial nerve’s deep and protected position, it is </a:t>
            </a:r>
            <a:endParaRPr b="1" sz="3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 u="sng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rarely injured</a:t>
            </a:r>
            <a:endParaRPr b="1" sz="3200" u="sng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2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Complete </a:t>
            </a:r>
            <a:r>
              <a:rPr b="1" lang="en-US" sz="3200">
                <a:latin typeface="Comfortaa"/>
                <a:ea typeface="Comfortaa"/>
                <a:cs typeface="Comfortaa"/>
                <a:sym typeface="Comfortaa"/>
              </a:rPr>
              <a:t>division results in the following clinical features:</a:t>
            </a:r>
            <a:endParaRPr b="1" sz="3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2" name="Google Shape;242;p3"/>
          <p:cNvGrpSpPr/>
          <p:nvPr/>
        </p:nvGrpSpPr>
        <p:grpSpPr>
          <a:xfrm>
            <a:off x="9335099" y="2726253"/>
            <a:ext cx="3514317" cy="595244"/>
            <a:chOff x="4404545" y="3301592"/>
            <a:chExt cx="782403" cy="129272"/>
          </a:xfrm>
        </p:grpSpPr>
        <p:sp>
          <p:nvSpPr>
            <p:cNvPr id="243" name="Google Shape;243;p3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/>
                <a:t>     Lateral pelvic wall</a:t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5" name="Google Shape;245;p3"/>
          <p:cNvGrpSpPr/>
          <p:nvPr/>
        </p:nvGrpSpPr>
        <p:grpSpPr>
          <a:xfrm>
            <a:off x="2209006" y="1521764"/>
            <a:ext cx="14814909" cy="1011097"/>
            <a:chOff x="4411970" y="2468673"/>
            <a:chExt cx="763124" cy="168399"/>
          </a:xfrm>
        </p:grpSpPr>
        <p:sp>
          <p:nvSpPr>
            <p:cNvPr id="246" name="Google Shape;246;p3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4474812" y="246964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/>
                <a:t>                                 </a:t>
              </a:r>
              <a:r>
                <a:rPr lang="en-US" sz="2600"/>
                <a:t>Which of the following is considered as a site for sacral plexus ?</a:t>
              </a:r>
              <a:endParaRPr b="0" i="0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8" name="Google Shape;248;p3"/>
          <p:cNvSpPr txBox="1"/>
          <p:nvPr/>
        </p:nvSpPr>
        <p:spPr>
          <a:xfrm>
            <a:off x="2306265" y="1760850"/>
            <a:ext cx="771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Q1</a:t>
            </a:r>
            <a:endParaRPr b="1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249" name="Google Shape;249;p3"/>
          <p:cNvGrpSpPr/>
          <p:nvPr/>
        </p:nvGrpSpPr>
        <p:grpSpPr>
          <a:xfrm>
            <a:off x="2299366" y="3481059"/>
            <a:ext cx="14507556" cy="1005287"/>
            <a:chOff x="4411970" y="2468673"/>
            <a:chExt cx="747292" cy="167428"/>
          </a:xfrm>
        </p:grpSpPr>
        <p:sp>
          <p:nvSpPr>
            <p:cNvPr id="250" name="Google Shape;250;p3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/>
                <a:t>                                </a:t>
              </a:r>
              <a:r>
                <a:rPr lang="en-US" sz="2900"/>
                <a:t>which of the following is considered as the largest nerve of the body ?</a:t>
              </a:r>
              <a:endParaRPr b="0" i="0" sz="2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2" name="Google Shape;252;p3"/>
          <p:cNvGrpSpPr/>
          <p:nvPr/>
        </p:nvGrpSpPr>
        <p:grpSpPr>
          <a:xfrm>
            <a:off x="2306591" y="2726300"/>
            <a:ext cx="3514320" cy="595246"/>
            <a:chOff x="4404545" y="3301592"/>
            <a:chExt cx="782403" cy="129272"/>
          </a:xfrm>
        </p:grpSpPr>
        <p:sp>
          <p:nvSpPr>
            <p:cNvPr id="253" name="Google Shape;253;p3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/>
                <a:t> </a:t>
              </a:r>
              <a:r>
                <a:rPr lang="en-US" sz="2000"/>
                <a:t>     Posterior pelvic wall</a:t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5" name="Google Shape;255;p3"/>
          <p:cNvGrpSpPr/>
          <p:nvPr/>
        </p:nvGrpSpPr>
        <p:grpSpPr>
          <a:xfrm>
            <a:off x="5820837" y="2726253"/>
            <a:ext cx="3514317" cy="595244"/>
            <a:chOff x="4404545" y="3301592"/>
            <a:chExt cx="782403" cy="129272"/>
          </a:xfrm>
        </p:grpSpPr>
        <p:sp>
          <p:nvSpPr>
            <p:cNvPr id="256" name="Google Shape;256;p3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/>
                <a:t>       </a:t>
              </a:r>
              <a:r>
                <a:rPr lang="en-US" sz="2000"/>
                <a:t>Anterior pelvic wall</a:t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58;p3"/>
          <p:cNvGrpSpPr/>
          <p:nvPr/>
        </p:nvGrpSpPr>
        <p:grpSpPr>
          <a:xfrm>
            <a:off x="12849371" y="2726253"/>
            <a:ext cx="3514317" cy="595244"/>
            <a:chOff x="4404545" y="3301592"/>
            <a:chExt cx="782403" cy="129272"/>
          </a:xfrm>
        </p:grpSpPr>
        <p:sp>
          <p:nvSpPr>
            <p:cNvPr id="259" name="Google Shape;259;p3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/>
                <a:t>     Medial pelvic wall</a:t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1" name="Google Shape;261;p3"/>
          <p:cNvSpPr txBox="1"/>
          <p:nvPr/>
        </p:nvSpPr>
        <p:spPr>
          <a:xfrm>
            <a:off x="2306275" y="3729163"/>
            <a:ext cx="771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3"/>
          <p:cNvSpPr txBox="1"/>
          <p:nvPr/>
        </p:nvSpPr>
        <p:spPr>
          <a:xfrm>
            <a:off x="5885027" y="269907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3" name="Google Shape;263;p3"/>
          <p:cNvGrpSpPr/>
          <p:nvPr/>
        </p:nvGrpSpPr>
        <p:grpSpPr>
          <a:xfrm>
            <a:off x="2209016" y="5264998"/>
            <a:ext cx="14507556" cy="1005287"/>
            <a:chOff x="4411970" y="2468673"/>
            <a:chExt cx="747292" cy="167428"/>
          </a:xfrm>
        </p:grpSpPr>
        <p:sp>
          <p:nvSpPr>
            <p:cNvPr id="264" name="Google Shape;264;p3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600"/>
                <a:t>               </a:t>
              </a:r>
              <a:r>
                <a:rPr lang="en-US" sz="1900"/>
                <a:t>The sciatic nerve terminate in the middle of the back of thigh and it’s divided into 2 branches one of them is ?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6" name="Google Shape;266;p3"/>
          <p:cNvSpPr txBox="1"/>
          <p:nvPr/>
        </p:nvSpPr>
        <p:spPr>
          <a:xfrm>
            <a:off x="2306275" y="5498238"/>
            <a:ext cx="771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3"/>
          <p:cNvSpPr txBox="1"/>
          <p:nvPr/>
        </p:nvSpPr>
        <p:spPr>
          <a:xfrm>
            <a:off x="9453402" y="269907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3"/>
          <p:cNvSpPr txBox="1"/>
          <p:nvPr/>
        </p:nvSpPr>
        <p:spPr>
          <a:xfrm>
            <a:off x="12973850" y="26965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3"/>
          <p:cNvSpPr txBox="1"/>
          <p:nvPr/>
        </p:nvSpPr>
        <p:spPr>
          <a:xfrm>
            <a:off x="2316652" y="2696538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0" name="Google Shape;270;p3"/>
          <p:cNvGrpSpPr/>
          <p:nvPr/>
        </p:nvGrpSpPr>
        <p:grpSpPr>
          <a:xfrm>
            <a:off x="9462751" y="4578050"/>
            <a:ext cx="3514320" cy="595246"/>
            <a:chOff x="4404545" y="3301592"/>
            <a:chExt cx="782403" cy="129272"/>
          </a:xfrm>
        </p:grpSpPr>
        <p:sp>
          <p:nvSpPr>
            <p:cNvPr id="271" name="Google Shape;271;p3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/>
                <a:t>       </a:t>
              </a:r>
              <a:endParaRPr sz="2000"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/>
                <a:t>      Radius</a:t>
              </a:r>
              <a:endParaRPr sz="2000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3" name="Google Shape;273;p3"/>
          <p:cNvGrpSpPr/>
          <p:nvPr/>
        </p:nvGrpSpPr>
        <p:grpSpPr>
          <a:xfrm>
            <a:off x="2434230" y="4553625"/>
            <a:ext cx="3514317" cy="595244"/>
            <a:chOff x="4404545" y="3301592"/>
            <a:chExt cx="782403" cy="129272"/>
          </a:xfrm>
        </p:grpSpPr>
        <p:sp>
          <p:nvSpPr>
            <p:cNvPr id="274" name="Google Shape;274;p3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/>
                <a:t>  </a:t>
              </a:r>
              <a:endParaRPr sz="2000"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/>
                <a:t>      Sciatic</a:t>
              </a:r>
              <a:endParaRPr sz="2000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6" name="Google Shape;276;p3"/>
          <p:cNvGrpSpPr/>
          <p:nvPr/>
        </p:nvGrpSpPr>
        <p:grpSpPr>
          <a:xfrm>
            <a:off x="5948487" y="4553625"/>
            <a:ext cx="3514320" cy="595246"/>
            <a:chOff x="4404545" y="3301592"/>
            <a:chExt cx="782403" cy="129272"/>
          </a:xfrm>
        </p:grpSpPr>
        <p:sp>
          <p:nvSpPr>
            <p:cNvPr id="277" name="Google Shape;277;p3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/>
                <a:t>      Tibial</a:t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9" name="Google Shape;279;p3"/>
          <p:cNvGrpSpPr/>
          <p:nvPr/>
        </p:nvGrpSpPr>
        <p:grpSpPr>
          <a:xfrm>
            <a:off x="13004834" y="4578050"/>
            <a:ext cx="3514320" cy="595246"/>
            <a:chOff x="4404545" y="3301592"/>
            <a:chExt cx="782403" cy="129272"/>
          </a:xfrm>
        </p:grpSpPr>
        <p:sp>
          <p:nvSpPr>
            <p:cNvPr id="280" name="Google Shape;280;p3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/>
                <a:t>      Fibula</a:t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282;p3"/>
          <p:cNvSpPr txBox="1"/>
          <p:nvPr/>
        </p:nvSpPr>
        <p:spPr>
          <a:xfrm>
            <a:off x="6012664" y="456007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3"/>
          <p:cNvSpPr txBox="1"/>
          <p:nvPr/>
        </p:nvSpPr>
        <p:spPr>
          <a:xfrm>
            <a:off x="9581039" y="45356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3"/>
          <p:cNvSpPr txBox="1"/>
          <p:nvPr/>
        </p:nvSpPr>
        <p:spPr>
          <a:xfrm>
            <a:off x="13101488" y="44863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3"/>
          <p:cNvSpPr txBox="1"/>
          <p:nvPr/>
        </p:nvSpPr>
        <p:spPr>
          <a:xfrm>
            <a:off x="2444289" y="4535638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6" name="Google Shape;286;p3"/>
          <p:cNvGrpSpPr/>
          <p:nvPr/>
        </p:nvGrpSpPr>
        <p:grpSpPr>
          <a:xfrm>
            <a:off x="9462751" y="6283625"/>
            <a:ext cx="3514320" cy="595246"/>
            <a:chOff x="4404545" y="3301592"/>
            <a:chExt cx="782403" cy="129272"/>
          </a:xfrm>
        </p:grpSpPr>
        <p:sp>
          <p:nvSpPr>
            <p:cNvPr id="287" name="Google Shape;287;p3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/>
                <a:t>      Popliteal</a:t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3"/>
          <p:cNvGrpSpPr/>
          <p:nvPr/>
        </p:nvGrpSpPr>
        <p:grpSpPr>
          <a:xfrm>
            <a:off x="2434230" y="6282363"/>
            <a:ext cx="3514320" cy="595246"/>
            <a:chOff x="4404545" y="3301592"/>
            <a:chExt cx="782403" cy="129272"/>
          </a:xfrm>
        </p:grpSpPr>
        <p:sp>
          <p:nvSpPr>
            <p:cNvPr id="290" name="Google Shape;290;p3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/>
                <a:t>      Tibial</a:t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3"/>
          <p:cNvGrpSpPr/>
          <p:nvPr/>
        </p:nvGrpSpPr>
        <p:grpSpPr>
          <a:xfrm>
            <a:off x="5948487" y="6283625"/>
            <a:ext cx="3514320" cy="595246"/>
            <a:chOff x="4404545" y="3301592"/>
            <a:chExt cx="782403" cy="129272"/>
          </a:xfrm>
        </p:grpSpPr>
        <p:sp>
          <p:nvSpPr>
            <p:cNvPr id="293" name="Google Shape;293;p3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/>
                <a:t>      Femoral</a:t>
              </a:r>
              <a:endParaRPr sz="2000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5" name="Google Shape;295;p3"/>
          <p:cNvGrpSpPr/>
          <p:nvPr/>
        </p:nvGrpSpPr>
        <p:grpSpPr>
          <a:xfrm>
            <a:off x="13004834" y="6294575"/>
            <a:ext cx="3514320" cy="595246"/>
            <a:chOff x="4404545" y="3301592"/>
            <a:chExt cx="782403" cy="129272"/>
          </a:xfrm>
        </p:grpSpPr>
        <p:sp>
          <p:nvSpPr>
            <p:cNvPr id="296" name="Google Shape;296;p3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/>
                <a:t>      Saphenous</a:t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8" name="Google Shape;298;p3"/>
          <p:cNvSpPr txBox="1"/>
          <p:nvPr/>
        </p:nvSpPr>
        <p:spPr>
          <a:xfrm>
            <a:off x="6012664" y="6264388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3"/>
          <p:cNvSpPr txBox="1"/>
          <p:nvPr/>
        </p:nvSpPr>
        <p:spPr>
          <a:xfrm>
            <a:off x="9581039" y="6264388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3"/>
          <p:cNvSpPr txBox="1"/>
          <p:nvPr/>
        </p:nvSpPr>
        <p:spPr>
          <a:xfrm>
            <a:off x="13101488" y="62761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3"/>
          <p:cNvSpPr txBox="1"/>
          <p:nvPr/>
        </p:nvSpPr>
        <p:spPr>
          <a:xfrm>
            <a:off x="2444289" y="6264376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3"/>
          <p:cNvSpPr txBox="1"/>
          <p:nvPr/>
        </p:nvSpPr>
        <p:spPr>
          <a:xfrm>
            <a:off x="2209012" y="318450"/>
            <a:ext cx="91992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MCQs:</a:t>
            </a:r>
            <a:endParaRPr b="0" i="0" sz="4900" u="none" cap="none" strike="noStrike">
              <a:solidFill>
                <a:srgbClr val="B45F0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03" name="Google Shape;303;p3"/>
          <p:cNvSpPr txBox="1"/>
          <p:nvPr/>
        </p:nvSpPr>
        <p:spPr>
          <a:xfrm rot="10800000">
            <a:off x="13832046" y="9882541"/>
            <a:ext cx="4524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Answers: 1.A - 2.A - 3.A - 4.A</a:t>
            </a:r>
            <a:endParaRPr sz="2000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Google Shape;304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947" y="7983150"/>
            <a:ext cx="1652353" cy="1395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5" name="Google Shape;305;p3"/>
          <p:cNvGrpSpPr/>
          <p:nvPr/>
        </p:nvGrpSpPr>
        <p:grpSpPr>
          <a:xfrm>
            <a:off x="2362691" y="7048919"/>
            <a:ext cx="14507553" cy="1005274"/>
            <a:chOff x="4411970" y="2468673"/>
            <a:chExt cx="747292" cy="167428"/>
          </a:xfrm>
        </p:grpSpPr>
        <p:sp>
          <p:nvSpPr>
            <p:cNvPr id="306" name="Google Shape;306;p3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400"/>
                <a:t>Q4</a:t>
              </a:r>
              <a:endPara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600"/>
                <a:t>                 Tibial nerve is accompanied with ?</a:t>
              </a:r>
              <a:endParaRPr sz="2200"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sz="2200"/>
            </a:p>
          </p:txBody>
        </p:sp>
      </p:grpSp>
      <p:grpSp>
        <p:nvGrpSpPr>
          <p:cNvPr id="308" name="Google Shape;308;p3"/>
          <p:cNvGrpSpPr/>
          <p:nvPr/>
        </p:nvGrpSpPr>
        <p:grpSpPr>
          <a:xfrm>
            <a:off x="2434229" y="8207550"/>
            <a:ext cx="3514317" cy="595244"/>
            <a:chOff x="4404545" y="3301592"/>
            <a:chExt cx="782403" cy="129272"/>
          </a:xfrm>
        </p:grpSpPr>
        <p:sp>
          <p:nvSpPr>
            <p:cNvPr id="309" name="Google Shape;309;p3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/>
                <a:t>      Posterior tibial vessels</a:t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/>
                <a:t>A</a:t>
              </a:r>
              <a:endPara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1" name="Google Shape;311;p3"/>
          <p:cNvGrpSpPr/>
          <p:nvPr/>
        </p:nvGrpSpPr>
        <p:grpSpPr>
          <a:xfrm>
            <a:off x="5948476" y="8207525"/>
            <a:ext cx="3514317" cy="595244"/>
            <a:chOff x="4404545" y="3301592"/>
            <a:chExt cx="782403" cy="129272"/>
          </a:xfrm>
        </p:grpSpPr>
        <p:sp>
          <p:nvSpPr>
            <p:cNvPr id="312" name="Google Shape;312;p3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/>
                <a:t>      Lateral tibial vessels</a:t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/>
                <a:t>B</a:t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"/>
          <p:cNvGrpSpPr/>
          <p:nvPr/>
        </p:nvGrpSpPr>
        <p:grpSpPr>
          <a:xfrm>
            <a:off x="9462751" y="8207525"/>
            <a:ext cx="3514317" cy="595244"/>
            <a:chOff x="4404545" y="3301592"/>
            <a:chExt cx="782403" cy="129272"/>
          </a:xfrm>
        </p:grpSpPr>
        <p:sp>
          <p:nvSpPr>
            <p:cNvPr id="315" name="Google Shape;315;p3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/>
                <a:t>      Anterior tibial vessels</a:t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/>
                <a:t>C</a:t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7" name="Google Shape;317;p3"/>
          <p:cNvGrpSpPr/>
          <p:nvPr/>
        </p:nvGrpSpPr>
        <p:grpSpPr>
          <a:xfrm>
            <a:off x="13004835" y="8195775"/>
            <a:ext cx="3514317" cy="595244"/>
            <a:chOff x="4404545" y="3301592"/>
            <a:chExt cx="782403" cy="129272"/>
          </a:xfrm>
        </p:grpSpPr>
        <p:sp>
          <p:nvSpPr>
            <p:cNvPr id="318" name="Google Shape;318;p3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/>
                <a:t>      Medial tibial vessels</a:t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/>
                <a:t>D</a:t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5" name="Google Shape;325;p4"/>
          <p:cNvGrpSpPr/>
          <p:nvPr/>
        </p:nvGrpSpPr>
        <p:grpSpPr>
          <a:xfrm>
            <a:off x="2209016" y="1535213"/>
            <a:ext cx="14507556" cy="1005287"/>
            <a:chOff x="4411970" y="2468673"/>
            <a:chExt cx="747292" cy="167428"/>
          </a:xfrm>
        </p:grpSpPr>
        <p:sp>
          <p:nvSpPr>
            <p:cNvPr id="326" name="Google Shape;326;p4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500"/>
                <a:t>Q5</a:t>
              </a:r>
              <a:endParaRPr b="0" i="0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600"/>
                <a:t>                </a:t>
              </a:r>
              <a:r>
                <a:rPr lang="en-US" sz="2300"/>
                <a:t>Cutaneous branches of sciatic nerve found in all leg and foot EXCEPT areas supplied by ?</a:t>
              </a:r>
              <a:endPara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4"/>
          <p:cNvGrpSpPr/>
          <p:nvPr/>
        </p:nvGrpSpPr>
        <p:grpSpPr>
          <a:xfrm>
            <a:off x="2209016" y="3722545"/>
            <a:ext cx="14507556" cy="1005287"/>
            <a:chOff x="4411970" y="2468673"/>
            <a:chExt cx="747292" cy="167428"/>
          </a:xfrm>
        </p:grpSpPr>
        <p:sp>
          <p:nvSpPr>
            <p:cNvPr id="329" name="Google Shape;329;p4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500"/>
                <a:t>Q6</a:t>
              </a:r>
              <a:endParaRPr b="0" i="0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/>
                <a:t>                     Which of the following is not considered as one of the muscular branches of the tibial nerve ?</a:t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4"/>
          <p:cNvGrpSpPr/>
          <p:nvPr/>
        </p:nvGrpSpPr>
        <p:grpSpPr>
          <a:xfrm>
            <a:off x="9581051" y="2941775"/>
            <a:ext cx="3514320" cy="595246"/>
            <a:chOff x="4404545" y="3301592"/>
            <a:chExt cx="782403" cy="129272"/>
          </a:xfrm>
        </p:grpSpPr>
        <p:sp>
          <p:nvSpPr>
            <p:cNvPr id="332" name="Google Shape;332;p4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/>
                <a:t>      Femoral</a:t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/>
                <a:t>C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4"/>
          <p:cNvGrpSpPr/>
          <p:nvPr/>
        </p:nvGrpSpPr>
        <p:grpSpPr>
          <a:xfrm>
            <a:off x="2540155" y="2940513"/>
            <a:ext cx="3514317" cy="595244"/>
            <a:chOff x="4404545" y="3301592"/>
            <a:chExt cx="782403" cy="129272"/>
          </a:xfrm>
        </p:grpSpPr>
        <p:sp>
          <p:nvSpPr>
            <p:cNvPr id="335" name="Google Shape;335;p4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/>
                <a:t>      Saphenous</a:t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700"/>
                <a:t>A</a:t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4"/>
          <p:cNvGrpSpPr/>
          <p:nvPr/>
        </p:nvGrpSpPr>
        <p:grpSpPr>
          <a:xfrm>
            <a:off x="6060612" y="2941775"/>
            <a:ext cx="3514320" cy="595246"/>
            <a:chOff x="4404545" y="3301592"/>
            <a:chExt cx="782403" cy="129272"/>
          </a:xfrm>
        </p:grpSpPr>
        <p:sp>
          <p:nvSpPr>
            <p:cNvPr id="338" name="Google Shape;338;p4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/>
                <a:t>      Obturator</a:t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/>
                <a:t>B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4"/>
          <p:cNvGrpSpPr/>
          <p:nvPr/>
        </p:nvGrpSpPr>
        <p:grpSpPr>
          <a:xfrm>
            <a:off x="13101497" y="2893900"/>
            <a:ext cx="3514320" cy="595246"/>
            <a:chOff x="4404545" y="3301592"/>
            <a:chExt cx="782403" cy="129272"/>
          </a:xfrm>
        </p:grpSpPr>
        <p:sp>
          <p:nvSpPr>
            <p:cNvPr id="341" name="Google Shape;341;p4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/>
                <a:t>      Sural</a:t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/>
                <a:t>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4"/>
          <p:cNvGrpSpPr/>
          <p:nvPr/>
        </p:nvGrpSpPr>
        <p:grpSpPr>
          <a:xfrm>
            <a:off x="9581055" y="4978175"/>
            <a:ext cx="3514320" cy="595246"/>
            <a:chOff x="4404545" y="3301592"/>
            <a:chExt cx="782403" cy="129272"/>
          </a:xfrm>
        </p:grpSpPr>
        <p:sp>
          <p:nvSpPr>
            <p:cNvPr id="344" name="Google Shape;344;p4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/>
                <a:t>      One inverter of the  </a:t>
              </a:r>
              <a:endParaRPr sz="2000"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/>
                <a:t>       foot</a:t>
              </a:r>
              <a:endParaRPr sz="2000"/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/>
                <a:t>C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" name="Google Shape;346;p4"/>
          <p:cNvGrpSpPr/>
          <p:nvPr/>
        </p:nvGrpSpPr>
        <p:grpSpPr>
          <a:xfrm>
            <a:off x="2540155" y="4978175"/>
            <a:ext cx="3514320" cy="595246"/>
            <a:chOff x="4404545" y="3301592"/>
            <a:chExt cx="782403" cy="129272"/>
          </a:xfrm>
        </p:grpSpPr>
        <p:sp>
          <p:nvSpPr>
            <p:cNvPr id="347" name="Google Shape;347;p4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/>
                <a:t>      Muscle of the posterior  </a:t>
              </a:r>
              <a:endParaRPr sz="2000"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/>
                <a:t>         compartment of leg</a:t>
              </a:r>
              <a:endParaRPr sz="2000"/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/>
                <a:t>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9" name="Google Shape;349;p4"/>
          <p:cNvGrpSpPr/>
          <p:nvPr/>
        </p:nvGrpSpPr>
        <p:grpSpPr>
          <a:xfrm>
            <a:off x="6060612" y="4979438"/>
            <a:ext cx="3514320" cy="595246"/>
            <a:chOff x="4404545" y="3301592"/>
            <a:chExt cx="782403" cy="129272"/>
          </a:xfrm>
        </p:grpSpPr>
        <p:sp>
          <p:nvSpPr>
            <p:cNvPr id="350" name="Google Shape;350;p4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/>
                <a:t>      Intrinsic muscle</a:t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/>
                <a:t>B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2" name="Google Shape;352;p4"/>
          <p:cNvGrpSpPr/>
          <p:nvPr/>
        </p:nvGrpSpPr>
        <p:grpSpPr>
          <a:xfrm>
            <a:off x="13101497" y="4978175"/>
            <a:ext cx="3514320" cy="595246"/>
            <a:chOff x="4404545" y="3301592"/>
            <a:chExt cx="782403" cy="129272"/>
          </a:xfrm>
        </p:grpSpPr>
        <p:sp>
          <p:nvSpPr>
            <p:cNvPr id="353" name="Google Shape;353;p4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/>
                <a:t>      Extensors of toes</a:t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/>
                <a:t>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5" name="Google Shape;355;p4"/>
          <p:cNvSpPr txBox="1"/>
          <p:nvPr/>
        </p:nvSpPr>
        <p:spPr>
          <a:xfrm>
            <a:off x="2209012" y="318450"/>
            <a:ext cx="91992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MCQs:</a:t>
            </a:r>
            <a:endParaRPr b="0" i="0" sz="4900" u="none" cap="none" strike="noStrike">
              <a:solidFill>
                <a:srgbClr val="B45F0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56" name="Google Shape;356;p4"/>
          <p:cNvSpPr txBox="1"/>
          <p:nvPr/>
        </p:nvSpPr>
        <p:spPr>
          <a:xfrm rot="10800000">
            <a:off x="14005211" y="9896549"/>
            <a:ext cx="42828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Answers: 5.A - 6.D - 7.D - 8-C</a:t>
            </a:r>
            <a:endParaRPr sz="1600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7" name="Google Shape;357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775" y="7836836"/>
            <a:ext cx="1640325" cy="13851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8" name="Google Shape;358;p4"/>
          <p:cNvGrpSpPr/>
          <p:nvPr/>
        </p:nvGrpSpPr>
        <p:grpSpPr>
          <a:xfrm>
            <a:off x="2209016" y="5909863"/>
            <a:ext cx="14507553" cy="1005290"/>
            <a:chOff x="4411970" y="2468673"/>
            <a:chExt cx="747292" cy="167428"/>
          </a:xfrm>
        </p:grpSpPr>
        <p:sp>
          <p:nvSpPr>
            <p:cNvPr id="359" name="Google Shape;359;p4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500"/>
                <a:t>Q7</a:t>
              </a:r>
              <a:endParaRPr b="0" i="0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600"/>
                <a:t>                </a:t>
              </a:r>
              <a:r>
                <a:rPr lang="en-US" sz="2300"/>
                <a:t>Which of the following is not a cause of Sciatica?</a:t>
              </a:r>
              <a:endPara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" name="Google Shape;361;p4"/>
          <p:cNvGrpSpPr/>
          <p:nvPr/>
        </p:nvGrpSpPr>
        <p:grpSpPr>
          <a:xfrm>
            <a:off x="2540155" y="7015838"/>
            <a:ext cx="3514317" cy="595244"/>
            <a:chOff x="4404545" y="3301592"/>
            <a:chExt cx="782403" cy="129272"/>
          </a:xfrm>
        </p:grpSpPr>
        <p:sp>
          <p:nvSpPr>
            <p:cNvPr id="362" name="Google Shape;362;p4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500"/>
                <a:t>      Prolapse of an </a:t>
              </a:r>
              <a:r>
                <a:rPr lang="en-US" sz="1500"/>
                <a:t>intervertebral disc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700"/>
                <a:t>A</a:t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4" name="Google Shape;364;p4"/>
          <p:cNvGrpSpPr/>
          <p:nvPr/>
        </p:nvGrpSpPr>
        <p:grpSpPr>
          <a:xfrm>
            <a:off x="6060605" y="7017088"/>
            <a:ext cx="3514317" cy="595244"/>
            <a:chOff x="4404545" y="3301592"/>
            <a:chExt cx="782403" cy="129272"/>
          </a:xfrm>
        </p:grpSpPr>
        <p:sp>
          <p:nvSpPr>
            <p:cNvPr id="365" name="Google Shape;365;p4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/>
                <a:t>      </a:t>
              </a:r>
              <a:r>
                <a:rPr lang="en-US" sz="1600"/>
                <a:t>Pressure on the sacral </a:t>
              </a:r>
              <a:r>
                <a:rPr lang="en-US" sz="1600"/>
                <a:t>plexus 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700"/>
                <a:t>B</a:t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7" name="Google Shape;367;p4"/>
          <p:cNvGrpSpPr/>
          <p:nvPr/>
        </p:nvGrpSpPr>
        <p:grpSpPr>
          <a:xfrm>
            <a:off x="9581055" y="7017088"/>
            <a:ext cx="3514317" cy="595244"/>
            <a:chOff x="4404545" y="3301592"/>
            <a:chExt cx="782403" cy="129272"/>
          </a:xfrm>
        </p:grpSpPr>
        <p:sp>
          <p:nvSpPr>
            <p:cNvPr id="368" name="Google Shape;368;p4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/>
                <a:t>      </a:t>
              </a:r>
              <a:r>
                <a:rPr lang="en-US" sz="1600"/>
                <a:t>Inflammation of Sciatic Nerve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700"/>
                <a:t>C</a:t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0" name="Google Shape;370;p4"/>
          <p:cNvGrpSpPr/>
          <p:nvPr/>
        </p:nvGrpSpPr>
        <p:grpSpPr>
          <a:xfrm>
            <a:off x="13101505" y="7014563"/>
            <a:ext cx="3514317" cy="595244"/>
            <a:chOff x="4404545" y="3301592"/>
            <a:chExt cx="782403" cy="129272"/>
          </a:xfrm>
        </p:grpSpPr>
        <p:sp>
          <p:nvSpPr>
            <p:cNvPr id="371" name="Google Shape;371;p4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/>
                <a:t>      </a:t>
              </a:r>
              <a:r>
                <a:rPr lang="en-US" sz="1700"/>
                <a:t>Pressure on Cervical </a:t>
              </a:r>
              <a:r>
                <a:rPr lang="en-US" sz="1700"/>
                <a:t>Plexus </a:t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700"/>
                <a:t>D</a:t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3" name="Google Shape;373;p4"/>
          <p:cNvGrpSpPr/>
          <p:nvPr/>
        </p:nvGrpSpPr>
        <p:grpSpPr>
          <a:xfrm>
            <a:off x="2209027" y="8013613"/>
            <a:ext cx="14507553" cy="1005290"/>
            <a:chOff x="4411970" y="2468673"/>
            <a:chExt cx="747292" cy="167428"/>
          </a:xfrm>
        </p:grpSpPr>
        <p:sp>
          <p:nvSpPr>
            <p:cNvPr id="374" name="Google Shape;374;p4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500"/>
                <a:t>Q8</a:t>
              </a:r>
              <a:endParaRPr b="0" i="0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600"/>
                <a:t>                The sciatic nerve is most </a:t>
              </a:r>
              <a:r>
                <a:rPr lang="en-US" sz="2600"/>
                <a:t>frequently injured by?</a:t>
              </a:r>
              <a:endPara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6" name="Google Shape;376;p4"/>
          <p:cNvGrpSpPr/>
          <p:nvPr/>
        </p:nvGrpSpPr>
        <p:grpSpPr>
          <a:xfrm>
            <a:off x="2540147" y="9222000"/>
            <a:ext cx="3514317" cy="595244"/>
            <a:chOff x="4404545" y="3301592"/>
            <a:chExt cx="782403" cy="129272"/>
          </a:xfrm>
        </p:grpSpPr>
        <p:sp>
          <p:nvSpPr>
            <p:cNvPr id="377" name="Google Shape;377;p4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/>
                <a:t>      Irritation</a:t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/>
                <a:t>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9" name="Google Shape;379;p4"/>
          <p:cNvGrpSpPr/>
          <p:nvPr/>
        </p:nvGrpSpPr>
        <p:grpSpPr>
          <a:xfrm>
            <a:off x="6060597" y="9222000"/>
            <a:ext cx="3514317" cy="595244"/>
            <a:chOff x="4404545" y="3301592"/>
            <a:chExt cx="782403" cy="129272"/>
          </a:xfrm>
        </p:grpSpPr>
        <p:sp>
          <p:nvSpPr>
            <p:cNvPr id="380" name="Google Shape;380;p4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/>
                <a:t>      Infection</a:t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/>
                <a:t>B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2" name="Google Shape;382;p4"/>
          <p:cNvGrpSpPr/>
          <p:nvPr/>
        </p:nvGrpSpPr>
        <p:grpSpPr>
          <a:xfrm>
            <a:off x="9581047" y="9222000"/>
            <a:ext cx="3514317" cy="595244"/>
            <a:chOff x="4404545" y="3301592"/>
            <a:chExt cx="782403" cy="129272"/>
          </a:xfrm>
        </p:grpSpPr>
        <p:sp>
          <p:nvSpPr>
            <p:cNvPr id="383" name="Google Shape;383;p4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/>
                <a:t>      </a:t>
              </a:r>
              <a:r>
                <a:rPr lang="en-US" sz="1300"/>
                <a:t>Badly Placed </a:t>
              </a:r>
              <a:r>
                <a:rPr lang="en-US" sz="1300"/>
                <a:t>intramuscular injection 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/>
                <a:t>C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5" name="Google Shape;385;p4"/>
          <p:cNvGrpSpPr/>
          <p:nvPr/>
        </p:nvGrpSpPr>
        <p:grpSpPr>
          <a:xfrm>
            <a:off x="13101497" y="9222000"/>
            <a:ext cx="3514317" cy="595244"/>
            <a:chOff x="4404545" y="3301592"/>
            <a:chExt cx="782403" cy="129272"/>
          </a:xfrm>
        </p:grpSpPr>
        <p:sp>
          <p:nvSpPr>
            <p:cNvPr id="386" name="Google Shape;386;p4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/>
                <a:t>      Inflammation</a:t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/>
                <a:t>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"/>
          <p:cNvSpPr txBox="1"/>
          <p:nvPr>
            <p:ph type="title"/>
          </p:nvPr>
        </p:nvSpPr>
        <p:spPr>
          <a:xfrm>
            <a:off x="4975771" y="562805"/>
            <a:ext cx="8336400" cy="11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4000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6950">
                <a:latin typeface="Caveat"/>
                <a:ea typeface="Caveat"/>
                <a:cs typeface="Caveat"/>
                <a:sym typeface="Caveat"/>
              </a:rPr>
              <a:t>Done by the amazing team</a:t>
            </a:r>
            <a:endParaRPr sz="695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93" name="Google Shape;393;p5"/>
          <p:cNvSpPr txBox="1"/>
          <p:nvPr/>
        </p:nvSpPr>
        <p:spPr>
          <a:xfrm>
            <a:off x="1511709" y="3862800"/>
            <a:ext cx="49038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Team leaders: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Arwa Alghamdi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Deema Aljuribah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Razan Alnufaie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94" name="Google Shape;394;p5"/>
          <p:cNvSpPr txBox="1"/>
          <p:nvPr/>
        </p:nvSpPr>
        <p:spPr>
          <a:xfrm>
            <a:off x="743467" y="5876700"/>
            <a:ext cx="36249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Aljazi Albabtain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Atheer Alkanhal 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Arob Alasheikh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Ajwan Aljohani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Deema alqahtani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Dena Alsuhaibani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Jana Alhazmi 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Kadi aldosari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Mashael Alasmari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395" name="Google Shape;395;p5"/>
          <p:cNvGrpSpPr/>
          <p:nvPr/>
        </p:nvGrpSpPr>
        <p:grpSpPr>
          <a:xfrm>
            <a:off x="387915" y="9236907"/>
            <a:ext cx="1123783" cy="785323"/>
            <a:chOff x="5156931" y="2922194"/>
            <a:chExt cx="324699" cy="347611"/>
          </a:xfrm>
        </p:grpSpPr>
        <p:sp>
          <p:nvSpPr>
            <p:cNvPr id="396" name="Google Shape;396;p5"/>
            <p:cNvSpPr/>
            <p:nvPr/>
          </p:nvSpPr>
          <p:spPr>
            <a:xfrm>
              <a:off x="5160706" y="3072982"/>
              <a:ext cx="317149" cy="43543"/>
            </a:xfrm>
            <a:custGeom>
              <a:rect b="b" l="l" r="r" t="t"/>
              <a:pathLst>
                <a:path extrusionOk="0" h="1661" w="12098">
                  <a:moveTo>
                    <a:pt x="15" y="1"/>
                  </a:moveTo>
                  <a:lnTo>
                    <a:pt x="0" y="1661"/>
                  </a:lnTo>
                  <a:lnTo>
                    <a:pt x="12097" y="1661"/>
                  </a:lnTo>
                  <a:lnTo>
                    <a:pt x="12083" y="1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5258330" y="2922194"/>
              <a:ext cx="128689" cy="62261"/>
            </a:xfrm>
            <a:custGeom>
              <a:rect b="b" l="l" r="r" t="t"/>
              <a:pathLst>
                <a:path extrusionOk="0" h="2375" w="4909">
                  <a:moveTo>
                    <a:pt x="2453" y="0"/>
                  </a:moveTo>
                  <a:cubicBezTo>
                    <a:pt x="2397" y="0"/>
                    <a:pt x="2339" y="22"/>
                    <a:pt x="2296" y="65"/>
                  </a:cubicBezTo>
                  <a:lnTo>
                    <a:pt x="997" y="1364"/>
                  </a:lnTo>
                  <a:lnTo>
                    <a:pt x="1" y="2375"/>
                  </a:lnTo>
                  <a:lnTo>
                    <a:pt x="4909" y="2375"/>
                  </a:lnTo>
                  <a:lnTo>
                    <a:pt x="2599" y="65"/>
                  </a:lnTo>
                  <a:cubicBezTo>
                    <a:pt x="2563" y="22"/>
                    <a:pt x="2509" y="0"/>
                    <a:pt x="2453" y="0"/>
                  </a:cubicBez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5258330" y="2957951"/>
              <a:ext cx="128689" cy="26503"/>
            </a:xfrm>
            <a:custGeom>
              <a:rect b="b" l="l" r="r" t="t"/>
              <a:pathLst>
                <a:path extrusionOk="0" h="1011" w="4909">
                  <a:moveTo>
                    <a:pt x="997" y="0"/>
                  </a:moveTo>
                  <a:lnTo>
                    <a:pt x="1" y="1011"/>
                  </a:lnTo>
                  <a:lnTo>
                    <a:pt x="4909" y="1011"/>
                  </a:lnTo>
                  <a:lnTo>
                    <a:pt x="3913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5180000" y="2975358"/>
              <a:ext cx="278561" cy="260761"/>
            </a:xfrm>
            <a:custGeom>
              <a:rect b="b" l="l" r="r" t="t"/>
              <a:pathLst>
                <a:path extrusionOk="0" h="9947" w="10626">
                  <a:moveTo>
                    <a:pt x="217" y="0"/>
                  </a:moveTo>
                  <a:cubicBezTo>
                    <a:pt x="102" y="0"/>
                    <a:pt x="1" y="102"/>
                    <a:pt x="1" y="217"/>
                  </a:cubicBezTo>
                  <a:lnTo>
                    <a:pt x="1" y="9946"/>
                  </a:lnTo>
                  <a:lnTo>
                    <a:pt x="10625" y="9946"/>
                  </a:lnTo>
                  <a:lnTo>
                    <a:pt x="10625" y="217"/>
                  </a:lnTo>
                  <a:cubicBezTo>
                    <a:pt x="10625" y="102"/>
                    <a:pt x="10524" y="0"/>
                    <a:pt x="10409" y="0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5438847" y="2975358"/>
              <a:ext cx="19714" cy="260761"/>
            </a:xfrm>
            <a:custGeom>
              <a:rect b="b" l="l" r="r" t="t"/>
              <a:pathLst>
                <a:path extrusionOk="0" h="9947" w="752">
                  <a:moveTo>
                    <a:pt x="1" y="0"/>
                  </a:moveTo>
                  <a:lnTo>
                    <a:pt x="1" y="9946"/>
                  </a:lnTo>
                  <a:lnTo>
                    <a:pt x="751" y="9946"/>
                  </a:lnTo>
                  <a:lnTo>
                    <a:pt x="751" y="217"/>
                  </a:lnTo>
                  <a:cubicBezTo>
                    <a:pt x="751" y="102"/>
                    <a:pt x="650" y="0"/>
                    <a:pt x="535" y="0"/>
                  </a:cubicBez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5180000" y="3062785"/>
              <a:ext cx="278561" cy="172967"/>
            </a:xfrm>
            <a:custGeom>
              <a:rect b="b" l="l" r="r" t="t"/>
              <a:pathLst>
                <a:path extrusionOk="0" h="6598" w="10626">
                  <a:moveTo>
                    <a:pt x="1" y="0"/>
                  </a:moveTo>
                  <a:lnTo>
                    <a:pt x="1" y="6597"/>
                  </a:lnTo>
                  <a:lnTo>
                    <a:pt x="10625" y="6597"/>
                  </a:lnTo>
                  <a:lnTo>
                    <a:pt x="10625" y="0"/>
                  </a:lnTo>
                  <a:lnTo>
                    <a:pt x="5313" y="379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5221262" y="3114192"/>
              <a:ext cx="196953" cy="10329"/>
            </a:xfrm>
            <a:custGeom>
              <a:rect b="b" l="l" r="r" t="t"/>
              <a:pathLst>
                <a:path extrusionOk="0" h="394" w="7513">
                  <a:moveTo>
                    <a:pt x="7259" y="1"/>
                  </a:moveTo>
                  <a:cubicBezTo>
                    <a:pt x="7250" y="1"/>
                    <a:pt x="7241" y="1"/>
                    <a:pt x="7232" y="2"/>
                  </a:cubicBezTo>
                  <a:lnTo>
                    <a:pt x="246" y="2"/>
                  </a:lnTo>
                  <a:cubicBezTo>
                    <a:pt x="0" y="17"/>
                    <a:pt x="0" y="378"/>
                    <a:pt x="246" y="392"/>
                  </a:cubicBezTo>
                  <a:lnTo>
                    <a:pt x="7232" y="392"/>
                  </a:lnTo>
                  <a:cubicBezTo>
                    <a:pt x="7241" y="393"/>
                    <a:pt x="7250" y="393"/>
                    <a:pt x="7259" y="393"/>
                  </a:cubicBezTo>
                  <a:cubicBezTo>
                    <a:pt x="7512" y="393"/>
                    <a:pt x="7512" y="1"/>
                    <a:pt x="7259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5254031" y="3136528"/>
              <a:ext cx="129581" cy="10696"/>
            </a:xfrm>
            <a:custGeom>
              <a:rect b="b" l="l" r="r" t="t"/>
              <a:pathLst>
                <a:path extrusionOk="0" h="408" w="4943">
                  <a:moveTo>
                    <a:pt x="255" y="1"/>
                  </a:moveTo>
                  <a:cubicBezTo>
                    <a:pt x="0" y="1"/>
                    <a:pt x="0" y="407"/>
                    <a:pt x="255" y="407"/>
                  </a:cubicBezTo>
                  <a:cubicBezTo>
                    <a:pt x="263" y="407"/>
                    <a:pt x="272" y="407"/>
                    <a:pt x="280" y="406"/>
                  </a:cubicBezTo>
                  <a:lnTo>
                    <a:pt x="4698" y="406"/>
                  </a:lnTo>
                  <a:cubicBezTo>
                    <a:pt x="4943" y="377"/>
                    <a:pt x="4943" y="31"/>
                    <a:pt x="4698" y="2"/>
                  </a:cubicBezTo>
                  <a:lnTo>
                    <a:pt x="280" y="2"/>
                  </a:lnTo>
                  <a:cubicBezTo>
                    <a:pt x="272" y="1"/>
                    <a:pt x="263" y="1"/>
                    <a:pt x="255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5284074" y="3159282"/>
              <a:ext cx="68893" cy="10617"/>
            </a:xfrm>
            <a:custGeom>
              <a:rect b="b" l="l" r="r" t="t"/>
              <a:pathLst>
                <a:path extrusionOk="0" h="405" w="2628">
                  <a:moveTo>
                    <a:pt x="246" y="0"/>
                  </a:moveTo>
                  <a:cubicBezTo>
                    <a:pt x="0" y="15"/>
                    <a:pt x="0" y="375"/>
                    <a:pt x="246" y="404"/>
                  </a:cubicBezTo>
                  <a:lnTo>
                    <a:pt x="2382" y="404"/>
                  </a:lnTo>
                  <a:cubicBezTo>
                    <a:pt x="2628" y="375"/>
                    <a:pt x="2628" y="15"/>
                    <a:pt x="2382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5156931" y="3073009"/>
              <a:ext cx="324699" cy="196796"/>
            </a:xfrm>
            <a:custGeom>
              <a:rect b="b" l="l" r="r" t="t"/>
              <a:pathLst>
                <a:path extrusionOk="0" h="7507" w="12386">
                  <a:moveTo>
                    <a:pt x="176" y="0"/>
                  </a:moveTo>
                  <a:cubicBezTo>
                    <a:pt x="85" y="0"/>
                    <a:pt x="0" y="67"/>
                    <a:pt x="0" y="173"/>
                  </a:cubicBezTo>
                  <a:lnTo>
                    <a:pt x="0" y="7304"/>
                  </a:lnTo>
                  <a:cubicBezTo>
                    <a:pt x="0" y="7420"/>
                    <a:pt x="101" y="7506"/>
                    <a:pt x="217" y="7506"/>
                  </a:cubicBezTo>
                  <a:lnTo>
                    <a:pt x="12169" y="7506"/>
                  </a:lnTo>
                  <a:cubicBezTo>
                    <a:pt x="12285" y="7506"/>
                    <a:pt x="12386" y="7420"/>
                    <a:pt x="12386" y="7304"/>
                  </a:cubicBezTo>
                  <a:lnTo>
                    <a:pt x="12386" y="173"/>
                  </a:lnTo>
                  <a:cubicBezTo>
                    <a:pt x="12375" y="76"/>
                    <a:pt x="12291" y="3"/>
                    <a:pt x="12201" y="3"/>
                  </a:cubicBezTo>
                  <a:cubicBezTo>
                    <a:pt x="12171" y="3"/>
                    <a:pt x="12140" y="11"/>
                    <a:pt x="12111" y="29"/>
                  </a:cubicBezTo>
                  <a:lnTo>
                    <a:pt x="11722" y="303"/>
                  </a:lnTo>
                  <a:lnTo>
                    <a:pt x="6294" y="4201"/>
                  </a:lnTo>
                  <a:cubicBezTo>
                    <a:pt x="6265" y="4222"/>
                    <a:pt x="6229" y="4233"/>
                    <a:pt x="6193" y="4233"/>
                  </a:cubicBezTo>
                  <a:cubicBezTo>
                    <a:pt x="6157" y="4233"/>
                    <a:pt x="6121" y="4222"/>
                    <a:pt x="6092" y="4201"/>
                  </a:cubicBezTo>
                  <a:lnTo>
                    <a:pt x="274" y="29"/>
                  </a:lnTo>
                  <a:cubicBezTo>
                    <a:pt x="243" y="9"/>
                    <a:pt x="209" y="0"/>
                    <a:pt x="176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5464197" y="3072694"/>
              <a:ext cx="17433" cy="197111"/>
            </a:xfrm>
            <a:custGeom>
              <a:rect b="b" l="l" r="r" t="t"/>
              <a:pathLst>
                <a:path extrusionOk="0" h="7519" w="665">
                  <a:moveTo>
                    <a:pt x="481" y="0"/>
                  </a:moveTo>
                  <a:cubicBezTo>
                    <a:pt x="450" y="0"/>
                    <a:pt x="419" y="8"/>
                    <a:pt x="390" y="26"/>
                  </a:cubicBezTo>
                  <a:lnTo>
                    <a:pt x="1" y="301"/>
                  </a:lnTo>
                  <a:lnTo>
                    <a:pt x="1" y="7518"/>
                  </a:lnTo>
                  <a:lnTo>
                    <a:pt x="448" y="7518"/>
                  </a:lnTo>
                  <a:cubicBezTo>
                    <a:pt x="564" y="7518"/>
                    <a:pt x="665" y="7432"/>
                    <a:pt x="665" y="7316"/>
                  </a:cubicBezTo>
                  <a:lnTo>
                    <a:pt x="665" y="185"/>
                  </a:lnTo>
                  <a:cubicBezTo>
                    <a:pt x="665" y="76"/>
                    <a:pt x="575" y="0"/>
                    <a:pt x="48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5217461" y="3013579"/>
              <a:ext cx="32585" cy="32952"/>
            </a:xfrm>
            <a:custGeom>
              <a:rect b="b" l="l" r="r" t="t"/>
              <a:pathLst>
                <a:path extrusionOk="0" h="1257" w="1243">
                  <a:moveTo>
                    <a:pt x="188" y="0"/>
                  </a:moveTo>
                  <a:cubicBezTo>
                    <a:pt x="87" y="0"/>
                    <a:pt x="1" y="87"/>
                    <a:pt x="1" y="203"/>
                  </a:cubicBezTo>
                  <a:lnTo>
                    <a:pt x="1" y="1054"/>
                  </a:lnTo>
                  <a:cubicBezTo>
                    <a:pt x="1" y="1155"/>
                    <a:pt x="87" y="1256"/>
                    <a:pt x="188" y="1256"/>
                  </a:cubicBezTo>
                  <a:lnTo>
                    <a:pt x="1040" y="1256"/>
                  </a:lnTo>
                  <a:cubicBezTo>
                    <a:pt x="1156" y="1256"/>
                    <a:pt x="1242" y="1155"/>
                    <a:pt x="1242" y="1054"/>
                  </a:cubicBezTo>
                  <a:lnTo>
                    <a:pt x="1242" y="203"/>
                  </a:lnTo>
                  <a:cubicBezTo>
                    <a:pt x="1242" y="87"/>
                    <a:pt x="1156" y="0"/>
                    <a:pt x="1040" y="0"/>
                  </a:cubicBezTo>
                  <a:close/>
                </a:path>
              </a:pathLst>
            </a:custGeom>
            <a:solidFill>
              <a:srgbClr val="96ABBB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5271595" y="3008258"/>
              <a:ext cx="36491" cy="10670"/>
            </a:xfrm>
            <a:custGeom>
              <a:rect b="b" l="l" r="r" t="t"/>
              <a:pathLst>
                <a:path extrusionOk="0" h="407" w="1392">
                  <a:moveTo>
                    <a:pt x="1137" y="0"/>
                  </a:moveTo>
                  <a:cubicBezTo>
                    <a:pt x="1129" y="0"/>
                    <a:pt x="1120" y="0"/>
                    <a:pt x="1112" y="1"/>
                  </a:cubicBezTo>
                  <a:lnTo>
                    <a:pt x="245" y="1"/>
                  </a:lnTo>
                  <a:cubicBezTo>
                    <a:pt x="0" y="30"/>
                    <a:pt x="0" y="391"/>
                    <a:pt x="245" y="406"/>
                  </a:cubicBezTo>
                  <a:lnTo>
                    <a:pt x="1112" y="406"/>
                  </a:lnTo>
                  <a:cubicBezTo>
                    <a:pt x="1120" y="406"/>
                    <a:pt x="1129" y="407"/>
                    <a:pt x="1137" y="407"/>
                  </a:cubicBezTo>
                  <a:cubicBezTo>
                    <a:pt x="1392" y="407"/>
                    <a:pt x="1392" y="0"/>
                    <a:pt x="1137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5270206" y="3036255"/>
              <a:ext cx="113406" cy="10670"/>
            </a:xfrm>
            <a:custGeom>
              <a:rect b="b" l="l" r="r" t="t"/>
              <a:pathLst>
                <a:path extrusionOk="0" h="407" w="4326">
                  <a:moveTo>
                    <a:pt x="271" y="0"/>
                  </a:moveTo>
                  <a:cubicBezTo>
                    <a:pt x="0" y="0"/>
                    <a:pt x="5" y="406"/>
                    <a:pt x="284" y="406"/>
                  </a:cubicBezTo>
                  <a:cubicBezTo>
                    <a:pt x="289" y="406"/>
                    <a:pt x="294" y="406"/>
                    <a:pt x="298" y="406"/>
                  </a:cubicBezTo>
                  <a:lnTo>
                    <a:pt x="4081" y="406"/>
                  </a:lnTo>
                  <a:cubicBezTo>
                    <a:pt x="4326" y="377"/>
                    <a:pt x="4326" y="16"/>
                    <a:pt x="4081" y="2"/>
                  </a:cubicBezTo>
                  <a:lnTo>
                    <a:pt x="298" y="2"/>
                  </a:lnTo>
                  <a:cubicBezTo>
                    <a:pt x="289" y="1"/>
                    <a:pt x="280" y="0"/>
                    <a:pt x="271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5223517" y="3080532"/>
              <a:ext cx="69915" cy="10670"/>
            </a:xfrm>
            <a:custGeom>
              <a:rect b="b" l="l" r="r" t="t"/>
              <a:pathLst>
                <a:path extrusionOk="0" h="407" w="2667">
                  <a:moveTo>
                    <a:pt x="2396" y="0"/>
                  </a:moveTo>
                  <a:cubicBezTo>
                    <a:pt x="2387" y="0"/>
                    <a:pt x="2378" y="1"/>
                    <a:pt x="2368" y="2"/>
                  </a:cubicBezTo>
                  <a:lnTo>
                    <a:pt x="246" y="2"/>
                  </a:lnTo>
                  <a:cubicBezTo>
                    <a:pt x="1" y="16"/>
                    <a:pt x="1" y="377"/>
                    <a:pt x="246" y="406"/>
                  </a:cubicBezTo>
                  <a:lnTo>
                    <a:pt x="2368" y="406"/>
                  </a:lnTo>
                  <a:cubicBezTo>
                    <a:pt x="2373" y="406"/>
                    <a:pt x="2378" y="406"/>
                    <a:pt x="2382" y="406"/>
                  </a:cubicBezTo>
                  <a:cubicBezTo>
                    <a:pt x="2662" y="406"/>
                    <a:pt x="2667" y="0"/>
                    <a:pt x="2396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5183251" y="3234152"/>
              <a:ext cx="56939" cy="10696"/>
            </a:xfrm>
            <a:custGeom>
              <a:rect b="b" l="l" r="r" t="t"/>
              <a:pathLst>
                <a:path extrusionOk="0" h="408" w="2172">
                  <a:moveTo>
                    <a:pt x="255" y="1"/>
                  </a:moveTo>
                  <a:cubicBezTo>
                    <a:pt x="1" y="1"/>
                    <a:pt x="1" y="408"/>
                    <a:pt x="255" y="408"/>
                  </a:cubicBezTo>
                  <a:cubicBezTo>
                    <a:pt x="264" y="408"/>
                    <a:pt x="272" y="407"/>
                    <a:pt x="281" y="406"/>
                  </a:cubicBezTo>
                  <a:lnTo>
                    <a:pt x="1927" y="406"/>
                  </a:lnTo>
                  <a:cubicBezTo>
                    <a:pt x="2172" y="378"/>
                    <a:pt x="2172" y="31"/>
                    <a:pt x="1927" y="2"/>
                  </a:cubicBezTo>
                  <a:lnTo>
                    <a:pt x="281" y="2"/>
                  </a:lnTo>
                  <a:cubicBezTo>
                    <a:pt x="272" y="1"/>
                    <a:pt x="264" y="1"/>
                    <a:pt x="255" y="1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2" name="Google Shape;412;p5"/>
          <p:cNvSpPr txBox="1"/>
          <p:nvPr/>
        </p:nvSpPr>
        <p:spPr>
          <a:xfrm>
            <a:off x="1847850" y="9625934"/>
            <a:ext cx="40569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anatomyteam442@gmail.com</a:t>
            </a:r>
            <a:endParaRPr b="0" i="0" sz="1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13" name="Google Shape;413;p5"/>
          <p:cNvSpPr txBox="1"/>
          <p:nvPr/>
        </p:nvSpPr>
        <p:spPr>
          <a:xfrm>
            <a:off x="2568607" y="5375909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Members: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5"/>
          <p:cNvSpPr txBox="1"/>
          <p:nvPr/>
        </p:nvSpPr>
        <p:spPr>
          <a:xfrm>
            <a:off x="12321809" y="4017900"/>
            <a:ext cx="4903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Team leaders:</a:t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Mishal Alsuwayegh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Mohammed Alghamdi</a:t>
            </a:r>
            <a:endParaRPr b="0" i="0" sz="2000" u="none" cap="none" strike="noStrike"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15" name="Google Shape;415;p5"/>
          <p:cNvSpPr txBox="1"/>
          <p:nvPr/>
        </p:nvSpPr>
        <p:spPr>
          <a:xfrm>
            <a:off x="4183729" y="5870588"/>
            <a:ext cx="30000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Noura Bin hammad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Najla aldhbiban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Razan alasmari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Roaa alharbi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Raghad Mohammed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Shaden albassam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Waha Almathami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Walaa AlMutawa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Yara Ameer Alalwan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5"/>
          <p:cNvSpPr txBox="1"/>
          <p:nvPr/>
        </p:nvSpPr>
        <p:spPr>
          <a:xfrm>
            <a:off x="11311926" y="5779600"/>
            <a:ext cx="3857400" cy="43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Othman Aldraihem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Faisal Alomar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Abdullah Alturki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Othman Alabdullah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Omar Alkadhi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Abdullah Ali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Meshari Alshathri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Yazeed Alsanad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Fahd Mobaireek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Emad Almutairi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17" name="Google Shape;417;p5"/>
          <p:cNvSpPr txBox="1"/>
          <p:nvPr/>
        </p:nvSpPr>
        <p:spPr>
          <a:xfrm>
            <a:off x="13137056" y="5278809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Members: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5"/>
          <p:cNvSpPr txBox="1"/>
          <p:nvPr/>
        </p:nvSpPr>
        <p:spPr>
          <a:xfrm>
            <a:off x="14752175" y="5773500"/>
            <a:ext cx="3483300" cy="43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Nasser Alghaith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Saad Almogren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Azzam Abdullah Alotaibi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Hassan Ali Alabdullatif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Rayan Alotaibi</a:t>
            </a:r>
            <a:endParaRPr b="0" i="0" sz="2000" u="none" cap="none" strike="noStrike"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latin typeface="Comfortaa"/>
                <a:ea typeface="Comfortaa"/>
                <a:cs typeface="Comfortaa"/>
                <a:sym typeface="Comfortaa"/>
              </a:rPr>
              <a:t>Mohammed Nasser </a:t>
            </a:r>
            <a:endParaRPr b="0" i="0" sz="2000" u="none" cap="none" strike="noStrike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Mohammed Fahad</a:t>
            </a:r>
            <a:endParaRPr b="0" i="0" sz="2000" u="none" cap="none" strike="noStrike"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latin typeface="Comfortaa"/>
                <a:ea typeface="Comfortaa"/>
                <a:cs typeface="Comfortaa"/>
                <a:sym typeface="Comfortaa"/>
              </a:rPr>
              <a:t>Mohammed Majed </a:t>
            </a:r>
            <a:endParaRPr b="0" i="0" sz="2000" u="none" cap="none" strike="noStrike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Abdulkarim Salman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Saleh Aldeligan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19" name="Google Shape;419;p5"/>
          <p:cNvSpPr txBox="1"/>
          <p:nvPr/>
        </p:nvSpPr>
        <p:spPr>
          <a:xfrm>
            <a:off x="7021925" y="9623975"/>
            <a:ext cx="455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THANKS to Faisal Alomar for his design of the  team logo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5"/>
          <p:cNvSpPr txBox="1"/>
          <p:nvPr/>
        </p:nvSpPr>
        <p:spPr>
          <a:xfrm>
            <a:off x="5739000" y="9601925"/>
            <a:ext cx="6810000" cy="4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Thanks to Faisal Alomar for his design of the team logo </a:t>
            </a:r>
            <a:endParaRPr b="1" sz="1700"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2"/>
          <p:cNvSpPr txBox="1"/>
          <p:nvPr/>
        </p:nvSpPr>
        <p:spPr>
          <a:xfrm>
            <a:off x="1934405" y="606591"/>
            <a:ext cx="16244700" cy="89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Objectives:</a:t>
            </a:r>
            <a:endParaRPr sz="4400"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latin typeface="Comfortaa"/>
                <a:ea typeface="Comfortaa"/>
                <a:cs typeface="Comfortaa"/>
                <a:sym typeface="Comfortaa"/>
              </a:rPr>
              <a:t>➔ Describe the anatomy (origin,  </a:t>
            </a:r>
            <a:endParaRPr sz="44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latin typeface="Comfortaa"/>
                <a:ea typeface="Comfortaa"/>
                <a:cs typeface="Comfortaa"/>
                <a:sym typeface="Comfortaa"/>
              </a:rPr>
              <a:t>course and distribution) of the  </a:t>
            </a:r>
            <a:endParaRPr sz="44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latin typeface="Comfortaa"/>
                <a:ea typeface="Comfortaa"/>
                <a:cs typeface="Comfortaa"/>
                <a:sym typeface="Comfortaa"/>
              </a:rPr>
              <a:t>sciatic nerve. </a:t>
            </a:r>
            <a:endParaRPr sz="44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latin typeface="Comfortaa"/>
                <a:ea typeface="Comfortaa"/>
                <a:cs typeface="Comfortaa"/>
                <a:sym typeface="Comfortaa"/>
              </a:rPr>
              <a:t>➔ List the branches of the sciatic  </a:t>
            </a:r>
            <a:endParaRPr sz="44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latin typeface="Comfortaa"/>
                <a:ea typeface="Comfortaa"/>
                <a:cs typeface="Comfortaa"/>
                <a:sym typeface="Comfortaa"/>
              </a:rPr>
              <a:t>nerve. </a:t>
            </a:r>
            <a:endParaRPr sz="44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latin typeface="Comfortaa"/>
                <a:ea typeface="Comfortaa"/>
                <a:cs typeface="Comfortaa"/>
                <a:sym typeface="Comfortaa"/>
              </a:rPr>
              <a:t>➔ Describe briefly the main motor  </a:t>
            </a:r>
            <a:endParaRPr sz="44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latin typeface="Comfortaa"/>
                <a:ea typeface="Comfortaa"/>
                <a:cs typeface="Comfortaa"/>
                <a:sym typeface="Comfortaa"/>
              </a:rPr>
              <a:t>and sensory manifestations in  </a:t>
            </a:r>
            <a:endParaRPr sz="44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latin typeface="Comfortaa"/>
                <a:ea typeface="Comfortaa"/>
                <a:cs typeface="Comfortaa"/>
                <a:sym typeface="Comfortaa"/>
              </a:rPr>
              <a:t>case of injury of the sciatic  </a:t>
            </a:r>
            <a:endParaRPr sz="44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latin typeface="Comfortaa"/>
                <a:ea typeface="Comfortaa"/>
                <a:cs typeface="Comfortaa"/>
                <a:sym typeface="Comfortaa"/>
              </a:rPr>
              <a:t>nerve or its main branches.</a:t>
            </a:r>
            <a:endParaRPr sz="44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e08838a373567a2_1"/>
          <p:cNvSpPr txBox="1"/>
          <p:nvPr>
            <p:ph type="title"/>
          </p:nvPr>
        </p:nvSpPr>
        <p:spPr>
          <a:xfrm>
            <a:off x="8639777" y="732042"/>
            <a:ext cx="8336400" cy="769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Sacral Plexus</a:t>
            </a:r>
            <a:endParaRPr sz="5000">
              <a:solidFill>
                <a:srgbClr val="000000"/>
              </a:solidFill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2" name="Google Shape;72;g1e08838a373567a2_1"/>
          <p:cNvSpPr txBox="1"/>
          <p:nvPr/>
        </p:nvSpPr>
        <p:spPr>
          <a:xfrm>
            <a:off x="8923457" y="3730650"/>
            <a:ext cx="3342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latin typeface="Comfortaa"/>
                <a:ea typeface="Comfortaa"/>
                <a:cs typeface="Comfortaa"/>
                <a:sym typeface="Comfortaa"/>
              </a:rPr>
              <a:t>Formation:</a:t>
            </a:r>
            <a:endParaRPr sz="4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3" name="Google Shape;73;g1e08838a373567a2_1"/>
          <p:cNvSpPr txBox="1"/>
          <p:nvPr/>
        </p:nvSpPr>
        <p:spPr>
          <a:xfrm>
            <a:off x="7093905" y="4676300"/>
            <a:ext cx="5749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omfortaa"/>
                <a:ea typeface="Comfortaa"/>
                <a:cs typeface="Comfortaa"/>
                <a:sym typeface="Comfortaa"/>
              </a:rPr>
              <a:t>★ </a:t>
            </a:r>
            <a:r>
              <a:rPr lang="en-US" sz="24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Ventral</a:t>
            </a:r>
            <a:r>
              <a:rPr lang="en-US" sz="2400">
                <a:latin typeface="Comfortaa"/>
                <a:ea typeface="Comfortaa"/>
                <a:cs typeface="Comfortaa"/>
                <a:sym typeface="Comfortaa"/>
              </a:rPr>
              <a:t> (anterior) rami of a part of </a:t>
            </a:r>
            <a:r>
              <a:rPr b="1" lang="en-US" sz="24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L4</a:t>
            </a:r>
            <a:r>
              <a:rPr lang="en-US" sz="2400">
                <a:latin typeface="Comfortaa"/>
                <a:ea typeface="Comfortaa"/>
                <a:cs typeface="Comfortaa"/>
                <a:sym typeface="Comfortaa"/>
              </a:rPr>
              <a:t> &amp; whole </a:t>
            </a:r>
            <a:r>
              <a:rPr b="1" lang="en-US" sz="24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L5</a:t>
            </a:r>
            <a:r>
              <a:rPr lang="en-US" sz="2400">
                <a:latin typeface="Comfortaa"/>
                <a:ea typeface="Comfortaa"/>
                <a:cs typeface="Comfortaa"/>
                <a:sym typeface="Comfortaa"/>
              </a:rPr>
              <a:t> vs (</a:t>
            </a:r>
            <a:r>
              <a:rPr lang="en-US" sz="24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lumbosacral trunk</a:t>
            </a:r>
            <a:r>
              <a:rPr lang="en-US" sz="2400">
                <a:latin typeface="Comfortaa"/>
                <a:ea typeface="Comfortaa"/>
                <a:cs typeface="Comfortaa"/>
                <a:sym typeface="Comfortaa"/>
              </a:rPr>
              <a:t>) + </a:t>
            </a:r>
            <a:r>
              <a:rPr b="1" lang="en-US" sz="24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S1,S2,S3</a:t>
            </a:r>
            <a:r>
              <a:rPr lang="en-US" sz="2400">
                <a:latin typeface="Comfortaa"/>
                <a:ea typeface="Comfortaa"/>
                <a:cs typeface="Comfortaa"/>
                <a:sym typeface="Comfortaa"/>
              </a:rPr>
              <a:t> and most of </a:t>
            </a:r>
            <a:r>
              <a:rPr b="1" lang="en-US" sz="24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S4</a:t>
            </a:r>
            <a:r>
              <a:rPr lang="en-US" sz="2400"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4" name="Google Shape;74;g1e08838a373567a2_1"/>
          <p:cNvSpPr txBox="1"/>
          <p:nvPr/>
        </p:nvSpPr>
        <p:spPr>
          <a:xfrm>
            <a:off x="14626774" y="3574938"/>
            <a:ext cx="1694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latin typeface="Comfortaa"/>
                <a:ea typeface="Comfortaa"/>
                <a:cs typeface="Comfortaa"/>
                <a:sym typeface="Comfortaa"/>
              </a:rPr>
              <a:t>Site:</a:t>
            </a:r>
            <a:endParaRPr sz="4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5" name="Google Shape;75;g1e08838a373567a2_1"/>
          <p:cNvSpPr txBox="1"/>
          <p:nvPr/>
        </p:nvSpPr>
        <p:spPr>
          <a:xfrm>
            <a:off x="13082800" y="4244250"/>
            <a:ext cx="46248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omfortaa"/>
                <a:ea typeface="Comfortaa"/>
                <a:cs typeface="Comfortaa"/>
                <a:sym typeface="Comfortaa"/>
              </a:rPr>
              <a:t>★ On the posterior </a:t>
            </a:r>
            <a:r>
              <a:rPr lang="en-US" sz="2400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pelvic wall. </a:t>
            </a:r>
            <a:endParaRPr sz="2400">
              <a:solidFill>
                <a:srgbClr val="0000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omfortaa"/>
                <a:ea typeface="Comfortaa"/>
                <a:cs typeface="Comfortaa"/>
                <a:sym typeface="Comfortaa"/>
              </a:rPr>
              <a:t>★ In front of Piriformis 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omfortaa"/>
                <a:ea typeface="Comfortaa"/>
                <a:cs typeface="Comfortaa"/>
                <a:sym typeface="Comfortaa"/>
              </a:rPr>
              <a:t>muscle.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6" name="Google Shape;76;g1e08838a373567a2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67149" y="6291375"/>
            <a:ext cx="2395216" cy="351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g1e08838a373567a2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65739" y="6398593"/>
            <a:ext cx="3981300" cy="3299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" name="Google Shape;78;g1e08838a373567a2_1"/>
          <p:cNvCxnSpPr/>
          <p:nvPr/>
        </p:nvCxnSpPr>
        <p:spPr>
          <a:xfrm>
            <a:off x="12806173" y="1905652"/>
            <a:ext cx="3600" cy="12660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9" name="Google Shape;79;g1e08838a373567a2_1"/>
          <p:cNvCxnSpPr/>
          <p:nvPr/>
        </p:nvCxnSpPr>
        <p:spPr>
          <a:xfrm>
            <a:off x="10606875" y="3221350"/>
            <a:ext cx="4402200" cy="45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0" name="Google Shape;80;g1e08838a373567a2_1"/>
          <p:cNvCxnSpPr/>
          <p:nvPr/>
        </p:nvCxnSpPr>
        <p:spPr>
          <a:xfrm flipH="1">
            <a:off x="10590262" y="3209209"/>
            <a:ext cx="8700" cy="4050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81" name="Google Shape;81;g1e08838a373567a2_1"/>
          <p:cNvCxnSpPr/>
          <p:nvPr/>
        </p:nvCxnSpPr>
        <p:spPr>
          <a:xfrm>
            <a:off x="15009077" y="3221349"/>
            <a:ext cx="3900" cy="3375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82" name="Google Shape;82;g1e08838a373567a2_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" name="Google Shape;83;g1e08838a373567a2_1"/>
          <p:cNvCxnSpPr/>
          <p:nvPr/>
        </p:nvCxnSpPr>
        <p:spPr>
          <a:xfrm flipH="1">
            <a:off x="6931419" y="1501539"/>
            <a:ext cx="19200" cy="8124000"/>
          </a:xfrm>
          <a:prstGeom prst="straightConnector1">
            <a:avLst/>
          </a:prstGeom>
          <a:noFill/>
          <a:ln cap="flat" cmpd="sng" w="38100">
            <a:solidFill>
              <a:srgbClr val="FCE5CD"/>
            </a:solidFill>
            <a:prstDash val="solid"/>
            <a:round/>
            <a:headEnd len="med" w="med" type="diamond"/>
            <a:tailEnd len="med" w="med" type="diamond"/>
          </a:ln>
        </p:spPr>
      </p:cxnSp>
      <p:sp>
        <p:nvSpPr>
          <p:cNvPr id="84" name="Google Shape;84;g1e08838a373567a2_1"/>
          <p:cNvSpPr/>
          <p:nvPr/>
        </p:nvSpPr>
        <p:spPr>
          <a:xfrm rot="-5400000">
            <a:off x="443776" y="4343628"/>
            <a:ext cx="1599746" cy="1599746"/>
          </a:xfrm>
          <a:prstGeom prst="flowChartOffpageConnector">
            <a:avLst/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g1e08838a373567a2_1"/>
          <p:cNvSpPr txBox="1"/>
          <p:nvPr/>
        </p:nvSpPr>
        <p:spPr>
          <a:xfrm>
            <a:off x="443856" y="4810643"/>
            <a:ext cx="15996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latin typeface="Comfortaa"/>
                <a:ea typeface="Comfortaa"/>
                <a:cs typeface="Comfortaa"/>
                <a:sym typeface="Comfortaa"/>
              </a:rPr>
              <a:t>Origin</a:t>
            </a:r>
            <a:endParaRPr sz="31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6" name="Google Shape;86;g1e08838a373567a2_1"/>
          <p:cNvSpPr/>
          <p:nvPr/>
        </p:nvSpPr>
        <p:spPr>
          <a:xfrm>
            <a:off x="2184425" y="3386700"/>
            <a:ext cx="4271400" cy="3513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omfortaa"/>
                <a:ea typeface="Comfortaa"/>
                <a:cs typeface="Comfortaa"/>
                <a:sym typeface="Comfortaa"/>
              </a:rPr>
              <a:t>★ From the </a:t>
            </a:r>
            <a:r>
              <a:rPr b="1" lang="en-US" sz="24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Sacral Plexus </a:t>
            </a:r>
            <a:endParaRPr b="1" sz="2400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omfortaa"/>
                <a:ea typeface="Comfortaa"/>
                <a:cs typeface="Comfortaa"/>
                <a:sym typeface="Comfortaa"/>
              </a:rPr>
              <a:t>(L4,L5,S1,S2,S3) 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omfortaa"/>
                <a:ea typeface="Comfortaa"/>
                <a:cs typeface="Comfortaa"/>
                <a:sym typeface="Comfortaa"/>
              </a:rPr>
              <a:t>★ It is the largest branch of the 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omfortaa"/>
                <a:ea typeface="Comfortaa"/>
                <a:cs typeface="Comfortaa"/>
                <a:sym typeface="Comfortaa"/>
              </a:rPr>
              <a:t>plexus.  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omfortaa"/>
                <a:ea typeface="Comfortaa"/>
                <a:cs typeface="Comfortaa"/>
                <a:sym typeface="Comfortaa"/>
              </a:rPr>
              <a:t>★ It is the largest nerve of the  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omfortaa"/>
                <a:ea typeface="Comfortaa"/>
                <a:cs typeface="Comfortaa"/>
                <a:sym typeface="Comfortaa"/>
              </a:rPr>
              <a:t>body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g1e08838a373567a2_1"/>
          <p:cNvSpPr txBox="1"/>
          <p:nvPr>
            <p:ph type="title"/>
          </p:nvPr>
        </p:nvSpPr>
        <p:spPr>
          <a:xfrm>
            <a:off x="2281600" y="732056"/>
            <a:ext cx="4624800" cy="769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Sciatic Nerve</a:t>
            </a:r>
            <a:endParaRPr sz="50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e08838a373567a2_23"/>
          <p:cNvSpPr txBox="1"/>
          <p:nvPr>
            <p:ph type="title"/>
          </p:nvPr>
        </p:nvSpPr>
        <p:spPr>
          <a:xfrm>
            <a:off x="4110731" y="418191"/>
            <a:ext cx="8336400" cy="846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Sciatic Nerve contd..</a:t>
            </a:r>
            <a:endParaRPr sz="55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3" name="Google Shape;93;g1e08838a373567a2_23"/>
          <p:cNvSpPr/>
          <p:nvPr/>
        </p:nvSpPr>
        <p:spPr>
          <a:xfrm rot="-5400000">
            <a:off x="1490975" y="2323188"/>
            <a:ext cx="1904325" cy="2799475"/>
          </a:xfrm>
          <a:prstGeom prst="flowChartOffpageConnector">
            <a:avLst/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g1e08838a373567a2_23"/>
          <p:cNvSpPr txBox="1"/>
          <p:nvPr/>
        </p:nvSpPr>
        <p:spPr>
          <a:xfrm>
            <a:off x="1079026" y="3164025"/>
            <a:ext cx="2728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latin typeface="Comfortaa"/>
                <a:ea typeface="Comfortaa"/>
                <a:cs typeface="Comfortaa"/>
                <a:sym typeface="Comfortaa"/>
              </a:rPr>
              <a:t>Course &amp;  </a:t>
            </a:r>
            <a:endParaRPr b="1" sz="27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latin typeface="Comfortaa"/>
                <a:ea typeface="Comfortaa"/>
                <a:cs typeface="Comfortaa"/>
                <a:sym typeface="Comfortaa"/>
              </a:rPr>
              <a:t>Distribution</a:t>
            </a:r>
            <a:endParaRPr b="1" sz="2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5" name="Google Shape;95;g1e08838a373567a2_23"/>
          <p:cNvSpPr/>
          <p:nvPr/>
        </p:nvSpPr>
        <p:spPr>
          <a:xfrm>
            <a:off x="4416375" y="2476588"/>
            <a:ext cx="9015300" cy="249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★ The </a:t>
            </a:r>
            <a:r>
              <a:rPr lang="en-US" sz="2400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sciatic nerve</a:t>
            </a:r>
            <a:r>
              <a:rPr lang="en-US"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leaves the pelvis through </a:t>
            </a:r>
            <a:r>
              <a:rPr lang="en-US" sz="24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greater sciatic foramen</a:t>
            </a:r>
            <a:r>
              <a:rPr lang="en-US"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below the </a:t>
            </a:r>
            <a:r>
              <a:rPr lang="en-US" sz="2400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</a:rPr>
              <a:t>piriformis muscle.  </a:t>
            </a:r>
            <a:endParaRPr sz="2400">
              <a:solidFill>
                <a:schemeClr val="hlink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★ It passes in the gluteal region midway (between </a:t>
            </a:r>
            <a:r>
              <a:rPr lang="en-US" sz="2400">
                <a:solidFill>
                  <a:srgbClr val="8E7CC3"/>
                </a:solidFill>
                <a:latin typeface="Comfortaa"/>
                <a:ea typeface="Comfortaa"/>
                <a:cs typeface="Comfortaa"/>
                <a:sym typeface="Comfortaa"/>
              </a:rPr>
              <a:t>ischial tuberosity</a:t>
            </a:r>
            <a:r>
              <a:rPr lang="en-US"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&amp; </a:t>
            </a:r>
            <a:r>
              <a:rPr lang="en-US" sz="24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greater trochanter</a:t>
            </a:r>
            <a:r>
              <a:rPr lang="en-US"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)  </a:t>
            </a:r>
            <a:endParaRPr sz="24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★ Then it enters the </a:t>
            </a:r>
            <a:r>
              <a:rPr lang="en-US" sz="2400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posterior compartment</a:t>
            </a:r>
            <a:r>
              <a:rPr lang="en-US"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of the thigh.</a:t>
            </a:r>
            <a:endParaRPr sz="2100"/>
          </a:p>
        </p:txBody>
      </p:sp>
      <p:sp>
        <p:nvSpPr>
          <p:cNvPr id="96" name="Google Shape;96;g1e08838a373567a2_23"/>
          <p:cNvSpPr/>
          <p:nvPr/>
        </p:nvSpPr>
        <p:spPr>
          <a:xfrm rot="-5400000">
            <a:off x="1420499" y="6121662"/>
            <a:ext cx="2011027" cy="2765200"/>
          </a:xfrm>
          <a:prstGeom prst="flowChartOffpageConnector">
            <a:avLst/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g1e08838a373567a2_23"/>
          <p:cNvSpPr txBox="1"/>
          <p:nvPr/>
        </p:nvSpPr>
        <p:spPr>
          <a:xfrm>
            <a:off x="1061908" y="7097887"/>
            <a:ext cx="27282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00">
                <a:latin typeface="Comfortaa"/>
                <a:ea typeface="Comfortaa"/>
                <a:cs typeface="Comfortaa"/>
                <a:sym typeface="Comfortaa"/>
              </a:rPr>
              <a:t>Termination</a:t>
            </a:r>
            <a:endParaRPr b="1" sz="2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8" name="Google Shape;98;g1e08838a373567a2_23"/>
          <p:cNvSpPr/>
          <p:nvPr/>
        </p:nvSpPr>
        <p:spPr>
          <a:xfrm>
            <a:off x="4469019" y="6045663"/>
            <a:ext cx="8910000" cy="2917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★ In the middle of the back of the thigh it divides into 2 terminal </a:t>
            </a:r>
            <a:endParaRPr sz="24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branches: </a:t>
            </a:r>
            <a:endParaRPr sz="24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1. Tibial </a:t>
            </a:r>
            <a:r>
              <a:rPr lang="en-US" sz="24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(medial popliteal)</a:t>
            </a:r>
            <a:r>
              <a:rPr lang="en-US" sz="2400">
                <a:solidFill>
                  <a:srgbClr val="45818E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2400">
              <a:solidFill>
                <a:srgbClr val="45818E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2. Common Peroneal, or </a:t>
            </a:r>
            <a:r>
              <a:rPr lang="en-US" sz="24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lateral popliteal</a:t>
            </a:r>
            <a:r>
              <a:rPr lang="en-US"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(Fibular)</a:t>
            </a:r>
            <a:endParaRPr sz="24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9" name="Google Shape;99;g1e08838a373567a2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23699" y="155550"/>
            <a:ext cx="4264299" cy="54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1e08838a373567a2_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50000" y="5643550"/>
            <a:ext cx="4538000" cy="4577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1e08838a373567a2_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g60fe03a18df3705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2374938" cy="998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60fe03a18df3705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34196" y="0"/>
            <a:ext cx="4762500" cy="6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60fe03a18df3705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174105" y="6438900"/>
            <a:ext cx="2822606" cy="3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g60fe03a18df3705_0"/>
          <p:cNvSpPr/>
          <p:nvPr/>
        </p:nvSpPr>
        <p:spPr>
          <a:xfrm>
            <a:off x="3272200" y="1163450"/>
            <a:ext cx="2822700" cy="827100"/>
          </a:xfrm>
          <a:prstGeom prst="flowChartAlternateProcess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Cutaneous (a)</a:t>
            </a:r>
            <a:endParaRPr sz="26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0" name="Google Shape;110;g60fe03a18df3705_0"/>
          <p:cNvSpPr/>
          <p:nvPr/>
        </p:nvSpPr>
        <p:spPr>
          <a:xfrm flipH="1">
            <a:off x="3272198" y="4510655"/>
            <a:ext cx="2822700" cy="1265700"/>
          </a:xfrm>
          <a:prstGeom prst="flowChartAlternateProcess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Muscular (b)  </a:t>
            </a:r>
            <a:endParaRPr sz="26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(To Hamstring)</a:t>
            </a:r>
            <a:endParaRPr sz="26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1" name="Google Shape;111;g60fe03a18df3705_0"/>
          <p:cNvSpPr/>
          <p:nvPr/>
        </p:nvSpPr>
        <p:spPr>
          <a:xfrm rot="-5400000">
            <a:off x="-931700" y="2349500"/>
            <a:ext cx="4190400" cy="1272600"/>
          </a:xfrm>
          <a:prstGeom prst="flowChartAlternateProcess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Branches of Sciatic  </a:t>
            </a:r>
            <a:endParaRPr sz="26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Nerve</a:t>
            </a:r>
            <a:endParaRPr sz="26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60fe03a18df3705_36"/>
          <p:cNvSpPr txBox="1"/>
          <p:nvPr>
            <p:ph type="title"/>
          </p:nvPr>
        </p:nvSpPr>
        <p:spPr>
          <a:xfrm>
            <a:off x="4975771" y="562805"/>
            <a:ext cx="8336400" cy="1173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fortaa"/>
                <a:ea typeface="Comfortaa"/>
                <a:cs typeface="Comfortaa"/>
                <a:sym typeface="Comfortaa"/>
              </a:rPr>
              <a:t>Tibial Nerve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17" name="Google Shape;117;g60fe03a18df3705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8745" y="1939048"/>
            <a:ext cx="5675776" cy="260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60fe03a18df3705_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13788" y="1939038"/>
            <a:ext cx="3659300" cy="526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g60fe03a18df3705_36"/>
          <p:cNvSpPr txBox="1"/>
          <p:nvPr/>
        </p:nvSpPr>
        <p:spPr>
          <a:xfrm>
            <a:off x="14495595" y="8939300"/>
            <a:ext cx="3277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Note:</a:t>
            </a:r>
            <a:endParaRPr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كيف يوقف على أطراف اصابعه والكعب لفوق ؟</a:t>
            </a:r>
            <a:endParaRPr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( Plantar flexion).</a:t>
            </a:r>
            <a:endParaRPr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g60fe03a18df3705_36"/>
          <p:cNvSpPr txBox="1"/>
          <p:nvPr/>
        </p:nvSpPr>
        <p:spPr>
          <a:xfrm>
            <a:off x="15484031" y="7713158"/>
            <a:ext cx="1746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Note: </a:t>
            </a:r>
            <a:endParaRPr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اثني اصابع  رجلك </a:t>
            </a:r>
            <a:endParaRPr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(Flexion of toes).</a:t>
            </a:r>
            <a:endParaRPr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g60fe03a18df3705_36"/>
          <p:cNvSpPr txBox="1"/>
          <p:nvPr/>
        </p:nvSpPr>
        <p:spPr>
          <a:xfrm>
            <a:off x="7748745" y="9370400"/>
            <a:ext cx="6112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Note: tibial nerve is superficial, however tibial artery is deep. </a:t>
            </a:r>
            <a:endParaRPr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(فالنیرف أكثر عرضة للحوادث)</a:t>
            </a:r>
            <a:endParaRPr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2" name="Google Shape;122;g60fe03a18df3705_36"/>
          <p:cNvSpPr/>
          <p:nvPr/>
        </p:nvSpPr>
        <p:spPr>
          <a:xfrm>
            <a:off x="2599" y="2007470"/>
            <a:ext cx="2279571" cy="1815091"/>
          </a:xfrm>
          <a:custGeom>
            <a:rect b="b" l="l" r="r" t="t"/>
            <a:pathLst>
              <a:path extrusionOk="0" h="21448" w="37119">
                <a:moveTo>
                  <a:pt x="4951" y="1"/>
                </a:moveTo>
                <a:cubicBezTo>
                  <a:pt x="2219" y="1"/>
                  <a:pt x="1" y="2682"/>
                  <a:pt x="1" y="5987"/>
                </a:cubicBezTo>
                <a:lnTo>
                  <a:pt x="1" y="15464"/>
                </a:lnTo>
                <a:cubicBezTo>
                  <a:pt x="1" y="18769"/>
                  <a:pt x="2219" y="21447"/>
                  <a:pt x="4951" y="21447"/>
                </a:cubicBezTo>
                <a:lnTo>
                  <a:pt x="32172" y="21447"/>
                </a:lnTo>
                <a:cubicBezTo>
                  <a:pt x="34904" y="21447"/>
                  <a:pt x="37119" y="18769"/>
                  <a:pt x="37119" y="15464"/>
                </a:cubicBezTo>
                <a:lnTo>
                  <a:pt x="37119" y="5987"/>
                </a:lnTo>
                <a:cubicBezTo>
                  <a:pt x="37119" y="2682"/>
                  <a:pt x="34904" y="1"/>
                  <a:pt x="32172" y="1"/>
                </a:cubicBezTo>
                <a:close/>
              </a:path>
            </a:pathLst>
          </a:custGeom>
          <a:solidFill>
            <a:srgbClr val="F9CB9C"/>
          </a:solidFill>
          <a:ln cap="flat" cmpd="sng" w="9525">
            <a:solidFill>
              <a:srgbClr val="FCE5CD"/>
            </a:solidFill>
            <a:prstDash val="solid"/>
            <a:miter lim="3647"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Descends through </a:t>
            </a:r>
            <a:endParaRPr sz="1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popliteal fossa to </a:t>
            </a:r>
            <a:endParaRPr sz="1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posterior compartment </a:t>
            </a:r>
            <a:endParaRPr sz="1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of leg.</a:t>
            </a:r>
            <a:endParaRPr sz="1500"/>
          </a:p>
        </p:txBody>
      </p:sp>
      <p:sp>
        <p:nvSpPr>
          <p:cNvPr id="123" name="Google Shape;123;g60fe03a18df3705_36"/>
          <p:cNvSpPr/>
          <p:nvPr/>
        </p:nvSpPr>
        <p:spPr>
          <a:xfrm rot="1819">
            <a:off x="3048759" y="2008090"/>
            <a:ext cx="2279571" cy="1813857"/>
          </a:xfrm>
          <a:custGeom>
            <a:rect b="b" l="l" r="r" t="t"/>
            <a:pathLst>
              <a:path extrusionOk="0" h="21448" w="37119">
                <a:moveTo>
                  <a:pt x="4951" y="1"/>
                </a:moveTo>
                <a:cubicBezTo>
                  <a:pt x="2219" y="1"/>
                  <a:pt x="1" y="2679"/>
                  <a:pt x="1" y="5984"/>
                </a:cubicBezTo>
                <a:lnTo>
                  <a:pt x="1" y="15461"/>
                </a:lnTo>
                <a:cubicBezTo>
                  <a:pt x="1" y="18766"/>
                  <a:pt x="2219" y="21447"/>
                  <a:pt x="4951" y="21447"/>
                </a:cubicBezTo>
                <a:lnTo>
                  <a:pt x="32172" y="21447"/>
                </a:lnTo>
                <a:cubicBezTo>
                  <a:pt x="34904" y="21447"/>
                  <a:pt x="37119" y="18766"/>
                  <a:pt x="37119" y="15461"/>
                </a:cubicBezTo>
                <a:lnTo>
                  <a:pt x="37119" y="5984"/>
                </a:lnTo>
                <a:cubicBezTo>
                  <a:pt x="37119" y="2679"/>
                  <a:pt x="34904" y="1"/>
                  <a:pt x="32172" y="1"/>
                </a:cubicBezTo>
                <a:close/>
              </a:path>
            </a:pathLst>
          </a:custGeom>
          <a:solidFill>
            <a:srgbClr val="F9CB9C"/>
          </a:solidFill>
          <a:ln cap="flat" cmpd="sng" w="9525">
            <a:solidFill>
              <a:srgbClr val="FCE5CD"/>
            </a:solidFill>
            <a:prstDash val="solid"/>
            <a:miter lim="3647"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In the sole it divides  </a:t>
            </a:r>
            <a:endParaRPr sz="13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into 2 terminal  </a:t>
            </a:r>
            <a:endParaRPr sz="13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branches:  </a:t>
            </a:r>
            <a:endParaRPr sz="13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>
                <a:solidFill>
                  <a:srgbClr val="0B5394"/>
                </a:solidFill>
                <a:latin typeface="Comfortaa"/>
                <a:ea typeface="Comfortaa"/>
                <a:cs typeface="Comfortaa"/>
                <a:sym typeface="Comfortaa"/>
              </a:rPr>
              <a:t>1. Medial plantar  </a:t>
            </a:r>
            <a:endParaRPr sz="130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>
                <a:solidFill>
                  <a:srgbClr val="0B5394"/>
                </a:solidFill>
                <a:latin typeface="Comfortaa"/>
                <a:ea typeface="Comfortaa"/>
                <a:cs typeface="Comfortaa"/>
                <a:sym typeface="Comfortaa"/>
              </a:rPr>
              <a:t>nerve. </a:t>
            </a:r>
            <a:endParaRPr sz="130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2. Lateral plantar nerve.</a:t>
            </a:r>
            <a:endParaRPr sz="1300"/>
          </a:p>
        </p:txBody>
      </p:sp>
      <p:grpSp>
        <p:nvGrpSpPr>
          <p:cNvPr id="124" name="Google Shape;124;g60fe03a18df3705_36"/>
          <p:cNvGrpSpPr/>
          <p:nvPr/>
        </p:nvGrpSpPr>
        <p:grpSpPr>
          <a:xfrm rot="-5400000">
            <a:off x="1786214" y="4675985"/>
            <a:ext cx="1825687" cy="5392938"/>
            <a:chOff x="946503" y="3771724"/>
            <a:chExt cx="113890" cy="359810"/>
          </a:xfrm>
        </p:grpSpPr>
        <p:sp>
          <p:nvSpPr>
            <p:cNvPr id="125" name="Google Shape;125;g60fe03a18df3705_36"/>
            <p:cNvSpPr/>
            <p:nvPr/>
          </p:nvSpPr>
          <p:spPr>
            <a:xfrm rot="5400000">
              <a:off x="919113" y="3998477"/>
              <a:ext cx="160447" cy="105665"/>
            </a:xfrm>
            <a:custGeom>
              <a:rect b="b" l="l" r="r" t="t"/>
              <a:pathLst>
                <a:path extrusionOk="0" h="21444" w="37119">
                  <a:moveTo>
                    <a:pt x="4947" y="1"/>
                  </a:moveTo>
                  <a:cubicBezTo>
                    <a:pt x="2215" y="1"/>
                    <a:pt x="1" y="2678"/>
                    <a:pt x="1" y="5983"/>
                  </a:cubicBezTo>
                  <a:lnTo>
                    <a:pt x="1" y="15461"/>
                  </a:lnTo>
                  <a:cubicBezTo>
                    <a:pt x="1" y="18766"/>
                    <a:pt x="2215" y="21443"/>
                    <a:pt x="4947" y="21443"/>
                  </a:cubicBezTo>
                  <a:lnTo>
                    <a:pt x="32168" y="21443"/>
                  </a:lnTo>
                  <a:cubicBezTo>
                    <a:pt x="34901" y="21443"/>
                    <a:pt x="37118" y="18766"/>
                    <a:pt x="37118" y="15461"/>
                  </a:cubicBezTo>
                  <a:lnTo>
                    <a:pt x="37118" y="5983"/>
                  </a:lnTo>
                  <a:cubicBezTo>
                    <a:pt x="37118" y="2678"/>
                    <a:pt x="34901" y="1"/>
                    <a:pt x="32168" y="1"/>
                  </a:cubicBezTo>
                  <a:close/>
                </a:path>
              </a:pathLst>
            </a:custGeom>
            <a:solidFill>
              <a:srgbClr val="F9CB9C"/>
            </a:solidFill>
            <a:ln cap="flat" cmpd="sng" w="9525">
              <a:solidFill>
                <a:srgbClr val="FCE5CD"/>
              </a:solidFill>
              <a:prstDash val="solid"/>
              <a:miter lim="3647"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5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Passes deep to </a:t>
              </a:r>
              <a:r>
                <a:rPr lang="en-US" sz="1500">
                  <a:solidFill>
                    <a:srgbClr val="351C75"/>
                  </a:solidFill>
                  <a:latin typeface="Comfortaa"/>
                  <a:ea typeface="Comfortaa"/>
                  <a:cs typeface="Comfortaa"/>
                  <a:sym typeface="Comfortaa"/>
                </a:rPr>
                <a:t>flexor retinaculum</a:t>
              </a:r>
              <a:r>
                <a:rPr lang="en-US" sz="15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(through the </a:t>
              </a:r>
              <a:r>
                <a:rPr lang="en-US" sz="1500">
                  <a:solidFill>
                    <a:schemeClr val="hlink"/>
                  </a:solidFill>
                  <a:latin typeface="Comfortaa"/>
                  <a:ea typeface="Comfortaa"/>
                  <a:cs typeface="Comfortaa"/>
                  <a:sym typeface="Comfortaa"/>
                </a:rPr>
                <a:t>tarsal tunnel</a:t>
              </a:r>
              <a:r>
                <a:rPr lang="en-US" sz="15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, behind </a:t>
              </a:r>
              <a:r>
                <a:rPr lang="en-US" sz="1500">
                  <a:solidFill>
                    <a:srgbClr val="A64D79"/>
                  </a:solidFill>
                  <a:latin typeface="Comfortaa"/>
                  <a:ea typeface="Comfortaa"/>
                  <a:cs typeface="Comfortaa"/>
                  <a:sym typeface="Comfortaa"/>
                </a:rPr>
                <a:t>medial malleolus</a:t>
              </a:r>
              <a:r>
                <a:rPr lang="en-US" sz="15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) to reach the sole of foot.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g60fe03a18df3705_36"/>
            <p:cNvSpPr/>
            <p:nvPr/>
          </p:nvSpPr>
          <p:spPr>
            <a:xfrm rot="5400000">
              <a:off x="923230" y="3795003"/>
              <a:ext cx="160443" cy="113884"/>
            </a:xfrm>
            <a:custGeom>
              <a:rect b="b" l="l" r="r" t="t"/>
              <a:pathLst>
                <a:path extrusionOk="0" h="21447" w="37118">
                  <a:moveTo>
                    <a:pt x="4951" y="0"/>
                  </a:moveTo>
                  <a:cubicBezTo>
                    <a:pt x="2218" y="0"/>
                    <a:pt x="0" y="2678"/>
                    <a:pt x="0" y="5983"/>
                  </a:cubicBezTo>
                  <a:lnTo>
                    <a:pt x="0" y="15460"/>
                  </a:lnTo>
                  <a:cubicBezTo>
                    <a:pt x="0" y="18765"/>
                    <a:pt x="2215" y="21446"/>
                    <a:pt x="4951" y="21446"/>
                  </a:cubicBezTo>
                  <a:lnTo>
                    <a:pt x="32168" y="21446"/>
                  </a:lnTo>
                  <a:cubicBezTo>
                    <a:pt x="34900" y="21446"/>
                    <a:pt x="37118" y="18765"/>
                    <a:pt x="37118" y="15460"/>
                  </a:cubicBezTo>
                  <a:lnTo>
                    <a:pt x="37118" y="5983"/>
                  </a:lnTo>
                  <a:cubicBezTo>
                    <a:pt x="37118" y="2678"/>
                    <a:pt x="34900" y="0"/>
                    <a:pt x="32168" y="0"/>
                  </a:cubicBezTo>
                  <a:close/>
                </a:path>
              </a:pathLst>
            </a:custGeom>
            <a:solidFill>
              <a:srgbClr val="F9CB9C"/>
            </a:solidFill>
            <a:ln cap="flat" cmpd="sng" w="9525">
              <a:solidFill>
                <a:srgbClr val="FCE5CD"/>
              </a:solidFill>
              <a:prstDash val="solid"/>
              <a:miter lim="3647"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5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Accompanied with  </a:t>
              </a:r>
              <a:endParaRPr sz="1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500">
                  <a:solidFill>
                    <a:srgbClr val="FF0000"/>
                  </a:solidFill>
                  <a:latin typeface="Comfortaa"/>
                  <a:ea typeface="Comfortaa"/>
                  <a:cs typeface="Comfortaa"/>
                  <a:sym typeface="Comfortaa"/>
                </a:rPr>
                <a:t>posterior tibial vessels</a:t>
              </a:r>
              <a:r>
                <a:rPr lang="en-US" sz="15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.</a:t>
              </a:r>
              <a:endParaRPr sz="1500"/>
            </a:p>
          </p:txBody>
        </p:sp>
      </p:grpSp>
      <p:sp>
        <p:nvSpPr>
          <p:cNvPr id="127" name="Google Shape;127;g60fe03a18df3705_36"/>
          <p:cNvSpPr/>
          <p:nvPr/>
        </p:nvSpPr>
        <p:spPr>
          <a:xfrm flipH="1">
            <a:off x="1464973" y="4433475"/>
            <a:ext cx="2372700" cy="1281000"/>
          </a:xfrm>
          <a:prstGeom prst="ellipse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9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Course</a:t>
            </a:r>
            <a:r>
              <a:rPr lang="en-US" sz="36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: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28" name="Google Shape;128;g60fe03a18df3705_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" name="Google Shape;129;g60fe03a18df3705_36"/>
          <p:cNvCxnSpPr>
            <a:stCxn id="127" idx="3"/>
          </p:cNvCxnSpPr>
          <p:nvPr/>
        </p:nvCxnSpPr>
        <p:spPr>
          <a:xfrm flipH="1" rot="-5400000">
            <a:off x="3165899" y="5851177"/>
            <a:ext cx="1086900" cy="438300"/>
          </a:xfrm>
          <a:prstGeom prst="curvedConnector3">
            <a:avLst>
              <a:gd fmla="val 58630" name="adj1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0" name="Google Shape;130;g60fe03a18df3705_36"/>
          <p:cNvCxnSpPr>
            <a:stCxn id="127" idx="5"/>
          </p:cNvCxnSpPr>
          <p:nvPr/>
        </p:nvCxnSpPr>
        <p:spPr>
          <a:xfrm rot="5400000">
            <a:off x="1072947" y="5785477"/>
            <a:ext cx="998100" cy="480900"/>
          </a:xfrm>
          <a:prstGeom prst="curvedConnector3">
            <a:avLst>
              <a:gd fmla="val 59398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1" name="Google Shape;131;g60fe03a18df3705_36"/>
          <p:cNvCxnSpPr>
            <a:stCxn id="127" idx="1"/>
          </p:cNvCxnSpPr>
          <p:nvPr/>
        </p:nvCxnSpPr>
        <p:spPr>
          <a:xfrm rot="-5400000">
            <a:off x="3318449" y="3989123"/>
            <a:ext cx="803700" cy="460200"/>
          </a:xfrm>
          <a:prstGeom prst="curvedConnector3">
            <a:avLst>
              <a:gd fmla="val 61671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32" name="Google Shape;132;g60fe03a18df3705_36"/>
          <p:cNvGrpSpPr/>
          <p:nvPr/>
        </p:nvGrpSpPr>
        <p:grpSpPr>
          <a:xfrm>
            <a:off x="6369684" y="5037977"/>
            <a:ext cx="6112526" cy="4002858"/>
            <a:chOff x="2113357" y="2799334"/>
            <a:chExt cx="1163183" cy="778493"/>
          </a:xfrm>
        </p:grpSpPr>
        <p:sp>
          <p:nvSpPr>
            <p:cNvPr id="133" name="Google Shape;133;g60fe03a18df3705_36"/>
            <p:cNvSpPr/>
            <p:nvPr/>
          </p:nvSpPr>
          <p:spPr>
            <a:xfrm>
              <a:off x="2418065" y="2799334"/>
              <a:ext cx="619167" cy="193359"/>
            </a:xfrm>
            <a:custGeom>
              <a:rect b="b" l="l" r="r" t="t"/>
              <a:pathLst>
                <a:path extrusionOk="0" h="36397" w="116549">
                  <a:moveTo>
                    <a:pt x="18199" y="1"/>
                  </a:moveTo>
                  <a:cubicBezTo>
                    <a:pt x="8148" y="1"/>
                    <a:pt x="1" y="8148"/>
                    <a:pt x="1" y="18198"/>
                  </a:cubicBezTo>
                  <a:cubicBezTo>
                    <a:pt x="1" y="28249"/>
                    <a:pt x="8148" y="36396"/>
                    <a:pt x="18199" y="36396"/>
                  </a:cubicBezTo>
                  <a:lnTo>
                    <a:pt x="98350" y="36396"/>
                  </a:lnTo>
                  <a:cubicBezTo>
                    <a:pt x="108401" y="36396"/>
                    <a:pt x="116548" y="28249"/>
                    <a:pt x="116548" y="18198"/>
                  </a:cubicBezTo>
                  <a:cubicBezTo>
                    <a:pt x="116548" y="8148"/>
                    <a:pt x="108401" y="1"/>
                    <a:pt x="98350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lang="en-US" sz="200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Muscular  Branches</a:t>
              </a:r>
              <a:endParaRPr b="1" sz="2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34" name="Google Shape;134;g60fe03a18df3705_36"/>
            <p:cNvSpPr/>
            <p:nvPr/>
          </p:nvSpPr>
          <p:spPr>
            <a:xfrm>
              <a:off x="2572227" y="3087675"/>
              <a:ext cx="336316" cy="490153"/>
            </a:xfrm>
            <a:custGeom>
              <a:rect b="b" l="l" r="r" t="t"/>
              <a:pathLst>
                <a:path extrusionOk="0" h="39988" w="49277">
                  <a:moveTo>
                    <a:pt x="7996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6" y="39988"/>
                  </a:cubicBezTo>
                  <a:lnTo>
                    <a:pt x="41280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7" y="3579"/>
                    <a:pt x="45697" y="0"/>
                    <a:pt x="41280" y="0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900">
                  <a:latin typeface="Comfortaa"/>
                  <a:ea typeface="Comfortaa"/>
                  <a:cs typeface="Comfortaa"/>
                  <a:sym typeface="Comfortaa"/>
                </a:rPr>
                <a:t>Intrinsic  </a:t>
              </a:r>
              <a:endParaRPr sz="1900"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900">
                  <a:latin typeface="Comfortaa"/>
                  <a:ea typeface="Comfortaa"/>
                  <a:cs typeface="Comfortaa"/>
                  <a:sym typeface="Comfortaa"/>
                </a:rPr>
                <a:t>muscles of  </a:t>
              </a:r>
              <a:endParaRPr sz="1900"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900">
                  <a:latin typeface="Comfortaa"/>
                  <a:ea typeface="Comfortaa"/>
                  <a:cs typeface="Comfortaa"/>
                  <a:sym typeface="Comfortaa"/>
                </a:rPr>
                <a:t>sole.</a:t>
              </a:r>
              <a:endParaRPr sz="1900"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35" name="Google Shape;135;g60fe03a18df3705_36"/>
            <p:cNvSpPr/>
            <p:nvPr/>
          </p:nvSpPr>
          <p:spPr>
            <a:xfrm>
              <a:off x="2940211" y="3083256"/>
              <a:ext cx="336329" cy="490153"/>
            </a:xfrm>
            <a:custGeom>
              <a:rect b="b" l="l" r="r" t="t"/>
              <a:pathLst>
                <a:path extrusionOk="0" h="39988" w="49279">
                  <a:moveTo>
                    <a:pt x="7995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5" y="39988"/>
                  </a:cubicBezTo>
                  <a:lnTo>
                    <a:pt x="41282" y="39988"/>
                  </a:lnTo>
                  <a:cubicBezTo>
                    <a:pt x="45698" y="39988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79"/>
                    <a:pt x="45698" y="0"/>
                    <a:pt x="41282" y="0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500">
                  <a:latin typeface="Comfortaa"/>
                  <a:ea typeface="Comfortaa"/>
                  <a:cs typeface="Comfortaa"/>
                  <a:sym typeface="Comfortaa"/>
                </a:rPr>
                <a:t>Muscles of </a:t>
              </a:r>
              <a:r>
                <a:rPr lang="en-US" sz="1500">
                  <a:solidFill>
                    <a:srgbClr val="E06666"/>
                  </a:solidFill>
                  <a:latin typeface="Comfortaa"/>
                  <a:ea typeface="Comfortaa"/>
                  <a:cs typeface="Comfortaa"/>
                  <a:sym typeface="Comfortaa"/>
                </a:rPr>
                <a:t>posterior compartment</a:t>
              </a:r>
              <a:r>
                <a:rPr lang="en-US" sz="1500">
                  <a:latin typeface="Comfortaa"/>
                  <a:ea typeface="Comfortaa"/>
                  <a:cs typeface="Comfortaa"/>
                  <a:sym typeface="Comfortaa"/>
                </a:rPr>
                <a:t> of leg (plantar flexors of the ankle, flexors of toes).</a:t>
              </a:r>
              <a:endParaRPr sz="1500"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36" name="Google Shape;136;g60fe03a18df3705_36"/>
            <p:cNvSpPr/>
            <p:nvPr/>
          </p:nvSpPr>
          <p:spPr>
            <a:xfrm>
              <a:off x="2113357" y="3083279"/>
              <a:ext cx="401624" cy="490153"/>
            </a:xfrm>
            <a:custGeom>
              <a:rect b="b" l="l" r="r" t="t"/>
              <a:pathLst>
                <a:path extrusionOk="0" h="39988" w="49279">
                  <a:moveTo>
                    <a:pt x="7997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7" y="39988"/>
                  </a:cubicBezTo>
                  <a:lnTo>
                    <a:pt x="41282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79"/>
                    <a:pt x="45697" y="0"/>
                    <a:pt x="41282" y="0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900">
                  <a:latin typeface="Comfortaa"/>
                  <a:ea typeface="Comfortaa"/>
                  <a:cs typeface="Comfortaa"/>
                  <a:sym typeface="Comfortaa"/>
                </a:rPr>
                <a:t>ONE inventor  </a:t>
              </a:r>
              <a:endParaRPr sz="1900"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900">
                  <a:latin typeface="Comfortaa"/>
                  <a:ea typeface="Comfortaa"/>
                  <a:cs typeface="Comfortaa"/>
                  <a:sym typeface="Comfortaa"/>
                </a:rPr>
                <a:t>of </a:t>
              </a:r>
              <a:endParaRPr sz="1900"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900">
                  <a:latin typeface="Comfortaa"/>
                  <a:ea typeface="Comfortaa"/>
                  <a:cs typeface="Comfortaa"/>
                  <a:sym typeface="Comfortaa"/>
                </a:rPr>
                <a:t>the foot  </a:t>
              </a:r>
              <a:endParaRPr sz="1900"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900">
                  <a:latin typeface="Comfortaa"/>
                  <a:ea typeface="Comfortaa"/>
                  <a:cs typeface="Comfortaa"/>
                  <a:sym typeface="Comfortaa"/>
                </a:rPr>
                <a:t>(tibialis  </a:t>
              </a:r>
              <a:endParaRPr sz="1900"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900">
                  <a:latin typeface="Comfortaa"/>
                  <a:ea typeface="Comfortaa"/>
                  <a:cs typeface="Comfortaa"/>
                  <a:sym typeface="Comfortaa"/>
                </a:rPr>
                <a:t>posterior)</a:t>
              </a:r>
              <a:endParaRPr sz="1600"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cxnSp>
        <p:nvCxnSpPr>
          <p:cNvPr id="137" name="Google Shape;137;g60fe03a18df3705_36"/>
          <p:cNvCxnSpPr>
            <a:stCxn id="127" idx="7"/>
          </p:cNvCxnSpPr>
          <p:nvPr/>
        </p:nvCxnSpPr>
        <p:spPr>
          <a:xfrm flipH="1" rot="5400000">
            <a:off x="1170147" y="3978773"/>
            <a:ext cx="825900" cy="458700"/>
          </a:xfrm>
          <a:prstGeom prst="curvedConnector3">
            <a:avLst>
              <a:gd fmla="val 61357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8" name="Google Shape;138;g60fe03a18df3705_36"/>
          <p:cNvCxnSpPr/>
          <p:nvPr/>
        </p:nvCxnSpPr>
        <p:spPr>
          <a:xfrm>
            <a:off x="6192175" y="1953075"/>
            <a:ext cx="44400" cy="6680400"/>
          </a:xfrm>
          <a:prstGeom prst="straightConnector1">
            <a:avLst/>
          </a:prstGeom>
          <a:noFill/>
          <a:ln cap="flat" cmpd="sng" w="38100">
            <a:solidFill>
              <a:srgbClr val="F9CB9C"/>
            </a:solidFill>
            <a:prstDash val="solid"/>
            <a:round/>
            <a:headEnd len="med" w="med" type="diamond"/>
            <a:tailEnd len="med" w="med" type="diamond"/>
          </a:ln>
        </p:spPr>
      </p:cxnSp>
      <p:cxnSp>
        <p:nvCxnSpPr>
          <p:cNvPr id="139" name="Google Shape;139;g60fe03a18df3705_36"/>
          <p:cNvCxnSpPr/>
          <p:nvPr/>
        </p:nvCxnSpPr>
        <p:spPr>
          <a:xfrm rot="5400000">
            <a:off x="7823350" y="6092325"/>
            <a:ext cx="532800" cy="288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0" name="Google Shape;140;g60fe03a18df3705_36"/>
          <p:cNvCxnSpPr/>
          <p:nvPr/>
        </p:nvCxnSpPr>
        <p:spPr>
          <a:xfrm flipH="1" rot="-5400000">
            <a:off x="10886375" y="6047800"/>
            <a:ext cx="621300" cy="4218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1" name="Google Shape;141;g60fe03a18df3705_36"/>
          <p:cNvCxnSpPr/>
          <p:nvPr/>
        </p:nvCxnSpPr>
        <p:spPr>
          <a:xfrm>
            <a:off x="9721050" y="5992425"/>
            <a:ext cx="0" cy="599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2" name="Google Shape;142;g60fe03a18df3705_36"/>
          <p:cNvCxnSpPr>
            <a:stCxn id="118" idx="1"/>
          </p:cNvCxnSpPr>
          <p:nvPr/>
        </p:nvCxnSpPr>
        <p:spPr>
          <a:xfrm rot="10800000">
            <a:off x="6569388" y="4571988"/>
            <a:ext cx="7544400" cy="0"/>
          </a:xfrm>
          <a:prstGeom prst="straightConnector1">
            <a:avLst/>
          </a:prstGeom>
          <a:noFill/>
          <a:ln cap="flat" cmpd="sng" w="38100">
            <a:solidFill>
              <a:srgbClr val="F9CB9C"/>
            </a:solidFill>
            <a:prstDash val="solid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7d86af7f46c1643b_0"/>
          <p:cNvSpPr txBox="1"/>
          <p:nvPr>
            <p:ph type="title"/>
          </p:nvPr>
        </p:nvSpPr>
        <p:spPr>
          <a:xfrm>
            <a:off x="4975771" y="562805"/>
            <a:ext cx="8336400" cy="558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50">
                <a:latin typeface="Comfortaa"/>
                <a:ea typeface="Comfortaa"/>
                <a:cs typeface="Comfortaa"/>
                <a:sym typeface="Comfortaa"/>
              </a:rPr>
              <a:t>Common peroneal ( fibular) Nerve</a:t>
            </a:r>
            <a:endParaRPr sz="365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8" name="Google Shape;148;g7d86af7f46c1643b_0"/>
          <p:cNvSpPr/>
          <p:nvPr/>
        </p:nvSpPr>
        <p:spPr>
          <a:xfrm rot="-5400000">
            <a:off x="384009" y="4786212"/>
            <a:ext cx="1599746" cy="1599746"/>
          </a:xfrm>
          <a:prstGeom prst="flowChartOffpageConnector">
            <a:avLst/>
          </a:prstGeom>
          <a:solidFill>
            <a:srgbClr val="B45F0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g7d86af7f46c1643b_0"/>
          <p:cNvSpPr txBox="1"/>
          <p:nvPr/>
        </p:nvSpPr>
        <p:spPr>
          <a:xfrm>
            <a:off x="502125" y="5315781"/>
            <a:ext cx="1363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Course:</a:t>
            </a:r>
            <a:endParaRPr sz="23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0" name="Google Shape;150;g7d86af7f46c1643b_0"/>
          <p:cNvSpPr/>
          <p:nvPr/>
        </p:nvSpPr>
        <p:spPr>
          <a:xfrm>
            <a:off x="2065625" y="2801325"/>
            <a:ext cx="4578900" cy="5569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7d86af7f46c1643b_0"/>
          <p:cNvSpPr txBox="1"/>
          <p:nvPr/>
        </p:nvSpPr>
        <p:spPr>
          <a:xfrm>
            <a:off x="2124675" y="2951733"/>
            <a:ext cx="4578900" cy="54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Comfortaa"/>
                <a:ea typeface="Comfortaa"/>
                <a:cs typeface="Comfortaa"/>
                <a:sym typeface="Comfortaa"/>
              </a:rPr>
              <a:t>Leaves popliteal fossa &amp; turns around the</a:t>
            </a:r>
            <a:r>
              <a:rPr b="1" lang="en-US" sz="19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 lateral aspect of neck  </a:t>
            </a:r>
            <a:endParaRPr b="1" sz="1900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of fibula </a:t>
            </a:r>
            <a:r>
              <a:rPr b="1" lang="en-US" sz="1900">
                <a:latin typeface="Comfortaa"/>
                <a:ea typeface="Comfortaa"/>
                <a:cs typeface="Comfortaa"/>
                <a:sym typeface="Comfortaa"/>
              </a:rPr>
              <a:t>(dangerous position) </a:t>
            </a:r>
            <a:r>
              <a:rPr lang="en-US" sz="1900">
                <a:latin typeface="Comfortaa"/>
                <a:ea typeface="Comfortaa"/>
                <a:cs typeface="Comfortaa"/>
                <a:sym typeface="Comfortaa"/>
              </a:rPr>
              <a:t>(uncovered by muscle) </a:t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It enters the upper part of the substance of peroneus  </a:t>
            </a:r>
            <a:endParaRPr b="1" sz="1900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longus muscle</a:t>
            </a:r>
            <a:r>
              <a:rPr lang="en-US" sz="1900">
                <a:latin typeface="Comfortaa"/>
                <a:ea typeface="Comfortaa"/>
                <a:cs typeface="Comfortaa"/>
                <a:sym typeface="Comfortaa"/>
              </a:rPr>
              <a:t> where it divides into:</a:t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Comfortaa"/>
                <a:ea typeface="Comfortaa"/>
                <a:cs typeface="Comfortaa"/>
                <a:sym typeface="Comfortaa"/>
              </a:rPr>
              <a:t>1 》</a:t>
            </a:r>
            <a:r>
              <a:rPr b="1" lang="en-US" sz="1900" u="sng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Superficial peroneal or (musculocutaneous): </a:t>
            </a:r>
            <a:r>
              <a:rPr lang="en-US" sz="1900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Comfortaa"/>
                <a:ea typeface="Comfortaa"/>
                <a:cs typeface="Comfortaa"/>
                <a:sym typeface="Comfortaa"/>
              </a:rPr>
              <a:t>To supply </a:t>
            </a:r>
            <a:r>
              <a:rPr b="1" lang="en-US" sz="19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lateral compartment of the leg.</a:t>
            </a:r>
            <a:endParaRPr b="1" sz="1900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Comfortaa"/>
                <a:ea typeface="Comfortaa"/>
                <a:cs typeface="Comfortaa"/>
                <a:sym typeface="Comfortaa"/>
              </a:rPr>
              <a:t>2 》</a:t>
            </a:r>
            <a:r>
              <a:rPr b="1" lang="en-US" sz="1900" u="sng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Deep peroneal or (anterior tibial) </a:t>
            </a:r>
            <a:endParaRPr b="1" sz="1900" u="sng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Comfortaa"/>
                <a:ea typeface="Comfortaa"/>
                <a:cs typeface="Comfortaa"/>
                <a:sym typeface="Comfortaa"/>
              </a:rPr>
              <a:t>To supply </a:t>
            </a:r>
            <a:r>
              <a:rPr b="1" lang="en-US" sz="19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anterior compartment of the leg.</a:t>
            </a:r>
            <a:endParaRPr b="1" sz="1900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2" name="Google Shape;152;g7d86af7f46c1643b_0"/>
          <p:cNvSpPr txBox="1"/>
          <p:nvPr/>
        </p:nvSpPr>
        <p:spPr>
          <a:xfrm>
            <a:off x="3251350" y="1706100"/>
            <a:ext cx="3593100" cy="7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Surgical neck of  </a:t>
            </a:r>
            <a:endParaRPr sz="1700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the fibula.</a:t>
            </a:r>
            <a:endParaRPr sz="1700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3" name="Google Shape;153;g7d86af7f46c1643b_0"/>
          <p:cNvSpPr/>
          <p:nvPr/>
        </p:nvSpPr>
        <p:spPr>
          <a:xfrm flipH="1" rot="-5400000">
            <a:off x="9070150" y="879669"/>
            <a:ext cx="1947449" cy="5344411"/>
          </a:xfrm>
          <a:prstGeom prst="round2SameRect">
            <a:avLst>
              <a:gd fmla="val 50000" name="adj1"/>
              <a:gd fmla="val 50000" name="adj2"/>
            </a:avLst>
          </a:prstGeom>
          <a:solidFill>
            <a:srgbClr val="E69138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g7d86af7f46c1643b_0"/>
          <p:cNvSpPr/>
          <p:nvPr/>
        </p:nvSpPr>
        <p:spPr>
          <a:xfrm flipH="1" rot="-5400000">
            <a:off x="9865898" y="1678949"/>
            <a:ext cx="1952700" cy="3747000"/>
          </a:xfrm>
          <a:prstGeom prst="round2SameRect">
            <a:avLst>
              <a:gd fmla="val 50000" name="adj1"/>
              <a:gd fmla="val 50000" name="adj2"/>
            </a:avLst>
          </a:prstGeom>
          <a:solidFill>
            <a:srgbClr val="F9CB9C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g7d86af7f46c1643b_0"/>
          <p:cNvSpPr txBox="1"/>
          <p:nvPr/>
        </p:nvSpPr>
        <p:spPr>
          <a:xfrm>
            <a:off x="7371665" y="3122875"/>
            <a:ext cx="1818900" cy="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Muscular</a:t>
            </a:r>
            <a:endParaRPr b="1"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branches</a:t>
            </a:r>
            <a:endParaRPr b="1"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6" name="Google Shape;156;g7d86af7f46c1643b_0"/>
          <p:cNvSpPr txBox="1"/>
          <p:nvPr/>
        </p:nvSpPr>
        <p:spPr>
          <a:xfrm>
            <a:off x="9316701" y="3142075"/>
            <a:ext cx="2963100" cy="8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fortaa"/>
                <a:ea typeface="Comfortaa"/>
                <a:cs typeface="Comfortaa"/>
                <a:sym typeface="Comfortaa"/>
              </a:rPr>
              <a:t>Muscles of anterior &amp; lateral compartment of 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fortaa"/>
                <a:ea typeface="Comfortaa"/>
                <a:cs typeface="Comfortaa"/>
                <a:sym typeface="Comfortaa"/>
              </a:rPr>
              <a:t>the leg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157" name="Google Shape;157;g7d86af7f46c1643b_0"/>
          <p:cNvGrpSpPr/>
          <p:nvPr/>
        </p:nvGrpSpPr>
        <p:grpSpPr>
          <a:xfrm>
            <a:off x="6844516" y="4571994"/>
            <a:ext cx="4899660" cy="2601507"/>
            <a:chOff x="2113357" y="2761962"/>
            <a:chExt cx="1163179" cy="702502"/>
          </a:xfrm>
        </p:grpSpPr>
        <p:sp>
          <p:nvSpPr>
            <p:cNvPr id="158" name="Google Shape;158;g7d86af7f46c1643b_0"/>
            <p:cNvSpPr/>
            <p:nvPr/>
          </p:nvSpPr>
          <p:spPr>
            <a:xfrm>
              <a:off x="2418065" y="2799334"/>
              <a:ext cx="619167" cy="193359"/>
            </a:xfrm>
            <a:custGeom>
              <a:rect b="b" l="l" r="r" t="t"/>
              <a:pathLst>
                <a:path extrusionOk="0" h="36397" w="116549">
                  <a:moveTo>
                    <a:pt x="18199" y="1"/>
                  </a:moveTo>
                  <a:cubicBezTo>
                    <a:pt x="8148" y="1"/>
                    <a:pt x="1" y="8148"/>
                    <a:pt x="1" y="18198"/>
                  </a:cubicBezTo>
                  <a:cubicBezTo>
                    <a:pt x="1" y="28249"/>
                    <a:pt x="8148" y="36396"/>
                    <a:pt x="18199" y="36396"/>
                  </a:cubicBezTo>
                  <a:lnTo>
                    <a:pt x="98350" y="36396"/>
                  </a:lnTo>
                  <a:cubicBezTo>
                    <a:pt x="108401" y="36396"/>
                    <a:pt x="116548" y="28249"/>
                    <a:pt x="116548" y="18198"/>
                  </a:cubicBezTo>
                  <a:cubicBezTo>
                    <a:pt x="116548" y="8148"/>
                    <a:pt x="108401" y="1"/>
                    <a:pt x="98350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lang="en-US" sz="160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Muscular  Branches</a:t>
              </a:r>
              <a:endParaRPr b="1" sz="16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59" name="Google Shape;159;g7d86af7f46c1643b_0"/>
            <p:cNvSpPr/>
            <p:nvPr/>
          </p:nvSpPr>
          <p:spPr>
            <a:xfrm>
              <a:off x="2373234" y="2761962"/>
              <a:ext cx="248482" cy="268106"/>
            </a:xfrm>
            <a:custGeom>
              <a:rect b="b" l="l" r="r" t="t"/>
              <a:pathLst>
                <a:path extrusionOk="0" h="50467" w="46773">
                  <a:moveTo>
                    <a:pt x="25232" y="1"/>
                  </a:moveTo>
                  <a:cubicBezTo>
                    <a:pt x="11319" y="1"/>
                    <a:pt x="0" y="11322"/>
                    <a:pt x="0" y="25233"/>
                  </a:cubicBezTo>
                  <a:cubicBezTo>
                    <a:pt x="0" y="39146"/>
                    <a:pt x="11319" y="50466"/>
                    <a:pt x="25232" y="50466"/>
                  </a:cubicBezTo>
                  <a:lnTo>
                    <a:pt x="46773" y="50466"/>
                  </a:lnTo>
                  <a:lnTo>
                    <a:pt x="46773" y="49007"/>
                  </a:lnTo>
                  <a:lnTo>
                    <a:pt x="25232" y="49007"/>
                  </a:lnTo>
                  <a:cubicBezTo>
                    <a:pt x="12124" y="49007"/>
                    <a:pt x="1456" y="38344"/>
                    <a:pt x="1456" y="25233"/>
                  </a:cubicBezTo>
                  <a:cubicBezTo>
                    <a:pt x="1456" y="12123"/>
                    <a:pt x="12124" y="1457"/>
                    <a:pt x="25232" y="1457"/>
                  </a:cubicBezTo>
                  <a:lnTo>
                    <a:pt x="46773" y="1457"/>
                  </a:lnTo>
                  <a:lnTo>
                    <a:pt x="46773" y="1"/>
                  </a:lnTo>
                  <a:close/>
                </a:path>
              </a:pathLst>
            </a:custGeom>
            <a:solidFill>
              <a:srgbClr val="96979B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g7d86af7f46c1643b_0"/>
            <p:cNvSpPr/>
            <p:nvPr/>
          </p:nvSpPr>
          <p:spPr>
            <a:xfrm>
              <a:off x="2726356" y="3024889"/>
              <a:ext cx="2582" cy="99328"/>
            </a:xfrm>
            <a:custGeom>
              <a:rect b="b" l="l" r="r" t="t"/>
              <a:pathLst>
                <a:path extrusionOk="0" h="18697" w="486">
                  <a:moveTo>
                    <a:pt x="243" y="1"/>
                  </a:moveTo>
                  <a:cubicBezTo>
                    <a:pt x="108" y="1"/>
                    <a:pt x="1" y="109"/>
                    <a:pt x="1" y="243"/>
                  </a:cubicBezTo>
                  <a:lnTo>
                    <a:pt x="1" y="18455"/>
                  </a:lnTo>
                  <a:cubicBezTo>
                    <a:pt x="1" y="18588"/>
                    <a:pt x="108" y="18697"/>
                    <a:pt x="243" y="18697"/>
                  </a:cubicBezTo>
                  <a:cubicBezTo>
                    <a:pt x="377" y="18697"/>
                    <a:pt x="485" y="18588"/>
                    <a:pt x="485" y="18455"/>
                  </a:cubicBezTo>
                  <a:lnTo>
                    <a:pt x="485" y="243"/>
                  </a:lnTo>
                  <a:cubicBezTo>
                    <a:pt x="485" y="109"/>
                    <a:pt x="377" y="1"/>
                    <a:pt x="243" y="1"/>
                  </a:cubicBezTo>
                  <a:close/>
                </a:path>
              </a:pathLst>
            </a:custGeom>
            <a:solidFill>
              <a:srgbClr val="9FA0A4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g7d86af7f46c1643b_0"/>
            <p:cNvSpPr/>
            <p:nvPr/>
          </p:nvSpPr>
          <p:spPr>
            <a:xfrm>
              <a:off x="2785174" y="3024884"/>
              <a:ext cx="287220" cy="99333"/>
            </a:xfrm>
            <a:custGeom>
              <a:rect b="b" l="l" r="r" t="t"/>
              <a:pathLst>
                <a:path extrusionOk="0" h="18698" w="54065">
                  <a:moveTo>
                    <a:pt x="242" y="0"/>
                  </a:moveTo>
                  <a:cubicBezTo>
                    <a:pt x="109" y="0"/>
                    <a:pt x="0" y="109"/>
                    <a:pt x="0" y="242"/>
                  </a:cubicBezTo>
                  <a:lnTo>
                    <a:pt x="0" y="5286"/>
                  </a:lnTo>
                  <a:cubicBezTo>
                    <a:pt x="0" y="8843"/>
                    <a:pt x="2895" y="11736"/>
                    <a:pt x="6451" y="11736"/>
                  </a:cubicBezTo>
                  <a:lnTo>
                    <a:pt x="46862" y="11736"/>
                  </a:lnTo>
                  <a:cubicBezTo>
                    <a:pt x="50567" y="11736"/>
                    <a:pt x="53580" y="14751"/>
                    <a:pt x="53580" y="18456"/>
                  </a:cubicBezTo>
                  <a:cubicBezTo>
                    <a:pt x="53580" y="18589"/>
                    <a:pt x="53689" y="18698"/>
                    <a:pt x="53822" y="18698"/>
                  </a:cubicBezTo>
                  <a:cubicBezTo>
                    <a:pt x="53957" y="18698"/>
                    <a:pt x="54064" y="18589"/>
                    <a:pt x="54063" y="18456"/>
                  </a:cubicBezTo>
                  <a:cubicBezTo>
                    <a:pt x="54063" y="14484"/>
                    <a:pt x="50831" y="11250"/>
                    <a:pt x="46858" y="11250"/>
                  </a:cubicBezTo>
                  <a:lnTo>
                    <a:pt x="6449" y="11250"/>
                  </a:lnTo>
                  <a:cubicBezTo>
                    <a:pt x="3160" y="11250"/>
                    <a:pt x="484" y="8576"/>
                    <a:pt x="484" y="5286"/>
                  </a:cubicBezTo>
                  <a:lnTo>
                    <a:pt x="484" y="242"/>
                  </a:lnTo>
                  <a:cubicBezTo>
                    <a:pt x="484" y="109"/>
                    <a:pt x="376" y="0"/>
                    <a:pt x="242" y="0"/>
                  </a:cubicBezTo>
                  <a:close/>
                </a:path>
              </a:pathLst>
            </a:custGeom>
            <a:solidFill>
              <a:srgbClr val="9FA0A4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g7d86af7f46c1643b_0"/>
            <p:cNvSpPr/>
            <p:nvPr/>
          </p:nvSpPr>
          <p:spPr>
            <a:xfrm>
              <a:off x="2382903" y="3024884"/>
              <a:ext cx="287215" cy="99333"/>
            </a:xfrm>
            <a:custGeom>
              <a:rect b="b" l="l" r="r" t="t"/>
              <a:pathLst>
                <a:path extrusionOk="0" h="18698" w="54064">
                  <a:moveTo>
                    <a:pt x="53821" y="0"/>
                  </a:moveTo>
                  <a:cubicBezTo>
                    <a:pt x="53686" y="0"/>
                    <a:pt x="53579" y="109"/>
                    <a:pt x="53579" y="242"/>
                  </a:cubicBezTo>
                  <a:lnTo>
                    <a:pt x="53579" y="5286"/>
                  </a:lnTo>
                  <a:cubicBezTo>
                    <a:pt x="53579" y="8576"/>
                    <a:pt x="50903" y="11250"/>
                    <a:pt x="47614" y="11250"/>
                  </a:cubicBezTo>
                  <a:lnTo>
                    <a:pt x="7205" y="11250"/>
                  </a:lnTo>
                  <a:cubicBezTo>
                    <a:pt x="3232" y="11250"/>
                    <a:pt x="0" y="14484"/>
                    <a:pt x="0" y="18456"/>
                  </a:cubicBezTo>
                  <a:cubicBezTo>
                    <a:pt x="0" y="18589"/>
                    <a:pt x="109" y="18698"/>
                    <a:pt x="242" y="18698"/>
                  </a:cubicBezTo>
                  <a:cubicBezTo>
                    <a:pt x="376" y="18698"/>
                    <a:pt x="485" y="18589"/>
                    <a:pt x="485" y="18456"/>
                  </a:cubicBezTo>
                  <a:cubicBezTo>
                    <a:pt x="485" y="14751"/>
                    <a:pt x="3499" y="11736"/>
                    <a:pt x="7202" y="11736"/>
                  </a:cubicBezTo>
                  <a:lnTo>
                    <a:pt x="47612" y="11736"/>
                  </a:lnTo>
                  <a:cubicBezTo>
                    <a:pt x="51169" y="11736"/>
                    <a:pt x="54063" y="8843"/>
                    <a:pt x="54063" y="5286"/>
                  </a:cubicBezTo>
                  <a:lnTo>
                    <a:pt x="54063" y="242"/>
                  </a:lnTo>
                  <a:cubicBezTo>
                    <a:pt x="54063" y="109"/>
                    <a:pt x="53955" y="0"/>
                    <a:pt x="53821" y="0"/>
                  </a:cubicBezTo>
                  <a:close/>
                </a:path>
              </a:pathLst>
            </a:custGeom>
            <a:solidFill>
              <a:srgbClr val="9FA0A4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g7d86af7f46c1643b_0"/>
            <p:cNvSpPr/>
            <p:nvPr/>
          </p:nvSpPr>
          <p:spPr>
            <a:xfrm>
              <a:off x="2572226" y="3151258"/>
              <a:ext cx="336316" cy="313206"/>
            </a:xfrm>
            <a:custGeom>
              <a:rect b="b" l="l" r="r" t="t"/>
              <a:pathLst>
                <a:path extrusionOk="0" h="39988" w="49277">
                  <a:moveTo>
                    <a:pt x="7996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6" y="39988"/>
                  </a:cubicBezTo>
                  <a:lnTo>
                    <a:pt x="41280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7" y="3579"/>
                    <a:pt x="45697" y="0"/>
                    <a:pt x="41280" y="0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700">
                  <a:latin typeface="Comfortaa"/>
                  <a:ea typeface="Comfortaa"/>
                  <a:cs typeface="Comfortaa"/>
                  <a:sym typeface="Comfortaa"/>
                </a:rPr>
                <a:t>Evertors of foot</a:t>
              </a:r>
              <a:endParaRPr i="0" sz="1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64" name="Google Shape;164;g7d86af7f46c1643b_0"/>
            <p:cNvSpPr/>
            <p:nvPr/>
          </p:nvSpPr>
          <p:spPr>
            <a:xfrm>
              <a:off x="2940207" y="3151258"/>
              <a:ext cx="336329" cy="308807"/>
            </a:xfrm>
            <a:custGeom>
              <a:rect b="b" l="l" r="r" t="t"/>
              <a:pathLst>
                <a:path extrusionOk="0" h="39988" w="49279">
                  <a:moveTo>
                    <a:pt x="7995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5" y="39988"/>
                  </a:cubicBezTo>
                  <a:lnTo>
                    <a:pt x="41282" y="39988"/>
                  </a:lnTo>
                  <a:cubicBezTo>
                    <a:pt x="45698" y="39988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79"/>
                    <a:pt x="45698" y="0"/>
                    <a:pt x="41282" y="0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600">
                  <a:latin typeface="Comfortaa"/>
                  <a:ea typeface="Comfortaa"/>
                  <a:cs typeface="Comfortaa"/>
                  <a:sym typeface="Comfortaa"/>
                </a:rPr>
                <a:t>Extensors  </a:t>
              </a:r>
              <a:endParaRPr sz="1600"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600">
                  <a:latin typeface="Comfortaa"/>
                  <a:ea typeface="Comfortaa"/>
                  <a:cs typeface="Comfortaa"/>
                  <a:sym typeface="Comfortaa"/>
                </a:rPr>
                <a:t>of toes</a:t>
              </a:r>
              <a:endParaRPr sz="1000"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65" name="Google Shape;165;g7d86af7f46c1643b_0"/>
            <p:cNvSpPr/>
            <p:nvPr/>
          </p:nvSpPr>
          <p:spPr>
            <a:xfrm>
              <a:off x="2113357" y="3151258"/>
              <a:ext cx="401624" cy="308807"/>
            </a:xfrm>
            <a:custGeom>
              <a:rect b="b" l="l" r="r" t="t"/>
              <a:pathLst>
                <a:path extrusionOk="0" h="39988" w="49279">
                  <a:moveTo>
                    <a:pt x="7997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7" y="39988"/>
                  </a:cubicBezTo>
                  <a:lnTo>
                    <a:pt x="41282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79"/>
                    <a:pt x="45697" y="0"/>
                    <a:pt x="41282" y="0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700">
                  <a:latin typeface="Comfortaa"/>
                  <a:ea typeface="Comfortaa"/>
                  <a:cs typeface="Comfortaa"/>
                  <a:sym typeface="Comfortaa"/>
                </a:rPr>
                <a:t>Dorsiflexors of ankle.</a:t>
              </a:r>
              <a:endParaRPr sz="1700"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66" name="Google Shape;166;g7d86af7f46c1643b_0"/>
            <p:cNvSpPr/>
            <p:nvPr/>
          </p:nvSpPr>
          <p:spPr>
            <a:xfrm>
              <a:off x="2718685" y="3113966"/>
              <a:ext cx="17919" cy="17924"/>
            </a:xfrm>
            <a:custGeom>
              <a:rect b="b" l="l" r="r" t="t"/>
              <a:pathLst>
                <a:path extrusionOk="0" h="3374" w="3373">
                  <a:moveTo>
                    <a:pt x="1687" y="0"/>
                  </a:moveTo>
                  <a:cubicBezTo>
                    <a:pt x="755" y="0"/>
                    <a:pt x="1" y="755"/>
                    <a:pt x="1" y="1687"/>
                  </a:cubicBezTo>
                  <a:cubicBezTo>
                    <a:pt x="1" y="2619"/>
                    <a:pt x="755" y="3373"/>
                    <a:pt x="1687" y="3373"/>
                  </a:cubicBezTo>
                  <a:cubicBezTo>
                    <a:pt x="2618" y="3373"/>
                    <a:pt x="3372" y="2619"/>
                    <a:pt x="3372" y="1687"/>
                  </a:cubicBezTo>
                  <a:cubicBezTo>
                    <a:pt x="3372" y="755"/>
                    <a:pt x="2618" y="0"/>
                    <a:pt x="1687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g7d86af7f46c1643b_0"/>
            <p:cNvSpPr/>
            <p:nvPr/>
          </p:nvSpPr>
          <p:spPr>
            <a:xfrm>
              <a:off x="3062128" y="3113966"/>
              <a:ext cx="17924" cy="17924"/>
            </a:xfrm>
            <a:custGeom>
              <a:rect b="b" l="l" r="r" t="t"/>
              <a:pathLst>
                <a:path extrusionOk="0" h="3374" w="3374">
                  <a:moveTo>
                    <a:pt x="1687" y="0"/>
                  </a:moveTo>
                  <a:cubicBezTo>
                    <a:pt x="755" y="0"/>
                    <a:pt x="0" y="755"/>
                    <a:pt x="0" y="1687"/>
                  </a:cubicBezTo>
                  <a:cubicBezTo>
                    <a:pt x="0" y="2619"/>
                    <a:pt x="755" y="3373"/>
                    <a:pt x="1687" y="3373"/>
                  </a:cubicBezTo>
                  <a:cubicBezTo>
                    <a:pt x="2619" y="3373"/>
                    <a:pt x="3373" y="2619"/>
                    <a:pt x="3373" y="1687"/>
                  </a:cubicBezTo>
                  <a:cubicBezTo>
                    <a:pt x="3373" y="755"/>
                    <a:pt x="2619" y="0"/>
                    <a:pt x="1687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g7d86af7f46c1643b_0"/>
            <p:cNvSpPr/>
            <p:nvPr/>
          </p:nvSpPr>
          <p:spPr>
            <a:xfrm>
              <a:off x="2375226" y="3113966"/>
              <a:ext cx="17924" cy="17924"/>
            </a:xfrm>
            <a:custGeom>
              <a:rect b="b" l="l" r="r" t="t"/>
              <a:pathLst>
                <a:path extrusionOk="0" h="3374" w="3374">
                  <a:moveTo>
                    <a:pt x="1687" y="0"/>
                  </a:moveTo>
                  <a:cubicBezTo>
                    <a:pt x="755" y="0"/>
                    <a:pt x="1" y="755"/>
                    <a:pt x="1" y="1687"/>
                  </a:cubicBezTo>
                  <a:cubicBezTo>
                    <a:pt x="1" y="2619"/>
                    <a:pt x="755" y="3373"/>
                    <a:pt x="1687" y="3373"/>
                  </a:cubicBezTo>
                  <a:cubicBezTo>
                    <a:pt x="2619" y="3373"/>
                    <a:pt x="3374" y="2619"/>
                    <a:pt x="3374" y="1687"/>
                  </a:cubicBezTo>
                  <a:cubicBezTo>
                    <a:pt x="3374" y="755"/>
                    <a:pt x="2619" y="0"/>
                    <a:pt x="1687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g7d86af7f46c1643b_0"/>
            <p:cNvSpPr/>
            <p:nvPr/>
          </p:nvSpPr>
          <p:spPr>
            <a:xfrm>
              <a:off x="2718685" y="3017224"/>
              <a:ext cx="17919" cy="17919"/>
            </a:xfrm>
            <a:custGeom>
              <a:rect b="b" l="l" r="r" t="t"/>
              <a:pathLst>
                <a:path extrusionOk="0" h="3373" w="3373">
                  <a:moveTo>
                    <a:pt x="1687" y="1"/>
                  </a:moveTo>
                  <a:cubicBezTo>
                    <a:pt x="755" y="1"/>
                    <a:pt x="1" y="754"/>
                    <a:pt x="1" y="1686"/>
                  </a:cubicBezTo>
                  <a:cubicBezTo>
                    <a:pt x="1" y="2618"/>
                    <a:pt x="755" y="3372"/>
                    <a:pt x="1687" y="3372"/>
                  </a:cubicBezTo>
                  <a:cubicBezTo>
                    <a:pt x="2618" y="3372"/>
                    <a:pt x="3372" y="2618"/>
                    <a:pt x="3372" y="1686"/>
                  </a:cubicBezTo>
                  <a:cubicBezTo>
                    <a:pt x="3372" y="754"/>
                    <a:pt x="2618" y="1"/>
                    <a:pt x="1687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g7d86af7f46c1643b_0"/>
            <p:cNvSpPr/>
            <p:nvPr/>
          </p:nvSpPr>
          <p:spPr>
            <a:xfrm>
              <a:off x="2777509" y="3017224"/>
              <a:ext cx="17914" cy="17919"/>
            </a:xfrm>
            <a:custGeom>
              <a:rect b="b" l="l" r="r" t="t"/>
              <a:pathLst>
                <a:path extrusionOk="0" h="3373" w="3372">
                  <a:moveTo>
                    <a:pt x="1685" y="1"/>
                  </a:moveTo>
                  <a:cubicBezTo>
                    <a:pt x="753" y="1"/>
                    <a:pt x="0" y="754"/>
                    <a:pt x="0" y="1686"/>
                  </a:cubicBezTo>
                  <a:cubicBezTo>
                    <a:pt x="0" y="2618"/>
                    <a:pt x="753" y="3372"/>
                    <a:pt x="1685" y="3372"/>
                  </a:cubicBezTo>
                  <a:cubicBezTo>
                    <a:pt x="2617" y="3372"/>
                    <a:pt x="3372" y="2618"/>
                    <a:pt x="3372" y="1686"/>
                  </a:cubicBezTo>
                  <a:cubicBezTo>
                    <a:pt x="3372" y="754"/>
                    <a:pt x="2617" y="1"/>
                    <a:pt x="1685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g7d86af7f46c1643b_0"/>
            <p:cNvSpPr/>
            <p:nvPr/>
          </p:nvSpPr>
          <p:spPr>
            <a:xfrm>
              <a:off x="2659856" y="3017224"/>
              <a:ext cx="17914" cy="17919"/>
            </a:xfrm>
            <a:custGeom>
              <a:rect b="b" l="l" r="r" t="t"/>
              <a:pathLst>
                <a:path extrusionOk="0" h="3373" w="3372">
                  <a:moveTo>
                    <a:pt x="1687" y="1"/>
                  </a:moveTo>
                  <a:cubicBezTo>
                    <a:pt x="755" y="1"/>
                    <a:pt x="1" y="754"/>
                    <a:pt x="1" y="1686"/>
                  </a:cubicBezTo>
                  <a:cubicBezTo>
                    <a:pt x="1" y="2618"/>
                    <a:pt x="755" y="3372"/>
                    <a:pt x="1687" y="3372"/>
                  </a:cubicBezTo>
                  <a:cubicBezTo>
                    <a:pt x="2619" y="3372"/>
                    <a:pt x="3372" y="2618"/>
                    <a:pt x="3372" y="1686"/>
                  </a:cubicBezTo>
                  <a:cubicBezTo>
                    <a:pt x="3372" y="754"/>
                    <a:pt x="2619" y="1"/>
                    <a:pt x="1687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g7d86af7f46c1643b_0"/>
            <p:cNvSpPr/>
            <p:nvPr/>
          </p:nvSpPr>
          <p:spPr>
            <a:xfrm>
              <a:off x="2833559" y="2761962"/>
              <a:ext cx="248503" cy="268106"/>
            </a:xfrm>
            <a:custGeom>
              <a:rect b="b" l="l" r="r" t="t"/>
              <a:pathLst>
                <a:path extrusionOk="0" h="50467" w="46777">
                  <a:moveTo>
                    <a:pt x="1" y="1"/>
                  </a:moveTo>
                  <a:lnTo>
                    <a:pt x="1" y="1458"/>
                  </a:lnTo>
                  <a:lnTo>
                    <a:pt x="21544" y="1458"/>
                  </a:lnTo>
                  <a:cubicBezTo>
                    <a:pt x="34653" y="1458"/>
                    <a:pt x="45320" y="12123"/>
                    <a:pt x="45320" y="25233"/>
                  </a:cubicBezTo>
                  <a:cubicBezTo>
                    <a:pt x="45320" y="38344"/>
                    <a:pt x="34653" y="49009"/>
                    <a:pt x="21544" y="49009"/>
                  </a:cubicBezTo>
                  <a:lnTo>
                    <a:pt x="1" y="49009"/>
                  </a:lnTo>
                  <a:lnTo>
                    <a:pt x="1" y="50466"/>
                  </a:lnTo>
                  <a:lnTo>
                    <a:pt x="21544" y="50466"/>
                  </a:lnTo>
                  <a:cubicBezTo>
                    <a:pt x="35457" y="50466"/>
                    <a:pt x="46776" y="39146"/>
                    <a:pt x="46776" y="25233"/>
                  </a:cubicBezTo>
                  <a:cubicBezTo>
                    <a:pt x="46776" y="11322"/>
                    <a:pt x="35457" y="1"/>
                    <a:pt x="21544" y="1"/>
                  </a:cubicBezTo>
                  <a:close/>
                </a:path>
              </a:pathLst>
            </a:custGeom>
            <a:solidFill>
              <a:srgbClr val="96979B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3" name="Google Shape;173;g7d86af7f46c1643b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25092" y="1706100"/>
            <a:ext cx="3027440" cy="479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7d86af7f46c1643b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05163" y="6498342"/>
            <a:ext cx="5067300" cy="32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7d86af7f46c1643b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52450" y="7216700"/>
            <a:ext cx="2483800" cy="307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7d86af7f46c1643b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37925c13f5fe466_6"/>
          <p:cNvSpPr txBox="1"/>
          <p:nvPr>
            <p:ph type="title"/>
          </p:nvPr>
        </p:nvSpPr>
        <p:spPr>
          <a:xfrm>
            <a:off x="4218325" y="399718"/>
            <a:ext cx="8336400" cy="992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50">
                <a:latin typeface="Comfortaa"/>
                <a:ea typeface="Comfortaa"/>
                <a:cs typeface="Comfortaa"/>
                <a:sym typeface="Comfortaa"/>
              </a:rPr>
              <a:t>Sciatic Nerve Injury</a:t>
            </a:r>
            <a:endParaRPr sz="645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2" name="Google Shape;182;g337925c13f5fe466_6"/>
          <p:cNvSpPr txBox="1"/>
          <p:nvPr>
            <p:ph idx="1" type="body"/>
          </p:nvPr>
        </p:nvSpPr>
        <p:spPr>
          <a:xfrm>
            <a:off x="463554" y="1891800"/>
            <a:ext cx="8336400" cy="7326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Causes</a:t>
            </a:r>
            <a:r>
              <a:rPr lang="en-US" sz="3000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omfortaa"/>
                <a:ea typeface="Comfortaa"/>
                <a:cs typeface="Comfortaa"/>
                <a:sym typeface="Comfortaa"/>
              </a:rPr>
              <a:t>The sciatic nerve is </a:t>
            </a:r>
            <a:r>
              <a:rPr lang="en-US" sz="2400" u="sng">
                <a:latin typeface="Comfortaa"/>
                <a:ea typeface="Comfortaa"/>
                <a:cs typeface="Comfortaa"/>
                <a:sym typeface="Comfortaa"/>
              </a:rPr>
              <a:t>most frequently injured</a:t>
            </a:r>
            <a:r>
              <a:rPr lang="en-US" sz="2400">
                <a:latin typeface="Comfortaa"/>
                <a:ea typeface="Comfortaa"/>
                <a:cs typeface="Comfortaa"/>
                <a:sym typeface="Comfortaa"/>
              </a:rPr>
              <a:t> by?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Comfortaa"/>
                <a:ea typeface="Comfortaa"/>
                <a:cs typeface="Comfortaa"/>
                <a:sym typeface="Comfortaa"/>
              </a:rPr>
              <a:t>1- </a:t>
            </a:r>
            <a:r>
              <a:rPr b="1" lang="en-US" sz="2600">
                <a:latin typeface="Comfortaa"/>
                <a:ea typeface="Comfortaa"/>
                <a:cs typeface="Comfortaa"/>
                <a:sym typeface="Comfortaa"/>
              </a:rPr>
              <a:t>W</a:t>
            </a:r>
            <a:r>
              <a:rPr b="1" lang="en-US" sz="2600">
                <a:latin typeface="Comfortaa"/>
                <a:ea typeface="Comfortaa"/>
                <a:cs typeface="Comfortaa"/>
                <a:sym typeface="Comfortaa"/>
              </a:rPr>
              <a:t>rongly placed intramuscular injection in gluteal region</a:t>
            </a:r>
            <a:endParaRPr b="1" sz="9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latin typeface="Comfortaa"/>
                <a:ea typeface="Comfortaa"/>
                <a:cs typeface="Comfortaa"/>
                <a:sym typeface="Comfortaa"/>
              </a:rPr>
              <a:t>● To avoid this, injections should be  </a:t>
            </a:r>
            <a:endParaRPr b="1" sz="2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latin typeface="Comfortaa"/>
                <a:ea typeface="Comfortaa"/>
                <a:cs typeface="Comfortaa"/>
                <a:sym typeface="Comfortaa"/>
              </a:rPr>
              <a:t>done into the gluteal maximus or  </a:t>
            </a:r>
            <a:endParaRPr b="1" sz="2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latin typeface="Comfortaa"/>
                <a:ea typeface="Comfortaa"/>
                <a:cs typeface="Comfortaa"/>
                <a:sym typeface="Comfortaa"/>
              </a:rPr>
              <a:t>medius. (into the </a:t>
            </a:r>
            <a:r>
              <a:rPr b="1" lang="en-US" sz="21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upper outer  </a:t>
            </a:r>
            <a:endParaRPr b="1" sz="2100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quadrant of the buttock</a:t>
            </a:r>
            <a:r>
              <a:rPr b="1" lang="en-US" sz="2100">
                <a:latin typeface="Comfortaa"/>
                <a:ea typeface="Comfortaa"/>
                <a:cs typeface="Comfortaa"/>
                <a:sym typeface="Comfortaa"/>
              </a:rPr>
              <a:t>).  </a:t>
            </a:r>
            <a:endParaRPr b="1" sz="2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latin typeface="Comfortaa"/>
                <a:ea typeface="Comfortaa"/>
                <a:cs typeface="Comfortaa"/>
                <a:sym typeface="Comfortaa"/>
              </a:rPr>
              <a:t>● Most nerve lesions are incomplete,  </a:t>
            </a:r>
            <a:endParaRPr b="1" sz="2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latin typeface="Comfortaa"/>
                <a:ea typeface="Comfortaa"/>
                <a:cs typeface="Comfortaa"/>
                <a:sym typeface="Comfortaa"/>
              </a:rPr>
              <a:t>and </a:t>
            </a:r>
            <a:r>
              <a:rPr b="1" lang="en-US" sz="21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in 90% of injuries, the common  </a:t>
            </a:r>
            <a:endParaRPr b="1" sz="2100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peroneal (part of nerve) is most  </a:t>
            </a:r>
            <a:endParaRPr b="1" sz="2100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affected</a:t>
            </a:r>
            <a:r>
              <a:rPr b="1" lang="en-US" sz="2100">
                <a:latin typeface="Comfortaa"/>
                <a:ea typeface="Comfortaa"/>
                <a:cs typeface="Comfortaa"/>
                <a:sym typeface="Comfortaa"/>
              </a:rPr>
              <a:t>. Why? </a:t>
            </a:r>
            <a:endParaRPr b="1" sz="2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latin typeface="Comfortaa"/>
                <a:ea typeface="Comfortaa"/>
                <a:cs typeface="Comfortaa"/>
                <a:sym typeface="Comfortaa"/>
              </a:rPr>
              <a:t>Because the common peroneal nerve  </a:t>
            </a:r>
            <a:endParaRPr b="1" sz="2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latin typeface="Comfortaa"/>
                <a:ea typeface="Comfortaa"/>
                <a:cs typeface="Comfortaa"/>
                <a:sym typeface="Comfortaa"/>
              </a:rPr>
              <a:t>fibers lies </a:t>
            </a:r>
            <a:r>
              <a:rPr b="1" lang="en-US" sz="21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superficial</a:t>
            </a:r>
            <a:r>
              <a:rPr b="1" lang="en-US" sz="2100">
                <a:latin typeface="Comfortaa"/>
                <a:ea typeface="Comfortaa"/>
                <a:cs typeface="Comfortaa"/>
                <a:sym typeface="Comfortaa"/>
              </a:rPr>
              <a:t> in the sciatic nerve.</a:t>
            </a:r>
            <a:endParaRPr b="1" sz="2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latin typeface="Comfortaa"/>
                <a:ea typeface="Comfortaa"/>
                <a:cs typeface="Comfortaa"/>
                <a:sym typeface="Comfortaa"/>
              </a:rPr>
              <a:t>2- posterior dislocation of hip joint.</a:t>
            </a:r>
            <a:endParaRPr b="1" sz="2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3" name="Google Shape;183;g337925c13f5fe466_6"/>
          <p:cNvSpPr txBox="1"/>
          <p:nvPr>
            <p:ph idx="2" type="body"/>
          </p:nvPr>
        </p:nvSpPr>
        <p:spPr>
          <a:xfrm>
            <a:off x="9951600" y="1891800"/>
            <a:ext cx="8336400" cy="6557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Effects</a:t>
            </a:r>
            <a:endParaRPr b="1" sz="3000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F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Motor effect : </a:t>
            </a:r>
            <a:endParaRPr b="1" sz="2200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1- marked </a:t>
            </a:r>
            <a:r>
              <a:rPr lang="en-US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wasting of muscles below the knee</a:t>
            </a:r>
            <a:r>
              <a:rPr b="1" lang="en-US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1"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2- </a:t>
            </a:r>
            <a:r>
              <a:rPr lang="en-US" sz="22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weak</a:t>
            </a:r>
            <a:r>
              <a:rPr lang="en-US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flexion of the knee</a:t>
            </a:r>
            <a:r>
              <a:rPr b="1" lang="en-US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2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(gracilis &amp; sartorius are intact ) </a:t>
            </a:r>
            <a:r>
              <a:rPr lang="en-US" sz="22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(they can do it , not rely on sciatic) </a:t>
            </a:r>
            <a:endParaRPr sz="2200">
              <a:solidFill>
                <a:srgbClr val="6AA84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3- </a:t>
            </a:r>
            <a:r>
              <a:rPr lang="en-US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weak extension of hip</a:t>
            </a:r>
            <a:r>
              <a:rPr b="1" lang="en-US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(gluteus maximus is intact) </a:t>
            </a:r>
            <a:r>
              <a:rPr lang="en-US" sz="22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(don’t rely on sciatic nerve) </a:t>
            </a:r>
            <a:endParaRPr sz="2200">
              <a:solidFill>
                <a:srgbClr val="6AA84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4- </a:t>
            </a:r>
            <a:r>
              <a:rPr lang="en-US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All the muscles below the knee are paralyzed, and the weight of the foot causes it to assume the </a:t>
            </a:r>
            <a:r>
              <a:rPr b="1" lang="en-US" sz="22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plantar flex position</a:t>
            </a:r>
            <a:r>
              <a:rPr lang="en-US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or </a:t>
            </a:r>
            <a:r>
              <a:rPr b="1" lang="en-US" sz="22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Foot Drop</a:t>
            </a:r>
            <a:r>
              <a:rPr lang="en-US" sz="2200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sz="2200">
              <a:solidFill>
                <a:srgbClr val="FF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5- Stamping Gait </a:t>
            </a:r>
            <a:r>
              <a:rPr b="1" lang="en-US" sz="22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(</a:t>
            </a:r>
            <a:r>
              <a:rPr lang="en-US" sz="22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High steppage gait)</a:t>
            </a:r>
            <a:r>
              <a:rPr lang="en-US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Sensory effect : </a:t>
            </a:r>
            <a:r>
              <a:rPr lang="en-US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Sensation is lost below the knee, </a:t>
            </a:r>
            <a:r>
              <a:rPr b="1" lang="en-US" sz="22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except for narrow area down the medial side of the lower part of the leg </a:t>
            </a:r>
            <a:r>
              <a:rPr lang="en-US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+ along the medial border of foot as far as the ball of the big toe,, </a:t>
            </a:r>
            <a:r>
              <a:rPr b="1" lang="en-US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supplied by saphenous nerve ( femoral nerve)</a:t>
            </a:r>
            <a:endParaRPr b="1"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84" name="Google Shape;184;g337925c13f5fe466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3025" y="3670424"/>
            <a:ext cx="3419274" cy="349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337925c13f5fe466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2287250" y="7924825"/>
            <a:ext cx="4922050" cy="1929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6" name="Google Shape;186;g337925c13f5fe466_6"/>
          <p:cNvCxnSpPr/>
          <p:nvPr/>
        </p:nvCxnSpPr>
        <p:spPr>
          <a:xfrm flipH="1">
            <a:off x="9601050" y="1730086"/>
            <a:ext cx="19200" cy="8124000"/>
          </a:xfrm>
          <a:prstGeom prst="straightConnector1">
            <a:avLst/>
          </a:prstGeom>
          <a:noFill/>
          <a:ln cap="flat" cmpd="sng" w="38100">
            <a:solidFill>
              <a:srgbClr val="FCE5CD"/>
            </a:solidFill>
            <a:prstDash val="solid"/>
            <a:round/>
            <a:headEnd len="med" w="med" type="diamond"/>
            <a:tailEnd len="med" w="med" type="diamond"/>
          </a:ln>
        </p:spPr>
      </p:cxnSp>
      <p:pic>
        <p:nvPicPr>
          <p:cNvPr id="187" name="Google Shape;187;g337925c13f5fe466_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553080a535225b8d_35"/>
          <p:cNvSpPr txBox="1"/>
          <p:nvPr>
            <p:ph type="title"/>
          </p:nvPr>
        </p:nvSpPr>
        <p:spPr>
          <a:xfrm>
            <a:off x="3727625" y="1288575"/>
            <a:ext cx="11274300" cy="808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50">
                <a:latin typeface="Comfortaa"/>
                <a:ea typeface="Comfortaa"/>
                <a:cs typeface="Comfortaa"/>
                <a:sym typeface="Comfortaa"/>
              </a:rPr>
              <a:t>Effects of sciatic nerve injury</a:t>
            </a:r>
            <a:endParaRPr sz="5250">
              <a:latin typeface="Comfortaa"/>
              <a:ea typeface="Comfortaa"/>
              <a:cs typeface="Comfortaa"/>
              <a:sym typeface="Comfortaa"/>
            </a:endParaRPr>
          </a:p>
        </p:txBody>
      </p:sp>
      <p:graphicFrame>
        <p:nvGraphicFramePr>
          <p:cNvPr id="193" name="Google Shape;193;g553080a535225b8d_35"/>
          <p:cNvGraphicFramePr/>
          <p:nvPr/>
        </p:nvGraphicFramePr>
        <p:xfrm>
          <a:off x="572363" y="301652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{F1248E0B-6A4C-44A5-A674-2BC932A39A04}</a:tableStyleId>
              </a:tblPr>
              <a:tblGrid>
                <a:gridCol w="5714425"/>
                <a:gridCol w="5714425"/>
                <a:gridCol w="5714425"/>
              </a:tblGrid>
              <a:tr h="1966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25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rPr b="1" lang="en-US" sz="25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Paralysis</a:t>
                      </a:r>
                      <a:endParaRPr b="1" sz="25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rPr b="1" lang="en-US" sz="25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Movement affected</a:t>
                      </a:r>
                      <a:endParaRPr b="1" sz="25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</a:tr>
              <a:tr h="1865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rPr b="1" lang="en-US" sz="2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Motor effect</a:t>
                      </a:r>
                      <a:endParaRPr b="1" sz="2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rPr lang="en-US" sz="2500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Hamstrings</a:t>
                      </a:r>
                      <a:r>
                        <a:rPr lang="en-US" sz="25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+ all muscles of leg &amp; foot</a:t>
                      </a:r>
                      <a:endParaRPr sz="25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rPr lang="en-US" sz="25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Flexion of knee &amp; extension of hip + all movements of </a:t>
                      </a:r>
                      <a:r>
                        <a:rPr lang="en-US" sz="2500" u="sng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leg &amp; foot</a:t>
                      </a:r>
                      <a:r>
                        <a:rPr lang="en-US" sz="25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endParaRPr sz="25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65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rPr b="1" lang="en-US" sz="2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Sensory effect</a:t>
                      </a:r>
                      <a:endParaRPr b="1" sz="2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rPr lang="en-US" sz="25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Loss of sensation of areas </a:t>
                      </a:r>
                      <a:r>
                        <a:rPr lang="en-US" sz="25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supplied</a:t>
                      </a:r>
                      <a:r>
                        <a:rPr lang="en-US" sz="25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by </a:t>
                      </a:r>
                      <a:r>
                        <a:rPr b="1" lang="en-US" sz="2500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sciatic nerve (below knee)</a:t>
                      </a:r>
                      <a:endParaRPr b="1" sz="2500" u="none" cap="none" strike="noStrike">
                        <a:solidFill>
                          <a:srgbClr val="CC00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rPr lang="en-US" sz="25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All </a:t>
                      </a:r>
                      <a:r>
                        <a:rPr b="1" lang="en-US" sz="2500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except</a:t>
                      </a:r>
                      <a:r>
                        <a:rPr lang="en-US" sz="25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b="1" lang="en-US" sz="2500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area supplied by saphenous nerve </a:t>
                      </a:r>
                      <a:endParaRPr b="1" sz="2500" u="none" cap="none" strike="noStrike">
                        <a:solidFill>
                          <a:srgbClr val="CC00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94" name="Google Shape;194;g553080a535225b8d_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