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comments+xml" PartName="/ppt/comments/comment4.xml"/>
  <Override ContentType="application/vnd.openxmlformats-officedocument.presentationml.comments+xml" PartName="/ppt/comments/comment3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y="10287000" cx="18288000"/>
  <p:notesSz cx="18288000" cy="10287000"/>
  <p:embeddedFontLst>
    <p:embeddedFont>
      <p:font typeface="Caveat"/>
      <p:regular r:id="rId21"/>
      <p:bold r:id="rId22"/>
    </p:embeddedFont>
    <p:embeddedFont>
      <p:font typeface="Arial Narrow"/>
      <p:regular r:id="rId23"/>
      <p:bold r:id="rId24"/>
      <p:italic r:id="rId25"/>
      <p:boldItalic r:id="rId26"/>
    </p:embeddedFont>
    <p:embeddedFont>
      <p:font typeface="Comfortaa"/>
      <p:regular r:id="rId27"/>
      <p:bold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29" roundtripDataSignature="AMtx7mhd709va07K4pDqRMSphVnwisy+7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9" name="Med 442"/>
  <p:cmAuthor clrIdx="1" id="1" initials="" lastIdx="9" name="anatomy team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20D8B44-5FD1-439E-B04E-0987DD07809F}">
  <a:tblStyle styleId="{C20D8B44-5FD1-439E-B04E-0987DD07809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font" Target="fonts/Caveat-bold.fntdata"/><Relationship Id="rId21" Type="http://schemas.openxmlformats.org/officeDocument/2006/relationships/font" Target="fonts/Caveat-regular.fntdata"/><Relationship Id="rId24" Type="http://schemas.openxmlformats.org/officeDocument/2006/relationships/font" Target="fonts/ArialNarrow-bold.fntdata"/><Relationship Id="rId23" Type="http://schemas.openxmlformats.org/officeDocument/2006/relationships/font" Target="fonts/ArialNarrow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font" Target="fonts/ArialNarrow-boldItalic.fntdata"/><Relationship Id="rId25" Type="http://schemas.openxmlformats.org/officeDocument/2006/relationships/font" Target="fonts/ArialNarrow-italic.fntdata"/><Relationship Id="rId28" Type="http://schemas.openxmlformats.org/officeDocument/2006/relationships/font" Target="fonts/Comfortaa-bold.fntdata"/><Relationship Id="rId27" Type="http://schemas.openxmlformats.org/officeDocument/2006/relationships/font" Target="fonts/Comfortaa-regular.fntdata"/><Relationship Id="rId5" Type="http://schemas.openxmlformats.org/officeDocument/2006/relationships/commentAuthors" Target="commentAuthors.xml"/><Relationship Id="rId6" Type="http://schemas.openxmlformats.org/officeDocument/2006/relationships/slideMaster" Target="slideMasters/slideMaster1.xml"/><Relationship Id="rId29" Type="http://customschemas.google.com/relationships/presentationmetadata" Target="meta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1-12-09T13:55:46.903">
    <p:pos x="6000" y="0"/>
    <p:text>Write the objectives from both male &amp; female slides in the next slide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ASy_8y5s"/>
      </p:ext>
    </p:extLst>
  </p:cm>
  <p:cm authorId="1" idx="1" dt="2021-12-09T13:55:46.903">
    <p:pos x="6000" y="0"/>
    <p:text>done</p:text>
    <p:extLst>
      <p:ext uri="{C676402C-5697-4E1C-873F-D02D1690AC5C}">
        <p15:threadingInfo timeZoneBias="0">
          <p15:parentCm authorId="0" idx="1"/>
        </p15:threadingInfo>
      </p:ext>
      <p:ext uri="http://customooxmlschemas.google.com/">
        <go:slidesCustomData xmlns:go="http://customooxmlschemas.google.com/" commentPostId="AAAASzfAoMo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2" dt="2021-12-09T14:05:25.209">
    <p:pos x="6000" y="0"/>
    <p:text>check the slides you didn't write from where the septa pass from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ASy_8y5w"/>
      </p:ext>
    </p:extLst>
  </p:cm>
  <p:cm authorId="1" idx="2" dt="2021-12-09T14:05:25.209">
    <p:pos x="6000" y="0"/>
    <p:text>done</p:text>
    <p:extLst>
      <p:ext uri="{C676402C-5697-4E1C-873F-D02D1690AC5C}">
        <p15:threadingInfo timeZoneBias="0">
          <p15:parentCm authorId="0" idx="2"/>
        </p15:threadingInfo>
      </p:ext>
      <p:ext uri="http://customooxmlschemas.google.com/">
        <go:slidesCustomData xmlns:go="http://customooxmlschemas.google.com/" commentPostId="AAAAS1hLCGc"/>
      </p:ext>
    </p:extLst>
  </p:cm>
  <p:cm authorId="0" idx="3" dt="2021-12-09T14:05:30.281">
    <p:pos x="6000" y="100"/>
    <p:text>choose better picture for the lower one or at least insert a color box around the name of the muscles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ASGbzFSY"/>
      </p:ext>
    </p:extLst>
  </p:cm>
  <p:cm authorId="1" idx="3" dt="2021-12-09T14:05:30.281">
    <p:pos x="6000" y="100"/>
    <p:text>done</p:text>
    <p:extLst>
      <p:ext uri="{C676402C-5697-4E1C-873F-D02D1690AC5C}">
        <p15:threadingInfo timeZoneBias="0">
          <p15:parentCm authorId="0" idx="3"/>
        </p15:threadingInfo>
      </p:ext>
      <p:ext uri="http://customooxmlschemas.google.com/">
        <go:slidesCustomData xmlns:go="http://customooxmlschemas.google.com/" commentPostId="AAAAS1hLCGg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4" dt="2021-12-09T14:06:58.385">
    <p:pos x="6000" y="0"/>
    <p:text>amazing work but write the meaning of each word of Extensor hallucis longus ) and also write the abbreviation of the muscles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ASy_8y54"/>
      </p:ext>
    </p:extLst>
  </p:cm>
  <p:cm authorId="1" idx="4" dt="2021-12-09T14:06:58.385">
    <p:pos x="6000" y="0"/>
    <p:text>done</p:text>
    <p:extLst>
      <p:ext uri="{C676402C-5697-4E1C-873F-D02D1690AC5C}">
        <p15:threadingInfo timeZoneBias="0">
          <p15:parentCm authorId="0" idx="4"/>
        </p15:threadingInfo>
      </p:ext>
      <p:ext uri="http://customooxmlschemas.google.com/">
        <go:slidesCustomData xmlns:go="http://customooxmlschemas.google.com/" commentPostId="AAAAS1hLCGk"/>
      </p:ext>
    </p:extLst>
  </p:cm>
  <p:cm authorId="0" idx="5" dt="2021-12-09T14:07:06.340">
    <p:pos x="6000" y="100"/>
    <p:text>write the last muscle ( may be absent )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ASGbzFR4"/>
      </p:ext>
    </p:extLst>
  </p:cm>
  <p:cm authorId="1" idx="5" dt="2021-12-09T14:07:06.340">
    <p:pos x="6000" y="100"/>
    <p:text>done</p:text>
    <p:extLst>
      <p:ext uri="{C676402C-5697-4E1C-873F-D02D1690AC5C}">
        <p15:threadingInfo timeZoneBias="0">
          <p15:parentCm authorId="0" idx="5"/>
        </p15:threadingInfo>
      </p:ext>
      <p:ext uri="http://customooxmlschemas.google.com/">
        <go:slidesCustomData xmlns:go="http://customooxmlschemas.google.com/" commentPostId="AAAAS1hLCGo"/>
      </p:ext>
    </p:extLst>
  </p:cm>
  <p:cm authorId="0" idx="6" dt="2021-12-09T14:16:51.285">
    <p:pos x="6000" y="200"/>
    <p:text>choose better picture please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ASGbzFSA"/>
      </p:ext>
    </p:extLst>
  </p:cm>
  <p:cm authorId="1" idx="6" dt="2021-12-09T14:16:51.285">
    <p:pos x="6000" y="200"/>
    <p:text>doneeee</p:text>
    <p:extLst>
      <p:ext uri="{C676402C-5697-4E1C-873F-D02D1690AC5C}">
        <p15:threadingInfo timeZoneBias="0">
          <p15:parentCm authorId="0" idx="6"/>
        </p15:threadingInfo>
      </p:ext>
      <p:ext uri="http://customooxmlschemas.google.com/">
        <go:slidesCustomData xmlns:go="http://customooxmlschemas.google.com/" commentPostId="AAAASGtofN4"/>
      </p:ext>
    </p:extLst>
  </p:cm>
  <p:cm authorId="0" idx="7" dt="2021-12-09T14:11:31.832">
    <p:pos x="6000" y="300"/>
    <p:text>replace the nerve and blood supply boxes  and write it in better box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ASGbzFR8"/>
      </p:ext>
    </p:extLst>
  </p:cm>
  <p:cm authorId="1" idx="7" dt="2021-12-09T14:11:31.832">
    <p:pos x="6000" y="300"/>
    <p:text>done</p:text>
    <p:extLst>
      <p:ext uri="{C676402C-5697-4E1C-873F-D02D1690AC5C}">
        <p15:threadingInfo timeZoneBias="0">
          <p15:parentCm authorId="0" idx="7"/>
        </p15:threadingInfo>
      </p:ext>
      <p:ext uri="http://customooxmlschemas.google.com/">
        <go:slidesCustomData xmlns:go="http://customooxmlschemas.google.com/" commentPostId="AAAASGtofN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8" dt="2021-12-09T14:19:03.286">
    <p:pos x="6000" y="0"/>
    <p:text>stem definition was mentioned in bothe slides why you wrote it in pink color ?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ASGbzFSI"/>
      </p:ext>
    </p:extLst>
  </p:cm>
  <p:cm authorId="1" idx="8" dt="2021-12-09T14:19:03.286">
    <p:pos x="6000" y="0"/>
    <p:text>done</p:text>
    <p:extLst>
      <p:ext uri="{C676402C-5697-4E1C-873F-D02D1690AC5C}">
        <p15:threadingInfo timeZoneBias="0">
          <p15:parentCm authorId="0" idx="8"/>
        </p15:threadingInfo>
      </p:ext>
      <p:ext uri="http://customooxmlschemas.google.com/">
        <go:slidesCustomData xmlns:go="http://customooxmlschemas.google.com/" commentPostId="AAAASGtofOA"/>
      </p:ext>
    </p:extLst>
  </p:cm>
  <p:cm authorId="0" idx="9" dt="2021-12-09T14:18:59.423">
    <p:pos x="6000" y="100"/>
    <p:text>Excellent work but write the definition of Extensor retinaculum as it was mentioned in the slides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ASGbzFSE"/>
      </p:ext>
    </p:extLst>
  </p:cm>
  <p:cm authorId="1" idx="9" dt="2021-12-09T14:18:59.423">
    <p:pos x="6000" y="100"/>
    <p:text>done</p:text>
    <p:extLst>
      <p:ext uri="{C676402C-5697-4E1C-873F-D02D1690AC5C}">
        <p15:threadingInfo timeZoneBias="0">
          <p15:parentCm authorId="0" idx="9"/>
        </p15:threadingInfo>
      </p:ext>
      <p:ext uri="http://customooxmlschemas.google.com/">
        <go:slidesCustomData xmlns:go="http://customooxmlschemas.google.com/" commentPostId="AAAASGtofN8"/>
      </p:ext>
    </p:extLs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048600" y="771525"/>
            <a:ext cx="12192600" cy="3857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104acf02545_0_404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g104acf02545_0_404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61bc67ba29e69cd3_10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6" name="Google Shape;166;g61bc67ba29e69cd3_10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04acf02545_0_443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9" name="Google Shape;179;g104acf02545_0_443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06d742187a_0_202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6" name="Google Shape;266;g106d742187a_0_202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04acf02545_0_573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3" name="Google Shape;353;g104acf02545_0_573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06d742187a_0_0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3" name="Google Shape;63;g106d742187a_0_0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04acf02545_0_439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9" name="Google Shape;69;g104acf02545_0_439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06d742187a_0_42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g106d742187a_0_42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0668f41754_0_55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2" name="Google Shape;92;g10668f41754_0_55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0680264842_1_4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4" name="Google Shape;114;g10680264842_1_4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8b303bf2e36819b_5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team </a:t>
            </a:r>
            <a:endParaRPr/>
          </a:p>
        </p:txBody>
      </p:sp>
      <p:sp>
        <p:nvSpPr>
          <p:cNvPr id="122" name="Google Shape;122;g18b303bf2e36819b_5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8b303bf2e36819b_42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7" name="Google Shape;137;g18b303bf2e36819b_42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8b303bf2e36819b_9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0" name="Google Shape;150;g18b303bf2e36819b_9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"/>
          <p:cNvSpPr txBox="1"/>
          <p:nvPr>
            <p:ph idx="11" type="ft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5"/>
          <p:cNvSpPr txBox="1"/>
          <p:nvPr>
            <p:ph idx="10" type="dt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5"/>
          <p:cNvSpPr txBox="1"/>
          <p:nvPr>
            <p:ph idx="12" type="sldNum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showMasterSp="0">
  <p:cSld name="Title Only">
    <p:bg>
      <p:bgPr>
        <a:solidFill>
          <a:schemeClr val="lt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645411" y="643388"/>
            <a:ext cx="4038599" cy="2984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51352" y="643388"/>
            <a:ext cx="4419599" cy="321944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"/>
          <p:cNvSpPr txBox="1"/>
          <p:nvPr>
            <p:ph type="title"/>
          </p:nvPr>
        </p:nvSpPr>
        <p:spPr>
          <a:xfrm>
            <a:off x="4975771" y="562805"/>
            <a:ext cx="8336457" cy="11931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650">
                <a:solidFill>
                  <a:srgbClr val="FDB48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6"/>
          <p:cNvSpPr txBox="1"/>
          <p:nvPr>
            <p:ph idx="11" type="ft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6"/>
          <p:cNvSpPr txBox="1"/>
          <p:nvPr>
            <p:ph idx="10" type="dt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6"/>
          <p:cNvSpPr txBox="1"/>
          <p:nvPr>
            <p:ph idx="12" type="sldNum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"/>
          <p:cNvSpPr txBox="1"/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7"/>
          <p:cNvSpPr txBox="1"/>
          <p:nvPr>
            <p:ph idx="1" type="subTitle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7"/>
          <p:cNvSpPr txBox="1"/>
          <p:nvPr>
            <p:ph idx="11" type="ft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7"/>
          <p:cNvSpPr txBox="1"/>
          <p:nvPr>
            <p:ph idx="10" type="dt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7"/>
          <p:cNvSpPr txBox="1"/>
          <p:nvPr>
            <p:ph idx="12" type="sldNum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/>
          <p:nvPr>
            <p:ph type="title"/>
          </p:nvPr>
        </p:nvSpPr>
        <p:spPr>
          <a:xfrm>
            <a:off x="4975771" y="562805"/>
            <a:ext cx="8336457" cy="11931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650">
                <a:solidFill>
                  <a:srgbClr val="FDB48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8"/>
          <p:cNvSpPr txBox="1"/>
          <p:nvPr>
            <p:ph idx="1" type="body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8"/>
          <p:cNvSpPr txBox="1"/>
          <p:nvPr>
            <p:ph idx="11" type="ft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8"/>
          <p:cNvSpPr txBox="1"/>
          <p:nvPr>
            <p:ph idx="10" type="dt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 txBox="1"/>
          <p:nvPr>
            <p:ph type="title"/>
          </p:nvPr>
        </p:nvSpPr>
        <p:spPr>
          <a:xfrm>
            <a:off x="4975771" y="562805"/>
            <a:ext cx="8336457" cy="11931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650">
                <a:solidFill>
                  <a:srgbClr val="FDB48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9"/>
          <p:cNvSpPr txBox="1"/>
          <p:nvPr>
            <p:ph idx="1" type="body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9"/>
          <p:cNvSpPr txBox="1"/>
          <p:nvPr>
            <p:ph idx="2" type="body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9"/>
          <p:cNvSpPr txBox="1"/>
          <p:nvPr>
            <p:ph idx="11" type="ft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0" type="dt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9"/>
          <p:cNvSpPr txBox="1"/>
          <p:nvPr>
            <p:ph idx="12" type="sldNum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 txBox="1"/>
          <p:nvPr>
            <p:ph type="title"/>
          </p:nvPr>
        </p:nvSpPr>
        <p:spPr>
          <a:xfrm>
            <a:off x="4975771" y="562805"/>
            <a:ext cx="8336457" cy="11931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7650" u="none" cap="none" strike="noStrike">
                <a:solidFill>
                  <a:srgbClr val="FDB48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4"/>
          <p:cNvSpPr txBox="1"/>
          <p:nvPr>
            <p:ph idx="1" type="body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4"/>
          <p:cNvSpPr txBox="1"/>
          <p:nvPr>
            <p:ph idx="11" type="ft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4"/>
          <p:cNvSpPr txBox="1"/>
          <p:nvPr>
            <p:ph idx="10" type="dt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4"/>
          <p:cNvSpPr txBox="1"/>
          <p:nvPr>
            <p:ph idx="12" type="sldNum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comments" Target="../comments/comment1.xml"/><Relationship Id="rId4" Type="http://schemas.openxmlformats.org/officeDocument/2006/relationships/image" Target="../media/image3.png"/><Relationship Id="rId10" Type="http://schemas.openxmlformats.org/officeDocument/2006/relationships/image" Target="../media/image12.png"/><Relationship Id="rId9" Type="http://schemas.openxmlformats.org/officeDocument/2006/relationships/image" Target="../media/image4.jpg"/><Relationship Id="rId5" Type="http://schemas.openxmlformats.org/officeDocument/2006/relationships/image" Target="../media/image2.png"/><Relationship Id="rId6" Type="http://schemas.openxmlformats.org/officeDocument/2006/relationships/hyperlink" Target="https://docs.google.com/presentation/d/1TqFrwJwPpNRkeuXhJK_mTytLGLo_bK_J-sNgo7wsKlg/edit" TargetMode="External"/><Relationship Id="rId7" Type="http://schemas.openxmlformats.org/officeDocument/2006/relationships/hyperlink" Target="https://docs.google.com/presentation/d/1-4XrHk0ehAoa1huxbkdu8f-g6-YBr_Q3-rzzQcLIhVs/edit" TargetMode="External"/><Relationship Id="rId8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2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comments" Target="../comments/comment2.xml"/><Relationship Id="rId4" Type="http://schemas.openxmlformats.org/officeDocument/2006/relationships/image" Target="../media/image5.png"/><Relationship Id="rId5" Type="http://schemas.openxmlformats.org/officeDocument/2006/relationships/image" Target="../media/image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comments" Target="../comments/comment3.xml"/><Relationship Id="rId4" Type="http://schemas.openxmlformats.org/officeDocument/2006/relationships/image" Target="../media/image5.png"/><Relationship Id="rId9" Type="http://schemas.openxmlformats.org/officeDocument/2006/relationships/image" Target="../media/image8.jpg"/><Relationship Id="rId5" Type="http://schemas.openxmlformats.org/officeDocument/2006/relationships/hyperlink" Target="https://www.youtube.com/watch?v=p7pvntIgnl4" TargetMode="External"/><Relationship Id="rId6" Type="http://schemas.openxmlformats.org/officeDocument/2006/relationships/image" Target="../media/image7.png"/><Relationship Id="rId7" Type="http://schemas.openxmlformats.org/officeDocument/2006/relationships/image" Target="../media/image17.png"/><Relationship Id="rId8" Type="http://schemas.openxmlformats.org/officeDocument/2006/relationships/image" Target="../media/image2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comments" Target="../comments/comment4.xml"/><Relationship Id="rId4" Type="http://schemas.openxmlformats.org/officeDocument/2006/relationships/image" Target="../media/image5.png"/><Relationship Id="rId5" Type="http://schemas.openxmlformats.org/officeDocument/2006/relationships/image" Target="../media/image1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23.png"/><Relationship Id="rId5" Type="http://schemas.openxmlformats.org/officeDocument/2006/relationships/image" Target="../media/image22.png"/><Relationship Id="rId6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26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g104acf02545_0_4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80" y="1677408"/>
            <a:ext cx="4694866" cy="859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g104acf02545_0_40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221334" y="24430"/>
            <a:ext cx="1039163" cy="5180357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g104acf02545_0_404"/>
          <p:cNvSpPr txBox="1"/>
          <p:nvPr/>
        </p:nvSpPr>
        <p:spPr>
          <a:xfrm>
            <a:off x="14121585" y="7499557"/>
            <a:ext cx="36042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Comfortaa"/>
                <a:ea typeface="Comfortaa"/>
                <a:cs typeface="Comfortaa"/>
                <a:sym typeface="Comfortaa"/>
              </a:rPr>
              <a:t>Color index:</a:t>
            </a:r>
            <a:endParaRPr b="1" sz="1800"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-US" sz="1800">
                <a:latin typeface="Comfortaa"/>
                <a:ea typeface="Comfortaa"/>
                <a:cs typeface="Comfortaa"/>
                <a:sym typeface="Comfortaa"/>
              </a:rPr>
              <a:t>Mine text</a:t>
            </a:r>
            <a:endParaRPr sz="1800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800"/>
              <a:buFont typeface="Comfortaa"/>
              <a:buChar char="●"/>
            </a:pPr>
            <a:r>
              <a:rPr lang="en-US" sz="1800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Important </a:t>
            </a:r>
            <a:endParaRPr sz="1800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Font typeface="Comfortaa"/>
              <a:buChar char="●"/>
            </a:pPr>
            <a:r>
              <a:rPr lang="en-US" sz="1800">
                <a:solidFill>
                  <a:srgbClr val="38761D"/>
                </a:solidFill>
                <a:latin typeface="Comfortaa"/>
                <a:ea typeface="Comfortaa"/>
                <a:cs typeface="Comfortaa"/>
                <a:sym typeface="Comfortaa"/>
              </a:rPr>
              <a:t>Doctors notes</a:t>
            </a:r>
            <a:endParaRPr sz="1800">
              <a:solidFill>
                <a:srgbClr val="38761D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1800"/>
              <a:buFont typeface="Comfortaa"/>
              <a:buChar char="●"/>
            </a:pPr>
            <a:r>
              <a:rPr lang="en-US" sz="1800">
                <a:solidFill>
                  <a:srgbClr val="C27BA0"/>
                </a:solidFill>
                <a:latin typeface="Comfortaa"/>
                <a:ea typeface="Comfortaa"/>
                <a:cs typeface="Comfortaa"/>
                <a:sym typeface="Comfortaa"/>
              </a:rPr>
              <a:t>Female slides only</a:t>
            </a:r>
            <a:endParaRPr sz="1800">
              <a:solidFill>
                <a:srgbClr val="C27BA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800"/>
              <a:buFont typeface="Comfortaa"/>
              <a:buChar char="●"/>
            </a:pPr>
            <a:r>
              <a:rPr lang="en-US" sz="1800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Male slides only </a:t>
            </a:r>
            <a:endParaRPr sz="1800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Comfortaa"/>
              <a:buChar char="●"/>
            </a:pPr>
            <a:r>
              <a:rPr lang="en-US" sz="1800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Extra</a:t>
            </a:r>
            <a:endParaRPr sz="1800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49" name="Google Shape;49;g104acf02545_0_404"/>
          <p:cNvGrpSpPr/>
          <p:nvPr/>
        </p:nvGrpSpPr>
        <p:grpSpPr>
          <a:xfrm>
            <a:off x="13358740" y="6633124"/>
            <a:ext cx="624968" cy="535732"/>
            <a:chOff x="7513884" y="2448269"/>
            <a:chExt cx="363184" cy="338792"/>
          </a:xfrm>
        </p:grpSpPr>
        <p:sp>
          <p:nvSpPr>
            <p:cNvPr id="50" name="Google Shape;50;g104acf02545_0_404"/>
            <p:cNvSpPr/>
            <p:nvPr/>
          </p:nvSpPr>
          <p:spPr>
            <a:xfrm>
              <a:off x="7666316" y="2448269"/>
              <a:ext cx="210753" cy="206954"/>
            </a:xfrm>
            <a:custGeom>
              <a:rect b="b" l="l" r="r" t="t"/>
              <a:pathLst>
                <a:path extrusionOk="0" h="7899" w="8044">
                  <a:moveTo>
                    <a:pt x="5680" y="0"/>
                  </a:moveTo>
                  <a:cubicBezTo>
                    <a:pt x="5491" y="0"/>
                    <a:pt x="5302" y="72"/>
                    <a:pt x="5158" y="216"/>
                  </a:cubicBezTo>
                  <a:lnTo>
                    <a:pt x="289" y="5085"/>
                  </a:lnTo>
                  <a:cubicBezTo>
                    <a:pt x="1" y="5373"/>
                    <a:pt x="1" y="5843"/>
                    <a:pt x="289" y="6130"/>
                  </a:cubicBezTo>
                  <a:lnTo>
                    <a:pt x="1851" y="7683"/>
                  </a:lnTo>
                  <a:cubicBezTo>
                    <a:pt x="1995" y="7827"/>
                    <a:pt x="2182" y="7899"/>
                    <a:pt x="2370" y="7899"/>
                  </a:cubicBezTo>
                  <a:cubicBezTo>
                    <a:pt x="2558" y="7899"/>
                    <a:pt x="2747" y="7827"/>
                    <a:pt x="2896" y="7683"/>
                  </a:cubicBezTo>
                  <a:lnTo>
                    <a:pt x="7756" y="2814"/>
                  </a:lnTo>
                  <a:cubicBezTo>
                    <a:pt x="8043" y="2526"/>
                    <a:pt x="8043" y="2066"/>
                    <a:pt x="7756" y="1778"/>
                  </a:cubicBezTo>
                  <a:lnTo>
                    <a:pt x="6203" y="216"/>
                  </a:lnTo>
                  <a:cubicBezTo>
                    <a:pt x="6059" y="72"/>
                    <a:pt x="5870" y="0"/>
                    <a:pt x="5680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g104acf02545_0_404"/>
            <p:cNvSpPr/>
            <p:nvPr/>
          </p:nvSpPr>
          <p:spPr>
            <a:xfrm>
              <a:off x="7691442" y="2471482"/>
              <a:ext cx="185627" cy="183741"/>
            </a:xfrm>
            <a:custGeom>
              <a:rect b="b" l="l" r="r" t="t"/>
              <a:pathLst>
                <a:path extrusionOk="0" h="7013" w="7085">
                  <a:moveTo>
                    <a:pt x="5915" y="1"/>
                  </a:moveTo>
                  <a:lnTo>
                    <a:pt x="5920" y="7"/>
                  </a:lnTo>
                  <a:lnTo>
                    <a:pt x="5920" y="7"/>
                  </a:lnTo>
                  <a:cubicBezTo>
                    <a:pt x="5918" y="5"/>
                    <a:pt x="5917" y="3"/>
                    <a:pt x="5915" y="1"/>
                  </a:cubicBezTo>
                  <a:close/>
                  <a:moveTo>
                    <a:pt x="5920" y="7"/>
                  </a:moveTo>
                  <a:cubicBezTo>
                    <a:pt x="6202" y="295"/>
                    <a:pt x="6200" y="760"/>
                    <a:pt x="5915" y="1046"/>
                  </a:cubicBezTo>
                  <a:lnTo>
                    <a:pt x="1045" y="5915"/>
                  </a:lnTo>
                  <a:cubicBezTo>
                    <a:pt x="902" y="6059"/>
                    <a:pt x="715" y="6131"/>
                    <a:pt x="526" y="6131"/>
                  </a:cubicBezTo>
                  <a:cubicBezTo>
                    <a:pt x="338" y="6131"/>
                    <a:pt x="149" y="6059"/>
                    <a:pt x="0" y="5915"/>
                  </a:cubicBezTo>
                  <a:lnTo>
                    <a:pt x="0" y="5915"/>
                  </a:lnTo>
                  <a:lnTo>
                    <a:pt x="892" y="6797"/>
                  </a:lnTo>
                  <a:cubicBezTo>
                    <a:pt x="1036" y="6941"/>
                    <a:pt x="1223" y="7013"/>
                    <a:pt x="1410" y="7013"/>
                  </a:cubicBezTo>
                  <a:cubicBezTo>
                    <a:pt x="1596" y="7013"/>
                    <a:pt x="1783" y="6941"/>
                    <a:pt x="1927" y="6797"/>
                  </a:cubicBezTo>
                  <a:lnTo>
                    <a:pt x="6797" y="1928"/>
                  </a:lnTo>
                  <a:cubicBezTo>
                    <a:pt x="7084" y="1640"/>
                    <a:pt x="7084" y="1180"/>
                    <a:pt x="6797" y="892"/>
                  </a:cubicBezTo>
                  <a:lnTo>
                    <a:pt x="5920" y="7"/>
                  </a:ln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g104acf02545_0_404"/>
            <p:cNvSpPr/>
            <p:nvPr/>
          </p:nvSpPr>
          <p:spPr>
            <a:xfrm>
              <a:off x="7755972" y="2483298"/>
              <a:ext cx="84416" cy="84154"/>
            </a:xfrm>
            <a:custGeom>
              <a:rect b="b" l="l" r="r" t="t"/>
              <a:pathLst>
                <a:path extrusionOk="0" h="3212" w="3222">
                  <a:moveTo>
                    <a:pt x="624" y="0"/>
                  </a:moveTo>
                  <a:lnTo>
                    <a:pt x="1" y="614"/>
                  </a:lnTo>
                  <a:lnTo>
                    <a:pt x="2599" y="3212"/>
                  </a:lnTo>
                  <a:lnTo>
                    <a:pt x="3222" y="2589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g104acf02545_0_404"/>
            <p:cNvSpPr/>
            <p:nvPr/>
          </p:nvSpPr>
          <p:spPr>
            <a:xfrm>
              <a:off x="7800931" y="2528258"/>
              <a:ext cx="39457" cy="39195"/>
            </a:xfrm>
            <a:custGeom>
              <a:rect b="b" l="l" r="r" t="t"/>
              <a:pathLst>
                <a:path extrusionOk="0" h="1496" w="1506">
                  <a:moveTo>
                    <a:pt x="614" y="0"/>
                  </a:moveTo>
                  <a:lnTo>
                    <a:pt x="1" y="614"/>
                  </a:lnTo>
                  <a:lnTo>
                    <a:pt x="883" y="1496"/>
                  </a:lnTo>
                  <a:lnTo>
                    <a:pt x="1506" y="882"/>
                  </a:lnTo>
                  <a:lnTo>
                    <a:pt x="614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g104acf02545_0_404"/>
            <p:cNvSpPr/>
            <p:nvPr/>
          </p:nvSpPr>
          <p:spPr>
            <a:xfrm>
              <a:off x="7513884" y="2611888"/>
              <a:ext cx="195662" cy="175068"/>
            </a:xfrm>
            <a:custGeom>
              <a:rect b="b" l="l" r="r" t="t"/>
              <a:pathLst>
                <a:path extrusionOk="0" h="6682" w="7468">
                  <a:moveTo>
                    <a:pt x="6231" y="0"/>
                  </a:moveTo>
                  <a:lnTo>
                    <a:pt x="1" y="6231"/>
                  </a:lnTo>
                  <a:cubicBezTo>
                    <a:pt x="84" y="6538"/>
                    <a:pt x="472" y="6682"/>
                    <a:pt x="1011" y="6682"/>
                  </a:cubicBezTo>
                  <a:cubicBezTo>
                    <a:pt x="2642" y="6682"/>
                    <a:pt x="5653" y="5363"/>
                    <a:pt x="5761" y="3259"/>
                  </a:cubicBezTo>
                  <a:cubicBezTo>
                    <a:pt x="5790" y="3010"/>
                    <a:pt x="5905" y="2780"/>
                    <a:pt x="6097" y="2617"/>
                  </a:cubicBezTo>
                  <a:lnTo>
                    <a:pt x="7468" y="1237"/>
                  </a:lnTo>
                  <a:lnTo>
                    <a:pt x="623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g104acf02545_0_404"/>
            <p:cNvSpPr/>
            <p:nvPr/>
          </p:nvSpPr>
          <p:spPr>
            <a:xfrm>
              <a:off x="7513884" y="2626691"/>
              <a:ext cx="195426" cy="160370"/>
            </a:xfrm>
            <a:custGeom>
              <a:rect b="b" l="l" r="r" t="t"/>
              <a:pathLst>
                <a:path extrusionOk="0" h="6121" w="7459">
                  <a:moveTo>
                    <a:pt x="6787" y="1"/>
                  </a:moveTo>
                  <a:lnTo>
                    <a:pt x="5407" y="1371"/>
                  </a:lnTo>
                  <a:cubicBezTo>
                    <a:pt x="5225" y="1534"/>
                    <a:pt x="5110" y="1764"/>
                    <a:pt x="5081" y="2014"/>
                  </a:cubicBezTo>
                  <a:cubicBezTo>
                    <a:pt x="4968" y="4114"/>
                    <a:pt x="1958" y="5437"/>
                    <a:pt x="326" y="5437"/>
                  </a:cubicBezTo>
                  <a:cubicBezTo>
                    <a:pt x="297" y="5437"/>
                    <a:pt x="268" y="5436"/>
                    <a:pt x="240" y="5436"/>
                  </a:cubicBezTo>
                  <a:lnTo>
                    <a:pt x="1" y="5675"/>
                  </a:lnTo>
                  <a:cubicBezTo>
                    <a:pt x="81" y="5978"/>
                    <a:pt x="465" y="6121"/>
                    <a:pt x="1000" y="6121"/>
                  </a:cubicBezTo>
                  <a:cubicBezTo>
                    <a:pt x="2628" y="6121"/>
                    <a:pt x="5653" y="4801"/>
                    <a:pt x="5761" y="2694"/>
                  </a:cubicBezTo>
                  <a:cubicBezTo>
                    <a:pt x="5790" y="2455"/>
                    <a:pt x="5905" y="2225"/>
                    <a:pt x="6087" y="2052"/>
                  </a:cubicBezTo>
                  <a:lnTo>
                    <a:pt x="7458" y="681"/>
                  </a:lnTo>
                  <a:lnTo>
                    <a:pt x="6787" y="1"/>
                  </a:ln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6" name="Google Shape;56;g104acf02545_0_404">
            <a:hlinkClick r:id="rId6"/>
          </p:cNvPr>
          <p:cNvSpPr txBox="1"/>
          <p:nvPr/>
        </p:nvSpPr>
        <p:spPr>
          <a:xfrm>
            <a:off x="13983316" y="6633082"/>
            <a:ext cx="3493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u="sng">
                <a:highlight>
                  <a:srgbClr val="FCE5CD"/>
                </a:highlight>
                <a:latin typeface="Comfortaa"/>
                <a:ea typeface="Comfortaa"/>
                <a:cs typeface="Comfortaa"/>
                <a:sym typeface="Comfortaa"/>
              </a:rPr>
              <a:t>Editing file</a:t>
            </a:r>
            <a:endParaRPr sz="3000" u="sng">
              <a:highlight>
                <a:srgbClr val="FCE5CD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7" name="Google Shape;57;g104acf02545_0_404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3651045" y="-642629"/>
            <a:ext cx="4847402" cy="4847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g104acf02545_0_40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584492" y="542874"/>
            <a:ext cx="2523400" cy="24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g104acf02545_0_404"/>
          <p:cNvSpPr txBox="1"/>
          <p:nvPr/>
        </p:nvSpPr>
        <p:spPr>
          <a:xfrm>
            <a:off x="3505200" y="3659500"/>
            <a:ext cx="10846200" cy="22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B45F06"/>
                </a:solidFill>
                <a:latin typeface="Comfortaa"/>
                <a:ea typeface="Comfortaa"/>
                <a:cs typeface="Comfortaa"/>
                <a:sym typeface="Comfortaa"/>
              </a:rPr>
              <a:t>L</a:t>
            </a:r>
            <a:r>
              <a:rPr lang="en-US" sz="3500">
                <a:solidFill>
                  <a:srgbClr val="B45F06"/>
                </a:solidFill>
                <a:latin typeface="Comfortaa"/>
                <a:ea typeface="Comfortaa"/>
                <a:cs typeface="Comfortaa"/>
                <a:sym typeface="Comfortaa"/>
              </a:rPr>
              <a:t>15</a:t>
            </a:r>
            <a:endParaRPr b="0" i="0" sz="3500" u="none" cap="none" strike="noStrike">
              <a:solidFill>
                <a:srgbClr val="B45F0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4900">
                <a:solidFill>
                  <a:srgbClr val="B45F06"/>
                </a:solidFill>
                <a:latin typeface="Comfortaa"/>
                <a:ea typeface="Comfortaa"/>
                <a:cs typeface="Comfortaa"/>
                <a:sym typeface="Comfortaa"/>
              </a:rPr>
              <a:t>ِAnterior &amp; </a:t>
            </a:r>
            <a:r>
              <a:rPr lang="en-US" sz="4900">
                <a:solidFill>
                  <a:srgbClr val="B45F06"/>
                </a:solidFill>
                <a:latin typeface="Comfortaa"/>
                <a:ea typeface="Comfortaa"/>
                <a:cs typeface="Comfortaa"/>
                <a:sym typeface="Comfortaa"/>
              </a:rPr>
              <a:t>Lateral</a:t>
            </a:r>
            <a:r>
              <a:rPr lang="en-US" sz="4900">
                <a:solidFill>
                  <a:srgbClr val="B45F06"/>
                </a:solidFill>
                <a:latin typeface="Comfortaa"/>
                <a:ea typeface="Comfortaa"/>
                <a:cs typeface="Comfortaa"/>
                <a:sym typeface="Comfortaa"/>
              </a:rPr>
              <a:t> compartment </a:t>
            </a:r>
            <a:r>
              <a:rPr lang="en-US" sz="4900">
                <a:solidFill>
                  <a:srgbClr val="B45F06"/>
                </a:solidFill>
                <a:latin typeface="Comfortaa"/>
                <a:ea typeface="Comfortaa"/>
                <a:cs typeface="Comfortaa"/>
                <a:sym typeface="Comfortaa"/>
              </a:rPr>
              <a:t>The Leg and Dorsum Foot</a:t>
            </a:r>
            <a:endParaRPr b="0" i="0" sz="4900" u="none" cap="none" strike="noStrike">
              <a:solidFill>
                <a:srgbClr val="B45F0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0" name="Google Shape;60;g104acf02545_0_40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864132" y="6966973"/>
            <a:ext cx="3720366" cy="277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g61bc67ba29e69cd3_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g61bc67ba29e69cd3_10"/>
          <p:cNvSpPr txBox="1"/>
          <p:nvPr/>
        </p:nvSpPr>
        <p:spPr>
          <a:xfrm>
            <a:off x="7314300" y="1009675"/>
            <a:ext cx="40383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 u="sng">
                <a:solidFill>
                  <a:srgbClr val="F9CB9C"/>
                </a:solidFill>
                <a:latin typeface="Comfortaa"/>
                <a:ea typeface="Comfortaa"/>
                <a:cs typeface="Comfortaa"/>
                <a:sym typeface="Comfortaa"/>
              </a:rPr>
              <a:t>Clinical anatomy </a:t>
            </a:r>
            <a:r>
              <a:rPr b="1" lang="en-US" sz="3400">
                <a:solidFill>
                  <a:srgbClr val="F9CB9C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b="1" sz="3400">
              <a:solidFill>
                <a:srgbClr val="F9CB9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70" name="Google Shape;170;g61bc67ba29e69cd3_10"/>
          <p:cNvSpPr txBox="1"/>
          <p:nvPr/>
        </p:nvSpPr>
        <p:spPr>
          <a:xfrm>
            <a:off x="3429000" y="1713781"/>
            <a:ext cx="146304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71" name="Google Shape;171;g61bc67ba29e69cd3_10"/>
          <p:cNvSpPr txBox="1"/>
          <p:nvPr/>
        </p:nvSpPr>
        <p:spPr>
          <a:xfrm>
            <a:off x="1842975" y="2213275"/>
            <a:ext cx="5646600" cy="4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Comfortaa"/>
                <a:ea typeface="Comfortaa"/>
                <a:cs typeface="Comfortaa"/>
                <a:sym typeface="Comfortaa"/>
              </a:rPr>
              <a:t>Compartment syndrome:</a:t>
            </a:r>
            <a:endParaRPr b="1" sz="2400"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Comfortaa"/>
              <a:buChar char="●"/>
            </a:pPr>
            <a:r>
              <a:rPr lang="en-US" sz="2000">
                <a:latin typeface="Comfortaa"/>
                <a:ea typeface="Comfortaa"/>
                <a:cs typeface="Comfortaa"/>
                <a:sym typeface="Comfortaa"/>
              </a:rPr>
              <a:t>The anterior compartment of the leg is the most common location for compartment syndrome.</a:t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Comfortaa"/>
              <a:buChar char="●"/>
            </a:pPr>
            <a:r>
              <a:rPr lang="en-US" sz="2000">
                <a:latin typeface="Comfortaa"/>
                <a:ea typeface="Comfortaa"/>
                <a:cs typeface="Comfortaa"/>
                <a:sym typeface="Comfortaa"/>
              </a:rPr>
              <a:t>These facial compartments are </a:t>
            </a:r>
            <a:r>
              <a:rPr lang="en-US" sz="2000">
                <a:solidFill>
                  <a:srgbClr val="FF0000"/>
                </a:solidFill>
                <a:latin typeface="Comfortaa"/>
                <a:ea typeface="Comfortaa"/>
                <a:cs typeface="Comfortaa"/>
                <a:sym typeface="Comfortaa"/>
              </a:rPr>
              <a:t>inextensible</a:t>
            </a:r>
            <a:r>
              <a:rPr lang="en-US" sz="2000">
                <a:latin typeface="Comfortaa"/>
                <a:ea typeface="Comfortaa"/>
                <a:cs typeface="Comfortaa"/>
                <a:sym typeface="Comfortaa"/>
              </a:rPr>
              <a:t>.</a:t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Comfortaa"/>
              <a:buChar char="●"/>
            </a:pPr>
            <a:r>
              <a:rPr lang="en-US" sz="2000">
                <a:latin typeface="Comfortaa"/>
                <a:ea typeface="Comfortaa"/>
                <a:cs typeface="Comfortaa"/>
                <a:sym typeface="Comfortaa"/>
              </a:rPr>
              <a:t>Any swelling within these compartments as a result of bleeding infection or venous obstruction produces a rise in the intra compartmental pressure that will hinder its blood supply and produce tender, swollen muscles.</a:t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72" name="Google Shape;172;g61bc67ba29e69cd3_10"/>
          <p:cNvSpPr txBox="1"/>
          <p:nvPr/>
        </p:nvSpPr>
        <p:spPr>
          <a:xfrm>
            <a:off x="10435288" y="2213275"/>
            <a:ext cx="6401700" cy="45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latin typeface="Comfortaa"/>
                <a:ea typeface="Comfortaa"/>
                <a:cs typeface="Comfortaa"/>
                <a:sym typeface="Comfortaa"/>
              </a:rPr>
              <a:t>Foot drop:</a:t>
            </a:r>
            <a:endParaRPr b="1" sz="2500"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Comfortaa"/>
              <a:buChar char="●"/>
            </a:pPr>
            <a:r>
              <a:rPr lang="en-US" sz="2000">
                <a:latin typeface="Comfortaa"/>
                <a:ea typeface="Comfortaa"/>
                <a:cs typeface="Comfortaa"/>
                <a:sym typeface="Comfortaa"/>
              </a:rPr>
              <a:t>Is a clinical sign indicating </a:t>
            </a:r>
            <a:r>
              <a:rPr lang="en-US" sz="2000">
                <a:solidFill>
                  <a:srgbClr val="FF0000"/>
                </a:solidFill>
                <a:latin typeface="Comfortaa"/>
                <a:ea typeface="Comfortaa"/>
                <a:cs typeface="Comfortaa"/>
                <a:sym typeface="Comfortaa"/>
              </a:rPr>
              <a:t>paralysis of the muscles in the anterior compartment of the leg</a:t>
            </a:r>
            <a:endParaRPr sz="2000">
              <a:solidFill>
                <a:srgbClr val="FF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Comfortaa"/>
              <a:buChar char="●"/>
            </a:pPr>
            <a:r>
              <a:rPr lang="en-US" sz="2000">
                <a:latin typeface="Comfortaa"/>
                <a:ea typeface="Comfortaa"/>
                <a:cs typeface="Comfortaa"/>
                <a:sym typeface="Comfortaa"/>
              </a:rPr>
              <a:t>A consequence of damage to the common peroneal nerve </a:t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Comfortaa"/>
              <a:buChar char="●"/>
            </a:pPr>
            <a:r>
              <a:rPr lang="en-US" sz="2000">
                <a:latin typeface="Comfortaa"/>
                <a:ea typeface="Comfortaa"/>
                <a:cs typeface="Comfortaa"/>
                <a:sym typeface="Comfortaa"/>
              </a:rPr>
              <a:t>Because the anterior muscles are paralyzed , the unopposed pull of the muscles in the posterior leg produce permanent plantar flextion.</a:t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Comfortaa"/>
              <a:buChar char="●"/>
            </a:pPr>
            <a:r>
              <a:rPr lang="en-US" sz="2000">
                <a:latin typeface="Comfortaa"/>
                <a:ea typeface="Comfortaa"/>
                <a:cs typeface="Comfortaa"/>
                <a:sym typeface="Comfortaa"/>
              </a:rPr>
              <a:t>This can interfere with walking (as affected limb is dragged along the ground). To circumvent this patients can flick their foot outwards (this is called the eversion flick)</a:t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73" name="Google Shape;173;g61bc67ba29e69cd3_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16000" y="7158639"/>
            <a:ext cx="5300551" cy="253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g61bc67ba29e69cd3_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53446" y="6872575"/>
            <a:ext cx="4365374" cy="3109624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g61bc67ba29e69cd3_10"/>
          <p:cNvSpPr txBox="1"/>
          <p:nvPr/>
        </p:nvSpPr>
        <p:spPr>
          <a:xfrm>
            <a:off x="12001500" y="318460"/>
            <a:ext cx="64017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C27BA0"/>
                </a:solidFill>
                <a:latin typeface="Comfortaa"/>
                <a:ea typeface="Comfortaa"/>
                <a:cs typeface="Comfortaa"/>
                <a:sym typeface="Comfortaa"/>
              </a:rPr>
              <a:t>This is only in the female slides</a:t>
            </a:r>
            <a:endParaRPr sz="2700">
              <a:solidFill>
                <a:srgbClr val="C27BA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76" name="Google Shape;176;g61bc67ba29e69cd3_10"/>
          <p:cNvSpPr txBox="1"/>
          <p:nvPr/>
        </p:nvSpPr>
        <p:spPr>
          <a:xfrm>
            <a:off x="12480750" y="886975"/>
            <a:ext cx="5443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C27BA0"/>
                </a:solidFill>
                <a:latin typeface="Calibri"/>
                <a:ea typeface="Calibri"/>
                <a:cs typeface="Calibri"/>
                <a:sym typeface="Calibri"/>
              </a:rPr>
              <a:t>doctor said not important </a:t>
            </a:r>
            <a:endParaRPr sz="1800">
              <a:solidFill>
                <a:srgbClr val="C27B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C27BA0"/>
                </a:solidFill>
                <a:latin typeface="Calibri"/>
                <a:ea typeface="Calibri"/>
                <a:cs typeface="Calibri"/>
                <a:sym typeface="Calibri"/>
              </a:rPr>
              <a:t>just for your </a:t>
            </a:r>
            <a:r>
              <a:rPr lang="en-US" sz="1800">
                <a:solidFill>
                  <a:srgbClr val="C27BA0"/>
                </a:solidFill>
                <a:latin typeface="Calibri"/>
                <a:ea typeface="Calibri"/>
                <a:cs typeface="Calibri"/>
                <a:sym typeface="Calibri"/>
              </a:rPr>
              <a:t>knowledge</a:t>
            </a:r>
            <a:r>
              <a:rPr lang="en-US" sz="1800">
                <a:solidFill>
                  <a:srgbClr val="C27BA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rgbClr val="C27B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g104acf02545_0_4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2" name="Google Shape;182;g104acf02545_0_443"/>
          <p:cNvGrpSpPr/>
          <p:nvPr/>
        </p:nvGrpSpPr>
        <p:grpSpPr>
          <a:xfrm>
            <a:off x="9009124" y="3004327"/>
            <a:ext cx="3514317" cy="595244"/>
            <a:chOff x="4404545" y="3301592"/>
            <a:chExt cx="782403" cy="129272"/>
          </a:xfrm>
        </p:grpSpPr>
        <p:sp>
          <p:nvSpPr>
            <p:cNvPr id="183" name="Google Shape;183;g104acf02545_0_443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n-US" sz="17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Peroneus profundus </a:t>
              </a:r>
              <a:endParaRPr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184" name="Google Shape;184;g104acf02545_0_443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185" name="Google Shape;185;g104acf02545_0_443"/>
          <p:cNvGrpSpPr/>
          <p:nvPr/>
        </p:nvGrpSpPr>
        <p:grpSpPr>
          <a:xfrm>
            <a:off x="1890229" y="1713776"/>
            <a:ext cx="14507551" cy="1005276"/>
            <a:chOff x="4411970" y="2468673"/>
            <a:chExt cx="747292" cy="167429"/>
          </a:xfrm>
        </p:grpSpPr>
        <p:sp>
          <p:nvSpPr>
            <p:cNvPr id="186" name="Google Shape;186;g104acf02545_0_443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187" name="Google Shape;187;g104acf02545_0_443"/>
            <p:cNvSpPr/>
            <p:nvPr/>
          </p:nvSpPr>
          <p:spPr>
            <a:xfrm>
              <a:off x="4458980" y="246867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800">
                  <a:latin typeface="Comfortaa"/>
                  <a:ea typeface="Comfortaa"/>
                  <a:cs typeface="Comfortaa"/>
                  <a:sym typeface="Comfortaa"/>
                </a:rPr>
                <a:t>            </a:t>
              </a:r>
              <a:r>
                <a:rPr lang="en-US" sz="2800">
                  <a:latin typeface="Comfortaa"/>
                  <a:ea typeface="Comfortaa"/>
                  <a:cs typeface="Comfortaa"/>
                  <a:sym typeface="Comfortaa"/>
                </a:rPr>
                <a:t>Which of the following is a muscle in the lateral compartment of the leg?</a:t>
              </a:r>
              <a:endParaRPr i="0" sz="28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188" name="Google Shape;188;g104acf02545_0_443"/>
          <p:cNvSpPr txBox="1"/>
          <p:nvPr/>
        </p:nvSpPr>
        <p:spPr>
          <a:xfrm>
            <a:off x="2063690" y="1936263"/>
            <a:ext cx="771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latin typeface="Comfortaa"/>
                <a:ea typeface="Comfortaa"/>
                <a:cs typeface="Comfortaa"/>
                <a:sym typeface="Comfortaa"/>
              </a:rPr>
              <a:t>Q1</a:t>
            </a:r>
            <a:endParaRPr b="1" sz="2300"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189" name="Google Shape;189;g104acf02545_0_443"/>
          <p:cNvGrpSpPr/>
          <p:nvPr/>
        </p:nvGrpSpPr>
        <p:grpSpPr>
          <a:xfrm>
            <a:off x="1890229" y="3863932"/>
            <a:ext cx="14507551" cy="1005293"/>
            <a:chOff x="4411970" y="2468673"/>
            <a:chExt cx="747292" cy="167429"/>
          </a:xfrm>
        </p:grpSpPr>
        <p:sp>
          <p:nvSpPr>
            <p:cNvPr id="190" name="Google Shape;190;g104acf02545_0_443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191" name="Google Shape;191;g104acf02545_0_443"/>
            <p:cNvSpPr/>
            <p:nvPr/>
          </p:nvSpPr>
          <p:spPr>
            <a:xfrm>
              <a:off x="4458980" y="246867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>
                  <a:latin typeface="Comfortaa"/>
                  <a:ea typeface="Comfortaa"/>
                  <a:cs typeface="Comfortaa"/>
                  <a:sym typeface="Comfortaa"/>
                </a:rPr>
                <a:t>                                </a:t>
              </a:r>
              <a:r>
                <a:rPr lang="en-US" sz="2700">
                  <a:latin typeface="Comfortaa"/>
                  <a:ea typeface="Comfortaa"/>
                  <a:cs typeface="Comfortaa"/>
                  <a:sym typeface="Comfortaa"/>
                </a:rPr>
                <a:t>Which muscle is supplied by the deep peroneal nerve?	 </a:t>
              </a:r>
              <a:endParaRPr i="0" sz="3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192" name="Google Shape;192;g104acf02545_0_443"/>
          <p:cNvGrpSpPr/>
          <p:nvPr/>
        </p:nvGrpSpPr>
        <p:grpSpPr>
          <a:xfrm>
            <a:off x="1980603" y="3004327"/>
            <a:ext cx="3514317" cy="595244"/>
            <a:chOff x="4404545" y="3301592"/>
            <a:chExt cx="782403" cy="129272"/>
          </a:xfrm>
        </p:grpSpPr>
        <p:sp>
          <p:nvSpPr>
            <p:cNvPr id="193" name="Google Shape;193;g104acf02545_0_443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>
                  <a:latin typeface="Comfortaa"/>
                  <a:ea typeface="Comfortaa"/>
                  <a:cs typeface="Comfortaa"/>
                  <a:sym typeface="Comfortaa"/>
                </a:rPr>
                <a:t>Adductor magnus</a:t>
              </a:r>
              <a:r>
                <a:rPr lang="en-US" sz="2000">
                  <a:latin typeface="Comfortaa"/>
                  <a:ea typeface="Comfortaa"/>
                  <a:cs typeface="Comfortaa"/>
                  <a:sym typeface="Comfortaa"/>
                </a:rPr>
                <a:t> </a:t>
              </a:r>
              <a:endParaRPr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194" name="Google Shape;194;g104acf02545_0_443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195" name="Google Shape;195;g104acf02545_0_443"/>
          <p:cNvGrpSpPr/>
          <p:nvPr/>
        </p:nvGrpSpPr>
        <p:grpSpPr>
          <a:xfrm>
            <a:off x="5494861" y="3004327"/>
            <a:ext cx="3514317" cy="595244"/>
            <a:chOff x="4404545" y="3301592"/>
            <a:chExt cx="782403" cy="129272"/>
          </a:xfrm>
        </p:grpSpPr>
        <p:sp>
          <p:nvSpPr>
            <p:cNvPr id="196" name="Google Shape;196;g104acf02545_0_443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>
                  <a:latin typeface="Comfortaa"/>
                  <a:ea typeface="Comfortaa"/>
                  <a:cs typeface="Comfortaa"/>
                  <a:sym typeface="Comfortaa"/>
                </a:rPr>
                <a:t>Peroneus longus </a:t>
              </a:r>
              <a:endParaRPr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197" name="Google Shape;197;g104acf02545_0_443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198" name="Google Shape;198;g104acf02545_0_443"/>
          <p:cNvGrpSpPr/>
          <p:nvPr/>
        </p:nvGrpSpPr>
        <p:grpSpPr>
          <a:xfrm>
            <a:off x="12523396" y="3004327"/>
            <a:ext cx="3514317" cy="595244"/>
            <a:chOff x="4404545" y="3301592"/>
            <a:chExt cx="782403" cy="129272"/>
          </a:xfrm>
        </p:grpSpPr>
        <p:sp>
          <p:nvSpPr>
            <p:cNvPr id="199" name="Google Shape;199;g104acf02545_0_443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>
                  <a:latin typeface="Comfortaa"/>
                  <a:ea typeface="Comfortaa"/>
                  <a:cs typeface="Comfortaa"/>
                  <a:sym typeface="Comfortaa"/>
                </a:rPr>
                <a:t>Semitendonosus</a:t>
              </a:r>
              <a:r>
                <a:rPr lang="en-US" sz="1700">
                  <a:latin typeface="Comfortaa"/>
                  <a:ea typeface="Comfortaa"/>
                  <a:cs typeface="Comfortaa"/>
                  <a:sym typeface="Comfortaa"/>
                </a:rPr>
                <a:t> </a:t>
              </a:r>
              <a:endParaRPr i="0" sz="17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00" name="Google Shape;200;g104acf02545_0_443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201" name="Google Shape;201;g104acf02545_0_443"/>
          <p:cNvSpPr txBox="1"/>
          <p:nvPr/>
        </p:nvSpPr>
        <p:spPr>
          <a:xfrm>
            <a:off x="1980600" y="4059075"/>
            <a:ext cx="771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Q2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02" name="Google Shape;202;g104acf02545_0_443"/>
          <p:cNvSpPr txBox="1"/>
          <p:nvPr/>
        </p:nvSpPr>
        <p:spPr>
          <a:xfrm>
            <a:off x="5559052" y="2977150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latin typeface="Comfortaa"/>
                <a:ea typeface="Comfortaa"/>
                <a:cs typeface="Comfortaa"/>
                <a:sym typeface="Comfortaa"/>
              </a:rPr>
              <a:t>B</a:t>
            </a:r>
            <a:endParaRPr sz="2900"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203" name="Google Shape;203;g104acf02545_0_443"/>
          <p:cNvGrpSpPr/>
          <p:nvPr/>
        </p:nvGrpSpPr>
        <p:grpSpPr>
          <a:xfrm>
            <a:off x="1890229" y="5659934"/>
            <a:ext cx="14507551" cy="1005293"/>
            <a:chOff x="4411970" y="2468673"/>
            <a:chExt cx="747292" cy="167429"/>
          </a:xfrm>
        </p:grpSpPr>
        <p:sp>
          <p:nvSpPr>
            <p:cNvPr id="204" name="Google Shape;204;g104acf02545_0_443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05" name="Google Shape;205;g104acf02545_0_443"/>
            <p:cNvSpPr/>
            <p:nvPr/>
          </p:nvSpPr>
          <p:spPr>
            <a:xfrm>
              <a:off x="4458980" y="246867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>
                  <a:latin typeface="Comfortaa"/>
                  <a:ea typeface="Comfortaa"/>
                  <a:cs typeface="Comfortaa"/>
                  <a:sym typeface="Comfortaa"/>
                </a:rPr>
                <a:t>                                     </a:t>
              </a:r>
              <a:r>
                <a:rPr lang="en-US">
                  <a:latin typeface="Comfortaa"/>
                  <a:ea typeface="Comfortaa"/>
                  <a:cs typeface="Comfortaa"/>
                  <a:sym typeface="Comfortaa"/>
                </a:rPr>
                <a:t>  </a:t>
              </a:r>
              <a:r>
                <a:rPr lang="en-US" sz="3200">
                  <a:latin typeface="Comfortaa"/>
                  <a:ea typeface="Comfortaa"/>
                  <a:cs typeface="Comfortaa"/>
                  <a:sym typeface="Comfortaa"/>
                </a:rPr>
                <a:t>What artery supplies the dorsum of the foot?</a:t>
              </a:r>
              <a:endParaRPr i="0" sz="3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206" name="Google Shape;206;g104acf02545_0_443"/>
          <p:cNvSpPr txBox="1"/>
          <p:nvPr/>
        </p:nvSpPr>
        <p:spPr>
          <a:xfrm>
            <a:off x="1980600" y="5855075"/>
            <a:ext cx="771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Q</a:t>
            </a:r>
            <a:r>
              <a:rPr b="1" lang="en-US" sz="2300">
                <a:latin typeface="Comfortaa"/>
                <a:ea typeface="Comfortaa"/>
                <a:cs typeface="Comfortaa"/>
                <a:sym typeface="Comfortaa"/>
              </a:rPr>
              <a:t>3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07" name="Google Shape;207;g104acf02545_0_443"/>
          <p:cNvSpPr txBox="1"/>
          <p:nvPr/>
        </p:nvSpPr>
        <p:spPr>
          <a:xfrm>
            <a:off x="9041227" y="2977150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latin typeface="Comfortaa"/>
                <a:ea typeface="Comfortaa"/>
                <a:cs typeface="Comfortaa"/>
                <a:sym typeface="Comfortaa"/>
              </a:rPr>
              <a:t>C</a:t>
            </a:r>
            <a:endParaRPr sz="29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08" name="Google Shape;208;g104acf02545_0_443"/>
          <p:cNvSpPr txBox="1"/>
          <p:nvPr/>
        </p:nvSpPr>
        <p:spPr>
          <a:xfrm>
            <a:off x="12647875" y="2974625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latin typeface="Comfortaa"/>
                <a:ea typeface="Comfortaa"/>
                <a:cs typeface="Comfortaa"/>
                <a:sym typeface="Comfortaa"/>
              </a:rPr>
              <a:t>D</a:t>
            </a:r>
            <a:endParaRPr sz="29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09" name="Google Shape;209;g104acf02545_0_443"/>
          <p:cNvSpPr txBox="1"/>
          <p:nvPr/>
        </p:nvSpPr>
        <p:spPr>
          <a:xfrm>
            <a:off x="1990677" y="2974613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latin typeface="Comfortaa"/>
                <a:ea typeface="Comfortaa"/>
                <a:cs typeface="Comfortaa"/>
                <a:sym typeface="Comfortaa"/>
              </a:rPr>
              <a:t>A</a:t>
            </a:r>
            <a:endParaRPr sz="2900"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210" name="Google Shape;210;g104acf02545_0_443"/>
          <p:cNvGrpSpPr/>
          <p:nvPr/>
        </p:nvGrpSpPr>
        <p:grpSpPr>
          <a:xfrm>
            <a:off x="9143962" y="4930127"/>
            <a:ext cx="3514317" cy="595244"/>
            <a:chOff x="4404545" y="3301592"/>
            <a:chExt cx="782403" cy="129272"/>
          </a:xfrm>
        </p:grpSpPr>
        <p:sp>
          <p:nvSpPr>
            <p:cNvPr id="211" name="Google Shape;211;g104acf02545_0_443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500">
                  <a:latin typeface="Comfortaa"/>
                  <a:ea typeface="Comfortaa"/>
                  <a:cs typeface="Comfortaa"/>
                  <a:sym typeface="Comfortaa"/>
                </a:rPr>
                <a:t>         Extensor digitorum brevis </a:t>
              </a:r>
              <a:endParaRPr i="0" sz="1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12" name="Google Shape;212;g104acf02545_0_443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213" name="Google Shape;213;g104acf02545_0_443"/>
          <p:cNvGrpSpPr/>
          <p:nvPr/>
        </p:nvGrpSpPr>
        <p:grpSpPr>
          <a:xfrm>
            <a:off x="2115441" y="4930127"/>
            <a:ext cx="3514317" cy="595244"/>
            <a:chOff x="4404545" y="3301592"/>
            <a:chExt cx="782403" cy="129272"/>
          </a:xfrm>
        </p:grpSpPr>
        <p:sp>
          <p:nvSpPr>
            <p:cNvPr id="214" name="Google Shape;214;g104acf02545_0_443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900">
                  <a:latin typeface="Comfortaa"/>
                  <a:ea typeface="Comfortaa"/>
                  <a:cs typeface="Comfortaa"/>
                  <a:sym typeface="Comfortaa"/>
                </a:rPr>
                <a:t>          Peroneus longus </a:t>
              </a:r>
              <a:endParaRPr i="0" sz="1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15" name="Google Shape;215;g104acf02545_0_443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216" name="Google Shape;216;g104acf02545_0_443"/>
          <p:cNvGrpSpPr/>
          <p:nvPr/>
        </p:nvGrpSpPr>
        <p:grpSpPr>
          <a:xfrm>
            <a:off x="5629698" y="4930127"/>
            <a:ext cx="3514317" cy="595244"/>
            <a:chOff x="4404545" y="3301592"/>
            <a:chExt cx="782403" cy="129272"/>
          </a:xfrm>
        </p:grpSpPr>
        <p:sp>
          <p:nvSpPr>
            <p:cNvPr id="217" name="Google Shape;217;g104acf02545_0_443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600">
                  <a:latin typeface="Comfortaa"/>
                  <a:ea typeface="Comfortaa"/>
                  <a:cs typeface="Comfortaa"/>
                  <a:sym typeface="Comfortaa"/>
                </a:rPr>
                <a:t>          Flexor digitorum longus </a:t>
              </a:r>
              <a:endParaRPr i="0" sz="16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18" name="Google Shape;218;g104acf02545_0_443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219" name="Google Shape;219;g104acf02545_0_443"/>
          <p:cNvGrpSpPr/>
          <p:nvPr/>
        </p:nvGrpSpPr>
        <p:grpSpPr>
          <a:xfrm>
            <a:off x="12658233" y="4930127"/>
            <a:ext cx="3514317" cy="595244"/>
            <a:chOff x="4404545" y="3301592"/>
            <a:chExt cx="782403" cy="129272"/>
          </a:xfrm>
        </p:grpSpPr>
        <p:sp>
          <p:nvSpPr>
            <p:cNvPr id="220" name="Google Shape;220;g104acf02545_0_443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>
                  <a:latin typeface="Comfortaa"/>
                  <a:ea typeface="Comfortaa"/>
                  <a:cs typeface="Comfortaa"/>
                  <a:sym typeface="Comfortaa"/>
                </a:rPr>
                <a:t>          All of the above </a:t>
              </a:r>
              <a:endParaRPr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21" name="Google Shape;221;g104acf02545_0_443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222" name="Google Shape;222;g104acf02545_0_443"/>
          <p:cNvSpPr txBox="1"/>
          <p:nvPr/>
        </p:nvSpPr>
        <p:spPr>
          <a:xfrm>
            <a:off x="5693889" y="4979150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latin typeface="Comfortaa"/>
                <a:ea typeface="Comfortaa"/>
                <a:cs typeface="Comfortaa"/>
                <a:sym typeface="Comfortaa"/>
              </a:rPr>
              <a:t>B</a:t>
            </a:r>
            <a:endParaRPr sz="29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23" name="Google Shape;223;g104acf02545_0_443"/>
          <p:cNvSpPr txBox="1"/>
          <p:nvPr/>
        </p:nvSpPr>
        <p:spPr>
          <a:xfrm>
            <a:off x="9186064" y="4902950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latin typeface="Comfortaa"/>
                <a:ea typeface="Comfortaa"/>
                <a:cs typeface="Comfortaa"/>
                <a:sym typeface="Comfortaa"/>
              </a:rPr>
              <a:t>C</a:t>
            </a:r>
            <a:endParaRPr sz="29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24" name="Google Shape;224;g104acf02545_0_443"/>
          <p:cNvSpPr txBox="1"/>
          <p:nvPr/>
        </p:nvSpPr>
        <p:spPr>
          <a:xfrm>
            <a:off x="12782713" y="4900425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latin typeface="Comfortaa"/>
                <a:ea typeface="Comfortaa"/>
                <a:cs typeface="Comfortaa"/>
                <a:sym typeface="Comfortaa"/>
              </a:rPr>
              <a:t>D</a:t>
            </a:r>
            <a:endParaRPr sz="29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25" name="Google Shape;225;g104acf02545_0_443"/>
          <p:cNvSpPr txBox="1"/>
          <p:nvPr/>
        </p:nvSpPr>
        <p:spPr>
          <a:xfrm>
            <a:off x="2201714" y="4900413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latin typeface="Comfortaa"/>
                <a:ea typeface="Comfortaa"/>
                <a:cs typeface="Comfortaa"/>
                <a:sym typeface="Comfortaa"/>
              </a:rPr>
              <a:t>A</a:t>
            </a:r>
            <a:endParaRPr sz="2900"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226" name="Google Shape;226;g104acf02545_0_443"/>
          <p:cNvGrpSpPr/>
          <p:nvPr/>
        </p:nvGrpSpPr>
        <p:grpSpPr>
          <a:xfrm>
            <a:off x="9143962" y="6744702"/>
            <a:ext cx="3514317" cy="595244"/>
            <a:chOff x="4404545" y="3301592"/>
            <a:chExt cx="782403" cy="129272"/>
          </a:xfrm>
        </p:grpSpPr>
        <p:sp>
          <p:nvSpPr>
            <p:cNvPr id="227" name="Google Shape;227;g104acf02545_0_443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900">
                  <a:latin typeface="Comfortaa"/>
                  <a:ea typeface="Comfortaa"/>
                  <a:cs typeface="Comfortaa"/>
                  <a:sym typeface="Comfortaa"/>
                </a:rPr>
                <a:t>           Tibial artery </a:t>
              </a:r>
              <a:endParaRPr i="0" sz="1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28" name="Google Shape;228;g104acf02545_0_443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229" name="Google Shape;229;g104acf02545_0_443"/>
          <p:cNvGrpSpPr/>
          <p:nvPr/>
        </p:nvGrpSpPr>
        <p:grpSpPr>
          <a:xfrm>
            <a:off x="2115441" y="6744702"/>
            <a:ext cx="3514317" cy="595244"/>
            <a:chOff x="4404545" y="3301592"/>
            <a:chExt cx="782403" cy="129272"/>
          </a:xfrm>
        </p:grpSpPr>
        <p:sp>
          <p:nvSpPr>
            <p:cNvPr id="230" name="Google Shape;230;g104acf02545_0_443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>
                  <a:latin typeface="Comfortaa"/>
                  <a:ea typeface="Comfortaa"/>
                  <a:cs typeface="Comfortaa"/>
                  <a:sym typeface="Comfortaa"/>
                </a:rPr>
                <a:t>           Dorsalis pedis </a:t>
              </a:r>
              <a:endParaRPr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31" name="Google Shape;231;g104acf02545_0_443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232" name="Google Shape;232;g104acf02545_0_443"/>
          <p:cNvGrpSpPr/>
          <p:nvPr/>
        </p:nvGrpSpPr>
        <p:grpSpPr>
          <a:xfrm>
            <a:off x="5629698" y="6744702"/>
            <a:ext cx="3514317" cy="595244"/>
            <a:chOff x="4404545" y="3301592"/>
            <a:chExt cx="782403" cy="129272"/>
          </a:xfrm>
        </p:grpSpPr>
        <p:sp>
          <p:nvSpPr>
            <p:cNvPr id="233" name="Google Shape;233;g104acf02545_0_443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700">
                  <a:latin typeface="Comfortaa"/>
                  <a:ea typeface="Comfortaa"/>
                  <a:cs typeface="Comfortaa"/>
                  <a:sym typeface="Comfortaa"/>
                </a:rPr>
                <a:t>           Deep peroneal artery </a:t>
              </a:r>
              <a:endParaRPr i="0" sz="17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34" name="Google Shape;234;g104acf02545_0_443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235" name="Google Shape;235;g104acf02545_0_443"/>
          <p:cNvGrpSpPr/>
          <p:nvPr/>
        </p:nvGrpSpPr>
        <p:grpSpPr>
          <a:xfrm>
            <a:off x="12658233" y="6744702"/>
            <a:ext cx="3514317" cy="595244"/>
            <a:chOff x="4404545" y="3301592"/>
            <a:chExt cx="782403" cy="129272"/>
          </a:xfrm>
        </p:grpSpPr>
        <p:sp>
          <p:nvSpPr>
            <p:cNvPr id="236" name="Google Shape;236;g104acf02545_0_443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800">
                  <a:latin typeface="Comfortaa"/>
                  <a:ea typeface="Comfortaa"/>
                  <a:cs typeface="Comfortaa"/>
                  <a:sym typeface="Comfortaa"/>
                </a:rPr>
                <a:t>          None of the above </a:t>
              </a:r>
              <a:endParaRPr i="0" sz="18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37" name="Google Shape;237;g104acf02545_0_443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238" name="Google Shape;238;g104acf02545_0_443"/>
          <p:cNvSpPr txBox="1"/>
          <p:nvPr/>
        </p:nvSpPr>
        <p:spPr>
          <a:xfrm>
            <a:off x="5693889" y="6717525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latin typeface="Comfortaa"/>
                <a:ea typeface="Comfortaa"/>
                <a:cs typeface="Comfortaa"/>
                <a:sym typeface="Comfortaa"/>
              </a:rPr>
              <a:t>B</a:t>
            </a:r>
            <a:endParaRPr sz="29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39" name="Google Shape;239;g104acf02545_0_443"/>
          <p:cNvSpPr txBox="1"/>
          <p:nvPr/>
        </p:nvSpPr>
        <p:spPr>
          <a:xfrm>
            <a:off x="9186064" y="6717525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latin typeface="Comfortaa"/>
                <a:ea typeface="Comfortaa"/>
                <a:cs typeface="Comfortaa"/>
                <a:sym typeface="Comfortaa"/>
              </a:rPr>
              <a:t>C</a:t>
            </a:r>
            <a:endParaRPr sz="29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40" name="Google Shape;240;g104acf02545_0_443"/>
          <p:cNvSpPr txBox="1"/>
          <p:nvPr/>
        </p:nvSpPr>
        <p:spPr>
          <a:xfrm>
            <a:off x="12706513" y="6715000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latin typeface="Comfortaa"/>
                <a:ea typeface="Comfortaa"/>
                <a:cs typeface="Comfortaa"/>
                <a:sym typeface="Comfortaa"/>
              </a:rPr>
              <a:t>D</a:t>
            </a:r>
            <a:endParaRPr sz="29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41" name="Google Shape;241;g104acf02545_0_443"/>
          <p:cNvSpPr txBox="1"/>
          <p:nvPr/>
        </p:nvSpPr>
        <p:spPr>
          <a:xfrm>
            <a:off x="2125514" y="6714988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latin typeface="Comfortaa"/>
                <a:ea typeface="Comfortaa"/>
                <a:cs typeface="Comfortaa"/>
                <a:sym typeface="Comfortaa"/>
              </a:rPr>
              <a:t>A</a:t>
            </a:r>
            <a:endParaRPr sz="29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42" name="Google Shape;242;g104acf02545_0_443"/>
          <p:cNvSpPr txBox="1"/>
          <p:nvPr/>
        </p:nvSpPr>
        <p:spPr>
          <a:xfrm>
            <a:off x="2209012" y="326200"/>
            <a:ext cx="91992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500">
                <a:solidFill>
                  <a:srgbClr val="B45F06"/>
                </a:solidFill>
                <a:latin typeface="Comfortaa"/>
                <a:ea typeface="Comfortaa"/>
                <a:cs typeface="Comfortaa"/>
                <a:sym typeface="Comfortaa"/>
              </a:rPr>
              <a:t>MCQs:</a:t>
            </a:r>
            <a:endParaRPr b="0" i="0" sz="4900" u="none" cap="none" strike="noStrike">
              <a:solidFill>
                <a:srgbClr val="B45F0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43" name="Google Shape;243;g104acf02545_0_443"/>
          <p:cNvSpPr txBox="1"/>
          <p:nvPr/>
        </p:nvSpPr>
        <p:spPr>
          <a:xfrm>
            <a:off x="17115600" y="8871000"/>
            <a:ext cx="11724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1-B </a:t>
            </a:r>
            <a:endParaRPr sz="16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2- C</a:t>
            </a:r>
            <a:r>
              <a:rPr lang="en-US"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3- A</a:t>
            </a:r>
            <a:endParaRPr sz="16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4- B</a:t>
            </a:r>
            <a:endParaRPr sz="16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4" name="Google Shape;244;g104acf02545_0_443"/>
          <p:cNvGrpSpPr/>
          <p:nvPr/>
        </p:nvGrpSpPr>
        <p:grpSpPr>
          <a:xfrm>
            <a:off x="1890229" y="7551839"/>
            <a:ext cx="14507551" cy="1005276"/>
            <a:chOff x="4411970" y="2468673"/>
            <a:chExt cx="747292" cy="167429"/>
          </a:xfrm>
        </p:grpSpPr>
        <p:sp>
          <p:nvSpPr>
            <p:cNvPr id="245" name="Google Shape;245;g104acf02545_0_443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-US" sz="23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Q4</a:t>
              </a:r>
              <a:endParaRPr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46" name="Google Shape;246;g104acf02545_0_443"/>
            <p:cNvSpPr/>
            <p:nvPr/>
          </p:nvSpPr>
          <p:spPr>
            <a:xfrm>
              <a:off x="4458980" y="246867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100">
                  <a:latin typeface="Comfortaa"/>
                  <a:ea typeface="Comfortaa"/>
                  <a:cs typeface="Comfortaa"/>
                  <a:sym typeface="Comfortaa"/>
                </a:rPr>
                <a:t>                     how many </a:t>
              </a:r>
              <a:r>
                <a:rPr b="1" lang="en-US" sz="21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intermuscular</a:t>
              </a:r>
              <a:r>
                <a:rPr lang="en-US" sz="21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 </a:t>
              </a:r>
              <a:r>
                <a:rPr lang="en-US" sz="22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that go from the deep fascia to the fibula</a:t>
              </a:r>
              <a:r>
                <a:rPr lang="en-US" sz="21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?</a:t>
              </a:r>
              <a:endParaRPr i="0" sz="21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247" name="Google Shape;247;g104acf02545_0_443"/>
          <p:cNvGrpSpPr/>
          <p:nvPr/>
        </p:nvGrpSpPr>
        <p:grpSpPr>
          <a:xfrm>
            <a:off x="9168724" y="8603927"/>
            <a:ext cx="3514317" cy="595244"/>
            <a:chOff x="4404545" y="3301592"/>
            <a:chExt cx="782403" cy="129272"/>
          </a:xfrm>
        </p:grpSpPr>
        <p:sp>
          <p:nvSpPr>
            <p:cNvPr id="248" name="Google Shape;248;g104acf02545_0_443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n-US" sz="17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1</a:t>
              </a:r>
              <a:endParaRPr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49" name="Google Shape;249;g104acf02545_0_443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250" name="Google Shape;250;g104acf02545_0_443"/>
          <p:cNvGrpSpPr/>
          <p:nvPr/>
        </p:nvGrpSpPr>
        <p:grpSpPr>
          <a:xfrm>
            <a:off x="2140203" y="8603927"/>
            <a:ext cx="3514317" cy="595244"/>
            <a:chOff x="4404545" y="3301592"/>
            <a:chExt cx="782403" cy="129272"/>
          </a:xfrm>
        </p:grpSpPr>
        <p:sp>
          <p:nvSpPr>
            <p:cNvPr id="251" name="Google Shape;251;g104acf02545_0_443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>
                  <a:latin typeface="Comfortaa"/>
                  <a:ea typeface="Comfortaa"/>
                  <a:cs typeface="Comfortaa"/>
                  <a:sym typeface="Comfortaa"/>
                </a:rPr>
                <a:t>3</a:t>
              </a:r>
              <a:endParaRPr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52" name="Google Shape;252;g104acf02545_0_443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253" name="Google Shape;253;g104acf02545_0_443"/>
          <p:cNvGrpSpPr/>
          <p:nvPr/>
        </p:nvGrpSpPr>
        <p:grpSpPr>
          <a:xfrm>
            <a:off x="5654461" y="8603927"/>
            <a:ext cx="3514317" cy="595244"/>
            <a:chOff x="4404545" y="3301592"/>
            <a:chExt cx="782403" cy="129272"/>
          </a:xfrm>
        </p:grpSpPr>
        <p:sp>
          <p:nvSpPr>
            <p:cNvPr id="254" name="Google Shape;254;g104acf02545_0_443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>
                  <a:latin typeface="Comfortaa"/>
                  <a:ea typeface="Comfortaa"/>
                  <a:cs typeface="Comfortaa"/>
                  <a:sym typeface="Comfortaa"/>
                </a:rPr>
                <a:t>2</a:t>
              </a:r>
              <a:endParaRPr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55" name="Google Shape;255;g104acf02545_0_443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256" name="Google Shape;256;g104acf02545_0_443"/>
          <p:cNvGrpSpPr/>
          <p:nvPr/>
        </p:nvGrpSpPr>
        <p:grpSpPr>
          <a:xfrm>
            <a:off x="12682996" y="8603927"/>
            <a:ext cx="3514317" cy="595244"/>
            <a:chOff x="4404545" y="3301592"/>
            <a:chExt cx="782403" cy="129272"/>
          </a:xfrm>
        </p:grpSpPr>
        <p:sp>
          <p:nvSpPr>
            <p:cNvPr id="257" name="Google Shape;257;g104acf02545_0_443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>
                  <a:latin typeface="Comfortaa"/>
                  <a:ea typeface="Comfortaa"/>
                  <a:cs typeface="Comfortaa"/>
                  <a:sym typeface="Comfortaa"/>
                </a:rPr>
                <a:t>4</a:t>
              </a:r>
              <a:r>
                <a:rPr lang="en-US" sz="1700">
                  <a:latin typeface="Comfortaa"/>
                  <a:ea typeface="Comfortaa"/>
                  <a:cs typeface="Comfortaa"/>
                  <a:sym typeface="Comfortaa"/>
                </a:rPr>
                <a:t> </a:t>
              </a:r>
              <a:endParaRPr i="0" sz="17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58" name="Google Shape;258;g104acf02545_0_443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259" name="Google Shape;259;g104acf02545_0_443"/>
          <p:cNvSpPr txBox="1"/>
          <p:nvPr/>
        </p:nvSpPr>
        <p:spPr>
          <a:xfrm>
            <a:off x="5718652" y="8576750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latin typeface="Comfortaa"/>
                <a:ea typeface="Comfortaa"/>
                <a:cs typeface="Comfortaa"/>
                <a:sym typeface="Comfortaa"/>
              </a:rPr>
              <a:t>B</a:t>
            </a:r>
            <a:endParaRPr sz="29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60" name="Google Shape;260;g104acf02545_0_443"/>
          <p:cNvSpPr txBox="1"/>
          <p:nvPr/>
        </p:nvSpPr>
        <p:spPr>
          <a:xfrm>
            <a:off x="9287027" y="8576750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latin typeface="Comfortaa"/>
                <a:ea typeface="Comfortaa"/>
                <a:cs typeface="Comfortaa"/>
                <a:sym typeface="Comfortaa"/>
              </a:rPr>
              <a:t>C</a:t>
            </a:r>
            <a:endParaRPr sz="29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61" name="Google Shape;261;g104acf02545_0_443"/>
          <p:cNvSpPr txBox="1"/>
          <p:nvPr/>
        </p:nvSpPr>
        <p:spPr>
          <a:xfrm>
            <a:off x="12807475" y="8574225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latin typeface="Comfortaa"/>
                <a:ea typeface="Comfortaa"/>
                <a:cs typeface="Comfortaa"/>
                <a:sym typeface="Comfortaa"/>
              </a:rPr>
              <a:t>D</a:t>
            </a:r>
            <a:endParaRPr sz="29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62" name="Google Shape;262;g104acf02545_0_443"/>
          <p:cNvSpPr txBox="1"/>
          <p:nvPr/>
        </p:nvSpPr>
        <p:spPr>
          <a:xfrm>
            <a:off x="2150277" y="8574213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latin typeface="Comfortaa"/>
                <a:ea typeface="Comfortaa"/>
                <a:cs typeface="Comfortaa"/>
                <a:sym typeface="Comfortaa"/>
              </a:rPr>
              <a:t>A</a:t>
            </a:r>
            <a:endParaRPr sz="29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63" name="Google Shape;263;g104acf02545_0_443"/>
          <p:cNvSpPr txBox="1"/>
          <p:nvPr/>
        </p:nvSpPr>
        <p:spPr>
          <a:xfrm>
            <a:off x="218875" y="9871500"/>
            <a:ext cx="5276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00000"/>
                </a:solidFill>
                <a:highlight>
                  <a:srgbClr val="FCE5CD"/>
                </a:highlight>
                <a:latin typeface="Comfortaa"/>
                <a:ea typeface="Comfortaa"/>
                <a:cs typeface="Comfortaa"/>
                <a:sym typeface="Comfortaa"/>
              </a:rPr>
              <a:t>Thanks To Team 441 and 439  For </a:t>
            </a:r>
            <a:r>
              <a:rPr lang="en-US" sz="1500">
                <a:highlight>
                  <a:srgbClr val="FCE5CD"/>
                </a:highlight>
                <a:latin typeface="Comfortaa"/>
                <a:ea typeface="Comfortaa"/>
                <a:cs typeface="Comfortaa"/>
                <a:sym typeface="Comfortaa"/>
              </a:rPr>
              <a:t>questions</a:t>
            </a:r>
            <a:r>
              <a:rPr lang="en-US" sz="1500">
                <a:solidFill>
                  <a:srgbClr val="000000"/>
                </a:solidFill>
                <a:highlight>
                  <a:srgbClr val="FCE5CD"/>
                </a:highlight>
                <a:latin typeface="Comfortaa"/>
                <a:ea typeface="Comfortaa"/>
                <a:cs typeface="Comfortaa"/>
                <a:sym typeface="Comfortaa"/>
              </a:rPr>
              <a:t>!</a:t>
            </a:r>
            <a:endParaRPr sz="1500">
              <a:solidFill>
                <a:srgbClr val="000000"/>
              </a:solidFill>
              <a:highlight>
                <a:srgbClr val="FCE5CD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g106d742187a_0_2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9" name="Google Shape;269;g106d742187a_0_202"/>
          <p:cNvGrpSpPr/>
          <p:nvPr/>
        </p:nvGrpSpPr>
        <p:grpSpPr>
          <a:xfrm>
            <a:off x="9009124" y="3004327"/>
            <a:ext cx="3514317" cy="595244"/>
            <a:chOff x="4404545" y="3301592"/>
            <a:chExt cx="782403" cy="129272"/>
          </a:xfrm>
        </p:grpSpPr>
        <p:sp>
          <p:nvSpPr>
            <p:cNvPr id="270" name="Google Shape;270;g106d742187a_0_202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n-US" sz="2000">
                  <a:latin typeface="Comfortaa"/>
                  <a:ea typeface="Comfortaa"/>
                  <a:cs typeface="Comfortaa"/>
                  <a:sym typeface="Comfortaa"/>
                </a:rPr>
                <a:t>3</a:t>
              </a:r>
              <a:endParaRPr sz="2000"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71" name="Google Shape;271;g106d742187a_0_202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272" name="Google Shape;272;g106d742187a_0_202"/>
          <p:cNvGrpSpPr/>
          <p:nvPr/>
        </p:nvGrpSpPr>
        <p:grpSpPr>
          <a:xfrm>
            <a:off x="1890229" y="1713776"/>
            <a:ext cx="14507551" cy="1005276"/>
            <a:chOff x="4411970" y="2468673"/>
            <a:chExt cx="747292" cy="167429"/>
          </a:xfrm>
        </p:grpSpPr>
        <p:sp>
          <p:nvSpPr>
            <p:cNvPr id="273" name="Google Shape;273;g106d742187a_0_202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74" name="Google Shape;274;g106d742187a_0_202"/>
            <p:cNvSpPr/>
            <p:nvPr/>
          </p:nvSpPr>
          <p:spPr>
            <a:xfrm>
              <a:off x="4458980" y="246867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1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                how many muscles of the Anterior compartment of the leg is attached to the fibula?</a:t>
              </a:r>
              <a:endParaRPr sz="2800"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275" name="Google Shape;275;g106d742187a_0_202"/>
          <p:cNvSpPr txBox="1"/>
          <p:nvPr/>
        </p:nvSpPr>
        <p:spPr>
          <a:xfrm>
            <a:off x="2063690" y="1936263"/>
            <a:ext cx="771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latin typeface="Comfortaa"/>
                <a:ea typeface="Comfortaa"/>
                <a:cs typeface="Comfortaa"/>
                <a:sym typeface="Comfortaa"/>
              </a:rPr>
              <a:t>Q5</a:t>
            </a:r>
            <a:endParaRPr b="1" sz="2300"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276" name="Google Shape;276;g106d742187a_0_202"/>
          <p:cNvGrpSpPr/>
          <p:nvPr/>
        </p:nvGrpSpPr>
        <p:grpSpPr>
          <a:xfrm>
            <a:off x="1890229" y="3863932"/>
            <a:ext cx="14507551" cy="1005293"/>
            <a:chOff x="4411970" y="2468673"/>
            <a:chExt cx="747292" cy="167429"/>
          </a:xfrm>
        </p:grpSpPr>
        <p:sp>
          <p:nvSpPr>
            <p:cNvPr id="277" name="Google Shape;277;g106d742187a_0_202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78" name="Google Shape;278;g106d742187a_0_202"/>
            <p:cNvSpPr/>
            <p:nvPr/>
          </p:nvSpPr>
          <p:spPr>
            <a:xfrm>
              <a:off x="4458980" y="246867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n-US" sz="26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                   Foot drop</a:t>
              </a:r>
              <a:r>
                <a:rPr lang="en-US" sz="25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 a clinical sign</a:t>
              </a:r>
              <a:r>
                <a:rPr lang="en-US" sz="26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 which of the following?</a:t>
              </a:r>
              <a:endParaRPr sz="3500"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279" name="Google Shape;279;g106d742187a_0_202"/>
          <p:cNvGrpSpPr/>
          <p:nvPr/>
        </p:nvGrpSpPr>
        <p:grpSpPr>
          <a:xfrm>
            <a:off x="1980603" y="3004327"/>
            <a:ext cx="3514317" cy="595244"/>
            <a:chOff x="4404545" y="3301592"/>
            <a:chExt cx="782403" cy="129272"/>
          </a:xfrm>
        </p:grpSpPr>
        <p:sp>
          <p:nvSpPr>
            <p:cNvPr id="280" name="Google Shape;280;g106d742187a_0_202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>
                  <a:latin typeface="Comfortaa"/>
                  <a:ea typeface="Comfortaa"/>
                  <a:cs typeface="Comfortaa"/>
                  <a:sym typeface="Comfortaa"/>
                </a:rPr>
                <a:t>1</a:t>
              </a:r>
              <a:endParaRPr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81" name="Google Shape;281;g106d742187a_0_202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282" name="Google Shape;282;g106d742187a_0_202"/>
          <p:cNvGrpSpPr/>
          <p:nvPr/>
        </p:nvGrpSpPr>
        <p:grpSpPr>
          <a:xfrm>
            <a:off x="5494861" y="3004327"/>
            <a:ext cx="3514317" cy="595244"/>
            <a:chOff x="4404545" y="3301592"/>
            <a:chExt cx="782403" cy="129272"/>
          </a:xfrm>
        </p:grpSpPr>
        <p:sp>
          <p:nvSpPr>
            <p:cNvPr id="283" name="Google Shape;283;g106d742187a_0_202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>
                  <a:latin typeface="Comfortaa"/>
                  <a:ea typeface="Comfortaa"/>
                  <a:cs typeface="Comfortaa"/>
                  <a:sym typeface="Comfortaa"/>
                </a:rPr>
                <a:t>2</a:t>
              </a:r>
              <a:endParaRPr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84" name="Google Shape;284;g106d742187a_0_202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285" name="Google Shape;285;g106d742187a_0_202"/>
          <p:cNvGrpSpPr/>
          <p:nvPr/>
        </p:nvGrpSpPr>
        <p:grpSpPr>
          <a:xfrm>
            <a:off x="12523396" y="3004327"/>
            <a:ext cx="3514317" cy="595244"/>
            <a:chOff x="4404545" y="3301592"/>
            <a:chExt cx="782403" cy="129272"/>
          </a:xfrm>
        </p:grpSpPr>
        <p:sp>
          <p:nvSpPr>
            <p:cNvPr id="286" name="Google Shape;286;g106d742187a_0_202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700">
                  <a:latin typeface="Comfortaa"/>
                  <a:ea typeface="Comfortaa"/>
                  <a:cs typeface="Comfortaa"/>
                  <a:sym typeface="Comfortaa"/>
                </a:rPr>
                <a:t>4</a:t>
              </a:r>
              <a:endParaRPr i="0" sz="17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87" name="Google Shape;287;g106d742187a_0_202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288" name="Google Shape;288;g106d742187a_0_202"/>
          <p:cNvSpPr txBox="1"/>
          <p:nvPr/>
        </p:nvSpPr>
        <p:spPr>
          <a:xfrm>
            <a:off x="1980600" y="4059075"/>
            <a:ext cx="771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Q</a:t>
            </a:r>
            <a:r>
              <a:rPr b="1" lang="en-US" sz="2300">
                <a:latin typeface="Comfortaa"/>
                <a:ea typeface="Comfortaa"/>
                <a:cs typeface="Comfortaa"/>
                <a:sym typeface="Comfortaa"/>
              </a:rPr>
              <a:t>6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89" name="Google Shape;289;g106d742187a_0_202"/>
          <p:cNvSpPr txBox="1"/>
          <p:nvPr/>
        </p:nvSpPr>
        <p:spPr>
          <a:xfrm>
            <a:off x="5559052" y="2977150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latin typeface="Comfortaa"/>
                <a:ea typeface="Comfortaa"/>
                <a:cs typeface="Comfortaa"/>
                <a:sym typeface="Comfortaa"/>
              </a:rPr>
              <a:t>B</a:t>
            </a:r>
            <a:endParaRPr sz="2900"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290" name="Google Shape;290;g106d742187a_0_202"/>
          <p:cNvGrpSpPr/>
          <p:nvPr/>
        </p:nvGrpSpPr>
        <p:grpSpPr>
          <a:xfrm>
            <a:off x="1890229" y="5659934"/>
            <a:ext cx="14507551" cy="1005293"/>
            <a:chOff x="4411970" y="2468673"/>
            <a:chExt cx="747292" cy="167429"/>
          </a:xfrm>
        </p:grpSpPr>
        <p:sp>
          <p:nvSpPr>
            <p:cNvPr id="291" name="Google Shape;291;g106d742187a_0_202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92" name="Google Shape;292;g106d742187a_0_202"/>
            <p:cNvSpPr/>
            <p:nvPr/>
          </p:nvSpPr>
          <p:spPr>
            <a:xfrm>
              <a:off x="4458980" y="246867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500">
                  <a:latin typeface="Comfortaa"/>
                  <a:ea typeface="Comfortaa"/>
                  <a:cs typeface="Comfortaa"/>
                  <a:sym typeface="Comfortaa"/>
                </a:rPr>
                <a:t>                </a:t>
              </a:r>
              <a:endParaRPr sz="2500"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500">
                  <a:latin typeface="Comfortaa"/>
                  <a:ea typeface="Comfortaa"/>
                  <a:cs typeface="Comfortaa"/>
                  <a:sym typeface="Comfortaa"/>
                </a:rPr>
                <a:t>                      The anterior compartment is innervated by?</a:t>
              </a:r>
              <a:endParaRPr sz="2500"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sz="2500"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293" name="Google Shape;293;g106d742187a_0_202"/>
          <p:cNvSpPr txBox="1"/>
          <p:nvPr/>
        </p:nvSpPr>
        <p:spPr>
          <a:xfrm>
            <a:off x="1980600" y="5855075"/>
            <a:ext cx="771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Q</a:t>
            </a:r>
            <a:r>
              <a:rPr b="1" lang="en-US" sz="2300">
                <a:latin typeface="Comfortaa"/>
                <a:ea typeface="Comfortaa"/>
                <a:cs typeface="Comfortaa"/>
                <a:sym typeface="Comfortaa"/>
              </a:rPr>
              <a:t>7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94" name="Google Shape;294;g106d742187a_0_202"/>
          <p:cNvSpPr txBox="1"/>
          <p:nvPr/>
        </p:nvSpPr>
        <p:spPr>
          <a:xfrm>
            <a:off x="9041227" y="2977150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latin typeface="Comfortaa"/>
                <a:ea typeface="Comfortaa"/>
                <a:cs typeface="Comfortaa"/>
                <a:sym typeface="Comfortaa"/>
              </a:rPr>
              <a:t>C</a:t>
            </a:r>
            <a:endParaRPr sz="29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95" name="Google Shape;295;g106d742187a_0_202"/>
          <p:cNvSpPr txBox="1"/>
          <p:nvPr/>
        </p:nvSpPr>
        <p:spPr>
          <a:xfrm>
            <a:off x="12647875" y="2974625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latin typeface="Comfortaa"/>
                <a:ea typeface="Comfortaa"/>
                <a:cs typeface="Comfortaa"/>
                <a:sym typeface="Comfortaa"/>
              </a:rPr>
              <a:t>D</a:t>
            </a:r>
            <a:endParaRPr sz="29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96" name="Google Shape;296;g106d742187a_0_202"/>
          <p:cNvSpPr txBox="1"/>
          <p:nvPr/>
        </p:nvSpPr>
        <p:spPr>
          <a:xfrm>
            <a:off x="1990677" y="2974613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latin typeface="Comfortaa"/>
                <a:ea typeface="Comfortaa"/>
                <a:cs typeface="Comfortaa"/>
                <a:sym typeface="Comfortaa"/>
              </a:rPr>
              <a:t>A</a:t>
            </a:r>
            <a:endParaRPr sz="2900"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297" name="Google Shape;297;g106d742187a_0_202"/>
          <p:cNvGrpSpPr/>
          <p:nvPr/>
        </p:nvGrpSpPr>
        <p:grpSpPr>
          <a:xfrm>
            <a:off x="9143962" y="4930127"/>
            <a:ext cx="3514317" cy="595244"/>
            <a:chOff x="4404545" y="3301592"/>
            <a:chExt cx="782403" cy="129272"/>
          </a:xfrm>
        </p:grpSpPr>
        <p:sp>
          <p:nvSpPr>
            <p:cNvPr id="298" name="Google Shape;298;g106d742187a_0_202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15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      </a:t>
              </a:r>
              <a:r>
                <a:rPr lang="en-US" sz="15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paralysis of the thigh muscles </a:t>
              </a:r>
              <a:endParaRPr sz="1700"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99" name="Google Shape;299;g106d742187a_0_202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300" name="Google Shape;300;g106d742187a_0_202"/>
          <p:cNvGrpSpPr/>
          <p:nvPr/>
        </p:nvGrpSpPr>
        <p:grpSpPr>
          <a:xfrm>
            <a:off x="2115441" y="4930127"/>
            <a:ext cx="3514317" cy="595244"/>
            <a:chOff x="4404545" y="3301592"/>
            <a:chExt cx="782403" cy="129272"/>
          </a:xfrm>
        </p:grpSpPr>
        <p:sp>
          <p:nvSpPr>
            <p:cNvPr id="301" name="Google Shape;301;g106d742187a_0_202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-311150" lvl="0" marL="45720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omfortaa"/>
                <a:buChar char="●"/>
              </a:pPr>
              <a:r>
                <a:rPr lang="en-US" sz="13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paralysis of the muscles in the anterior compartment of the leg</a:t>
              </a:r>
              <a:endParaRPr sz="1900"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302" name="Google Shape;302;g106d742187a_0_202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303" name="Google Shape;303;g106d742187a_0_202"/>
          <p:cNvGrpSpPr/>
          <p:nvPr/>
        </p:nvGrpSpPr>
        <p:grpSpPr>
          <a:xfrm>
            <a:off x="5629698" y="4930127"/>
            <a:ext cx="3514317" cy="595244"/>
            <a:chOff x="4404545" y="3301592"/>
            <a:chExt cx="782403" cy="129272"/>
          </a:xfrm>
        </p:grpSpPr>
        <p:sp>
          <p:nvSpPr>
            <p:cNvPr id="304" name="Google Shape;304;g106d742187a_0_202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13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paralysis of the muscles </a:t>
              </a:r>
              <a:endParaRPr sz="13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13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Dorsum of the foot</a:t>
              </a:r>
              <a:endParaRPr sz="1600"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305" name="Google Shape;305;g106d742187a_0_202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306" name="Google Shape;306;g106d742187a_0_202"/>
          <p:cNvGrpSpPr/>
          <p:nvPr/>
        </p:nvGrpSpPr>
        <p:grpSpPr>
          <a:xfrm>
            <a:off x="12658233" y="4930127"/>
            <a:ext cx="3514317" cy="595244"/>
            <a:chOff x="4404545" y="3301592"/>
            <a:chExt cx="782403" cy="129272"/>
          </a:xfrm>
        </p:grpSpPr>
        <p:sp>
          <p:nvSpPr>
            <p:cNvPr id="307" name="Google Shape;307;g106d742187a_0_202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n-US" sz="18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          None of the above </a:t>
              </a:r>
              <a:endParaRPr sz="2400"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308" name="Google Shape;308;g106d742187a_0_202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309" name="Google Shape;309;g106d742187a_0_202"/>
          <p:cNvSpPr txBox="1"/>
          <p:nvPr/>
        </p:nvSpPr>
        <p:spPr>
          <a:xfrm>
            <a:off x="5693889" y="4979150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latin typeface="Comfortaa"/>
                <a:ea typeface="Comfortaa"/>
                <a:cs typeface="Comfortaa"/>
                <a:sym typeface="Comfortaa"/>
              </a:rPr>
              <a:t>B</a:t>
            </a:r>
            <a:endParaRPr sz="29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10" name="Google Shape;310;g106d742187a_0_202"/>
          <p:cNvSpPr txBox="1"/>
          <p:nvPr/>
        </p:nvSpPr>
        <p:spPr>
          <a:xfrm>
            <a:off x="9186064" y="4902950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latin typeface="Comfortaa"/>
                <a:ea typeface="Comfortaa"/>
                <a:cs typeface="Comfortaa"/>
                <a:sym typeface="Comfortaa"/>
              </a:rPr>
              <a:t>C</a:t>
            </a:r>
            <a:endParaRPr sz="29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11" name="Google Shape;311;g106d742187a_0_202"/>
          <p:cNvSpPr txBox="1"/>
          <p:nvPr/>
        </p:nvSpPr>
        <p:spPr>
          <a:xfrm>
            <a:off x="12782713" y="4900425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latin typeface="Comfortaa"/>
                <a:ea typeface="Comfortaa"/>
                <a:cs typeface="Comfortaa"/>
                <a:sym typeface="Comfortaa"/>
              </a:rPr>
              <a:t>D</a:t>
            </a:r>
            <a:endParaRPr sz="29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12" name="Google Shape;312;g106d742187a_0_202"/>
          <p:cNvSpPr txBox="1"/>
          <p:nvPr/>
        </p:nvSpPr>
        <p:spPr>
          <a:xfrm>
            <a:off x="2201714" y="4900413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latin typeface="Comfortaa"/>
                <a:ea typeface="Comfortaa"/>
                <a:cs typeface="Comfortaa"/>
                <a:sym typeface="Comfortaa"/>
              </a:rPr>
              <a:t>A</a:t>
            </a:r>
            <a:endParaRPr sz="2900"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313" name="Google Shape;313;g106d742187a_0_202"/>
          <p:cNvGrpSpPr/>
          <p:nvPr/>
        </p:nvGrpSpPr>
        <p:grpSpPr>
          <a:xfrm>
            <a:off x="9143962" y="6744702"/>
            <a:ext cx="3514317" cy="595244"/>
            <a:chOff x="4404545" y="3301592"/>
            <a:chExt cx="782403" cy="129272"/>
          </a:xfrm>
        </p:grpSpPr>
        <p:sp>
          <p:nvSpPr>
            <p:cNvPr id="314" name="Google Shape;314;g106d742187a_0_202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900">
                  <a:latin typeface="Comfortaa"/>
                  <a:ea typeface="Comfortaa"/>
                  <a:cs typeface="Comfortaa"/>
                  <a:sym typeface="Comfortaa"/>
                </a:rPr>
                <a:t>Saphenous nerve</a:t>
              </a:r>
              <a:endParaRPr i="0" sz="1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315" name="Google Shape;315;g106d742187a_0_202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316" name="Google Shape;316;g106d742187a_0_202"/>
          <p:cNvGrpSpPr/>
          <p:nvPr/>
        </p:nvGrpSpPr>
        <p:grpSpPr>
          <a:xfrm>
            <a:off x="2115441" y="6744702"/>
            <a:ext cx="3514317" cy="595244"/>
            <a:chOff x="4404545" y="3301592"/>
            <a:chExt cx="782403" cy="129272"/>
          </a:xfrm>
        </p:grpSpPr>
        <p:sp>
          <p:nvSpPr>
            <p:cNvPr id="317" name="Google Shape;317;g106d742187a_0_202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>
                  <a:latin typeface="Comfortaa"/>
                  <a:ea typeface="Comfortaa"/>
                  <a:cs typeface="Comfortaa"/>
                  <a:sym typeface="Comfortaa"/>
                </a:rPr>
                <a:t>Common peroneal nerve</a:t>
              </a:r>
              <a:endParaRPr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318" name="Google Shape;318;g106d742187a_0_202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319" name="Google Shape;319;g106d742187a_0_202"/>
          <p:cNvGrpSpPr/>
          <p:nvPr/>
        </p:nvGrpSpPr>
        <p:grpSpPr>
          <a:xfrm>
            <a:off x="5629698" y="6744702"/>
            <a:ext cx="3514317" cy="595244"/>
            <a:chOff x="4404545" y="3301592"/>
            <a:chExt cx="782403" cy="129272"/>
          </a:xfrm>
        </p:grpSpPr>
        <p:sp>
          <p:nvSpPr>
            <p:cNvPr id="320" name="Google Shape;320;g106d742187a_0_202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700">
                  <a:latin typeface="Comfortaa"/>
                  <a:ea typeface="Comfortaa"/>
                  <a:cs typeface="Comfortaa"/>
                  <a:sym typeface="Comfortaa"/>
                </a:rPr>
                <a:t>Deep peroneal nerve</a:t>
              </a:r>
              <a:endParaRPr i="0" sz="17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321" name="Google Shape;321;g106d742187a_0_202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322" name="Google Shape;322;g106d742187a_0_202"/>
          <p:cNvGrpSpPr/>
          <p:nvPr/>
        </p:nvGrpSpPr>
        <p:grpSpPr>
          <a:xfrm>
            <a:off x="12658233" y="6744702"/>
            <a:ext cx="3514317" cy="595244"/>
            <a:chOff x="4404545" y="3301592"/>
            <a:chExt cx="782403" cy="129272"/>
          </a:xfrm>
        </p:grpSpPr>
        <p:sp>
          <p:nvSpPr>
            <p:cNvPr id="323" name="Google Shape;323;g106d742187a_0_202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800">
                  <a:latin typeface="Comfortaa"/>
                  <a:ea typeface="Comfortaa"/>
                  <a:cs typeface="Comfortaa"/>
                  <a:sym typeface="Comfortaa"/>
                </a:rPr>
                <a:t>Sural Nerve</a:t>
              </a:r>
              <a:endParaRPr i="0" sz="18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324" name="Google Shape;324;g106d742187a_0_202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325" name="Google Shape;325;g106d742187a_0_202"/>
          <p:cNvSpPr txBox="1"/>
          <p:nvPr/>
        </p:nvSpPr>
        <p:spPr>
          <a:xfrm>
            <a:off x="5693889" y="6717525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latin typeface="Comfortaa"/>
                <a:ea typeface="Comfortaa"/>
                <a:cs typeface="Comfortaa"/>
                <a:sym typeface="Comfortaa"/>
              </a:rPr>
              <a:t>B</a:t>
            </a:r>
            <a:endParaRPr sz="29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26" name="Google Shape;326;g106d742187a_0_202"/>
          <p:cNvSpPr txBox="1"/>
          <p:nvPr/>
        </p:nvSpPr>
        <p:spPr>
          <a:xfrm>
            <a:off x="9186064" y="6717525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latin typeface="Comfortaa"/>
                <a:ea typeface="Comfortaa"/>
                <a:cs typeface="Comfortaa"/>
                <a:sym typeface="Comfortaa"/>
              </a:rPr>
              <a:t>C</a:t>
            </a:r>
            <a:endParaRPr sz="29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27" name="Google Shape;327;g106d742187a_0_202"/>
          <p:cNvSpPr txBox="1"/>
          <p:nvPr/>
        </p:nvSpPr>
        <p:spPr>
          <a:xfrm>
            <a:off x="12706513" y="6715000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latin typeface="Comfortaa"/>
                <a:ea typeface="Comfortaa"/>
                <a:cs typeface="Comfortaa"/>
                <a:sym typeface="Comfortaa"/>
              </a:rPr>
              <a:t>D</a:t>
            </a:r>
            <a:endParaRPr sz="29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28" name="Google Shape;328;g106d742187a_0_202"/>
          <p:cNvSpPr txBox="1"/>
          <p:nvPr/>
        </p:nvSpPr>
        <p:spPr>
          <a:xfrm>
            <a:off x="2125514" y="6714988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latin typeface="Comfortaa"/>
                <a:ea typeface="Comfortaa"/>
                <a:cs typeface="Comfortaa"/>
                <a:sym typeface="Comfortaa"/>
              </a:rPr>
              <a:t>A</a:t>
            </a:r>
            <a:endParaRPr sz="29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29" name="Google Shape;329;g106d742187a_0_202"/>
          <p:cNvSpPr txBox="1"/>
          <p:nvPr/>
        </p:nvSpPr>
        <p:spPr>
          <a:xfrm>
            <a:off x="2209012" y="326200"/>
            <a:ext cx="91992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500">
                <a:solidFill>
                  <a:srgbClr val="B45F06"/>
                </a:solidFill>
                <a:latin typeface="Comfortaa"/>
                <a:ea typeface="Comfortaa"/>
                <a:cs typeface="Comfortaa"/>
                <a:sym typeface="Comfortaa"/>
              </a:rPr>
              <a:t>MCQs:</a:t>
            </a:r>
            <a:endParaRPr b="0" i="0" sz="4900" u="none" cap="none" strike="noStrike">
              <a:solidFill>
                <a:srgbClr val="B45F0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330" name="Google Shape;330;g106d742187a_0_202"/>
          <p:cNvGrpSpPr/>
          <p:nvPr/>
        </p:nvGrpSpPr>
        <p:grpSpPr>
          <a:xfrm>
            <a:off x="1890229" y="7551839"/>
            <a:ext cx="14507551" cy="1005276"/>
            <a:chOff x="4411970" y="2468673"/>
            <a:chExt cx="747292" cy="167429"/>
          </a:xfrm>
        </p:grpSpPr>
        <p:sp>
          <p:nvSpPr>
            <p:cNvPr id="331" name="Google Shape;331;g106d742187a_0_202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-US" sz="2300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Q8</a:t>
              </a:r>
              <a:endParaRPr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332" name="Google Shape;332;g106d742187a_0_202"/>
            <p:cNvSpPr/>
            <p:nvPr/>
          </p:nvSpPr>
          <p:spPr>
            <a:xfrm>
              <a:off x="4458980" y="246867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100">
                  <a:latin typeface="Comfortaa"/>
                  <a:ea typeface="Comfortaa"/>
                  <a:cs typeface="Comfortaa"/>
                  <a:sym typeface="Comfortaa"/>
                </a:rPr>
                <a:t>                      </a:t>
              </a:r>
              <a:r>
                <a:rPr lang="en-US" sz="2500">
                  <a:latin typeface="Comfortaa"/>
                  <a:ea typeface="Comfortaa"/>
                  <a:cs typeface="Comfortaa"/>
                  <a:sym typeface="Comfortaa"/>
                </a:rPr>
                <a:t>extensor digitorum brevis action is:</a:t>
              </a:r>
              <a:endParaRPr sz="2500"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333" name="Google Shape;333;g106d742187a_0_202"/>
          <p:cNvGrpSpPr/>
          <p:nvPr/>
        </p:nvGrpSpPr>
        <p:grpSpPr>
          <a:xfrm>
            <a:off x="9168724" y="8603927"/>
            <a:ext cx="3514317" cy="595244"/>
            <a:chOff x="4404545" y="3301592"/>
            <a:chExt cx="782403" cy="129272"/>
          </a:xfrm>
        </p:grpSpPr>
        <p:sp>
          <p:nvSpPr>
            <p:cNvPr id="334" name="Google Shape;334;g106d742187a_0_202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n-US" sz="1700">
                  <a:latin typeface="Comfortaa"/>
                  <a:ea typeface="Comfortaa"/>
                  <a:cs typeface="Comfortaa"/>
                  <a:sym typeface="Comfortaa"/>
                </a:rPr>
                <a:t>Adduct the toes</a:t>
              </a:r>
              <a:endParaRPr sz="1700"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335" name="Google Shape;335;g106d742187a_0_202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336" name="Google Shape;336;g106d742187a_0_202"/>
          <p:cNvGrpSpPr/>
          <p:nvPr/>
        </p:nvGrpSpPr>
        <p:grpSpPr>
          <a:xfrm>
            <a:off x="2140203" y="8603927"/>
            <a:ext cx="3514317" cy="595244"/>
            <a:chOff x="4404545" y="3301592"/>
            <a:chExt cx="782403" cy="129272"/>
          </a:xfrm>
        </p:grpSpPr>
        <p:sp>
          <p:nvSpPr>
            <p:cNvPr id="337" name="Google Shape;337;g106d742187a_0_202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>
                  <a:latin typeface="Comfortaa"/>
                  <a:ea typeface="Comfortaa"/>
                  <a:cs typeface="Comfortaa"/>
                  <a:sym typeface="Comfortaa"/>
                </a:rPr>
                <a:t>          Flex the toes</a:t>
              </a:r>
              <a:endParaRPr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338" name="Google Shape;338;g106d742187a_0_202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339" name="Google Shape;339;g106d742187a_0_202"/>
          <p:cNvGrpSpPr/>
          <p:nvPr/>
        </p:nvGrpSpPr>
        <p:grpSpPr>
          <a:xfrm>
            <a:off x="5654461" y="8603927"/>
            <a:ext cx="3514317" cy="595244"/>
            <a:chOff x="4404545" y="3301592"/>
            <a:chExt cx="782403" cy="129272"/>
          </a:xfrm>
        </p:grpSpPr>
        <p:sp>
          <p:nvSpPr>
            <p:cNvPr id="340" name="Google Shape;340;g106d742187a_0_202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2000">
                  <a:latin typeface="Comfortaa"/>
                  <a:ea typeface="Comfortaa"/>
                  <a:cs typeface="Comfortaa"/>
                  <a:sym typeface="Comfortaa"/>
                </a:rPr>
                <a:t>Rotate the toes</a:t>
              </a:r>
              <a:endParaRPr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341" name="Google Shape;341;g106d742187a_0_202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342" name="Google Shape;342;g106d742187a_0_202"/>
          <p:cNvGrpSpPr/>
          <p:nvPr/>
        </p:nvGrpSpPr>
        <p:grpSpPr>
          <a:xfrm>
            <a:off x="12682996" y="8603927"/>
            <a:ext cx="3514317" cy="595244"/>
            <a:chOff x="4404545" y="3301592"/>
            <a:chExt cx="782403" cy="129272"/>
          </a:xfrm>
        </p:grpSpPr>
        <p:sp>
          <p:nvSpPr>
            <p:cNvPr id="343" name="Google Shape;343;g106d742187a_0_202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700">
                  <a:latin typeface="Comfortaa"/>
                  <a:ea typeface="Comfortaa"/>
                  <a:cs typeface="Comfortaa"/>
                  <a:sym typeface="Comfortaa"/>
                </a:rPr>
                <a:t>Extend the toes</a:t>
              </a:r>
              <a:endParaRPr i="0" sz="17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344" name="Google Shape;344;g106d742187a_0_202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345" name="Google Shape;345;g106d742187a_0_202"/>
          <p:cNvSpPr txBox="1"/>
          <p:nvPr/>
        </p:nvSpPr>
        <p:spPr>
          <a:xfrm>
            <a:off x="5718652" y="8576750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latin typeface="Comfortaa"/>
                <a:ea typeface="Comfortaa"/>
                <a:cs typeface="Comfortaa"/>
                <a:sym typeface="Comfortaa"/>
              </a:rPr>
              <a:t>B</a:t>
            </a:r>
            <a:endParaRPr sz="29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46" name="Google Shape;346;g106d742187a_0_202"/>
          <p:cNvSpPr txBox="1"/>
          <p:nvPr/>
        </p:nvSpPr>
        <p:spPr>
          <a:xfrm>
            <a:off x="9287027" y="8576750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latin typeface="Comfortaa"/>
                <a:ea typeface="Comfortaa"/>
                <a:cs typeface="Comfortaa"/>
                <a:sym typeface="Comfortaa"/>
              </a:rPr>
              <a:t>C</a:t>
            </a:r>
            <a:endParaRPr sz="29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47" name="Google Shape;347;g106d742187a_0_202"/>
          <p:cNvSpPr txBox="1"/>
          <p:nvPr/>
        </p:nvSpPr>
        <p:spPr>
          <a:xfrm>
            <a:off x="12807475" y="8574225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latin typeface="Comfortaa"/>
                <a:ea typeface="Comfortaa"/>
                <a:cs typeface="Comfortaa"/>
                <a:sym typeface="Comfortaa"/>
              </a:rPr>
              <a:t>D</a:t>
            </a:r>
            <a:endParaRPr sz="29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48" name="Google Shape;348;g106d742187a_0_202"/>
          <p:cNvSpPr txBox="1"/>
          <p:nvPr/>
        </p:nvSpPr>
        <p:spPr>
          <a:xfrm>
            <a:off x="2150277" y="8574213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latin typeface="Comfortaa"/>
                <a:ea typeface="Comfortaa"/>
                <a:cs typeface="Comfortaa"/>
                <a:sym typeface="Comfortaa"/>
              </a:rPr>
              <a:t>A</a:t>
            </a:r>
            <a:endParaRPr sz="29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49" name="Google Shape;349;g106d742187a_0_202"/>
          <p:cNvSpPr txBox="1"/>
          <p:nvPr/>
        </p:nvSpPr>
        <p:spPr>
          <a:xfrm>
            <a:off x="17115600" y="8871000"/>
            <a:ext cx="11724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en-US"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-D </a:t>
            </a:r>
            <a:endParaRPr sz="16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6-A</a:t>
            </a:r>
            <a:endParaRPr sz="16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7-B</a:t>
            </a:r>
            <a:endParaRPr sz="16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8-D</a:t>
            </a:r>
            <a:endParaRPr sz="16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g106d742187a_0_202"/>
          <p:cNvSpPr txBox="1"/>
          <p:nvPr/>
        </p:nvSpPr>
        <p:spPr>
          <a:xfrm>
            <a:off x="218875" y="9871500"/>
            <a:ext cx="5276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00000"/>
                </a:solidFill>
                <a:highlight>
                  <a:srgbClr val="FCE5CD"/>
                </a:highlight>
                <a:latin typeface="Comfortaa"/>
                <a:ea typeface="Comfortaa"/>
                <a:cs typeface="Comfortaa"/>
                <a:sym typeface="Comfortaa"/>
              </a:rPr>
              <a:t>Thanks To Team 441 and 439  For </a:t>
            </a:r>
            <a:r>
              <a:rPr lang="en-US" sz="1500">
                <a:highlight>
                  <a:srgbClr val="FCE5CD"/>
                </a:highlight>
                <a:latin typeface="Comfortaa"/>
                <a:ea typeface="Comfortaa"/>
                <a:cs typeface="Comfortaa"/>
                <a:sym typeface="Comfortaa"/>
              </a:rPr>
              <a:t>questions</a:t>
            </a:r>
            <a:r>
              <a:rPr lang="en-US" sz="1500">
                <a:solidFill>
                  <a:srgbClr val="000000"/>
                </a:solidFill>
                <a:highlight>
                  <a:srgbClr val="FCE5CD"/>
                </a:highlight>
                <a:latin typeface="Comfortaa"/>
                <a:ea typeface="Comfortaa"/>
                <a:cs typeface="Comfortaa"/>
                <a:sym typeface="Comfortaa"/>
              </a:rPr>
              <a:t>!</a:t>
            </a:r>
            <a:endParaRPr sz="1500">
              <a:solidFill>
                <a:srgbClr val="000000"/>
              </a:solidFill>
              <a:highlight>
                <a:srgbClr val="FCE5CD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04acf02545_0_573"/>
          <p:cNvSpPr txBox="1"/>
          <p:nvPr>
            <p:ph type="title"/>
          </p:nvPr>
        </p:nvSpPr>
        <p:spPr>
          <a:xfrm>
            <a:off x="4975771" y="562805"/>
            <a:ext cx="8336400" cy="10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50">
            <a:spAutoFit/>
          </a:bodyPr>
          <a:lstStyle/>
          <a:p>
            <a:pPr indent="0" lvl="0" marL="4000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6950">
                <a:latin typeface="Caveat"/>
                <a:ea typeface="Caveat"/>
                <a:cs typeface="Caveat"/>
                <a:sym typeface="Caveat"/>
              </a:rPr>
              <a:t>Done by the amazing team</a:t>
            </a:r>
            <a:endParaRPr sz="695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56" name="Google Shape;356;g104acf02545_0_573"/>
          <p:cNvSpPr txBox="1"/>
          <p:nvPr/>
        </p:nvSpPr>
        <p:spPr>
          <a:xfrm>
            <a:off x="1511709" y="3862800"/>
            <a:ext cx="49038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latin typeface="Comfortaa"/>
                <a:ea typeface="Comfortaa"/>
                <a:cs typeface="Comfortaa"/>
                <a:sym typeface="Comfortaa"/>
              </a:rPr>
              <a:t>Team leaders:</a:t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omfortaa"/>
                <a:ea typeface="Comfortaa"/>
                <a:cs typeface="Comfortaa"/>
                <a:sym typeface="Comfortaa"/>
              </a:rPr>
              <a:t>Arwa Alghamdi</a:t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Deema Aljuribah</a:t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omfortaa"/>
                <a:ea typeface="Comfortaa"/>
                <a:cs typeface="Comfortaa"/>
                <a:sym typeface="Comfortaa"/>
              </a:rPr>
              <a:t>Razan Alnufaie</a:t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357" name="Google Shape;357;g104acf02545_0_573"/>
          <p:cNvGrpSpPr/>
          <p:nvPr/>
        </p:nvGrpSpPr>
        <p:grpSpPr>
          <a:xfrm>
            <a:off x="387915" y="9236907"/>
            <a:ext cx="1123783" cy="785323"/>
            <a:chOff x="5156931" y="2922194"/>
            <a:chExt cx="324699" cy="347611"/>
          </a:xfrm>
        </p:grpSpPr>
        <p:sp>
          <p:nvSpPr>
            <p:cNvPr id="358" name="Google Shape;358;g104acf02545_0_573"/>
            <p:cNvSpPr/>
            <p:nvPr/>
          </p:nvSpPr>
          <p:spPr>
            <a:xfrm>
              <a:off x="5160706" y="3072982"/>
              <a:ext cx="317149" cy="43543"/>
            </a:xfrm>
            <a:custGeom>
              <a:rect b="b" l="l" r="r" t="t"/>
              <a:pathLst>
                <a:path extrusionOk="0" h="1661" w="12098">
                  <a:moveTo>
                    <a:pt x="15" y="1"/>
                  </a:moveTo>
                  <a:lnTo>
                    <a:pt x="0" y="1661"/>
                  </a:lnTo>
                  <a:lnTo>
                    <a:pt x="12097" y="1661"/>
                  </a:lnTo>
                  <a:lnTo>
                    <a:pt x="12083" y="1"/>
                  </a:ln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g104acf02545_0_573"/>
            <p:cNvSpPr/>
            <p:nvPr/>
          </p:nvSpPr>
          <p:spPr>
            <a:xfrm>
              <a:off x="5258330" y="2922194"/>
              <a:ext cx="128689" cy="62261"/>
            </a:xfrm>
            <a:custGeom>
              <a:rect b="b" l="l" r="r" t="t"/>
              <a:pathLst>
                <a:path extrusionOk="0" h="2375" w="4909">
                  <a:moveTo>
                    <a:pt x="2453" y="0"/>
                  </a:moveTo>
                  <a:cubicBezTo>
                    <a:pt x="2397" y="0"/>
                    <a:pt x="2339" y="22"/>
                    <a:pt x="2296" y="65"/>
                  </a:cubicBezTo>
                  <a:lnTo>
                    <a:pt x="997" y="1364"/>
                  </a:lnTo>
                  <a:lnTo>
                    <a:pt x="1" y="2375"/>
                  </a:lnTo>
                  <a:lnTo>
                    <a:pt x="4909" y="2375"/>
                  </a:lnTo>
                  <a:lnTo>
                    <a:pt x="2599" y="65"/>
                  </a:lnTo>
                  <a:cubicBezTo>
                    <a:pt x="2563" y="22"/>
                    <a:pt x="2509" y="0"/>
                    <a:pt x="2453" y="0"/>
                  </a:cubicBezTo>
                  <a:close/>
                </a:path>
              </a:pathLst>
            </a:custGeom>
            <a:solidFill>
              <a:srgbClr val="F2F3F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g104acf02545_0_573"/>
            <p:cNvSpPr/>
            <p:nvPr/>
          </p:nvSpPr>
          <p:spPr>
            <a:xfrm>
              <a:off x="5258330" y="2957951"/>
              <a:ext cx="128689" cy="26503"/>
            </a:xfrm>
            <a:custGeom>
              <a:rect b="b" l="l" r="r" t="t"/>
              <a:pathLst>
                <a:path extrusionOk="0" h="1011" w="4909">
                  <a:moveTo>
                    <a:pt x="997" y="0"/>
                  </a:moveTo>
                  <a:lnTo>
                    <a:pt x="1" y="1011"/>
                  </a:lnTo>
                  <a:lnTo>
                    <a:pt x="4909" y="1011"/>
                  </a:lnTo>
                  <a:lnTo>
                    <a:pt x="3913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g104acf02545_0_573"/>
            <p:cNvSpPr/>
            <p:nvPr/>
          </p:nvSpPr>
          <p:spPr>
            <a:xfrm>
              <a:off x="5180000" y="2975358"/>
              <a:ext cx="278561" cy="260761"/>
            </a:xfrm>
            <a:custGeom>
              <a:rect b="b" l="l" r="r" t="t"/>
              <a:pathLst>
                <a:path extrusionOk="0" h="9947" w="10626">
                  <a:moveTo>
                    <a:pt x="217" y="0"/>
                  </a:moveTo>
                  <a:cubicBezTo>
                    <a:pt x="102" y="0"/>
                    <a:pt x="1" y="102"/>
                    <a:pt x="1" y="217"/>
                  </a:cubicBezTo>
                  <a:lnTo>
                    <a:pt x="1" y="9946"/>
                  </a:lnTo>
                  <a:lnTo>
                    <a:pt x="10625" y="9946"/>
                  </a:lnTo>
                  <a:lnTo>
                    <a:pt x="10625" y="217"/>
                  </a:lnTo>
                  <a:cubicBezTo>
                    <a:pt x="10625" y="102"/>
                    <a:pt x="10524" y="0"/>
                    <a:pt x="10409" y="0"/>
                  </a:cubicBezTo>
                  <a:close/>
                </a:path>
              </a:pathLst>
            </a:custGeom>
            <a:solidFill>
              <a:srgbClr val="F8F9FA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g104acf02545_0_573"/>
            <p:cNvSpPr/>
            <p:nvPr/>
          </p:nvSpPr>
          <p:spPr>
            <a:xfrm>
              <a:off x="5438847" y="2975358"/>
              <a:ext cx="19714" cy="260761"/>
            </a:xfrm>
            <a:custGeom>
              <a:rect b="b" l="l" r="r" t="t"/>
              <a:pathLst>
                <a:path extrusionOk="0" h="9947" w="752">
                  <a:moveTo>
                    <a:pt x="1" y="0"/>
                  </a:moveTo>
                  <a:lnTo>
                    <a:pt x="1" y="9946"/>
                  </a:lnTo>
                  <a:lnTo>
                    <a:pt x="751" y="9946"/>
                  </a:lnTo>
                  <a:lnTo>
                    <a:pt x="751" y="217"/>
                  </a:lnTo>
                  <a:cubicBezTo>
                    <a:pt x="751" y="102"/>
                    <a:pt x="650" y="0"/>
                    <a:pt x="535" y="0"/>
                  </a:cubicBezTo>
                  <a:close/>
                </a:path>
              </a:pathLst>
            </a:custGeom>
            <a:solidFill>
              <a:srgbClr val="F2F3F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g104acf02545_0_573"/>
            <p:cNvSpPr/>
            <p:nvPr/>
          </p:nvSpPr>
          <p:spPr>
            <a:xfrm>
              <a:off x="5180000" y="3062785"/>
              <a:ext cx="278561" cy="172967"/>
            </a:xfrm>
            <a:custGeom>
              <a:rect b="b" l="l" r="r" t="t"/>
              <a:pathLst>
                <a:path extrusionOk="0" h="6598" w="10626">
                  <a:moveTo>
                    <a:pt x="1" y="0"/>
                  </a:moveTo>
                  <a:lnTo>
                    <a:pt x="1" y="6597"/>
                  </a:lnTo>
                  <a:lnTo>
                    <a:pt x="10625" y="6597"/>
                  </a:lnTo>
                  <a:lnTo>
                    <a:pt x="10625" y="0"/>
                  </a:lnTo>
                  <a:lnTo>
                    <a:pt x="5313" y="379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F3F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g104acf02545_0_573"/>
            <p:cNvSpPr/>
            <p:nvPr/>
          </p:nvSpPr>
          <p:spPr>
            <a:xfrm>
              <a:off x="5221262" y="3114192"/>
              <a:ext cx="196953" cy="10329"/>
            </a:xfrm>
            <a:custGeom>
              <a:rect b="b" l="l" r="r" t="t"/>
              <a:pathLst>
                <a:path extrusionOk="0" h="394" w="7513">
                  <a:moveTo>
                    <a:pt x="7259" y="1"/>
                  </a:moveTo>
                  <a:cubicBezTo>
                    <a:pt x="7250" y="1"/>
                    <a:pt x="7241" y="1"/>
                    <a:pt x="7232" y="2"/>
                  </a:cubicBezTo>
                  <a:lnTo>
                    <a:pt x="246" y="2"/>
                  </a:lnTo>
                  <a:cubicBezTo>
                    <a:pt x="0" y="17"/>
                    <a:pt x="0" y="378"/>
                    <a:pt x="246" y="392"/>
                  </a:cubicBezTo>
                  <a:lnTo>
                    <a:pt x="7232" y="392"/>
                  </a:lnTo>
                  <a:cubicBezTo>
                    <a:pt x="7241" y="393"/>
                    <a:pt x="7250" y="393"/>
                    <a:pt x="7259" y="393"/>
                  </a:cubicBezTo>
                  <a:cubicBezTo>
                    <a:pt x="7512" y="393"/>
                    <a:pt x="7512" y="1"/>
                    <a:pt x="7259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g104acf02545_0_573"/>
            <p:cNvSpPr/>
            <p:nvPr/>
          </p:nvSpPr>
          <p:spPr>
            <a:xfrm>
              <a:off x="5254031" y="3136528"/>
              <a:ext cx="129581" cy="10696"/>
            </a:xfrm>
            <a:custGeom>
              <a:rect b="b" l="l" r="r" t="t"/>
              <a:pathLst>
                <a:path extrusionOk="0" h="408" w="4943">
                  <a:moveTo>
                    <a:pt x="255" y="1"/>
                  </a:moveTo>
                  <a:cubicBezTo>
                    <a:pt x="0" y="1"/>
                    <a:pt x="0" y="407"/>
                    <a:pt x="255" y="407"/>
                  </a:cubicBezTo>
                  <a:cubicBezTo>
                    <a:pt x="263" y="407"/>
                    <a:pt x="272" y="407"/>
                    <a:pt x="280" y="406"/>
                  </a:cubicBezTo>
                  <a:lnTo>
                    <a:pt x="4698" y="406"/>
                  </a:lnTo>
                  <a:cubicBezTo>
                    <a:pt x="4943" y="377"/>
                    <a:pt x="4943" y="31"/>
                    <a:pt x="4698" y="2"/>
                  </a:cubicBezTo>
                  <a:lnTo>
                    <a:pt x="280" y="2"/>
                  </a:lnTo>
                  <a:cubicBezTo>
                    <a:pt x="272" y="1"/>
                    <a:pt x="263" y="1"/>
                    <a:pt x="255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g104acf02545_0_573"/>
            <p:cNvSpPr/>
            <p:nvPr/>
          </p:nvSpPr>
          <p:spPr>
            <a:xfrm>
              <a:off x="5284074" y="3159282"/>
              <a:ext cx="68893" cy="10617"/>
            </a:xfrm>
            <a:custGeom>
              <a:rect b="b" l="l" r="r" t="t"/>
              <a:pathLst>
                <a:path extrusionOk="0" h="405" w="2628">
                  <a:moveTo>
                    <a:pt x="246" y="0"/>
                  </a:moveTo>
                  <a:cubicBezTo>
                    <a:pt x="0" y="15"/>
                    <a:pt x="0" y="375"/>
                    <a:pt x="246" y="404"/>
                  </a:cubicBezTo>
                  <a:lnTo>
                    <a:pt x="2382" y="404"/>
                  </a:lnTo>
                  <a:cubicBezTo>
                    <a:pt x="2628" y="375"/>
                    <a:pt x="2628" y="15"/>
                    <a:pt x="2382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g104acf02545_0_573"/>
            <p:cNvSpPr/>
            <p:nvPr/>
          </p:nvSpPr>
          <p:spPr>
            <a:xfrm>
              <a:off x="5156931" y="3073009"/>
              <a:ext cx="324699" cy="196796"/>
            </a:xfrm>
            <a:custGeom>
              <a:rect b="b" l="l" r="r" t="t"/>
              <a:pathLst>
                <a:path extrusionOk="0" h="7507" w="12386">
                  <a:moveTo>
                    <a:pt x="176" y="0"/>
                  </a:moveTo>
                  <a:cubicBezTo>
                    <a:pt x="85" y="0"/>
                    <a:pt x="0" y="67"/>
                    <a:pt x="0" y="173"/>
                  </a:cubicBezTo>
                  <a:lnTo>
                    <a:pt x="0" y="7304"/>
                  </a:lnTo>
                  <a:cubicBezTo>
                    <a:pt x="0" y="7420"/>
                    <a:pt x="101" y="7506"/>
                    <a:pt x="217" y="7506"/>
                  </a:cubicBezTo>
                  <a:lnTo>
                    <a:pt x="12169" y="7506"/>
                  </a:lnTo>
                  <a:cubicBezTo>
                    <a:pt x="12285" y="7506"/>
                    <a:pt x="12386" y="7420"/>
                    <a:pt x="12386" y="7304"/>
                  </a:cubicBezTo>
                  <a:lnTo>
                    <a:pt x="12386" y="173"/>
                  </a:lnTo>
                  <a:cubicBezTo>
                    <a:pt x="12375" y="76"/>
                    <a:pt x="12291" y="3"/>
                    <a:pt x="12201" y="3"/>
                  </a:cubicBezTo>
                  <a:cubicBezTo>
                    <a:pt x="12171" y="3"/>
                    <a:pt x="12140" y="11"/>
                    <a:pt x="12111" y="29"/>
                  </a:cubicBezTo>
                  <a:lnTo>
                    <a:pt x="11722" y="303"/>
                  </a:lnTo>
                  <a:lnTo>
                    <a:pt x="6294" y="4201"/>
                  </a:lnTo>
                  <a:cubicBezTo>
                    <a:pt x="6265" y="4222"/>
                    <a:pt x="6229" y="4233"/>
                    <a:pt x="6193" y="4233"/>
                  </a:cubicBezTo>
                  <a:cubicBezTo>
                    <a:pt x="6157" y="4233"/>
                    <a:pt x="6121" y="4222"/>
                    <a:pt x="6092" y="4201"/>
                  </a:cubicBezTo>
                  <a:lnTo>
                    <a:pt x="274" y="29"/>
                  </a:lnTo>
                  <a:cubicBezTo>
                    <a:pt x="243" y="9"/>
                    <a:pt x="209" y="0"/>
                    <a:pt x="176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g104acf02545_0_573"/>
            <p:cNvSpPr/>
            <p:nvPr/>
          </p:nvSpPr>
          <p:spPr>
            <a:xfrm>
              <a:off x="5464197" y="3072694"/>
              <a:ext cx="17433" cy="197111"/>
            </a:xfrm>
            <a:custGeom>
              <a:rect b="b" l="l" r="r" t="t"/>
              <a:pathLst>
                <a:path extrusionOk="0" h="7519" w="665">
                  <a:moveTo>
                    <a:pt x="481" y="0"/>
                  </a:moveTo>
                  <a:cubicBezTo>
                    <a:pt x="450" y="0"/>
                    <a:pt x="419" y="8"/>
                    <a:pt x="390" y="26"/>
                  </a:cubicBezTo>
                  <a:lnTo>
                    <a:pt x="1" y="301"/>
                  </a:lnTo>
                  <a:lnTo>
                    <a:pt x="1" y="7518"/>
                  </a:lnTo>
                  <a:lnTo>
                    <a:pt x="448" y="7518"/>
                  </a:lnTo>
                  <a:cubicBezTo>
                    <a:pt x="564" y="7518"/>
                    <a:pt x="665" y="7432"/>
                    <a:pt x="665" y="7316"/>
                  </a:cubicBezTo>
                  <a:lnTo>
                    <a:pt x="665" y="185"/>
                  </a:lnTo>
                  <a:cubicBezTo>
                    <a:pt x="665" y="76"/>
                    <a:pt x="575" y="0"/>
                    <a:pt x="48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g104acf02545_0_573"/>
            <p:cNvSpPr/>
            <p:nvPr/>
          </p:nvSpPr>
          <p:spPr>
            <a:xfrm>
              <a:off x="5217461" y="3013579"/>
              <a:ext cx="32585" cy="32952"/>
            </a:xfrm>
            <a:custGeom>
              <a:rect b="b" l="l" r="r" t="t"/>
              <a:pathLst>
                <a:path extrusionOk="0" h="1257" w="1243">
                  <a:moveTo>
                    <a:pt x="188" y="0"/>
                  </a:moveTo>
                  <a:cubicBezTo>
                    <a:pt x="87" y="0"/>
                    <a:pt x="1" y="87"/>
                    <a:pt x="1" y="203"/>
                  </a:cubicBezTo>
                  <a:lnTo>
                    <a:pt x="1" y="1054"/>
                  </a:lnTo>
                  <a:cubicBezTo>
                    <a:pt x="1" y="1155"/>
                    <a:pt x="87" y="1256"/>
                    <a:pt x="188" y="1256"/>
                  </a:cubicBezTo>
                  <a:lnTo>
                    <a:pt x="1040" y="1256"/>
                  </a:lnTo>
                  <a:cubicBezTo>
                    <a:pt x="1156" y="1256"/>
                    <a:pt x="1242" y="1155"/>
                    <a:pt x="1242" y="1054"/>
                  </a:cubicBezTo>
                  <a:lnTo>
                    <a:pt x="1242" y="203"/>
                  </a:lnTo>
                  <a:cubicBezTo>
                    <a:pt x="1242" y="87"/>
                    <a:pt x="1156" y="0"/>
                    <a:pt x="1040" y="0"/>
                  </a:cubicBezTo>
                  <a:close/>
                </a:path>
              </a:pathLst>
            </a:custGeom>
            <a:solidFill>
              <a:srgbClr val="96ABBB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g104acf02545_0_573"/>
            <p:cNvSpPr/>
            <p:nvPr/>
          </p:nvSpPr>
          <p:spPr>
            <a:xfrm>
              <a:off x="5271595" y="3008258"/>
              <a:ext cx="36491" cy="10670"/>
            </a:xfrm>
            <a:custGeom>
              <a:rect b="b" l="l" r="r" t="t"/>
              <a:pathLst>
                <a:path extrusionOk="0" h="407" w="1392">
                  <a:moveTo>
                    <a:pt x="1137" y="0"/>
                  </a:moveTo>
                  <a:cubicBezTo>
                    <a:pt x="1129" y="0"/>
                    <a:pt x="1120" y="0"/>
                    <a:pt x="1112" y="1"/>
                  </a:cubicBezTo>
                  <a:lnTo>
                    <a:pt x="245" y="1"/>
                  </a:lnTo>
                  <a:cubicBezTo>
                    <a:pt x="0" y="30"/>
                    <a:pt x="0" y="391"/>
                    <a:pt x="245" y="406"/>
                  </a:cubicBezTo>
                  <a:lnTo>
                    <a:pt x="1112" y="406"/>
                  </a:lnTo>
                  <a:cubicBezTo>
                    <a:pt x="1120" y="406"/>
                    <a:pt x="1129" y="407"/>
                    <a:pt x="1137" y="407"/>
                  </a:cubicBezTo>
                  <a:cubicBezTo>
                    <a:pt x="1392" y="407"/>
                    <a:pt x="1392" y="0"/>
                    <a:pt x="1137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g104acf02545_0_573"/>
            <p:cNvSpPr/>
            <p:nvPr/>
          </p:nvSpPr>
          <p:spPr>
            <a:xfrm>
              <a:off x="5270206" y="3036255"/>
              <a:ext cx="113406" cy="10670"/>
            </a:xfrm>
            <a:custGeom>
              <a:rect b="b" l="l" r="r" t="t"/>
              <a:pathLst>
                <a:path extrusionOk="0" h="407" w="4326">
                  <a:moveTo>
                    <a:pt x="271" y="0"/>
                  </a:moveTo>
                  <a:cubicBezTo>
                    <a:pt x="0" y="0"/>
                    <a:pt x="5" y="406"/>
                    <a:pt x="284" y="406"/>
                  </a:cubicBezTo>
                  <a:cubicBezTo>
                    <a:pt x="289" y="406"/>
                    <a:pt x="294" y="406"/>
                    <a:pt x="298" y="406"/>
                  </a:cubicBezTo>
                  <a:lnTo>
                    <a:pt x="4081" y="406"/>
                  </a:lnTo>
                  <a:cubicBezTo>
                    <a:pt x="4326" y="377"/>
                    <a:pt x="4326" y="16"/>
                    <a:pt x="4081" y="2"/>
                  </a:cubicBezTo>
                  <a:lnTo>
                    <a:pt x="298" y="2"/>
                  </a:lnTo>
                  <a:cubicBezTo>
                    <a:pt x="289" y="1"/>
                    <a:pt x="280" y="0"/>
                    <a:pt x="271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g104acf02545_0_573"/>
            <p:cNvSpPr/>
            <p:nvPr/>
          </p:nvSpPr>
          <p:spPr>
            <a:xfrm>
              <a:off x="5223517" y="3080532"/>
              <a:ext cx="69915" cy="10670"/>
            </a:xfrm>
            <a:custGeom>
              <a:rect b="b" l="l" r="r" t="t"/>
              <a:pathLst>
                <a:path extrusionOk="0" h="407" w="2667">
                  <a:moveTo>
                    <a:pt x="2396" y="0"/>
                  </a:moveTo>
                  <a:cubicBezTo>
                    <a:pt x="2387" y="0"/>
                    <a:pt x="2378" y="1"/>
                    <a:pt x="2368" y="2"/>
                  </a:cubicBezTo>
                  <a:lnTo>
                    <a:pt x="246" y="2"/>
                  </a:lnTo>
                  <a:cubicBezTo>
                    <a:pt x="1" y="16"/>
                    <a:pt x="1" y="377"/>
                    <a:pt x="246" y="406"/>
                  </a:cubicBezTo>
                  <a:lnTo>
                    <a:pt x="2368" y="406"/>
                  </a:lnTo>
                  <a:cubicBezTo>
                    <a:pt x="2373" y="406"/>
                    <a:pt x="2378" y="406"/>
                    <a:pt x="2382" y="406"/>
                  </a:cubicBezTo>
                  <a:cubicBezTo>
                    <a:pt x="2662" y="406"/>
                    <a:pt x="2667" y="0"/>
                    <a:pt x="2396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g104acf02545_0_573"/>
            <p:cNvSpPr/>
            <p:nvPr/>
          </p:nvSpPr>
          <p:spPr>
            <a:xfrm>
              <a:off x="5183251" y="3234152"/>
              <a:ext cx="56939" cy="10696"/>
            </a:xfrm>
            <a:custGeom>
              <a:rect b="b" l="l" r="r" t="t"/>
              <a:pathLst>
                <a:path extrusionOk="0" h="408" w="2172">
                  <a:moveTo>
                    <a:pt x="255" y="1"/>
                  </a:moveTo>
                  <a:cubicBezTo>
                    <a:pt x="1" y="1"/>
                    <a:pt x="1" y="408"/>
                    <a:pt x="255" y="408"/>
                  </a:cubicBezTo>
                  <a:cubicBezTo>
                    <a:pt x="264" y="408"/>
                    <a:pt x="272" y="407"/>
                    <a:pt x="281" y="406"/>
                  </a:cubicBezTo>
                  <a:lnTo>
                    <a:pt x="1927" y="406"/>
                  </a:lnTo>
                  <a:cubicBezTo>
                    <a:pt x="2172" y="378"/>
                    <a:pt x="2172" y="31"/>
                    <a:pt x="1927" y="2"/>
                  </a:cubicBezTo>
                  <a:lnTo>
                    <a:pt x="281" y="2"/>
                  </a:lnTo>
                  <a:cubicBezTo>
                    <a:pt x="272" y="1"/>
                    <a:pt x="264" y="1"/>
                    <a:pt x="255" y="1"/>
                  </a:cubicBezTo>
                  <a:close/>
                </a:path>
              </a:pathLst>
            </a:custGeom>
            <a:solidFill>
              <a:srgbClr val="F8F9FA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4" name="Google Shape;374;g104acf02545_0_573"/>
          <p:cNvSpPr txBox="1"/>
          <p:nvPr/>
        </p:nvSpPr>
        <p:spPr>
          <a:xfrm>
            <a:off x="1847850" y="9625934"/>
            <a:ext cx="4056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fortaa"/>
                <a:ea typeface="Comfortaa"/>
                <a:cs typeface="Comfortaa"/>
                <a:sym typeface="Comfortaa"/>
              </a:rPr>
              <a:t> anatomyteam442@gmail.com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75" name="Google Shape;375;g104acf02545_0_573"/>
          <p:cNvSpPr txBox="1"/>
          <p:nvPr/>
        </p:nvSpPr>
        <p:spPr>
          <a:xfrm>
            <a:off x="12321809" y="4017900"/>
            <a:ext cx="4903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Team leaders:</a:t>
            </a:r>
            <a:endParaRPr b="1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highlight>
                  <a:srgbClr val="FCE5CD"/>
                </a:highlight>
                <a:latin typeface="Comfortaa"/>
                <a:ea typeface="Comfortaa"/>
                <a:cs typeface="Comfortaa"/>
                <a:sym typeface="Comfortaa"/>
              </a:rPr>
              <a:t>Mishal Alsuwayegh</a:t>
            </a:r>
            <a:endParaRPr b="0" i="0" sz="2000" u="none" cap="none" strike="noStrike">
              <a:solidFill>
                <a:srgbClr val="000000"/>
              </a:solidFill>
              <a:highlight>
                <a:srgbClr val="FCE5CD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Mohammed Alghamdi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76" name="Google Shape;376;g104acf02545_0_573"/>
          <p:cNvSpPr txBox="1"/>
          <p:nvPr/>
        </p:nvSpPr>
        <p:spPr>
          <a:xfrm>
            <a:off x="5739000" y="9601925"/>
            <a:ext cx="6810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highlight>
                  <a:srgbClr val="FCE5CD"/>
                </a:highlight>
                <a:latin typeface="Comfortaa"/>
                <a:ea typeface="Comfortaa"/>
                <a:cs typeface="Comfortaa"/>
                <a:sym typeface="Comfortaa"/>
              </a:rPr>
              <a:t>Thanks to Faisal Alomar for his design of the team logo </a:t>
            </a:r>
            <a:endParaRPr b="1" sz="1700">
              <a:highlight>
                <a:srgbClr val="FCE5CD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77" name="Google Shape;377;g104acf02545_0_573"/>
          <p:cNvSpPr txBox="1"/>
          <p:nvPr/>
        </p:nvSpPr>
        <p:spPr>
          <a:xfrm>
            <a:off x="743467" y="5876700"/>
            <a:ext cx="3624900" cy="35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omfortaa"/>
                <a:ea typeface="Comfortaa"/>
                <a:cs typeface="Comfortaa"/>
                <a:sym typeface="Comfortaa"/>
              </a:rPr>
              <a:t>Aljazi Albabtain</a:t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omfortaa"/>
                <a:ea typeface="Comfortaa"/>
                <a:cs typeface="Comfortaa"/>
                <a:sym typeface="Comfortaa"/>
              </a:rPr>
              <a:t>Atheer Alkanhal </a:t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omfortaa"/>
                <a:ea typeface="Comfortaa"/>
                <a:cs typeface="Comfortaa"/>
                <a:sym typeface="Comfortaa"/>
              </a:rPr>
              <a:t>Arob Alasheikh</a:t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omfortaa"/>
                <a:ea typeface="Comfortaa"/>
                <a:cs typeface="Comfortaa"/>
                <a:sym typeface="Comfortaa"/>
              </a:rPr>
              <a:t>Ajwan Aljohani</a:t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omfortaa"/>
                <a:ea typeface="Comfortaa"/>
                <a:cs typeface="Comfortaa"/>
                <a:sym typeface="Comfortaa"/>
              </a:rPr>
              <a:t>Deema alqahtani</a:t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omfortaa"/>
                <a:ea typeface="Comfortaa"/>
                <a:cs typeface="Comfortaa"/>
                <a:sym typeface="Comfortaa"/>
              </a:rPr>
              <a:t>Dena Alsuhaibani</a:t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omfortaa"/>
                <a:ea typeface="Comfortaa"/>
                <a:cs typeface="Comfortaa"/>
                <a:sym typeface="Comfortaa"/>
              </a:rPr>
              <a:t>Farah alqazlan</a:t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omfortaa"/>
                <a:ea typeface="Comfortaa"/>
                <a:cs typeface="Comfortaa"/>
                <a:sym typeface="Comfortaa"/>
              </a:rPr>
              <a:t>Jana Alhazmi </a:t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omfortaa"/>
                <a:ea typeface="Comfortaa"/>
                <a:cs typeface="Comfortaa"/>
                <a:sym typeface="Comfortaa"/>
              </a:rPr>
              <a:t>Kadi aldosari</a:t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Mashael Alasmari</a:t>
            </a:r>
            <a:endParaRPr sz="2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78" name="Google Shape;378;g104acf02545_0_573"/>
          <p:cNvSpPr txBox="1"/>
          <p:nvPr/>
        </p:nvSpPr>
        <p:spPr>
          <a:xfrm>
            <a:off x="2568607" y="5375909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Members:</a:t>
            </a:r>
            <a:endParaRPr/>
          </a:p>
        </p:txBody>
      </p:sp>
      <p:sp>
        <p:nvSpPr>
          <p:cNvPr id="379" name="Google Shape;379;g104acf02545_0_573"/>
          <p:cNvSpPr txBox="1"/>
          <p:nvPr/>
        </p:nvSpPr>
        <p:spPr>
          <a:xfrm>
            <a:off x="4183729" y="5870588"/>
            <a:ext cx="3000000" cy="3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Noura Bin hammad</a:t>
            </a:r>
            <a:endParaRPr sz="2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Najla aldhbiban</a:t>
            </a:r>
            <a:endParaRPr sz="2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Nouf aldalaqan</a:t>
            </a:r>
            <a:endParaRPr sz="2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Razan alasmari</a:t>
            </a:r>
            <a:endParaRPr sz="2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Roaa alharbi</a:t>
            </a:r>
            <a:endParaRPr sz="2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Raghad Mohammed</a:t>
            </a:r>
            <a:endParaRPr sz="2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Shaden albassam</a:t>
            </a:r>
            <a:endParaRPr sz="2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Waha Almathami</a:t>
            </a:r>
            <a:endParaRPr sz="2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Walaa AlMutawa</a:t>
            </a:r>
            <a:endParaRPr sz="2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Yara Ameer Alalwan</a:t>
            </a:r>
            <a:endParaRPr sz="2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80" name="Google Shape;380;g104acf02545_0_573"/>
          <p:cNvSpPr txBox="1"/>
          <p:nvPr/>
        </p:nvSpPr>
        <p:spPr>
          <a:xfrm>
            <a:off x="11311926" y="5779600"/>
            <a:ext cx="3857400" cy="43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Othman Aldraihem</a:t>
            </a:r>
            <a:endParaRPr sz="2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Faisal Alomar</a:t>
            </a:r>
            <a:endParaRPr sz="2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Abdullah Alturki</a:t>
            </a:r>
            <a:endParaRPr sz="2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Othman Alabdullah</a:t>
            </a:r>
            <a:endParaRPr sz="2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Omar Alkadhi</a:t>
            </a:r>
            <a:endParaRPr sz="2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Abdullah Ali</a:t>
            </a:r>
            <a:endParaRPr sz="2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Meshari Alshathri</a:t>
            </a:r>
            <a:endParaRPr sz="2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Yazeed Alsanad</a:t>
            </a:r>
            <a:endParaRPr sz="2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Fahd Mobaireek</a:t>
            </a:r>
            <a:endParaRPr sz="2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Emad Almutairi</a:t>
            </a:r>
            <a:endParaRPr sz="2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81" name="Google Shape;381;g104acf02545_0_573"/>
          <p:cNvSpPr txBox="1"/>
          <p:nvPr/>
        </p:nvSpPr>
        <p:spPr>
          <a:xfrm>
            <a:off x="13137057" y="5278809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Members:</a:t>
            </a:r>
            <a:endParaRPr/>
          </a:p>
        </p:txBody>
      </p:sp>
      <p:sp>
        <p:nvSpPr>
          <p:cNvPr id="382" name="Google Shape;382;g104acf02545_0_573"/>
          <p:cNvSpPr txBox="1"/>
          <p:nvPr/>
        </p:nvSpPr>
        <p:spPr>
          <a:xfrm>
            <a:off x="14752175" y="5773500"/>
            <a:ext cx="3483300" cy="43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Nasser Alghaith</a:t>
            </a:r>
            <a:endParaRPr sz="2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Saad Almogren</a:t>
            </a:r>
            <a:endParaRPr sz="2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Azzam Abdullah Alotaibi</a:t>
            </a:r>
            <a:endParaRPr sz="2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0000"/>
                </a:solidFill>
                <a:highlight>
                  <a:srgbClr val="FCE5CD"/>
                </a:highlight>
                <a:latin typeface="Comfortaa"/>
                <a:ea typeface="Comfortaa"/>
                <a:cs typeface="Comfortaa"/>
                <a:sym typeface="Comfortaa"/>
              </a:rPr>
              <a:t>Hassan Ali Alabdullatif</a:t>
            </a:r>
            <a:endParaRPr sz="2000">
              <a:solidFill>
                <a:srgbClr val="000000"/>
              </a:solidFill>
              <a:highlight>
                <a:srgbClr val="FCE5CD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Rayan Alotaibi</a:t>
            </a:r>
            <a:endParaRPr sz="2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Mohammed Nasser </a:t>
            </a:r>
            <a:endParaRPr sz="2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Mohammed Fahad</a:t>
            </a:r>
            <a:endParaRPr sz="2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Mohammed Majed </a:t>
            </a:r>
            <a:endParaRPr sz="2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0000"/>
                </a:solidFill>
                <a:highlight>
                  <a:srgbClr val="FCE5CD"/>
                </a:highlight>
                <a:latin typeface="Comfortaa"/>
                <a:ea typeface="Comfortaa"/>
                <a:cs typeface="Comfortaa"/>
                <a:sym typeface="Comfortaa"/>
              </a:rPr>
              <a:t>Abdulkarim Salman</a:t>
            </a:r>
            <a:endParaRPr sz="2000">
              <a:solidFill>
                <a:srgbClr val="000000"/>
              </a:solidFill>
              <a:highlight>
                <a:srgbClr val="FCE5CD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Saleh Aldeligan</a:t>
            </a:r>
            <a:endParaRPr sz="2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g106d742187a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g106d742187a_0_0"/>
          <p:cNvSpPr txBox="1"/>
          <p:nvPr/>
        </p:nvSpPr>
        <p:spPr>
          <a:xfrm>
            <a:off x="1616275" y="2088154"/>
            <a:ext cx="16244700" cy="61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latin typeface="Comfortaa"/>
                <a:ea typeface="Comfortaa"/>
                <a:cs typeface="Comfortaa"/>
                <a:sym typeface="Comfortaa"/>
              </a:rPr>
              <a:t>Objectives:</a:t>
            </a:r>
            <a:endParaRPr b="1" sz="44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latin typeface="Comfortaa"/>
              <a:ea typeface="Comfortaa"/>
              <a:cs typeface="Comfortaa"/>
              <a:sym typeface="Comfortaa"/>
            </a:endParaRPr>
          </a:p>
          <a:p>
            <a:pPr indent="-40005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omfortaa"/>
              <a:buChar char="✔"/>
            </a:pPr>
            <a:r>
              <a:rPr b="1" lang="en-US" sz="33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Identify the deep fascia of leg.</a:t>
            </a:r>
            <a:endParaRPr sz="23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1905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1" sz="33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0005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omfortaa"/>
              <a:buChar char="✔"/>
            </a:pPr>
            <a:r>
              <a:rPr b="1" lang="en-US" sz="33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Identify the fascial compartments of the leg. </a:t>
            </a:r>
            <a:endParaRPr sz="23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1905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1" sz="33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0005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omfortaa"/>
              <a:buChar char="✔"/>
            </a:pPr>
            <a:r>
              <a:rPr b="1" lang="en-US" sz="33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Describe the anatomy of the anterior &amp; lateral compartments of the leg (muscles, vessels &amp; nerves).</a:t>
            </a:r>
            <a:endParaRPr sz="23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1" sz="33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0005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omfortaa"/>
              <a:buChar char="✔"/>
            </a:pPr>
            <a:r>
              <a:rPr b="1" lang="en-US" sz="33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Describe the anatomy of the dorsum of the foot (retinacula, muscles, vessels &amp; nerves). </a:t>
            </a:r>
            <a:endParaRPr sz="53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g104acf02545_0_4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104acf02545_0_439"/>
          <p:cNvSpPr txBox="1"/>
          <p:nvPr/>
        </p:nvSpPr>
        <p:spPr>
          <a:xfrm>
            <a:off x="2279425" y="816000"/>
            <a:ext cx="8836500" cy="7389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9CB9C"/>
                </a:solidFill>
                <a:highlight>
                  <a:schemeClr val="lt1"/>
                </a:highlight>
                <a:latin typeface="Comfortaa"/>
                <a:ea typeface="Comfortaa"/>
                <a:cs typeface="Comfortaa"/>
                <a:sym typeface="Comfortaa"/>
              </a:rPr>
              <a:t>Fascia of the Leg</a:t>
            </a:r>
            <a:endParaRPr b="1" sz="3600">
              <a:solidFill>
                <a:srgbClr val="F9CB9C"/>
              </a:solidFill>
              <a:highlight>
                <a:schemeClr val="lt1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3" name="Google Shape;73;g104acf02545_0_439"/>
          <p:cNvSpPr txBox="1"/>
          <p:nvPr/>
        </p:nvSpPr>
        <p:spPr>
          <a:xfrm>
            <a:off x="710475" y="2353425"/>
            <a:ext cx="92214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Comfortaa"/>
                <a:ea typeface="Comfortaa"/>
                <a:cs typeface="Comfortaa"/>
                <a:sym typeface="Comfortaa"/>
              </a:rPr>
              <a:t>There is a </a:t>
            </a:r>
            <a:r>
              <a:rPr b="1" lang="en-US" sz="2200">
                <a:latin typeface="Comfortaa"/>
                <a:ea typeface="Comfortaa"/>
                <a:cs typeface="Comfortaa"/>
                <a:sym typeface="Comfortaa"/>
              </a:rPr>
              <a:t>deep fascia</a:t>
            </a:r>
            <a:r>
              <a:rPr lang="en-US" sz="2200">
                <a:latin typeface="Comfortaa"/>
                <a:ea typeface="Comfortaa"/>
                <a:cs typeface="Comfortaa"/>
                <a:sym typeface="Comfortaa"/>
              </a:rPr>
              <a:t> that surrounds the leg, attaching itself to the </a:t>
            </a:r>
            <a:r>
              <a:rPr b="1" lang="en-US" sz="2200">
                <a:latin typeface="Comfortaa"/>
                <a:ea typeface="Comfortaa"/>
                <a:cs typeface="Comfortaa"/>
                <a:sym typeface="Comfortaa"/>
              </a:rPr>
              <a:t>anterior</a:t>
            </a:r>
            <a:r>
              <a:rPr lang="en-US" sz="2200">
                <a:latin typeface="Comfortaa"/>
                <a:ea typeface="Comfortaa"/>
                <a:cs typeface="Comfortaa"/>
                <a:sym typeface="Comfortaa"/>
              </a:rPr>
              <a:t> and </a:t>
            </a:r>
            <a:r>
              <a:rPr b="1" lang="en-US" sz="2200">
                <a:latin typeface="Comfortaa"/>
                <a:ea typeface="Comfortaa"/>
                <a:cs typeface="Comfortaa"/>
                <a:sym typeface="Comfortaa"/>
              </a:rPr>
              <a:t>medial</a:t>
            </a:r>
            <a:r>
              <a:rPr lang="en-US" sz="2200">
                <a:latin typeface="Comfortaa"/>
                <a:ea typeface="Comfortaa"/>
                <a:cs typeface="Comfortaa"/>
                <a:sym typeface="Comfortaa"/>
              </a:rPr>
              <a:t> borders of the </a:t>
            </a:r>
            <a:r>
              <a:rPr b="1" lang="en-US" sz="2200">
                <a:latin typeface="Comfortaa"/>
                <a:ea typeface="Comfortaa"/>
                <a:cs typeface="Comfortaa"/>
                <a:sym typeface="Comfortaa"/>
              </a:rPr>
              <a:t>tibia</a:t>
            </a:r>
            <a:r>
              <a:rPr lang="en-US" sz="2200">
                <a:latin typeface="Comfortaa"/>
                <a:ea typeface="Comfortaa"/>
                <a:cs typeface="Comfortaa"/>
                <a:sym typeface="Comfortaa"/>
              </a:rPr>
              <a:t>.</a:t>
            </a:r>
            <a:endParaRPr sz="2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4" name="Google Shape;74;g104acf02545_0_439"/>
          <p:cNvSpPr txBox="1"/>
          <p:nvPr/>
        </p:nvSpPr>
        <p:spPr>
          <a:xfrm>
            <a:off x="1124900" y="3370450"/>
            <a:ext cx="7489500" cy="12159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2065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omfortaa"/>
              <a:buChar char="•"/>
            </a:pPr>
            <a:r>
              <a:rPr b="1" lang="en-US" sz="1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Two Intermuscular Septa: </a:t>
            </a:r>
            <a:endParaRPr sz="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1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Pass from the deep aspect of this fascia to be attached to the corresponding margins of fibula: 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5" name="Google Shape;75;g104acf02545_0_439"/>
          <p:cNvSpPr/>
          <p:nvPr/>
        </p:nvSpPr>
        <p:spPr>
          <a:xfrm flipH="1" rot="10800000">
            <a:off x="1124900" y="4582170"/>
            <a:ext cx="414482" cy="577229"/>
          </a:xfrm>
          <a:custGeom>
            <a:rect b="b" l="l" r="r" t="t"/>
            <a:pathLst>
              <a:path extrusionOk="0" h="44156" w="30365">
                <a:moveTo>
                  <a:pt x="18841" y="1"/>
                </a:moveTo>
                <a:lnTo>
                  <a:pt x="18841" y="3319"/>
                </a:lnTo>
                <a:lnTo>
                  <a:pt x="7583" y="3319"/>
                </a:lnTo>
                <a:cubicBezTo>
                  <a:pt x="5740" y="3319"/>
                  <a:pt x="4248" y="4814"/>
                  <a:pt x="4248" y="6658"/>
                </a:cubicBezTo>
                <a:lnTo>
                  <a:pt x="4248" y="29436"/>
                </a:lnTo>
                <a:lnTo>
                  <a:pt x="1" y="29436"/>
                </a:lnTo>
                <a:lnTo>
                  <a:pt x="1" y="44155"/>
                </a:lnTo>
                <a:lnTo>
                  <a:pt x="14720" y="44155"/>
                </a:lnTo>
                <a:lnTo>
                  <a:pt x="14720" y="29436"/>
                </a:lnTo>
                <a:lnTo>
                  <a:pt x="10922" y="29436"/>
                </a:lnTo>
                <a:lnTo>
                  <a:pt x="10922" y="9993"/>
                </a:lnTo>
                <a:lnTo>
                  <a:pt x="18841" y="9993"/>
                </a:lnTo>
                <a:lnTo>
                  <a:pt x="18841" y="13311"/>
                </a:lnTo>
                <a:lnTo>
                  <a:pt x="30365" y="6658"/>
                </a:lnTo>
                <a:lnTo>
                  <a:pt x="18841" y="1"/>
                </a:lnTo>
                <a:close/>
              </a:path>
            </a:pathLst>
          </a:custGeom>
          <a:solidFill>
            <a:srgbClr val="869FB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g104acf02545_0_439"/>
          <p:cNvSpPr txBox="1"/>
          <p:nvPr/>
        </p:nvSpPr>
        <p:spPr>
          <a:xfrm>
            <a:off x="1517150" y="4570788"/>
            <a:ext cx="54321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Comfortaa"/>
                <a:ea typeface="Comfortaa"/>
                <a:cs typeface="Comfortaa"/>
                <a:sym typeface="Comfortaa"/>
              </a:rPr>
              <a:t>1- </a:t>
            </a:r>
            <a:r>
              <a:rPr lang="en-US" sz="1900">
                <a:solidFill>
                  <a:srgbClr val="9900FF"/>
                </a:solidFill>
                <a:latin typeface="Comfortaa"/>
                <a:ea typeface="Comfortaa"/>
                <a:cs typeface="Comfortaa"/>
                <a:sym typeface="Comfortaa"/>
              </a:rPr>
              <a:t>Anterior intermuscular</a:t>
            </a:r>
            <a:r>
              <a:rPr lang="en-US" sz="1900">
                <a:latin typeface="Comfortaa"/>
                <a:ea typeface="Comfortaa"/>
                <a:cs typeface="Comfortaa"/>
                <a:sym typeface="Comfortaa"/>
              </a:rPr>
              <a:t> (fascial) septa (at anterior border of fibula)</a:t>
            </a:r>
            <a:endParaRPr sz="19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Comfortaa"/>
                <a:ea typeface="Comfortaa"/>
                <a:cs typeface="Comfortaa"/>
                <a:sym typeface="Comfortaa"/>
              </a:rPr>
              <a:t>2- </a:t>
            </a:r>
            <a:r>
              <a:rPr lang="en-US" sz="1900">
                <a:solidFill>
                  <a:srgbClr val="6AA84F"/>
                </a:solidFill>
                <a:latin typeface="Comfortaa"/>
                <a:ea typeface="Comfortaa"/>
                <a:cs typeface="Comfortaa"/>
                <a:sym typeface="Comfortaa"/>
              </a:rPr>
              <a:t> Posterior intermuscular </a:t>
            </a:r>
            <a:r>
              <a:rPr lang="en-US" sz="1900">
                <a:latin typeface="Comfortaa"/>
                <a:ea typeface="Comfortaa"/>
                <a:cs typeface="Comfortaa"/>
                <a:sym typeface="Comfortaa"/>
              </a:rPr>
              <a:t>(fascial) septa (at posterior border of fibula)</a:t>
            </a:r>
            <a:endParaRPr sz="19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7" name="Google Shape;77;g104acf02545_0_439"/>
          <p:cNvSpPr txBox="1"/>
          <p:nvPr/>
        </p:nvSpPr>
        <p:spPr>
          <a:xfrm>
            <a:off x="0" y="6035150"/>
            <a:ext cx="183687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Comfortaa"/>
                <a:ea typeface="Comfortaa"/>
                <a:cs typeface="Comfortaa"/>
                <a:sym typeface="Comfortaa"/>
              </a:rPr>
              <a:t>There is also an </a:t>
            </a:r>
            <a:r>
              <a:rPr b="1" lang="en-US" sz="2200">
                <a:solidFill>
                  <a:srgbClr val="351C75"/>
                </a:solidFill>
                <a:latin typeface="Comfortaa"/>
                <a:ea typeface="Comfortaa"/>
                <a:cs typeface="Comfortaa"/>
                <a:sym typeface="Comfortaa"/>
              </a:rPr>
              <a:t>interosseous membrane</a:t>
            </a:r>
            <a:r>
              <a:rPr lang="en-US" sz="2200">
                <a:latin typeface="Comfortaa"/>
                <a:ea typeface="Comfortaa"/>
                <a:cs typeface="Comfortaa"/>
                <a:sym typeface="Comfortaa"/>
              </a:rPr>
              <a:t>: A thin &amp; strong membrane, </a:t>
            </a:r>
            <a:endParaRPr sz="2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Comfortaa"/>
                <a:ea typeface="Comfortaa"/>
                <a:cs typeface="Comfortaa"/>
                <a:sym typeface="Comfortaa"/>
              </a:rPr>
              <a:t>that binds the interosseous borders of the tibia &amp; fibula.  </a:t>
            </a:r>
            <a:endParaRPr sz="2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8" name="Google Shape;78;g104acf02545_0_439"/>
          <p:cNvSpPr txBox="1"/>
          <p:nvPr/>
        </p:nvSpPr>
        <p:spPr>
          <a:xfrm>
            <a:off x="239250" y="7345600"/>
            <a:ext cx="6379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Comfortaa"/>
                <a:ea typeface="Comfortaa"/>
                <a:cs typeface="Comfortaa"/>
                <a:sym typeface="Comfortaa"/>
              </a:rPr>
              <a:t>It provides attachment for muscles.</a:t>
            </a:r>
            <a:endParaRPr sz="2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9" name="Google Shape;79;g104acf02545_0_4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13175" y="2768900"/>
            <a:ext cx="8074825" cy="560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g106d742187a_0_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g106d742187a_0_42"/>
          <p:cNvSpPr txBox="1"/>
          <p:nvPr/>
        </p:nvSpPr>
        <p:spPr>
          <a:xfrm>
            <a:off x="2279425" y="816000"/>
            <a:ext cx="8836500" cy="7389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9CB9C"/>
                </a:solidFill>
                <a:highlight>
                  <a:schemeClr val="lt1"/>
                </a:highlight>
                <a:latin typeface="Comfortaa"/>
                <a:ea typeface="Comfortaa"/>
                <a:cs typeface="Comfortaa"/>
                <a:sym typeface="Comfortaa"/>
              </a:rPr>
              <a:t>Fascia of the Leg</a:t>
            </a:r>
            <a:endParaRPr b="1" sz="3600">
              <a:solidFill>
                <a:srgbClr val="F9CB9C"/>
              </a:solidFill>
              <a:highlight>
                <a:schemeClr val="lt1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6" name="Google Shape;86;g106d742187a_0_42"/>
          <p:cNvSpPr txBox="1"/>
          <p:nvPr/>
        </p:nvSpPr>
        <p:spPr>
          <a:xfrm>
            <a:off x="887225" y="2206075"/>
            <a:ext cx="6354600" cy="19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Together with the</a:t>
            </a:r>
            <a:r>
              <a:rPr b="1" lang="en-US" sz="24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1" lang="en-US" sz="24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interosseous</a:t>
            </a:r>
            <a:r>
              <a:rPr b="1" lang="en-US" sz="24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membrane</a:t>
            </a:r>
            <a:r>
              <a:rPr b="1" lang="en-US"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</a:t>
            </a: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the two septa divide the leg into </a:t>
            </a: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3 Compartments: </a:t>
            </a:r>
            <a:endParaRPr b="1" sz="24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7" name="Google Shape;87;g106d742187a_0_42"/>
          <p:cNvSpPr txBox="1"/>
          <p:nvPr/>
        </p:nvSpPr>
        <p:spPr>
          <a:xfrm>
            <a:off x="887225" y="4668475"/>
            <a:ext cx="63546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3C78D8"/>
                </a:solidFill>
                <a:latin typeface="Comfortaa"/>
                <a:ea typeface="Comfortaa"/>
                <a:cs typeface="Comfortaa"/>
                <a:sym typeface="Comfortaa"/>
              </a:rPr>
              <a:t>1-Anterior </a:t>
            </a:r>
            <a:r>
              <a:rPr b="1" lang="en-US" sz="2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 </a:t>
            </a:r>
            <a:endParaRPr sz="1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6AA84F"/>
                </a:solidFill>
                <a:latin typeface="Comfortaa"/>
                <a:ea typeface="Comfortaa"/>
                <a:cs typeface="Comfortaa"/>
                <a:sym typeface="Comfortaa"/>
              </a:rPr>
              <a:t>2-Lateral (peroneal) </a:t>
            </a:r>
            <a:r>
              <a:rPr b="1" lang="en-US" sz="2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1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3-Posterior ( it’s </a:t>
            </a:r>
            <a:r>
              <a:rPr b="1" lang="en-US" sz="2800">
                <a:latin typeface="Comfortaa"/>
                <a:ea typeface="Comfortaa"/>
                <a:cs typeface="Comfortaa"/>
                <a:sym typeface="Comfortaa"/>
              </a:rPr>
              <a:t>divided</a:t>
            </a:r>
            <a:r>
              <a:rPr b="1" lang="en-US" sz="2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into </a:t>
            </a:r>
            <a:r>
              <a:rPr b="1" lang="en-US" sz="2800">
                <a:solidFill>
                  <a:srgbClr val="F9CB9C"/>
                </a:solidFill>
                <a:latin typeface="Comfortaa"/>
                <a:ea typeface="Comfortaa"/>
                <a:cs typeface="Comfortaa"/>
                <a:sym typeface="Comfortaa"/>
              </a:rPr>
              <a:t>deep</a:t>
            </a:r>
            <a:r>
              <a:rPr b="1" lang="en-US" sz="2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and </a:t>
            </a:r>
            <a:r>
              <a:rPr b="1" lang="en-US" sz="2800">
                <a:solidFill>
                  <a:srgbClr val="EA9999"/>
                </a:solidFill>
                <a:latin typeface="Comfortaa"/>
                <a:ea typeface="Comfortaa"/>
                <a:cs typeface="Comfortaa"/>
                <a:sym typeface="Comfortaa"/>
              </a:rPr>
              <a:t>superficial</a:t>
            </a:r>
            <a:r>
              <a:rPr b="1" lang="en-US" sz="2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)</a:t>
            </a:r>
            <a:endParaRPr sz="1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8" name="Google Shape;88;g106d742187a_0_42"/>
          <p:cNvSpPr txBox="1"/>
          <p:nvPr/>
        </p:nvSpPr>
        <p:spPr>
          <a:xfrm>
            <a:off x="443775" y="7186775"/>
            <a:ext cx="9255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Each one has its own Muscles (with specific action), Blood vessels and Nerves.</a:t>
            </a: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89" name="Google Shape;89;g106d742187a_0_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55700" y="1251725"/>
            <a:ext cx="9255900" cy="741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g10668f41754_0_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g10668f41754_0_55"/>
          <p:cNvSpPr txBox="1"/>
          <p:nvPr/>
        </p:nvSpPr>
        <p:spPr>
          <a:xfrm>
            <a:off x="2101800" y="759475"/>
            <a:ext cx="9843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9CB9C"/>
                </a:solidFill>
                <a:latin typeface="Comfortaa"/>
                <a:ea typeface="Comfortaa"/>
                <a:cs typeface="Comfortaa"/>
                <a:sym typeface="Comfortaa"/>
              </a:rPr>
              <a:t>Anterior compartment of the leg: </a:t>
            </a:r>
            <a:endParaRPr b="1" sz="3600">
              <a:solidFill>
                <a:srgbClr val="F9CB9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96" name="Google Shape;96;g10668f41754_0_55"/>
          <p:cNvGraphicFramePr/>
          <p:nvPr/>
        </p:nvGraphicFramePr>
        <p:xfrm>
          <a:off x="441650" y="1789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{C20D8B44-5FD1-439E-B04E-0987DD07809F}</a:tableStyleId>
              </a:tblPr>
              <a:tblGrid>
                <a:gridCol w="3545600"/>
                <a:gridCol w="3529575"/>
                <a:gridCol w="3577650"/>
                <a:gridCol w="3529575"/>
                <a:gridCol w="3545600"/>
              </a:tblGrid>
              <a:tr h="1401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700">
                        <a:solidFill>
                          <a:schemeClr val="accent3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Tibialis anterior</a:t>
                      </a:r>
                      <a:endParaRPr b="1" sz="20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Extensor hallucis longus</a:t>
                      </a:r>
                      <a:endParaRPr b="1" sz="20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(EHL)</a:t>
                      </a:r>
                      <a:endParaRPr b="1" sz="20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0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Extensor digitorum longus</a:t>
                      </a:r>
                      <a:endParaRPr b="1" sz="20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(EDL)</a:t>
                      </a:r>
                      <a:endParaRPr b="1" sz="20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0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Peroneus tertius</a:t>
                      </a:r>
                      <a:endParaRPr b="1" sz="20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(may be absent)</a:t>
                      </a:r>
                      <a:endParaRPr b="1" sz="20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solidFill>
                      <a:srgbClr val="F9CB9C"/>
                    </a:solidFill>
                  </a:tcPr>
                </a:tc>
              </a:tr>
              <a:tr h="12479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9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Origin</a:t>
                      </a:r>
                      <a:endParaRPr b="1" sz="19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L</a:t>
                      </a:r>
                      <a:r>
                        <a:rPr b="1" lang="en-US" sz="16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ateral surface</a:t>
                      </a:r>
                      <a:r>
                        <a:rPr lang="en-US" sz="16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of the shaft of the </a:t>
                      </a:r>
                      <a:r>
                        <a:rPr b="1" lang="en-US" sz="1600" u="sng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tibia</a:t>
                      </a:r>
                      <a:r>
                        <a:rPr b="1" lang="en-US" sz="16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.</a:t>
                      </a:r>
                      <a:endParaRPr b="1" sz="16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600"/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6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6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854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9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9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Insertion</a:t>
                      </a:r>
                      <a:endParaRPr b="1" sz="19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Medial cuneiform</a:t>
                      </a:r>
                      <a:r>
                        <a:rPr lang="en-US" sz="16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and base of </a:t>
                      </a:r>
                      <a:r>
                        <a:rPr b="1" lang="en-US" sz="16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first metatarsal</a:t>
                      </a:r>
                      <a:r>
                        <a:rPr lang="en-US" sz="16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bone</a:t>
                      </a:r>
                      <a:endParaRPr sz="16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Base of distal phalanx of big toe</a:t>
                      </a:r>
                      <a:endParaRPr b="1" sz="16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Extensor expansion of lateral 4 toes</a:t>
                      </a:r>
                      <a:endParaRPr sz="16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Base of </a:t>
                      </a:r>
                      <a:r>
                        <a:rPr b="1" lang="en-US" sz="16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5th metatarsal</a:t>
                      </a:r>
                      <a:endParaRPr b="1" sz="1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</a:tr>
              <a:tr h="1438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9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Action</a:t>
                      </a:r>
                      <a:endParaRPr b="1" sz="19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-</a:t>
                      </a:r>
                      <a:r>
                        <a:rPr b="1" lang="en-US" sz="16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Extends</a:t>
                      </a:r>
                      <a:r>
                        <a:rPr lang="en-US" sz="16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(dorsiflexion) of ankle.</a:t>
                      </a:r>
                      <a:endParaRPr sz="16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endParaRPr b="1" sz="16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-Inversion of foot </a:t>
                      </a:r>
                      <a:endParaRPr b="1" sz="16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-</a:t>
                      </a:r>
                      <a:r>
                        <a:rPr b="1" lang="en-US" sz="1600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Extends</a:t>
                      </a:r>
                      <a:r>
                        <a:rPr lang="en-US" sz="1600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(dorsiflexion) of ankle.</a:t>
                      </a:r>
                      <a:endParaRPr sz="1600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- </a:t>
                      </a:r>
                      <a:r>
                        <a:rPr b="1" lang="en-US" sz="16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Extends all the joints of big toe</a:t>
                      </a:r>
                      <a:endParaRPr b="1" sz="16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-</a:t>
                      </a:r>
                      <a:r>
                        <a:rPr b="1" lang="en-US" sz="1600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Extends</a:t>
                      </a:r>
                      <a:r>
                        <a:rPr lang="en-US" sz="1600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(dorsiflexion) of ankle.</a:t>
                      </a:r>
                      <a:endParaRPr sz="1600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- </a:t>
                      </a:r>
                      <a:r>
                        <a:rPr b="1" lang="en-US" sz="16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Extends all joints of lateral 4 toes.</a:t>
                      </a:r>
                      <a:endParaRPr b="1" sz="16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-</a:t>
                      </a:r>
                      <a:r>
                        <a:rPr b="1" lang="en-US" sz="1600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Extends</a:t>
                      </a:r>
                      <a:r>
                        <a:rPr lang="en-US" sz="1600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(dorsiflexion) of ankle.</a:t>
                      </a:r>
                      <a:endParaRPr sz="1600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-</a:t>
                      </a:r>
                      <a:r>
                        <a:rPr b="1" lang="en-US" sz="16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Everts the foot </a:t>
                      </a:r>
                      <a:endParaRPr sz="16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97" name="Google Shape;97;g10668f41754_0_55"/>
          <p:cNvSpPr/>
          <p:nvPr/>
        </p:nvSpPr>
        <p:spPr>
          <a:xfrm>
            <a:off x="3296950" y="2294225"/>
            <a:ext cx="1350600" cy="2220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rgbClr val="9E9E9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g10668f41754_0_55"/>
          <p:cNvSpPr txBox="1"/>
          <p:nvPr/>
        </p:nvSpPr>
        <p:spPr>
          <a:xfrm>
            <a:off x="1899700" y="1920425"/>
            <a:ext cx="1506000" cy="969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>
                <a:solidFill>
                  <a:schemeClr val="accent3"/>
                </a:solidFill>
                <a:latin typeface="Comfortaa"/>
                <a:ea typeface="Comfortaa"/>
                <a:cs typeface="Comfortaa"/>
                <a:sym typeface="Comfortaa"/>
              </a:rPr>
              <a:t>because its</a:t>
            </a:r>
            <a:endParaRPr sz="1700">
              <a:solidFill>
                <a:schemeClr val="accent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>
                <a:solidFill>
                  <a:schemeClr val="accent3"/>
                </a:solidFill>
                <a:latin typeface="Comfortaa"/>
                <a:ea typeface="Comfortaa"/>
                <a:cs typeface="Comfortaa"/>
                <a:sym typeface="Comfortaa"/>
              </a:rPr>
              <a:t> attached to the Tibia</a:t>
            </a:r>
            <a:endParaRPr>
              <a:solidFill>
                <a:schemeClr val="accent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99" name="Google Shape;99;g10668f41754_0_55"/>
          <p:cNvCxnSpPr/>
          <p:nvPr/>
        </p:nvCxnSpPr>
        <p:spPr>
          <a:xfrm>
            <a:off x="4914075" y="2501450"/>
            <a:ext cx="814200" cy="600"/>
          </a:xfrm>
          <a:prstGeom prst="bentConnector3">
            <a:avLst>
              <a:gd fmla="val -29087" name="adj1"/>
            </a:avLst>
          </a:prstGeom>
          <a:noFill/>
          <a:ln cap="flat" cmpd="sng" w="9525">
            <a:solidFill>
              <a:srgbClr val="6AA84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0" name="Google Shape;100;g10668f41754_0_55"/>
          <p:cNvSpPr txBox="1"/>
          <p:nvPr/>
        </p:nvSpPr>
        <p:spPr>
          <a:xfrm>
            <a:off x="7516825" y="3537550"/>
            <a:ext cx="10494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</a:t>
            </a:r>
            <a:r>
              <a:rPr b="1" lang="en-US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edial surface</a:t>
            </a:r>
            <a:r>
              <a:rPr lang="en-US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of the shaft of the </a:t>
            </a:r>
            <a:r>
              <a:rPr b="1" lang="en-US" sz="16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fibula</a:t>
            </a:r>
            <a:r>
              <a:rPr b="1" lang="en-US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01" name="Google Shape;101;g10668f41754_0_55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140650" y="610807"/>
            <a:ext cx="1172500" cy="810617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g10668f41754_0_55"/>
          <p:cNvSpPr txBox="1"/>
          <p:nvPr/>
        </p:nvSpPr>
        <p:spPr>
          <a:xfrm>
            <a:off x="8238850" y="2744825"/>
            <a:ext cx="21336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38761D"/>
                </a:solidFill>
                <a:latin typeface="Comfortaa"/>
                <a:ea typeface="Comfortaa"/>
                <a:cs typeface="Comfortaa"/>
                <a:sym typeface="Comfortaa"/>
              </a:rPr>
              <a:t>Hallucis = Big toe </a:t>
            </a:r>
            <a:endParaRPr sz="1700">
              <a:solidFill>
                <a:srgbClr val="38761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3" name="Google Shape;103;g10668f41754_0_55"/>
          <p:cNvSpPr/>
          <p:nvPr/>
        </p:nvSpPr>
        <p:spPr>
          <a:xfrm>
            <a:off x="611900" y="7914838"/>
            <a:ext cx="431700" cy="7797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g10668f41754_0_55"/>
          <p:cNvSpPr/>
          <p:nvPr/>
        </p:nvSpPr>
        <p:spPr>
          <a:xfrm>
            <a:off x="2436850" y="7844775"/>
            <a:ext cx="431700" cy="7797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g10668f41754_0_55"/>
          <p:cNvSpPr txBox="1"/>
          <p:nvPr/>
        </p:nvSpPr>
        <p:spPr>
          <a:xfrm>
            <a:off x="152425" y="8771400"/>
            <a:ext cx="1350600" cy="1395300"/>
          </a:xfrm>
          <a:prstGeom prst="rect">
            <a:avLst/>
          </a:prstGeom>
          <a:noFill/>
          <a:ln cap="flat" cmpd="sng" w="9525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latin typeface="Comfortaa"/>
                <a:ea typeface="Comfortaa"/>
                <a:cs typeface="Comfortaa"/>
                <a:sym typeface="Comfortaa"/>
              </a:rPr>
              <a:t>Anterior tibial artery</a:t>
            </a:r>
            <a:endParaRPr b="1" sz="20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6" name="Google Shape;106;g10668f41754_0_55"/>
          <p:cNvSpPr txBox="1"/>
          <p:nvPr/>
        </p:nvSpPr>
        <p:spPr>
          <a:xfrm>
            <a:off x="1963950" y="8771400"/>
            <a:ext cx="1825200" cy="1416000"/>
          </a:xfrm>
          <a:prstGeom prst="rect">
            <a:avLst/>
          </a:prstGeom>
          <a:noFill/>
          <a:ln cap="flat" cmpd="sng" w="9525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latin typeface="Comfortaa"/>
                <a:ea typeface="Comfortaa"/>
                <a:cs typeface="Comfortaa"/>
                <a:sym typeface="Comfortaa"/>
              </a:rPr>
              <a:t>Anterior tibial (deep peroneal) nerve</a:t>
            </a:r>
            <a:endParaRPr b="1" sz="20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7" name="Google Shape;107;g10668f41754_0_55"/>
          <p:cNvSpPr/>
          <p:nvPr/>
        </p:nvSpPr>
        <p:spPr>
          <a:xfrm>
            <a:off x="164075" y="7014800"/>
            <a:ext cx="1731900" cy="887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Comfortaa"/>
                <a:ea typeface="Comfortaa"/>
                <a:cs typeface="Comfortaa"/>
                <a:sym typeface="Comfortaa"/>
              </a:rPr>
              <a:t>Blood supply for all anterior compartment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8" name="Google Shape;108;g10668f41754_0_55"/>
          <p:cNvSpPr/>
          <p:nvPr/>
        </p:nvSpPr>
        <p:spPr>
          <a:xfrm>
            <a:off x="1927288" y="7014800"/>
            <a:ext cx="1731900" cy="887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Comfortaa"/>
                <a:ea typeface="Comfortaa"/>
                <a:cs typeface="Comfortaa"/>
                <a:sym typeface="Comfortaa"/>
              </a:rPr>
              <a:t>nerve supply for all anterior compartment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09" name="Google Shape;109;g10668f41754_0_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87250" y="7014790"/>
            <a:ext cx="3286235" cy="3042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g10668f41754_0_5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124101" y="7014800"/>
            <a:ext cx="3930875" cy="3272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g10668f41754_0_55"/>
          <p:cNvPicPr preferRelativeResize="0"/>
          <p:nvPr/>
        </p:nvPicPr>
        <p:blipFill rotWithShape="1">
          <a:blip r:embed="rId9">
            <a:alphaModFix/>
          </a:blip>
          <a:srcRect b="8299" l="0" r="0" t="29153"/>
          <a:stretch/>
        </p:blipFill>
        <p:spPr>
          <a:xfrm>
            <a:off x="14624056" y="7141100"/>
            <a:ext cx="3129243" cy="2790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g10680264842_1_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g10680264842_1_4"/>
          <p:cNvSpPr txBox="1"/>
          <p:nvPr/>
        </p:nvSpPr>
        <p:spPr>
          <a:xfrm>
            <a:off x="2101800" y="759475"/>
            <a:ext cx="9843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9CB9C"/>
                </a:solidFill>
                <a:latin typeface="Comfortaa"/>
                <a:ea typeface="Comfortaa"/>
                <a:cs typeface="Comfortaa"/>
                <a:sym typeface="Comfortaa"/>
              </a:rPr>
              <a:t>nerve and blood </a:t>
            </a:r>
            <a:r>
              <a:rPr lang="en-US" sz="3600">
                <a:solidFill>
                  <a:srgbClr val="F9CB9C"/>
                </a:solidFill>
                <a:latin typeface="Comfortaa"/>
                <a:ea typeface="Comfortaa"/>
                <a:cs typeface="Comfortaa"/>
                <a:sym typeface="Comfortaa"/>
              </a:rPr>
              <a:t>supply</a:t>
            </a:r>
            <a:endParaRPr sz="3600">
              <a:solidFill>
                <a:srgbClr val="F9CB9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18" name="Google Shape;118;g10680264842_1_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99275" y="1498375"/>
            <a:ext cx="4588725" cy="87266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9" name="Google Shape;119;g10680264842_1_4"/>
          <p:cNvGraphicFramePr/>
          <p:nvPr/>
        </p:nvGraphicFramePr>
        <p:xfrm>
          <a:off x="730738" y="20513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{C20D8B44-5FD1-439E-B04E-0987DD07809F}</a:tableStyleId>
              </a:tblPr>
              <a:tblGrid>
                <a:gridCol w="4186100"/>
                <a:gridCol w="4186100"/>
                <a:gridCol w="4186100"/>
              </a:tblGrid>
              <a:tr h="1076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Deep peroneal nerve</a:t>
                      </a:r>
                      <a:endParaRPr sz="25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Anterior tibial artery</a:t>
                      </a:r>
                      <a:endParaRPr sz="25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solidFill>
                      <a:srgbClr val="F9CB9C"/>
                    </a:solidFill>
                  </a:tcPr>
                </a:tc>
              </a:tr>
              <a:tr h="11034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Origin</a:t>
                      </a:r>
                      <a:endParaRPr sz="25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One of 2 terminal branches of common peroneal nerve at lateral aspect of neck of fibula </a:t>
                      </a:r>
                      <a:endParaRPr sz="1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One of 2 terminal branches of popliteal artery at distal border of popliteus</a:t>
                      </a:r>
                      <a:endParaRPr sz="1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</a:tr>
              <a:tr h="11034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Termination</a:t>
                      </a:r>
                      <a:endParaRPr sz="25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Continues in dorsum of foot </a:t>
                      </a:r>
                      <a:endParaRPr sz="1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Continues as dorsalis pedis in front of ankle joint</a:t>
                      </a:r>
                      <a:endParaRPr sz="1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</a:tr>
              <a:tr h="11034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Course</a:t>
                      </a:r>
                      <a:endParaRPr sz="25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Between tendons of EHL &amp; EDL</a:t>
                      </a:r>
                      <a:endParaRPr sz="1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Between tendons of EHL &amp; EDL</a:t>
                      </a:r>
                      <a:endParaRPr sz="1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</a:tr>
              <a:tr h="11034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Relations</a:t>
                      </a:r>
                      <a:endParaRPr sz="25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Lateral to the artery</a:t>
                      </a:r>
                      <a:endParaRPr sz="1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Medial to the nerve</a:t>
                      </a:r>
                      <a:endParaRPr sz="1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</a:tr>
              <a:tr h="20037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Branches</a:t>
                      </a:r>
                      <a:endParaRPr sz="25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1-Muscular to anterior compartment &amp; to Extensor Digitorum Brevis (EDB) in the dorsum of foot. </a:t>
                      </a:r>
                      <a:endParaRPr sz="1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2- Articular to ankle joint. </a:t>
                      </a:r>
                      <a:endParaRPr sz="1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3- Cutaneous to adjacent sides of big &amp; 2nd toes. </a:t>
                      </a:r>
                      <a:endParaRPr sz="1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1- Muscular to anterior</a:t>
                      </a:r>
                      <a:endParaRPr sz="1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compartment.</a:t>
                      </a:r>
                      <a:endParaRPr sz="1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2- Articular to both knee and</a:t>
                      </a:r>
                      <a:endParaRPr sz="1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ankle joints.</a:t>
                      </a:r>
                      <a:endParaRPr sz="1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g18b303bf2e36819b_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g18b303bf2e36819b_5"/>
          <p:cNvSpPr txBox="1"/>
          <p:nvPr/>
        </p:nvSpPr>
        <p:spPr>
          <a:xfrm>
            <a:off x="2396675" y="318450"/>
            <a:ext cx="7889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9CB9C"/>
                </a:solidFill>
                <a:latin typeface="Comfortaa"/>
                <a:ea typeface="Comfortaa"/>
                <a:cs typeface="Comfortaa"/>
                <a:sym typeface="Comfortaa"/>
              </a:rPr>
              <a:t>Extensor retinaculum </a:t>
            </a:r>
            <a:endParaRPr b="1" sz="3600">
              <a:solidFill>
                <a:srgbClr val="F9CB9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26" name="Google Shape;126;g18b303bf2e36819b_5"/>
          <p:cNvSpPr txBox="1"/>
          <p:nvPr/>
        </p:nvSpPr>
        <p:spPr>
          <a:xfrm>
            <a:off x="1749025" y="1203138"/>
            <a:ext cx="8859000" cy="1631700"/>
          </a:xfrm>
          <a:prstGeom prst="rect">
            <a:avLst/>
          </a:prstGeom>
          <a:solidFill>
            <a:srgbClr val="F9CB9C"/>
          </a:solidFill>
          <a:ln cap="flat" cmpd="sng" w="9525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highlight>
                  <a:srgbClr val="F9CB9C"/>
                </a:highlight>
                <a:latin typeface="Comfortaa"/>
                <a:ea typeface="Comfortaa"/>
                <a:cs typeface="Comfortaa"/>
                <a:sym typeface="Comfortaa"/>
              </a:rPr>
              <a:t>Extensor retinaculum:</a:t>
            </a:r>
            <a:endParaRPr b="1" sz="2400">
              <a:highlight>
                <a:srgbClr val="F9CB9C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highlight>
                  <a:srgbClr val="F9CB9C"/>
                </a:highlight>
                <a:latin typeface="Comfortaa"/>
                <a:ea typeface="Comfortaa"/>
                <a:cs typeface="Comfortaa"/>
                <a:sym typeface="Comfortaa"/>
              </a:rPr>
              <a:t>Thickening of deep fascia in ankle region keeping</a:t>
            </a:r>
            <a:endParaRPr sz="2300">
              <a:highlight>
                <a:srgbClr val="F9CB9C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300">
                <a:highlight>
                  <a:srgbClr val="F9CB9C"/>
                </a:highlight>
                <a:latin typeface="Comfortaa"/>
                <a:ea typeface="Comfortaa"/>
                <a:cs typeface="Comfortaa"/>
                <a:sym typeface="Comfortaa"/>
              </a:rPr>
              <a:t>extensor tendons in position during action of ankle joint.</a:t>
            </a:r>
            <a:endParaRPr sz="2300">
              <a:highlight>
                <a:srgbClr val="F9CB9C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highlight>
                <a:srgbClr val="F9CB9C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27" name="Google Shape;127;g18b303bf2e36819b_5"/>
          <p:cNvSpPr txBox="1"/>
          <p:nvPr/>
        </p:nvSpPr>
        <p:spPr>
          <a:xfrm>
            <a:off x="977175" y="3432100"/>
            <a:ext cx="4183200" cy="1524600"/>
          </a:xfrm>
          <a:prstGeom prst="rect">
            <a:avLst/>
          </a:prstGeom>
          <a:solidFill>
            <a:srgbClr val="F9CB9C"/>
          </a:solidFill>
          <a:ln cap="flat" cmpd="sng" w="9525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 u="sng">
                <a:latin typeface="Comfortaa"/>
                <a:ea typeface="Comfortaa"/>
                <a:cs typeface="Comfortaa"/>
                <a:sym typeface="Comfortaa"/>
              </a:rPr>
              <a:t>Superior</a:t>
            </a:r>
            <a:r>
              <a:rPr b="1" lang="en-US" sz="1700">
                <a:latin typeface="Comfortaa"/>
                <a:ea typeface="Comfortaa"/>
                <a:cs typeface="Comfortaa"/>
                <a:sym typeface="Comfortaa"/>
              </a:rPr>
              <a:t> extensor retinaculum:</a:t>
            </a:r>
            <a:r>
              <a:rPr b="1" lang="en-US" sz="1700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1700">
                <a:latin typeface="Comfortaa"/>
                <a:ea typeface="Comfortaa"/>
                <a:cs typeface="Comfortaa"/>
                <a:sym typeface="Comfortaa"/>
              </a:rPr>
              <a:t>Attached to anterior borders of 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Comfortaa"/>
                <a:ea typeface="Comfortaa"/>
                <a:cs typeface="Comfortaa"/>
                <a:sym typeface="Comfortaa"/>
              </a:rPr>
              <a:t>tibia and fibula above ankle. 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171450" rtl="0" algn="l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28" name="Google Shape;128;g18b303bf2e36819b_5"/>
          <p:cNvSpPr txBox="1"/>
          <p:nvPr/>
        </p:nvSpPr>
        <p:spPr>
          <a:xfrm>
            <a:off x="6100225" y="3443775"/>
            <a:ext cx="6031800" cy="1524600"/>
          </a:xfrm>
          <a:prstGeom prst="rect">
            <a:avLst/>
          </a:prstGeom>
          <a:solidFill>
            <a:srgbClr val="F9CB9C"/>
          </a:solidFill>
          <a:ln cap="flat" cmpd="sng" w="9525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 u="sng">
                <a:latin typeface="Comfortaa"/>
                <a:ea typeface="Comfortaa"/>
                <a:cs typeface="Comfortaa"/>
                <a:sym typeface="Comfortaa"/>
              </a:rPr>
              <a:t>Inferior</a:t>
            </a:r>
            <a:r>
              <a:rPr b="1" lang="en-US" sz="1700">
                <a:latin typeface="Comfortaa"/>
                <a:ea typeface="Comfortaa"/>
                <a:cs typeface="Comfortaa"/>
                <a:sym typeface="Comfortaa"/>
              </a:rPr>
              <a:t> extensor retinaculum: </a:t>
            </a:r>
            <a:endParaRPr b="1" sz="17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Comfortaa"/>
                <a:ea typeface="Comfortaa"/>
                <a:cs typeface="Comfortaa"/>
                <a:sym typeface="Comfortaa"/>
              </a:rPr>
              <a:t>Y-shaped band located anterior to the ankle.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171450" rtl="0" algn="l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600">
                <a:solidFill>
                  <a:srgbClr val="9900FF"/>
                </a:solidFill>
                <a:latin typeface="Comfortaa"/>
                <a:ea typeface="Comfortaa"/>
                <a:cs typeface="Comfortaa"/>
                <a:sym typeface="Comfortaa"/>
              </a:rPr>
              <a:t>Stem</a:t>
            </a:r>
            <a:r>
              <a:rPr lang="en-US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: to upper surface of calcaneus, </a:t>
            </a:r>
            <a:r>
              <a:rPr b="1" lang="en-US" sz="1600">
                <a:solidFill>
                  <a:srgbClr val="3C78D8"/>
                </a:solidFill>
                <a:latin typeface="Comfortaa"/>
                <a:ea typeface="Comfortaa"/>
                <a:cs typeface="Comfortaa"/>
                <a:sym typeface="Comfortaa"/>
              </a:rPr>
              <a:t>upper arm</a:t>
            </a:r>
            <a:r>
              <a:rPr lang="en-US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: to medial malleolus,</a:t>
            </a:r>
            <a:r>
              <a:rPr b="1" lang="en-US" sz="1600">
                <a:solidFill>
                  <a:srgbClr val="45818E"/>
                </a:solidFill>
                <a:latin typeface="Comfortaa"/>
                <a:ea typeface="Comfortaa"/>
                <a:cs typeface="Comfortaa"/>
                <a:sym typeface="Comfortaa"/>
              </a:rPr>
              <a:t> lower arm</a:t>
            </a:r>
            <a:r>
              <a:rPr lang="en-US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: continuous with plantar aponeurosis.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29" name="Google Shape;129;g18b303bf2e36819b_5"/>
          <p:cNvSpPr txBox="1"/>
          <p:nvPr/>
        </p:nvSpPr>
        <p:spPr>
          <a:xfrm>
            <a:off x="6172200" y="1598550"/>
            <a:ext cx="8525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g18b303bf2e36819b_5"/>
          <p:cNvSpPr txBox="1"/>
          <p:nvPr/>
        </p:nvSpPr>
        <p:spPr>
          <a:xfrm>
            <a:off x="815275" y="5122700"/>
            <a:ext cx="93924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9CB9C"/>
                </a:solidFill>
                <a:latin typeface="Comfortaa"/>
                <a:ea typeface="Comfortaa"/>
                <a:cs typeface="Comfortaa"/>
                <a:sym typeface="Comfortaa"/>
              </a:rPr>
              <a:t>Structures passing deep to extensor </a:t>
            </a:r>
            <a:r>
              <a:rPr b="1" lang="en-US" sz="3600">
                <a:solidFill>
                  <a:srgbClr val="F9CB9C"/>
                </a:solidFill>
                <a:latin typeface="Comfortaa"/>
                <a:ea typeface="Comfortaa"/>
                <a:cs typeface="Comfortaa"/>
                <a:sym typeface="Comfortaa"/>
              </a:rPr>
              <a:t>retinaculum</a:t>
            </a:r>
            <a:endParaRPr b="1" sz="3600">
              <a:solidFill>
                <a:srgbClr val="F9CB9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F9CB9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31" name="Google Shape;131;g18b303bf2e36819b_5"/>
          <p:cNvSpPr txBox="1"/>
          <p:nvPr/>
        </p:nvSpPr>
        <p:spPr>
          <a:xfrm>
            <a:off x="815275" y="6413400"/>
            <a:ext cx="11488500" cy="38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From medial to lateral </a:t>
            </a:r>
            <a:endParaRPr b="1" sz="2600">
              <a:solidFill>
                <a:srgbClr val="66666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</a:t>
            </a:r>
            <a:r>
              <a:rPr lang="en-US" sz="2600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om </a:t>
            </a:r>
            <a:r>
              <a:rPr b="1" lang="en-US" sz="26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H</a:t>
            </a:r>
            <a:r>
              <a:rPr lang="en-US" sz="2600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as </a:t>
            </a:r>
            <a:r>
              <a:rPr b="1" lang="en-US" sz="26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</a:t>
            </a:r>
            <a:r>
              <a:rPr b="1" lang="en-US" sz="2600" u="sng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1" lang="en-US" sz="26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V</a:t>
            </a:r>
            <a:r>
              <a:rPr lang="en-US" sz="2600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ery </a:t>
            </a:r>
            <a:r>
              <a:rPr b="1" lang="en-US" sz="26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N</a:t>
            </a:r>
            <a:r>
              <a:rPr lang="en-US" sz="2600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ice </a:t>
            </a:r>
            <a:r>
              <a:rPr b="1" lang="en-US" sz="26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D</a:t>
            </a:r>
            <a:r>
              <a:rPr lang="en-US" sz="2600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og &amp; </a:t>
            </a:r>
            <a:r>
              <a:rPr b="1" lang="en-US" sz="26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</a:t>
            </a:r>
            <a:r>
              <a:rPr lang="en-US" sz="2600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ig </a:t>
            </a:r>
            <a:endParaRPr sz="2600">
              <a:solidFill>
                <a:srgbClr val="66666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1- </a:t>
            </a:r>
            <a:r>
              <a:rPr b="1" lang="en-US" sz="26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</a:t>
            </a:r>
            <a:r>
              <a:rPr lang="en-US" sz="2600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ibialis Anterior </a:t>
            </a:r>
            <a:endParaRPr sz="2600">
              <a:solidFill>
                <a:srgbClr val="66666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2-Extensor </a:t>
            </a:r>
            <a:r>
              <a:rPr b="1" lang="en-US" sz="26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h</a:t>
            </a:r>
            <a:r>
              <a:rPr lang="en-US" sz="2600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allucis longus </a:t>
            </a:r>
            <a:endParaRPr sz="2600">
              <a:solidFill>
                <a:srgbClr val="66666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3- Anterior tibial </a:t>
            </a:r>
            <a:r>
              <a:rPr b="1" lang="en-US" sz="26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</a:t>
            </a:r>
            <a:r>
              <a:rPr lang="en-US" sz="2600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rtery (ATA) </a:t>
            </a:r>
            <a:endParaRPr sz="2600">
              <a:solidFill>
                <a:srgbClr val="66666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4-</a:t>
            </a:r>
            <a:r>
              <a:rPr b="1" lang="en-US" sz="26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V</a:t>
            </a:r>
            <a:r>
              <a:rPr lang="en-US" sz="2600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enae commitant of (ATA)</a:t>
            </a:r>
            <a:endParaRPr sz="2600">
              <a:solidFill>
                <a:srgbClr val="66666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 5-Anterior tibial </a:t>
            </a:r>
            <a:r>
              <a:rPr b="1" lang="en-US" sz="26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n</a:t>
            </a:r>
            <a:r>
              <a:rPr lang="en-US" sz="2600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erve (deep peroneal nerve) </a:t>
            </a:r>
            <a:endParaRPr sz="2600">
              <a:solidFill>
                <a:srgbClr val="66666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6-Extensor </a:t>
            </a:r>
            <a:r>
              <a:rPr b="1" lang="en-US" sz="26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d</a:t>
            </a:r>
            <a:r>
              <a:rPr lang="en-US" sz="2600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igitorum longus </a:t>
            </a:r>
            <a:endParaRPr sz="2600">
              <a:solidFill>
                <a:srgbClr val="66666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7-</a:t>
            </a:r>
            <a:r>
              <a:rPr b="1" lang="en-US" sz="26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</a:t>
            </a:r>
            <a:r>
              <a:rPr lang="en-US" sz="2600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eroneus tertius</a:t>
            </a:r>
            <a:endParaRPr sz="2600">
              <a:solidFill>
                <a:srgbClr val="666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32" name="Google Shape;132;g18b303bf2e36819b_5"/>
          <p:cNvPicPr preferRelativeResize="0"/>
          <p:nvPr/>
        </p:nvPicPr>
        <p:blipFill rotWithShape="1">
          <a:blip r:embed="rId5">
            <a:alphaModFix/>
          </a:blip>
          <a:srcRect b="0" l="3605" r="0" t="0"/>
          <a:stretch/>
        </p:blipFill>
        <p:spPr>
          <a:xfrm>
            <a:off x="12303775" y="711925"/>
            <a:ext cx="5801150" cy="87368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3" name="Google Shape;133;g18b303bf2e36819b_5"/>
          <p:cNvCxnSpPr>
            <a:stCxn id="126" idx="2"/>
            <a:endCxn id="127" idx="0"/>
          </p:cNvCxnSpPr>
          <p:nvPr/>
        </p:nvCxnSpPr>
        <p:spPr>
          <a:xfrm rot="5400000">
            <a:off x="4324975" y="1578588"/>
            <a:ext cx="597300" cy="3109800"/>
          </a:xfrm>
          <a:prstGeom prst="bentConnector3">
            <a:avLst>
              <a:gd fmla="val 49997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4" name="Google Shape;134;g18b303bf2e36819b_5"/>
          <p:cNvCxnSpPr>
            <a:stCxn id="126" idx="2"/>
            <a:endCxn id="128" idx="0"/>
          </p:cNvCxnSpPr>
          <p:nvPr/>
        </p:nvCxnSpPr>
        <p:spPr>
          <a:xfrm flipH="1" rot="-5400000">
            <a:off x="7342825" y="1670538"/>
            <a:ext cx="609000" cy="2937600"/>
          </a:xfrm>
          <a:prstGeom prst="bentConnector3">
            <a:avLst>
              <a:gd fmla="val 49995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g18b303bf2e36819b_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g18b303bf2e36819b_42"/>
          <p:cNvSpPr txBox="1"/>
          <p:nvPr/>
        </p:nvSpPr>
        <p:spPr>
          <a:xfrm>
            <a:off x="2569055" y="759300"/>
            <a:ext cx="51021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rgbClr val="F9CB9C"/>
                </a:solidFill>
                <a:latin typeface="Comfortaa"/>
                <a:ea typeface="Comfortaa"/>
                <a:cs typeface="Comfortaa"/>
                <a:sym typeface="Comfortaa"/>
              </a:rPr>
              <a:t>Dorsum of the foot</a:t>
            </a:r>
            <a:endParaRPr b="1" sz="3400">
              <a:solidFill>
                <a:srgbClr val="F9CB9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g18b303bf2e36819b_42"/>
          <p:cNvSpPr txBox="1"/>
          <p:nvPr/>
        </p:nvSpPr>
        <p:spPr>
          <a:xfrm>
            <a:off x="1796549" y="2630082"/>
            <a:ext cx="5475000" cy="14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●"/>
            </a:pPr>
            <a:r>
              <a:rPr lang="en-US" sz="1700">
                <a:latin typeface="Comfortaa"/>
                <a:ea typeface="Comfortaa"/>
                <a:cs typeface="Comfortaa"/>
                <a:sym typeface="Comfortaa"/>
              </a:rPr>
              <a:t>Nerve supply is given by the </a:t>
            </a:r>
            <a:r>
              <a:rPr b="1" lang="en-US" sz="1700">
                <a:latin typeface="Comfortaa"/>
                <a:ea typeface="Comfortaa"/>
                <a:cs typeface="Comfortaa"/>
                <a:sym typeface="Comfortaa"/>
              </a:rPr>
              <a:t>deep and </a:t>
            </a:r>
            <a:r>
              <a:rPr b="1" lang="en-US" sz="1700">
                <a:latin typeface="Comfortaa"/>
                <a:ea typeface="Comfortaa"/>
                <a:cs typeface="Comfortaa"/>
                <a:sym typeface="Comfortaa"/>
              </a:rPr>
              <a:t>superficial peroneal nerves</a:t>
            </a:r>
            <a:endParaRPr b="1" sz="1700">
              <a:latin typeface="Comfortaa"/>
              <a:ea typeface="Comfortaa"/>
              <a:cs typeface="Comfortaa"/>
              <a:sym typeface="Comfortaa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●"/>
            </a:pPr>
            <a:r>
              <a:rPr lang="en-US" sz="1700">
                <a:latin typeface="Comfortaa"/>
                <a:ea typeface="Comfortaa"/>
                <a:cs typeface="Comfortaa"/>
                <a:sym typeface="Comfortaa"/>
              </a:rPr>
              <a:t>Blood supply is given by the </a:t>
            </a:r>
            <a:r>
              <a:rPr b="1" lang="en-US" sz="1700">
                <a:latin typeface="Comfortaa"/>
                <a:ea typeface="Comfortaa"/>
                <a:cs typeface="Comfortaa"/>
                <a:sym typeface="Comfortaa"/>
              </a:rPr>
              <a:t>dorsalis pedis artery</a:t>
            </a:r>
            <a:endParaRPr b="1" sz="17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42" name="Google Shape;142;g18b303bf2e36819b_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21775" y="2672901"/>
            <a:ext cx="2593450" cy="357017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3" name="Google Shape;143;g18b303bf2e36819b_42"/>
          <p:cNvGraphicFramePr/>
          <p:nvPr/>
        </p:nvGraphicFramePr>
        <p:xfrm>
          <a:off x="1616283" y="387542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{C20D8B44-5FD1-439E-B04E-0987DD07809F}</a:tableStyleId>
              </a:tblPr>
              <a:tblGrid>
                <a:gridCol w="2920475"/>
                <a:gridCol w="2920475"/>
                <a:gridCol w="2920475"/>
                <a:gridCol w="2920475"/>
              </a:tblGrid>
              <a:tr h="832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Origin</a:t>
                      </a:r>
                      <a:r>
                        <a:rPr b="1"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b="1"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Termination</a:t>
                      </a:r>
                      <a:r>
                        <a:rPr b="1" lang="en-US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b="1"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Branches </a:t>
                      </a:r>
                      <a:endParaRPr b="1" sz="16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</a:tr>
              <a:tr h="1704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Dorsalis Pedis Artery</a:t>
                      </a:r>
                      <a:endParaRPr b="1" sz="16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Continuation of anterior tibial artery, in front of ankle joint (between superior &amp; inferior extensor retinacula.</a:t>
                      </a:r>
                      <a:endParaRPr sz="16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Pierces the 1st dorsal interosseous muscle &amp; reaches the sole to join the plantar arch.</a:t>
                      </a:r>
                      <a:endParaRPr sz="16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-3238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500"/>
                        <a:buFont typeface="Comfortaa"/>
                        <a:buAutoNum type="arabicPeriod"/>
                      </a:pPr>
                      <a:r>
                        <a:rPr lang="en-US" sz="15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Muscular: to Extensor digitorum brevis </a:t>
                      </a:r>
                      <a:endParaRPr sz="15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-3238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500"/>
                        <a:buFont typeface="Comfortaa"/>
                        <a:buAutoNum type="arabicPeriod"/>
                      </a:pPr>
                      <a:r>
                        <a:rPr lang="en-US" sz="15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Articular: to ankle joint </a:t>
                      </a:r>
                      <a:endParaRPr sz="15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44" name="Google Shape;144;g18b303bf2e36819b_42"/>
          <p:cNvSpPr txBox="1"/>
          <p:nvPr/>
        </p:nvSpPr>
        <p:spPr>
          <a:xfrm>
            <a:off x="11235749" y="1141991"/>
            <a:ext cx="51021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Comfortaa"/>
                <a:ea typeface="Comfortaa"/>
                <a:cs typeface="Comfortaa"/>
                <a:sym typeface="Comfortaa"/>
              </a:rPr>
              <a:t>The pulse can be palpated by pressing the artery over the navicular bone between the tendons of EHL and EDL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45" name="Google Shape;145;g18b303bf2e36819b_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28539" y="853400"/>
            <a:ext cx="870727" cy="1223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6" name="Google Shape;146;g18b303bf2e36819b_42"/>
          <p:cNvGraphicFramePr/>
          <p:nvPr/>
        </p:nvGraphicFramePr>
        <p:xfrm>
          <a:off x="5022797" y="71274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{C20D8B44-5FD1-439E-B04E-0987DD07809F}</a:tableStyleId>
              </a:tblPr>
              <a:tblGrid>
                <a:gridCol w="2336375"/>
                <a:gridCol w="2336375"/>
                <a:gridCol w="2336375"/>
                <a:gridCol w="2336375"/>
                <a:gridCol w="2336375"/>
              </a:tblGrid>
              <a:tr h="485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Origin</a:t>
                      </a:r>
                      <a:r>
                        <a:rPr lang="en-US" sz="16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endParaRPr sz="16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Insertion</a:t>
                      </a:r>
                      <a:r>
                        <a:rPr lang="en-US" sz="16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endParaRPr sz="16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Action</a:t>
                      </a:r>
                      <a:r>
                        <a:rPr lang="en-US" sz="16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endParaRPr sz="16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Nerve supply </a:t>
                      </a:r>
                      <a:endParaRPr b="1" sz="16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</a:tr>
              <a:tr h="1252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Extensor digitorum brevis </a:t>
                      </a:r>
                      <a:endParaRPr b="1" sz="16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Upper surface of calcaneus </a:t>
                      </a:r>
                      <a:endParaRPr sz="15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I</a:t>
                      </a:r>
                      <a:r>
                        <a:rPr lang="en-US" sz="15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nto the medial 4 toes. The first (Extensor hallucis brevis) into proximal phalanx of big toe. The other 3 join extensor expansions</a:t>
                      </a:r>
                      <a:endParaRPr sz="15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of 2nd, 3rd &amp; 4th toes.</a:t>
                      </a:r>
                      <a:endParaRPr sz="15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Extension of the medial 4 toes</a:t>
                      </a:r>
                      <a:endParaRPr sz="15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Deep peroneal nerve </a:t>
                      </a:r>
                      <a:endParaRPr sz="15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47" name="Google Shape;147;g18b303bf2e36819b_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96550" y="6854950"/>
            <a:ext cx="2593450" cy="3432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g18b303bf2e36819b_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g18b303bf2e36819b_9"/>
          <p:cNvSpPr txBox="1"/>
          <p:nvPr/>
        </p:nvSpPr>
        <p:spPr>
          <a:xfrm>
            <a:off x="1981200" y="428881"/>
            <a:ext cx="146304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rgbClr val="F9CB9C"/>
                </a:solidFill>
                <a:latin typeface="Comfortaa"/>
                <a:ea typeface="Comfortaa"/>
                <a:cs typeface="Comfortaa"/>
                <a:sym typeface="Comfortaa"/>
              </a:rPr>
              <a:t>Lateral compartment of the leg</a:t>
            </a:r>
            <a:endParaRPr b="1" sz="3500">
              <a:solidFill>
                <a:srgbClr val="F9CB9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4" name="Google Shape;154;g18b303bf2e36819b_9"/>
          <p:cNvSpPr txBox="1"/>
          <p:nvPr/>
        </p:nvSpPr>
        <p:spPr>
          <a:xfrm>
            <a:off x="3429000" y="1713781"/>
            <a:ext cx="146304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veat"/>
              <a:ea typeface="Caveat"/>
              <a:cs typeface="Caveat"/>
              <a:sym typeface="Caveat"/>
            </a:endParaRPr>
          </a:p>
        </p:txBody>
      </p:sp>
      <p:graphicFrame>
        <p:nvGraphicFramePr>
          <p:cNvPr id="155" name="Google Shape;155;g18b303bf2e36819b_9"/>
          <p:cNvGraphicFramePr/>
          <p:nvPr/>
        </p:nvGraphicFramePr>
        <p:xfrm>
          <a:off x="1585650" y="2110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{C20D8B44-5FD1-439E-B04E-0987DD07809F}</a:tableStyleId>
              </a:tblPr>
              <a:tblGrid>
                <a:gridCol w="2741250"/>
                <a:gridCol w="2741250"/>
                <a:gridCol w="2741250"/>
                <a:gridCol w="2741250"/>
              </a:tblGrid>
              <a:tr h="416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Origin </a:t>
                      </a:r>
                      <a:endParaRPr sz="16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Insertion </a:t>
                      </a:r>
                      <a:endParaRPr sz="16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Action </a:t>
                      </a:r>
                      <a:endParaRPr sz="16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</a:tr>
              <a:tr h="1072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Peroneus longus (PL)</a:t>
                      </a:r>
                      <a:endParaRPr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Lateral surface of the shaft of the fibula</a:t>
                      </a:r>
                      <a:endParaRPr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First metatarsal &amp; medial cuneiform bones (same as tibialis anterior)</a:t>
                      </a:r>
                      <a:endParaRPr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Eversion</a:t>
                      </a:r>
                      <a:r>
                        <a:rPr lang="en-US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+</a:t>
                      </a:r>
                      <a:r>
                        <a:rPr lang="en-US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weak</a:t>
                      </a:r>
                      <a:r>
                        <a:rPr lang="en-US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r>
                        <a:rPr lang="en-US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plantar  flexion</a:t>
                      </a:r>
                      <a:endParaRPr>
                        <a:solidFill>
                          <a:srgbClr val="CC000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</a:tr>
              <a:tr h="1198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Peroneus brevis (Pb)</a:t>
                      </a:r>
                      <a:endParaRPr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Lateral surface of the shaft of the fibula</a:t>
                      </a:r>
                      <a:endParaRPr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Tubercle fifth metatarsal bone</a:t>
                      </a:r>
                      <a:endParaRPr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(same bone as peroneus tertius).</a:t>
                      </a:r>
                      <a:endParaRPr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Eversion</a:t>
                      </a:r>
                      <a:r>
                        <a:rPr lang="en-US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+ </a:t>
                      </a:r>
                      <a:r>
                        <a:rPr lang="en-US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weak plantar  flexion</a:t>
                      </a:r>
                      <a:endParaRPr>
                        <a:solidFill>
                          <a:srgbClr val="CC000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56" name="Google Shape;156;g18b303bf2e36819b_9"/>
          <p:cNvSpPr txBox="1"/>
          <p:nvPr/>
        </p:nvSpPr>
        <p:spPr>
          <a:xfrm>
            <a:off x="1894500" y="5151100"/>
            <a:ext cx="98295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 u="sng">
                <a:latin typeface="Comfortaa"/>
                <a:ea typeface="Comfortaa"/>
                <a:cs typeface="Comfortaa"/>
                <a:sym typeface="Comfortaa"/>
              </a:rPr>
              <a:t>Both </a:t>
            </a:r>
            <a:r>
              <a:rPr b="1" lang="en-US" sz="1700" u="sng">
                <a:latin typeface="Comfortaa"/>
                <a:ea typeface="Comfortaa"/>
                <a:cs typeface="Comfortaa"/>
                <a:sym typeface="Comfortaa"/>
              </a:rPr>
              <a:t>receive</a:t>
            </a:r>
            <a:r>
              <a:rPr b="1" lang="en-US" sz="1700" u="sng">
                <a:latin typeface="Comfortaa"/>
                <a:ea typeface="Comfortaa"/>
                <a:cs typeface="Comfortaa"/>
                <a:sym typeface="Comfortaa"/>
              </a:rPr>
              <a:t> blood supply from the peroneal branch of posterior tibial artery and nerve supply from the superficial peroneal nerve .</a:t>
            </a:r>
            <a:endParaRPr b="1" sz="1700" u="sng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57" name="Google Shape;157;g18b303bf2e36819b_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23151" y="2526200"/>
            <a:ext cx="1610324" cy="24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g18b303bf2e36819b_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782674" y="2970498"/>
            <a:ext cx="2222215" cy="201690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9" name="Google Shape;159;g18b303bf2e36819b_9"/>
          <p:cNvGraphicFramePr/>
          <p:nvPr/>
        </p:nvGraphicFramePr>
        <p:xfrm>
          <a:off x="5512491" y="659448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{C20D8B44-5FD1-439E-B04E-0987DD07809F}</a:tableStyleId>
              </a:tblPr>
              <a:tblGrid>
                <a:gridCol w="3097900"/>
                <a:gridCol w="2817600"/>
                <a:gridCol w="2985775"/>
                <a:gridCol w="3490325"/>
              </a:tblGrid>
              <a:tr h="451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Origin </a:t>
                      </a:r>
                      <a:endParaRPr sz="16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Course </a:t>
                      </a:r>
                      <a:endParaRPr sz="16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Branches</a:t>
                      </a:r>
                      <a:endParaRPr sz="16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</a:tr>
              <a:tr h="27431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Superficial peroneal nerve </a:t>
                      </a:r>
                      <a:endParaRPr sz="21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One of 2 terminal branches of common peroneal nerve at lateral aspect of neck of fibula.</a:t>
                      </a:r>
                      <a:endParaRPr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between Peroneus Longus and Peroneus Brevis then pierces deep fascia to become cutaneous.</a:t>
                      </a:r>
                      <a:endParaRPr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Comfortaa"/>
                        <a:buAutoNum type="arabicPeriod"/>
                      </a:pPr>
                      <a:r>
                        <a:rPr lang="en-US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Muscular: to Peroneus longus &amp; brevis </a:t>
                      </a:r>
                      <a:endParaRPr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Comfortaa"/>
                        <a:buAutoNum type="arabicPeriod"/>
                      </a:pPr>
                      <a:r>
                        <a:rPr lang="en-US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Cutaneous: </a:t>
                      </a:r>
                      <a:endParaRPr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i</a:t>
                      </a:r>
                      <a:r>
                        <a:rPr lang="en-US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. To lower ⅓ of anterolateral aspect of the leg</a:t>
                      </a:r>
                      <a:endParaRPr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ii. To all dorsum except: foot (saphenous), lateral side of little toe (sural), adjacent sides of big &amp; 2nd toes (deep peroneal).</a:t>
                      </a:r>
                      <a:endParaRPr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60" name="Google Shape;160;g18b303bf2e36819b_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60410" y="5898649"/>
            <a:ext cx="3137201" cy="412122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1" name="Google Shape;161;g18b303bf2e36819b_9"/>
          <p:cNvCxnSpPr/>
          <p:nvPr/>
        </p:nvCxnSpPr>
        <p:spPr>
          <a:xfrm flipH="1" rot="10800000">
            <a:off x="8245661" y="5214170"/>
            <a:ext cx="4759500" cy="867000"/>
          </a:xfrm>
          <a:prstGeom prst="curvedConnector3">
            <a:avLst>
              <a:gd fmla="val 65858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2" name="Google Shape;162;g18b303bf2e36819b_9"/>
          <p:cNvSpPr txBox="1"/>
          <p:nvPr/>
        </p:nvSpPr>
        <p:spPr>
          <a:xfrm>
            <a:off x="7068150" y="1085850"/>
            <a:ext cx="2628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Both muscles pass behind then below lateral malleolus, reticula, then of calcaneus. deep to peroneal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on lateral surface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g18b303bf2e36819b_9"/>
          <p:cNvSpPr/>
          <p:nvPr/>
        </p:nvSpPr>
        <p:spPr>
          <a:xfrm>
            <a:off x="7159625" y="1162050"/>
            <a:ext cx="2419500" cy="780900"/>
          </a:xfrm>
          <a:prstGeom prst="wedgeRoundRectCallout">
            <a:avLst>
              <a:gd fmla="val -21655" name="adj1"/>
              <a:gd fmla="val 69775" name="adj2"/>
              <a:gd fmla="val 0" name="adj3"/>
            </a:avLst>
          </a:prstGeom>
          <a:noFill/>
          <a:ln cap="flat" cmpd="sng" w="19050">
            <a:solidFill>
              <a:srgbClr val="FCE5C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2021-11-18T04:04:26Z</dcterms:created>
  <dc:creator>Deema 2002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2021-11-15T00:00:00Z</vt:filetime>
  </property>
  <property fmtid="{D5CDD505-2E9C-101B-9397-08002B2CF9AE}" pid="3" name="Creator">
    <vt:lpwstr>Canva</vt:lpwstr>
  </property>
  <property fmtid="{D5CDD505-2E9C-101B-9397-08002B2CF9AE}" pid="4" name="LastSaved">
    <vt:filetime>2021-11-18T00:00:00Z</vt:filetime>
  </property>
</Properties>
</file>