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10287000" cx="18288000"/>
  <p:notesSz cx="18288000" cy="10287000"/>
  <p:embeddedFontLst>
    <p:embeddedFont>
      <p:font typeface="Caveat"/>
      <p:regular r:id="rId24"/>
      <p:bold r:id="rId25"/>
    </p:embeddedFont>
    <p:embeddedFont>
      <p:font typeface="Arial Narrow"/>
      <p:regular r:id="rId26"/>
      <p:bold r:id="rId27"/>
      <p:italic r:id="rId28"/>
      <p:boldItalic r:id="rId29"/>
    </p:embeddedFont>
    <p:embeddedFont>
      <p:font typeface="Comfortaa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2" roundtripDataSignature="AMtx7mhFtXr7o6aPkzoQ0WkzyUKbTlz/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5627307-54A7-4CD6-8153-AE0042F7172E}">
  <a:tblStyle styleId="{25627307-54A7-4CD6-8153-AE0042F7172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3E352C5C-67D3-4547-8443-77F215CD8E91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Caveat-regular.fntdata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ArialNarrow-regular.fntdata"/><Relationship Id="rId25" Type="http://schemas.openxmlformats.org/officeDocument/2006/relationships/font" Target="fonts/Caveat-bold.fntdata"/><Relationship Id="rId28" Type="http://schemas.openxmlformats.org/officeDocument/2006/relationships/font" Target="fonts/ArialNarrow-italic.fntdata"/><Relationship Id="rId27" Type="http://schemas.openxmlformats.org/officeDocument/2006/relationships/font" Target="fonts/ArialNarrow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ArialNarrow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Comfortaa-bold.fntdata"/><Relationship Id="rId30" Type="http://schemas.openxmlformats.org/officeDocument/2006/relationships/font" Target="fonts/Comfortaa-regular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32" Type="http://customschemas.google.com/relationships/presentationmetadata" Target="meta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1" name="Google Shape;81;p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1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1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1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0" name="Google Shape;360;p1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6" name="Google Shape;466;p1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2" name="Google Shape;572;p1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2" name="Google Shape;142;p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p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6" name="Google Shape;196;p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/>
          <p:nvPr>
            <p:ph idx="11" type="ftr"/>
          </p:nvPr>
        </p:nvSpPr>
        <p:spPr>
          <a:xfrm>
            <a:off x="6217920" y="9566910"/>
            <a:ext cx="58521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8"/>
          <p:cNvSpPr txBox="1"/>
          <p:nvPr>
            <p:ph idx="10" type="dt"/>
          </p:nvPr>
        </p:nvSpPr>
        <p:spPr>
          <a:xfrm>
            <a:off x="914400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13167361" y="9566910"/>
            <a:ext cx="4206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8"/>
          <p:cNvSpPr txBox="1"/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8"/>
          <p:cNvSpPr txBox="1"/>
          <p:nvPr>
            <p:ph idx="1" type="subTitle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8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8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8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9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9"/>
          <p:cNvSpPr txBox="1"/>
          <p:nvPr>
            <p:ph idx="1" type="body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9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9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0"/>
          <p:cNvSpPr txBox="1"/>
          <p:nvPr>
            <p:ph idx="1" type="body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0"/>
          <p:cNvSpPr txBox="1"/>
          <p:nvPr>
            <p:ph idx="2" type="body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0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0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645411" y="643388"/>
            <a:ext cx="4038599" cy="298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1352" y="643388"/>
            <a:ext cx="4419599" cy="321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2"/>
          <p:cNvSpPr txBox="1"/>
          <p:nvPr>
            <p:ph type="title"/>
          </p:nvPr>
        </p:nvSpPr>
        <p:spPr>
          <a:xfrm>
            <a:off x="4975771" y="562805"/>
            <a:ext cx="8336400" cy="11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2"/>
          <p:cNvSpPr txBox="1"/>
          <p:nvPr>
            <p:ph idx="11" type="ftr"/>
          </p:nvPr>
        </p:nvSpPr>
        <p:spPr>
          <a:xfrm>
            <a:off x="6217920" y="9566910"/>
            <a:ext cx="58521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2"/>
          <p:cNvSpPr txBox="1"/>
          <p:nvPr>
            <p:ph idx="10" type="dt"/>
          </p:nvPr>
        </p:nvSpPr>
        <p:spPr>
          <a:xfrm>
            <a:off x="914400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2"/>
          <p:cNvSpPr txBox="1"/>
          <p:nvPr>
            <p:ph idx="12" type="sldNum"/>
          </p:nvPr>
        </p:nvSpPr>
        <p:spPr>
          <a:xfrm>
            <a:off x="13167361" y="9566910"/>
            <a:ext cx="4206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/>
          <p:nvPr>
            <p:ph type="ctrTitle"/>
          </p:nvPr>
        </p:nvSpPr>
        <p:spPr>
          <a:xfrm>
            <a:off x="1371600" y="3188970"/>
            <a:ext cx="15544800" cy="21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" type="subTitle"/>
          </p:nvPr>
        </p:nvSpPr>
        <p:spPr>
          <a:xfrm>
            <a:off x="2743200" y="5760720"/>
            <a:ext cx="12801600" cy="25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1" type="ftr"/>
          </p:nvPr>
        </p:nvSpPr>
        <p:spPr>
          <a:xfrm>
            <a:off x="6217920" y="9566910"/>
            <a:ext cx="58521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idx="10" type="dt"/>
          </p:nvPr>
        </p:nvSpPr>
        <p:spPr>
          <a:xfrm>
            <a:off x="914400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12" type="sldNum"/>
          </p:nvPr>
        </p:nvSpPr>
        <p:spPr>
          <a:xfrm>
            <a:off x="13167361" y="9566910"/>
            <a:ext cx="4206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/>
          <p:nvPr>
            <p:ph type="title"/>
          </p:nvPr>
        </p:nvSpPr>
        <p:spPr>
          <a:xfrm>
            <a:off x="4975771" y="562805"/>
            <a:ext cx="8336400" cy="11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4"/>
          <p:cNvSpPr txBox="1"/>
          <p:nvPr>
            <p:ph idx="1" type="body"/>
          </p:nvPr>
        </p:nvSpPr>
        <p:spPr>
          <a:xfrm>
            <a:off x="914400" y="2366010"/>
            <a:ext cx="16459200" cy="6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1" type="ftr"/>
          </p:nvPr>
        </p:nvSpPr>
        <p:spPr>
          <a:xfrm>
            <a:off x="6217920" y="9566910"/>
            <a:ext cx="58521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0" type="dt"/>
          </p:nvPr>
        </p:nvSpPr>
        <p:spPr>
          <a:xfrm>
            <a:off x="914400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4"/>
          <p:cNvSpPr txBox="1"/>
          <p:nvPr>
            <p:ph idx="12" type="sldNum"/>
          </p:nvPr>
        </p:nvSpPr>
        <p:spPr>
          <a:xfrm>
            <a:off x="13167361" y="9566910"/>
            <a:ext cx="4206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5"/>
          <p:cNvSpPr txBox="1"/>
          <p:nvPr>
            <p:ph type="title"/>
          </p:nvPr>
        </p:nvSpPr>
        <p:spPr>
          <a:xfrm>
            <a:off x="4975771" y="562805"/>
            <a:ext cx="8336400" cy="11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5"/>
          <p:cNvSpPr txBox="1"/>
          <p:nvPr>
            <p:ph idx="1" type="body"/>
          </p:nvPr>
        </p:nvSpPr>
        <p:spPr>
          <a:xfrm>
            <a:off x="914400" y="2366010"/>
            <a:ext cx="7955400" cy="6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5"/>
          <p:cNvSpPr txBox="1"/>
          <p:nvPr>
            <p:ph idx="2" type="body"/>
          </p:nvPr>
        </p:nvSpPr>
        <p:spPr>
          <a:xfrm>
            <a:off x="9418320" y="2366010"/>
            <a:ext cx="7955400" cy="6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11" type="ftr"/>
          </p:nvPr>
        </p:nvSpPr>
        <p:spPr>
          <a:xfrm>
            <a:off x="6217920" y="9566910"/>
            <a:ext cx="58521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0" type="dt"/>
          </p:nvPr>
        </p:nvSpPr>
        <p:spPr>
          <a:xfrm>
            <a:off x="914400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12" type="sldNum"/>
          </p:nvPr>
        </p:nvSpPr>
        <p:spPr>
          <a:xfrm>
            <a:off x="13167361" y="9566910"/>
            <a:ext cx="4206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0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0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645411" y="643388"/>
            <a:ext cx="4038599" cy="298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1352" y="643388"/>
            <a:ext cx="4419599" cy="321944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7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7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7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7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4975771" y="562805"/>
            <a:ext cx="8336400" cy="11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7650" u="none" cap="none" strike="noStrike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914400" y="2366010"/>
            <a:ext cx="16459200" cy="6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1" type="ftr"/>
          </p:nvPr>
        </p:nvSpPr>
        <p:spPr>
          <a:xfrm>
            <a:off x="6217920" y="9566910"/>
            <a:ext cx="58521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7"/>
          <p:cNvSpPr txBox="1"/>
          <p:nvPr>
            <p:ph idx="10" type="dt"/>
          </p:nvPr>
        </p:nvSpPr>
        <p:spPr>
          <a:xfrm>
            <a:off x="914400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7"/>
          <p:cNvSpPr txBox="1"/>
          <p:nvPr>
            <p:ph idx="12" type="sldNum"/>
          </p:nvPr>
        </p:nvSpPr>
        <p:spPr>
          <a:xfrm>
            <a:off x="13167361" y="9566910"/>
            <a:ext cx="4206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7650" u="none" cap="none" strike="noStrike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19"/>
          <p:cNvSpPr txBox="1"/>
          <p:nvPr>
            <p:ph idx="1" type="body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19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19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19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5" Type="http://schemas.openxmlformats.org/officeDocument/2006/relationships/hyperlink" Target="https://docs.google.com/presentation/d/1TqFrwJwPpNRkeuXhJK_mTytLGLo_bK_J-sNgo7wsKlg/edit" TargetMode="External"/><Relationship Id="rId6" Type="http://schemas.openxmlformats.org/officeDocument/2006/relationships/hyperlink" Target="https://docs.google.com/presentation/d/1-4XrHk0ehAoa1huxbkdu8f-g6-YBr_Q3-rzzQcLIhVs/edit" TargetMode="External"/><Relationship Id="rId7" Type="http://schemas.openxmlformats.org/officeDocument/2006/relationships/image" Target="../media/image12.png"/><Relationship Id="rId8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31.jpg"/><Relationship Id="rId5" Type="http://schemas.openxmlformats.org/officeDocument/2006/relationships/image" Target="../media/image29.jpg"/><Relationship Id="rId6" Type="http://schemas.openxmlformats.org/officeDocument/2006/relationships/image" Target="../media/image25.jpg"/><Relationship Id="rId7" Type="http://schemas.openxmlformats.org/officeDocument/2006/relationships/image" Target="../media/image3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34.png"/><Relationship Id="rId11" Type="http://schemas.openxmlformats.org/officeDocument/2006/relationships/image" Target="../media/image42.png"/><Relationship Id="rId10" Type="http://schemas.openxmlformats.org/officeDocument/2006/relationships/image" Target="../media/image44.png"/><Relationship Id="rId12" Type="http://schemas.openxmlformats.org/officeDocument/2006/relationships/image" Target="../media/image39.png"/><Relationship Id="rId9" Type="http://schemas.openxmlformats.org/officeDocument/2006/relationships/image" Target="../media/image48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43.png"/><Relationship Id="rId8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41.jpg"/><Relationship Id="rId5" Type="http://schemas.openxmlformats.org/officeDocument/2006/relationships/image" Target="../media/image38.jp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5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8.jp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22.png"/><Relationship Id="rId7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23.png"/><Relationship Id="rId6" Type="http://schemas.openxmlformats.org/officeDocument/2006/relationships/image" Target="../media/image21.png"/><Relationship Id="rId7" Type="http://schemas.openxmlformats.org/officeDocument/2006/relationships/image" Target="../media/image26.png"/><Relationship Id="rId8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36.png"/><Relationship Id="rId6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0" y="1677408"/>
            <a:ext cx="4694866" cy="859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21334" y="24430"/>
            <a:ext cx="1039163" cy="518035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14121584" y="7499557"/>
            <a:ext cx="3604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Color index:</a:t>
            </a:r>
            <a:endParaRPr b="1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Mine text</a:t>
            </a:r>
            <a:endParaRPr b="0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Important </a:t>
            </a:r>
            <a:endParaRPr b="0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Doctors notes</a:t>
            </a:r>
            <a:endParaRPr b="0" i="0" sz="18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Female slides only</a:t>
            </a:r>
            <a:endParaRPr b="0" i="0" sz="1800" u="none" cap="none" strike="noStrike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Male slides only </a:t>
            </a:r>
            <a:endParaRPr b="0" i="0" sz="1800" u="none" cap="none" strike="noStrike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Extra</a:t>
            </a:r>
            <a:endParaRPr b="0" i="0" sz="18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86" name="Google Shape;86;p1"/>
          <p:cNvGrpSpPr/>
          <p:nvPr/>
        </p:nvGrpSpPr>
        <p:grpSpPr>
          <a:xfrm>
            <a:off x="13358722" y="6633122"/>
            <a:ext cx="624969" cy="535732"/>
            <a:chOff x="7513884" y="2448269"/>
            <a:chExt cx="363185" cy="338792"/>
          </a:xfrm>
        </p:grpSpPr>
        <p:sp>
          <p:nvSpPr>
            <p:cNvPr id="87" name="Google Shape;87;p1"/>
            <p:cNvSpPr/>
            <p:nvPr/>
          </p:nvSpPr>
          <p:spPr>
            <a:xfrm>
              <a:off x="7666316" y="2448269"/>
              <a:ext cx="210753" cy="206954"/>
            </a:xfrm>
            <a:custGeom>
              <a:rect b="b" l="l" r="r" t="t"/>
              <a:pathLst>
                <a:path extrusionOk="0" h="7899" w="8044">
                  <a:moveTo>
                    <a:pt x="5680" y="0"/>
                  </a:moveTo>
                  <a:cubicBezTo>
                    <a:pt x="5491" y="0"/>
                    <a:pt x="5302" y="72"/>
                    <a:pt x="5158" y="216"/>
                  </a:cubicBezTo>
                  <a:lnTo>
                    <a:pt x="289" y="5085"/>
                  </a:lnTo>
                  <a:cubicBezTo>
                    <a:pt x="1" y="5373"/>
                    <a:pt x="1" y="5843"/>
                    <a:pt x="289" y="6130"/>
                  </a:cubicBezTo>
                  <a:lnTo>
                    <a:pt x="1851" y="7683"/>
                  </a:lnTo>
                  <a:cubicBezTo>
                    <a:pt x="1995" y="7827"/>
                    <a:pt x="2182" y="7899"/>
                    <a:pt x="2370" y="7899"/>
                  </a:cubicBezTo>
                  <a:cubicBezTo>
                    <a:pt x="2558" y="7899"/>
                    <a:pt x="2747" y="7827"/>
                    <a:pt x="2896" y="7683"/>
                  </a:cubicBezTo>
                  <a:lnTo>
                    <a:pt x="7756" y="2814"/>
                  </a:lnTo>
                  <a:cubicBezTo>
                    <a:pt x="8043" y="2526"/>
                    <a:pt x="8043" y="2066"/>
                    <a:pt x="7756" y="1778"/>
                  </a:cubicBezTo>
                  <a:lnTo>
                    <a:pt x="6203" y="216"/>
                  </a:lnTo>
                  <a:cubicBezTo>
                    <a:pt x="6059" y="72"/>
                    <a:pt x="5870" y="0"/>
                    <a:pt x="568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7691442" y="2471482"/>
              <a:ext cx="185627" cy="183741"/>
            </a:xfrm>
            <a:custGeom>
              <a:rect b="b" l="l" r="r" t="t"/>
              <a:pathLst>
                <a:path extrusionOk="0" h="7013" w="7085">
                  <a:moveTo>
                    <a:pt x="5915" y="1"/>
                  </a:moveTo>
                  <a:lnTo>
                    <a:pt x="5920" y="7"/>
                  </a:lnTo>
                  <a:lnTo>
                    <a:pt x="5920" y="7"/>
                  </a:lnTo>
                  <a:cubicBezTo>
                    <a:pt x="5918" y="5"/>
                    <a:pt x="5917" y="3"/>
                    <a:pt x="5915" y="1"/>
                  </a:cubicBezTo>
                  <a:close/>
                  <a:moveTo>
                    <a:pt x="5920" y="7"/>
                  </a:moveTo>
                  <a:cubicBezTo>
                    <a:pt x="6202" y="295"/>
                    <a:pt x="6200" y="760"/>
                    <a:pt x="5915" y="1046"/>
                  </a:cubicBezTo>
                  <a:lnTo>
                    <a:pt x="1045" y="5915"/>
                  </a:lnTo>
                  <a:cubicBezTo>
                    <a:pt x="902" y="6059"/>
                    <a:pt x="715" y="6131"/>
                    <a:pt x="526" y="6131"/>
                  </a:cubicBezTo>
                  <a:cubicBezTo>
                    <a:pt x="338" y="6131"/>
                    <a:pt x="149" y="6059"/>
                    <a:pt x="0" y="5915"/>
                  </a:cubicBezTo>
                  <a:lnTo>
                    <a:pt x="0" y="5915"/>
                  </a:lnTo>
                  <a:lnTo>
                    <a:pt x="892" y="6797"/>
                  </a:lnTo>
                  <a:cubicBezTo>
                    <a:pt x="1036" y="6941"/>
                    <a:pt x="1223" y="7013"/>
                    <a:pt x="1410" y="7013"/>
                  </a:cubicBezTo>
                  <a:cubicBezTo>
                    <a:pt x="1596" y="7013"/>
                    <a:pt x="1783" y="6941"/>
                    <a:pt x="1927" y="6797"/>
                  </a:cubicBezTo>
                  <a:lnTo>
                    <a:pt x="6797" y="1928"/>
                  </a:lnTo>
                  <a:cubicBezTo>
                    <a:pt x="7084" y="1640"/>
                    <a:pt x="7084" y="1180"/>
                    <a:pt x="6797" y="892"/>
                  </a:cubicBezTo>
                  <a:lnTo>
                    <a:pt x="5920" y="7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7755972" y="2483298"/>
              <a:ext cx="84416" cy="84154"/>
            </a:xfrm>
            <a:custGeom>
              <a:rect b="b" l="l" r="r" t="t"/>
              <a:pathLst>
                <a:path extrusionOk="0" h="3212" w="3222">
                  <a:moveTo>
                    <a:pt x="624" y="0"/>
                  </a:moveTo>
                  <a:lnTo>
                    <a:pt x="1" y="614"/>
                  </a:lnTo>
                  <a:lnTo>
                    <a:pt x="2599" y="3212"/>
                  </a:lnTo>
                  <a:lnTo>
                    <a:pt x="3222" y="2589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7800931" y="2528258"/>
              <a:ext cx="39457" cy="39195"/>
            </a:xfrm>
            <a:custGeom>
              <a:rect b="b" l="l" r="r" t="t"/>
              <a:pathLst>
                <a:path extrusionOk="0" h="1496" w="1506">
                  <a:moveTo>
                    <a:pt x="614" y="0"/>
                  </a:moveTo>
                  <a:lnTo>
                    <a:pt x="1" y="614"/>
                  </a:lnTo>
                  <a:lnTo>
                    <a:pt x="883" y="1496"/>
                  </a:lnTo>
                  <a:lnTo>
                    <a:pt x="1506" y="882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7513884" y="2611888"/>
              <a:ext cx="195662" cy="175068"/>
            </a:xfrm>
            <a:custGeom>
              <a:rect b="b" l="l" r="r" t="t"/>
              <a:pathLst>
                <a:path extrusionOk="0" h="6682" w="7468">
                  <a:moveTo>
                    <a:pt x="6231" y="0"/>
                  </a:moveTo>
                  <a:lnTo>
                    <a:pt x="1" y="6231"/>
                  </a:lnTo>
                  <a:cubicBezTo>
                    <a:pt x="84" y="6538"/>
                    <a:pt x="472" y="6682"/>
                    <a:pt x="1011" y="6682"/>
                  </a:cubicBezTo>
                  <a:cubicBezTo>
                    <a:pt x="2642" y="6682"/>
                    <a:pt x="5653" y="5363"/>
                    <a:pt x="5761" y="3259"/>
                  </a:cubicBezTo>
                  <a:cubicBezTo>
                    <a:pt x="5790" y="3010"/>
                    <a:pt x="5905" y="2780"/>
                    <a:pt x="6097" y="2617"/>
                  </a:cubicBezTo>
                  <a:lnTo>
                    <a:pt x="7468" y="1237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7513884" y="2626691"/>
              <a:ext cx="195426" cy="160370"/>
            </a:xfrm>
            <a:custGeom>
              <a:rect b="b" l="l" r="r" t="t"/>
              <a:pathLst>
                <a:path extrusionOk="0" h="6121" w="7459">
                  <a:moveTo>
                    <a:pt x="6787" y="1"/>
                  </a:moveTo>
                  <a:lnTo>
                    <a:pt x="5407" y="1371"/>
                  </a:lnTo>
                  <a:cubicBezTo>
                    <a:pt x="5225" y="1534"/>
                    <a:pt x="5110" y="1764"/>
                    <a:pt x="5081" y="2014"/>
                  </a:cubicBezTo>
                  <a:cubicBezTo>
                    <a:pt x="4968" y="4114"/>
                    <a:pt x="1958" y="5437"/>
                    <a:pt x="326" y="5437"/>
                  </a:cubicBezTo>
                  <a:cubicBezTo>
                    <a:pt x="297" y="5437"/>
                    <a:pt x="268" y="5436"/>
                    <a:pt x="240" y="5436"/>
                  </a:cubicBezTo>
                  <a:lnTo>
                    <a:pt x="1" y="5675"/>
                  </a:lnTo>
                  <a:cubicBezTo>
                    <a:pt x="81" y="5978"/>
                    <a:pt x="465" y="6121"/>
                    <a:pt x="1000" y="6121"/>
                  </a:cubicBezTo>
                  <a:cubicBezTo>
                    <a:pt x="2628" y="6121"/>
                    <a:pt x="5653" y="4801"/>
                    <a:pt x="5761" y="2694"/>
                  </a:cubicBezTo>
                  <a:cubicBezTo>
                    <a:pt x="5790" y="2455"/>
                    <a:pt x="5905" y="2225"/>
                    <a:pt x="6087" y="2052"/>
                  </a:cubicBezTo>
                  <a:lnTo>
                    <a:pt x="7458" y="681"/>
                  </a:lnTo>
                  <a:lnTo>
                    <a:pt x="6787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93;p1">
            <a:hlinkClick r:id="rId5"/>
          </p:cNvPr>
          <p:cNvSpPr txBox="1"/>
          <p:nvPr/>
        </p:nvSpPr>
        <p:spPr>
          <a:xfrm>
            <a:off x="13983316" y="6633082"/>
            <a:ext cx="349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sng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Editing file</a:t>
            </a:r>
            <a:endParaRPr b="0" i="0" sz="3000" u="sng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4" name="Google Shape;94;p1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651045" y="-642629"/>
            <a:ext cx="4847402" cy="484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584492" y="542874"/>
            <a:ext cx="2523400" cy="24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3429012" y="3659500"/>
            <a:ext cx="9199200" cy="1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L16</a:t>
            </a:r>
            <a:endParaRPr b="0" i="0" sz="35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49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LECTURE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7888913" y="6486988"/>
            <a:ext cx="3418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3856025" y="4945100"/>
            <a:ext cx="133653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5400" u="none" cap="none" strike="noStrike">
                <a:solidFill>
                  <a:srgbClr val="B35D03"/>
                </a:solidFill>
                <a:latin typeface="Comfortaa"/>
                <a:ea typeface="Comfortaa"/>
                <a:cs typeface="Comfortaa"/>
                <a:sym typeface="Comfortaa"/>
              </a:rPr>
              <a:t>Popliteal Fossa, Back of The Leg &amp; Sole of The Foot </a:t>
            </a:r>
            <a:endParaRPr b="0" i="0" sz="5400" u="none" cap="none" strike="noStrike">
              <a:solidFill>
                <a:srgbClr val="B35D0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99048" y="7072000"/>
            <a:ext cx="3418798" cy="2550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0"/>
          <p:cNvSpPr txBox="1"/>
          <p:nvPr/>
        </p:nvSpPr>
        <p:spPr>
          <a:xfrm>
            <a:off x="1945192" y="755415"/>
            <a:ext cx="14397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i="0" lang="en-US" sz="25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Muscles of the sole of the foot:</a:t>
            </a:r>
            <a:endParaRPr b="1" i="0" sz="25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3" name="Google Shape;253;p10"/>
          <p:cNvSpPr txBox="1"/>
          <p:nvPr/>
        </p:nvSpPr>
        <p:spPr>
          <a:xfrm>
            <a:off x="1945197" y="1276799"/>
            <a:ext cx="108711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muscles of the sole are conveniently described in </a:t>
            </a:r>
            <a:r>
              <a:rPr b="0" i="0" lang="en-US" sz="18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four layers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from superficial to deep</a:t>
            </a:r>
            <a:endParaRPr b="0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54" name="Google Shape;254;p10"/>
          <p:cNvGrpSpPr/>
          <p:nvPr/>
        </p:nvGrpSpPr>
        <p:grpSpPr>
          <a:xfrm>
            <a:off x="5278734" y="3773883"/>
            <a:ext cx="8554973" cy="3755162"/>
            <a:chOff x="238125" y="1188750"/>
            <a:chExt cx="7140450" cy="3335550"/>
          </a:xfrm>
        </p:grpSpPr>
        <p:sp>
          <p:nvSpPr>
            <p:cNvPr id="255" name="Google Shape;255;p10"/>
            <p:cNvSpPr/>
            <p:nvPr/>
          </p:nvSpPr>
          <p:spPr>
            <a:xfrm>
              <a:off x="238125" y="1188750"/>
              <a:ext cx="3507025" cy="1584000"/>
            </a:xfrm>
            <a:custGeom>
              <a:rect b="b" l="l" r="r" t="t"/>
              <a:pathLst>
                <a:path extrusionOk="0" h="63360" w="140281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1st layer (more superficial layer)</a:t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1- abductor hallucis </a:t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2-flexor digitorum brevis</a:t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3- abductor digiti minimi</a:t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238125" y="2940300"/>
              <a:ext cx="3507025" cy="1584000"/>
            </a:xfrm>
            <a:custGeom>
              <a:rect b="b" l="l" r="r" t="t"/>
              <a:pathLst>
                <a:path extrusionOk="0" h="63360" w="140281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2nd layer </a:t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1-Quadratus plantae </a:t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2-lumbricals</a:t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3-</a:t>
              </a:r>
              <a:r>
                <a:rPr b="0" i="0" lang="en-US" sz="15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flexor digitorum longus tendon</a:t>
              </a:r>
              <a:endParaRPr b="0" i="0" sz="1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4-</a:t>
              </a:r>
              <a:r>
                <a:rPr b="0" i="0" lang="en-US" sz="15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flexor hallucis longus tendon</a:t>
              </a:r>
              <a:endParaRPr b="0" i="0" sz="1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3871547" y="1188750"/>
              <a:ext cx="3507025" cy="1584000"/>
            </a:xfrm>
            <a:custGeom>
              <a:rect b="b" l="l" r="r" t="t"/>
              <a:pathLst>
                <a:path extrusionOk="0" h="63360" w="140281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500" u="none" cap="none" strike="noStrike">
                  <a:solidFill>
                    <a:srgbClr val="073763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 </a:t>
              </a: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3rd layer </a:t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1-Flexor hallucis brevis</a:t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2-Adductor hallucis </a:t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3-Flexor digiti minimi brevis</a:t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3871550" y="2940300"/>
              <a:ext cx="3507025" cy="1584000"/>
            </a:xfrm>
            <a:custGeom>
              <a:rect b="b" l="l" r="r" t="t"/>
              <a:pathLst>
                <a:path extrusionOk="0" h="63360" w="140281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500" u="none" cap="none" strike="noStrike">
                  <a:solidFill>
                    <a:srgbClr val="073763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   </a:t>
              </a: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4th layer (deepest layer) </a:t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1-interossei(3 plantar &amp;4 dorsal )</a:t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2- </a:t>
              </a:r>
              <a:r>
                <a:rPr b="0" i="0" lang="en-US" sz="15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peroneus longus tendon</a:t>
              </a:r>
              <a:endParaRPr b="0" i="0" sz="1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3- </a:t>
              </a:r>
              <a:r>
                <a:rPr b="0" i="0" lang="en-US" sz="15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Tibialis posterior tendon</a:t>
              </a:r>
              <a:endParaRPr b="0" i="0" sz="1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842425" y="1934600"/>
              <a:ext cx="1843850" cy="1843850"/>
            </a:xfrm>
            <a:custGeom>
              <a:rect b="b" l="l" r="r" t="t"/>
              <a:pathLst>
                <a:path extrusionOk="0" h="73754" w="73754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</a:t>
              </a:r>
              <a:r>
                <a:rPr b="0" i="0" lang="en-US" sz="1500" u="none" cap="none" strike="noStrike">
                  <a:solidFill>
                    <a:srgbClr val="434343"/>
                  </a:solidFill>
                  <a:latin typeface="Comfortaa"/>
                  <a:ea typeface="Comfortaa"/>
                  <a:cs typeface="Comfortaa"/>
                  <a:sym typeface="Comfortaa"/>
                </a:rPr>
                <a:t>Sole of the foot</a:t>
              </a:r>
              <a:endParaRPr b="0" i="0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pic>
        <p:nvPicPr>
          <p:cNvPr id="260" name="Google Shape;26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22" y="2495023"/>
            <a:ext cx="4114675" cy="363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525" y="6125624"/>
            <a:ext cx="4255863" cy="375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20913" y="2371840"/>
            <a:ext cx="4114687" cy="3630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20913" y="6400671"/>
            <a:ext cx="4114687" cy="363060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0"/>
          <p:cNvSpPr txBox="1"/>
          <p:nvPr/>
        </p:nvSpPr>
        <p:spPr>
          <a:xfrm>
            <a:off x="8748994" y="7785857"/>
            <a:ext cx="89625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اهم شي TENDONS :Dr.note </a:t>
            </a:r>
            <a:endParaRPr b="0" i="0" sz="16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1"/>
          <p:cNvSpPr txBox="1"/>
          <p:nvPr/>
        </p:nvSpPr>
        <p:spPr>
          <a:xfrm>
            <a:off x="1945200" y="733682"/>
            <a:ext cx="143976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function of small muscles of sole of foot</a:t>
            </a:r>
            <a:endParaRPr b="1" i="0" sz="22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1" name="Google Shape;271;p11"/>
          <p:cNvSpPr txBox="1"/>
          <p:nvPr/>
        </p:nvSpPr>
        <p:spPr>
          <a:xfrm>
            <a:off x="675745" y="1824251"/>
            <a:ext cx="5223000" cy="1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marR="1270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- Unlike the small muscles of the hand, the sole  muscles have few delicate functions and are  chieﬂy concerned with </a:t>
            </a:r>
            <a:r>
              <a:rPr b="1" i="0" lang="en-US" sz="1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supporting the arches of  the foot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2" name="Google Shape;272;p11"/>
          <p:cNvSpPr txBox="1"/>
          <p:nvPr/>
        </p:nvSpPr>
        <p:spPr>
          <a:xfrm>
            <a:off x="7336717" y="1660025"/>
            <a:ext cx="44337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-They control </a:t>
            </a:r>
            <a:r>
              <a:rPr b="1" i="0" lang="en-US" sz="1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movements of individual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toes, this function is rarely used in most people.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(usually we don’t hold anything by our foot so no need for this function)</a:t>
            </a:r>
            <a:endParaRPr b="0" i="0" sz="11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3" name="Google Shape;273;p11"/>
          <p:cNvSpPr txBox="1"/>
          <p:nvPr/>
        </p:nvSpPr>
        <p:spPr>
          <a:xfrm>
            <a:off x="1945145" y="4304770"/>
            <a:ext cx="143976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1"/>
          <p:cNvSpPr txBox="1"/>
          <p:nvPr/>
        </p:nvSpPr>
        <p:spPr>
          <a:xfrm>
            <a:off x="1945145" y="4304770"/>
            <a:ext cx="143976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11"/>
          <p:cNvPicPr preferRelativeResize="0"/>
          <p:nvPr/>
        </p:nvPicPr>
        <p:blipFill rotWithShape="1">
          <a:blip r:embed="rId4">
            <a:alphaModFix/>
          </a:blip>
          <a:srcRect b="2924" l="2562" r="2882" t="2126"/>
          <a:stretch/>
        </p:blipFill>
        <p:spPr>
          <a:xfrm>
            <a:off x="12161664" y="860400"/>
            <a:ext cx="2962573" cy="22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1"/>
          <p:cNvPicPr preferRelativeResize="0"/>
          <p:nvPr/>
        </p:nvPicPr>
        <p:blipFill rotWithShape="1">
          <a:blip r:embed="rId5">
            <a:alphaModFix/>
          </a:blip>
          <a:srcRect b="2066" l="1941" r="0" t="0"/>
          <a:stretch/>
        </p:blipFill>
        <p:spPr>
          <a:xfrm>
            <a:off x="15302327" y="860400"/>
            <a:ext cx="2758348" cy="22589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7" name="Google Shape;277;p11"/>
          <p:cNvGraphicFramePr/>
          <p:nvPr/>
        </p:nvGraphicFramePr>
        <p:xfrm>
          <a:off x="9656682" y="32984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{3E352C5C-67D3-4547-8443-77F215CD8E91}</a:tableStyleId>
              </a:tblPr>
              <a:tblGrid>
                <a:gridCol w="2432025"/>
                <a:gridCol w="5540525"/>
              </a:tblGrid>
              <a:tr h="632225">
                <a:tc gridSpan="2">
                  <a:txBody>
                    <a:bodyPr/>
                    <a:lstStyle/>
                    <a:p>
                      <a:pPr indent="0" lvl="0" marL="33020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        </a:t>
                      </a:r>
                      <a:r>
                        <a:rPr b="1"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Interphalangeal joints</a:t>
                      </a:r>
                      <a:endParaRPr b="1"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74300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8D0"/>
                    </a:solidFill>
                  </a:tcPr>
                </a:tc>
                <a:tc hMerge="1"/>
              </a:tr>
              <a:tr h="520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Movement</a:t>
                      </a:r>
                      <a:endParaRPr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2572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Muscles*</a:t>
                      </a:r>
                      <a:endParaRPr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2572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8D0"/>
                    </a:solidFill>
                  </a:tcPr>
                </a:tc>
              </a:tr>
              <a:tr h="334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52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89999" marR="0" rtl="0" algn="l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●Flexor hallucis longus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89999" marR="0" rtl="0" algn="l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●Flexor digitorum longus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89999" marR="0" rtl="0" algn="l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●Flexor digitorum brevis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89999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●Quadratus plantae</a:t>
                      </a:r>
                      <a:endParaRPr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6350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71250">
                <a:tc>
                  <a:txBody>
                    <a:bodyPr/>
                    <a:lstStyle/>
                    <a:p>
                      <a:pPr indent="0" lvl="0" marL="0" marR="342900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Flexion  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342900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342900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342900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342900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52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FFFFF"/>
                    </a:solidFill>
                  </a:tcPr>
                </a:tc>
                <a:tc vMerge="1"/>
              </a:tr>
              <a:tr h="368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52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vMerge="1"/>
              </a:tr>
              <a:tr h="1882850">
                <a:tc>
                  <a:txBody>
                    <a:bodyPr/>
                    <a:lstStyle/>
                    <a:p>
                      <a:pPr indent="0" lvl="0" marL="0" marR="228600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Extension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52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●Extensor hallucis longus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●Extensor digitorum longus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●Extensor digitorum brevis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3652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78" name="Google Shape;278;p11"/>
          <p:cNvGraphicFramePr/>
          <p:nvPr/>
        </p:nvGraphicFramePr>
        <p:xfrm>
          <a:off x="102450" y="3330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{3E352C5C-67D3-4547-8443-77F215CD8E91}</a:tableStyleId>
              </a:tblPr>
              <a:tblGrid>
                <a:gridCol w="3119625"/>
                <a:gridCol w="6170275"/>
              </a:tblGrid>
              <a:tr h="57310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Metatarsophalangeal joints</a:t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74300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8D0"/>
                    </a:solidFill>
                  </a:tcPr>
                </a:tc>
                <a:tc hMerge="1"/>
              </a:tr>
              <a:tr h="484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Movement</a:t>
                      </a:r>
                      <a:endParaRPr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50500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Muscles*</a:t>
                      </a:r>
                      <a:endParaRPr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50500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8D0"/>
                    </a:solidFill>
                  </a:tcPr>
                </a:tc>
              </a:tr>
              <a:tr h="1635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Flexion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52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89999" marR="0" rtl="0" algn="l">
                        <a:lnSpc>
                          <a:spcPct val="9244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</a:t>
                      </a:r>
                      <a:r>
                        <a:rPr b="1"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Flexor digitorum brevis</a:t>
                      </a:r>
                      <a:endParaRPr b="1"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89999" marR="0" rtl="0" algn="l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</a:t>
                      </a:r>
                      <a:r>
                        <a:rPr b="1" lang="en-US" sz="1300" u="sng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Lumbricals</a:t>
                      </a:r>
                      <a:r>
                        <a:rPr b="1"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</a:t>
                      </a:r>
                      <a:endParaRPr b="1"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89999" marR="0" rtl="0" algn="l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</a:t>
                      </a:r>
                      <a:r>
                        <a:rPr b="1" lang="en-US" sz="1300" u="sng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Interossei</a:t>
                      </a:r>
                      <a:r>
                        <a:rPr b="1"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</a:t>
                      </a:r>
                      <a:endParaRPr b="1"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89999" marR="0" rtl="0" algn="l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</a:t>
                      </a:r>
                      <a:r>
                        <a:rPr b="1"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Flexor hallucis brevis.</a:t>
                      </a:r>
                      <a:endParaRPr b="1"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89999" marR="0" rtl="0" algn="l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</a:t>
                      </a:r>
                      <a:r>
                        <a:rPr b="1"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Flexor hallucis longus.</a:t>
                      </a:r>
                      <a:endParaRPr b="1"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89999" marR="0" rtl="0" algn="l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●Flexor digiti minimi brevis.</a:t>
                      </a:r>
                      <a:endParaRPr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89999" marR="0" rtl="0" algn="l">
                        <a:lnSpc>
                          <a:spcPct val="9244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●Flexor digitorum longus.</a:t>
                      </a:r>
                      <a:endParaRPr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27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64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Extension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381000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381000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317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89999" marR="0" rtl="0" algn="l">
                        <a:lnSpc>
                          <a:spcPct val="9244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</a:t>
                      </a:r>
                      <a:r>
                        <a:rPr b="1"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Extensor hallucis longus.</a:t>
                      </a:r>
                      <a:endParaRPr b="1"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89999" marR="0" rtl="0" algn="l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</a:t>
                      </a:r>
                      <a:r>
                        <a:rPr b="1"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Extensor digitorum longus.</a:t>
                      </a:r>
                      <a:endParaRPr b="1"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89999" marR="0" rtl="0" algn="l">
                        <a:lnSpc>
                          <a:spcPct val="9244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</a:t>
                      </a:r>
                      <a:r>
                        <a:rPr b="1"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Extensor digitorum brevis.</a:t>
                      </a:r>
                      <a:endParaRPr b="1"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507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46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Abduction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368300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368300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368300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572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89999" marR="0" rtl="0" algn="l">
                        <a:lnSpc>
                          <a:spcPct val="9244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</a:t>
                      </a:r>
                      <a:r>
                        <a:rPr b="1"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Abductor hallucis.</a:t>
                      </a:r>
                      <a:endParaRPr b="1"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89999" marR="0" rtl="0" algn="l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</a:t>
                      </a:r>
                      <a:r>
                        <a:rPr b="1"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Abductor digiti minimi.</a:t>
                      </a:r>
                      <a:endParaRPr b="1"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89999" marR="0" rtl="0" algn="l">
                        <a:lnSpc>
                          <a:spcPct val="9244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sng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</a:t>
                      </a:r>
                      <a:r>
                        <a:rPr b="1" lang="en-US" sz="1300" u="sng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Dorsal interossei</a:t>
                      </a:r>
                      <a:r>
                        <a:rPr b="1"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</a:t>
                      </a:r>
                      <a:endParaRPr b="1"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62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52725">
                <a:tc>
                  <a:txBody>
                    <a:bodyPr/>
                    <a:lstStyle/>
                    <a:p>
                      <a:pPr indent="0" lvl="0" marL="0" marR="32258" rtl="0" algn="ctr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Adduction  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368300" rtl="0" algn="ctr">
                        <a:lnSpc>
                          <a:spcPct val="91666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368300" rtl="0" algn="ctr">
                        <a:lnSpc>
                          <a:spcPct val="91666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368300" rtl="0" algn="ctr">
                        <a:lnSpc>
                          <a:spcPct val="91666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7842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89999" marR="0" rtl="0" algn="l">
                        <a:lnSpc>
                          <a:spcPct val="9244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</a:t>
                      </a:r>
                      <a:r>
                        <a:rPr b="1"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Adductor hallucis.</a:t>
                      </a:r>
                      <a:endParaRPr b="1"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89999" marR="0" rtl="0" algn="l">
                        <a:lnSpc>
                          <a:spcPct val="9244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sng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●</a:t>
                      </a:r>
                      <a:r>
                        <a:rPr b="1" lang="en-US" sz="1300" u="sng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Plantar interossei</a:t>
                      </a:r>
                      <a:r>
                        <a:rPr b="1" lang="en-US" sz="1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</a:t>
                      </a:r>
                      <a:endParaRPr b="1" sz="1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68275" marB="91425" marR="9525" marL="95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79" name="Google Shape;279;p11"/>
          <p:cNvPicPr preferRelativeResize="0"/>
          <p:nvPr/>
        </p:nvPicPr>
        <p:blipFill rotWithShape="1">
          <a:blip r:embed="rId6">
            <a:alphaModFix/>
          </a:blip>
          <a:srcRect b="7600" l="2617" r="53760" t="46877"/>
          <a:stretch/>
        </p:blipFill>
        <p:spPr>
          <a:xfrm>
            <a:off x="447600" y="7359100"/>
            <a:ext cx="499435" cy="84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1"/>
          <p:cNvPicPr preferRelativeResize="0"/>
          <p:nvPr/>
        </p:nvPicPr>
        <p:blipFill rotWithShape="1">
          <a:blip r:embed="rId7">
            <a:alphaModFix/>
          </a:blip>
          <a:srcRect b="57308" l="0" r="40956" t="0"/>
          <a:stretch/>
        </p:blipFill>
        <p:spPr>
          <a:xfrm>
            <a:off x="9837870" y="4994200"/>
            <a:ext cx="990450" cy="125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1"/>
          <p:cNvPicPr preferRelativeResize="0"/>
          <p:nvPr/>
        </p:nvPicPr>
        <p:blipFill rotWithShape="1">
          <a:blip r:embed="rId8">
            <a:alphaModFix/>
          </a:blip>
          <a:srcRect b="55732" l="47221" r="2901" t="0"/>
          <a:stretch/>
        </p:blipFill>
        <p:spPr>
          <a:xfrm>
            <a:off x="9884413" y="6888350"/>
            <a:ext cx="897334" cy="139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1"/>
          <p:cNvPicPr preferRelativeResize="0"/>
          <p:nvPr/>
        </p:nvPicPr>
        <p:blipFill rotWithShape="1">
          <a:blip r:embed="rId9">
            <a:alphaModFix/>
          </a:blip>
          <a:srcRect b="56970" l="0" r="54916" t="0"/>
          <a:stretch/>
        </p:blipFill>
        <p:spPr>
          <a:xfrm>
            <a:off x="405550" y="4756424"/>
            <a:ext cx="583525" cy="97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1"/>
          <p:cNvPicPr preferRelativeResize="0"/>
          <p:nvPr/>
        </p:nvPicPr>
        <p:blipFill rotWithShape="1">
          <a:blip r:embed="rId10">
            <a:alphaModFix/>
          </a:blip>
          <a:srcRect b="58322" l="49328" r="0" t="0"/>
          <a:stretch/>
        </p:blipFill>
        <p:spPr>
          <a:xfrm>
            <a:off x="405551" y="6125198"/>
            <a:ext cx="583525" cy="84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1"/>
          <p:cNvPicPr preferRelativeResize="0"/>
          <p:nvPr/>
        </p:nvPicPr>
        <p:blipFill rotWithShape="1">
          <a:blip r:embed="rId11">
            <a:alphaModFix/>
          </a:blip>
          <a:srcRect b="6098" l="58574" r="-7996" t="46550"/>
          <a:stretch/>
        </p:blipFill>
        <p:spPr>
          <a:xfrm>
            <a:off x="417450" y="9121500"/>
            <a:ext cx="631222" cy="97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3763398" y="8487175"/>
            <a:ext cx="3815527" cy="17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1"/>
          <p:cNvSpPr txBox="1"/>
          <p:nvPr/>
        </p:nvSpPr>
        <p:spPr>
          <a:xfrm>
            <a:off x="12161670" y="8487170"/>
            <a:ext cx="143976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Team441;</a:t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2"/>
          <p:cNvSpPr txBox="1"/>
          <p:nvPr/>
        </p:nvSpPr>
        <p:spPr>
          <a:xfrm>
            <a:off x="2230152" y="489925"/>
            <a:ext cx="143976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-US" sz="33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Arches of Foot</a:t>
            </a:r>
            <a:endParaRPr b="0" i="0" sz="33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93" name="Google Shape;293;p12"/>
          <p:cNvGrpSpPr/>
          <p:nvPr/>
        </p:nvGrpSpPr>
        <p:grpSpPr>
          <a:xfrm>
            <a:off x="1733820" y="6117237"/>
            <a:ext cx="6573471" cy="3487202"/>
            <a:chOff x="2183287" y="3555572"/>
            <a:chExt cx="1132537" cy="911091"/>
          </a:xfrm>
        </p:grpSpPr>
        <p:sp>
          <p:nvSpPr>
            <p:cNvPr id="294" name="Google Shape;294;p12"/>
            <p:cNvSpPr/>
            <p:nvPr/>
          </p:nvSpPr>
          <p:spPr>
            <a:xfrm>
              <a:off x="2673740" y="4350566"/>
              <a:ext cx="270028" cy="11697"/>
            </a:xfrm>
            <a:custGeom>
              <a:rect b="b" l="l" r="r" t="t"/>
              <a:pathLst>
                <a:path extrusionOk="0" h="2706" w="106520">
                  <a:moveTo>
                    <a:pt x="0" y="0"/>
                  </a:moveTo>
                  <a:lnTo>
                    <a:pt x="0" y="2705"/>
                  </a:lnTo>
                  <a:lnTo>
                    <a:pt x="106520" y="2705"/>
                  </a:lnTo>
                  <a:lnTo>
                    <a:pt x="106520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5" name="Google Shape;295;p12"/>
            <p:cNvGrpSpPr/>
            <p:nvPr/>
          </p:nvGrpSpPr>
          <p:grpSpPr>
            <a:xfrm>
              <a:off x="2205896" y="3637269"/>
              <a:ext cx="1089847" cy="724994"/>
              <a:chOff x="2205896" y="3637269"/>
              <a:chExt cx="1089847" cy="724994"/>
            </a:xfrm>
          </p:grpSpPr>
          <p:sp>
            <p:nvSpPr>
              <p:cNvPr id="296" name="Google Shape;296;p12"/>
              <p:cNvSpPr/>
              <p:nvPr/>
            </p:nvSpPr>
            <p:spPr>
              <a:xfrm>
                <a:off x="2205896" y="4204393"/>
                <a:ext cx="552807" cy="157849"/>
              </a:xfrm>
              <a:custGeom>
                <a:rect b="b" l="l" r="r" t="t"/>
                <a:pathLst>
                  <a:path extrusionOk="0" h="36518" w="128485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solidFill>
                <a:srgbClr val="FFF2CC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2"/>
              <p:cNvSpPr/>
              <p:nvPr/>
            </p:nvSpPr>
            <p:spPr>
              <a:xfrm>
                <a:off x="2206834" y="3993916"/>
                <a:ext cx="218757" cy="153401"/>
              </a:xfrm>
              <a:custGeom>
                <a:rect b="b" l="l" r="r" t="t"/>
                <a:pathLst>
                  <a:path extrusionOk="0" h="35489" w="50609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solidFill>
                <a:srgbClr val="FFF2CC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2"/>
              <p:cNvSpPr/>
              <p:nvPr/>
            </p:nvSpPr>
            <p:spPr>
              <a:xfrm>
                <a:off x="2487003" y="3847747"/>
                <a:ext cx="808740" cy="157849"/>
              </a:xfrm>
              <a:custGeom>
                <a:rect b="b" l="l" r="r" t="t"/>
                <a:pathLst>
                  <a:path extrusionOk="0" h="36518" w="18710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solidFill>
                <a:srgbClr val="FFF2CC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12"/>
              <p:cNvSpPr/>
              <p:nvPr/>
            </p:nvSpPr>
            <p:spPr>
              <a:xfrm>
                <a:off x="2919192" y="3637269"/>
                <a:ext cx="375081" cy="148491"/>
              </a:xfrm>
              <a:custGeom>
                <a:rect b="b" l="l" r="r" t="t"/>
                <a:pathLst>
                  <a:path extrusionOk="0" h="34353" w="86774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12"/>
              <p:cNvSpPr/>
              <p:nvPr/>
            </p:nvSpPr>
            <p:spPr>
              <a:xfrm>
                <a:off x="2233143" y="3637269"/>
                <a:ext cx="621199" cy="11697"/>
              </a:xfrm>
              <a:custGeom>
                <a:rect b="b" l="l" r="r" t="t"/>
                <a:pathLst>
                  <a:path extrusionOk="0" h="2706" w="143713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solidFill>
                <a:srgbClr val="FFF2CC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12"/>
              <p:cNvSpPr/>
              <p:nvPr/>
            </p:nvSpPr>
            <p:spPr>
              <a:xfrm>
                <a:off x="3004568" y="4350566"/>
                <a:ext cx="270028" cy="11697"/>
              </a:xfrm>
              <a:custGeom>
                <a:rect b="b" l="l" r="r" t="t"/>
                <a:pathLst>
                  <a:path extrusionOk="0" h="2706" w="10652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FFF2CC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2" name="Google Shape;302;p12"/>
            <p:cNvSpPr/>
            <p:nvPr/>
          </p:nvSpPr>
          <p:spPr>
            <a:xfrm rot="5400000">
              <a:off x="2852961" y="3612770"/>
              <a:ext cx="70048" cy="60717"/>
            </a:xfrm>
            <a:custGeom>
              <a:rect b="b" l="l" r="r" t="t"/>
              <a:pathLst>
                <a:path extrusionOk="0" h="27693" w="31949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3" name="Google Shape;303;p12"/>
            <p:cNvCxnSpPr/>
            <p:nvPr/>
          </p:nvCxnSpPr>
          <p:spPr>
            <a:xfrm>
              <a:off x="2887992" y="3555572"/>
              <a:ext cx="0" cy="525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med" w="med" type="diamond"/>
              <a:tailEnd len="sm" w="sm" type="none"/>
            </a:ln>
          </p:spPr>
        </p:cxnSp>
        <p:grpSp>
          <p:nvGrpSpPr>
            <p:cNvPr id="304" name="Google Shape;304;p12"/>
            <p:cNvGrpSpPr/>
            <p:nvPr/>
          </p:nvGrpSpPr>
          <p:grpSpPr>
            <a:xfrm>
              <a:off x="3173850" y="3780191"/>
              <a:ext cx="141975" cy="70048"/>
              <a:chOff x="3173850" y="3780191"/>
              <a:chExt cx="141975" cy="70048"/>
            </a:xfrm>
          </p:grpSpPr>
          <p:cxnSp>
            <p:nvCxnSpPr>
              <p:cNvPr id="305" name="Google Shape;305;p12"/>
              <p:cNvCxnSpPr/>
              <p:nvPr/>
            </p:nvCxnSpPr>
            <p:spPr>
              <a:xfrm rot="10800000">
                <a:off x="3173850" y="3817250"/>
                <a:ext cx="945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med" w="med" type="diamond"/>
              </a:ln>
            </p:spPr>
          </p:cxnSp>
          <p:sp>
            <p:nvSpPr>
              <p:cNvPr id="306" name="Google Shape;306;p12"/>
              <p:cNvSpPr/>
              <p:nvPr/>
            </p:nvSpPr>
            <p:spPr>
              <a:xfrm rot="5400000">
                <a:off x="3250442" y="3784856"/>
                <a:ext cx="70048" cy="60717"/>
              </a:xfrm>
              <a:custGeom>
                <a:rect b="b" l="l" r="r" t="t"/>
                <a:pathLst>
                  <a:path extrusionOk="0" h="27693" w="31949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FFF2CC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7" name="Google Shape;307;p12"/>
            <p:cNvGrpSpPr/>
            <p:nvPr/>
          </p:nvGrpSpPr>
          <p:grpSpPr>
            <a:xfrm>
              <a:off x="2183287" y="4139484"/>
              <a:ext cx="145134" cy="70048"/>
              <a:chOff x="2183287" y="4139484"/>
              <a:chExt cx="145134" cy="70048"/>
            </a:xfrm>
          </p:grpSpPr>
          <p:cxnSp>
            <p:nvCxnSpPr>
              <p:cNvPr id="308" name="Google Shape;308;p12"/>
              <p:cNvCxnSpPr/>
              <p:nvPr/>
            </p:nvCxnSpPr>
            <p:spPr>
              <a:xfrm rot="10800000">
                <a:off x="2239021" y="4174494"/>
                <a:ext cx="89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med" w="med" type="diamond"/>
                <a:tailEnd len="sm" w="sm" type="none"/>
              </a:ln>
            </p:spPr>
          </p:cxnSp>
          <p:sp>
            <p:nvSpPr>
              <p:cNvPr id="309" name="Google Shape;309;p12"/>
              <p:cNvSpPr/>
              <p:nvPr/>
            </p:nvSpPr>
            <p:spPr>
              <a:xfrm rot="5400000">
                <a:off x="2178622" y="4144149"/>
                <a:ext cx="70048" cy="60717"/>
              </a:xfrm>
              <a:custGeom>
                <a:rect b="b" l="l" r="r" t="t"/>
                <a:pathLst>
                  <a:path extrusionOk="0" h="27693" w="31949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FFF2CC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0" name="Google Shape;310;p12"/>
            <p:cNvSpPr/>
            <p:nvPr/>
          </p:nvSpPr>
          <p:spPr>
            <a:xfrm rot="5400000">
              <a:off x="2420934" y="3967554"/>
              <a:ext cx="70048" cy="60717"/>
            </a:xfrm>
            <a:custGeom>
              <a:rect b="b" l="l" r="r" t="t"/>
              <a:pathLst>
                <a:path extrusionOk="0" h="27693" w="31949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1" name="Google Shape;311;p12"/>
            <p:cNvCxnSpPr/>
            <p:nvPr/>
          </p:nvCxnSpPr>
          <p:spPr>
            <a:xfrm>
              <a:off x="2455973" y="3911736"/>
              <a:ext cx="0" cy="525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med" w="med" type="diamond"/>
              <a:tailEnd len="sm" w="sm" type="none"/>
            </a:ln>
          </p:spPr>
        </p:cxnSp>
        <p:grpSp>
          <p:nvGrpSpPr>
            <p:cNvPr id="312" name="Google Shape;312;p12"/>
            <p:cNvGrpSpPr/>
            <p:nvPr/>
          </p:nvGrpSpPr>
          <p:grpSpPr>
            <a:xfrm>
              <a:off x="2943836" y="4321396"/>
              <a:ext cx="60717" cy="145266"/>
              <a:chOff x="2943836" y="4321396"/>
              <a:chExt cx="60717" cy="145266"/>
            </a:xfrm>
          </p:grpSpPr>
          <p:sp>
            <p:nvSpPr>
              <p:cNvPr id="313" name="Google Shape;313;p12"/>
              <p:cNvSpPr/>
              <p:nvPr/>
            </p:nvSpPr>
            <p:spPr>
              <a:xfrm rot="5400000">
                <a:off x="2939170" y="4326062"/>
                <a:ext cx="70048" cy="60717"/>
              </a:xfrm>
              <a:custGeom>
                <a:rect b="b" l="l" r="r" t="t"/>
                <a:pathLst>
                  <a:path extrusionOk="0" h="27693" w="31949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FFF2CC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14" name="Google Shape;314;p12"/>
              <p:cNvCxnSpPr/>
              <p:nvPr/>
            </p:nvCxnSpPr>
            <p:spPr>
              <a:xfrm flipH="1" rot="10800000">
                <a:off x="2973894" y="4394063"/>
                <a:ext cx="600" cy="72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med" w="med" type="diamond"/>
                <a:tailEnd len="sm" w="sm" type="none"/>
              </a:ln>
            </p:spPr>
          </p:cxnSp>
        </p:grpSp>
      </p:grpSp>
      <p:sp>
        <p:nvSpPr>
          <p:cNvPr id="315" name="Google Shape;315;p12"/>
          <p:cNvSpPr txBox="1"/>
          <p:nvPr/>
        </p:nvSpPr>
        <p:spPr>
          <a:xfrm>
            <a:off x="443784" y="5030796"/>
            <a:ext cx="14397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Function of Arches of the Foot</a:t>
            </a:r>
            <a:endParaRPr b="1" i="0" sz="23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6" name="Google Shape;316;p12"/>
          <p:cNvSpPr txBox="1"/>
          <p:nvPr/>
        </p:nvSpPr>
        <p:spPr>
          <a:xfrm>
            <a:off x="4797178" y="5720938"/>
            <a:ext cx="80409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1-Weight bearing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2"/>
          <p:cNvSpPr txBox="1"/>
          <p:nvPr/>
        </p:nvSpPr>
        <p:spPr>
          <a:xfrm>
            <a:off x="4674802" y="6861895"/>
            <a:ext cx="29508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2-Support walking &amp; running 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8" name="Google Shape;318;p12"/>
          <p:cNvSpPr txBox="1"/>
          <p:nvPr/>
        </p:nvSpPr>
        <p:spPr>
          <a:xfrm>
            <a:off x="2093976" y="7108506"/>
            <a:ext cx="2496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3- Act as </a:t>
            </a:r>
            <a:r>
              <a:rPr b="0" i="0" lang="en-US" sz="14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shock absorber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9" name="Google Shape;319;p12"/>
          <p:cNvSpPr txBox="1"/>
          <p:nvPr/>
        </p:nvSpPr>
        <p:spPr>
          <a:xfrm>
            <a:off x="2565672" y="8288975"/>
            <a:ext cx="6041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4-</a:t>
            </a:r>
            <a:r>
              <a:rPr b="0" i="0" lang="en-US" sz="14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Provide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potential space for neurovascular bundle of the sole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0" name="Google Shape;320;p12"/>
          <p:cNvSpPr txBox="1"/>
          <p:nvPr/>
        </p:nvSpPr>
        <p:spPr>
          <a:xfrm>
            <a:off x="1956242" y="9500700"/>
            <a:ext cx="90381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In young child, the foot appears to be </a:t>
            </a:r>
            <a:r>
              <a:rPr b="0" i="0" lang="en-US" sz="1400" u="none" cap="none" strike="noStrike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flat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because of presence of a </a:t>
            </a:r>
            <a:r>
              <a:rPr b="0" i="0" lang="en-US" sz="1400" u="none" cap="none" strike="noStrike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large amount of subcutaneous fat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on the sole of foot 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1" name="Google Shape;321;p12"/>
          <p:cNvSpPr txBox="1"/>
          <p:nvPr/>
        </p:nvSpPr>
        <p:spPr>
          <a:xfrm>
            <a:off x="5512289" y="9813173"/>
            <a:ext cx="143976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Team441: flat foot of adults is abnormal </a:t>
            </a:r>
            <a:endParaRPr b="0" i="0" sz="14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22" name="Google Shape;32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5510" y="7504800"/>
            <a:ext cx="4578424" cy="262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52675" y="4691850"/>
            <a:ext cx="2384325" cy="52296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p12"/>
          <p:cNvGrpSpPr/>
          <p:nvPr/>
        </p:nvGrpSpPr>
        <p:grpSpPr>
          <a:xfrm>
            <a:off x="4942418" y="1076350"/>
            <a:ext cx="7750413" cy="2185009"/>
            <a:chOff x="5638210" y="3484366"/>
            <a:chExt cx="2916979" cy="998268"/>
          </a:xfrm>
        </p:grpSpPr>
        <p:grpSp>
          <p:nvGrpSpPr>
            <p:cNvPr id="325" name="Google Shape;325;p12"/>
            <p:cNvGrpSpPr/>
            <p:nvPr/>
          </p:nvGrpSpPr>
          <p:grpSpPr>
            <a:xfrm>
              <a:off x="7790506" y="3484366"/>
              <a:ext cx="764683" cy="998268"/>
              <a:chOff x="3727572" y="1617274"/>
              <a:chExt cx="1027938" cy="1341938"/>
            </a:xfrm>
          </p:grpSpPr>
          <p:sp>
            <p:nvSpPr>
              <p:cNvPr id="326" name="Google Shape;326;p12"/>
              <p:cNvSpPr/>
              <p:nvPr/>
            </p:nvSpPr>
            <p:spPr>
              <a:xfrm>
                <a:off x="3869904" y="1792401"/>
                <a:ext cx="720260" cy="763327"/>
              </a:xfrm>
              <a:custGeom>
                <a:rect b="b" l="l" r="r" t="t"/>
                <a:pathLst>
                  <a:path extrusionOk="0" h="29615" w="29619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FFE8D0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US" sz="1400" u="none" cap="none" strike="noStrike">
                    <a:solidFill>
                      <a:srgbClr val="00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Transverse arch</a:t>
                </a:r>
                <a:endParaRPr b="1" i="0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</p:txBody>
          </p:sp>
          <p:sp>
            <p:nvSpPr>
              <p:cNvPr id="327" name="Google Shape;327;p12"/>
              <p:cNvSpPr/>
              <p:nvPr/>
            </p:nvSpPr>
            <p:spPr>
              <a:xfrm>
                <a:off x="3727572" y="1617274"/>
                <a:ext cx="1027938" cy="1273950"/>
              </a:xfrm>
              <a:custGeom>
                <a:rect b="b" l="l" r="r" t="t"/>
                <a:pathLst>
                  <a:path extrusionOk="0" h="50958" w="43626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FFE8D0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12"/>
              <p:cNvSpPr/>
              <p:nvPr/>
            </p:nvSpPr>
            <p:spPr>
              <a:xfrm flipH="1">
                <a:off x="4097267" y="2785912"/>
                <a:ext cx="300965" cy="173300"/>
              </a:xfrm>
              <a:custGeom>
                <a:rect b="b" l="l" r="r" t="t"/>
                <a:pathLst>
                  <a:path extrusionOk="0" h="6932" w="12035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FFE8D0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9" name="Google Shape;329;p12"/>
            <p:cNvGrpSpPr/>
            <p:nvPr/>
          </p:nvGrpSpPr>
          <p:grpSpPr>
            <a:xfrm>
              <a:off x="6752545" y="3484366"/>
              <a:ext cx="811428" cy="987304"/>
              <a:chOff x="2332275" y="1617275"/>
              <a:chExt cx="1090775" cy="1327200"/>
            </a:xfrm>
          </p:grpSpPr>
          <p:sp>
            <p:nvSpPr>
              <p:cNvPr id="330" name="Google Shape;330;p12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rect b="b" l="l" r="r" t="t"/>
                <a:pathLst>
                  <a:path extrusionOk="0" h="29615" w="29615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rgbClr val="FFE8D0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US" sz="1300" u="none" cap="none" strike="noStrike">
                    <a:solidFill>
                      <a:srgbClr val="00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Lateral longitudinal arches </a:t>
                </a:r>
                <a:endParaRPr b="1" i="0" sz="13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</p:txBody>
          </p:sp>
          <p:sp>
            <p:nvSpPr>
              <p:cNvPr id="331" name="Google Shape;331;p12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rect b="b" l="l" r="r" t="t"/>
                <a:pathLst>
                  <a:path extrusionOk="0" h="50958" w="43631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FFE8D0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12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rect b="b" l="l" r="r" t="t"/>
                <a:pathLst>
                  <a:path extrusionOk="0" h="6932" w="12038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FFE8D0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3" name="Google Shape;333;p12"/>
            <p:cNvGrpSpPr/>
            <p:nvPr/>
          </p:nvGrpSpPr>
          <p:grpSpPr>
            <a:xfrm>
              <a:off x="5638210" y="3484366"/>
              <a:ext cx="811335" cy="987304"/>
              <a:chOff x="834311" y="1617275"/>
              <a:chExt cx="1090650" cy="1327200"/>
            </a:xfrm>
          </p:grpSpPr>
          <p:sp>
            <p:nvSpPr>
              <p:cNvPr id="334" name="Google Shape;334;p12"/>
              <p:cNvSpPr/>
              <p:nvPr/>
            </p:nvSpPr>
            <p:spPr>
              <a:xfrm>
                <a:off x="1009361" y="1792400"/>
                <a:ext cx="740475" cy="740375"/>
              </a:xfrm>
              <a:custGeom>
                <a:rect b="b" l="l" r="r" t="t"/>
                <a:pathLst>
                  <a:path extrusionOk="0" h="29615" w="29619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FFE8D0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US" sz="1300" u="none" cap="none" strike="noStrike">
                    <a:solidFill>
                      <a:srgbClr val="00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Medial longitudinal arches</a:t>
                </a:r>
                <a:endParaRPr b="1" i="0" sz="13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</p:txBody>
          </p:sp>
          <p:sp>
            <p:nvSpPr>
              <p:cNvPr id="335" name="Google Shape;335;p12"/>
              <p:cNvSpPr/>
              <p:nvPr/>
            </p:nvSpPr>
            <p:spPr>
              <a:xfrm>
                <a:off x="834311" y="1617275"/>
                <a:ext cx="1090650" cy="1273950"/>
              </a:xfrm>
              <a:custGeom>
                <a:rect b="b" l="l" r="r" t="t"/>
                <a:pathLst>
                  <a:path extrusionOk="0" h="50958" w="43626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FFE8D0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12"/>
              <p:cNvSpPr/>
              <p:nvPr/>
            </p:nvSpPr>
            <p:spPr>
              <a:xfrm>
                <a:off x="1229961" y="2771175"/>
                <a:ext cx="300850" cy="173300"/>
              </a:xfrm>
              <a:custGeom>
                <a:rect b="b" l="l" r="r" t="t"/>
                <a:pathLst>
                  <a:path extrusionOk="0" h="6932" w="12034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FFE8D0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7" name="Google Shape;337;p12"/>
          <p:cNvSpPr txBox="1"/>
          <p:nvPr/>
        </p:nvSpPr>
        <p:spPr>
          <a:xfrm>
            <a:off x="4797175" y="3524613"/>
            <a:ext cx="2496300" cy="12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Is formed of </a:t>
            </a:r>
            <a:r>
              <a:rPr b="0" i="0" lang="en-US" sz="1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calcaneum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 </a:t>
            </a:r>
            <a:r>
              <a:rPr b="0" i="0" lang="en-US" sz="1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talus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b="0" i="0" lang="en-US" sz="1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navicular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 </a:t>
            </a:r>
            <a:r>
              <a:rPr b="0" i="0" lang="en-US" sz="1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3 cuneiform bones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and </a:t>
            </a:r>
            <a:r>
              <a:rPr b="0" i="0" lang="en-US" sz="1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3 medial metatarsal bones.</a:t>
            </a:r>
            <a:endParaRPr b="0" i="0" sz="14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38" name="Google Shape;338;p12"/>
          <p:cNvSpPr txBox="1"/>
          <p:nvPr/>
        </p:nvSpPr>
        <p:spPr>
          <a:xfrm>
            <a:off x="7747949" y="3513800"/>
            <a:ext cx="31125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Is formed of </a:t>
            </a:r>
            <a:r>
              <a:rPr b="0" i="0" lang="en-US" sz="1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calcaneum,  cuboid &amp; lateral 4th &amp; 5th metatarsal bones</a:t>
            </a:r>
            <a:endParaRPr b="0" i="0" sz="14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39" name="Google Shape;339;p12"/>
          <p:cNvSpPr txBox="1"/>
          <p:nvPr/>
        </p:nvSpPr>
        <p:spPr>
          <a:xfrm>
            <a:off x="10655488" y="3524613"/>
            <a:ext cx="3208200" cy="12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Lies at the level of </a:t>
            </a:r>
            <a:r>
              <a:rPr b="0" i="0" lang="en-US" sz="1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tarso-metatarsal joints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formed of  bases of  metatarsal bones,   cuboid &amp; 3 cuneiform bones.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40" name="Google Shape;340;p12"/>
          <p:cNvPicPr preferRelativeResize="0"/>
          <p:nvPr/>
        </p:nvPicPr>
        <p:blipFill rotWithShape="1">
          <a:blip r:embed="rId6">
            <a:alphaModFix/>
          </a:blip>
          <a:srcRect b="-2175" l="52211" r="0" t="0"/>
          <a:stretch/>
        </p:blipFill>
        <p:spPr>
          <a:xfrm>
            <a:off x="13832722" y="1793688"/>
            <a:ext cx="1978691" cy="262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2"/>
          <p:cNvPicPr preferRelativeResize="0"/>
          <p:nvPr/>
        </p:nvPicPr>
        <p:blipFill rotWithShape="1">
          <a:blip r:embed="rId7">
            <a:alphaModFix/>
          </a:blip>
          <a:srcRect b="0" l="0" r="0" t="28494"/>
          <a:stretch/>
        </p:blipFill>
        <p:spPr>
          <a:xfrm>
            <a:off x="1306220" y="2102850"/>
            <a:ext cx="2496300" cy="2230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"/>
          <p:cNvPicPr preferRelativeResize="0"/>
          <p:nvPr/>
        </p:nvPicPr>
        <p:blipFill rotWithShape="1">
          <a:blip r:embed="rId8">
            <a:alphaModFix/>
          </a:blip>
          <a:srcRect b="0" l="0" r="4214" t="3287"/>
          <a:stretch/>
        </p:blipFill>
        <p:spPr>
          <a:xfrm>
            <a:off x="16000441" y="1793700"/>
            <a:ext cx="2197239" cy="262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3"/>
          <p:cNvSpPr txBox="1"/>
          <p:nvPr/>
        </p:nvSpPr>
        <p:spPr>
          <a:xfrm>
            <a:off x="2126934" y="668857"/>
            <a:ext cx="143976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-US" sz="33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Fibrous Flexor sheaths</a:t>
            </a:r>
            <a:endParaRPr b="0" i="0" sz="33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9" name="Google Shape;349;p13"/>
          <p:cNvSpPr txBox="1"/>
          <p:nvPr/>
        </p:nvSpPr>
        <p:spPr>
          <a:xfrm>
            <a:off x="1945156" y="6476912"/>
            <a:ext cx="143976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-US" sz="33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Synovial Flexor sheaths</a:t>
            </a:r>
            <a:endParaRPr b="0" i="0" sz="33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0" name="Google Shape;350;p13"/>
          <p:cNvSpPr txBox="1"/>
          <p:nvPr/>
        </p:nvSpPr>
        <p:spPr>
          <a:xfrm>
            <a:off x="1945145" y="4304770"/>
            <a:ext cx="143976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3"/>
          <p:cNvSpPr txBox="1"/>
          <p:nvPr/>
        </p:nvSpPr>
        <p:spPr>
          <a:xfrm>
            <a:off x="1945145" y="4304770"/>
            <a:ext cx="143976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3"/>
          <p:cNvSpPr txBox="1"/>
          <p:nvPr/>
        </p:nvSpPr>
        <p:spPr>
          <a:xfrm>
            <a:off x="1945145" y="4304770"/>
            <a:ext cx="143976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3"/>
          <p:cNvSpPr txBox="1"/>
          <p:nvPr/>
        </p:nvSpPr>
        <p:spPr>
          <a:xfrm>
            <a:off x="999925" y="1713779"/>
            <a:ext cx="122616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inferior surface of each toe( </a:t>
            </a:r>
            <a:r>
              <a:rPr b="0" i="0" lang="en-US" sz="23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sole of the foot)</a:t>
            </a: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from the head of the metatarsal bone to the base of the distal phalanx, is provided with a strong </a:t>
            </a:r>
            <a:r>
              <a:rPr b="0" i="0" lang="en-US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fibrous sheath</a:t>
            </a: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which is attached to the sides of the phalanges.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fibrous sheath, together with the inferior surfaces of the phalanges and the interphalangeal joints, forms a </a:t>
            </a:r>
            <a:r>
              <a:rPr b="0" i="0" lang="en-US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blind tunnel</a:t>
            </a: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in which lie the flexor tendons of the toes.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Team441: (these tendons pass under the sheath)</a:t>
            </a:r>
            <a:endParaRPr b="0" i="0" sz="23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4" name="Google Shape;354;p13"/>
          <p:cNvSpPr txBox="1"/>
          <p:nvPr/>
        </p:nvSpPr>
        <p:spPr>
          <a:xfrm>
            <a:off x="1154395" y="7684455"/>
            <a:ext cx="143976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Surround the tendons of the</a:t>
            </a:r>
            <a:r>
              <a:rPr b="0" i="0" lang="en-US" sz="2200" u="none" cap="none" strike="noStrike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2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flexor hallucis longus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and the</a:t>
            </a:r>
            <a:r>
              <a:rPr b="0" i="0" lang="en-US" sz="2200" u="none" cap="none" strike="noStrike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2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flexor digitorum longus</a:t>
            </a:r>
            <a:endParaRPr b="0" i="0" sz="22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55" name="Google Shape;35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61516" y="729762"/>
            <a:ext cx="2636075" cy="42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261525" y="5813622"/>
            <a:ext cx="2636075" cy="41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3"/>
          <p:cNvSpPr txBox="1"/>
          <p:nvPr/>
        </p:nvSpPr>
        <p:spPr>
          <a:xfrm>
            <a:off x="999924" y="5442477"/>
            <a:ext cx="92307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(Fibrous flexor sheath protect synovial sheath)</a:t>
            </a:r>
            <a:endParaRPr b="0" i="0" sz="22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4"/>
          <p:cNvSpPr txBox="1"/>
          <p:nvPr/>
        </p:nvSpPr>
        <p:spPr>
          <a:xfrm>
            <a:off x="2209012" y="31845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64" name="Google Shape;364;p14"/>
          <p:cNvGrpSpPr/>
          <p:nvPr/>
        </p:nvGrpSpPr>
        <p:grpSpPr>
          <a:xfrm>
            <a:off x="1890231" y="1713777"/>
            <a:ext cx="14507554" cy="1005270"/>
            <a:chOff x="4411970" y="2468673"/>
            <a:chExt cx="747292" cy="167428"/>
          </a:xfrm>
        </p:grpSpPr>
        <p:sp>
          <p:nvSpPr>
            <p:cNvPr id="365" name="Google Shape;365;p14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            </a:t>
              </a:r>
              <a:r>
                <a:rPr b="0" i="0" lang="en-US" sz="20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which of the following is a deep muscle of the posterior fascial compartment of the leg?</a:t>
              </a:r>
              <a:endParaRPr b="0" i="0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67" name="Google Shape;367;p14"/>
          <p:cNvSpPr txBox="1"/>
          <p:nvPr/>
        </p:nvSpPr>
        <p:spPr>
          <a:xfrm>
            <a:off x="2063690" y="1936263"/>
            <a:ext cx="771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Q1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68" name="Google Shape;368;p14"/>
          <p:cNvGrpSpPr/>
          <p:nvPr/>
        </p:nvGrpSpPr>
        <p:grpSpPr>
          <a:xfrm>
            <a:off x="1980606" y="3331370"/>
            <a:ext cx="14507554" cy="1005287"/>
            <a:chOff x="4411970" y="2468673"/>
            <a:chExt cx="747292" cy="167428"/>
          </a:xfrm>
        </p:grpSpPr>
        <p:sp>
          <p:nvSpPr>
            <p:cNvPr id="369" name="Google Shape;369;p14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3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  </a:t>
              </a:r>
              <a:r>
                <a:rPr b="0" i="0" lang="en-US" sz="22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which of the following is the deepest structure in the popliteal fossa?</a:t>
              </a:r>
              <a:endParaRPr b="0" i="0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71" name="Google Shape;371;p14"/>
          <p:cNvGrpSpPr/>
          <p:nvPr/>
        </p:nvGrpSpPr>
        <p:grpSpPr>
          <a:xfrm>
            <a:off x="1990677" y="2719053"/>
            <a:ext cx="3514317" cy="595244"/>
            <a:chOff x="4404545" y="3301592"/>
            <a:chExt cx="782403" cy="129272"/>
          </a:xfrm>
        </p:grpSpPr>
        <p:sp>
          <p:nvSpPr>
            <p:cNvPr id="372" name="Google Shape;372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Gastrocnemius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74" name="Google Shape;374;p14"/>
          <p:cNvGrpSpPr/>
          <p:nvPr/>
        </p:nvGrpSpPr>
        <p:grpSpPr>
          <a:xfrm>
            <a:off x="5629712" y="2697741"/>
            <a:ext cx="3514317" cy="595244"/>
            <a:chOff x="4404545" y="3301592"/>
            <a:chExt cx="782403" cy="129272"/>
          </a:xfrm>
        </p:grpSpPr>
        <p:sp>
          <p:nvSpPr>
            <p:cNvPr id="375" name="Google Shape;375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</a:t>
              </a:r>
              <a:r>
                <a:rPr b="0" i="0" lang="en-US" sz="16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Plantaris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77" name="Google Shape;377;p14"/>
          <p:cNvGrpSpPr/>
          <p:nvPr/>
        </p:nvGrpSpPr>
        <p:grpSpPr>
          <a:xfrm>
            <a:off x="12807471" y="2719053"/>
            <a:ext cx="3514317" cy="595244"/>
            <a:chOff x="4404545" y="3301592"/>
            <a:chExt cx="782403" cy="129272"/>
          </a:xfrm>
        </p:grpSpPr>
        <p:sp>
          <p:nvSpPr>
            <p:cNvPr id="378" name="Google Shape;378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7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Soleus</a:t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80" name="Google Shape;380;p14"/>
          <p:cNvSpPr txBox="1"/>
          <p:nvPr/>
        </p:nvSpPr>
        <p:spPr>
          <a:xfrm>
            <a:off x="2201725" y="3608975"/>
            <a:ext cx="771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Q2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1" name="Google Shape;381;p14"/>
          <p:cNvSpPr txBox="1"/>
          <p:nvPr/>
        </p:nvSpPr>
        <p:spPr>
          <a:xfrm>
            <a:off x="5693902" y="2681717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82" name="Google Shape;382;p14"/>
          <p:cNvGrpSpPr/>
          <p:nvPr/>
        </p:nvGrpSpPr>
        <p:grpSpPr>
          <a:xfrm>
            <a:off x="1980603" y="4944487"/>
            <a:ext cx="14587372" cy="1005287"/>
            <a:chOff x="4411970" y="2468673"/>
            <a:chExt cx="751403" cy="167428"/>
          </a:xfrm>
        </p:grpSpPr>
        <p:sp>
          <p:nvSpPr>
            <p:cNvPr id="383" name="Google Shape;383;p14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4463091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32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which of the following muscle damage causes inability to unlock the knee joint?</a:t>
              </a:r>
              <a:endParaRPr b="0" i="0" sz="3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85" name="Google Shape;385;p14"/>
          <p:cNvSpPr txBox="1"/>
          <p:nvPr/>
        </p:nvSpPr>
        <p:spPr>
          <a:xfrm>
            <a:off x="2201725" y="5161988"/>
            <a:ext cx="771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Q3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6" name="Google Shape;386;p14"/>
          <p:cNvSpPr txBox="1"/>
          <p:nvPr/>
        </p:nvSpPr>
        <p:spPr>
          <a:xfrm>
            <a:off x="12874959" y="2719050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7" name="Google Shape;387;p14"/>
          <p:cNvSpPr txBox="1"/>
          <p:nvPr/>
        </p:nvSpPr>
        <p:spPr>
          <a:xfrm>
            <a:off x="2063702" y="2759867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88" name="Google Shape;388;p14"/>
          <p:cNvGrpSpPr/>
          <p:nvPr/>
        </p:nvGrpSpPr>
        <p:grpSpPr>
          <a:xfrm>
            <a:off x="9218612" y="4323503"/>
            <a:ext cx="3514317" cy="595244"/>
            <a:chOff x="4404545" y="3301592"/>
            <a:chExt cx="782403" cy="129272"/>
          </a:xfrm>
        </p:grpSpPr>
        <p:sp>
          <p:nvSpPr>
            <p:cNvPr id="389" name="Google Shape;389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Common peroneal</a:t>
              </a:r>
              <a:endParaRPr b="0" i="0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91" name="Google Shape;391;p14"/>
          <p:cNvGrpSpPr/>
          <p:nvPr/>
        </p:nvGrpSpPr>
        <p:grpSpPr>
          <a:xfrm>
            <a:off x="1990677" y="4323503"/>
            <a:ext cx="3514317" cy="595244"/>
            <a:chOff x="4404545" y="3301592"/>
            <a:chExt cx="782403" cy="129272"/>
          </a:xfrm>
        </p:grpSpPr>
        <p:sp>
          <p:nvSpPr>
            <p:cNvPr id="392" name="Google Shape;392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</a:t>
              </a:r>
              <a:r>
                <a:rPr b="0" i="0" lang="en-US" sz="16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Tibial Nerve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94" name="Google Shape;394;p14"/>
          <p:cNvGrpSpPr/>
          <p:nvPr/>
        </p:nvGrpSpPr>
        <p:grpSpPr>
          <a:xfrm>
            <a:off x="5588373" y="4323503"/>
            <a:ext cx="3514317" cy="595244"/>
            <a:chOff x="4404545" y="3301592"/>
            <a:chExt cx="782403" cy="129272"/>
          </a:xfrm>
        </p:grpSpPr>
        <p:sp>
          <p:nvSpPr>
            <p:cNvPr id="395" name="Google Shape;395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</a:t>
              </a:r>
              <a:r>
                <a:rPr b="0" i="0" lang="en-US" sz="16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Popliteal Artery</a:t>
              </a:r>
              <a:endParaRPr b="0" i="0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97" name="Google Shape;397;p14"/>
          <p:cNvGrpSpPr/>
          <p:nvPr/>
        </p:nvGrpSpPr>
        <p:grpSpPr>
          <a:xfrm>
            <a:off x="12848833" y="4345191"/>
            <a:ext cx="3514317" cy="595244"/>
            <a:chOff x="4404545" y="3301592"/>
            <a:chExt cx="782403" cy="129272"/>
          </a:xfrm>
        </p:grpSpPr>
        <p:sp>
          <p:nvSpPr>
            <p:cNvPr id="398" name="Google Shape;398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Saphenous Vein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00" name="Google Shape;400;p14"/>
          <p:cNvSpPr txBox="1"/>
          <p:nvPr/>
        </p:nvSpPr>
        <p:spPr>
          <a:xfrm>
            <a:off x="5599639" y="4359000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1" name="Google Shape;401;p14"/>
          <p:cNvSpPr txBox="1"/>
          <p:nvPr/>
        </p:nvSpPr>
        <p:spPr>
          <a:xfrm>
            <a:off x="9271352" y="4375050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2" name="Google Shape;402;p14"/>
          <p:cNvSpPr txBox="1"/>
          <p:nvPr/>
        </p:nvSpPr>
        <p:spPr>
          <a:xfrm>
            <a:off x="12943056" y="4401425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3" name="Google Shape;403;p14"/>
          <p:cNvSpPr txBox="1"/>
          <p:nvPr/>
        </p:nvSpPr>
        <p:spPr>
          <a:xfrm>
            <a:off x="2063689" y="4353713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04" name="Google Shape;404;p14"/>
          <p:cNvGrpSpPr/>
          <p:nvPr/>
        </p:nvGrpSpPr>
        <p:grpSpPr>
          <a:xfrm>
            <a:off x="9218598" y="2697741"/>
            <a:ext cx="3514317" cy="595244"/>
            <a:chOff x="4404545" y="3301592"/>
            <a:chExt cx="782403" cy="129272"/>
          </a:xfrm>
        </p:grpSpPr>
        <p:sp>
          <p:nvSpPr>
            <p:cNvPr id="405" name="Google Shape;405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</a:t>
              </a:r>
              <a:r>
                <a:rPr b="0" i="0" lang="en-US" sz="17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Popliteus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07" name="Google Shape;407;p14"/>
          <p:cNvGrpSpPr/>
          <p:nvPr/>
        </p:nvGrpSpPr>
        <p:grpSpPr>
          <a:xfrm>
            <a:off x="1980606" y="6557612"/>
            <a:ext cx="14507554" cy="1005287"/>
            <a:chOff x="4411970" y="2468673"/>
            <a:chExt cx="747292" cy="167428"/>
          </a:xfrm>
        </p:grpSpPr>
        <p:sp>
          <p:nvSpPr>
            <p:cNvPr id="408" name="Google Shape;408;p14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Q4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32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All the following structures pass deep to flexor retinaculum EXCEPT?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            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" name="Google Shape;410;p14"/>
          <p:cNvGrpSpPr/>
          <p:nvPr/>
        </p:nvGrpSpPr>
        <p:grpSpPr>
          <a:xfrm>
            <a:off x="2077816" y="5945841"/>
            <a:ext cx="3514317" cy="595244"/>
            <a:chOff x="4404545" y="3301592"/>
            <a:chExt cx="782403" cy="129272"/>
          </a:xfrm>
        </p:grpSpPr>
        <p:sp>
          <p:nvSpPr>
            <p:cNvPr id="411" name="Google Shape;411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</a:t>
              </a:r>
              <a:r>
                <a:rPr b="0" i="0" lang="en-US" sz="16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Rectus femoris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13" name="Google Shape;413;p14"/>
          <p:cNvGrpSpPr/>
          <p:nvPr/>
        </p:nvGrpSpPr>
        <p:grpSpPr>
          <a:xfrm>
            <a:off x="5654452" y="5933228"/>
            <a:ext cx="3514317" cy="595244"/>
            <a:chOff x="4404545" y="3301592"/>
            <a:chExt cx="782403" cy="129272"/>
          </a:xfrm>
        </p:grpSpPr>
        <p:sp>
          <p:nvSpPr>
            <p:cNvPr id="414" name="Google Shape;414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Semimembranosus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16" name="Google Shape;416;p14"/>
          <p:cNvGrpSpPr/>
          <p:nvPr/>
        </p:nvGrpSpPr>
        <p:grpSpPr>
          <a:xfrm>
            <a:off x="9231103" y="5949287"/>
            <a:ext cx="3514317" cy="595244"/>
            <a:chOff x="4404545" y="3301592"/>
            <a:chExt cx="782403" cy="129272"/>
          </a:xfrm>
        </p:grpSpPr>
        <p:sp>
          <p:nvSpPr>
            <p:cNvPr id="417" name="Google Shape;417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Popliteus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19" name="Google Shape;419;p14"/>
          <p:cNvGrpSpPr/>
          <p:nvPr/>
        </p:nvGrpSpPr>
        <p:grpSpPr>
          <a:xfrm>
            <a:off x="12848828" y="5953828"/>
            <a:ext cx="3514317" cy="595244"/>
            <a:chOff x="4404545" y="3301592"/>
            <a:chExt cx="782403" cy="129272"/>
          </a:xfrm>
        </p:grpSpPr>
        <p:sp>
          <p:nvSpPr>
            <p:cNvPr id="420" name="Google Shape;420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Gastrocnemius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22" name="Google Shape;422;p14"/>
          <p:cNvGrpSpPr/>
          <p:nvPr/>
        </p:nvGrpSpPr>
        <p:grpSpPr>
          <a:xfrm>
            <a:off x="2077816" y="7579428"/>
            <a:ext cx="3514317" cy="595244"/>
            <a:chOff x="4404545" y="3301592"/>
            <a:chExt cx="782403" cy="129272"/>
          </a:xfrm>
        </p:grpSpPr>
        <p:sp>
          <p:nvSpPr>
            <p:cNvPr id="423" name="Google Shape;423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Tibial nerve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25" name="Google Shape;425;p14"/>
          <p:cNvGrpSpPr/>
          <p:nvPr/>
        </p:nvGrpSpPr>
        <p:grpSpPr>
          <a:xfrm>
            <a:off x="5718652" y="7575053"/>
            <a:ext cx="3514317" cy="595244"/>
            <a:chOff x="4404545" y="3301592"/>
            <a:chExt cx="782403" cy="129272"/>
          </a:xfrm>
        </p:grpSpPr>
        <p:sp>
          <p:nvSpPr>
            <p:cNvPr id="426" name="Google Shape;426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Tibialis Posterior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28" name="Google Shape;428;p14"/>
          <p:cNvGrpSpPr/>
          <p:nvPr/>
        </p:nvGrpSpPr>
        <p:grpSpPr>
          <a:xfrm>
            <a:off x="9287028" y="7575978"/>
            <a:ext cx="3514317" cy="595244"/>
            <a:chOff x="4404545" y="3301592"/>
            <a:chExt cx="782403" cy="129272"/>
          </a:xfrm>
        </p:grpSpPr>
        <p:sp>
          <p:nvSpPr>
            <p:cNvPr id="429" name="Google Shape;429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-34925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omfortaa"/>
                <a:buAutoNum type="romanUcPeriod"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Tibial artery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31" name="Google Shape;431;p14"/>
          <p:cNvGrpSpPr/>
          <p:nvPr/>
        </p:nvGrpSpPr>
        <p:grpSpPr>
          <a:xfrm>
            <a:off x="12855403" y="7562478"/>
            <a:ext cx="3514317" cy="595244"/>
            <a:chOff x="4404545" y="3301592"/>
            <a:chExt cx="782403" cy="129272"/>
          </a:xfrm>
        </p:grpSpPr>
        <p:sp>
          <p:nvSpPr>
            <p:cNvPr id="432" name="Google Shape;432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Tibialis anterior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34" name="Google Shape;434;p14"/>
          <p:cNvSpPr txBox="1"/>
          <p:nvPr/>
        </p:nvSpPr>
        <p:spPr>
          <a:xfrm>
            <a:off x="2223889" y="5935425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5" name="Google Shape;435;p14"/>
          <p:cNvSpPr txBox="1"/>
          <p:nvPr/>
        </p:nvSpPr>
        <p:spPr>
          <a:xfrm>
            <a:off x="2138633" y="7579413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36" name="Google Shape;436;p14"/>
          <p:cNvGrpSpPr/>
          <p:nvPr/>
        </p:nvGrpSpPr>
        <p:grpSpPr>
          <a:xfrm>
            <a:off x="1980606" y="8372050"/>
            <a:ext cx="14507554" cy="1005287"/>
            <a:chOff x="4411970" y="2468673"/>
            <a:chExt cx="747292" cy="167428"/>
          </a:xfrm>
        </p:grpSpPr>
        <p:sp>
          <p:nvSpPr>
            <p:cNvPr id="437" name="Google Shape;437;p14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Q5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            Which of the following is a lateral boundary of popliteal fossa?</a:t>
              </a:r>
              <a:endParaRPr b="0" i="0" sz="3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39" name="Google Shape;439;p14"/>
          <p:cNvGrpSpPr/>
          <p:nvPr/>
        </p:nvGrpSpPr>
        <p:grpSpPr>
          <a:xfrm>
            <a:off x="2077816" y="9377353"/>
            <a:ext cx="3514317" cy="595244"/>
            <a:chOff x="4404545" y="3301592"/>
            <a:chExt cx="782403" cy="129272"/>
          </a:xfrm>
        </p:grpSpPr>
        <p:sp>
          <p:nvSpPr>
            <p:cNvPr id="440" name="Google Shape;440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Biceps femoris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42" name="Google Shape;442;p14"/>
          <p:cNvGrpSpPr/>
          <p:nvPr/>
        </p:nvGrpSpPr>
        <p:grpSpPr>
          <a:xfrm>
            <a:off x="5718652" y="9377353"/>
            <a:ext cx="3514317" cy="595244"/>
            <a:chOff x="4404545" y="3301592"/>
            <a:chExt cx="782403" cy="129272"/>
          </a:xfrm>
        </p:grpSpPr>
        <p:sp>
          <p:nvSpPr>
            <p:cNvPr id="443" name="Google Shape;443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Semitendinosus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45" name="Google Shape;445;p14"/>
          <p:cNvGrpSpPr/>
          <p:nvPr/>
        </p:nvGrpSpPr>
        <p:grpSpPr>
          <a:xfrm>
            <a:off x="9330853" y="9377353"/>
            <a:ext cx="3514317" cy="595244"/>
            <a:chOff x="4404545" y="3301592"/>
            <a:chExt cx="782403" cy="129272"/>
          </a:xfrm>
        </p:grpSpPr>
        <p:sp>
          <p:nvSpPr>
            <p:cNvPr id="446" name="Google Shape;446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Popliteus muscle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48" name="Google Shape;448;p14"/>
          <p:cNvGrpSpPr/>
          <p:nvPr/>
        </p:nvGrpSpPr>
        <p:grpSpPr>
          <a:xfrm>
            <a:off x="12943041" y="9377353"/>
            <a:ext cx="3514317" cy="595244"/>
            <a:chOff x="4404545" y="3301592"/>
            <a:chExt cx="782403" cy="129272"/>
          </a:xfrm>
        </p:grpSpPr>
        <p:sp>
          <p:nvSpPr>
            <p:cNvPr id="449" name="Google Shape;449;p1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Semimembranosus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51" name="Google Shape;451;p14"/>
          <p:cNvSpPr txBox="1"/>
          <p:nvPr/>
        </p:nvSpPr>
        <p:spPr>
          <a:xfrm>
            <a:off x="2201725" y="9361325"/>
            <a:ext cx="387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2" name="Google Shape;452;p14"/>
          <p:cNvSpPr txBox="1"/>
          <p:nvPr/>
        </p:nvSpPr>
        <p:spPr>
          <a:xfrm>
            <a:off x="5734787" y="9361325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3" name="Google Shape;453;p14"/>
          <p:cNvSpPr txBox="1"/>
          <p:nvPr/>
        </p:nvSpPr>
        <p:spPr>
          <a:xfrm>
            <a:off x="5873686" y="7574738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4" name="Google Shape;454;p14"/>
          <p:cNvSpPr txBox="1"/>
          <p:nvPr/>
        </p:nvSpPr>
        <p:spPr>
          <a:xfrm>
            <a:off x="5727489" y="5966875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5" name="Google Shape;455;p14"/>
          <p:cNvSpPr txBox="1"/>
          <p:nvPr/>
        </p:nvSpPr>
        <p:spPr>
          <a:xfrm>
            <a:off x="9338914" y="9377350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6" name="Google Shape;456;p14"/>
          <p:cNvSpPr txBox="1"/>
          <p:nvPr/>
        </p:nvSpPr>
        <p:spPr>
          <a:xfrm>
            <a:off x="9364539" y="7576000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7" name="Google Shape;457;p14"/>
          <p:cNvSpPr txBox="1"/>
          <p:nvPr/>
        </p:nvSpPr>
        <p:spPr>
          <a:xfrm flipH="1">
            <a:off x="9263540" y="5975513"/>
            <a:ext cx="7713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8" name="Google Shape;458;p14"/>
          <p:cNvSpPr txBox="1"/>
          <p:nvPr/>
        </p:nvSpPr>
        <p:spPr>
          <a:xfrm>
            <a:off x="9250689" y="2679463"/>
            <a:ext cx="450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9" name="Google Shape;459;p14"/>
          <p:cNvSpPr txBox="1"/>
          <p:nvPr/>
        </p:nvSpPr>
        <p:spPr>
          <a:xfrm flipH="1">
            <a:off x="12943044" y="9377350"/>
            <a:ext cx="10263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0" name="Google Shape;460;p14"/>
          <p:cNvSpPr txBox="1"/>
          <p:nvPr/>
        </p:nvSpPr>
        <p:spPr>
          <a:xfrm flipH="1">
            <a:off x="12978439" y="7562475"/>
            <a:ext cx="684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1" name="Google Shape;461;p14"/>
          <p:cNvSpPr txBox="1"/>
          <p:nvPr/>
        </p:nvSpPr>
        <p:spPr>
          <a:xfrm flipH="1">
            <a:off x="12978439" y="5937800"/>
            <a:ext cx="6849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2" name="Google Shape;462;p14"/>
          <p:cNvSpPr txBox="1"/>
          <p:nvPr/>
        </p:nvSpPr>
        <p:spPr>
          <a:xfrm>
            <a:off x="2209012" y="31845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 SPECIAL THANKS TO 441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3" name="Google Shape;463;p14"/>
          <p:cNvSpPr txBox="1"/>
          <p:nvPr/>
        </p:nvSpPr>
        <p:spPr>
          <a:xfrm>
            <a:off x="12992340" y="524850"/>
            <a:ext cx="38976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900" u="none" cap="none" strike="noStrike">
                <a:solidFill>
                  <a:srgbClr val="CCCCCC"/>
                </a:solidFill>
                <a:latin typeface="Comfortaa"/>
                <a:ea typeface="Comfortaa"/>
                <a:cs typeface="Comfortaa"/>
                <a:sym typeface="Comfortaa"/>
              </a:rPr>
              <a:t>Answers: 1.C  2.B   3.C.  4D 5A</a:t>
            </a:r>
            <a:endParaRPr b="0" i="0" sz="1900" u="none" cap="none" strike="noStrike">
              <a:solidFill>
                <a:srgbClr val="CCCC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15"/>
          <p:cNvSpPr txBox="1"/>
          <p:nvPr/>
        </p:nvSpPr>
        <p:spPr>
          <a:xfrm>
            <a:off x="2209012" y="31845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70" name="Google Shape;470;p15"/>
          <p:cNvGrpSpPr/>
          <p:nvPr/>
        </p:nvGrpSpPr>
        <p:grpSpPr>
          <a:xfrm>
            <a:off x="1890231" y="1713777"/>
            <a:ext cx="14507554" cy="1005270"/>
            <a:chOff x="4411970" y="2468673"/>
            <a:chExt cx="747292" cy="167428"/>
          </a:xfrm>
        </p:grpSpPr>
        <p:sp>
          <p:nvSpPr>
            <p:cNvPr id="471" name="Google Shape;471;p15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    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Which of the following nerves supply the Gastrocnemius muscle?</a:t>
              </a:r>
              <a:endParaRPr b="0" i="0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73" name="Google Shape;473;p15"/>
          <p:cNvSpPr txBox="1"/>
          <p:nvPr/>
        </p:nvSpPr>
        <p:spPr>
          <a:xfrm>
            <a:off x="2063690" y="1936263"/>
            <a:ext cx="771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Q6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74" name="Google Shape;474;p15"/>
          <p:cNvGrpSpPr/>
          <p:nvPr/>
        </p:nvGrpSpPr>
        <p:grpSpPr>
          <a:xfrm>
            <a:off x="1890231" y="3307095"/>
            <a:ext cx="14507554" cy="1005287"/>
            <a:chOff x="4411970" y="2468673"/>
            <a:chExt cx="747292" cy="167428"/>
          </a:xfrm>
        </p:grpSpPr>
        <p:sp>
          <p:nvSpPr>
            <p:cNvPr id="475" name="Google Shape;475;p15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             Which muscle injury causes weakness in plantar flexors of ankle joint?</a:t>
              </a:r>
              <a:endParaRPr b="0" i="0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77" name="Google Shape;477;p15"/>
          <p:cNvGrpSpPr/>
          <p:nvPr/>
        </p:nvGrpSpPr>
        <p:grpSpPr>
          <a:xfrm>
            <a:off x="1990677" y="2710523"/>
            <a:ext cx="3514317" cy="595244"/>
            <a:chOff x="4404545" y="3301592"/>
            <a:chExt cx="782403" cy="129272"/>
          </a:xfrm>
        </p:grpSpPr>
        <p:sp>
          <p:nvSpPr>
            <p:cNvPr id="478" name="Google Shape;478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Fibular N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80" name="Google Shape;480;p15"/>
          <p:cNvGrpSpPr/>
          <p:nvPr/>
        </p:nvGrpSpPr>
        <p:grpSpPr>
          <a:xfrm>
            <a:off x="5559062" y="2729478"/>
            <a:ext cx="3514317" cy="595244"/>
            <a:chOff x="4404545" y="3301592"/>
            <a:chExt cx="782403" cy="129272"/>
          </a:xfrm>
        </p:grpSpPr>
        <p:sp>
          <p:nvSpPr>
            <p:cNvPr id="481" name="Google Shape;481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Tibial N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12756846" y="2707353"/>
            <a:ext cx="3514317" cy="595244"/>
            <a:chOff x="4404545" y="3301592"/>
            <a:chExt cx="782403" cy="129272"/>
          </a:xfrm>
        </p:grpSpPr>
        <p:sp>
          <p:nvSpPr>
            <p:cNvPr id="484" name="Google Shape;484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Popliteal N</a:t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86" name="Google Shape;486;p15"/>
          <p:cNvSpPr txBox="1"/>
          <p:nvPr/>
        </p:nvSpPr>
        <p:spPr>
          <a:xfrm>
            <a:off x="2063700" y="3539425"/>
            <a:ext cx="988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Q7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7" name="Google Shape;487;p15"/>
          <p:cNvSpPr txBox="1"/>
          <p:nvPr/>
        </p:nvSpPr>
        <p:spPr>
          <a:xfrm>
            <a:off x="5609639" y="2746125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88" name="Google Shape;488;p15"/>
          <p:cNvGrpSpPr/>
          <p:nvPr/>
        </p:nvGrpSpPr>
        <p:grpSpPr>
          <a:xfrm>
            <a:off x="1890231" y="4896123"/>
            <a:ext cx="14507554" cy="1005287"/>
            <a:chOff x="4411970" y="2468673"/>
            <a:chExt cx="747292" cy="167428"/>
          </a:xfrm>
        </p:grpSpPr>
        <p:sp>
          <p:nvSpPr>
            <p:cNvPr id="489" name="Google Shape;489;p15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             Which part of foot has numerous sweat glands?</a:t>
              </a:r>
              <a:endParaRPr b="0" i="0" sz="3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91" name="Google Shape;491;p15"/>
          <p:cNvSpPr txBox="1"/>
          <p:nvPr/>
        </p:nvSpPr>
        <p:spPr>
          <a:xfrm>
            <a:off x="2125525" y="5127213"/>
            <a:ext cx="771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Q8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2" name="Google Shape;492;p15"/>
          <p:cNvSpPr txBox="1"/>
          <p:nvPr/>
        </p:nvSpPr>
        <p:spPr>
          <a:xfrm>
            <a:off x="12807481" y="2675288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3" name="Google Shape;493;p15"/>
          <p:cNvSpPr txBox="1"/>
          <p:nvPr/>
        </p:nvSpPr>
        <p:spPr>
          <a:xfrm>
            <a:off x="2036052" y="2745963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94" name="Google Shape;494;p15"/>
          <p:cNvGrpSpPr/>
          <p:nvPr/>
        </p:nvGrpSpPr>
        <p:grpSpPr>
          <a:xfrm>
            <a:off x="9186087" y="4333053"/>
            <a:ext cx="3514317" cy="595244"/>
            <a:chOff x="4404545" y="3301592"/>
            <a:chExt cx="782403" cy="129272"/>
          </a:xfrm>
        </p:grpSpPr>
        <p:sp>
          <p:nvSpPr>
            <p:cNvPr id="495" name="Google Shape;495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Soleus</a:t>
              </a:r>
              <a:endParaRPr b="0" i="0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97" name="Google Shape;497;p15"/>
          <p:cNvGrpSpPr/>
          <p:nvPr/>
        </p:nvGrpSpPr>
        <p:grpSpPr>
          <a:xfrm>
            <a:off x="1990677" y="4308691"/>
            <a:ext cx="3514317" cy="595244"/>
            <a:chOff x="4404545" y="3301592"/>
            <a:chExt cx="782403" cy="129272"/>
          </a:xfrm>
        </p:grpSpPr>
        <p:sp>
          <p:nvSpPr>
            <p:cNvPr id="498" name="Google Shape;498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Popliteus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00" name="Google Shape;500;p15"/>
          <p:cNvGrpSpPr/>
          <p:nvPr/>
        </p:nvGrpSpPr>
        <p:grpSpPr>
          <a:xfrm>
            <a:off x="5588373" y="4333053"/>
            <a:ext cx="3514317" cy="595244"/>
            <a:chOff x="4404545" y="3301592"/>
            <a:chExt cx="782403" cy="129272"/>
          </a:xfrm>
        </p:grpSpPr>
        <p:sp>
          <p:nvSpPr>
            <p:cNvPr id="501" name="Google Shape;501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Tibialis anterior </a:t>
              </a:r>
              <a:endParaRPr b="0" i="0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03" name="Google Shape;503;p15"/>
          <p:cNvGrpSpPr/>
          <p:nvPr/>
        </p:nvGrpSpPr>
        <p:grpSpPr>
          <a:xfrm>
            <a:off x="12807483" y="4333053"/>
            <a:ext cx="3514317" cy="595244"/>
            <a:chOff x="4404545" y="3301592"/>
            <a:chExt cx="782403" cy="129272"/>
          </a:xfrm>
        </p:grpSpPr>
        <p:sp>
          <p:nvSpPr>
            <p:cNvPr id="504" name="Google Shape;504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Flexor hallucis longus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506" name="Google Shape;506;p15"/>
          <p:cNvSpPr txBox="1"/>
          <p:nvPr/>
        </p:nvSpPr>
        <p:spPr>
          <a:xfrm>
            <a:off x="5664964" y="4292663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7" name="Google Shape;507;p15"/>
          <p:cNvSpPr txBox="1"/>
          <p:nvPr/>
        </p:nvSpPr>
        <p:spPr>
          <a:xfrm>
            <a:off x="9236234" y="4292513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8" name="Google Shape;508;p15"/>
          <p:cNvSpPr txBox="1"/>
          <p:nvPr/>
        </p:nvSpPr>
        <p:spPr>
          <a:xfrm>
            <a:off x="12898138" y="4316875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9" name="Google Shape;509;p15"/>
          <p:cNvSpPr txBox="1"/>
          <p:nvPr/>
        </p:nvSpPr>
        <p:spPr>
          <a:xfrm>
            <a:off x="2036039" y="4300363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510" name="Google Shape;510;p15"/>
          <p:cNvGrpSpPr/>
          <p:nvPr/>
        </p:nvGrpSpPr>
        <p:grpSpPr>
          <a:xfrm>
            <a:off x="9127437" y="5887778"/>
            <a:ext cx="3514317" cy="595244"/>
            <a:chOff x="4404545" y="3301592"/>
            <a:chExt cx="782403" cy="129272"/>
          </a:xfrm>
        </p:grpSpPr>
        <p:sp>
          <p:nvSpPr>
            <p:cNvPr id="511" name="Google Shape;511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Medial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13" name="Google Shape;513;p15"/>
          <p:cNvGrpSpPr/>
          <p:nvPr/>
        </p:nvGrpSpPr>
        <p:grpSpPr>
          <a:xfrm>
            <a:off x="1990677" y="5893791"/>
            <a:ext cx="3514317" cy="595244"/>
            <a:chOff x="4404545" y="3301592"/>
            <a:chExt cx="782403" cy="129272"/>
          </a:xfrm>
        </p:grpSpPr>
        <p:sp>
          <p:nvSpPr>
            <p:cNvPr id="514" name="Google Shape;514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Sole of foot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16" name="Google Shape;516;p15"/>
          <p:cNvGrpSpPr/>
          <p:nvPr/>
        </p:nvGrpSpPr>
        <p:grpSpPr>
          <a:xfrm>
            <a:off x="5559048" y="5887928"/>
            <a:ext cx="3514317" cy="595244"/>
            <a:chOff x="4404545" y="3301592"/>
            <a:chExt cx="782403" cy="129272"/>
          </a:xfrm>
        </p:grpSpPr>
        <p:sp>
          <p:nvSpPr>
            <p:cNvPr id="517" name="Google Shape;517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Dorsum of foot</a:t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19" name="Google Shape;519;p15"/>
          <p:cNvGrpSpPr/>
          <p:nvPr/>
        </p:nvGrpSpPr>
        <p:grpSpPr>
          <a:xfrm>
            <a:off x="12750853" y="5887478"/>
            <a:ext cx="3514317" cy="595244"/>
            <a:chOff x="4404545" y="3301592"/>
            <a:chExt cx="782403" cy="129272"/>
          </a:xfrm>
        </p:grpSpPr>
        <p:sp>
          <p:nvSpPr>
            <p:cNvPr id="520" name="Google Shape;520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Lateral</a:t>
              </a:r>
              <a:endParaRPr b="0" i="0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522" name="Google Shape;522;p15"/>
          <p:cNvSpPr txBox="1"/>
          <p:nvPr/>
        </p:nvSpPr>
        <p:spPr>
          <a:xfrm>
            <a:off x="5581727" y="5839225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3" name="Google Shape;523;p15"/>
          <p:cNvSpPr txBox="1"/>
          <p:nvPr/>
        </p:nvSpPr>
        <p:spPr>
          <a:xfrm>
            <a:off x="9166289" y="5922194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4" name="Google Shape;524;p15"/>
          <p:cNvSpPr txBox="1"/>
          <p:nvPr/>
        </p:nvSpPr>
        <p:spPr>
          <a:xfrm>
            <a:off x="12807463" y="5887475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15"/>
          <p:cNvSpPr txBox="1"/>
          <p:nvPr/>
        </p:nvSpPr>
        <p:spPr>
          <a:xfrm>
            <a:off x="2036039" y="5867363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526" name="Google Shape;526;p15"/>
          <p:cNvGrpSpPr/>
          <p:nvPr/>
        </p:nvGrpSpPr>
        <p:grpSpPr>
          <a:xfrm>
            <a:off x="9127436" y="2729341"/>
            <a:ext cx="3514317" cy="595244"/>
            <a:chOff x="4404545" y="3301592"/>
            <a:chExt cx="782403" cy="129272"/>
          </a:xfrm>
        </p:grpSpPr>
        <p:sp>
          <p:nvSpPr>
            <p:cNvPr id="527" name="Google Shape;527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Femoral N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529" name="Google Shape;529;p15"/>
          <p:cNvSpPr txBox="1"/>
          <p:nvPr/>
        </p:nvSpPr>
        <p:spPr>
          <a:xfrm>
            <a:off x="9183252" y="2746275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530" name="Google Shape;530;p15"/>
          <p:cNvGrpSpPr/>
          <p:nvPr/>
        </p:nvGrpSpPr>
        <p:grpSpPr>
          <a:xfrm>
            <a:off x="1956514" y="6622935"/>
            <a:ext cx="14374984" cy="894432"/>
            <a:chOff x="4411970" y="2468673"/>
            <a:chExt cx="747292" cy="167428"/>
          </a:xfrm>
        </p:grpSpPr>
        <p:sp>
          <p:nvSpPr>
            <p:cNvPr id="531" name="Google Shape;531;p15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Q9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             Diamond shaped intermuscular space at the back of the knee?</a:t>
              </a:r>
              <a:endParaRPr b="0" i="0" sz="2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33" name="Google Shape;533;p15"/>
          <p:cNvGrpSpPr/>
          <p:nvPr/>
        </p:nvGrpSpPr>
        <p:grpSpPr>
          <a:xfrm>
            <a:off x="1890231" y="8159320"/>
            <a:ext cx="14507554" cy="1005287"/>
            <a:chOff x="4411970" y="2468673"/>
            <a:chExt cx="747292" cy="167428"/>
          </a:xfrm>
        </p:grpSpPr>
        <p:sp>
          <p:nvSpPr>
            <p:cNvPr id="534" name="Google Shape;534;p15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Q10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             Which of the following is the most medial structure in the popliteal fossa?</a:t>
              </a:r>
              <a:endParaRPr b="0" i="0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36" name="Google Shape;536;p15"/>
          <p:cNvGrpSpPr/>
          <p:nvPr/>
        </p:nvGrpSpPr>
        <p:grpSpPr>
          <a:xfrm>
            <a:off x="1990679" y="7530122"/>
            <a:ext cx="3514317" cy="595244"/>
            <a:chOff x="4404545" y="3301592"/>
            <a:chExt cx="782403" cy="129272"/>
          </a:xfrm>
        </p:grpSpPr>
        <p:sp>
          <p:nvSpPr>
            <p:cNvPr id="537" name="Google Shape;537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Popliteal fossa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39" name="Google Shape;539;p15"/>
          <p:cNvGrpSpPr/>
          <p:nvPr/>
        </p:nvGrpSpPr>
        <p:grpSpPr>
          <a:xfrm>
            <a:off x="5588377" y="7530116"/>
            <a:ext cx="3514317" cy="595244"/>
            <a:chOff x="4404545" y="3301592"/>
            <a:chExt cx="782403" cy="129272"/>
          </a:xfrm>
        </p:grpSpPr>
        <p:sp>
          <p:nvSpPr>
            <p:cNvPr id="540" name="Google Shape;540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Cuboid fossa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42" name="Google Shape;542;p15"/>
          <p:cNvGrpSpPr/>
          <p:nvPr/>
        </p:nvGrpSpPr>
        <p:grpSpPr>
          <a:xfrm>
            <a:off x="9197931" y="7530116"/>
            <a:ext cx="3514317" cy="595244"/>
            <a:chOff x="4404545" y="3301592"/>
            <a:chExt cx="782403" cy="129272"/>
          </a:xfrm>
        </p:grpSpPr>
        <p:sp>
          <p:nvSpPr>
            <p:cNvPr id="543" name="Google Shape;543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Hypophyseal fossa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45" name="Google Shape;545;p15"/>
          <p:cNvGrpSpPr/>
          <p:nvPr/>
        </p:nvGrpSpPr>
        <p:grpSpPr>
          <a:xfrm>
            <a:off x="12807478" y="7526028"/>
            <a:ext cx="3514317" cy="595244"/>
            <a:chOff x="4404545" y="3301592"/>
            <a:chExt cx="782403" cy="129272"/>
          </a:xfrm>
        </p:grpSpPr>
        <p:sp>
          <p:nvSpPr>
            <p:cNvPr id="546" name="Google Shape;546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Soleus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548" name="Google Shape;548;p15"/>
          <p:cNvSpPr txBox="1"/>
          <p:nvPr/>
        </p:nvSpPr>
        <p:spPr>
          <a:xfrm>
            <a:off x="1990664" y="7590788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9" name="Google Shape;549;p15"/>
          <p:cNvSpPr txBox="1"/>
          <p:nvPr/>
        </p:nvSpPr>
        <p:spPr>
          <a:xfrm>
            <a:off x="5609652" y="7514088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0" name="Google Shape;550;p15"/>
          <p:cNvSpPr txBox="1"/>
          <p:nvPr/>
        </p:nvSpPr>
        <p:spPr>
          <a:xfrm>
            <a:off x="9253889" y="7514081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1" name="Google Shape;551;p15"/>
          <p:cNvSpPr txBox="1"/>
          <p:nvPr/>
        </p:nvSpPr>
        <p:spPr>
          <a:xfrm>
            <a:off x="12898138" y="7526025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552" name="Google Shape;552;p15"/>
          <p:cNvGrpSpPr/>
          <p:nvPr/>
        </p:nvGrpSpPr>
        <p:grpSpPr>
          <a:xfrm>
            <a:off x="1990677" y="9164591"/>
            <a:ext cx="3514317" cy="595244"/>
            <a:chOff x="4404545" y="3301592"/>
            <a:chExt cx="782403" cy="129272"/>
          </a:xfrm>
        </p:grpSpPr>
        <p:sp>
          <p:nvSpPr>
            <p:cNvPr id="553" name="Google Shape;553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Fibular N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55" name="Google Shape;555;p15"/>
          <p:cNvGrpSpPr/>
          <p:nvPr/>
        </p:nvGrpSpPr>
        <p:grpSpPr>
          <a:xfrm>
            <a:off x="5588377" y="9164591"/>
            <a:ext cx="3514317" cy="595244"/>
            <a:chOff x="4404545" y="3301592"/>
            <a:chExt cx="782403" cy="129272"/>
          </a:xfrm>
        </p:grpSpPr>
        <p:sp>
          <p:nvSpPr>
            <p:cNvPr id="556" name="Google Shape;556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Tibial N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58" name="Google Shape;558;p15"/>
          <p:cNvGrpSpPr/>
          <p:nvPr/>
        </p:nvGrpSpPr>
        <p:grpSpPr>
          <a:xfrm>
            <a:off x="9186078" y="9147116"/>
            <a:ext cx="3514317" cy="595244"/>
            <a:chOff x="4404545" y="3301592"/>
            <a:chExt cx="782403" cy="129272"/>
          </a:xfrm>
        </p:grpSpPr>
        <p:sp>
          <p:nvSpPr>
            <p:cNvPr id="559" name="Google Shape;559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Small saphenous vein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61" name="Google Shape;561;p15"/>
          <p:cNvGrpSpPr/>
          <p:nvPr/>
        </p:nvGrpSpPr>
        <p:grpSpPr>
          <a:xfrm>
            <a:off x="12783782" y="9164588"/>
            <a:ext cx="3514317" cy="595244"/>
            <a:chOff x="4404545" y="3301592"/>
            <a:chExt cx="782403" cy="129272"/>
          </a:xfrm>
        </p:grpSpPr>
        <p:sp>
          <p:nvSpPr>
            <p:cNvPr id="562" name="Google Shape;562;p1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</a:t>
              </a:r>
              <a:r>
                <a:rPr b="0" i="0" lang="en-US" sz="18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Popliteal lymph nodes</a:t>
              </a:r>
              <a:endParaRPr b="0" i="0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564" name="Google Shape;564;p15"/>
          <p:cNvSpPr txBox="1"/>
          <p:nvPr/>
        </p:nvSpPr>
        <p:spPr>
          <a:xfrm>
            <a:off x="2036039" y="9198538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5" name="Google Shape;565;p15"/>
          <p:cNvSpPr txBox="1"/>
          <p:nvPr/>
        </p:nvSpPr>
        <p:spPr>
          <a:xfrm>
            <a:off x="5664977" y="9182513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6" name="Google Shape;566;p15"/>
          <p:cNvSpPr txBox="1"/>
          <p:nvPr/>
        </p:nvSpPr>
        <p:spPr>
          <a:xfrm>
            <a:off x="9224364" y="9172431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7" name="Google Shape;567;p15"/>
          <p:cNvSpPr txBox="1"/>
          <p:nvPr/>
        </p:nvSpPr>
        <p:spPr>
          <a:xfrm>
            <a:off x="12898138" y="9132525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8" name="Google Shape;568;p15"/>
          <p:cNvSpPr txBox="1"/>
          <p:nvPr/>
        </p:nvSpPr>
        <p:spPr>
          <a:xfrm>
            <a:off x="2209012" y="31845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 SPECIAL THANKS TO 441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9" name="Google Shape;569;p15"/>
          <p:cNvSpPr txBox="1"/>
          <p:nvPr/>
        </p:nvSpPr>
        <p:spPr>
          <a:xfrm>
            <a:off x="11253720" y="510575"/>
            <a:ext cx="172692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CCCCCC"/>
                </a:solidFill>
                <a:latin typeface="Comfortaa"/>
                <a:ea typeface="Comfortaa"/>
                <a:cs typeface="Comfortaa"/>
                <a:sym typeface="Comfortaa"/>
              </a:rPr>
              <a:t>Answers:  6.B   7C.   8 A.     9 A.      10 C</a:t>
            </a:r>
            <a:endParaRPr b="0" i="0" sz="1900" u="none" cap="none" strike="noStrike">
              <a:solidFill>
                <a:srgbClr val="CCCC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"/>
          <p:cNvSpPr txBox="1"/>
          <p:nvPr>
            <p:ph type="title"/>
          </p:nvPr>
        </p:nvSpPr>
        <p:spPr>
          <a:xfrm>
            <a:off x="4975771" y="562805"/>
            <a:ext cx="8336400" cy="10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4000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950">
                <a:latin typeface="Caveat"/>
                <a:ea typeface="Caveat"/>
                <a:cs typeface="Caveat"/>
                <a:sym typeface="Caveat"/>
              </a:rPr>
              <a:t>Done by the amazing team</a:t>
            </a:r>
            <a:endParaRPr sz="695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75" name="Google Shape;575;p16"/>
          <p:cNvSpPr txBox="1"/>
          <p:nvPr/>
        </p:nvSpPr>
        <p:spPr>
          <a:xfrm>
            <a:off x="1511709" y="3862800"/>
            <a:ext cx="4903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Arwa Alghamdi</a:t>
            </a:r>
            <a:endParaRPr b="0" i="0" sz="20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Deema Aljuribah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Razan Alnufaie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6" name="Google Shape;576;p16"/>
          <p:cNvSpPr txBox="1"/>
          <p:nvPr/>
        </p:nvSpPr>
        <p:spPr>
          <a:xfrm>
            <a:off x="743467" y="5876700"/>
            <a:ext cx="36249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Aljazi Albabtain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Atheer Alkanhal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Arob Alasheikh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Ajwan Aljohani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Deema alqahtani</a:t>
            </a:r>
            <a:endParaRPr b="0" i="0" sz="20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Dena Alsuhaibani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Farah alqazlan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Jana Alhazmi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Kadi aldosari</a:t>
            </a:r>
            <a:endParaRPr b="0" i="0" sz="20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Mashael Alasmari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577" name="Google Shape;577;p16"/>
          <p:cNvGrpSpPr/>
          <p:nvPr/>
        </p:nvGrpSpPr>
        <p:grpSpPr>
          <a:xfrm>
            <a:off x="387915" y="9236907"/>
            <a:ext cx="1123783" cy="785323"/>
            <a:chOff x="5156931" y="2922194"/>
            <a:chExt cx="324699" cy="347611"/>
          </a:xfrm>
        </p:grpSpPr>
        <p:sp>
          <p:nvSpPr>
            <p:cNvPr id="578" name="Google Shape;578;p16"/>
            <p:cNvSpPr/>
            <p:nvPr/>
          </p:nvSpPr>
          <p:spPr>
            <a:xfrm>
              <a:off x="5160706" y="3072982"/>
              <a:ext cx="317149" cy="43543"/>
            </a:xfrm>
            <a:custGeom>
              <a:rect b="b" l="l" r="r" t="t"/>
              <a:pathLst>
                <a:path extrusionOk="0" h="1661" w="12098">
                  <a:moveTo>
                    <a:pt x="15" y="1"/>
                  </a:moveTo>
                  <a:lnTo>
                    <a:pt x="0" y="1661"/>
                  </a:lnTo>
                  <a:lnTo>
                    <a:pt x="12097" y="1661"/>
                  </a:lnTo>
                  <a:lnTo>
                    <a:pt x="12083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5258330" y="2922194"/>
              <a:ext cx="128689" cy="62261"/>
            </a:xfrm>
            <a:custGeom>
              <a:rect b="b" l="l" r="r" t="t"/>
              <a:pathLst>
                <a:path extrusionOk="0" h="2375" w="4909">
                  <a:moveTo>
                    <a:pt x="2453" y="0"/>
                  </a:moveTo>
                  <a:cubicBezTo>
                    <a:pt x="2397" y="0"/>
                    <a:pt x="2339" y="22"/>
                    <a:pt x="2296" y="65"/>
                  </a:cubicBezTo>
                  <a:lnTo>
                    <a:pt x="997" y="1364"/>
                  </a:lnTo>
                  <a:lnTo>
                    <a:pt x="1" y="2375"/>
                  </a:lnTo>
                  <a:lnTo>
                    <a:pt x="4909" y="2375"/>
                  </a:lnTo>
                  <a:lnTo>
                    <a:pt x="2599" y="65"/>
                  </a:lnTo>
                  <a:cubicBezTo>
                    <a:pt x="2563" y="22"/>
                    <a:pt x="2509" y="0"/>
                    <a:pt x="2453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5258330" y="2957951"/>
              <a:ext cx="128689" cy="26503"/>
            </a:xfrm>
            <a:custGeom>
              <a:rect b="b" l="l" r="r" t="t"/>
              <a:pathLst>
                <a:path extrusionOk="0" h="1011" w="4909">
                  <a:moveTo>
                    <a:pt x="997" y="0"/>
                  </a:moveTo>
                  <a:lnTo>
                    <a:pt x="1" y="1011"/>
                  </a:lnTo>
                  <a:lnTo>
                    <a:pt x="4909" y="1011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5180000" y="2975358"/>
              <a:ext cx="278561" cy="260761"/>
            </a:xfrm>
            <a:custGeom>
              <a:rect b="b" l="l" r="r" t="t"/>
              <a:pathLst>
                <a:path extrusionOk="0" h="9947" w="10626">
                  <a:moveTo>
                    <a:pt x="217" y="0"/>
                  </a:moveTo>
                  <a:cubicBezTo>
                    <a:pt x="102" y="0"/>
                    <a:pt x="1" y="102"/>
                    <a:pt x="1" y="217"/>
                  </a:cubicBezTo>
                  <a:lnTo>
                    <a:pt x="1" y="9946"/>
                  </a:lnTo>
                  <a:lnTo>
                    <a:pt x="10625" y="9946"/>
                  </a:lnTo>
                  <a:lnTo>
                    <a:pt x="10625" y="217"/>
                  </a:lnTo>
                  <a:cubicBezTo>
                    <a:pt x="10625" y="102"/>
                    <a:pt x="10524" y="0"/>
                    <a:pt x="10409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5438847" y="2975358"/>
              <a:ext cx="19714" cy="260761"/>
            </a:xfrm>
            <a:custGeom>
              <a:rect b="b" l="l" r="r" t="t"/>
              <a:pathLst>
                <a:path extrusionOk="0" h="9947" w="752">
                  <a:moveTo>
                    <a:pt x="1" y="0"/>
                  </a:moveTo>
                  <a:lnTo>
                    <a:pt x="1" y="9946"/>
                  </a:lnTo>
                  <a:lnTo>
                    <a:pt x="751" y="9946"/>
                  </a:lnTo>
                  <a:lnTo>
                    <a:pt x="751" y="217"/>
                  </a:lnTo>
                  <a:cubicBezTo>
                    <a:pt x="751" y="102"/>
                    <a:pt x="650" y="0"/>
                    <a:pt x="535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5180000" y="3062785"/>
              <a:ext cx="278561" cy="172967"/>
            </a:xfrm>
            <a:custGeom>
              <a:rect b="b" l="l" r="r" t="t"/>
              <a:pathLst>
                <a:path extrusionOk="0" h="6598" w="10626">
                  <a:moveTo>
                    <a:pt x="1" y="0"/>
                  </a:moveTo>
                  <a:lnTo>
                    <a:pt x="1" y="6597"/>
                  </a:lnTo>
                  <a:lnTo>
                    <a:pt x="10625" y="6597"/>
                  </a:lnTo>
                  <a:lnTo>
                    <a:pt x="10625" y="0"/>
                  </a:lnTo>
                  <a:lnTo>
                    <a:pt x="5313" y="37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5221262" y="3114192"/>
              <a:ext cx="196953" cy="10329"/>
            </a:xfrm>
            <a:custGeom>
              <a:rect b="b" l="l" r="r" t="t"/>
              <a:pathLst>
                <a:path extrusionOk="0" h="394" w="7513">
                  <a:moveTo>
                    <a:pt x="7259" y="1"/>
                  </a:moveTo>
                  <a:cubicBezTo>
                    <a:pt x="7250" y="1"/>
                    <a:pt x="7241" y="1"/>
                    <a:pt x="7232" y="2"/>
                  </a:cubicBezTo>
                  <a:lnTo>
                    <a:pt x="246" y="2"/>
                  </a:lnTo>
                  <a:cubicBezTo>
                    <a:pt x="0" y="17"/>
                    <a:pt x="0" y="378"/>
                    <a:pt x="246" y="392"/>
                  </a:cubicBezTo>
                  <a:lnTo>
                    <a:pt x="7232" y="392"/>
                  </a:lnTo>
                  <a:cubicBezTo>
                    <a:pt x="7241" y="393"/>
                    <a:pt x="7250" y="393"/>
                    <a:pt x="7259" y="393"/>
                  </a:cubicBezTo>
                  <a:cubicBezTo>
                    <a:pt x="7512" y="393"/>
                    <a:pt x="7512" y="1"/>
                    <a:pt x="725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5254031" y="3136528"/>
              <a:ext cx="129581" cy="10696"/>
            </a:xfrm>
            <a:custGeom>
              <a:rect b="b" l="l" r="r" t="t"/>
              <a:pathLst>
                <a:path extrusionOk="0" h="408" w="4943">
                  <a:moveTo>
                    <a:pt x="255" y="1"/>
                  </a:moveTo>
                  <a:cubicBezTo>
                    <a:pt x="0" y="1"/>
                    <a:pt x="0" y="407"/>
                    <a:pt x="255" y="407"/>
                  </a:cubicBezTo>
                  <a:cubicBezTo>
                    <a:pt x="263" y="407"/>
                    <a:pt x="272" y="407"/>
                    <a:pt x="280" y="406"/>
                  </a:cubicBezTo>
                  <a:lnTo>
                    <a:pt x="4698" y="406"/>
                  </a:lnTo>
                  <a:cubicBezTo>
                    <a:pt x="4943" y="377"/>
                    <a:pt x="4943" y="31"/>
                    <a:pt x="4698" y="2"/>
                  </a:cubicBezTo>
                  <a:lnTo>
                    <a:pt x="280" y="2"/>
                  </a:lnTo>
                  <a:cubicBezTo>
                    <a:pt x="272" y="1"/>
                    <a:pt x="263" y="1"/>
                    <a:pt x="25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5284074" y="3159282"/>
              <a:ext cx="68893" cy="10617"/>
            </a:xfrm>
            <a:custGeom>
              <a:rect b="b" l="l" r="r" t="t"/>
              <a:pathLst>
                <a:path extrusionOk="0" h="405" w="2628">
                  <a:moveTo>
                    <a:pt x="246" y="0"/>
                  </a:moveTo>
                  <a:cubicBezTo>
                    <a:pt x="0" y="15"/>
                    <a:pt x="0" y="375"/>
                    <a:pt x="246" y="404"/>
                  </a:cubicBezTo>
                  <a:lnTo>
                    <a:pt x="2382" y="404"/>
                  </a:lnTo>
                  <a:cubicBezTo>
                    <a:pt x="2628" y="375"/>
                    <a:pt x="2628" y="15"/>
                    <a:pt x="2382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5156931" y="3073009"/>
              <a:ext cx="324699" cy="196796"/>
            </a:xfrm>
            <a:custGeom>
              <a:rect b="b" l="l" r="r" t="t"/>
              <a:pathLst>
                <a:path extrusionOk="0" h="7507" w="12386">
                  <a:moveTo>
                    <a:pt x="176" y="0"/>
                  </a:moveTo>
                  <a:cubicBezTo>
                    <a:pt x="85" y="0"/>
                    <a:pt x="0" y="67"/>
                    <a:pt x="0" y="173"/>
                  </a:cubicBezTo>
                  <a:lnTo>
                    <a:pt x="0" y="7304"/>
                  </a:lnTo>
                  <a:cubicBezTo>
                    <a:pt x="0" y="7420"/>
                    <a:pt x="101" y="7506"/>
                    <a:pt x="217" y="7506"/>
                  </a:cubicBezTo>
                  <a:lnTo>
                    <a:pt x="12169" y="7506"/>
                  </a:lnTo>
                  <a:cubicBezTo>
                    <a:pt x="12285" y="7506"/>
                    <a:pt x="12386" y="7420"/>
                    <a:pt x="12386" y="7304"/>
                  </a:cubicBezTo>
                  <a:lnTo>
                    <a:pt x="12386" y="173"/>
                  </a:lnTo>
                  <a:cubicBezTo>
                    <a:pt x="12375" y="76"/>
                    <a:pt x="12291" y="3"/>
                    <a:pt x="12201" y="3"/>
                  </a:cubicBezTo>
                  <a:cubicBezTo>
                    <a:pt x="12171" y="3"/>
                    <a:pt x="12140" y="11"/>
                    <a:pt x="12111" y="29"/>
                  </a:cubicBezTo>
                  <a:lnTo>
                    <a:pt x="11722" y="303"/>
                  </a:lnTo>
                  <a:lnTo>
                    <a:pt x="6294" y="4201"/>
                  </a:lnTo>
                  <a:cubicBezTo>
                    <a:pt x="6265" y="4222"/>
                    <a:pt x="6229" y="4233"/>
                    <a:pt x="6193" y="4233"/>
                  </a:cubicBezTo>
                  <a:cubicBezTo>
                    <a:pt x="6157" y="4233"/>
                    <a:pt x="6121" y="4222"/>
                    <a:pt x="6092" y="4201"/>
                  </a:cubicBezTo>
                  <a:lnTo>
                    <a:pt x="274" y="29"/>
                  </a:lnTo>
                  <a:cubicBezTo>
                    <a:pt x="243" y="9"/>
                    <a:pt x="209" y="0"/>
                    <a:pt x="17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5464197" y="3072694"/>
              <a:ext cx="17433" cy="197111"/>
            </a:xfrm>
            <a:custGeom>
              <a:rect b="b" l="l" r="r" t="t"/>
              <a:pathLst>
                <a:path extrusionOk="0" h="7519" w="665">
                  <a:moveTo>
                    <a:pt x="481" y="0"/>
                  </a:moveTo>
                  <a:cubicBezTo>
                    <a:pt x="450" y="0"/>
                    <a:pt x="419" y="8"/>
                    <a:pt x="390" y="26"/>
                  </a:cubicBezTo>
                  <a:lnTo>
                    <a:pt x="1" y="301"/>
                  </a:lnTo>
                  <a:lnTo>
                    <a:pt x="1" y="7518"/>
                  </a:lnTo>
                  <a:lnTo>
                    <a:pt x="448" y="7518"/>
                  </a:lnTo>
                  <a:cubicBezTo>
                    <a:pt x="564" y="7518"/>
                    <a:pt x="665" y="7432"/>
                    <a:pt x="665" y="7316"/>
                  </a:cubicBezTo>
                  <a:lnTo>
                    <a:pt x="665" y="185"/>
                  </a:lnTo>
                  <a:cubicBezTo>
                    <a:pt x="665" y="76"/>
                    <a:pt x="575" y="0"/>
                    <a:pt x="48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5217461" y="3013579"/>
              <a:ext cx="32585" cy="32952"/>
            </a:xfrm>
            <a:custGeom>
              <a:rect b="b" l="l" r="r" t="t"/>
              <a:pathLst>
                <a:path extrusionOk="0" h="1257" w="1243">
                  <a:moveTo>
                    <a:pt x="188" y="0"/>
                  </a:moveTo>
                  <a:cubicBezTo>
                    <a:pt x="87" y="0"/>
                    <a:pt x="1" y="87"/>
                    <a:pt x="1" y="203"/>
                  </a:cubicBezTo>
                  <a:lnTo>
                    <a:pt x="1" y="1054"/>
                  </a:lnTo>
                  <a:cubicBezTo>
                    <a:pt x="1" y="1155"/>
                    <a:pt x="87" y="1256"/>
                    <a:pt x="188" y="1256"/>
                  </a:cubicBezTo>
                  <a:lnTo>
                    <a:pt x="1040" y="1256"/>
                  </a:lnTo>
                  <a:cubicBezTo>
                    <a:pt x="1156" y="1256"/>
                    <a:pt x="1242" y="1155"/>
                    <a:pt x="1242" y="1054"/>
                  </a:cubicBezTo>
                  <a:lnTo>
                    <a:pt x="1242" y="203"/>
                  </a:lnTo>
                  <a:cubicBezTo>
                    <a:pt x="1242" y="87"/>
                    <a:pt x="1156" y="0"/>
                    <a:pt x="1040" y="0"/>
                  </a:cubicBezTo>
                  <a:close/>
                </a:path>
              </a:pathLst>
            </a:custGeom>
            <a:solidFill>
              <a:srgbClr val="96ABBB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5271595" y="3008258"/>
              <a:ext cx="36491" cy="10670"/>
            </a:xfrm>
            <a:custGeom>
              <a:rect b="b" l="l" r="r" t="t"/>
              <a:pathLst>
                <a:path extrusionOk="0" h="407" w="1392">
                  <a:moveTo>
                    <a:pt x="1137" y="0"/>
                  </a:moveTo>
                  <a:cubicBezTo>
                    <a:pt x="1129" y="0"/>
                    <a:pt x="1120" y="0"/>
                    <a:pt x="1112" y="1"/>
                  </a:cubicBezTo>
                  <a:lnTo>
                    <a:pt x="245" y="1"/>
                  </a:lnTo>
                  <a:cubicBezTo>
                    <a:pt x="0" y="30"/>
                    <a:pt x="0" y="391"/>
                    <a:pt x="245" y="406"/>
                  </a:cubicBezTo>
                  <a:lnTo>
                    <a:pt x="1112" y="406"/>
                  </a:lnTo>
                  <a:cubicBezTo>
                    <a:pt x="1120" y="406"/>
                    <a:pt x="1129" y="407"/>
                    <a:pt x="1137" y="407"/>
                  </a:cubicBezTo>
                  <a:cubicBezTo>
                    <a:pt x="1392" y="407"/>
                    <a:pt x="1392" y="0"/>
                    <a:pt x="113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5270206" y="3036255"/>
              <a:ext cx="113406" cy="10670"/>
            </a:xfrm>
            <a:custGeom>
              <a:rect b="b" l="l" r="r" t="t"/>
              <a:pathLst>
                <a:path extrusionOk="0" h="407" w="4326">
                  <a:moveTo>
                    <a:pt x="271" y="0"/>
                  </a:moveTo>
                  <a:cubicBezTo>
                    <a:pt x="0" y="0"/>
                    <a:pt x="5" y="406"/>
                    <a:pt x="284" y="406"/>
                  </a:cubicBezTo>
                  <a:cubicBezTo>
                    <a:pt x="289" y="406"/>
                    <a:pt x="294" y="406"/>
                    <a:pt x="298" y="406"/>
                  </a:cubicBezTo>
                  <a:lnTo>
                    <a:pt x="4081" y="406"/>
                  </a:lnTo>
                  <a:cubicBezTo>
                    <a:pt x="4326" y="377"/>
                    <a:pt x="4326" y="16"/>
                    <a:pt x="4081" y="2"/>
                  </a:cubicBezTo>
                  <a:lnTo>
                    <a:pt x="298" y="2"/>
                  </a:lnTo>
                  <a:cubicBezTo>
                    <a:pt x="289" y="1"/>
                    <a:pt x="280" y="0"/>
                    <a:pt x="27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5223517" y="3080532"/>
              <a:ext cx="69915" cy="10670"/>
            </a:xfrm>
            <a:custGeom>
              <a:rect b="b" l="l" r="r" t="t"/>
              <a:pathLst>
                <a:path extrusionOk="0" h="407" w="2667">
                  <a:moveTo>
                    <a:pt x="2396" y="0"/>
                  </a:moveTo>
                  <a:cubicBezTo>
                    <a:pt x="2387" y="0"/>
                    <a:pt x="2378" y="1"/>
                    <a:pt x="2368" y="2"/>
                  </a:cubicBezTo>
                  <a:lnTo>
                    <a:pt x="246" y="2"/>
                  </a:lnTo>
                  <a:cubicBezTo>
                    <a:pt x="1" y="16"/>
                    <a:pt x="1" y="377"/>
                    <a:pt x="246" y="406"/>
                  </a:cubicBezTo>
                  <a:lnTo>
                    <a:pt x="2368" y="406"/>
                  </a:lnTo>
                  <a:cubicBezTo>
                    <a:pt x="2373" y="406"/>
                    <a:pt x="2378" y="406"/>
                    <a:pt x="2382" y="406"/>
                  </a:cubicBezTo>
                  <a:cubicBezTo>
                    <a:pt x="2662" y="406"/>
                    <a:pt x="2667" y="0"/>
                    <a:pt x="2396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5183251" y="3234152"/>
              <a:ext cx="56939" cy="10696"/>
            </a:xfrm>
            <a:custGeom>
              <a:rect b="b" l="l" r="r" t="t"/>
              <a:pathLst>
                <a:path extrusionOk="0" h="408" w="2172">
                  <a:moveTo>
                    <a:pt x="255" y="1"/>
                  </a:moveTo>
                  <a:cubicBezTo>
                    <a:pt x="1" y="1"/>
                    <a:pt x="1" y="408"/>
                    <a:pt x="255" y="408"/>
                  </a:cubicBezTo>
                  <a:cubicBezTo>
                    <a:pt x="264" y="408"/>
                    <a:pt x="272" y="407"/>
                    <a:pt x="281" y="406"/>
                  </a:cubicBezTo>
                  <a:lnTo>
                    <a:pt x="1927" y="406"/>
                  </a:lnTo>
                  <a:cubicBezTo>
                    <a:pt x="2172" y="378"/>
                    <a:pt x="2172" y="31"/>
                    <a:pt x="1927" y="2"/>
                  </a:cubicBezTo>
                  <a:lnTo>
                    <a:pt x="281" y="2"/>
                  </a:lnTo>
                  <a:cubicBezTo>
                    <a:pt x="272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4" name="Google Shape;594;p16"/>
          <p:cNvSpPr txBox="1"/>
          <p:nvPr/>
        </p:nvSpPr>
        <p:spPr>
          <a:xfrm>
            <a:off x="1847850" y="9625934"/>
            <a:ext cx="40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anatomyteam442@gmail.com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5" name="Google Shape;595;p16"/>
          <p:cNvSpPr txBox="1"/>
          <p:nvPr/>
        </p:nvSpPr>
        <p:spPr>
          <a:xfrm>
            <a:off x="2568607" y="5375909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Members: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6"/>
          <p:cNvSpPr txBox="1"/>
          <p:nvPr/>
        </p:nvSpPr>
        <p:spPr>
          <a:xfrm>
            <a:off x="12321809" y="4017900"/>
            <a:ext cx="4903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Mishal Alsuwayegh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Mohammed Alghamdi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7" name="Google Shape;597;p16"/>
          <p:cNvSpPr txBox="1"/>
          <p:nvPr/>
        </p:nvSpPr>
        <p:spPr>
          <a:xfrm>
            <a:off x="4183729" y="5870588"/>
            <a:ext cx="30000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Noura Bin hammad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Najla aldhbiban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Nouf aldalaqan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Razan alasmari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Roaa alharbi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Raghad Mohammed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Shaden albassam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Waha Almathami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Walaa AlMutawa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Yara Ameer Alalwan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8" name="Google Shape;598;p16"/>
          <p:cNvSpPr txBox="1"/>
          <p:nvPr/>
        </p:nvSpPr>
        <p:spPr>
          <a:xfrm>
            <a:off x="11311926" y="5779600"/>
            <a:ext cx="38574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Othman Aldraihem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Faisal Alomar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Abdullah Alturki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Othman Alabdullah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Omar Alkadhi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Abdullah Ali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Meshari Alshathri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Yazeed Alsanad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Fahd Mobaireek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Emad Almutairi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9" name="Google Shape;599;p16"/>
          <p:cNvSpPr txBox="1"/>
          <p:nvPr/>
        </p:nvSpPr>
        <p:spPr>
          <a:xfrm>
            <a:off x="13137056" y="5278809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Members: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6"/>
          <p:cNvSpPr txBox="1"/>
          <p:nvPr/>
        </p:nvSpPr>
        <p:spPr>
          <a:xfrm>
            <a:off x="14752175" y="5773500"/>
            <a:ext cx="34833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Nasser Alghaith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Saad Almogren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Azzam Abdullah Alotaibi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Hassan Ali Alabdullatif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Rayan Alotaibi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Mohammed Nasser 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Mohammed Fahad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Mohammed Majed 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Abdulkarim Salman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Saleh Aldeligan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1" name="Google Shape;601;p16"/>
          <p:cNvSpPr txBox="1"/>
          <p:nvPr/>
        </p:nvSpPr>
        <p:spPr>
          <a:xfrm>
            <a:off x="5739000" y="9601925"/>
            <a:ext cx="681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Thanks to Faisal Alomar for his design of the team logo </a:t>
            </a:r>
            <a:endParaRPr b="1" i="0" sz="17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 txBox="1"/>
          <p:nvPr/>
        </p:nvSpPr>
        <p:spPr>
          <a:xfrm>
            <a:off x="15652525" y="3108300"/>
            <a:ext cx="5181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1032391" y="3160800"/>
            <a:ext cx="16545899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omfortaa"/>
              <a:buChar char="●"/>
            </a:pPr>
            <a:r>
              <a:rPr b="0" i="0" lang="en-US" sz="3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location, boundaries &amp; contents of  the popliteal fossa</a:t>
            </a:r>
            <a:endParaRPr b="0" i="0" sz="3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152400" y="152400"/>
            <a:ext cx="3000000" cy="1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2143430" y="639910"/>
            <a:ext cx="32766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-US" sz="3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Objectives</a:t>
            </a:r>
            <a:endParaRPr b="0" i="0" sz="3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1032389" y="4576803"/>
            <a:ext cx="125823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omfortaa"/>
              <a:buChar char="●"/>
            </a:pPr>
            <a:r>
              <a:rPr b="0" i="0" lang="en-US" sz="3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contents of posterior fascial compartment of Leg.</a:t>
            </a:r>
            <a:endParaRPr b="0" i="0" sz="3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161461" y="5880911"/>
            <a:ext cx="9844500" cy="12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omfortaa"/>
              <a:buChar char="●"/>
            </a:pPr>
            <a:r>
              <a:rPr b="0" i="0" lang="en-US" sz="3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structures hold by retinacula at  ankle.</a:t>
            </a:r>
            <a:endParaRPr b="0" i="0" sz="3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1032394" y="7562875"/>
            <a:ext cx="125823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omfortaa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Layers forming in the sole of foot &amp; bone forming the arches of the foot.</a:t>
            </a:r>
            <a:endParaRPr b="0" i="0" sz="3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16490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221850" y="1781875"/>
            <a:ext cx="17844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674EA7"/>
                </a:solidFill>
                <a:latin typeface="Comfortaa"/>
                <a:ea typeface="Comfortaa"/>
                <a:cs typeface="Comfortaa"/>
                <a:sym typeface="Comfortaa"/>
              </a:rPr>
              <a:t>Popliteal Fossa</a:t>
            </a:r>
            <a:r>
              <a:rPr b="0" i="0" lang="en-US" sz="3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: ِA diamond-shaped intermuscular space at the back of the knee. </a:t>
            </a:r>
            <a:endParaRPr b="0" i="0" sz="3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8" name="Google Shape;118;p3"/>
          <p:cNvSpPr txBox="1"/>
          <p:nvPr/>
        </p:nvSpPr>
        <p:spPr>
          <a:xfrm>
            <a:off x="2026675" y="608263"/>
            <a:ext cx="4698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-US" sz="4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Popliteal Fossa</a:t>
            </a:r>
            <a:endParaRPr b="0" i="0" sz="41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19" name="Google Shape;119;p3"/>
          <p:cNvGraphicFramePr/>
          <p:nvPr/>
        </p:nvGraphicFramePr>
        <p:xfrm>
          <a:off x="934000" y="3235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{25627307-54A7-4CD6-8153-AE0042F7172E}</a:tableStyleId>
              </a:tblPr>
              <a:tblGrid>
                <a:gridCol w="4018475"/>
                <a:gridCol w="3612250"/>
                <a:gridCol w="2771650"/>
                <a:gridCol w="2816825"/>
              </a:tblGrid>
              <a:tr h="1328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Laterally </a:t>
                      </a:r>
                      <a:endParaRPr sz="5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900"/>
                        <a:buFont typeface="Arial"/>
                        <a:buNone/>
                      </a:pPr>
                      <a:r>
                        <a:rPr lang="en-US" sz="4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Medially </a:t>
                      </a:r>
                      <a:endParaRPr sz="4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600"/>
                        <a:buFont typeface="Arial"/>
                        <a:buNone/>
                      </a:pPr>
                      <a:r>
                        <a:rPr lang="en-US" sz="5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Roof</a:t>
                      </a:r>
                      <a:endParaRPr sz="5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Floor</a:t>
                      </a:r>
                      <a:endParaRPr sz="5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</a:tr>
              <a:tr h="4687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1-</a:t>
                      </a:r>
                      <a:r>
                        <a:rPr b="1" lang="en-US" sz="30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Above</a:t>
                      </a: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: </a:t>
                      </a:r>
                      <a:r>
                        <a:rPr lang="en-US" sz="3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Biceps femoris. </a:t>
                      </a:r>
                      <a:endParaRPr sz="30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2-</a:t>
                      </a:r>
                      <a:r>
                        <a:rPr b="1" lang="en-US" sz="30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Below</a:t>
                      </a:r>
                      <a:r>
                        <a:rPr lang="en-US" sz="3000" u="none" cap="none" strike="noStrike">
                          <a:solidFill>
                            <a:srgbClr val="674EA7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:</a:t>
                      </a: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3000" u="none" cap="none" strike="noStrike">
                          <a:solidFill>
                            <a:srgbClr val="93C47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 head of gastrocnemius</a:t>
                      </a: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&amp; </a:t>
                      </a:r>
                      <a:r>
                        <a:rPr lang="en-US" sz="3000" u="none" cap="none" strike="noStrike">
                          <a:solidFill>
                            <a:srgbClr val="8E7CC3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plantaris</a:t>
                      </a:r>
                      <a:endParaRPr sz="3000" u="none" cap="none" strike="noStrike">
                        <a:solidFill>
                          <a:srgbClr val="8E7CC3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900"/>
                        <a:buFont typeface="Arial"/>
                        <a:buNone/>
                      </a:pPr>
                      <a:r>
                        <a:rPr lang="en-US" sz="2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1-</a:t>
                      </a:r>
                      <a:r>
                        <a:rPr b="1" lang="en-US" sz="2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Above</a:t>
                      </a:r>
                      <a:r>
                        <a:rPr lang="en-US" sz="2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: </a:t>
                      </a:r>
                      <a:r>
                        <a:rPr lang="en-US" sz="2700" u="none" cap="none" strike="noStrike">
                          <a:solidFill>
                            <a:srgbClr val="F1C232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semimembranosus </a:t>
                      </a:r>
                      <a:r>
                        <a:rPr lang="en-US" sz="2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&amp; </a:t>
                      </a:r>
                      <a:r>
                        <a:rPr lang="en-US" sz="2900" u="none" cap="none" strike="noStrike">
                          <a:solidFill>
                            <a:srgbClr val="FF00F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semitendinosus</a:t>
                      </a:r>
                      <a:r>
                        <a:rPr lang="en-US" sz="2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 </a:t>
                      </a:r>
                      <a:endParaRPr sz="2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900"/>
                        <a:buFont typeface="Arial"/>
                        <a:buNone/>
                      </a:pPr>
                      <a:r>
                        <a:rPr lang="en-US" sz="2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2-</a:t>
                      </a:r>
                      <a:r>
                        <a:rPr b="1" lang="en-US" sz="2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Below</a:t>
                      </a:r>
                      <a:r>
                        <a:rPr lang="en-US" sz="2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: </a:t>
                      </a:r>
                      <a:r>
                        <a:rPr lang="en-US" sz="2900" u="none" cap="none" strike="noStrike">
                          <a:solidFill>
                            <a:srgbClr val="4A86E8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 head of gastrocnemius</a:t>
                      </a:r>
                      <a:endParaRPr sz="2900" u="none" cap="none" strike="noStrike">
                        <a:solidFill>
                          <a:srgbClr val="4A86E8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1-Skin </a:t>
                      </a:r>
                      <a:endParaRPr sz="2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sz="2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2-superficial fascia and deep fascia of the thigh</a:t>
                      </a:r>
                      <a:endParaRPr sz="2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1-Popliteal surface of femur. 2-Posterior ligament of knee joint 3-Popliteus muscle. </a:t>
                      </a:r>
                      <a:endParaRPr sz="2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53200" y="2909325"/>
            <a:ext cx="4134800" cy="66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/>
        </p:nvSpPr>
        <p:spPr>
          <a:xfrm>
            <a:off x="5650150" y="2403750"/>
            <a:ext cx="488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Boundaries</a:t>
            </a:r>
            <a:endParaRPr b="0" i="0" sz="4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9384313" y="2573100"/>
            <a:ext cx="6272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Dr.note: BOUNDARIES ARE VERY IMPORTANT </a:t>
            </a:r>
            <a:endParaRPr b="0" i="0" sz="20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3" name="Google Shape;123;p3"/>
          <p:cNvSpPr txBox="1"/>
          <p:nvPr/>
        </p:nvSpPr>
        <p:spPr>
          <a:xfrm>
            <a:off x="16764775" y="1278638"/>
            <a:ext cx="1172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Video</a:t>
            </a:r>
            <a:endParaRPr b="1" i="0" sz="1900" u="none" cap="none" strike="noStrike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24" name="Google Shape;124;p3"/>
          <p:cNvGrpSpPr/>
          <p:nvPr/>
        </p:nvGrpSpPr>
        <p:grpSpPr>
          <a:xfrm>
            <a:off x="16515509" y="472712"/>
            <a:ext cx="1172482" cy="779647"/>
            <a:chOff x="3051531" y="1516809"/>
            <a:chExt cx="390034" cy="296545"/>
          </a:xfrm>
        </p:grpSpPr>
        <p:sp>
          <p:nvSpPr>
            <p:cNvPr id="125" name="Google Shape;125;p3"/>
            <p:cNvSpPr/>
            <p:nvPr/>
          </p:nvSpPr>
          <p:spPr>
            <a:xfrm>
              <a:off x="3051531" y="1516809"/>
              <a:ext cx="389719" cy="296545"/>
            </a:xfrm>
            <a:custGeom>
              <a:rect b="b" l="l" r="r" t="t"/>
              <a:pathLst>
                <a:path extrusionOk="0" h="19806" w="26029">
                  <a:moveTo>
                    <a:pt x="316" y="0"/>
                  </a:moveTo>
                  <a:cubicBezTo>
                    <a:pt x="148" y="0"/>
                    <a:pt x="1" y="147"/>
                    <a:pt x="1" y="316"/>
                  </a:cubicBezTo>
                  <a:lnTo>
                    <a:pt x="1" y="19490"/>
                  </a:lnTo>
                  <a:cubicBezTo>
                    <a:pt x="1" y="19658"/>
                    <a:pt x="148" y="19805"/>
                    <a:pt x="316" y="19805"/>
                  </a:cubicBezTo>
                  <a:lnTo>
                    <a:pt x="25713" y="19805"/>
                  </a:lnTo>
                  <a:cubicBezTo>
                    <a:pt x="25882" y="19805"/>
                    <a:pt x="26029" y="19658"/>
                    <a:pt x="26029" y="19490"/>
                  </a:cubicBez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051531" y="1744391"/>
              <a:ext cx="389719" cy="68963"/>
            </a:xfrm>
            <a:custGeom>
              <a:rect b="b" l="l" r="r" t="t"/>
              <a:pathLst>
                <a:path extrusionOk="0" h="4606" w="26029">
                  <a:moveTo>
                    <a:pt x="1" y="1"/>
                  </a:moveTo>
                  <a:lnTo>
                    <a:pt x="1" y="4290"/>
                  </a:lnTo>
                  <a:cubicBezTo>
                    <a:pt x="1" y="4458"/>
                    <a:pt x="148" y="4605"/>
                    <a:pt x="316" y="4605"/>
                  </a:cubicBezTo>
                  <a:lnTo>
                    <a:pt x="25713" y="4605"/>
                  </a:lnTo>
                  <a:cubicBezTo>
                    <a:pt x="25882" y="4605"/>
                    <a:pt x="26029" y="4458"/>
                    <a:pt x="26029" y="4290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051531" y="1753838"/>
              <a:ext cx="389719" cy="59516"/>
            </a:xfrm>
            <a:custGeom>
              <a:rect b="b" l="l" r="r" t="t"/>
              <a:pathLst>
                <a:path extrusionOk="0" h="3975" w="26029">
                  <a:moveTo>
                    <a:pt x="1" y="1"/>
                  </a:moveTo>
                  <a:lnTo>
                    <a:pt x="1" y="3659"/>
                  </a:lnTo>
                  <a:cubicBezTo>
                    <a:pt x="1" y="3827"/>
                    <a:pt x="148" y="3974"/>
                    <a:pt x="316" y="3974"/>
                  </a:cubicBezTo>
                  <a:lnTo>
                    <a:pt x="25713" y="3974"/>
                  </a:lnTo>
                  <a:cubicBezTo>
                    <a:pt x="25882" y="3953"/>
                    <a:pt x="26029" y="3827"/>
                    <a:pt x="26029" y="3659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051846" y="1516809"/>
              <a:ext cx="389405" cy="65804"/>
            </a:xfrm>
            <a:custGeom>
              <a:rect b="b" l="l" r="r" t="t"/>
              <a:pathLst>
                <a:path extrusionOk="0" h="4395" w="26008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4394"/>
                  </a:lnTo>
                  <a:lnTo>
                    <a:pt x="26008" y="4394"/>
                  </a:lnTo>
                  <a:lnTo>
                    <a:pt x="26008" y="316"/>
                  </a:lnTo>
                  <a:cubicBezTo>
                    <a:pt x="26008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051846" y="1516809"/>
              <a:ext cx="389719" cy="56356"/>
            </a:xfrm>
            <a:custGeom>
              <a:rect b="b" l="l" r="r" t="t"/>
              <a:pathLst>
                <a:path extrusionOk="0" h="3764" w="26029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3764"/>
                  </a:lnTo>
                  <a:lnTo>
                    <a:pt x="26008" y="3764"/>
                  </a:ln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077973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1" y="1"/>
                    <a:pt x="1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100012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121737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800"/>
                    <a:pt x="526" y="800"/>
                  </a:cubicBezTo>
                  <a:cubicBezTo>
                    <a:pt x="1051" y="800"/>
                    <a:pt x="1051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336727" y="1539148"/>
              <a:ext cx="81226" cy="11978"/>
            </a:xfrm>
            <a:custGeom>
              <a:rect b="b" l="l" r="r" t="t"/>
              <a:pathLst>
                <a:path extrusionOk="0" h="800" w="5425">
                  <a:moveTo>
                    <a:pt x="526" y="1"/>
                  </a:moveTo>
                  <a:cubicBezTo>
                    <a:pt x="1" y="1"/>
                    <a:pt x="1" y="800"/>
                    <a:pt x="526" y="800"/>
                  </a:cubicBezTo>
                  <a:lnTo>
                    <a:pt x="4899" y="800"/>
                  </a:lnTo>
                  <a:cubicBezTo>
                    <a:pt x="5425" y="779"/>
                    <a:pt x="5425" y="1"/>
                    <a:pt x="4899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301153" y="1539148"/>
              <a:ext cx="30244" cy="11978"/>
            </a:xfrm>
            <a:custGeom>
              <a:rect b="b" l="l" r="r" t="t"/>
              <a:pathLst>
                <a:path extrusionOk="0" h="800" w="2020">
                  <a:moveTo>
                    <a:pt x="527" y="1"/>
                  </a:moveTo>
                  <a:cubicBezTo>
                    <a:pt x="1" y="1"/>
                    <a:pt x="1" y="800"/>
                    <a:pt x="527" y="800"/>
                  </a:cubicBezTo>
                  <a:lnTo>
                    <a:pt x="1494" y="800"/>
                  </a:lnTo>
                  <a:cubicBezTo>
                    <a:pt x="2019" y="779"/>
                    <a:pt x="2019" y="1"/>
                    <a:pt x="1494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170832" y="1608096"/>
              <a:ext cx="151432" cy="107667"/>
            </a:xfrm>
            <a:custGeom>
              <a:rect b="b" l="l" r="r" t="t"/>
              <a:pathLst>
                <a:path extrusionOk="0" h="7191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5130"/>
                  </a:lnTo>
                  <a:cubicBezTo>
                    <a:pt x="1" y="6265"/>
                    <a:pt x="926" y="7191"/>
                    <a:pt x="2061" y="7191"/>
                  </a:cubicBezTo>
                  <a:lnTo>
                    <a:pt x="8053" y="7191"/>
                  </a:lnTo>
                  <a:cubicBezTo>
                    <a:pt x="9189" y="7191"/>
                    <a:pt x="10093" y="6287"/>
                    <a:pt x="10114" y="5151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170832" y="1608096"/>
              <a:ext cx="151432" cy="44079"/>
            </a:xfrm>
            <a:custGeom>
              <a:rect b="b" l="l" r="r" t="t"/>
              <a:pathLst>
                <a:path extrusionOk="0" h="2944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2944"/>
                  </a:lnTo>
                  <a:cubicBezTo>
                    <a:pt x="1" y="1808"/>
                    <a:pt x="926" y="883"/>
                    <a:pt x="2061" y="883"/>
                  </a:cubicBezTo>
                  <a:lnTo>
                    <a:pt x="8053" y="883"/>
                  </a:lnTo>
                  <a:cubicBezTo>
                    <a:pt x="9189" y="883"/>
                    <a:pt x="10114" y="1808"/>
                    <a:pt x="10114" y="2944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227503" y="1642084"/>
              <a:ext cx="41878" cy="40007"/>
            </a:xfrm>
            <a:custGeom>
              <a:rect b="b" l="l" r="r" t="t"/>
              <a:pathLst>
                <a:path extrusionOk="0" h="2672" w="2797">
                  <a:moveTo>
                    <a:pt x="330" y="0"/>
                  </a:moveTo>
                  <a:cubicBezTo>
                    <a:pt x="161" y="0"/>
                    <a:pt x="0" y="144"/>
                    <a:pt x="0" y="337"/>
                  </a:cubicBezTo>
                  <a:lnTo>
                    <a:pt x="0" y="2335"/>
                  </a:lnTo>
                  <a:cubicBezTo>
                    <a:pt x="0" y="2528"/>
                    <a:pt x="148" y="2672"/>
                    <a:pt x="322" y="2672"/>
                  </a:cubicBezTo>
                  <a:cubicBezTo>
                    <a:pt x="375" y="2672"/>
                    <a:pt x="430" y="2658"/>
                    <a:pt x="484" y="2629"/>
                  </a:cubicBezTo>
                  <a:lnTo>
                    <a:pt x="2544" y="1641"/>
                  </a:lnTo>
                  <a:cubicBezTo>
                    <a:pt x="2796" y="1515"/>
                    <a:pt x="2796" y="1157"/>
                    <a:pt x="2544" y="1031"/>
                  </a:cubicBezTo>
                  <a:lnTo>
                    <a:pt x="484" y="43"/>
                  </a:lnTo>
                  <a:cubicBezTo>
                    <a:pt x="435" y="13"/>
                    <a:pt x="382" y="0"/>
                    <a:pt x="33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087106" y="1776177"/>
              <a:ext cx="160865" cy="11679"/>
            </a:xfrm>
            <a:custGeom>
              <a:rect b="b" l="l" r="r" t="t"/>
              <a:pathLst>
                <a:path extrusionOk="0" h="780" w="10744">
                  <a:moveTo>
                    <a:pt x="506" y="1"/>
                  </a:moveTo>
                  <a:cubicBezTo>
                    <a:pt x="0" y="1"/>
                    <a:pt x="7" y="779"/>
                    <a:pt x="526" y="779"/>
                  </a:cubicBezTo>
                  <a:lnTo>
                    <a:pt x="10218" y="779"/>
                  </a:lnTo>
                  <a:cubicBezTo>
                    <a:pt x="10744" y="779"/>
                    <a:pt x="10744" y="1"/>
                    <a:pt x="10218" y="1"/>
                  </a:cubicBezTo>
                  <a:lnTo>
                    <a:pt x="526" y="1"/>
                  </a:lnTo>
                  <a:cubicBezTo>
                    <a:pt x="519" y="1"/>
                    <a:pt x="512" y="1"/>
                    <a:pt x="50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62540" y="1775563"/>
              <a:ext cx="46295" cy="11978"/>
            </a:xfrm>
            <a:custGeom>
              <a:rect b="b" l="l" r="r" t="t"/>
              <a:pathLst>
                <a:path extrusionOk="0" h="800" w="3092">
                  <a:moveTo>
                    <a:pt x="526" y="0"/>
                  </a:moveTo>
                  <a:cubicBezTo>
                    <a:pt x="1" y="0"/>
                    <a:pt x="1" y="799"/>
                    <a:pt x="526" y="799"/>
                  </a:cubicBezTo>
                  <a:lnTo>
                    <a:pt x="2566" y="799"/>
                  </a:lnTo>
                  <a:cubicBezTo>
                    <a:pt x="3091" y="799"/>
                    <a:pt x="3091" y="0"/>
                    <a:pt x="2566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"/>
          <p:cNvSpPr txBox="1"/>
          <p:nvPr/>
        </p:nvSpPr>
        <p:spPr>
          <a:xfrm>
            <a:off x="2149525" y="608263"/>
            <a:ext cx="47904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4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Popliteal Fossa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6" name="Google Shape;146;p4"/>
          <p:cNvGraphicFramePr/>
          <p:nvPr/>
        </p:nvGraphicFramePr>
        <p:xfrm>
          <a:off x="768275" y="26806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{25627307-54A7-4CD6-8153-AE0042F7172E}</a:tableStyleId>
              </a:tblPr>
              <a:tblGrid>
                <a:gridCol w="11303100"/>
              </a:tblGrid>
              <a:tr h="1068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From medial to lateral</a:t>
                      </a:r>
                      <a:endParaRPr sz="2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</a:tr>
              <a:tr h="3981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r>
                        <a:rPr lang="en-US" sz="3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7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Popliteal vessels </a:t>
                      </a:r>
                      <a:endParaRPr sz="27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2- Small saphenous vein</a:t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3- </a:t>
                      </a:r>
                      <a:r>
                        <a:rPr lang="en-US" sz="2700" u="none" cap="none" strike="noStrike">
                          <a:solidFill>
                            <a:srgbClr val="FF00F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Tibial nerve </a:t>
                      </a:r>
                      <a:endParaRPr sz="2700" u="none" cap="none" strike="noStrike">
                        <a:solidFill>
                          <a:srgbClr val="FF00F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4-</a:t>
                      </a:r>
                      <a:r>
                        <a:rPr lang="en-US" sz="2700" u="none" cap="none" strike="noStrike">
                          <a:solidFill>
                            <a:srgbClr val="FFD966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Common peroneal nerve.  </a:t>
                      </a:r>
                      <a:endParaRPr sz="2700" u="none" cap="none" strike="noStrike">
                        <a:solidFill>
                          <a:srgbClr val="FFD966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5- Posterior cut. nerve of thigh</a:t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6- Connective tissue &amp; popliteal lymph nodes. </a:t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solidFill>
                            <a:srgbClr val="FF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The deepest structure is popliteal artery.</a:t>
                      </a:r>
                      <a:endParaRPr sz="2600" u="none" cap="none" strike="noStrike">
                        <a:solidFill>
                          <a:srgbClr val="FF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47" name="Google Shape;147;p4"/>
          <p:cNvSpPr txBox="1"/>
          <p:nvPr/>
        </p:nvSpPr>
        <p:spPr>
          <a:xfrm>
            <a:off x="15652525" y="3108300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71375" y="2257225"/>
            <a:ext cx="6216625" cy="504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4"/>
          <p:cNvSpPr txBox="1"/>
          <p:nvPr/>
        </p:nvSpPr>
        <p:spPr>
          <a:xfrm>
            <a:off x="768275" y="1889400"/>
            <a:ext cx="230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Contents:</a:t>
            </a:r>
            <a:endParaRPr b="0" i="0" sz="2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0" name="Google Shape;15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24550" y="129200"/>
            <a:ext cx="2246822" cy="237581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 txBox="1"/>
          <p:nvPr/>
        </p:nvSpPr>
        <p:spPr>
          <a:xfrm>
            <a:off x="12514500" y="1070800"/>
            <a:ext cx="4790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Dr.note: CONTENTS ARE VERY IMPORTANT </a:t>
            </a:r>
            <a:endParaRPr b="0" i="0" sz="20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2" name="Google Shape;152;p4"/>
          <p:cNvSpPr txBox="1"/>
          <p:nvPr/>
        </p:nvSpPr>
        <p:spPr>
          <a:xfrm flipH="1">
            <a:off x="7291175" y="5098975"/>
            <a:ext cx="3466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MOST SUPERFICIAL </a:t>
            </a:r>
            <a:endParaRPr b="0" i="0" sz="17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3" name="Google Shape;153;p4"/>
          <p:cNvSpPr/>
          <p:nvPr/>
        </p:nvSpPr>
        <p:spPr>
          <a:xfrm rot="10800000">
            <a:off x="5962053" y="5111302"/>
            <a:ext cx="1197122" cy="419648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EAD1DC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4"/>
          <p:cNvSpPr/>
          <p:nvPr/>
        </p:nvSpPr>
        <p:spPr>
          <a:xfrm flipH="1">
            <a:off x="6011540" y="4619776"/>
            <a:ext cx="1098148" cy="444301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EAD1DC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"/>
          <p:cNvSpPr txBox="1"/>
          <p:nvPr/>
        </p:nvSpPr>
        <p:spPr>
          <a:xfrm>
            <a:off x="7315655" y="4583895"/>
            <a:ext cx="36567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MOST SUPERFICIAL </a:t>
            </a:r>
            <a:endParaRPr b="0" i="0" sz="17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6" name="Google Shape;156;p4"/>
          <p:cNvSpPr txBox="1"/>
          <p:nvPr/>
        </p:nvSpPr>
        <p:spPr>
          <a:xfrm>
            <a:off x="1022125" y="6822150"/>
            <a:ext cx="14630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Dr.note : What’s the deepest structure in popliteal fossa? Popliteal artery </a:t>
            </a:r>
            <a:endParaRPr b="0" i="0" sz="14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" name="Google Shape;162;p5"/>
          <p:cNvGraphicFramePr/>
          <p:nvPr/>
        </p:nvGraphicFramePr>
        <p:xfrm>
          <a:off x="952500" y="3213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{25627307-54A7-4CD6-8153-AE0042F7172E}</a:tableStyleId>
              </a:tblPr>
              <a:tblGrid>
                <a:gridCol w="4095750"/>
                <a:gridCol w="4157175"/>
                <a:gridCol w="4034325"/>
                <a:gridCol w="4095750"/>
              </a:tblGrid>
              <a:tr h="1401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US" sz="3400" u="none" cap="none" strike="noStrike">
                          <a:solidFill>
                            <a:srgbClr val="0000F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Superficial group of muscles</a:t>
                      </a:r>
                      <a:endParaRPr sz="3400" u="none" cap="none" strike="noStrike">
                        <a:solidFill>
                          <a:srgbClr val="0000F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US" sz="34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Deep group of muscles</a:t>
                      </a:r>
                      <a:endParaRPr sz="34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US" sz="34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 Tibial Artery</a:t>
                      </a:r>
                      <a:endParaRPr sz="3400" u="none" cap="none" strike="noStrike">
                        <a:solidFill>
                          <a:srgbClr val="38761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Arial"/>
                        <a:buNone/>
                      </a:pPr>
                      <a:r>
                        <a:rPr lang="en-US" sz="3300" u="none" cap="none" strike="noStrike">
                          <a:solidFill>
                            <a:srgbClr val="F1C232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Tibial Nerve</a:t>
                      </a:r>
                      <a:endParaRPr sz="3300" u="none" cap="none" strike="noStrike">
                        <a:solidFill>
                          <a:srgbClr val="F1C232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</a:tr>
              <a:tr h="4474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 </a:t>
                      </a: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1. Gastrocnemius</a:t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t/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2. Plantaris </a:t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t/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3. Soleus</a:t>
                      </a:r>
                      <a:r>
                        <a:rPr lang="en-US" sz="2700" u="none" cap="none" strike="noStrike"/>
                        <a:t>  </a:t>
                      </a:r>
                      <a:endParaRPr sz="27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1. Popliteus</a:t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t/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2. Flexor digitorum longus </a:t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t/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3. Tibialis posterior </a:t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t/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4. Flexor hallucis longus</a:t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It is one of the terminal branches of the </a:t>
                      </a:r>
                      <a:r>
                        <a:rPr b="1"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popliteal artery</a:t>
                      </a: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 </a:t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It is the larger terminal branch of the </a:t>
                      </a:r>
                      <a:r>
                        <a:rPr b="1"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sciatic nerve in the lower ⅓ of the back of the thigh </a:t>
                      </a:r>
                      <a:endParaRPr b="1"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63" name="Google Shape;163;p5"/>
          <p:cNvSpPr txBox="1"/>
          <p:nvPr/>
        </p:nvSpPr>
        <p:spPr>
          <a:xfrm>
            <a:off x="11085400" y="4698250"/>
            <a:ext cx="3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5"/>
          <p:cNvSpPr txBox="1"/>
          <p:nvPr/>
        </p:nvSpPr>
        <p:spPr>
          <a:xfrm>
            <a:off x="1924200" y="500413"/>
            <a:ext cx="88218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4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Popliteal Fossa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38625" y="7429500"/>
            <a:ext cx="2196274" cy="24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775" y="6867225"/>
            <a:ext cx="3864450" cy="311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5"/>
          <p:cNvSpPr txBox="1"/>
          <p:nvPr/>
        </p:nvSpPr>
        <p:spPr>
          <a:xfrm>
            <a:off x="2048950" y="1401097"/>
            <a:ext cx="18103500" cy="6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CONTENTS OF THE POSTERIOR FASCIAL COMPARTMENT OF THE LEG</a:t>
            </a:r>
            <a:endParaRPr b="0" i="0" sz="3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572823" y="2211363"/>
            <a:ext cx="178443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transverse intermuscular septum of the leg is a septum divides the muscles of the posterior compartment into superficial and deep groups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1924200" y="677563"/>
            <a:ext cx="9768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Superficial Group Muscles</a:t>
            </a:r>
            <a:endParaRPr b="0" i="0" sz="3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75" name="Google Shape;175;p6"/>
          <p:cNvGraphicFramePr/>
          <p:nvPr/>
        </p:nvGraphicFramePr>
        <p:xfrm>
          <a:off x="600900" y="17137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{25627307-54A7-4CD6-8153-AE0042F7172E}</a:tableStyleId>
              </a:tblPr>
              <a:tblGrid>
                <a:gridCol w="2789100"/>
                <a:gridCol w="2789100"/>
                <a:gridCol w="2789100"/>
                <a:gridCol w="2789100"/>
                <a:gridCol w="2789100"/>
                <a:gridCol w="2789100"/>
              </a:tblGrid>
              <a:tr h="1085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Arial"/>
                        <a:buNone/>
                      </a:pPr>
                      <a:r>
                        <a:rPr b="1" lang="en-US" sz="3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Muscle </a:t>
                      </a:r>
                      <a:endParaRPr b="1" sz="3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Arial"/>
                        <a:buNone/>
                      </a:pPr>
                      <a:r>
                        <a:rPr b="1" lang="en-US" sz="33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</a:t>
                      </a:r>
                      <a:endParaRPr b="1" sz="3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500"/>
                        <a:buFont typeface="Arial"/>
                        <a:buNone/>
                      </a:pPr>
                      <a:r>
                        <a:rPr b="1" lang="en-US" sz="3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Insertion</a:t>
                      </a:r>
                      <a:endParaRPr b="1" sz="3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lang="en-US" sz="32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Action </a:t>
                      </a:r>
                      <a:endParaRPr b="1" sz="3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33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Muscle </a:t>
                      </a:r>
                      <a:endParaRPr sz="3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Nerve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</a:tr>
              <a:tr h="2291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Gastrocnemius</a:t>
                      </a:r>
                      <a:endParaRPr sz="2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b="1"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b="1"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head 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from lateral condyle of femur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-</a:t>
                      </a:r>
                      <a:r>
                        <a:rPr b="1"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b="1"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head 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from above medial condyle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 surface of calcaneus  via 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tendo calcaneus</a:t>
                      </a:r>
                      <a:endParaRPr sz="20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Plantar flexes 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foot at ankle joint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-flexes knee joint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99999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NOTE</a:t>
                      </a:r>
                      <a:r>
                        <a:rPr lang="en-US" sz="2000" u="none" cap="none" strike="noStrike">
                          <a:solidFill>
                            <a:srgbClr val="99999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: We can't see the "Soleus muscle" until we remove the "Gastrocnemius muscle" which lays above it. (438)</a:t>
                      </a:r>
                      <a:endParaRPr sz="2000" u="none" cap="none" strike="noStrike">
                        <a:solidFill>
                          <a:srgbClr val="99999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All by Tibial Nerve</a:t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2861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Plantaris</a:t>
                      </a:r>
                      <a:endParaRPr sz="2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 supracondylar ridge of femur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 surface of calcaneum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 vMerge="1"/>
              </a:tr>
              <a:tr h="212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Soleus</a:t>
                      </a:r>
                      <a:endParaRPr sz="2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Shafts of 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tibia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and 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fibula</a:t>
                      </a:r>
                      <a:endParaRPr sz="20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 surface of calcaneum via 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tendo calcaneus</a:t>
                      </a:r>
                      <a:endParaRPr sz="20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Together with gastrocnemius and plantaris is powerful </a:t>
                      </a:r>
                      <a:r>
                        <a:rPr lang="en-US" sz="18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plantar flexor </a:t>
                      </a:r>
                      <a:r>
                        <a:rPr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of ankle joint, </a:t>
                      </a:r>
                      <a:r>
                        <a:rPr lang="en-US" sz="18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provides main propulsive force in walking and running</a:t>
                      </a:r>
                      <a:endParaRPr sz="18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 vMerge="1"/>
              </a:tr>
            </a:tbl>
          </a:graphicData>
        </a:graphic>
      </p:graphicFrame>
      <p:pic>
        <p:nvPicPr>
          <p:cNvPr id="176" name="Google Shape;17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0250" y="2799100"/>
            <a:ext cx="2183198" cy="218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908775" y="5463350"/>
            <a:ext cx="2486152" cy="218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93785" y="7951953"/>
            <a:ext cx="1916124" cy="191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086975" y="3959375"/>
            <a:ext cx="1916125" cy="55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"/>
          <p:cNvSpPr txBox="1"/>
          <p:nvPr/>
        </p:nvSpPr>
        <p:spPr>
          <a:xfrm>
            <a:off x="783428" y="5697900"/>
            <a:ext cx="1371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Maybe absent </a:t>
            </a:r>
            <a:endParaRPr b="0" i="0" sz="14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1" name="Google Shape;181;p6"/>
          <p:cNvSpPr txBox="1"/>
          <p:nvPr/>
        </p:nvSpPr>
        <p:spPr>
          <a:xfrm>
            <a:off x="6179100" y="6769351"/>
            <a:ext cx="2486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Dr note: Direct to the calcaneum without tendon</a:t>
            </a:r>
            <a:endParaRPr b="0" i="0" sz="15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7"/>
          <p:cNvSpPr txBox="1"/>
          <p:nvPr/>
        </p:nvSpPr>
        <p:spPr>
          <a:xfrm>
            <a:off x="1998225" y="669763"/>
            <a:ext cx="5883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Deep Group Muscles</a:t>
            </a:r>
            <a:endParaRPr b="0" i="0" sz="3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88" name="Google Shape;188;p7"/>
          <p:cNvGraphicFramePr/>
          <p:nvPr/>
        </p:nvGraphicFramePr>
        <p:xfrm>
          <a:off x="952500" y="17137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{25627307-54A7-4CD6-8153-AE0042F7172E}</a:tableStyleId>
              </a:tblPr>
              <a:tblGrid>
                <a:gridCol w="2730500"/>
                <a:gridCol w="2730500"/>
                <a:gridCol w="2791900"/>
                <a:gridCol w="2669100"/>
                <a:gridCol w="2730500"/>
                <a:gridCol w="2730500"/>
              </a:tblGrid>
              <a:tr h="1022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800"/>
                        <a:buFont typeface="Arial"/>
                        <a:buNone/>
                      </a:pPr>
                      <a:r>
                        <a:rPr b="1" lang="en-US" sz="3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Muscle</a:t>
                      </a:r>
                      <a:endParaRPr b="1" sz="3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800"/>
                        <a:buFont typeface="Arial"/>
                        <a:buNone/>
                      </a:pPr>
                      <a:r>
                        <a:rPr b="1" lang="en-US" sz="3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</a:t>
                      </a:r>
                      <a:endParaRPr b="1" sz="3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800"/>
                        <a:buFont typeface="Arial"/>
                        <a:buNone/>
                      </a:pPr>
                      <a:r>
                        <a:rPr b="1" lang="en-US" sz="3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Insertion</a:t>
                      </a:r>
                      <a:endParaRPr b="1" sz="3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800"/>
                        <a:buFont typeface="Arial"/>
                        <a:buNone/>
                      </a:pPr>
                      <a:r>
                        <a:rPr b="1" lang="en-US" sz="3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Action</a:t>
                      </a:r>
                      <a:endParaRPr b="1" sz="3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38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Muscle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38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Nerve</a:t>
                      </a:r>
                      <a:endParaRPr b="1" sz="3800" u="none" cap="none" strike="noStrike"/>
                    </a:p>
                  </a:txBody>
                  <a:tcPr marT="91425" marB="91425" marR="91425" marL="91425">
                    <a:solidFill>
                      <a:srgbClr val="FFE8D0"/>
                    </a:solidFill>
                  </a:tcPr>
                </a:tc>
              </a:tr>
              <a:tr h="217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Popliteus</a:t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Groove on Lateral surface of 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 condyle 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of femur (Intracapsular).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 surface of shaft of 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tibia above soleal line.</a:t>
                      </a:r>
                      <a:endParaRPr sz="20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Flexes knee joint</a:t>
                      </a:r>
                      <a:r>
                        <a:rPr b="1"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: </a:t>
                      </a:r>
                      <a:r>
                        <a:rPr b="1" lang="en-US" sz="16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Unlocks</a:t>
                      </a:r>
                      <a:r>
                        <a:rPr b="1"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knee joint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by lateral rotation of femur on tibia (or slight medial rotation of leg which accompanies the flexion).</a:t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 row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6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All by Tibial Nerve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1610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Flexor digitorum longu</a:t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surface of shaft 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tibia</a:t>
                      </a:r>
                      <a:endParaRPr sz="20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Bases of distal phalanges of 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 4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toes.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Flexes</a:t>
                      </a:r>
                      <a:r>
                        <a:rPr b="1"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distal phalanges of lateral four </a:t>
                      </a:r>
                      <a:r>
                        <a:rPr b="1" lang="en-US" sz="16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toes</a:t>
                      </a:r>
                      <a:r>
                        <a:rPr b="1"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;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16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plantar Flexes 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foot at ankle joint; Supports </a:t>
                      </a:r>
                      <a:r>
                        <a:rPr lang="en-US" sz="16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 and lateral longitudinal arches.</a:t>
                      </a:r>
                      <a:endParaRPr sz="16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 vMerge="1"/>
              </a:tr>
              <a:tr h="1623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Flexor hallucis longus</a:t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surface of shaft of 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fibula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Base of distal phalanx of 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big toe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Flexes</a:t>
                      </a:r>
                      <a:r>
                        <a:rPr b="1" lang="en-US" sz="1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distal phalanx of </a:t>
                      </a:r>
                      <a:r>
                        <a:rPr b="1" lang="en-US" sz="17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big toe</a:t>
                      </a:r>
                      <a:r>
                        <a:rPr lang="en-US" sz="1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; </a:t>
                      </a:r>
                      <a:r>
                        <a:rPr lang="en-US" sz="17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plantar flexes</a:t>
                      </a:r>
                      <a:r>
                        <a:rPr lang="en-US" sz="1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foot at ankle joint; supports </a:t>
                      </a:r>
                      <a:r>
                        <a:rPr lang="en-US" sz="17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 longitudinal arch.</a:t>
                      </a:r>
                      <a:endParaRPr sz="17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 vMerge="1"/>
              </a:tr>
              <a:tr h="1942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Tibialis posterior</a:t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surface of shafts of 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tibia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and 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fibula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and 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interosseous membrane.</a:t>
                      </a:r>
                      <a:endParaRPr sz="20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Tuberosity of </a:t>
                      </a:r>
                      <a:r>
                        <a:rPr lang="en-US" sz="19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navicular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bone (</a:t>
                      </a:r>
                      <a:r>
                        <a:rPr lang="en-US" sz="19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 in tarsal bone generally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)and other neighboring tarsal bones. (except talus).</a:t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Plantar flexes</a:t>
                      </a:r>
                      <a:r>
                        <a:rPr b="1"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foot at ankle joint;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Flexes foot at ankle joint; </a:t>
                      </a:r>
                      <a:r>
                        <a:rPr lang="en-US" sz="16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inverts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foot at subtalar and transverse tarsal joints; supports </a:t>
                      </a:r>
                      <a:r>
                        <a:rPr lang="en-US" sz="16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 longitudinal arches.</a:t>
                      </a:r>
                      <a:endParaRPr sz="16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 vMerge="1"/>
              </a:tr>
            </a:tbl>
          </a:graphicData>
        </a:graphic>
      </p:graphicFrame>
      <p:pic>
        <p:nvPicPr>
          <p:cNvPr id="189" name="Google Shape;18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74177" y="2768075"/>
            <a:ext cx="2146224" cy="214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74500" y="4914300"/>
            <a:ext cx="2730501" cy="164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980450" y="6764475"/>
            <a:ext cx="2533650" cy="139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980463" y="8364100"/>
            <a:ext cx="2533650" cy="164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086975" y="3959375"/>
            <a:ext cx="1916125" cy="559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"/>
          <p:cNvSpPr txBox="1"/>
          <p:nvPr/>
        </p:nvSpPr>
        <p:spPr>
          <a:xfrm>
            <a:off x="1945149" y="4304803"/>
            <a:ext cx="109800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8"/>
          <p:cNvSpPr txBox="1"/>
          <p:nvPr/>
        </p:nvSpPr>
        <p:spPr>
          <a:xfrm>
            <a:off x="2308774" y="475140"/>
            <a:ext cx="143976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Flexor Retinaculum</a:t>
            </a:r>
            <a:endParaRPr b="0" i="0" sz="3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1" name="Google Shape;201;p8"/>
          <p:cNvSpPr txBox="1"/>
          <p:nvPr/>
        </p:nvSpPr>
        <p:spPr>
          <a:xfrm>
            <a:off x="3428993" y="1169649"/>
            <a:ext cx="109800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sng" cap="none" strike="noStrike">
                <a:solidFill>
                  <a:schemeClr val="dk1"/>
                </a:solidFill>
                <a:highlight>
                  <a:srgbClr val="FFF2CC"/>
                </a:highlight>
                <a:latin typeface="Comfortaa"/>
                <a:ea typeface="Comfortaa"/>
                <a:cs typeface="Comfortaa"/>
                <a:sym typeface="Comfortaa"/>
              </a:rPr>
              <a:t>Structures passing posterior to medial malleolus, deep to flexor retinaculum:</a:t>
            </a:r>
            <a:endParaRPr b="0" i="0" sz="1900" u="sng" cap="none" strike="noStrike">
              <a:solidFill>
                <a:schemeClr val="dk1"/>
              </a:solidFill>
              <a:highlight>
                <a:srgbClr val="FFF2C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2" name="Google Shape;202;p8"/>
          <p:cNvSpPr txBox="1"/>
          <p:nvPr/>
        </p:nvSpPr>
        <p:spPr>
          <a:xfrm>
            <a:off x="4316961" y="1660650"/>
            <a:ext cx="116367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Extends from back of </a:t>
            </a:r>
            <a:r>
              <a:rPr b="1" i="0" lang="en-US" sz="1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medial malleolus of tibia</a:t>
            </a:r>
            <a:r>
              <a:rPr b="0" i="0" lang="en-US" sz="1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to </a:t>
            </a:r>
            <a:r>
              <a:rPr b="1" i="0" lang="en-US" sz="1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medial side of calcaneum</a:t>
            </a:r>
            <a:endParaRPr b="1" i="0" sz="18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03" name="Google Shape;20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28418" y="2615454"/>
            <a:ext cx="4132500" cy="31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8"/>
          <p:cNvPicPr preferRelativeResize="0"/>
          <p:nvPr/>
        </p:nvPicPr>
        <p:blipFill rotWithShape="1">
          <a:blip r:embed="rId5">
            <a:alphaModFix/>
          </a:blip>
          <a:srcRect b="19717" l="0" r="0" t="0"/>
          <a:stretch/>
        </p:blipFill>
        <p:spPr>
          <a:xfrm>
            <a:off x="650075" y="2721700"/>
            <a:ext cx="5994299" cy="3290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8"/>
          <p:cNvSpPr txBox="1"/>
          <p:nvPr/>
        </p:nvSpPr>
        <p:spPr>
          <a:xfrm>
            <a:off x="6225002" y="3765921"/>
            <a:ext cx="1800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3)Tibial vein مب معنا</a:t>
            </a:r>
            <a:endParaRPr b="0" i="0" sz="1500" u="none" cap="none" strike="noStrike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8"/>
          <p:cNvSpPr txBox="1"/>
          <p:nvPr/>
        </p:nvSpPr>
        <p:spPr>
          <a:xfrm>
            <a:off x="1115994" y="3585438"/>
            <a:ext cx="23130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Medial to lateral</a:t>
            </a:r>
            <a:endParaRPr b="1" i="0" sz="16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7" name="Google Shape;207;p8"/>
          <p:cNvSpPr txBox="1"/>
          <p:nvPr/>
        </p:nvSpPr>
        <p:spPr>
          <a:xfrm>
            <a:off x="13011650" y="2721710"/>
            <a:ext cx="5453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 1</a:t>
            </a:r>
            <a:endParaRPr b="0" i="0" sz="11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11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3</a:t>
            </a:r>
            <a:endParaRPr b="0" i="0" sz="11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 4</a:t>
            </a:r>
            <a:endParaRPr b="0" i="0" sz="11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8"/>
          <p:cNvSpPr txBox="1"/>
          <p:nvPr/>
        </p:nvSpPr>
        <p:spPr>
          <a:xfrm>
            <a:off x="12925144" y="3350024"/>
            <a:ext cx="53784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0" i="0" sz="11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8"/>
          <p:cNvSpPr/>
          <p:nvPr/>
        </p:nvSpPr>
        <p:spPr>
          <a:xfrm>
            <a:off x="15661144" y="4040515"/>
            <a:ext cx="992400" cy="251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8"/>
          <p:cNvSpPr txBox="1"/>
          <p:nvPr/>
        </p:nvSpPr>
        <p:spPr>
          <a:xfrm>
            <a:off x="1116002" y="9378372"/>
            <a:ext cx="1439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All the tendons are surrounded by </a:t>
            </a:r>
            <a:r>
              <a:rPr b="1" i="0" lang="en-US" sz="2000" u="none" cap="none" strike="noStrike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synovial sheath</a:t>
            </a:r>
            <a:endParaRPr b="1" i="0" sz="2000" u="none" cap="none" strike="noStrike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1" name="Google Shape;211;p8"/>
          <p:cNvSpPr txBox="1"/>
          <p:nvPr/>
        </p:nvSpPr>
        <p:spPr>
          <a:xfrm>
            <a:off x="10272789" y="6489872"/>
            <a:ext cx="143976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Team441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: </a:t>
            </a:r>
            <a:r>
              <a:rPr b="1" i="0" lang="en-US" sz="1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om </a:t>
            </a:r>
            <a:r>
              <a:rPr b="1" i="0" lang="en-US" sz="1500" u="none" cap="none" strike="noStrike">
                <a:solidFill>
                  <a:srgbClr val="6D9EEB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oes </a:t>
            </a:r>
            <a:r>
              <a:rPr b="1" i="0" lang="en-US" sz="1500" u="none" cap="none" strike="noStrike">
                <a:solidFill>
                  <a:srgbClr val="073662"/>
                </a:solidFill>
                <a:latin typeface="Comfortaa"/>
                <a:ea typeface="Comfortaa"/>
                <a:cs typeface="Comfortaa"/>
                <a:sym typeface="Comfortaa"/>
              </a:rPr>
              <a:t>A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Very </a:t>
            </a:r>
            <a:r>
              <a:rPr b="1" i="0" lang="en-US" sz="1500" u="none" cap="none" strike="noStrike">
                <a:solidFill>
                  <a:srgbClr val="FFD866"/>
                </a:solidFill>
                <a:latin typeface="Comfortaa"/>
                <a:ea typeface="Comfortaa"/>
                <a:cs typeface="Comfortaa"/>
                <a:sym typeface="Comfortaa"/>
              </a:rPr>
              <a:t>N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ice </a:t>
            </a:r>
            <a:r>
              <a:rPr b="1" i="0" lang="en-US" sz="1500" u="none" cap="none" strike="noStrike">
                <a:solidFill>
                  <a:srgbClr val="E99999"/>
                </a:solidFill>
                <a:latin typeface="Comfortaa"/>
                <a:ea typeface="Comfortaa"/>
                <a:cs typeface="Comfortaa"/>
                <a:sym typeface="Comfortaa"/>
              </a:rPr>
              <a:t>H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at</a:t>
            </a:r>
            <a:endParaRPr b="1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Or : Tom Drives A Nice Honda </a:t>
            </a:r>
            <a:endParaRPr b="1" i="0" sz="15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2" name="Google Shape;212;p8"/>
          <p:cNvPicPr preferRelativeResize="0"/>
          <p:nvPr/>
        </p:nvPicPr>
        <p:blipFill rotWithShape="1">
          <a:blip r:embed="rId6">
            <a:alphaModFix/>
          </a:blip>
          <a:srcRect b="0" l="0" r="0" t="19418"/>
          <a:stretch/>
        </p:blipFill>
        <p:spPr>
          <a:xfrm>
            <a:off x="10272800" y="7163075"/>
            <a:ext cx="3961300" cy="297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8"/>
          <p:cNvSpPr txBox="1"/>
          <p:nvPr/>
        </p:nvSpPr>
        <p:spPr>
          <a:xfrm>
            <a:off x="999602" y="6208282"/>
            <a:ext cx="146304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1-Tibialis posterior tendon</a:t>
            </a:r>
            <a:endParaRPr b="0" i="0" sz="1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2-Flexor digitorum longus tendon </a:t>
            </a:r>
            <a:endParaRPr b="0" i="0" sz="1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3-Posterior tibial artery with venae comitantes</a:t>
            </a:r>
            <a:r>
              <a:rPr b="0" i="0" lang="en-US" sz="19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 (يفصل</a:t>
            </a: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19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بينهم)</a:t>
            </a:r>
            <a:endParaRPr b="0" i="0" sz="19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4-Tibial nerve  </a:t>
            </a:r>
            <a:endParaRPr b="0" i="0" sz="1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5-Flexor hallucis longus tendon</a:t>
            </a:r>
            <a:endParaRPr b="0" i="0" sz="1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4" name="Google Shape;214;p8"/>
          <p:cNvSpPr txBox="1"/>
          <p:nvPr/>
        </p:nvSpPr>
        <p:spPr>
          <a:xfrm>
            <a:off x="11879884" y="318438"/>
            <a:ext cx="82542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STRUCTURE IS VERY IMPORTANT</a:t>
            </a:r>
            <a:r>
              <a:rPr b="0" i="0" lang="en-US" sz="1900" u="none" cap="none" strike="noStrik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900" u="none" cap="none" strike="noStrik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9"/>
          <p:cNvSpPr txBox="1"/>
          <p:nvPr/>
        </p:nvSpPr>
        <p:spPr>
          <a:xfrm>
            <a:off x="2208739" y="668857"/>
            <a:ext cx="143976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-US" sz="33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Sole of the foot</a:t>
            </a:r>
            <a:endParaRPr b="0" i="0" sz="33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21" name="Google Shape;221;p9"/>
          <p:cNvGrpSpPr/>
          <p:nvPr/>
        </p:nvGrpSpPr>
        <p:grpSpPr>
          <a:xfrm>
            <a:off x="3175295" y="5760487"/>
            <a:ext cx="4134419" cy="1749991"/>
            <a:chOff x="3400515" y="2281742"/>
            <a:chExt cx="698134" cy="532868"/>
          </a:xfrm>
        </p:grpSpPr>
        <p:grpSp>
          <p:nvGrpSpPr>
            <p:cNvPr id="222" name="Google Shape;222;p9"/>
            <p:cNvGrpSpPr/>
            <p:nvPr/>
          </p:nvGrpSpPr>
          <p:grpSpPr>
            <a:xfrm>
              <a:off x="3400515" y="2283913"/>
              <a:ext cx="312919" cy="219900"/>
              <a:chOff x="3400515" y="2283913"/>
              <a:chExt cx="312919" cy="219900"/>
            </a:xfrm>
          </p:grpSpPr>
          <p:sp>
            <p:nvSpPr>
              <p:cNvPr id="223" name="Google Shape;223;p9"/>
              <p:cNvSpPr/>
              <p:nvPr/>
            </p:nvSpPr>
            <p:spPr>
              <a:xfrm>
                <a:off x="3493534" y="2283913"/>
                <a:ext cx="219900" cy="219900"/>
              </a:xfrm>
              <a:prstGeom prst="ellipse">
                <a:avLst/>
              </a:prstGeom>
              <a:solidFill>
                <a:srgbClr val="FFF2CC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50" lIns="137150" spcFirstLastPara="1" rIns="137150" wrap="square" tIns="685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24" name="Google Shape;224;p9"/>
              <p:cNvCxnSpPr/>
              <p:nvPr/>
            </p:nvCxnSpPr>
            <p:spPr>
              <a:xfrm rot="10800000">
                <a:off x="3400515" y="2393804"/>
                <a:ext cx="954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cxnSp>
          <p:nvCxnSpPr>
            <p:cNvPr id="225" name="Google Shape;225;p9"/>
            <p:cNvCxnSpPr>
              <a:endCxn id="226" idx="4"/>
            </p:cNvCxnSpPr>
            <p:nvPr/>
          </p:nvCxnSpPr>
          <p:spPr>
            <a:xfrm flipH="1" rot="10800000">
              <a:off x="3748982" y="2697010"/>
              <a:ext cx="600" cy="117600"/>
            </a:xfrm>
            <a:prstGeom prst="straightConnector1">
              <a:avLst/>
            </a:prstGeom>
            <a:noFill/>
            <a:ln cap="flat" cmpd="sng" w="2857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26" name="Google Shape;226;p9"/>
            <p:cNvSpPr/>
            <p:nvPr/>
          </p:nvSpPr>
          <p:spPr>
            <a:xfrm>
              <a:off x="3639632" y="2477110"/>
              <a:ext cx="219900" cy="219900"/>
            </a:xfrm>
            <a:prstGeom prst="ellipse">
              <a:avLst/>
            </a:prstGeom>
            <a:solidFill>
              <a:srgbClr val="FFF2CC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7" name="Google Shape;227;p9"/>
            <p:cNvGrpSpPr/>
            <p:nvPr/>
          </p:nvGrpSpPr>
          <p:grpSpPr>
            <a:xfrm>
              <a:off x="3787560" y="2281742"/>
              <a:ext cx="311089" cy="219900"/>
              <a:chOff x="3787560" y="2281742"/>
              <a:chExt cx="311089" cy="219900"/>
            </a:xfrm>
          </p:grpSpPr>
          <p:sp>
            <p:nvSpPr>
              <p:cNvPr id="228" name="Google Shape;228;p9"/>
              <p:cNvSpPr/>
              <p:nvPr/>
            </p:nvSpPr>
            <p:spPr>
              <a:xfrm>
                <a:off x="3787560" y="2281742"/>
                <a:ext cx="219900" cy="219900"/>
              </a:xfrm>
              <a:prstGeom prst="ellipse">
                <a:avLst/>
              </a:prstGeom>
              <a:solidFill>
                <a:srgbClr val="FFF2CC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50" lIns="137150" spcFirstLastPara="1" rIns="137150" wrap="square" tIns="685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29" name="Google Shape;229;p9"/>
              <p:cNvCxnSpPr/>
              <p:nvPr/>
            </p:nvCxnSpPr>
            <p:spPr>
              <a:xfrm rot="10800000">
                <a:off x="4003849" y="2393795"/>
                <a:ext cx="948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230" name="Google Shape;230;p9"/>
          <p:cNvSpPr txBox="1"/>
          <p:nvPr/>
        </p:nvSpPr>
        <p:spPr>
          <a:xfrm>
            <a:off x="2269214" y="2129283"/>
            <a:ext cx="5946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1- The skin of the sole of the foot is </a:t>
            </a:r>
            <a:r>
              <a:rPr b="0" i="0" lang="en-US" sz="1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thick and hairless</a:t>
            </a:r>
            <a:endParaRPr b="0" i="0" sz="15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1" name="Google Shape;231;p9"/>
          <p:cNvSpPr txBox="1"/>
          <p:nvPr/>
        </p:nvSpPr>
        <p:spPr>
          <a:xfrm>
            <a:off x="2269213" y="2678725"/>
            <a:ext cx="7229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2- it shows </a:t>
            </a:r>
            <a:r>
              <a:rPr b="0" i="0" lang="en-US" sz="1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 few flexure creases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at the site of the skin</a:t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2" name="Google Shape;232;p9"/>
          <p:cNvSpPr txBox="1"/>
          <p:nvPr/>
        </p:nvSpPr>
        <p:spPr>
          <a:xfrm>
            <a:off x="2269219" y="3228212"/>
            <a:ext cx="5429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3- </a:t>
            </a:r>
            <a:r>
              <a:rPr b="0" i="0" lang="en-US" sz="1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sweating glands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are present in</a:t>
            </a:r>
            <a:r>
              <a:rPr b="0" i="0" lang="en-US" sz="1500" u="none" cap="none" strike="noStrike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1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large numbers </a:t>
            </a:r>
            <a:endParaRPr b="0" i="0" sz="15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3" name="Google Shape;233;p9"/>
          <p:cNvSpPr txBox="1"/>
          <p:nvPr/>
        </p:nvSpPr>
        <p:spPr>
          <a:xfrm>
            <a:off x="2208750" y="4572000"/>
            <a:ext cx="63897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Deep fascia</a:t>
            </a:r>
            <a:r>
              <a:rPr b="0" i="0" lang="en-US" sz="29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of the sole of foot</a:t>
            </a:r>
            <a:endParaRPr b="0" i="0" sz="29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4" name="Google Shape;234;p9"/>
          <p:cNvSpPr txBox="1"/>
          <p:nvPr/>
        </p:nvSpPr>
        <p:spPr>
          <a:xfrm>
            <a:off x="156875" y="5760475"/>
            <a:ext cx="3018300" cy="12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1-The plantar aponeurosis is a </a:t>
            </a:r>
            <a:r>
              <a:rPr b="0" i="0" lang="en-US" sz="1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triangular thickening of the deep fascia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that protects the underlying nerves, blood vessels, and muscles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5" name="Google Shape;235;p9"/>
          <p:cNvSpPr txBox="1"/>
          <p:nvPr/>
        </p:nvSpPr>
        <p:spPr>
          <a:xfrm>
            <a:off x="3429000" y="7404725"/>
            <a:ext cx="3388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2- its apex is attached to the </a:t>
            </a:r>
            <a:r>
              <a:rPr b="0" i="0" lang="en-US" sz="1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medial and lateral tubercles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of the calcaneum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6" name="Google Shape;236;p9"/>
          <p:cNvSpPr txBox="1"/>
          <p:nvPr/>
        </p:nvSpPr>
        <p:spPr>
          <a:xfrm>
            <a:off x="7269599" y="5870651"/>
            <a:ext cx="37488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3-The base of the aponeurosis divides into </a:t>
            </a:r>
            <a:r>
              <a:rPr b="0" i="0" lang="en-US" sz="1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five slips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that pass into the </a:t>
            </a:r>
            <a:r>
              <a:rPr b="0" i="0" lang="en-US" sz="1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toes</a:t>
            </a:r>
            <a:endParaRPr b="0" i="0" sz="14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7" name="Google Shape;237;p9"/>
          <p:cNvSpPr txBox="1"/>
          <p:nvPr/>
        </p:nvSpPr>
        <p:spPr>
          <a:xfrm>
            <a:off x="2822000" y="2903372"/>
            <a:ext cx="55407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93C47D"/>
                </a:solidFill>
                <a:latin typeface="Calibri"/>
                <a:ea typeface="Calibri"/>
                <a:cs typeface="Calibri"/>
                <a:sym typeface="Calibri"/>
              </a:rPr>
              <a:t>تجاعيد باطن القدم اقل من تجاعيد باطن اليد لانها قليله الحركه</a:t>
            </a:r>
            <a:endParaRPr b="0" i="0" sz="1300" u="none" cap="none" strike="noStrike">
              <a:solidFill>
                <a:srgbClr val="93C4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15425" y="2129268"/>
            <a:ext cx="5429700" cy="774778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9"/>
          <p:cNvSpPr/>
          <p:nvPr/>
        </p:nvSpPr>
        <p:spPr>
          <a:xfrm>
            <a:off x="15061150" y="7190250"/>
            <a:ext cx="1761600" cy="3867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9"/>
          <p:cNvSpPr/>
          <p:nvPr/>
        </p:nvSpPr>
        <p:spPr>
          <a:xfrm>
            <a:off x="14818750" y="8938675"/>
            <a:ext cx="2004000" cy="4926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9"/>
          <p:cNvSpPr txBox="1"/>
          <p:nvPr/>
        </p:nvSpPr>
        <p:spPr>
          <a:xfrm>
            <a:off x="14780498" y="7056795"/>
            <a:ext cx="5540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9"/>
          <p:cNvSpPr txBox="1"/>
          <p:nvPr/>
        </p:nvSpPr>
        <p:spPr>
          <a:xfrm>
            <a:off x="14481536" y="8785453"/>
            <a:ext cx="5540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14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9"/>
          <p:cNvSpPr txBox="1"/>
          <p:nvPr/>
        </p:nvSpPr>
        <p:spPr>
          <a:xfrm>
            <a:off x="1890220" y="4327120"/>
            <a:ext cx="143976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9"/>
          <p:cNvSpPr txBox="1"/>
          <p:nvPr/>
        </p:nvSpPr>
        <p:spPr>
          <a:xfrm>
            <a:off x="4196263" y="5870650"/>
            <a:ext cx="50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5" name="Google Shape;245;p9"/>
          <p:cNvSpPr txBox="1"/>
          <p:nvPr/>
        </p:nvSpPr>
        <p:spPr>
          <a:xfrm>
            <a:off x="5017500" y="6510775"/>
            <a:ext cx="45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6" name="Google Shape;246;p9"/>
          <p:cNvSpPr txBox="1"/>
          <p:nvPr/>
        </p:nvSpPr>
        <p:spPr>
          <a:xfrm>
            <a:off x="5867846" y="5870650"/>
            <a:ext cx="45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3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