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10287000" cx="18288000"/>
  <p:notesSz cx="18288000" cy="10287000"/>
  <p:embeddedFontLst>
    <p:embeddedFont>
      <p:font typeface="Caveat"/>
      <p:regular r:id="rId28"/>
      <p:bold r:id="rId29"/>
    </p:embeddedFont>
    <p:embeddedFont>
      <p:font typeface="Arial Narrow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Comfortaa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67B383-445F-49FF-80D1-40C6A92FCEDB}">
  <a:tblStyle styleId="{F067B383-445F-49FF-80D1-40C6A92FCE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3508363-2350-48C7-967D-27EA1979353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Caveat-regular.fntdata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Cavea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ialNarrow-bold.fntdata"/><Relationship Id="rId30" Type="http://schemas.openxmlformats.org/officeDocument/2006/relationships/font" Target="fonts/ArialNarrow-regular.fntdata"/><Relationship Id="rId11" Type="http://schemas.openxmlformats.org/officeDocument/2006/relationships/slide" Target="slides/slide4.xml"/><Relationship Id="rId33" Type="http://schemas.openxmlformats.org/officeDocument/2006/relationships/font" Target="fonts/ArialNarrow-boldItalic.fntdata"/><Relationship Id="rId10" Type="http://schemas.openxmlformats.org/officeDocument/2006/relationships/slide" Target="slides/slide3.xml"/><Relationship Id="rId32" Type="http://schemas.openxmlformats.org/officeDocument/2006/relationships/font" Target="fonts/ArialNarrow-italic.fntdata"/><Relationship Id="rId13" Type="http://schemas.openxmlformats.org/officeDocument/2006/relationships/slide" Target="slides/slide6.xml"/><Relationship Id="rId35" Type="http://schemas.openxmlformats.org/officeDocument/2006/relationships/font" Target="fonts/Lato-bold.fntdata"/><Relationship Id="rId12" Type="http://schemas.openxmlformats.org/officeDocument/2006/relationships/slide" Target="slides/slide5.xml"/><Relationship Id="rId34" Type="http://schemas.openxmlformats.org/officeDocument/2006/relationships/font" Target="fonts/Lato-regular.fntdata"/><Relationship Id="rId15" Type="http://schemas.openxmlformats.org/officeDocument/2006/relationships/slide" Target="slides/slide8.xml"/><Relationship Id="rId37" Type="http://schemas.openxmlformats.org/officeDocument/2006/relationships/font" Target="fonts/Lato-boldItalic.fntdata"/><Relationship Id="rId14" Type="http://schemas.openxmlformats.org/officeDocument/2006/relationships/slide" Target="slides/slide7.xml"/><Relationship Id="rId36" Type="http://schemas.openxmlformats.org/officeDocument/2006/relationships/font" Target="fonts/Lato-italic.fntdata"/><Relationship Id="rId17" Type="http://schemas.openxmlformats.org/officeDocument/2006/relationships/slide" Target="slides/slide10.xml"/><Relationship Id="rId39" Type="http://schemas.openxmlformats.org/officeDocument/2006/relationships/font" Target="fonts/Comfortaa-bold.fntdata"/><Relationship Id="rId16" Type="http://schemas.openxmlformats.org/officeDocument/2006/relationships/slide" Target="slides/slide9.xml"/><Relationship Id="rId38" Type="http://schemas.openxmlformats.org/officeDocument/2006/relationships/font" Target="fonts/Comfortaa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2-10T21:42:12.702">
    <p:pos x="6000" y="0"/>
    <p:text>Amazing work but why  did you write Profunda femoris in this color 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7e93725455f2da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g17e93725455f2da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61613aa20_1_6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g1061613aa20_1_6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dd248c22e97f754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5dd248c22e97f754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7ca5fc5d6f7224_2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gd7ca5fc5d6f7224_2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64b066bb5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1064b066bb5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9a9d94d14962242_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g19a9d94d14962242_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64b066bb5_0_3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1064b066bb5_0_3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64b066bb5_0_5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1064b066bb5_0_5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73d763a477148ff6_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g73d763a477148ff6_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7e93725455f2da_3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g17e93725455f2da_3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659ba9ba30ae6ea2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5" name="Google Shape;505;g659ba9ba30ae6ea2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7e93725455f2da_3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g17e93725455f2da_3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7e93725455f2da_16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2" name="Google Shape;592;g17e93725455f2da_16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5773fb6e961fb2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5773fb6e961fb2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5773fb6e961fb2_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5773fb6e961fb2_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5773fb6e961fb2_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5773fb6e961fb2_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5773fb6e961fb2_7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5773fb6e961fb2_7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a87425914e0c44_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4a87425914e0c44_2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f77726530e062a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f77726530e062a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6097638af_0_2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106097638af_0_2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31.png"/><Relationship Id="rId5" Type="http://schemas.openxmlformats.org/officeDocument/2006/relationships/image" Target="../media/image22.jpg"/><Relationship Id="rId6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30.png"/><Relationship Id="rId5" Type="http://schemas.openxmlformats.org/officeDocument/2006/relationships/hyperlink" Target="https://youtu.be/Ce2TjGY-r1o" TargetMode="External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6.jpg"/><Relationship Id="rId5" Type="http://schemas.openxmlformats.org/officeDocument/2006/relationships/hyperlink" Target="https://youtu.be/onkj201F5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1.jpg"/><Relationship Id="rId5" Type="http://schemas.openxmlformats.org/officeDocument/2006/relationships/hyperlink" Target="https://youtu.be/giaWihE0SH8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" y="1677408"/>
            <a:ext cx="4694866" cy="85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1334" y="24430"/>
            <a:ext cx="1039163" cy="51803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/>
        </p:nvSpPr>
        <p:spPr>
          <a:xfrm>
            <a:off x="14121584" y="7499557"/>
            <a:ext cx="36042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Mine text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 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b="0" i="0" sz="18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b="0" i="0" sz="18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b="0" i="0" sz="18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b="0" i="0" sz="1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" name="Google Shape;49;p8"/>
          <p:cNvGrpSpPr/>
          <p:nvPr/>
        </p:nvGrpSpPr>
        <p:grpSpPr>
          <a:xfrm>
            <a:off x="13358741" y="6633124"/>
            <a:ext cx="624969" cy="535732"/>
            <a:chOff x="7513884" y="2448269"/>
            <a:chExt cx="363185" cy="338792"/>
          </a:xfrm>
        </p:grpSpPr>
        <p:sp>
          <p:nvSpPr>
            <p:cNvPr id="50" name="Google Shape;50;p8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8">
            <a:hlinkClick r:id="rId5"/>
          </p:cNvPr>
          <p:cNvSpPr txBox="1"/>
          <p:nvPr/>
        </p:nvSpPr>
        <p:spPr>
          <a:xfrm>
            <a:off x="13983316" y="6633082"/>
            <a:ext cx="34935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3429012" y="3659500"/>
            <a:ext cx="91992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L17</a:t>
            </a:r>
            <a:endParaRPr b="0" i="0" sz="35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49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Vascular anatomy of the lower limb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48914" y="6804449"/>
            <a:ext cx="4179287" cy="311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2057500" y="654450"/>
            <a:ext cx="16071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Anterior Tibial Artery :</a:t>
            </a:r>
            <a:r>
              <a:rPr b="0" i="0" lang="en-US" sz="3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It is the smaller of the two terminal branches of the popliteal artery. </a:t>
            </a:r>
            <a:endParaRPr b="1" i="0" sz="20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6" name="Google Shape;2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79550" y="2191125"/>
            <a:ext cx="4191874" cy="7469401"/>
          </a:xfrm>
          <a:prstGeom prst="rect">
            <a:avLst/>
          </a:prstGeom>
          <a:noFill/>
          <a:ln cap="flat" cmpd="sng" w="2857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7" name="Google Shape;237;p17"/>
          <p:cNvSpPr txBox="1"/>
          <p:nvPr/>
        </p:nvSpPr>
        <p:spPr>
          <a:xfrm>
            <a:off x="3647800" y="6524450"/>
            <a:ext cx="7418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Muscular&amp; Anastomotic to branches of other arteries around knee and ankle joints .</a:t>
            </a:r>
            <a:endParaRPr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8" name="Google Shape;238;p17"/>
          <p:cNvGrpSpPr/>
          <p:nvPr/>
        </p:nvGrpSpPr>
        <p:grpSpPr>
          <a:xfrm rot="5400000">
            <a:off x="-1991677" y="4544952"/>
            <a:ext cx="8042426" cy="2844625"/>
            <a:chOff x="4234950" y="2101012"/>
            <a:chExt cx="4219974" cy="1044091"/>
          </a:xfrm>
        </p:grpSpPr>
        <p:sp>
          <p:nvSpPr>
            <p:cNvPr id="239" name="Google Shape;239;p17"/>
            <p:cNvSpPr/>
            <p:nvPr/>
          </p:nvSpPr>
          <p:spPr>
            <a:xfrm rot="-5400000">
              <a:off x="7546962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about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upper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and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lower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part?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 rot="10800000">
              <a:off x="6487596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 rot="-5400000">
              <a:off x="4393265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 rot="10800000">
              <a:off x="7367295" y="2570459"/>
              <a:ext cx="86984" cy="86975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 rot="10800000">
              <a:off x="7541196" y="2231460"/>
              <a:ext cx="801483" cy="800617"/>
            </a:xfrm>
            <a:custGeom>
              <a:rect b="b" l="l" r="r" t="t"/>
              <a:pathLst>
                <a:path extrusionOk="0" h="33792" w="33825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 rot="-5400000">
              <a:off x="6506213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are its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Branches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 rot="-5400000">
              <a:off x="5452612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does it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pass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 rot="-5400000">
              <a:off x="4399816" y="2212785"/>
              <a:ext cx="765028" cy="837957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is it?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255;p17"/>
          <p:cNvSpPr txBox="1"/>
          <p:nvPr/>
        </p:nvSpPr>
        <p:spPr>
          <a:xfrm>
            <a:off x="3647798" y="2713624"/>
            <a:ext cx="6274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</a:t>
            </a:r>
            <a:r>
              <a:rPr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enters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the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anterior compartment of the leg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>
              <a:solidFill>
                <a:srgbClr val="CC0000"/>
              </a:solidFill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3647800" y="4513000"/>
            <a:ext cx="6541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passes 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through an opening in the upper part of the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interosseous membrane. </a:t>
            </a:r>
            <a:endParaRPr b="1" sz="2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descends with the </a:t>
            </a: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deep peroneal nerve.</a:t>
            </a:r>
            <a:endParaRPr b="1" sz="2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3647800" y="8408025"/>
            <a:ext cx="97317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the </a:t>
            </a:r>
            <a:r>
              <a:rPr b="1"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upper part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its course, it lies deep to the muscles of the anterior compartment.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the </a:t>
            </a:r>
            <a:r>
              <a:rPr b="1" lang="en-US" sz="2000" u="sng">
                <a:latin typeface="Comfortaa"/>
                <a:ea typeface="Comfortaa"/>
                <a:cs typeface="Comfortaa"/>
                <a:sym typeface="Comfortaa"/>
              </a:rPr>
              <a:t>lower part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it lies superficial in front of the lower end of the </a:t>
            </a: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tibia.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/>
        </p:nvSpPr>
        <p:spPr>
          <a:xfrm>
            <a:off x="3081425" y="4281600"/>
            <a:ext cx="10279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Crossed by the inferior extensor retinaculum and the first tendon of extensor  digitorum brevis.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➔"/>
            </a:pPr>
            <a:r>
              <a:rPr b="1" lang="en-US" sz="2000" u="sng">
                <a:latin typeface="Comfortaa"/>
                <a:ea typeface="Comfortaa"/>
                <a:cs typeface="Comfortaa"/>
                <a:sym typeface="Comfortaa"/>
              </a:rPr>
              <a:t>Medially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: Tendon of extensor hallucis longus.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➔"/>
            </a:pPr>
            <a:r>
              <a:rPr b="1" lang="en-US" sz="2000" u="sng">
                <a:latin typeface="Comfortaa"/>
                <a:ea typeface="Comfortaa"/>
                <a:cs typeface="Comfortaa"/>
                <a:sym typeface="Comfortaa"/>
              </a:rPr>
              <a:t>Laterally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: Deep peroneal nerve&amp; extensor digitorum longus.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 txBox="1"/>
          <p:nvPr/>
        </p:nvSpPr>
        <p:spPr>
          <a:xfrm>
            <a:off x="1996300" y="654462"/>
            <a:ext cx="7747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Dorsalis Pedis Artery :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05725" y="5713225"/>
            <a:ext cx="3235874" cy="4359751"/>
          </a:xfrm>
          <a:prstGeom prst="rect">
            <a:avLst/>
          </a:prstGeom>
          <a:noFill/>
          <a:ln cap="flat" cmpd="sng" w="2857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66" name="Google Shape;266;p18"/>
          <p:cNvGrpSpPr/>
          <p:nvPr/>
        </p:nvGrpSpPr>
        <p:grpSpPr>
          <a:xfrm rot="5400000">
            <a:off x="-2362102" y="4629452"/>
            <a:ext cx="8042426" cy="2844625"/>
            <a:chOff x="4234950" y="2101012"/>
            <a:chExt cx="4219974" cy="1044091"/>
          </a:xfrm>
        </p:grpSpPr>
        <p:sp>
          <p:nvSpPr>
            <p:cNvPr id="267" name="Google Shape;267;p18"/>
            <p:cNvSpPr/>
            <p:nvPr/>
          </p:nvSpPr>
          <p:spPr>
            <a:xfrm rot="-5400000">
              <a:off x="7546962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does it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end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 rot="10800000">
              <a:off x="6487596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 rot="-5400000">
              <a:off x="4393265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 rot="10800000">
              <a:off x="7367295" y="2570459"/>
              <a:ext cx="86984" cy="86975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 rot="10800000">
              <a:off x="7541196" y="2231460"/>
              <a:ext cx="801483" cy="800617"/>
            </a:xfrm>
            <a:custGeom>
              <a:rect b="b" l="l" r="r" t="t"/>
              <a:pathLst>
                <a:path extrusionOk="0" h="33792" w="33825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 rot="-5400000">
              <a:off x="6506213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are its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Branches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 rot="-5400000">
              <a:off x="5452612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does it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pass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 rot="-5400000">
              <a:off x="4399816" y="2212785"/>
              <a:ext cx="765028" cy="837957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is it?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283" name="Google Shape;283;p18"/>
          <p:cNvSpPr txBox="1"/>
          <p:nvPr/>
        </p:nvSpPr>
        <p:spPr>
          <a:xfrm>
            <a:off x="3081425" y="2456300"/>
            <a:ext cx="7075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Begins in front of ankle joint as a </a:t>
            </a: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continuation of the Anterior Tibial artery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it is superficial in position.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3081435" y="8484127"/>
            <a:ext cx="6727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It terminates by passing between the two heads of the 1st dorsal interosseous muscle. It joins the Lateral plantar artery to complete the Plantar Arch.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3081425" y="6574375"/>
            <a:ext cx="6314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➔"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Lateral tarsal artery.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➔"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Arcuate artery.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➔"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1st dorsal metatarsal artery.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6" name="Google Shape;28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5725" y="164641"/>
            <a:ext cx="3538292" cy="54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56200" y="164650"/>
            <a:ext cx="3235875" cy="3761048"/>
          </a:xfrm>
          <a:prstGeom prst="rect">
            <a:avLst/>
          </a:prstGeom>
          <a:noFill/>
          <a:ln cap="flat" cmpd="sng" w="2857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"/>
          <p:cNvSpPr txBox="1"/>
          <p:nvPr/>
        </p:nvSpPr>
        <p:spPr>
          <a:xfrm>
            <a:off x="1918500" y="660950"/>
            <a:ext cx="7271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posterior tibial artery 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3428999" y="6361882"/>
            <a:ext cx="80292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It 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terminates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by dividing into: </a:t>
            </a:r>
            <a:r>
              <a:rPr i="0" lang="en-US" sz="20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Medial &amp; Lateral plantar arteries.</a:t>
            </a:r>
            <a:endParaRPr i="0" sz="20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5" name="Google Shape;295;p19"/>
          <p:cNvSpPr txBox="1"/>
          <p:nvPr/>
        </p:nvSpPr>
        <p:spPr>
          <a:xfrm>
            <a:off x="1225425" y="5385625"/>
            <a:ext cx="209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FC6D7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96" name="Google Shape;296;p19"/>
          <p:cNvGrpSpPr/>
          <p:nvPr/>
        </p:nvGrpSpPr>
        <p:grpSpPr>
          <a:xfrm rot="5400000">
            <a:off x="-2155117" y="4312677"/>
            <a:ext cx="8042426" cy="2844625"/>
            <a:chOff x="4234950" y="2101012"/>
            <a:chExt cx="4219974" cy="1044091"/>
          </a:xfrm>
        </p:grpSpPr>
        <p:sp>
          <p:nvSpPr>
            <p:cNvPr id="297" name="Google Shape;297;p19"/>
            <p:cNvSpPr/>
            <p:nvPr/>
          </p:nvSpPr>
          <p:spPr>
            <a:xfrm rot="-5400000">
              <a:off x="7546962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are its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Branches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 rot="10800000">
              <a:off x="6487596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 rot="-5400000">
              <a:off x="4393265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2" name="Google Shape;302;p19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 rot="10800000">
              <a:off x="7367295" y="2570459"/>
              <a:ext cx="86984" cy="86975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6" name="Google Shape;306;p19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8" name="Google Shape;308;p19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09" name="Google Shape;309;p19"/>
            <p:cNvSpPr/>
            <p:nvPr/>
          </p:nvSpPr>
          <p:spPr>
            <a:xfrm rot="10800000">
              <a:off x="7541196" y="2231460"/>
              <a:ext cx="801483" cy="800617"/>
            </a:xfrm>
            <a:custGeom>
              <a:rect b="b" l="l" r="r" t="t"/>
              <a:pathLst>
                <a:path extrusionOk="0" h="33792" w="33825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10" name="Google Shape;310;p19"/>
            <p:cNvSpPr/>
            <p:nvPr/>
          </p:nvSpPr>
          <p:spPr>
            <a:xfrm rot="-5400000">
              <a:off x="6506213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does it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end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11" name="Google Shape;311;p19"/>
            <p:cNvSpPr/>
            <p:nvPr/>
          </p:nvSpPr>
          <p:spPr>
            <a:xfrm rot="-5400000">
              <a:off x="5452612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does it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pass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12" name="Google Shape;312;p19"/>
            <p:cNvSpPr/>
            <p:nvPr/>
          </p:nvSpPr>
          <p:spPr>
            <a:xfrm rot="-5400000">
              <a:off x="4399816" y="2212785"/>
              <a:ext cx="765028" cy="837957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is it?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313" name="Google Shape;313;p19"/>
          <p:cNvSpPr txBox="1"/>
          <p:nvPr/>
        </p:nvSpPr>
        <p:spPr>
          <a:xfrm>
            <a:off x="3429000" y="1970088"/>
            <a:ext cx="14173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is one of the two terminal branches of the popliteal artery, at the level of the  lower border of popliteus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descends Deep to Soleus &amp; Gastrocnemius, and deep transverse fascia of the leg.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lies on the posterior surface of Tibialis Posterior muscle above, and on the posterior surface of tibia below, its lower part is covered  by Skin &amp; Fascia only.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3429000" y="4572000"/>
            <a:ext cx="8989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passes behind the medial malleolus, deep to flexor retinaculum.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3429007" y="7937452"/>
            <a:ext cx="6408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AutoNum type="arabicPeriod"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Anastomotic branches to anastomosis  around ankle  joint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AutoNum type="arabicPeriod"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Nutrient artery to the tibia.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AutoNum type="arabicPeriod"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 &amp; Lateral plantar arteries.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9691561" y="7755660"/>
            <a:ext cx="8412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4.</a:t>
            </a:r>
            <a:r>
              <a:rPr b="1" lang="en-US" sz="2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b="1" lang="en-US" sz="2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Peroneal artery:</a:t>
            </a:r>
            <a:r>
              <a:rPr b="1" lang="en-US" sz="2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large artery, arises close to its 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origin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descends behind the fibula (the artery of the lateral compartment of the leg). </a:t>
            </a: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Gives : </a:t>
            </a:r>
            <a:endParaRPr b="1"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Nutrient artery to the fibula.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Muscular branches.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Perforating branch to lower part of front of leg.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Shares in the Anastomosis around the ankle joint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7" name="Google Shape;31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56675" y="3608038"/>
            <a:ext cx="2745825" cy="37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/>
        </p:nvSpPr>
        <p:spPr>
          <a:xfrm>
            <a:off x="1943450" y="688366"/>
            <a:ext cx="65265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plantar arteries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2521500" y="2127400"/>
            <a:ext cx="14855700" cy="218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CE5C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➔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smaller of the two terminal branches of the posterior tibial  artery.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➔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Arises beneath the Flexor Retinaculum, passes forwards deep to abductor hallucis muscle, ends by supplying medial side of the big toe.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➔"/>
            </a:pPr>
            <a:r>
              <a:rPr b="1" i="0" lang="en-US" sz="2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Gives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Muscular, Articular and Cutaneous branches.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4" name="Google Shape;324;p20"/>
          <p:cNvSpPr/>
          <p:nvPr/>
        </p:nvSpPr>
        <p:spPr>
          <a:xfrm rot="10800000">
            <a:off x="282499" y="2483641"/>
            <a:ext cx="1709100" cy="14763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F3F3F3"/>
          </a:solidFill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0775" y="7428600"/>
            <a:ext cx="2141500" cy="28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0"/>
          <p:cNvSpPr/>
          <p:nvPr/>
        </p:nvSpPr>
        <p:spPr>
          <a:xfrm>
            <a:off x="2521500" y="5130175"/>
            <a:ext cx="14855700" cy="218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CE5C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b="0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larger of the two terminal branches of the posterior tibial  artery, arises beneath the Flexor Retinaculum, passes forwards deep to abductor hallucis muscle, and flexor digitorum brevis. 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b="0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 the base of the 5th metatarsal bone, it curves medially to form the plantar arch. 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b="0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Joins the Dorsalis pedis artery at the proximal end of the 1st intermetatarsal space. 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b="1" i="0" lang="en-US" sz="18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Gives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; muscular, articular &amp; cutaneous branches. The plantar arch gives plantar digital arteries to the toes.</a:t>
            </a:r>
            <a:endParaRPr b="0"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7" name="Google Shape;327;p20"/>
          <p:cNvSpPr txBox="1"/>
          <p:nvPr/>
        </p:nvSpPr>
        <p:spPr>
          <a:xfrm>
            <a:off x="330650" y="2483650"/>
            <a:ext cx="1612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medial plantar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8" name="Google Shape;328;p20"/>
          <p:cNvSpPr txBox="1"/>
          <p:nvPr/>
        </p:nvSpPr>
        <p:spPr>
          <a:xfrm>
            <a:off x="430250" y="5486431"/>
            <a:ext cx="141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lateral plantar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9" name="Google Shape;32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0"/>
          <p:cNvSpPr/>
          <p:nvPr/>
        </p:nvSpPr>
        <p:spPr>
          <a:xfrm rot="10800000">
            <a:off x="282499" y="5486416"/>
            <a:ext cx="1709100" cy="14763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F3F3F3"/>
          </a:solidFill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 txBox="1"/>
          <p:nvPr/>
        </p:nvSpPr>
        <p:spPr>
          <a:xfrm>
            <a:off x="2026403" y="721825"/>
            <a:ext cx="10677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Where to feel </a:t>
            </a:r>
            <a:r>
              <a:rPr lang="en-US" sz="3500"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peripheral arterial pulse?</a:t>
            </a:r>
            <a:endParaRPr sz="3500"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37" name="Google Shape;337;p21"/>
          <p:cNvGrpSpPr/>
          <p:nvPr/>
        </p:nvGrpSpPr>
        <p:grpSpPr>
          <a:xfrm rot="5400000">
            <a:off x="-2155132" y="4440646"/>
            <a:ext cx="8042426" cy="2844625"/>
            <a:chOff x="4234950" y="2101012"/>
            <a:chExt cx="4219974" cy="1044091"/>
          </a:xfrm>
        </p:grpSpPr>
        <p:sp>
          <p:nvSpPr>
            <p:cNvPr id="338" name="Google Shape;338;p21"/>
            <p:cNvSpPr/>
            <p:nvPr/>
          </p:nvSpPr>
          <p:spPr>
            <a:xfrm rot="-5400000">
              <a:off x="7546962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Dorsalis pedis pulse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 rot="10800000">
              <a:off x="6487596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 rot="-5400000">
              <a:off x="4393265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 rot="10800000">
              <a:off x="7367295" y="2570459"/>
              <a:ext cx="86984" cy="86975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 rot="10800000">
              <a:off x="7541196" y="2231460"/>
              <a:ext cx="801483" cy="800617"/>
            </a:xfrm>
            <a:custGeom>
              <a:rect b="b" l="l" r="r" t="t"/>
              <a:pathLst>
                <a:path extrusionOk="0" h="33792" w="33825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 rot="-5400000">
              <a:off x="6506213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Posterior tibial pulse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 rot="-5400000">
              <a:off x="5452612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Popliteal pulse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 rot="-5400000">
              <a:off x="4399816" y="2212785"/>
              <a:ext cx="765028" cy="837957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Femoral pulse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354" name="Google Shape;354;p21"/>
          <p:cNvSpPr txBox="1"/>
          <p:nvPr/>
        </p:nvSpPr>
        <p:spPr>
          <a:xfrm>
            <a:off x="3429000" y="2483263"/>
            <a:ext cx="99315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Inferior to the lingual ligament and midway between the anterior superior iliac spine and symphysis pubis. 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3429000" y="4672963"/>
            <a:ext cx="8474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Deep in the popliteal fossa medial to the midline.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3429000" y="6496950"/>
            <a:ext cx="92748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Posteroinferior to the medial malleolus in the groove between the malleolus and the heel.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7" name="Google Shape;357;p21"/>
          <p:cNvSpPr txBox="1"/>
          <p:nvPr/>
        </p:nvSpPr>
        <p:spPr>
          <a:xfrm>
            <a:off x="3429000" y="8383787"/>
            <a:ext cx="96114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Over the tarsal bones between the tendons of extensor hallucis  longus  and extensor digitorum.</a:t>
            </a:r>
            <a:endParaRPr/>
          </a:p>
        </p:txBody>
      </p:sp>
      <p:pic>
        <p:nvPicPr>
          <p:cNvPr id="358" name="Google Shape;3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0391" y="5955275"/>
            <a:ext cx="4899300" cy="3812100"/>
          </a:xfrm>
          <a:prstGeom prst="rect">
            <a:avLst/>
          </a:prstGeom>
          <a:noFill/>
          <a:ln cap="flat" cmpd="sng" w="9525">
            <a:solidFill>
              <a:srgbClr val="5B9BD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/>
          <p:nvPr/>
        </p:nvSpPr>
        <p:spPr>
          <a:xfrm>
            <a:off x="1880600" y="707250"/>
            <a:ext cx="7728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veins of the the lower limb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64" name="Google Shape;364;p22"/>
          <p:cNvGrpSpPr/>
          <p:nvPr/>
        </p:nvGrpSpPr>
        <p:grpSpPr>
          <a:xfrm>
            <a:off x="483900" y="2495250"/>
            <a:ext cx="17330350" cy="7625850"/>
            <a:chOff x="483900" y="2530950"/>
            <a:chExt cx="17330350" cy="7625850"/>
          </a:xfrm>
        </p:grpSpPr>
        <p:sp>
          <p:nvSpPr>
            <p:cNvPr id="365" name="Google Shape;365;p22"/>
            <p:cNvSpPr/>
            <p:nvPr/>
          </p:nvSpPr>
          <p:spPr>
            <a:xfrm>
              <a:off x="12068943" y="3462363"/>
              <a:ext cx="3786000" cy="5886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 cap="flat" cmpd="sng" w="19050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76A5AF"/>
                  </a:solidFill>
                  <a:latin typeface="Comfortaa"/>
                  <a:ea typeface="Comfortaa"/>
                  <a:cs typeface="Comfortaa"/>
                  <a:sym typeface="Comfortaa"/>
                </a:rPr>
                <a:t>deep set </a:t>
              </a:r>
              <a:endParaRPr b="0" i="0" sz="2700" u="none" cap="none" strike="noStrike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366" name="Google Shape;366;p22"/>
            <p:cNvCxnSpPr>
              <a:endCxn id="365" idx="0"/>
            </p:cNvCxnSpPr>
            <p:nvPr/>
          </p:nvCxnSpPr>
          <p:spPr>
            <a:xfrm>
              <a:off x="12164943" y="2558463"/>
              <a:ext cx="1797000" cy="903900"/>
            </a:xfrm>
            <a:prstGeom prst="bentConnector2">
              <a:avLst/>
            </a:prstGeom>
            <a:noFill/>
            <a:ln cap="flat" cmpd="sng" w="19050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367" name="Google Shape;367;p22"/>
            <p:cNvSpPr/>
            <p:nvPr/>
          </p:nvSpPr>
          <p:spPr>
            <a:xfrm>
              <a:off x="2590966" y="3462363"/>
              <a:ext cx="3786000" cy="5886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 cap="flat" cmpd="sng" w="19050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F6B26B"/>
                  </a:solidFill>
                  <a:latin typeface="Comfortaa"/>
                  <a:ea typeface="Comfortaa"/>
                  <a:cs typeface="Comfortaa"/>
                  <a:sym typeface="Comfortaa"/>
                </a:rPr>
                <a:t>superfisial set </a:t>
              </a:r>
              <a:endParaRPr b="0" i="0" sz="2700" u="none" cap="none" strike="noStrike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368" name="Google Shape;368;p22"/>
            <p:cNvCxnSpPr>
              <a:stCxn id="369" idx="1"/>
              <a:endCxn id="367" idx="0"/>
            </p:cNvCxnSpPr>
            <p:nvPr/>
          </p:nvCxnSpPr>
          <p:spPr>
            <a:xfrm flipH="1">
              <a:off x="4483875" y="2530950"/>
              <a:ext cx="1556700" cy="931500"/>
            </a:xfrm>
            <a:prstGeom prst="bentConnector2">
              <a:avLst/>
            </a:prstGeom>
            <a:noFill/>
            <a:ln cap="flat" cmpd="sng" w="19050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</p:cxnSp>
        <p:sp>
          <p:nvSpPr>
            <p:cNvPr id="370" name="Google Shape;370;p22"/>
            <p:cNvSpPr/>
            <p:nvPr/>
          </p:nvSpPr>
          <p:spPr>
            <a:xfrm>
              <a:off x="483900" y="4607700"/>
              <a:ext cx="7728900" cy="55491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 cap="flat" cmpd="sng" w="19050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sz="25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They are immediately under the skin in the subcutaneous tissue.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sz="25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sng" cap="none" strike="noStrike">
                  <a:solidFill>
                    <a:srgbClr val="FF0000"/>
                  </a:solidFill>
                  <a:latin typeface="Comfortaa"/>
                  <a:ea typeface="Comfortaa"/>
                  <a:cs typeface="Comfortaa"/>
                  <a:sym typeface="Comfortaa"/>
                </a:rPr>
                <a:t>Dorsal Venous arch (network):</a:t>
              </a: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Drains most of the blood of the foot through Digital and Communicating veins. 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sz="25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sng" cap="none" strike="noStrike">
                  <a:solidFill>
                    <a:srgbClr val="FF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It is Drained on: </a:t>
              </a:r>
              <a:endParaRPr b="0" i="0" sz="2500" u="sng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Medial side by the Great Saphenous</a:t>
              </a: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vein. Lateral side by the Small saphenous vein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8615475" y="4549075"/>
              <a:ext cx="4800600" cy="56076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 cap="flat" cmpd="sng" w="19050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sng" cap="none" strike="noStrike">
                  <a:solidFill>
                    <a:srgbClr val="FF0000"/>
                  </a:solidFill>
                  <a:latin typeface="Comfortaa"/>
                  <a:ea typeface="Comfortaa"/>
                  <a:cs typeface="Comfortaa"/>
                  <a:sym typeface="Comfortaa"/>
                </a:rPr>
                <a:t>Femoral vein </a:t>
              </a:r>
              <a:endParaRPr b="1" i="0" sz="2300" u="sng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-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It</a:t>
              </a:r>
              <a:r>
                <a:rPr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enters the thigh by</a:t>
              </a:r>
              <a:r>
                <a:rPr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passing through he</a:t>
              </a:r>
              <a:r>
                <a:rPr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opening in the adductor magnus . </a:t>
              </a:r>
              <a:endParaRPr b="0" i="0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-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It leaves the thigh in the intermediate compartment of the</a:t>
              </a:r>
              <a:r>
                <a:rPr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femoral sheath</a:t>
              </a:r>
              <a:endParaRPr b="0" i="0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-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Passes behind the</a:t>
              </a:r>
              <a:r>
                <a:rPr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0" i="0" lang="en-US" sz="2300" u="none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inguinal ligament to become the</a:t>
              </a:r>
              <a:r>
                <a:rPr b="1" i="0" lang="en-US" sz="2300" u="sng" cap="none" strike="noStrik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External iliac vein</a:t>
              </a:r>
              <a:endParaRPr b="1" i="0" sz="23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13961950" y="4549075"/>
              <a:ext cx="3852300" cy="56076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 cap="flat" cmpd="sng" w="19050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-US" sz="2500" u="sng" cap="none" strike="noStrike">
                  <a:solidFill>
                    <a:srgbClr val="FF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Popliteal vein</a:t>
              </a:r>
              <a:endParaRPr b="1" i="0" sz="2500" u="sng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1" sz="2500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Formed by the union of venae comitantes around the anterior &amp; posterior tibial arteries. lies posterior to popliteal artery. </a:t>
              </a:r>
              <a:endParaRPr b="0"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373" name="Google Shape;373;p22"/>
            <p:cNvCxnSpPr>
              <a:stCxn id="365" idx="2"/>
              <a:endCxn id="372" idx="0"/>
            </p:cNvCxnSpPr>
            <p:nvPr/>
          </p:nvCxnSpPr>
          <p:spPr>
            <a:xfrm flipH="1" rot="-5400000">
              <a:off x="14676093" y="3336813"/>
              <a:ext cx="498000" cy="1926300"/>
            </a:xfrm>
            <a:prstGeom prst="bentConnector3">
              <a:avLst>
                <a:gd fmla="val 50011" name="adj1"/>
              </a:avLst>
            </a:prstGeom>
            <a:noFill/>
            <a:ln cap="flat" cmpd="sng" w="19050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374" name="Google Shape;374;p22"/>
            <p:cNvCxnSpPr>
              <a:stCxn id="365" idx="2"/>
              <a:endCxn id="371" idx="0"/>
            </p:cNvCxnSpPr>
            <p:nvPr/>
          </p:nvCxnSpPr>
          <p:spPr>
            <a:xfrm rot="5400000">
              <a:off x="12239793" y="2826813"/>
              <a:ext cx="498000" cy="2946300"/>
            </a:xfrm>
            <a:prstGeom prst="bentConnector3">
              <a:avLst>
                <a:gd fmla="val 50011" name="adj1"/>
              </a:avLst>
            </a:prstGeom>
            <a:noFill/>
            <a:ln cap="flat" cmpd="sng" w="19050">
              <a:solidFill>
                <a:srgbClr val="B7B7B7"/>
              </a:solidFill>
              <a:prstDash val="lgDash"/>
              <a:round/>
              <a:headEnd len="sm" w="sm" type="none"/>
              <a:tailEnd len="sm" w="sm" type="none"/>
            </a:ln>
          </p:spPr>
        </p:cxnSp>
      </p:grpSp>
      <p:pic>
        <p:nvPicPr>
          <p:cNvPr id="375" name="Google Shape;3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05488" y="292350"/>
            <a:ext cx="1710037" cy="31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/>
          <p:nvPr/>
        </p:nvSpPr>
        <p:spPr>
          <a:xfrm>
            <a:off x="826275" y="2345075"/>
            <a:ext cx="2546100" cy="93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CE5C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explained more in the next slide</a:t>
            </a:r>
            <a:endParaRPr b="0" i="0" sz="16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7" name="Google Shape;37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2"/>
          <p:cNvSpPr txBox="1"/>
          <p:nvPr/>
        </p:nvSpPr>
        <p:spPr>
          <a:xfrm>
            <a:off x="6040575" y="2133600"/>
            <a:ext cx="6718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veins of the the lower limb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 txBox="1"/>
          <p:nvPr/>
        </p:nvSpPr>
        <p:spPr>
          <a:xfrm>
            <a:off x="1904950" y="654463"/>
            <a:ext cx="5475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500" u="none" cap="none" strike="noStrike">
                <a:solidFill>
                  <a:srgbClr val="F6B26B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superficial veins</a:t>
            </a:r>
            <a:endParaRPr b="0" i="0" sz="3500" u="none" cap="none" strike="noStrike">
              <a:solidFill>
                <a:srgbClr val="F6B26B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383" name="Google Shape;383;p23"/>
          <p:cNvGraphicFramePr/>
          <p:nvPr/>
        </p:nvGraphicFramePr>
        <p:xfrm>
          <a:off x="157522" y="21625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{C3508363-2350-48C7-967D-27EA1979353A}</a:tableStyleId>
              </a:tblPr>
              <a:tblGrid>
                <a:gridCol w="3498925"/>
                <a:gridCol w="5386425"/>
                <a:gridCol w="8170775"/>
              </a:tblGrid>
              <a:tr h="85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every superficial vein must end in a deep vein</a:t>
                      </a:r>
                      <a:endParaRPr sz="15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sz="2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course</a:t>
                      </a:r>
                      <a:endParaRPr sz="2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48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u="none" cap="none" strike="noStrike">
                          <a:solidFill>
                            <a:srgbClr val="30394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Great</a:t>
                      </a:r>
                      <a:endParaRPr sz="2500" u="none" cap="none" strike="noStrike">
                        <a:solidFill>
                          <a:srgbClr val="30394B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u="none" cap="none" strike="noStrike">
                          <a:solidFill>
                            <a:srgbClr val="30394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saphenous</a:t>
                      </a:r>
                      <a:endParaRPr sz="2500" u="none" cap="none" strike="noStrike">
                        <a:solidFill>
                          <a:srgbClr val="30394B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u="none" cap="none" strike="noStrike">
                          <a:solidFill>
                            <a:srgbClr val="30394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vein</a:t>
                      </a:r>
                      <a:endParaRPr sz="2500" u="none" cap="none" strike="noStrike">
                        <a:solidFill>
                          <a:srgbClr val="30394B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(It contains the largest number of valves)</a:t>
                      </a:r>
                      <a:endParaRPr sz="15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-Begins from the medial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end of the dorsal venous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arch (as the medial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marginal vein)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-It is the </a:t>
                      </a:r>
                      <a:r>
                        <a:rPr lang="en-US" sz="23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longest</a:t>
                      </a:r>
                      <a:endParaRPr sz="23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superficial vein of the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body. </a:t>
                      </a:r>
                      <a:endParaRPr sz="23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Ascends: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 in front of the </a:t>
                      </a:r>
                      <a:r>
                        <a:rPr b="1"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</a:t>
                      </a:r>
                      <a:r>
                        <a:rPr b="1" lang="en-US" sz="23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Malleolus</a:t>
                      </a:r>
                      <a:endParaRPr b="1" sz="23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accompanied</a:t>
                      </a: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by the Saphenous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nerve.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2- posterior the </a:t>
                      </a:r>
                      <a:r>
                        <a:rPr b="1"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Condyl</a:t>
                      </a: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 of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</a:t>
                      </a:r>
                      <a:r>
                        <a:rPr b="1"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femur</a:t>
                      </a: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3- Passes through the </a:t>
                      </a:r>
                      <a:r>
                        <a:rPr b="1"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Saphenous</a:t>
                      </a:r>
                      <a:endParaRPr b="1"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Opening </a:t>
                      </a: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(2.5-3.25)cm below and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to the </a:t>
                      </a:r>
                      <a:r>
                        <a:rPr b="1"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pubic tubercle</a:t>
                      </a: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Terminates in: </a:t>
                      </a:r>
                      <a:r>
                        <a:rPr b="1" lang="en-US" sz="23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Femoral Vein</a:t>
                      </a:r>
                      <a:r>
                        <a:rPr lang="en-US" sz="23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23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8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u="none" cap="none" strike="noStrike">
                          <a:solidFill>
                            <a:srgbClr val="30394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Small</a:t>
                      </a:r>
                      <a:endParaRPr sz="2500" u="none" cap="none" strike="noStrike">
                        <a:solidFill>
                          <a:srgbClr val="30394B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u="none" cap="none" strike="noStrike">
                          <a:solidFill>
                            <a:srgbClr val="30394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saphenous</a:t>
                      </a:r>
                      <a:endParaRPr sz="2500" u="none" cap="none" strike="noStrike">
                        <a:solidFill>
                          <a:srgbClr val="30394B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u="none" cap="none" strike="noStrike">
                          <a:solidFill>
                            <a:srgbClr val="30394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vein</a:t>
                      </a:r>
                      <a:endParaRPr sz="2500" u="none" cap="none" strike="noStrike">
                        <a:solidFill>
                          <a:srgbClr val="30394B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From the lateral end of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dorsal venous arch.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Ascends: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Behind the lateral Malleolus  in company with the Sural nerve. Along the middle  of the back leg. 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Terminates in:</a:t>
                      </a:r>
                      <a:endParaRPr b="1" sz="23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 May join </a:t>
                      </a:r>
                      <a:r>
                        <a:rPr b="1"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Great Saphenous Vein</a:t>
                      </a:r>
                      <a:endParaRPr b="1"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2- Or </a:t>
                      </a:r>
                      <a:r>
                        <a:rPr b="1"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Bifurcates</a:t>
                      </a: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one branch joins the </a:t>
                      </a:r>
                      <a:r>
                        <a:rPr b="1"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Great Saphenous</a:t>
                      </a:r>
                      <a:r>
                        <a:rPr lang="en-US" sz="2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the other joins the </a:t>
                      </a:r>
                      <a:r>
                        <a:rPr b="1" lang="en-US" sz="23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Popliteal vein</a:t>
                      </a:r>
                      <a:r>
                        <a:rPr lang="en-US" sz="23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23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84" name="Google Shape;3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4"/>
          <p:cNvSpPr txBox="1"/>
          <p:nvPr/>
        </p:nvSpPr>
        <p:spPr>
          <a:xfrm>
            <a:off x="1921832" y="654463"/>
            <a:ext cx="5851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Varicose Veins</a:t>
            </a:r>
            <a:endParaRPr sz="3500"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1" name="Google Shape;391;p24"/>
          <p:cNvSpPr txBox="1"/>
          <p:nvPr/>
        </p:nvSpPr>
        <p:spPr>
          <a:xfrm>
            <a:off x="986800" y="2283950"/>
            <a:ext cx="138864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●"/>
            </a:pPr>
            <a:r>
              <a:rPr lang="en-US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is a vein that has large dimeter, than normal, elongated  and tortuous. 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●"/>
            </a:pPr>
            <a:r>
              <a:rPr lang="en-US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is commonly  occurred in the superficial veins of the lower limb. 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●"/>
            </a:pPr>
            <a:r>
              <a:rPr lang="en-US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may result  from incompetence  of the valves  in the perforating  veins. 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●"/>
            </a:pPr>
            <a:r>
              <a:rPr lang="en-US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This allows the passage  of high-pressure blood from the deep to the superficial veins.</a:t>
            </a:r>
            <a:endParaRPr sz="2800"/>
          </a:p>
        </p:txBody>
      </p:sp>
      <p:pic>
        <p:nvPicPr>
          <p:cNvPr id="392" name="Google Shape;3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3200" y="1485852"/>
            <a:ext cx="3288125" cy="41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4">
            <a:hlinkClick r:id="rId5"/>
          </p:cNvPr>
          <p:cNvSpPr txBox="1"/>
          <p:nvPr/>
        </p:nvSpPr>
        <p:spPr>
          <a:xfrm>
            <a:off x="15572463" y="869500"/>
            <a:ext cx="37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Click here!</a:t>
            </a:r>
            <a:endParaRPr sz="2000" u="sng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94" name="Google Shape;394;p24"/>
          <p:cNvGrpSpPr/>
          <p:nvPr/>
        </p:nvGrpSpPr>
        <p:grpSpPr>
          <a:xfrm>
            <a:off x="16899747" y="166057"/>
            <a:ext cx="1117916" cy="779647"/>
            <a:chOff x="3051531" y="1516809"/>
            <a:chExt cx="390034" cy="296545"/>
          </a:xfrm>
        </p:grpSpPr>
        <p:sp>
          <p:nvSpPr>
            <p:cNvPr id="395" name="Google Shape;395;p24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24"/>
          <p:cNvSpPr/>
          <p:nvPr/>
        </p:nvSpPr>
        <p:spPr>
          <a:xfrm>
            <a:off x="503400" y="6055425"/>
            <a:ext cx="5851200" cy="2797800"/>
          </a:xfrm>
          <a:prstGeom prst="round2DiagRect">
            <a:avLst>
              <a:gd fmla="val 50000" name="adj1"/>
              <a:gd fmla="val 17690" name="adj2"/>
            </a:avLst>
          </a:prstGeom>
          <a:solidFill>
            <a:srgbClr val="FFFFFF"/>
          </a:solidFill>
          <a:ln cap="flat" cmpd="sng" w="1905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1" name="Google Shape;411;p24"/>
          <p:cNvSpPr txBox="1"/>
          <p:nvPr/>
        </p:nvSpPr>
        <p:spPr>
          <a:xfrm>
            <a:off x="986800" y="6390825"/>
            <a:ext cx="53679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-US" sz="2700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perforating veins</a:t>
            </a:r>
            <a:r>
              <a:rPr b="1"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Connect the Great Saphenous  vein with the deep veins along  the medial  side of the calf. Their valves  only allow blood  to flow from the superficial  to the deep veins.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9221850" y="6055425"/>
            <a:ext cx="6222600" cy="3093900"/>
          </a:xfrm>
          <a:prstGeom prst="round2DiagRect">
            <a:avLst>
              <a:gd fmla="val 50000" name="adj1"/>
              <a:gd fmla="val 17690" name="adj2"/>
            </a:avLst>
          </a:prstGeom>
          <a:solidFill>
            <a:srgbClr val="FFFFFF"/>
          </a:solidFill>
          <a:ln cap="flat" cmpd="sng" w="1905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3" name="Google Shape;413;p24"/>
          <p:cNvSpPr txBox="1"/>
          <p:nvPr/>
        </p:nvSpPr>
        <p:spPr>
          <a:xfrm>
            <a:off x="9710300" y="6521625"/>
            <a:ext cx="5493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DEEP VEINS (VENAE COMITANTES)</a:t>
            </a:r>
            <a:endParaRPr b="1" sz="2200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Accompany   all the major arteries  and their branches. </a:t>
            </a:r>
            <a:r>
              <a:rPr b="1"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Usually paired.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They are contained  within the vascular sheath  of the artery,  whose pulsations help to compress  and move blood in the veins.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8850" y="5978373"/>
            <a:ext cx="1980873" cy="29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747596" y="5943249"/>
            <a:ext cx="2413704" cy="30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25"/>
          <p:cNvGrpSpPr/>
          <p:nvPr/>
        </p:nvGrpSpPr>
        <p:grpSpPr>
          <a:xfrm>
            <a:off x="9829854" y="2677278"/>
            <a:ext cx="4112858" cy="603480"/>
            <a:chOff x="4404545" y="3301592"/>
            <a:chExt cx="782403" cy="129272"/>
          </a:xfrm>
        </p:grpSpPr>
        <p:sp>
          <p:nvSpPr>
            <p:cNvPr id="422" name="Google Shape;422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Anterior part of the lower limb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25"/>
          <p:cNvGrpSpPr/>
          <p:nvPr/>
        </p:nvGrpSpPr>
        <p:grpSpPr>
          <a:xfrm>
            <a:off x="1753337" y="1529312"/>
            <a:ext cx="16451337" cy="1005271"/>
            <a:chOff x="4411970" y="2468673"/>
            <a:chExt cx="747292" cy="167428"/>
          </a:xfrm>
        </p:grpSpPr>
        <p:sp>
          <p:nvSpPr>
            <p:cNvPr id="425" name="Google Shape;425;p25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is the site of varicose vein?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27" name="Google Shape;427;p25"/>
          <p:cNvSpPr txBox="1"/>
          <p:nvPr/>
        </p:nvSpPr>
        <p:spPr>
          <a:xfrm>
            <a:off x="2306265" y="1760850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Q1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28" name="Google Shape;428;p25"/>
          <p:cNvGrpSpPr/>
          <p:nvPr/>
        </p:nvGrpSpPr>
        <p:grpSpPr>
          <a:xfrm>
            <a:off x="1646214" y="3478455"/>
            <a:ext cx="16451322" cy="1027299"/>
            <a:chOff x="4411970" y="2468673"/>
            <a:chExt cx="760329" cy="171097"/>
          </a:xfrm>
        </p:grpSpPr>
        <p:sp>
          <p:nvSpPr>
            <p:cNvPr id="429" name="Google Shape;429;p25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5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4472017" y="2472344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2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Femoral artery has a medial relation with?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31" name="Google Shape;431;p25"/>
          <p:cNvGrpSpPr/>
          <p:nvPr/>
        </p:nvGrpSpPr>
        <p:grpSpPr>
          <a:xfrm>
            <a:off x="1753142" y="2677493"/>
            <a:ext cx="3851768" cy="603479"/>
            <a:chOff x="4433536" y="3301592"/>
            <a:chExt cx="782403" cy="129272"/>
          </a:xfrm>
        </p:grpSpPr>
        <p:sp>
          <p:nvSpPr>
            <p:cNvPr id="432" name="Google Shape;432;p25"/>
            <p:cNvSpPr/>
            <p:nvPr/>
          </p:nvSpPr>
          <p:spPr>
            <a:xfrm>
              <a:off x="4433536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Posteromedial part of the lower limb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4464357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34" name="Google Shape;434;p25"/>
          <p:cNvGrpSpPr/>
          <p:nvPr/>
        </p:nvGrpSpPr>
        <p:grpSpPr>
          <a:xfrm>
            <a:off x="5705084" y="2677291"/>
            <a:ext cx="4112855" cy="603479"/>
            <a:chOff x="4371009" y="3309703"/>
            <a:chExt cx="782403" cy="129272"/>
          </a:xfrm>
        </p:grpSpPr>
        <p:sp>
          <p:nvSpPr>
            <p:cNvPr id="435" name="Google Shape;435;p25"/>
            <p:cNvSpPr/>
            <p:nvPr/>
          </p:nvSpPr>
          <p:spPr>
            <a:xfrm>
              <a:off x="4371009" y="3309703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  </a:t>
              </a:r>
              <a:r>
                <a:rPr lang="en-US" sz="19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Lateral part of the lower limb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4386494" y="332758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5"/>
          <p:cNvGrpSpPr/>
          <p:nvPr/>
        </p:nvGrpSpPr>
        <p:grpSpPr>
          <a:xfrm>
            <a:off x="14106998" y="2677291"/>
            <a:ext cx="4112855" cy="603479"/>
            <a:chOff x="4404545" y="3309700"/>
            <a:chExt cx="782403" cy="129272"/>
          </a:xfrm>
        </p:grpSpPr>
        <p:sp>
          <p:nvSpPr>
            <p:cNvPr id="438" name="Google Shape;438;p25"/>
            <p:cNvSpPr/>
            <p:nvPr/>
          </p:nvSpPr>
          <p:spPr>
            <a:xfrm>
              <a:off x="4404545" y="3309700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po</a:t>
              </a:r>
              <a:r>
                <a:rPr lang="en-US" sz="19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sterolateral part of the lower limb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25"/>
          <p:cNvSpPr txBox="1"/>
          <p:nvPr/>
        </p:nvSpPr>
        <p:spPr>
          <a:xfrm>
            <a:off x="2321199" y="3611938"/>
            <a:ext cx="829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5"/>
          <p:cNvSpPr txBox="1"/>
          <p:nvPr/>
        </p:nvSpPr>
        <p:spPr>
          <a:xfrm>
            <a:off x="5842259" y="2656897"/>
            <a:ext cx="527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Google Shape;442;p25"/>
          <p:cNvGrpSpPr/>
          <p:nvPr/>
        </p:nvGrpSpPr>
        <p:grpSpPr>
          <a:xfrm>
            <a:off x="1753334" y="5449694"/>
            <a:ext cx="16451337" cy="1005287"/>
            <a:chOff x="4411970" y="2468673"/>
            <a:chExt cx="747292" cy="167428"/>
          </a:xfrm>
        </p:grpSpPr>
        <p:sp>
          <p:nvSpPr>
            <p:cNvPr id="443" name="Google Shape;443;p25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21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Genicular anastomosis is an important anastomosis around which of the following?</a:t>
              </a:r>
              <a:endParaRPr i="0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45" name="Google Shape;445;p25"/>
          <p:cNvSpPr txBox="1"/>
          <p:nvPr/>
        </p:nvSpPr>
        <p:spPr>
          <a:xfrm>
            <a:off x="2298553" y="5668810"/>
            <a:ext cx="87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5"/>
          <p:cNvSpPr txBox="1"/>
          <p:nvPr/>
        </p:nvSpPr>
        <p:spPr>
          <a:xfrm>
            <a:off x="9980309" y="2611947"/>
            <a:ext cx="527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5"/>
          <p:cNvSpPr txBox="1"/>
          <p:nvPr/>
        </p:nvSpPr>
        <p:spPr>
          <a:xfrm>
            <a:off x="14252755" y="2609387"/>
            <a:ext cx="527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5"/>
          <p:cNvSpPr txBox="1"/>
          <p:nvPr/>
        </p:nvSpPr>
        <p:spPr>
          <a:xfrm>
            <a:off x="1932835" y="2609375"/>
            <a:ext cx="527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25"/>
          <p:cNvGrpSpPr/>
          <p:nvPr/>
        </p:nvGrpSpPr>
        <p:grpSpPr>
          <a:xfrm>
            <a:off x="9806536" y="4615466"/>
            <a:ext cx="4026715" cy="723303"/>
            <a:chOff x="4404545" y="3301592"/>
            <a:chExt cx="782403" cy="129272"/>
          </a:xfrm>
        </p:grpSpPr>
        <p:sp>
          <p:nvSpPr>
            <p:cNvPr id="450" name="Google Shape;450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Femoral nerve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25"/>
          <p:cNvGrpSpPr/>
          <p:nvPr/>
        </p:nvGrpSpPr>
        <p:grpSpPr>
          <a:xfrm>
            <a:off x="1753336" y="4615466"/>
            <a:ext cx="4026715" cy="723303"/>
            <a:chOff x="4404545" y="3301592"/>
            <a:chExt cx="782403" cy="129272"/>
          </a:xfrm>
        </p:grpSpPr>
        <p:sp>
          <p:nvSpPr>
            <p:cNvPr id="453" name="Google Shape;453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Femora vein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25"/>
          <p:cNvGrpSpPr/>
          <p:nvPr/>
        </p:nvGrpSpPr>
        <p:grpSpPr>
          <a:xfrm>
            <a:off x="5779936" y="4615465"/>
            <a:ext cx="4026715" cy="723303"/>
            <a:chOff x="4404545" y="3301592"/>
            <a:chExt cx="782403" cy="129272"/>
          </a:xfrm>
        </p:grpSpPr>
        <p:sp>
          <p:nvSpPr>
            <p:cNvPr id="456" name="Google Shape;456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Femoral artery</a:t>
              </a: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5"/>
          <p:cNvGrpSpPr/>
          <p:nvPr/>
        </p:nvGrpSpPr>
        <p:grpSpPr>
          <a:xfrm>
            <a:off x="13832995" y="4593940"/>
            <a:ext cx="4026715" cy="723303"/>
            <a:chOff x="4404545" y="3301592"/>
            <a:chExt cx="782403" cy="129272"/>
          </a:xfrm>
        </p:grpSpPr>
        <p:sp>
          <p:nvSpPr>
            <p:cNvPr id="459" name="Google Shape;459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None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Google Shape;461;p25"/>
          <p:cNvSpPr txBox="1"/>
          <p:nvPr/>
        </p:nvSpPr>
        <p:spPr>
          <a:xfrm>
            <a:off x="5920692" y="4663464"/>
            <a:ext cx="5166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5"/>
          <p:cNvSpPr txBox="1"/>
          <p:nvPr/>
        </p:nvSpPr>
        <p:spPr>
          <a:xfrm>
            <a:off x="9876858" y="4663464"/>
            <a:ext cx="5166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5"/>
          <p:cNvSpPr txBox="1"/>
          <p:nvPr/>
        </p:nvSpPr>
        <p:spPr>
          <a:xfrm>
            <a:off x="13954599" y="4663471"/>
            <a:ext cx="5166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5"/>
          <p:cNvSpPr txBox="1"/>
          <p:nvPr/>
        </p:nvSpPr>
        <p:spPr>
          <a:xfrm>
            <a:off x="1899676" y="4663485"/>
            <a:ext cx="5166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Google Shape;465;p25"/>
          <p:cNvGrpSpPr/>
          <p:nvPr/>
        </p:nvGrpSpPr>
        <p:grpSpPr>
          <a:xfrm>
            <a:off x="9825293" y="6617279"/>
            <a:ext cx="3985170" cy="595246"/>
            <a:chOff x="4404545" y="3301592"/>
            <a:chExt cx="782403" cy="129272"/>
          </a:xfrm>
        </p:grpSpPr>
        <p:sp>
          <p:nvSpPr>
            <p:cNvPr id="466" name="Google Shape;466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Both A&amp;B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25"/>
          <p:cNvGrpSpPr/>
          <p:nvPr/>
        </p:nvGrpSpPr>
        <p:grpSpPr>
          <a:xfrm>
            <a:off x="1855054" y="6617279"/>
            <a:ext cx="3985170" cy="595246"/>
            <a:chOff x="4404545" y="3301592"/>
            <a:chExt cx="782403" cy="129272"/>
          </a:xfrm>
        </p:grpSpPr>
        <p:sp>
          <p:nvSpPr>
            <p:cNvPr id="469" name="Google Shape;469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Ankle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25"/>
          <p:cNvGrpSpPr/>
          <p:nvPr/>
        </p:nvGrpSpPr>
        <p:grpSpPr>
          <a:xfrm>
            <a:off x="5840169" y="6617279"/>
            <a:ext cx="3985170" cy="595246"/>
            <a:chOff x="4404545" y="3301592"/>
            <a:chExt cx="782403" cy="129272"/>
          </a:xfrm>
        </p:grpSpPr>
        <p:sp>
          <p:nvSpPr>
            <p:cNvPr id="472" name="Google Shape;472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Knee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25"/>
          <p:cNvGrpSpPr/>
          <p:nvPr/>
        </p:nvGrpSpPr>
        <p:grpSpPr>
          <a:xfrm>
            <a:off x="13810425" y="6617279"/>
            <a:ext cx="3985170" cy="595246"/>
            <a:chOff x="4404545" y="3301592"/>
            <a:chExt cx="782403" cy="129272"/>
          </a:xfrm>
        </p:grpSpPr>
        <p:sp>
          <p:nvSpPr>
            <p:cNvPr id="475" name="Google Shape;475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None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25"/>
          <p:cNvSpPr txBox="1"/>
          <p:nvPr/>
        </p:nvSpPr>
        <p:spPr>
          <a:xfrm>
            <a:off x="5913044" y="6589953"/>
            <a:ext cx="5112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5"/>
          <p:cNvSpPr txBox="1"/>
          <p:nvPr/>
        </p:nvSpPr>
        <p:spPr>
          <a:xfrm>
            <a:off x="9959529" y="6589953"/>
            <a:ext cx="5112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5"/>
          <p:cNvSpPr txBox="1"/>
          <p:nvPr/>
        </p:nvSpPr>
        <p:spPr>
          <a:xfrm>
            <a:off x="13951667" y="6587428"/>
            <a:ext cx="5112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5"/>
          <p:cNvSpPr txBox="1"/>
          <p:nvPr/>
        </p:nvSpPr>
        <p:spPr>
          <a:xfrm>
            <a:off x="1866558" y="6587417"/>
            <a:ext cx="5112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5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 flipH="1" rot="-10799264">
            <a:off x="15056503" y="9383501"/>
            <a:ext cx="2803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Key answers:</a:t>
            </a:r>
            <a:endParaRPr sz="1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1-A</a:t>
            </a:r>
            <a:r>
              <a:rPr lang="en-US" sz="1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15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2-A</a:t>
            </a:r>
            <a:endParaRPr b="0" i="0" sz="15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3-B</a:t>
            </a:r>
            <a:r>
              <a:rPr lang="en-US" sz="1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 4- A</a:t>
            </a:r>
            <a:endParaRPr sz="1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83" name="Google Shape;483;p25"/>
          <p:cNvGrpSpPr/>
          <p:nvPr/>
        </p:nvGrpSpPr>
        <p:grpSpPr>
          <a:xfrm>
            <a:off x="1804638" y="7416442"/>
            <a:ext cx="16348731" cy="1005274"/>
            <a:chOff x="4411970" y="2468673"/>
            <a:chExt cx="747292" cy="167428"/>
          </a:xfrm>
        </p:grpSpPr>
        <p:sp>
          <p:nvSpPr>
            <p:cNvPr id="484" name="Google Shape;484;p25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lang="en-US" sz="2300">
                  <a:latin typeface="Comfortaa"/>
                  <a:ea typeface="Comfortaa"/>
                  <a:cs typeface="Comfortaa"/>
                  <a:sym typeface="Comfortaa"/>
                </a:rPr>
                <a:t>Q4</a:t>
              </a:r>
              <a:endParaRPr b="1"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Calcaneal arteries supply the?</a:t>
              </a:r>
              <a:endParaRPr i="0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86" name="Google Shape;486;p25"/>
          <p:cNvGrpSpPr/>
          <p:nvPr/>
        </p:nvGrpSpPr>
        <p:grpSpPr>
          <a:xfrm>
            <a:off x="9773929" y="8661745"/>
            <a:ext cx="4087193" cy="683575"/>
            <a:chOff x="4404545" y="3301592"/>
            <a:chExt cx="782403" cy="129272"/>
          </a:xfrm>
        </p:grpSpPr>
        <p:sp>
          <p:nvSpPr>
            <p:cNvPr id="487" name="Google Shape;487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Elbow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25"/>
          <p:cNvGrpSpPr/>
          <p:nvPr/>
        </p:nvGrpSpPr>
        <p:grpSpPr>
          <a:xfrm>
            <a:off x="1835149" y="8661759"/>
            <a:ext cx="3851768" cy="683575"/>
            <a:chOff x="4404545" y="3301592"/>
            <a:chExt cx="782403" cy="129272"/>
          </a:xfrm>
        </p:grpSpPr>
        <p:sp>
          <p:nvSpPr>
            <p:cNvPr id="490" name="Google Shape;490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Heel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5"/>
          <p:cNvGrpSpPr/>
          <p:nvPr/>
        </p:nvGrpSpPr>
        <p:grpSpPr>
          <a:xfrm>
            <a:off x="5686765" y="8661745"/>
            <a:ext cx="4087193" cy="683575"/>
            <a:chOff x="4404545" y="3301592"/>
            <a:chExt cx="782403" cy="129272"/>
          </a:xfrm>
        </p:grpSpPr>
        <p:sp>
          <p:nvSpPr>
            <p:cNvPr id="493" name="Google Shape;493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Knee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25"/>
          <p:cNvGrpSpPr/>
          <p:nvPr/>
        </p:nvGrpSpPr>
        <p:grpSpPr>
          <a:xfrm>
            <a:off x="13861103" y="8661745"/>
            <a:ext cx="4087193" cy="683575"/>
            <a:chOff x="4404545" y="3301592"/>
            <a:chExt cx="782403" cy="129272"/>
          </a:xfrm>
        </p:grpSpPr>
        <p:sp>
          <p:nvSpPr>
            <p:cNvPr id="496" name="Google Shape;496;p2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Wrist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8" name="Google Shape;498;p25"/>
          <p:cNvSpPr txBox="1"/>
          <p:nvPr/>
        </p:nvSpPr>
        <p:spPr>
          <a:xfrm>
            <a:off x="5761600" y="8630440"/>
            <a:ext cx="5244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5"/>
          <p:cNvSpPr txBox="1"/>
          <p:nvPr/>
        </p:nvSpPr>
        <p:spPr>
          <a:xfrm>
            <a:off x="9911698" y="8630440"/>
            <a:ext cx="5244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5"/>
          <p:cNvSpPr txBox="1"/>
          <p:nvPr/>
        </p:nvSpPr>
        <p:spPr>
          <a:xfrm>
            <a:off x="14006054" y="8627540"/>
            <a:ext cx="5244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5"/>
          <p:cNvSpPr txBox="1"/>
          <p:nvPr/>
        </p:nvSpPr>
        <p:spPr>
          <a:xfrm>
            <a:off x="1916302" y="8627527"/>
            <a:ext cx="524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5"/>
          <p:cNvSpPr txBox="1"/>
          <p:nvPr/>
        </p:nvSpPr>
        <p:spPr>
          <a:xfrm>
            <a:off x="7000488" y="9437825"/>
            <a:ext cx="428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2000"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Special thanks for 441 QBank!</a:t>
            </a:r>
            <a:endParaRPr b="0" i="0" sz="2000" cap="none" strike="noStrike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8" name="Google Shape;508;p26"/>
          <p:cNvGrpSpPr/>
          <p:nvPr/>
        </p:nvGrpSpPr>
        <p:grpSpPr>
          <a:xfrm>
            <a:off x="9970942" y="2733491"/>
            <a:ext cx="4112855" cy="603479"/>
            <a:chOff x="4499809" y="3279038"/>
            <a:chExt cx="782403" cy="129272"/>
          </a:xfrm>
        </p:grpSpPr>
        <p:sp>
          <p:nvSpPr>
            <p:cNvPr id="509" name="Google Shape;509;p26"/>
            <p:cNvSpPr/>
            <p:nvPr/>
          </p:nvSpPr>
          <p:spPr>
            <a:xfrm>
              <a:off x="4499809" y="3279038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Anterior side of the leg</a:t>
              </a:r>
              <a:endParaRPr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4500139" y="3301835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26"/>
          <p:cNvGrpSpPr/>
          <p:nvPr/>
        </p:nvGrpSpPr>
        <p:grpSpPr>
          <a:xfrm>
            <a:off x="1616287" y="1425130"/>
            <a:ext cx="16442584" cy="1005263"/>
            <a:chOff x="4405745" y="2439619"/>
            <a:chExt cx="746895" cy="167427"/>
          </a:xfrm>
        </p:grpSpPr>
        <p:sp>
          <p:nvSpPr>
            <p:cNvPr id="512" name="Google Shape;512;p26"/>
            <p:cNvSpPr/>
            <p:nvPr/>
          </p:nvSpPr>
          <p:spPr>
            <a:xfrm>
              <a:off x="4405745" y="2439620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4452357" y="2439619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29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900"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b="1" lang="en-US" sz="24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The anterior tibial artery supplies which of the following?</a:t>
              </a:r>
              <a:endParaRPr sz="25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514" name="Google Shape;514;p26"/>
          <p:cNvSpPr txBox="1"/>
          <p:nvPr/>
        </p:nvSpPr>
        <p:spPr>
          <a:xfrm>
            <a:off x="1973809" y="1667600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15" name="Google Shape;515;p26"/>
          <p:cNvGrpSpPr/>
          <p:nvPr/>
        </p:nvGrpSpPr>
        <p:grpSpPr>
          <a:xfrm>
            <a:off x="1710285" y="3558680"/>
            <a:ext cx="16284734" cy="1008313"/>
            <a:chOff x="4416904" y="2483641"/>
            <a:chExt cx="739724" cy="167935"/>
          </a:xfrm>
        </p:grpSpPr>
        <p:sp>
          <p:nvSpPr>
            <p:cNvPr id="516" name="Google Shape;516;p26"/>
            <p:cNvSpPr/>
            <p:nvPr/>
          </p:nvSpPr>
          <p:spPr>
            <a:xfrm>
              <a:off x="4416904" y="2484150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5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4456347" y="2483641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 sz="22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Loss of the popliteal artery pulse is a sign of which of the following</a:t>
              </a:r>
              <a:endParaRPr b="1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25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18" name="Google Shape;518;p26"/>
          <p:cNvGrpSpPr/>
          <p:nvPr/>
        </p:nvGrpSpPr>
        <p:grpSpPr>
          <a:xfrm>
            <a:off x="1710267" y="2737578"/>
            <a:ext cx="4112855" cy="603479"/>
            <a:chOff x="4398538" y="3349460"/>
            <a:chExt cx="782403" cy="129272"/>
          </a:xfrm>
        </p:grpSpPr>
        <p:sp>
          <p:nvSpPr>
            <p:cNvPr id="519" name="Google Shape;519;p26"/>
            <p:cNvSpPr/>
            <p:nvPr/>
          </p:nvSpPr>
          <p:spPr>
            <a:xfrm>
              <a:off x="4398538" y="3349460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Posterior side of the leg</a:t>
              </a:r>
              <a:endParaRPr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8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4412703" y="3372075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21" name="Google Shape;521;p26"/>
          <p:cNvGrpSpPr/>
          <p:nvPr/>
        </p:nvGrpSpPr>
        <p:grpSpPr>
          <a:xfrm>
            <a:off x="5819908" y="2743291"/>
            <a:ext cx="4144431" cy="603479"/>
            <a:chOff x="4395834" y="3445440"/>
            <a:chExt cx="788409" cy="129272"/>
          </a:xfrm>
        </p:grpSpPr>
        <p:sp>
          <p:nvSpPr>
            <p:cNvPr id="522" name="Google Shape;522;p26"/>
            <p:cNvSpPr/>
            <p:nvPr/>
          </p:nvSpPr>
          <p:spPr>
            <a:xfrm>
              <a:off x="4401841" y="3445440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Anterior side of the thigh</a:t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4395834" y="3466140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26"/>
          <p:cNvGrpSpPr/>
          <p:nvPr/>
        </p:nvGrpSpPr>
        <p:grpSpPr>
          <a:xfrm>
            <a:off x="14083798" y="2763341"/>
            <a:ext cx="4112855" cy="603479"/>
            <a:chOff x="4404545" y="3301592"/>
            <a:chExt cx="782403" cy="129272"/>
          </a:xfrm>
        </p:grpSpPr>
        <p:sp>
          <p:nvSpPr>
            <p:cNvPr id="525" name="Google Shape;525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posterior side of the thigh</a:t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26"/>
          <p:cNvSpPr txBox="1"/>
          <p:nvPr/>
        </p:nvSpPr>
        <p:spPr>
          <a:xfrm>
            <a:off x="1944850" y="3794062"/>
            <a:ext cx="829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6"/>
          <p:cNvSpPr txBox="1"/>
          <p:nvPr/>
        </p:nvSpPr>
        <p:spPr>
          <a:xfrm>
            <a:off x="5857422" y="2709847"/>
            <a:ext cx="527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9" name="Google Shape;529;p26"/>
          <p:cNvGrpSpPr/>
          <p:nvPr/>
        </p:nvGrpSpPr>
        <p:grpSpPr>
          <a:xfrm>
            <a:off x="1650822" y="5460457"/>
            <a:ext cx="16451334" cy="1005290"/>
            <a:chOff x="4411970" y="2468673"/>
            <a:chExt cx="747292" cy="167428"/>
          </a:xfrm>
        </p:grpSpPr>
        <p:sp>
          <p:nvSpPr>
            <p:cNvPr id="530" name="Google Shape;530;p26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which of the following is not one of the main arteries of the lower limb ?</a:t>
              </a:r>
              <a:endPara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8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532" name="Google Shape;532;p26"/>
          <p:cNvSpPr txBox="1"/>
          <p:nvPr/>
        </p:nvSpPr>
        <p:spPr>
          <a:xfrm>
            <a:off x="1922200" y="5707725"/>
            <a:ext cx="874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6"/>
          <p:cNvSpPr txBox="1"/>
          <p:nvPr/>
        </p:nvSpPr>
        <p:spPr>
          <a:xfrm>
            <a:off x="10010609" y="2709847"/>
            <a:ext cx="527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6"/>
          <p:cNvSpPr txBox="1"/>
          <p:nvPr/>
        </p:nvSpPr>
        <p:spPr>
          <a:xfrm>
            <a:off x="14245530" y="2733237"/>
            <a:ext cx="527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6"/>
          <p:cNvSpPr txBox="1"/>
          <p:nvPr/>
        </p:nvSpPr>
        <p:spPr>
          <a:xfrm>
            <a:off x="1823478" y="2757847"/>
            <a:ext cx="372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6" name="Google Shape;536;p26"/>
          <p:cNvGrpSpPr/>
          <p:nvPr/>
        </p:nvGrpSpPr>
        <p:grpSpPr>
          <a:xfrm>
            <a:off x="9806536" y="4615466"/>
            <a:ext cx="4026713" cy="723300"/>
            <a:chOff x="4404545" y="3301592"/>
            <a:chExt cx="782403" cy="129272"/>
          </a:xfrm>
        </p:grpSpPr>
        <p:sp>
          <p:nvSpPr>
            <p:cNvPr id="537" name="Google Shape;537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Femoral A obstruction</a:t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6"/>
          <p:cNvGrpSpPr/>
          <p:nvPr/>
        </p:nvGrpSpPr>
        <p:grpSpPr>
          <a:xfrm>
            <a:off x="1753336" y="4615466"/>
            <a:ext cx="4026713" cy="723300"/>
            <a:chOff x="4404545" y="3301592"/>
            <a:chExt cx="782403" cy="129272"/>
          </a:xfrm>
        </p:grpSpPr>
        <p:sp>
          <p:nvSpPr>
            <p:cNvPr id="540" name="Google Shape;540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Popliteal A obstruction</a:t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6"/>
          <p:cNvGrpSpPr/>
          <p:nvPr/>
        </p:nvGrpSpPr>
        <p:grpSpPr>
          <a:xfrm>
            <a:off x="5779936" y="4615465"/>
            <a:ext cx="4026713" cy="723300"/>
            <a:chOff x="4404545" y="3301592"/>
            <a:chExt cx="782403" cy="129272"/>
          </a:xfrm>
        </p:grpSpPr>
        <p:sp>
          <p:nvSpPr>
            <p:cNvPr id="543" name="Google Shape;543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Vascular insufficiency</a:t>
              </a:r>
              <a:endPara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6"/>
          <p:cNvGrpSpPr/>
          <p:nvPr/>
        </p:nvGrpSpPr>
        <p:grpSpPr>
          <a:xfrm>
            <a:off x="13832995" y="4615465"/>
            <a:ext cx="4026713" cy="723300"/>
            <a:chOff x="4404545" y="3301592"/>
            <a:chExt cx="782403" cy="129272"/>
          </a:xfrm>
        </p:grpSpPr>
        <p:sp>
          <p:nvSpPr>
            <p:cNvPr id="546" name="Google Shape;546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Tibial A obstruction</a:t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 txBox="1"/>
          <p:nvPr/>
        </p:nvSpPr>
        <p:spPr>
          <a:xfrm>
            <a:off x="5920692" y="4663464"/>
            <a:ext cx="5166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6"/>
          <p:cNvSpPr txBox="1"/>
          <p:nvPr/>
        </p:nvSpPr>
        <p:spPr>
          <a:xfrm>
            <a:off x="9876858" y="4663464"/>
            <a:ext cx="5166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6"/>
          <p:cNvSpPr txBox="1"/>
          <p:nvPr/>
        </p:nvSpPr>
        <p:spPr>
          <a:xfrm>
            <a:off x="13954599" y="4663471"/>
            <a:ext cx="5166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6"/>
          <p:cNvSpPr txBox="1"/>
          <p:nvPr/>
        </p:nvSpPr>
        <p:spPr>
          <a:xfrm>
            <a:off x="1899676" y="4663485"/>
            <a:ext cx="5166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p26"/>
          <p:cNvGrpSpPr/>
          <p:nvPr/>
        </p:nvGrpSpPr>
        <p:grpSpPr>
          <a:xfrm>
            <a:off x="9825293" y="6617279"/>
            <a:ext cx="3985167" cy="595244"/>
            <a:chOff x="4404545" y="3301592"/>
            <a:chExt cx="782403" cy="129272"/>
          </a:xfrm>
        </p:grpSpPr>
        <p:sp>
          <p:nvSpPr>
            <p:cNvPr id="553" name="Google Shape;553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planter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26"/>
          <p:cNvGrpSpPr/>
          <p:nvPr/>
        </p:nvGrpSpPr>
        <p:grpSpPr>
          <a:xfrm>
            <a:off x="1855054" y="6617279"/>
            <a:ext cx="3985167" cy="595244"/>
            <a:chOff x="4404545" y="3301592"/>
            <a:chExt cx="782403" cy="129272"/>
          </a:xfrm>
        </p:grpSpPr>
        <p:sp>
          <p:nvSpPr>
            <p:cNvPr id="556" name="Google Shape;556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femoral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26"/>
          <p:cNvGrpSpPr/>
          <p:nvPr/>
        </p:nvGrpSpPr>
        <p:grpSpPr>
          <a:xfrm>
            <a:off x="5840169" y="6617279"/>
            <a:ext cx="3985167" cy="595244"/>
            <a:chOff x="4404545" y="3301592"/>
            <a:chExt cx="782403" cy="129272"/>
          </a:xfrm>
        </p:grpSpPr>
        <p:sp>
          <p:nvSpPr>
            <p:cNvPr id="559" name="Google Shape;559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popliteal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p26"/>
          <p:cNvGrpSpPr/>
          <p:nvPr/>
        </p:nvGrpSpPr>
        <p:grpSpPr>
          <a:xfrm>
            <a:off x="13810425" y="6617279"/>
            <a:ext cx="3985167" cy="595244"/>
            <a:chOff x="4404545" y="3301592"/>
            <a:chExt cx="782403" cy="129272"/>
          </a:xfrm>
        </p:grpSpPr>
        <p:sp>
          <p:nvSpPr>
            <p:cNvPr id="562" name="Google Shape;562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subclavian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26"/>
          <p:cNvSpPr txBox="1"/>
          <p:nvPr/>
        </p:nvSpPr>
        <p:spPr>
          <a:xfrm>
            <a:off x="5913044" y="6589953"/>
            <a:ext cx="5112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6"/>
          <p:cNvSpPr txBox="1"/>
          <p:nvPr/>
        </p:nvSpPr>
        <p:spPr>
          <a:xfrm>
            <a:off x="9959529" y="6589953"/>
            <a:ext cx="5112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6"/>
          <p:cNvSpPr txBox="1"/>
          <p:nvPr/>
        </p:nvSpPr>
        <p:spPr>
          <a:xfrm>
            <a:off x="13951667" y="6587428"/>
            <a:ext cx="5112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6"/>
          <p:cNvSpPr txBox="1"/>
          <p:nvPr/>
        </p:nvSpPr>
        <p:spPr>
          <a:xfrm>
            <a:off x="1866558" y="6587417"/>
            <a:ext cx="5112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6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9" name="Google Shape;569;p26"/>
          <p:cNvSpPr txBox="1"/>
          <p:nvPr/>
        </p:nvSpPr>
        <p:spPr>
          <a:xfrm flipH="1" rot="-10799264">
            <a:off x="15056503" y="9383501"/>
            <a:ext cx="2803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Key answers:</a:t>
            </a:r>
            <a:endParaRPr sz="1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 5-C 6</a:t>
            </a:r>
            <a:r>
              <a:rPr b="0" i="0" lang="en-US" sz="15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1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15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7</a:t>
            </a:r>
            <a:r>
              <a:rPr b="0" i="0" lang="en-US" sz="15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1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en-US" sz="1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 8-A</a:t>
            </a:r>
            <a:endParaRPr sz="1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70" name="Google Shape;570;p26"/>
          <p:cNvGrpSpPr/>
          <p:nvPr/>
        </p:nvGrpSpPr>
        <p:grpSpPr>
          <a:xfrm>
            <a:off x="1702113" y="7419754"/>
            <a:ext cx="16348731" cy="1005274"/>
            <a:chOff x="4411970" y="2468673"/>
            <a:chExt cx="747292" cy="167428"/>
          </a:xfrm>
        </p:grpSpPr>
        <p:sp>
          <p:nvSpPr>
            <p:cNvPr id="571" name="Google Shape;571;p26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lang="en-US" sz="2300">
                  <a:latin typeface="Comfortaa"/>
                  <a:ea typeface="Comfortaa"/>
                  <a:cs typeface="Comfortaa"/>
                  <a:sym typeface="Comfortaa"/>
                </a:rPr>
                <a:t>Q8</a:t>
              </a:r>
              <a:endParaRPr b="1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</a:t>
              </a:r>
              <a:r>
                <a:rPr lang="en-US" sz="22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here does the profunda femoris artery end ?</a:t>
              </a:r>
              <a:endParaRPr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25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73" name="Google Shape;573;p26"/>
          <p:cNvGrpSpPr/>
          <p:nvPr/>
        </p:nvGrpSpPr>
        <p:grpSpPr>
          <a:xfrm>
            <a:off x="9773929" y="8661745"/>
            <a:ext cx="4087193" cy="683575"/>
            <a:chOff x="4404545" y="3301592"/>
            <a:chExt cx="782403" cy="129272"/>
          </a:xfrm>
        </p:grpSpPr>
        <p:sp>
          <p:nvSpPr>
            <p:cNvPr id="574" name="Google Shape;574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6</a:t>
              </a:r>
              <a:r>
                <a:rPr lang="en-US" sz="16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th perforating artery</a:t>
              </a:r>
              <a:endPara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26"/>
          <p:cNvGrpSpPr/>
          <p:nvPr/>
        </p:nvGrpSpPr>
        <p:grpSpPr>
          <a:xfrm>
            <a:off x="1599605" y="8661745"/>
            <a:ext cx="4087193" cy="683575"/>
            <a:chOff x="4404545" y="3301592"/>
            <a:chExt cx="782403" cy="129272"/>
          </a:xfrm>
        </p:grpSpPr>
        <p:sp>
          <p:nvSpPr>
            <p:cNvPr id="577" name="Google Shape;577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4th perforating artery</a:t>
              </a:r>
              <a:endPara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26"/>
          <p:cNvGrpSpPr/>
          <p:nvPr/>
        </p:nvGrpSpPr>
        <p:grpSpPr>
          <a:xfrm>
            <a:off x="5686765" y="8661745"/>
            <a:ext cx="4087193" cy="683575"/>
            <a:chOff x="4404545" y="3301592"/>
            <a:chExt cx="782403" cy="129272"/>
          </a:xfrm>
        </p:grpSpPr>
        <p:sp>
          <p:nvSpPr>
            <p:cNvPr id="580" name="Google Shape;580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5</a:t>
              </a:r>
              <a:r>
                <a:rPr lang="en-US" sz="16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th perforating artery</a:t>
              </a:r>
              <a:endPara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26"/>
          <p:cNvGrpSpPr/>
          <p:nvPr/>
        </p:nvGrpSpPr>
        <p:grpSpPr>
          <a:xfrm>
            <a:off x="13861103" y="8661745"/>
            <a:ext cx="4087193" cy="683575"/>
            <a:chOff x="4404545" y="3301592"/>
            <a:chExt cx="782403" cy="129272"/>
          </a:xfrm>
        </p:grpSpPr>
        <p:sp>
          <p:nvSpPr>
            <p:cNvPr id="583" name="Google Shape;583;p2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7</a:t>
              </a:r>
              <a:r>
                <a:rPr lang="en-US" sz="16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th perforating artery</a:t>
              </a:r>
              <a:endPara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5" name="Google Shape;585;p26"/>
          <p:cNvSpPr txBox="1"/>
          <p:nvPr/>
        </p:nvSpPr>
        <p:spPr>
          <a:xfrm>
            <a:off x="5761600" y="8630440"/>
            <a:ext cx="5244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6"/>
          <p:cNvSpPr txBox="1"/>
          <p:nvPr/>
        </p:nvSpPr>
        <p:spPr>
          <a:xfrm>
            <a:off x="9911698" y="8630440"/>
            <a:ext cx="5244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6"/>
          <p:cNvSpPr txBox="1"/>
          <p:nvPr/>
        </p:nvSpPr>
        <p:spPr>
          <a:xfrm>
            <a:off x="14006054" y="8627540"/>
            <a:ext cx="5244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6"/>
          <p:cNvSpPr txBox="1"/>
          <p:nvPr/>
        </p:nvSpPr>
        <p:spPr>
          <a:xfrm>
            <a:off x="1611502" y="8627527"/>
            <a:ext cx="5244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6"/>
          <p:cNvSpPr txBox="1"/>
          <p:nvPr/>
        </p:nvSpPr>
        <p:spPr>
          <a:xfrm>
            <a:off x="7000488" y="9437825"/>
            <a:ext cx="428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2000"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Special thanks for 441 QBank!</a:t>
            </a:r>
            <a:endParaRPr b="0" i="0" sz="2000" cap="none" strike="noStrike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824950" y="2253650"/>
            <a:ext cx="15120000" cy="5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●"/>
            </a:pP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List the main arteries of the lower limb.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●"/>
            </a:pP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Describe their anatomy regarding: origin, course distribution branches.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●"/>
            </a:pP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List the main arterial anastomosis.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●"/>
            </a:pP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List the sites to feel the peripheral arterial pulse.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●"/>
            </a:pP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Describe the anatomy of the veins of the lower limb regarding: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●"/>
            </a:pP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differentiation into superficial &amp; deep, origin, course &amp; termination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  <a:p>
            <a:pPr indent="-4000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fortaa"/>
              <a:buChar char="●"/>
            </a:pP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Clinical point of superficial veins ( VARICOSE VEIN)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1945199" y="654476"/>
            <a:ext cx="4447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Objectives: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/>
          <p:nvPr>
            <p:ph type="title"/>
          </p:nvPr>
        </p:nvSpPr>
        <p:spPr>
          <a:xfrm>
            <a:off x="4975771" y="562805"/>
            <a:ext cx="83364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amazing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95" name="Google Shape;595;p27"/>
          <p:cNvSpPr txBox="1"/>
          <p:nvPr/>
        </p:nvSpPr>
        <p:spPr>
          <a:xfrm>
            <a:off x="1511709" y="38628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96" name="Google Shape;596;p27"/>
          <p:cNvGrpSpPr/>
          <p:nvPr/>
        </p:nvGrpSpPr>
        <p:grpSpPr>
          <a:xfrm>
            <a:off x="387915" y="9236907"/>
            <a:ext cx="1123783" cy="785323"/>
            <a:chOff x="5156931" y="2922194"/>
            <a:chExt cx="324699" cy="347611"/>
          </a:xfrm>
        </p:grpSpPr>
        <p:sp>
          <p:nvSpPr>
            <p:cNvPr id="597" name="Google Shape;597;p27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27"/>
          <p:cNvSpPr txBox="1"/>
          <p:nvPr/>
        </p:nvSpPr>
        <p:spPr>
          <a:xfrm>
            <a:off x="1847850" y="9625934"/>
            <a:ext cx="4056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4" name="Google Shape;614;p27"/>
          <p:cNvSpPr txBox="1"/>
          <p:nvPr/>
        </p:nvSpPr>
        <p:spPr>
          <a:xfrm>
            <a:off x="2568607" y="5375909"/>
            <a:ext cx="3000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7"/>
          <p:cNvSpPr txBox="1"/>
          <p:nvPr/>
        </p:nvSpPr>
        <p:spPr>
          <a:xfrm>
            <a:off x="12321809" y="4017900"/>
            <a:ext cx="49038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6" name="Google Shape;616;p27"/>
          <p:cNvSpPr txBox="1"/>
          <p:nvPr/>
        </p:nvSpPr>
        <p:spPr>
          <a:xfrm>
            <a:off x="11311926" y="5779600"/>
            <a:ext cx="3857400" cy="4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7" name="Google Shape;617;p27"/>
          <p:cNvSpPr txBox="1"/>
          <p:nvPr/>
        </p:nvSpPr>
        <p:spPr>
          <a:xfrm>
            <a:off x="13137056" y="5278809"/>
            <a:ext cx="3000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7"/>
          <p:cNvSpPr txBox="1"/>
          <p:nvPr/>
        </p:nvSpPr>
        <p:spPr>
          <a:xfrm>
            <a:off x="14752175" y="5773500"/>
            <a:ext cx="3483300" cy="47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Luay Almutair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9" name="Google Shape;619;p27"/>
          <p:cNvSpPr txBox="1"/>
          <p:nvPr/>
        </p:nvSpPr>
        <p:spPr>
          <a:xfrm>
            <a:off x="5739000" y="9601925"/>
            <a:ext cx="6810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i="0" sz="17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0" name="Google Shape;620;p27"/>
          <p:cNvSpPr txBox="1"/>
          <p:nvPr/>
        </p:nvSpPr>
        <p:spPr>
          <a:xfrm>
            <a:off x="743467" y="5876700"/>
            <a:ext cx="36249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Farah alqazlan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1" name="Google Shape;621;p27"/>
          <p:cNvSpPr txBox="1"/>
          <p:nvPr/>
        </p:nvSpPr>
        <p:spPr>
          <a:xfrm>
            <a:off x="4183729" y="5870588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Nouf aldalaqan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/>
        </p:nvSpPr>
        <p:spPr>
          <a:xfrm>
            <a:off x="2032000" y="731425"/>
            <a:ext cx="7258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Arteries of the gluteal region</a:t>
            </a:r>
            <a:endParaRPr sz="3500"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74" name="Google Shape;74;p10"/>
          <p:cNvGrpSpPr/>
          <p:nvPr/>
        </p:nvGrpSpPr>
        <p:grpSpPr>
          <a:xfrm>
            <a:off x="443763" y="2909584"/>
            <a:ext cx="11377153" cy="4333215"/>
            <a:chOff x="7344510" y="3670576"/>
            <a:chExt cx="3022623" cy="1224003"/>
          </a:xfrm>
        </p:grpSpPr>
        <p:sp>
          <p:nvSpPr>
            <p:cNvPr id="75" name="Google Shape;75;p10"/>
            <p:cNvSpPr/>
            <p:nvPr/>
          </p:nvSpPr>
          <p:spPr>
            <a:xfrm>
              <a:off x="8873133" y="3813376"/>
              <a:ext cx="1494000" cy="10812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999999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sz="2500" u="sng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2500" u="sng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INFERIOR</a:t>
              </a:r>
              <a:r>
                <a:rPr lang="en-US" sz="2500" u="sng"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lang="en-US" sz="2500" u="sng">
                  <a:solidFill>
                    <a:srgbClr val="F6B26B"/>
                  </a:solidFill>
                  <a:latin typeface="Comfortaa"/>
                  <a:ea typeface="Comfortaa"/>
                  <a:cs typeface="Comfortaa"/>
                  <a:sym typeface="Comfortaa"/>
                </a:rPr>
                <a:t>GLUTIAL ARETRY:</a:t>
              </a:r>
              <a:endParaRPr sz="2500" u="sng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It is a branch of the internal iliac artery; it enters the gluteal region through the greater sciatic foramen </a:t>
              </a:r>
              <a:r>
                <a:rPr b="1" lang="en-US" sz="25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below</a:t>
              </a: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 the piriformis to supply the gluteal region</a:t>
              </a:r>
              <a:endParaRPr sz="20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sz="25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7344510" y="3813379"/>
              <a:ext cx="1469100" cy="10812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999999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2500" u="sng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SUPERIOR</a:t>
              </a:r>
              <a:r>
                <a:rPr lang="en-US" sz="2500" u="sng"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r>
                <a:rPr lang="en-US" sz="2500" u="sng">
                  <a:solidFill>
                    <a:srgbClr val="8E7CC3"/>
                  </a:solidFill>
                  <a:latin typeface="Comfortaa"/>
                  <a:ea typeface="Comfortaa"/>
                  <a:cs typeface="Comfortaa"/>
                  <a:sym typeface="Comfortaa"/>
                </a:rPr>
                <a:t>GLUTIAL ARETRY:</a:t>
              </a:r>
              <a:r>
                <a:rPr lang="en-US" sz="2500" u="sng">
                  <a:latin typeface="Comfortaa"/>
                  <a:ea typeface="Comfortaa"/>
                  <a:cs typeface="Comfortaa"/>
                  <a:sym typeface="Comfortaa"/>
                </a:rPr>
                <a:t> </a:t>
              </a:r>
              <a:endParaRPr sz="2500" u="sng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It is a branch of the internal iliac artery; it enters the gluteal region through the greater sciatic foramen </a:t>
              </a:r>
              <a:r>
                <a:rPr b="1" lang="en-US" sz="25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above</a:t>
              </a: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 the piriformis to supply the gluteal region</a:t>
              </a:r>
              <a:endParaRPr i="0" sz="2000" u="none" cap="none" strike="noStrike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77" name="Google Shape;77;p10"/>
            <p:cNvCxnSpPr>
              <a:endCxn id="75" idx="0"/>
            </p:cNvCxnSpPr>
            <p:nvPr/>
          </p:nvCxnSpPr>
          <p:spPr>
            <a:xfrm>
              <a:off x="8891133" y="3670576"/>
              <a:ext cx="729000" cy="142800"/>
            </a:xfrm>
            <a:prstGeom prst="bentConnector2">
              <a:avLst/>
            </a:prstGeom>
            <a:noFill/>
            <a:ln cap="flat" cmpd="sng" w="19050">
              <a:solidFill>
                <a:srgbClr val="999999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78" name="Google Shape;78;p10"/>
            <p:cNvCxnSpPr>
              <a:stCxn id="76" idx="0"/>
            </p:cNvCxnSpPr>
            <p:nvPr/>
          </p:nvCxnSpPr>
          <p:spPr>
            <a:xfrm rot="-5400000">
              <a:off x="8398260" y="3351379"/>
              <a:ext cx="142800" cy="781200"/>
            </a:xfrm>
            <a:prstGeom prst="bentConnector2">
              <a:avLst/>
            </a:prstGeom>
            <a:noFill/>
            <a:ln cap="flat" cmpd="sng" w="19050">
              <a:solidFill>
                <a:srgbClr val="999999"/>
              </a:solidFill>
              <a:prstDash val="lgDash"/>
              <a:round/>
              <a:headEnd len="sm" w="sm" type="none"/>
              <a:tailEnd len="sm" w="sm" type="none"/>
            </a:ln>
          </p:spPr>
        </p:cxnSp>
      </p:grpSp>
      <p:pic>
        <p:nvPicPr>
          <p:cNvPr id="79" name="Google Shape;7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3175" y="2500704"/>
            <a:ext cx="5734499" cy="654354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>
            <a:hlinkClick r:id="rId5"/>
          </p:cNvPr>
          <p:cNvSpPr txBox="1"/>
          <p:nvPr/>
        </p:nvSpPr>
        <p:spPr>
          <a:xfrm>
            <a:off x="15110454" y="1098095"/>
            <a:ext cx="469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Click here!</a:t>
            </a:r>
            <a:endParaRPr sz="2000" u="sng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81" name="Google Shape;81;p10"/>
          <p:cNvGrpSpPr/>
          <p:nvPr/>
        </p:nvGrpSpPr>
        <p:grpSpPr>
          <a:xfrm>
            <a:off x="16899747" y="318457"/>
            <a:ext cx="1117916" cy="779647"/>
            <a:chOff x="3051531" y="1516809"/>
            <a:chExt cx="390034" cy="296545"/>
          </a:xfrm>
        </p:grpSpPr>
        <p:sp>
          <p:nvSpPr>
            <p:cNvPr id="82" name="Google Shape;82;p10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0"/>
          <p:cNvSpPr/>
          <p:nvPr/>
        </p:nvSpPr>
        <p:spPr>
          <a:xfrm>
            <a:off x="12283176" y="2500700"/>
            <a:ext cx="1899000" cy="877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12283176" y="6767977"/>
            <a:ext cx="1005000" cy="113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"/>
          <p:cNvSpPr txBox="1"/>
          <p:nvPr/>
        </p:nvSpPr>
        <p:spPr>
          <a:xfrm>
            <a:off x="1960052" y="654475"/>
            <a:ext cx="8824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6B26B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Trochanteric</a:t>
            </a:r>
            <a:r>
              <a:rPr lang="en-US" sz="3500"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 / </a:t>
            </a:r>
            <a:r>
              <a:rPr lang="en-US" sz="3500">
                <a:solidFill>
                  <a:srgbClr val="76A5AF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Cruciate</a:t>
            </a:r>
            <a:r>
              <a:rPr lang="en-US" sz="3500"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 anastomosis</a:t>
            </a:r>
            <a:endParaRPr sz="3500"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05" name="Google Shape;105;p11"/>
          <p:cNvCxnSpPr/>
          <p:nvPr/>
        </p:nvCxnSpPr>
        <p:spPr>
          <a:xfrm rot="5400000">
            <a:off x="3962875" y="2429775"/>
            <a:ext cx="1269900" cy="1231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06" name="Google Shape;106;p11"/>
          <p:cNvSpPr txBox="1"/>
          <p:nvPr/>
        </p:nvSpPr>
        <p:spPr>
          <a:xfrm>
            <a:off x="2958375" y="3604075"/>
            <a:ext cx="5003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It is formed by; </a:t>
            </a:r>
            <a:endParaRPr sz="2000">
              <a:solidFill>
                <a:srgbClr val="F6B26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superior and inferior gluteal</a:t>
            </a:r>
            <a:endParaRPr sz="2000">
              <a:solidFill>
                <a:srgbClr val="F6B26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medial and lateral femoral circumflex arteries.</a:t>
            </a:r>
            <a:endParaRPr sz="2000">
              <a:solidFill>
                <a:srgbClr val="F6B26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6B26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-It is the main blood supply for the head of the femur.</a:t>
            </a:r>
            <a:endParaRPr sz="2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6B2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7" name="Google Shape;1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251" y="6784975"/>
            <a:ext cx="4733211" cy="3166925"/>
          </a:xfrm>
          <a:prstGeom prst="rect">
            <a:avLst/>
          </a:prstGeom>
          <a:noFill/>
          <a:ln cap="flat" cmpd="sng" w="19050">
            <a:solidFill>
              <a:srgbClr val="F6B26B"/>
            </a:solidFill>
            <a:prstDash val="lgDash"/>
            <a:round/>
            <a:headEnd len="sm" w="sm" type="none"/>
            <a:tailEnd len="sm" w="sm" type="none"/>
          </a:ln>
        </p:spPr>
      </p:pic>
      <p:sp>
        <p:nvSpPr>
          <p:cNvPr id="108" name="Google Shape;108;p11"/>
          <p:cNvSpPr txBox="1"/>
          <p:nvPr/>
        </p:nvSpPr>
        <p:spPr>
          <a:xfrm>
            <a:off x="10188775" y="3594150"/>
            <a:ext cx="60837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It is formed by: </a:t>
            </a:r>
            <a:endParaRPr sz="2000">
              <a:solidFill>
                <a:srgbClr val="76A5A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the inferior </a:t>
            </a:r>
            <a:r>
              <a:rPr lang="en-US" sz="2000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gluteal</a:t>
            </a:r>
            <a:endParaRPr sz="2000">
              <a:solidFill>
                <a:srgbClr val="76A5A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medial circumflex femoral</a:t>
            </a:r>
            <a:endParaRPr sz="2000">
              <a:solidFill>
                <a:srgbClr val="76A5A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lateral circumflex femoral</a:t>
            </a:r>
            <a:endParaRPr sz="2000">
              <a:solidFill>
                <a:srgbClr val="76A5A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000"/>
              <a:buFont typeface="Comfortaa"/>
              <a:buChar char="➔"/>
            </a:pPr>
            <a:r>
              <a:rPr lang="en-US" sz="2000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and 1st perforator</a:t>
            </a:r>
            <a:endParaRPr sz="2000">
              <a:solidFill>
                <a:srgbClr val="76A5A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6A5A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-With the trochanteric anastomosis  it provides connection between the internal iliac and femoral arteries</a:t>
            </a:r>
            <a:endParaRPr sz="2000">
              <a:solidFill>
                <a:srgbClr val="76A5A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6A5A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5">
            <a:alphaModFix/>
          </a:blip>
          <a:srcRect b="31325" l="0" r="0" t="18809"/>
          <a:stretch/>
        </p:blipFill>
        <p:spPr>
          <a:xfrm>
            <a:off x="10491025" y="6577738"/>
            <a:ext cx="4762500" cy="3581400"/>
          </a:xfrm>
          <a:prstGeom prst="rect">
            <a:avLst/>
          </a:prstGeom>
          <a:noFill/>
          <a:ln cap="flat" cmpd="sng" w="19050">
            <a:solidFill>
              <a:srgbClr val="76A5AF"/>
            </a:solidFill>
            <a:prstDash val="lgDash"/>
            <a:round/>
            <a:headEnd len="sm" w="sm" type="none"/>
            <a:tailEnd len="sm" w="sm" type="none"/>
          </a:ln>
        </p:spPr>
      </p:pic>
      <p:cxnSp>
        <p:nvCxnSpPr>
          <p:cNvPr id="110" name="Google Shape;110;p11"/>
          <p:cNvCxnSpPr/>
          <p:nvPr/>
        </p:nvCxnSpPr>
        <p:spPr>
          <a:xfrm flipH="1" rot="-5400000">
            <a:off x="10111050" y="2418350"/>
            <a:ext cx="1362000" cy="1010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11" name="Google Shape;111;p11"/>
          <p:cNvSpPr txBox="1"/>
          <p:nvPr/>
        </p:nvSpPr>
        <p:spPr>
          <a:xfrm>
            <a:off x="3581400" y="1752600"/>
            <a:ext cx="3346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Trochanteric</a:t>
            </a:r>
            <a:endParaRPr/>
          </a:p>
        </p:txBody>
      </p:sp>
      <p:sp>
        <p:nvSpPr>
          <p:cNvPr id="112" name="Google Shape;112;p11"/>
          <p:cNvSpPr txBox="1"/>
          <p:nvPr/>
        </p:nvSpPr>
        <p:spPr>
          <a:xfrm>
            <a:off x="9144000" y="167640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Cruciate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/>
          <p:nvPr/>
        </p:nvSpPr>
        <p:spPr>
          <a:xfrm>
            <a:off x="1886175" y="615900"/>
            <a:ext cx="1412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Femoral Artery</a:t>
            </a: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It is the main arterial supply to the </a:t>
            </a:r>
            <a:r>
              <a:rPr b="1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lower limb</a:t>
            </a:r>
            <a:endParaRPr b="1" i="0" sz="25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19" name="Google Shape;119;p12"/>
          <p:cNvGraphicFramePr/>
          <p:nvPr/>
        </p:nvGraphicFramePr>
        <p:xfrm>
          <a:off x="592925" y="23999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{F067B383-445F-49FF-80D1-40C6A92FCEDB}</a:tableStyleId>
              </a:tblPr>
              <a:tblGrid>
                <a:gridCol w="1788425"/>
                <a:gridCol w="15616700"/>
              </a:tblGrid>
              <a:tr h="72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Beginning 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It is the continuation of the </a:t>
                      </a:r>
                      <a:r>
                        <a:rPr b="1" lang="en-US" sz="2000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External iliac artery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; it enters the thigh behind the </a:t>
                      </a:r>
                      <a:r>
                        <a:rPr lang="en-US" sz="2000" u="sng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inguinal ligament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; midway between the anterior superior iliac spine and the symphysis pubis.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Termination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It descends vertically towards the </a:t>
                      </a:r>
                      <a:r>
                        <a:rPr lang="en-US" sz="2000" u="sng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adductor tubercle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femur and ends by passing through the opening of the </a:t>
                      </a:r>
                      <a:r>
                        <a:rPr lang="en-US" sz="2000" u="sng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adductor magnus</a:t>
                      </a:r>
                      <a:r>
                        <a:rPr lang="en-US" sz="2000" u="sng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-hiatus-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muscles and continue as </a:t>
                      </a:r>
                      <a:r>
                        <a:rPr b="1" lang="en-US" sz="2000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popliteal artery.</a:t>
                      </a:r>
                      <a:endParaRPr b="1" sz="2000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00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Relation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6B2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</a:t>
                      </a:r>
                      <a:r>
                        <a:rPr lang="en-US" sz="2000" u="sng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part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Skin &amp; fascia. 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            </a:t>
                      </a:r>
                      <a:r>
                        <a:rPr lang="en-US" sz="2000" u="sng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 part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passes behind the Sartorius.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6B2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Psoas (separates it from the hip joint),Pectineus &amp; Adductor longus.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6B2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Femoral vein.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6B2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: Femoral nerve and its branches.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0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Relation of the Femoral vein to the Femoral artery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6B2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 the inguinal  ligament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The vein lies medial to the artery.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6B2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 the apex of the femoral triangle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The vein lies posterior to the artery.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9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6B2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 the opening  in the adductor magnus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The vein  lies lateral to the artery.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Branches </a:t>
                      </a:r>
                      <a:endParaRPr b="1"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6B2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Superficial branches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1- Superficial Epigastric. 2- Superficial Circumflex iliac. 3-Superficial External Pudendal.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6B2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branches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1- Deep External Pudendal. 2- </a:t>
                      </a:r>
                      <a:r>
                        <a:rPr b="1" lang="en-US" sz="2000">
                          <a:solidFill>
                            <a:srgbClr val="76A5A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Profunda femoris</a:t>
                      </a:r>
                      <a:r>
                        <a:rPr lang="en-US" sz="2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20" name="Google Shape;120;p12"/>
          <p:cNvCxnSpPr/>
          <p:nvPr/>
        </p:nvCxnSpPr>
        <p:spPr>
          <a:xfrm flipH="1" rot="10800000">
            <a:off x="14513393" y="2019212"/>
            <a:ext cx="3224700" cy="27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stealth"/>
          </a:ln>
        </p:spPr>
      </p:cxnSp>
      <p:sp>
        <p:nvSpPr>
          <p:cNvPr id="121" name="Google Shape;121;p12"/>
          <p:cNvSpPr txBox="1"/>
          <p:nvPr/>
        </p:nvSpPr>
        <p:spPr>
          <a:xfrm>
            <a:off x="12527402" y="1661837"/>
            <a:ext cx="673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Pictures at the next slide </a:t>
            </a:r>
            <a:endParaRPr sz="15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5984" y="2266225"/>
            <a:ext cx="6457950" cy="65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/>
        </p:nvSpPr>
        <p:spPr>
          <a:xfrm>
            <a:off x="1886175" y="615900"/>
            <a:ext cx="383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Femoral Artery</a:t>
            </a:r>
            <a:r>
              <a:rPr b="0" i="0" lang="en-US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b="1" i="0" sz="25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866165"/>
            <a:ext cx="5372100" cy="73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9551" y="1937600"/>
            <a:ext cx="5276850" cy="71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1868275" y="654475"/>
            <a:ext cx="11894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en-US" sz="3500" u="none" cap="none" strike="noStrike">
                <a:solidFill>
                  <a:srgbClr val="76A5AF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Profunda Femoris Artery:</a:t>
            </a:r>
            <a:r>
              <a:rPr lang="en-US" sz="3500">
                <a:solidFill>
                  <a:srgbClr val="76A5A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It is an important, large artery</a:t>
            </a:r>
            <a:r>
              <a:rPr b="1" lang="en-US" sz="23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1" i="0" sz="23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3547975" y="2389938"/>
            <a:ext cx="566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Arises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from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Lateral side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the Femoral Artery 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(4cm below the inguinal ligament).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3547975" y="4589400"/>
            <a:ext cx="657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Passes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medially behind the femoral vessels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0" i="0" lang="en-U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above the adductor magnus muscle.</a:t>
            </a:r>
            <a:endParaRPr b="0" i="0" sz="2000" u="sng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3682550" y="6535400"/>
            <a:ext cx="657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3400" lvl="0" marL="24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➔"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&amp;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Lateral</a:t>
            </a: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000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Circumflex Femoral Arteries</a:t>
            </a:r>
            <a:endParaRPr b="0" i="0" sz="2000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13400" lvl="0" marL="24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➔"/>
            </a:pPr>
            <a:r>
              <a:rPr b="1" i="0" lang="en-US" sz="2000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Three</a:t>
            </a:r>
            <a:r>
              <a:rPr b="0" i="0" lang="en-US" sz="2000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Perforating Arteries</a:t>
            </a:r>
            <a:endParaRPr b="0" i="0" sz="2000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3682550" y="8611050"/>
            <a:ext cx="566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By </a:t>
            </a: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ecoming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i="0" lang="en-U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Perforating Artery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41" name="Google Shape;141;p14"/>
          <p:cNvGrpSpPr/>
          <p:nvPr/>
        </p:nvGrpSpPr>
        <p:grpSpPr>
          <a:xfrm rot="5400000">
            <a:off x="-1991677" y="4544952"/>
            <a:ext cx="8042426" cy="2844625"/>
            <a:chOff x="4234950" y="2101012"/>
            <a:chExt cx="4219974" cy="1044091"/>
          </a:xfrm>
        </p:grpSpPr>
        <p:sp>
          <p:nvSpPr>
            <p:cNvPr id="142" name="Google Shape;142;p14"/>
            <p:cNvSpPr/>
            <p:nvPr/>
          </p:nvSpPr>
          <p:spPr>
            <a:xfrm rot="-5400000">
              <a:off x="7546962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does it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end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 rot="10800000">
              <a:off x="6487596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 rot="-5400000">
              <a:off x="4393265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 rot="10800000">
              <a:off x="7367295" y="2570459"/>
              <a:ext cx="86984" cy="86975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 rot="10800000">
              <a:off x="7541196" y="2231460"/>
              <a:ext cx="801483" cy="800617"/>
            </a:xfrm>
            <a:custGeom>
              <a:rect b="b" l="l" r="r" t="t"/>
              <a:pathLst>
                <a:path extrusionOk="0" h="33792" w="33825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 rot="-5400000">
              <a:off x="6506213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are its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Branches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 rot="-5400000">
              <a:off x="5452612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does it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pass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 rot="-5400000">
              <a:off x="4399816" y="2212785"/>
              <a:ext cx="765028" cy="837957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is it?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</p:grpSp>
      <p:pic>
        <p:nvPicPr>
          <p:cNvPr id="158" name="Google Shape;1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8650" y="2064777"/>
            <a:ext cx="7143750" cy="725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/>
          <p:nvPr/>
        </p:nvSpPr>
        <p:spPr>
          <a:xfrm>
            <a:off x="2022620" y="654463"/>
            <a:ext cx="6217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Obturator artery</a:t>
            </a:r>
            <a:endParaRPr b="1" i="0" sz="25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3709550" y="6508500"/>
            <a:ext cx="648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It gives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muscular branches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articular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to the hip joint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66" name="Google Shape;166;p15"/>
          <p:cNvGrpSpPr/>
          <p:nvPr/>
        </p:nvGrpSpPr>
        <p:grpSpPr>
          <a:xfrm rot="5400000">
            <a:off x="-1038162" y="3591438"/>
            <a:ext cx="6135398" cy="2844625"/>
            <a:chOff x="4234950" y="2101012"/>
            <a:chExt cx="3219329" cy="1044091"/>
          </a:xfrm>
        </p:grpSpPr>
        <p:sp>
          <p:nvSpPr>
            <p:cNvPr id="167" name="Google Shape;167;p15"/>
            <p:cNvSpPr/>
            <p:nvPr/>
          </p:nvSpPr>
          <p:spPr>
            <a:xfrm rot="10800000">
              <a:off x="6487596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 rot="-5400000">
              <a:off x="4393265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 rot="10800000">
              <a:off x="7367295" y="2570459"/>
              <a:ext cx="86984" cy="86975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 rot="-5400000">
              <a:off x="6506213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are its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Branches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 rot="-5400000">
              <a:off x="5452612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does it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pass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 rot="-5400000">
              <a:off x="4399816" y="2212785"/>
              <a:ext cx="765028" cy="837957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is it?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180" name="Google Shape;180;p15"/>
          <p:cNvSpPr txBox="1"/>
          <p:nvPr/>
        </p:nvSpPr>
        <p:spPr>
          <a:xfrm>
            <a:off x="3703350" y="4589400"/>
            <a:ext cx="684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</a:t>
            </a:r>
            <a:r>
              <a:rPr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enters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the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medial fascial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compartment , </a:t>
            </a:r>
            <a:r>
              <a:rPr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dividing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into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medial and lateral branches</a:t>
            </a:r>
            <a:endParaRPr b="1" sz="2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1" name="Google Shape;1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59213" y="2652713"/>
            <a:ext cx="6848475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5">
            <a:hlinkClick r:id="rId5"/>
          </p:cNvPr>
          <p:cNvSpPr txBox="1"/>
          <p:nvPr/>
        </p:nvSpPr>
        <p:spPr>
          <a:xfrm>
            <a:off x="14131566" y="1098100"/>
            <a:ext cx="665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Click here</a:t>
            </a:r>
            <a:endParaRPr b="1" sz="2000" u="sng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83" name="Google Shape;183;p15"/>
          <p:cNvGrpSpPr/>
          <p:nvPr/>
        </p:nvGrpSpPr>
        <p:grpSpPr>
          <a:xfrm>
            <a:off x="16899747" y="318457"/>
            <a:ext cx="1117916" cy="779647"/>
            <a:chOff x="3051531" y="1516809"/>
            <a:chExt cx="390034" cy="296545"/>
          </a:xfrm>
        </p:grpSpPr>
        <p:sp>
          <p:nvSpPr>
            <p:cNvPr id="184" name="Google Shape;184;p15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15"/>
          <p:cNvSpPr txBox="1"/>
          <p:nvPr/>
        </p:nvSpPr>
        <p:spPr>
          <a:xfrm>
            <a:off x="3709550" y="2362500"/>
            <a:ext cx="6217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 a </a:t>
            </a:r>
            <a:r>
              <a:rPr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branch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the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internal iliac artery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accompanies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the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obturator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through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the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obturator canal</a:t>
            </a:r>
            <a:endParaRPr b="1" sz="2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/>
        </p:nvSpPr>
        <p:spPr>
          <a:xfrm>
            <a:off x="3693575" y="3977125"/>
            <a:ext cx="7781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sng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Anterior: </a:t>
            </a:r>
            <a:endParaRPr b="1" i="0" sz="2000" u="sng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Popliteal surface of the femur. 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Knee joint. 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Popliteus muscle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20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Posterior: </a:t>
            </a:r>
            <a:endParaRPr b="1" sz="2000" u="sng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●"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Popliteal vein, Tibial nerve, skin and fascia.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5" name="Google Shape;2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6"/>
          <p:cNvSpPr txBox="1"/>
          <p:nvPr/>
        </p:nvSpPr>
        <p:spPr>
          <a:xfrm>
            <a:off x="1945198" y="654466"/>
            <a:ext cx="14397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Popliteal Artery :</a:t>
            </a:r>
            <a:endParaRPr b="0" i="0" sz="35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3693575" y="6782581"/>
            <a:ext cx="55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Muscular and Articular  to the knee.</a:t>
            </a:r>
            <a:endParaRPr b="0" i="0" sz="20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3693575" y="8454125"/>
            <a:ext cx="6833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 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lower border of Popliteus muscle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by </a:t>
            </a:r>
            <a:r>
              <a:rPr b="0" i="0" lang="en-US" sz="2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dividing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into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Anterior + Posterior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ibial Arteries.</a:t>
            </a:r>
            <a:endParaRPr b="1" i="0" sz="20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7795" y="2715787"/>
            <a:ext cx="3641569" cy="48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76175" y="2715775"/>
            <a:ext cx="3840414" cy="48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/>
          <p:nvPr/>
        </p:nvSpPr>
        <p:spPr>
          <a:xfrm>
            <a:off x="12679369" y="7846025"/>
            <a:ext cx="3077400" cy="60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9CB9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Relations: Popliteal artery and its branches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3693575" y="2291225"/>
            <a:ext cx="6382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It is the </a:t>
            </a:r>
            <a:r>
              <a:rPr b="0" i="0" lang="en-US" sz="2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continuation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of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Femoral artery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that </a:t>
            </a:r>
            <a:r>
              <a:rPr b="0" i="0" lang="en-US" sz="20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enters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popliteal fossa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through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opening  in the </a:t>
            </a:r>
            <a:r>
              <a:rPr b="1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Adductor magnus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13" name="Google Shape;213;p16"/>
          <p:cNvGrpSpPr/>
          <p:nvPr/>
        </p:nvGrpSpPr>
        <p:grpSpPr>
          <a:xfrm rot="5400000">
            <a:off x="-1991677" y="4544952"/>
            <a:ext cx="8042426" cy="2844625"/>
            <a:chOff x="4234950" y="2101012"/>
            <a:chExt cx="4219974" cy="1044091"/>
          </a:xfrm>
        </p:grpSpPr>
        <p:sp>
          <p:nvSpPr>
            <p:cNvPr id="214" name="Google Shape;214;p16"/>
            <p:cNvSpPr/>
            <p:nvPr/>
          </p:nvSpPr>
          <p:spPr>
            <a:xfrm rot="-5400000">
              <a:off x="7546962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Where does it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end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 rot="10800000">
              <a:off x="6487596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rect b="b" l="l" r="r" t="t"/>
              <a:pathLst>
                <a:path extrusionOk="0" h="34893" w="34926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 rot="-5400000">
              <a:off x="4393265" y="2199525"/>
              <a:ext cx="789978" cy="865259"/>
            </a:xfrm>
            <a:custGeom>
              <a:rect b="b" l="l" r="r" t="t"/>
              <a:pathLst>
                <a:path extrusionOk="0" h="34893" w="34893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cap="rnd" cmpd="sng" w="20850">
              <a:solidFill>
                <a:srgbClr val="EFEFE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 rot="10800000">
              <a:off x="7367295" y="2570459"/>
              <a:ext cx="86984" cy="86975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 rot="10800000">
              <a:off x="7541196" y="2231460"/>
              <a:ext cx="801483" cy="800617"/>
            </a:xfrm>
            <a:custGeom>
              <a:rect b="b" l="l" r="r" t="t"/>
              <a:pathLst>
                <a:path extrusionOk="0" h="33792" w="33825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 rot="-5400000">
              <a:off x="6506213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are its </a:t>
              </a:r>
              <a:r>
                <a:rPr lang="en-US" sz="20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Branches</a:t>
              </a: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 rot="-5400000">
              <a:off x="5452612" y="2212785"/>
              <a:ext cx="765051" cy="837957"/>
            </a:xfrm>
            <a:custGeom>
              <a:rect b="b" l="l" r="r" t="t"/>
              <a:pathLst>
                <a:path extrusionOk="0" h="33792" w="33792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Relation 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 rot="-5400000">
              <a:off x="4399816" y="2212785"/>
              <a:ext cx="765028" cy="837957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What is it?</a:t>
              </a:r>
              <a:endParaRPr i="0" sz="2000" u="none" cap="none" strike="noStrike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