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y="10287000" cx="18288000"/>
  <p:notesSz cx="18288000" cy="10287000"/>
  <p:embeddedFontLst>
    <p:embeddedFont>
      <p:font typeface="Comfortaa SemiBold"/>
      <p:regular r:id="rId28"/>
      <p:bold r:id="rId29"/>
    </p:embeddedFont>
    <p:embeddedFont>
      <p:font typeface="Caveat"/>
      <p:regular r:id="rId30"/>
      <p:bold r:id="rId31"/>
    </p:embeddedFont>
    <p:embeddedFont>
      <p:font typeface="Arial Narrow"/>
      <p:regular r:id="rId32"/>
      <p:bold r:id="rId33"/>
      <p:italic r:id="rId34"/>
      <p:boldItalic r:id="rId35"/>
    </p:embeddedFont>
    <p:embeddedFont>
      <p:font typeface="Comfortaa Medium"/>
      <p:regular r:id="rId36"/>
      <p:bold r:id="rId37"/>
    </p:embeddedFont>
    <p:embeddedFont>
      <p:font typeface="Exo"/>
      <p:regular r:id="rId38"/>
      <p:bold r:id="rId39"/>
      <p:italic r:id="rId40"/>
      <p:boldItalic r:id="rId41"/>
    </p:embeddedFont>
    <p:embeddedFont>
      <p:font typeface="Comfortaa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4" roundtripDataSignature="AMtx7mh71gjHv+CA5s+ClyUBYw+HsVEOw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7" name="Med 442"/>
  <p:cmAuthor clrIdx="1" id="1" initials="" lastIdx="4" name="anatomy team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8F1C2B0-391D-4EEF-BB33-31F1A386BCFA}">
  <a:tblStyle styleId="{D8F1C2B0-391D-4EEF-BB33-31F1A386BCF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xo-italic.fntdata"/><Relationship Id="rId20" Type="http://schemas.openxmlformats.org/officeDocument/2006/relationships/slide" Target="slides/slide13.xml"/><Relationship Id="rId42" Type="http://schemas.openxmlformats.org/officeDocument/2006/relationships/font" Target="fonts/Comfortaa-regular.fntdata"/><Relationship Id="rId41" Type="http://schemas.openxmlformats.org/officeDocument/2006/relationships/font" Target="fonts/Exo-boldItalic.fntdata"/><Relationship Id="rId22" Type="http://schemas.openxmlformats.org/officeDocument/2006/relationships/slide" Target="slides/slide15.xml"/><Relationship Id="rId44" Type="http://customschemas.google.com/relationships/presentationmetadata" Target="metadata"/><Relationship Id="rId21" Type="http://schemas.openxmlformats.org/officeDocument/2006/relationships/slide" Target="slides/slide14.xml"/><Relationship Id="rId43" Type="http://schemas.openxmlformats.org/officeDocument/2006/relationships/font" Target="fonts/Comfortaa-bold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ComfortaaSemiBold-regular.fntdata"/><Relationship Id="rId27" Type="http://schemas.openxmlformats.org/officeDocument/2006/relationships/slide" Target="slides/slide20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font" Target="fonts/ComfortaaSemiBold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Caveat-bold.fntdata"/><Relationship Id="rId30" Type="http://schemas.openxmlformats.org/officeDocument/2006/relationships/font" Target="fonts/Caveat-regular.fntdata"/><Relationship Id="rId11" Type="http://schemas.openxmlformats.org/officeDocument/2006/relationships/slide" Target="slides/slide4.xml"/><Relationship Id="rId33" Type="http://schemas.openxmlformats.org/officeDocument/2006/relationships/font" Target="fonts/ArialNarrow-bold.fntdata"/><Relationship Id="rId10" Type="http://schemas.openxmlformats.org/officeDocument/2006/relationships/slide" Target="slides/slide3.xml"/><Relationship Id="rId32" Type="http://schemas.openxmlformats.org/officeDocument/2006/relationships/font" Target="fonts/ArialNarrow-regular.fntdata"/><Relationship Id="rId13" Type="http://schemas.openxmlformats.org/officeDocument/2006/relationships/slide" Target="slides/slide6.xml"/><Relationship Id="rId35" Type="http://schemas.openxmlformats.org/officeDocument/2006/relationships/font" Target="fonts/ArialNarrow-boldItalic.fntdata"/><Relationship Id="rId12" Type="http://schemas.openxmlformats.org/officeDocument/2006/relationships/slide" Target="slides/slide5.xml"/><Relationship Id="rId34" Type="http://schemas.openxmlformats.org/officeDocument/2006/relationships/font" Target="fonts/ArialNarrow-italic.fntdata"/><Relationship Id="rId15" Type="http://schemas.openxmlformats.org/officeDocument/2006/relationships/slide" Target="slides/slide8.xml"/><Relationship Id="rId37" Type="http://schemas.openxmlformats.org/officeDocument/2006/relationships/font" Target="fonts/ComfortaaMedium-bold.fntdata"/><Relationship Id="rId14" Type="http://schemas.openxmlformats.org/officeDocument/2006/relationships/slide" Target="slides/slide7.xml"/><Relationship Id="rId36" Type="http://schemas.openxmlformats.org/officeDocument/2006/relationships/font" Target="fonts/ComfortaaMedium-regular.fntdata"/><Relationship Id="rId17" Type="http://schemas.openxmlformats.org/officeDocument/2006/relationships/slide" Target="slides/slide10.xml"/><Relationship Id="rId39" Type="http://schemas.openxmlformats.org/officeDocument/2006/relationships/font" Target="fonts/Exo-bold.fntdata"/><Relationship Id="rId16" Type="http://schemas.openxmlformats.org/officeDocument/2006/relationships/slide" Target="slides/slide9.xml"/><Relationship Id="rId38" Type="http://schemas.openxmlformats.org/officeDocument/2006/relationships/font" Target="fonts/Exo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12-09T20:15:29.400">
    <p:pos x="6000" y="0"/>
    <p:text>choose another pictures with better quality and coloring the names of ligaments to be matched with the picture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gZDZjo"/>
      </p:ext>
    </p:extLst>
  </p:cm>
  <p:cm authorId="0" idx="2" dt="2021-12-09T20:13:01.949">
    <p:pos x="6000" y="100"/>
    <p:text>Amazing work but please reorganize the table and put the pictures outside the table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gZDZjk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1-12-09T20:22:42.544">
    <p:pos x="6000" y="0"/>
    <p:text>reorganize the diagram and enumerate the actions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1mpSos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1-12-09T20:46:01.543">
    <p:pos x="6000" y="0"/>
    <p:text>excellent work but please write it in the same order that was mentioned in the slides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1mpSow"/>
      </p:ext>
    </p:extLst>
  </p:cm>
  <p:cm authorId="0" idx="5" dt="2021-12-09T20:45:04.308">
    <p:pos x="6000" y="100"/>
    <p:text>replace the picture with better one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1mpSo4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6" dt="2021-12-09T21:22:40.873">
    <p:pos x="6000" y="0"/>
    <p:text>Good work but please organize the notes in ( inactive rotation )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1mpSo8"/>
      </p:ext>
    </p:extLst>
  </p:cm>
  <p:cm authorId="1" idx="1" dt="2021-12-09T21:22:40.873">
    <p:pos x="6000" y="0"/>
    <p:text>I tried but I couldn’t because some words are Arabic and some English</p:text>
    <p:extLst>
      <p:ext uri="{C676402C-5697-4E1C-873F-D02D1690AC5C}">
        <p15:threadingInfo timeZoneBias="0">
          <p15:parentCm authorId="0" idx="6"/>
        </p15:threadingInfo>
      </p:ext>
      <p:ext uri="http://customooxmlschemas.google.com/">
        <go:slidesCustomData xmlns:go="http://customooxmlschemas.google.com/" commentPostId="AAAAS1mpSpA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7" dt="2021-12-09T21:33:45.765">
    <p:pos x="6000" y="0"/>
    <p:text>Magnificent work but write more questions and if you took the questions from 441 Qbank write special thanks to them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1mpSpE"/>
      </p:ext>
    </p:extLst>
  </p:cm>
  <p:cm authorId="1" idx="2" dt="2021-12-09T21:33:22.812">
    <p:pos x="6000" y="0"/>
    <p:text>I will write more , and I already thanked 441</p:text>
    <p:extLst>
      <p:ext uri="{C676402C-5697-4E1C-873F-D02D1690AC5C}">
        <p15:threadingInfo timeZoneBias="0">
          <p15:parentCm authorId="0" idx="7"/>
        </p15:threadingInfo>
      </p:ext>
      <p:ext uri="http://customooxmlschemas.google.com/">
        <go:slidesCustomData xmlns:go="http://customooxmlschemas.google.com/" commentPostId="AAAAS1mpSpI"/>
      </p:ext>
    </p:extLst>
  </p:cm>
  <p:cm authorId="1" idx="3" dt="2021-12-09T21:33:25.415">
    <p:pos x="6000" y="0"/>
    <p:text>_Marked as resolved_</p:text>
    <p:extLst>
      <p:ext uri="{C676402C-5697-4E1C-873F-D02D1690AC5C}">
        <p15:threadingInfo timeZoneBias="0">
          <p15:parentCm authorId="0" idx="7"/>
        </p15:threadingInfo>
      </p:ext>
      <p:ext uri="http://customooxmlschemas.google.com/">
        <go:slidesCustomData xmlns:go="http://customooxmlschemas.google.com/" commentPostId="AAAAS1mpSpM"/>
      </p:ext>
    </p:extLst>
  </p:cm>
  <p:cm authorId="1" idx="4" dt="2021-12-09T21:33:45.765">
    <p:pos x="6000" y="0"/>
    <p:text>_Re-opened_</p:text>
    <p:extLst>
      <p:ext uri="{C676402C-5697-4E1C-873F-D02D1690AC5C}">
        <p15:threadingInfo timeZoneBias="0">
          <p15:parentCm authorId="0" idx="7"/>
        </p15:threadingInfo>
      </p:ext>
      <p:ext uri="http://customooxmlschemas.google.com/">
        <go:slidesCustomData xmlns:go="http://customooxmlschemas.google.com/" commentPostId="AAAAS1mpSpQ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" name="Google Shape;44;p1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03d39ed01a_0_3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g103d39ed01a_0_3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03d39ed01a_0_3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9" name="Google Shape;269;g103d39ed01a_0_3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61e7c8ce8_0_1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1061e7c8ce8_0_1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061e7c8ce8_0_2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g1061e7c8ce8_0_2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61e7c8ce8_0_2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9" name="Google Shape;349;g1061e7c8ce8_0_2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54a985ee9_0_1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1054a985ee9_0_1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054a985ee9_0_3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1054a985ee9_0_3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54a985ee9_0_2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1054a985ee9_0_2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94686867c45dacc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5" name="Google Shape;405;g494686867c45dacc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d26e87b68ea2aa5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2" name="Google Shape;482;g1d26e87b68ea2aa5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4c9d2f20e95b9ea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1" name="Google Shape;571;g4c9d2f20e95b9ea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61e7c8ce8_0_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" name="Google Shape;69;g1061e7c8ce8_0_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61e7c8ce8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g1061e7c8ce8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32927c85362e2a9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g232927c85362e2a9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32927c85362e2a9_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g232927c85362e2a9_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3d39ed01a_0_2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g103d39ed01a_0_2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03d39ed01a_0_2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g103d39ed01a_0_2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66a2ffd5f_0_3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g1066a2ffd5f_0_3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645411" y="643388"/>
            <a:ext cx="4038599" cy="298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1352" y="643388"/>
            <a:ext cx="4419599" cy="321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" type="subTitle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" type="body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2" type="body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650" u="none" cap="none" strike="noStrike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5" Type="http://schemas.openxmlformats.org/officeDocument/2006/relationships/hyperlink" Target="https://docs.google.com/presentation/d/1TqFrwJwPpNRkeuXhJK_mTytLGLo_bK_J-sNgo7wsKlg/edit" TargetMode="External"/><Relationship Id="rId6" Type="http://schemas.openxmlformats.org/officeDocument/2006/relationships/hyperlink" Target="https://docs.google.com/presentation/d/1-4XrHk0ehAoa1huxbkdu8f-g6-YBr_Q3-rzzQcLIhVs/edit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3.xml"/><Relationship Id="rId4" Type="http://schemas.openxmlformats.org/officeDocument/2006/relationships/image" Target="../media/image3.png"/><Relationship Id="rId5" Type="http://schemas.openxmlformats.org/officeDocument/2006/relationships/image" Target="../media/image3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32.jpg"/><Relationship Id="rId5" Type="http://schemas.openxmlformats.org/officeDocument/2006/relationships/image" Target="../media/image41.jpg"/><Relationship Id="rId6" Type="http://schemas.openxmlformats.org/officeDocument/2006/relationships/image" Target="../media/image3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4.xml"/><Relationship Id="rId4" Type="http://schemas.openxmlformats.org/officeDocument/2006/relationships/image" Target="../media/image37.jpg"/><Relationship Id="rId5" Type="http://schemas.openxmlformats.org/officeDocument/2006/relationships/image" Target="../media/image31.png"/><Relationship Id="rId6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43.png"/><Relationship Id="rId5" Type="http://schemas.openxmlformats.org/officeDocument/2006/relationships/hyperlink" Target="https://youtu.be/2q0pG88bp0c" TargetMode="External"/><Relationship Id="rId6" Type="http://schemas.openxmlformats.org/officeDocument/2006/relationships/image" Target="../media/image36.jpg"/><Relationship Id="rId7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6" Type="http://schemas.openxmlformats.org/officeDocument/2006/relationships/image" Target="../media/image27.png"/><Relationship Id="rId7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46.jpg"/><Relationship Id="rId5" Type="http://schemas.openxmlformats.org/officeDocument/2006/relationships/image" Target="../media/image4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comments" Target="../comments/comment5.xml"/><Relationship Id="rId4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3.png"/><Relationship Id="rId5" Type="http://schemas.openxmlformats.org/officeDocument/2006/relationships/hyperlink" Target="https://youtu.be/RhDOCdZf1Fk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2.xml"/><Relationship Id="rId4" Type="http://schemas.openxmlformats.org/officeDocument/2006/relationships/image" Target="../media/image3.png"/><Relationship Id="rId5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hyperlink" Target="https://youtu.be/2i2qyOTJCmk" TargetMode="External"/><Relationship Id="rId7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0" y="1677408"/>
            <a:ext cx="4694867" cy="85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21334" y="24430"/>
            <a:ext cx="1039163" cy="51803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1"/>
          <p:cNvGrpSpPr/>
          <p:nvPr/>
        </p:nvGrpSpPr>
        <p:grpSpPr>
          <a:xfrm>
            <a:off x="13358741" y="6633124"/>
            <a:ext cx="624969" cy="535732"/>
            <a:chOff x="7513884" y="2448269"/>
            <a:chExt cx="363185" cy="338792"/>
          </a:xfrm>
        </p:grpSpPr>
        <p:sp>
          <p:nvSpPr>
            <p:cNvPr id="49" name="Google Shape;49;p1"/>
            <p:cNvSpPr/>
            <p:nvPr/>
          </p:nvSpPr>
          <p:spPr>
            <a:xfrm>
              <a:off x="7666316" y="2448269"/>
              <a:ext cx="210753" cy="206954"/>
            </a:xfrm>
            <a:custGeom>
              <a:rect b="b" l="l" r="r" t="t"/>
              <a:pathLst>
                <a:path extrusionOk="0" h="7899" w="8044">
                  <a:moveTo>
                    <a:pt x="5680" y="0"/>
                  </a:moveTo>
                  <a:cubicBezTo>
                    <a:pt x="5491" y="0"/>
                    <a:pt x="5302" y="72"/>
                    <a:pt x="5158" y="216"/>
                  </a:cubicBezTo>
                  <a:lnTo>
                    <a:pt x="289" y="5085"/>
                  </a:lnTo>
                  <a:cubicBezTo>
                    <a:pt x="1" y="5373"/>
                    <a:pt x="1" y="5843"/>
                    <a:pt x="289" y="6130"/>
                  </a:cubicBezTo>
                  <a:lnTo>
                    <a:pt x="1851" y="7683"/>
                  </a:lnTo>
                  <a:cubicBezTo>
                    <a:pt x="1995" y="7827"/>
                    <a:pt x="2182" y="7899"/>
                    <a:pt x="2370" y="7899"/>
                  </a:cubicBezTo>
                  <a:cubicBezTo>
                    <a:pt x="2558" y="7899"/>
                    <a:pt x="2747" y="7827"/>
                    <a:pt x="2896" y="7683"/>
                  </a:cubicBezTo>
                  <a:lnTo>
                    <a:pt x="7756" y="2814"/>
                  </a:lnTo>
                  <a:cubicBezTo>
                    <a:pt x="8043" y="2526"/>
                    <a:pt x="8043" y="2066"/>
                    <a:pt x="7756" y="1778"/>
                  </a:cubicBezTo>
                  <a:lnTo>
                    <a:pt x="6203" y="216"/>
                  </a:lnTo>
                  <a:cubicBezTo>
                    <a:pt x="6059" y="72"/>
                    <a:pt x="5870" y="0"/>
                    <a:pt x="568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7691442" y="2471482"/>
              <a:ext cx="185627" cy="183741"/>
            </a:xfrm>
            <a:custGeom>
              <a:rect b="b" l="l" r="r" t="t"/>
              <a:pathLst>
                <a:path extrusionOk="0" h="7013" w="7085">
                  <a:moveTo>
                    <a:pt x="5915" y="1"/>
                  </a:moveTo>
                  <a:lnTo>
                    <a:pt x="5920" y="7"/>
                  </a:lnTo>
                  <a:lnTo>
                    <a:pt x="5920" y="7"/>
                  </a:lnTo>
                  <a:cubicBezTo>
                    <a:pt x="5918" y="5"/>
                    <a:pt x="5917" y="3"/>
                    <a:pt x="5915" y="1"/>
                  </a:cubicBezTo>
                  <a:close/>
                  <a:moveTo>
                    <a:pt x="5920" y="7"/>
                  </a:moveTo>
                  <a:cubicBezTo>
                    <a:pt x="6202" y="295"/>
                    <a:pt x="6200" y="760"/>
                    <a:pt x="5915" y="1046"/>
                  </a:cubicBezTo>
                  <a:lnTo>
                    <a:pt x="1045" y="5915"/>
                  </a:lnTo>
                  <a:cubicBezTo>
                    <a:pt x="902" y="6059"/>
                    <a:pt x="715" y="6131"/>
                    <a:pt x="526" y="6131"/>
                  </a:cubicBezTo>
                  <a:cubicBezTo>
                    <a:pt x="338" y="6131"/>
                    <a:pt x="149" y="6059"/>
                    <a:pt x="0" y="5915"/>
                  </a:cubicBezTo>
                  <a:lnTo>
                    <a:pt x="0" y="5915"/>
                  </a:lnTo>
                  <a:lnTo>
                    <a:pt x="892" y="6797"/>
                  </a:lnTo>
                  <a:cubicBezTo>
                    <a:pt x="1036" y="6941"/>
                    <a:pt x="1223" y="7013"/>
                    <a:pt x="1410" y="7013"/>
                  </a:cubicBezTo>
                  <a:cubicBezTo>
                    <a:pt x="1596" y="7013"/>
                    <a:pt x="1783" y="6941"/>
                    <a:pt x="1927" y="6797"/>
                  </a:cubicBezTo>
                  <a:lnTo>
                    <a:pt x="6797" y="1928"/>
                  </a:lnTo>
                  <a:cubicBezTo>
                    <a:pt x="7084" y="1640"/>
                    <a:pt x="7084" y="1180"/>
                    <a:pt x="6797" y="892"/>
                  </a:cubicBezTo>
                  <a:lnTo>
                    <a:pt x="5920" y="7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7755972" y="2483298"/>
              <a:ext cx="84416" cy="84154"/>
            </a:xfrm>
            <a:custGeom>
              <a:rect b="b" l="l" r="r" t="t"/>
              <a:pathLst>
                <a:path extrusionOk="0" h="3212" w="3222">
                  <a:moveTo>
                    <a:pt x="624" y="0"/>
                  </a:moveTo>
                  <a:lnTo>
                    <a:pt x="1" y="614"/>
                  </a:lnTo>
                  <a:lnTo>
                    <a:pt x="2599" y="3212"/>
                  </a:lnTo>
                  <a:lnTo>
                    <a:pt x="3222" y="2589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7800931" y="2528258"/>
              <a:ext cx="39457" cy="39195"/>
            </a:xfrm>
            <a:custGeom>
              <a:rect b="b" l="l" r="r" t="t"/>
              <a:pathLst>
                <a:path extrusionOk="0" h="1496" w="1506">
                  <a:moveTo>
                    <a:pt x="614" y="0"/>
                  </a:moveTo>
                  <a:lnTo>
                    <a:pt x="1" y="614"/>
                  </a:lnTo>
                  <a:lnTo>
                    <a:pt x="883" y="1496"/>
                  </a:lnTo>
                  <a:lnTo>
                    <a:pt x="1506" y="882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7513884" y="2611888"/>
              <a:ext cx="195662" cy="175068"/>
            </a:xfrm>
            <a:custGeom>
              <a:rect b="b" l="l" r="r" t="t"/>
              <a:pathLst>
                <a:path extrusionOk="0" h="6682" w="7468">
                  <a:moveTo>
                    <a:pt x="6231" y="0"/>
                  </a:moveTo>
                  <a:lnTo>
                    <a:pt x="1" y="6231"/>
                  </a:lnTo>
                  <a:cubicBezTo>
                    <a:pt x="84" y="6538"/>
                    <a:pt x="472" y="6682"/>
                    <a:pt x="1011" y="6682"/>
                  </a:cubicBezTo>
                  <a:cubicBezTo>
                    <a:pt x="2642" y="6682"/>
                    <a:pt x="5653" y="5363"/>
                    <a:pt x="5761" y="3259"/>
                  </a:cubicBezTo>
                  <a:cubicBezTo>
                    <a:pt x="5790" y="3010"/>
                    <a:pt x="5905" y="2780"/>
                    <a:pt x="6097" y="2617"/>
                  </a:cubicBezTo>
                  <a:lnTo>
                    <a:pt x="7468" y="1237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7513884" y="2626691"/>
              <a:ext cx="195426" cy="160370"/>
            </a:xfrm>
            <a:custGeom>
              <a:rect b="b" l="l" r="r" t="t"/>
              <a:pathLst>
                <a:path extrusionOk="0" h="6121" w="7459">
                  <a:moveTo>
                    <a:pt x="6787" y="1"/>
                  </a:moveTo>
                  <a:lnTo>
                    <a:pt x="5407" y="1371"/>
                  </a:lnTo>
                  <a:cubicBezTo>
                    <a:pt x="5225" y="1534"/>
                    <a:pt x="5110" y="1764"/>
                    <a:pt x="5081" y="2014"/>
                  </a:cubicBezTo>
                  <a:cubicBezTo>
                    <a:pt x="4968" y="4114"/>
                    <a:pt x="1958" y="5437"/>
                    <a:pt x="326" y="5437"/>
                  </a:cubicBezTo>
                  <a:cubicBezTo>
                    <a:pt x="297" y="5437"/>
                    <a:pt x="268" y="5436"/>
                    <a:pt x="240" y="5436"/>
                  </a:cubicBezTo>
                  <a:lnTo>
                    <a:pt x="1" y="5675"/>
                  </a:lnTo>
                  <a:cubicBezTo>
                    <a:pt x="81" y="5978"/>
                    <a:pt x="465" y="6121"/>
                    <a:pt x="1000" y="6121"/>
                  </a:cubicBezTo>
                  <a:cubicBezTo>
                    <a:pt x="2628" y="6121"/>
                    <a:pt x="5653" y="4801"/>
                    <a:pt x="5761" y="2694"/>
                  </a:cubicBezTo>
                  <a:cubicBezTo>
                    <a:pt x="5790" y="2455"/>
                    <a:pt x="5905" y="2225"/>
                    <a:pt x="6087" y="2052"/>
                  </a:cubicBezTo>
                  <a:lnTo>
                    <a:pt x="7458" y="681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1">
            <a:hlinkClick r:id="rId5"/>
          </p:cNvPr>
          <p:cNvSpPr txBox="1"/>
          <p:nvPr/>
        </p:nvSpPr>
        <p:spPr>
          <a:xfrm>
            <a:off x="13983316" y="6633082"/>
            <a:ext cx="34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sng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Editing file</a:t>
            </a:r>
            <a:endParaRPr b="0" i="0" sz="3000" u="sng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6" name="Google Shape;56;p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651045" y="-642629"/>
            <a:ext cx="4847402" cy="484740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/>
          <p:nvPr/>
        </p:nvSpPr>
        <p:spPr>
          <a:xfrm>
            <a:off x="3429000" y="3659500"/>
            <a:ext cx="10554600" cy="1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L18</a:t>
            </a:r>
            <a:endParaRPr b="0" i="0" sz="35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0" i="0" lang="en-US" sz="49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Hip,Knee joint ,and Ankle Joint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14121584" y="7499557"/>
            <a:ext cx="3604200" cy="21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Color index:</a:t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Mine text</a:t>
            </a:r>
            <a:endParaRPr b="0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Important </a:t>
            </a:r>
            <a:endParaRPr b="0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Doctors notes</a:t>
            </a:r>
            <a:endParaRPr b="0" i="0" sz="18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Female slides only</a:t>
            </a:r>
            <a:endParaRPr b="0" i="0" sz="18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Male slides only </a:t>
            </a:r>
            <a:endParaRPr b="0" i="0" sz="1800" u="none" cap="none" strike="noStrike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Extra</a:t>
            </a:r>
            <a:endParaRPr b="0" i="0" sz="18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9" name="Google Shape;59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33700" y="-571800"/>
            <a:ext cx="4381800" cy="43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32148" y="6790348"/>
            <a:ext cx="4381798" cy="326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103d39ed01a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03d39ed01a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103d39ed01a_0_36"/>
          <p:cNvSpPr txBox="1"/>
          <p:nvPr/>
        </p:nvSpPr>
        <p:spPr>
          <a:xfrm>
            <a:off x="1844725" y="741025"/>
            <a:ext cx="104943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IMPORTANT BURSAE RELATED TO KNEE </a:t>
            </a:r>
            <a:endParaRPr b="1" i="0" sz="32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47" name="Google Shape;247;g103d39ed01a_0_36"/>
          <p:cNvGrpSpPr/>
          <p:nvPr/>
        </p:nvGrpSpPr>
        <p:grpSpPr>
          <a:xfrm>
            <a:off x="308402" y="2445135"/>
            <a:ext cx="17272743" cy="4121984"/>
            <a:chOff x="1247650" y="2337618"/>
            <a:chExt cx="6648477" cy="882161"/>
          </a:xfrm>
        </p:grpSpPr>
        <p:sp>
          <p:nvSpPr>
            <p:cNvPr id="248" name="Google Shape;248;g103d39ed01a_0_36"/>
            <p:cNvSpPr/>
            <p:nvPr/>
          </p:nvSpPr>
          <p:spPr>
            <a:xfrm>
              <a:off x="1493242" y="2337618"/>
              <a:ext cx="1190598" cy="825320"/>
            </a:xfrm>
            <a:custGeom>
              <a:rect b="b" l="l" r="r" t="t"/>
              <a:pathLst>
                <a:path extrusionOk="0" h="50027" w="57768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g103d39ed01a_0_36"/>
            <p:cNvSpPr/>
            <p:nvPr/>
          </p:nvSpPr>
          <p:spPr>
            <a:xfrm>
              <a:off x="1247650" y="2490334"/>
              <a:ext cx="6648477" cy="729445"/>
            </a:xfrm>
            <a:custGeom>
              <a:rect b="b" l="l" r="r" t="t"/>
              <a:pathLst>
                <a:path extrusionOk="0" fill="none" h="31310" w="285373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solidFill>
              <a:srgbClr val="FCE5CD"/>
            </a:solidFill>
            <a:ln cap="flat" cmpd="sng" w="19050">
              <a:solidFill>
                <a:srgbClr val="F9CB9C"/>
              </a:solidFill>
              <a:prstDash val="solid"/>
              <a:miter lim="13007"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g103d39ed01a_0_36"/>
          <p:cNvSpPr/>
          <p:nvPr/>
        </p:nvSpPr>
        <p:spPr>
          <a:xfrm>
            <a:off x="4120433" y="3286105"/>
            <a:ext cx="3093043" cy="3856331"/>
          </a:xfrm>
          <a:custGeom>
            <a:rect b="b" l="l" r="r" t="t"/>
            <a:pathLst>
              <a:path extrusionOk="0" h="50027" w="57768">
                <a:moveTo>
                  <a:pt x="14439" y="0"/>
                </a:moveTo>
                <a:lnTo>
                  <a:pt x="1" y="25013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8" y="25013"/>
                </a:lnTo>
                <a:lnTo>
                  <a:pt x="43329" y="0"/>
                </a:lnTo>
                <a:close/>
              </a:path>
            </a:pathLst>
          </a:custGeom>
          <a:solidFill>
            <a:srgbClr val="FCE5CD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103d39ed01a_0_36"/>
          <p:cNvSpPr/>
          <p:nvPr/>
        </p:nvSpPr>
        <p:spPr>
          <a:xfrm>
            <a:off x="7397024" y="2542775"/>
            <a:ext cx="3093043" cy="3856331"/>
          </a:xfrm>
          <a:custGeom>
            <a:rect b="b" l="l" r="r" t="t"/>
            <a:pathLst>
              <a:path extrusionOk="0" h="50027" w="57768">
                <a:moveTo>
                  <a:pt x="14439" y="0"/>
                </a:moveTo>
                <a:lnTo>
                  <a:pt x="1" y="25013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8" y="25013"/>
                </a:lnTo>
                <a:lnTo>
                  <a:pt x="43329" y="0"/>
                </a:lnTo>
                <a:close/>
              </a:path>
            </a:pathLst>
          </a:custGeom>
          <a:solidFill>
            <a:srgbClr val="FCE5CD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103d39ed01a_0_36"/>
          <p:cNvSpPr/>
          <p:nvPr/>
        </p:nvSpPr>
        <p:spPr>
          <a:xfrm>
            <a:off x="10581825" y="3357413"/>
            <a:ext cx="3276601" cy="3856331"/>
          </a:xfrm>
          <a:custGeom>
            <a:rect b="b" l="l" r="r" t="t"/>
            <a:pathLst>
              <a:path extrusionOk="0" h="50027" w="57768">
                <a:moveTo>
                  <a:pt x="14439" y="0"/>
                </a:moveTo>
                <a:lnTo>
                  <a:pt x="1" y="25013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8" y="25013"/>
                </a:lnTo>
                <a:lnTo>
                  <a:pt x="43329" y="0"/>
                </a:lnTo>
                <a:close/>
              </a:path>
            </a:pathLst>
          </a:custGeom>
          <a:solidFill>
            <a:srgbClr val="FCE5CD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103d39ed01a_0_36"/>
          <p:cNvSpPr/>
          <p:nvPr/>
        </p:nvSpPr>
        <p:spPr>
          <a:xfrm>
            <a:off x="13950170" y="2542775"/>
            <a:ext cx="3093043" cy="3856331"/>
          </a:xfrm>
          <a:custGeom>
            <a:rect b="b" l="l" r="r" t="t"/>
            <a:pathLst>
              <a:path extrusionOk="0" h="50027" w="57768">
                <a:moveTo>
                  <a:pt x="14439" y="0"/>
                </a:moveTo>
                <a:lnTo>
                  <a:pt x="1" y="25013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8" y="25013"/>
                </a:lnTo>
                <a:lnTo>
                  <a:pt x="43329" y="0"/>
                </a:lnTo>
                <a:close/>
              </a:path>
            </a:pathLst>
          </a:custGeom>
          <a:solidFill>
            <a:srgbClr val="FCE5CD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03d39ed01a_0_36"/>
          <p:cNvSpPr txBox="1"/>
          <p:nvPr/>
        </p:nvSpPr>
        <p:spPr>
          <a:xfrm>
            <a:off x="10908525" y="3873488"/>
            <a:ext cx="26232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E06666"/>
                </a:solidFill>
                <a:latin typeface="Comfortaa"/>
                <a:ea typeface="Comfortaa"/>
                <a:cs typeface="Comfortaa"/>
                <a:sym typeface="Comfortaa"/>
              </a:rPr>
              <a:t>subcutaneous infrapatellar bursa:</a:t>
            </a:r>
            <a:endParaRPr b="1" i="0" sz="2200" u="none" cap="none" strike="noStrike">
              <a:solidFill>
                <a:srgbClr val="E0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5" name="Google Shape;255;g103d39ed01a_0_36"/>
          <p:cNvSpPr txBox="1"/>
          <p:nvPr/>
        </p:nvSpPr>
        <p:spPr>
          <a:xfrm>
            <a:off x="10908525" y="5256339"/>
            <a:ext cx="262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between tibial tuberosity &amp; skin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6" name="Google Shape;256;g103d39ed01a_0_36"/>
          <p:cNvSpPr txBox="1"/>
          <p:nvPr/>
        </p:nvSpPr>
        <p:spPr>
          <a:xfrm>
            <a:off x="8829450" y="8184750"/>
            <a:ext cx="201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103d39ed01a_0_36"/>
          <p:cNvSpPr txBox="1"/>
          <p:nvPr/>
        </p:nvSpPr>
        <p:spPr>
          <a:xfrm>
            <a:off x="1359466" y="2854100"/>
            <a:ext cx="22671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suprapatellar bursa: </a:t>
            </a:r>
            <a:endParaRPr b="1" i="0" sz="2200" u="none" cap="none" strike="noStrike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8" name="Google Shape;258;g103d39ed01a_0_36"/>
          <p:cNvSpPr txBox="1"/>
          <p:nvPr/>
        </p:nvSpPr>
        <p:spPr>
          <a:xfrm>
            <a:off x="1359472" y="3643441"/>
            <a:ext cx="22671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between femur &amp; quadriceps tendon, communicates with synovial membrane of knee joint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9" name="Google Shape;259;g103d39ed01a_0_36"/>
          <p:cNvSpPr txBox="1"/>
          <p:nvPr/>
        </p:nvSpPr>
        <p:spPr>
          <a:xfrm>
            <a:off x="7631939" y="2732950"/>
            <a:ext cx="2623200" cy="24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rPr>
              <a:t>Deep infrapatellar bursa:</a:t>
            </a:r>
            <a:endParaRPr b="1" i="0" sz="2200" u="none" cap="none" strike="noStrike">
              <a:solidFill>
                <a:schemeClr val="accent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between tibia and </a:t>
            </a: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ligamentum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patella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103d39ed01a_0_36"/>
          <p:cNvSpPr txBox="1"/>
          <p:nvPr/>
        </p:nvSpPr>
        <p:spPr>
          <a:xfrm flipH="1" rot="-455">
            <a:off x="14292875" y="2733090"/>
            <a:ext cx="22671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popliteal bursa: </a:t>
            </a:r>
            <a:endParaRPr b="1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1" name="Google Shape;261;g103d39ed01a_0_36"/>
          <p:cNvSpPr txBox="1"/>
          <p:nvPr/>
        </p:nvSpPr>
        <p:spPr>
          <a:xfrm>
            <a:off x="14292875" y="3489550"/>
            <a:ext cx="22671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between popliteus tendon &amp; capsule,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communicates with synovial membrane of knee joint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2" name="Google Shape;262;g103d39ed01a_0_36"/>
          <p:cNvSpPr txBox="1"/>
          <p:nvPr/>
        </p:nvSpPr>
        <p:spPr>
          <a:xfrm>
            <a:off x="4275825" y="4061453"/>
            <a:ext cx="27069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prepatellar bursa: </a:t>
            </a:r>
            <a:endParaRPr b="1" i="0" sz="2200" u="none" cap="none" strike="noStrike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3" name="Google Shape;263;g103d39ed01a_0_36"/>
          <p:cNvSpPr txBox="1"/>
          <p:nvPr/>
        </p:nvSpPr>
        <p:spPr>
          <a:xfrm>
            <a:off x="4355350" y="4793150"/>
            <a:ext cx="262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between patella &amp; skin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4" name="Google Shape;264;g103d39ed01a_0_36"/>
          <p:cNvSpPr txBox="1"/>
          <p:nvPr/>
        </p:nvSpPr>
        <p:spPr>
          <a:xfrm>
            <a:off x="13559525" y="0"/>
            <a:ext cx="46491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Bursae are small fluid-filled sacs that reduce friction between moving parts in your body's joints.</a:t>
            </a:r>
            <a:endParaRPr b="0" i="0" sz="18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5" name="Google Shape;265;g103d39ed01a_0_36"/>
          <p:cNvSpPr txBox="1"/>
          <p:nvPr/>
        </p:nvSpPr>
        <p:spPr>
          <a:xfrm>
            <a:off x="4886425" y="9012193"/>
            <a:ext cx="7452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Suprapatellar bursa and popliteal bursa can communicate with synovial membrane of knee joint</a:t>
            </a:r>
            <a:endParaRPr b="0" i="0" sz="2000" u="none" cap="none" strike="noStrike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66" name="Google Shape;266;g103d39ed01a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300" y="6712900"/>
            <a:ext cx="4649100" cy="357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103d39ed01a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103d39ed01a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3225" y="3086750"/>
            <a:ext cx="6329750" cy="36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03d39ed01a_0_32"/>
          <p:cNvPicPr preferRelativeResize="0"/>
          <p:nvPr/>
        </p:nvPicPr>
        <p:blipFill rotWithShape="1">
          <a:blip r:embed="rId5">
            <a:alphaModFix/>
          </a:blip>
          <a:srcRect b="0" l="0" r="0" t="13102"/>
          <a:stretch/>
        </p:blipFill>
        <p:spPr>
          <a:xfrm>
            <a:off x="7647450" y="1713775"/>
            <a:ext cx="8385701" cy="744092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03d39ed01a_0_32"/>
          <p:cNvSpPr txBox="1"/>
          <p:nvPr/>
        </p:nvSpPr>
        <p:spPr>
          <a:xfrm>
            <a:off x="-196200" y="1519800"/>
            <a:ext cx="266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103d39ed01a_0_32"/>
          <p:cNvSpPr txBox="1"/>
          <p:nvPr/>
        </p:nvSpPr>
        <p:spPr>
          <a:xfrm>
            <a:off x="443775" y="2064775"/>
            <a:ext cx="7825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clinical importance </a:t>
            </a:r>
            <a:r>
              <a:rPr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of the suprapatellar bursa</a:t>
            </a:r>
            <a:r>
              <a:rPr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) :</a:t>
            </a: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-"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commonly inflamed bursa leads to </a:t>
            </a:r>
            <a:r>
              <a:rPr b="0" i="0" lang="en-US" sz="22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bursitis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6" name="Google Shape;276;g103d39ed01a_0_32"/>
          <p:cNvSpPr/>
          <p:nvPr/>
        </p:nvSpPr>
        <p:spPr>
          <a:xfrm>
            <a:off x="13958875" y="6348800"/>
            <a:ext cx="2074200" cy="6588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103d39ed01a_0_32"/>
          <p:cNvSpPr/>
          <p:nvPr/>
        </p:nvSpPr>
        <p:spPr>
          <a:xfrm>
            <a:off x="13958875" y="3086750"/>
            <a:ext cx="2074200" cy="658800"/>
          </a:xfrm>
          <a:prstGeom prst="rect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103d39ed01a_0_32"/>
          <p:cNvSpPr/>
          <p:nvPr/>
        </p:nvSpPr>
        <p:spPr>
          <a:xfrm>
            <a:off x="13958875" y="5560450"/>
            <a:ext cx="2074200" cy="6588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103d39ed01a_0_32"/>
          <p:cNvSpPr/>
          <p:nvPr/>
        </p:nvSpPr>
        <p:spPr>
          <a:xfrm>
            <a:off x="13958875" y="5030700"/>
            <a:ext cx="2074200" cy="400200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103d39ed01a_0_32"/>
          <p:cNvSpPr txBox="1"/>
          <p:nvPr/>
        </p:nvSpPr>
        <p:spPr>
          <a:xfrm>
            <a:off x="8941550" y="8997625"/>
            <a:ext cx="61947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note that: the colors of the boxes related to the previous slide. </a:t>
            </a:r>
            <a:endParaRPr b="0" i="0" sz="22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1" name="Google Shape;281;g103d39ed01a_0_32"/>
          <p:cNvSpPr txBox="1"/>
          <p:nvPr/>
        </p:nvSpPr>
        <p:spPr>
          <a:xfrm>
            <a:off x="1978850" y="739075"/>
            <a:ext cx="99312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IMPORTANT BURSAE RELATED TO KNEE </a:t>
            </a:r>
            <a:endParaRPr b="0" i="0" sz="32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82" name="Google Shape;282;g103d39ed01a_0_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3225" y="6760950"/>
            <a:ext cx="6329750" cy="33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103d39ed01a_0_32"/>
          <p:cNvSpPr txBox="1"/>
          <p:nvPr/>
        </p:nvSpPr>
        <p:spPr>
          <a:xfrm>
            <a:off x="11967774" y="318449"/>
            <a:ext cx="6056400" cy="4638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Only in females slides </a:t>
            </a:r>
            <a:endParaRPr b="0" i="0" sz="18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61e7c8ce8_0_16"/>
          <p:cNvSpPr txBox="1"/>
          <p:nvPr/>
        </p:nvSpPr>
        <p:spPr>
          <a:xfrm>
            <a:off x="5224650" y="0"/>
            <a:ext cx="78387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US" sz="3400" u="sng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Movements of the knee joint </a:t>
            </a:r>
            <a:endParaRPr b="1" i="0" sz="3400" u="sng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289" name="Google Shape;289;g1061e7c8ce8_0_16"/>
          <p:cNvGraphicFramePr/>
          <p:nvPr/>
        </p:nvGraphicFramePr>
        <p:xfrm>
          <a:off x="53125" y="7040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{D8F1C2B0-391D-4EEF-BB33-31F1A386BCFA}</a:tableStyleId>
              </a:tblPr>
              <a:tblGrid>
                <a:gridCol w="4572000"/>
                <a:gridCol w="7216050"/>
                <a:gridCol w="1927950"/>
                <a:gridCol w="4572000"/>
              </a:tblGrid>
              <a:tr h="1357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FLEXION</a:t>
                      </a: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-3492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Comfortaa"/>
                        <a:buAutoNum type="arabicPeriod"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mainly by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hamstring 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muscles: biceps femoris, semitendinosus &amp; semimembranosus 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492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AutoNum type="arabicPeriod"/>
                      </a:pPr>
                      <a:r>
                        <a:rPr lang="en-US" sz="19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Assisted by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sartorius, gracilis &amp; popliteus. </a:t>
                      </a:r>
                      <a:endParaRPr b="1"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 hMerge="1"/>
              </a:tr>
              <a:tr h="854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EXTENSION 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quadriceps femoris. </a:t>
                      </a:r>
                      <a:endParaRPr b="1"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 vMerge="1"/>
                <a:tc hMerge="1" vMerge="1"/>
              </a:tr>
              <a:tr h="207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ACTIVE ROTATION  </a:t>
                      </a:r>
                      <a:endParaRPr b="1" sz="22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</a:t>
                      </a:r>
                      <a:r>
                        <a:rPr lang="en-US" sz="22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performed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200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when the knee is flexed</a:t>
                      </a:r>
                      <a:r>
                        <a:rPr lang="en-US" sz="2200">
                          <a:solidFill>
                            <a:srgbClr val="FF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)  </a:t>
                      </a:r>
                      <a:endParaRPr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-3492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Comfortaa"/>
                        <a:buAutoNum type="alphaUcParenR"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rotation: 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492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AutoNum type="arabicPeriod"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mainly by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semitendinosus &amp; semimembranosus.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492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AutoNum type="arabicPeriod"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Assisted by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sartorius &amp; gracilis. </a:t>
                      </a:r>
                      <a:endParaRPr b="1"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B) Lateral rotation: 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biceps femoris. </a:t>
                      </a:r>
                      <a:endParaRPr b="1"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 vMerge="1"/>
                <a:tc hMerge="1" vMerge="1"/>
              </a:tr>
              <a:tr h="5296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INACTIVE 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(DEPENDANT) 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ROTATION: 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>
                          <a:solidFill>
                            <a:srgbClr val="6AA84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هي الحركات اللي تصير لمفصل الركبة لما الركبه ماتكون flexed وهذي الحركات ماراح نحس فيها</a:t>
                      </a:r>
                      <a:endParaRPr sz="1900">
                        <a:solidFill>
                          <a:srgbClr val="6AA84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>
                        <a:solidFill>
                          <a:srgbClr val="6AA84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>
                          <a:solidFill>
                            <a:srgbClr val="6AA84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Females dr :</a:t>
                      </a:r>
                      <a:endParaRPr sz="1900">
                        <a:solidFill>
                          <a:srgbClr val="6AA84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>
                          <a:solidFill>
                            <a:srgbClr val="6AA84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You can mention just one movement either the movements of tibia *OR* movements of femur </a:t>
                      </a:r>
                      <a:endParaRPr sz="1900">
                        <a:solidFill>
                          <a:srgbClr val="6AA84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>
                        <a:solidFill>
                          <a:srgbClr val="6AA84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>
                          <a:solidFill>
                            <a:srgbClr val="6AA84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Males dr : happens by itself when extension</a:t>
                      </a:r>
                      <a:endParaRPr sz="1900">
                        <a:solidFill>
                          <a:srgbClr val="6AA84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492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Comfortaa"/>
                        <a:buAutoNum type="alphaUcParenR"/>
                      </a:pPr>
                      <a:r>
                        <a:rPr lang="en-US" sz="19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Locking of knee: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1900" u="none" cap="none" strike="noStrike">
                        <a:solidFill>
                          <a:srgbClr val="99999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-slight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rotation of tibia (or medial rotation of femur </a:t>
                      </a:r>
                      <a:r>
                        <a:rPr b="1" lang="en-US" sz="1900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 </a:t>
                      </a:r>
                      <a:r>
                        <a:rPr lang="en-US" sz="19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due to the shape of condyle</a:t>
                      </a:r>
                      <a:r>
                        <a:rPr lang="en-US" sz="19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1900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)</a:t>
                      </a: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, </a:t>
                      </a:r>
                      <a:r>
                        <a:rPr lang="en-US" sz="19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 the end of extension.</a:t>
                      </a:r>
                      <a:endParaRPr sz="19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 Results mainly by tension of </a:t>
                      </a:r>
                      <a:r>
                        <a:rPr b="1" lang="en-US" sz="19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cruciate ligament.</a:t>
                      </a:r>
                      <a:endParaRPr b="1" sz="19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 </a:t>
                      </a: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 locked knee, </a:t>
                      </a:r>
                      <a:r>
                        <a:rPr b="1" lang="en-US" sz="19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all ligaments become tight. </a:t>
                      </a:r>
                      <a:endParaRPr b="1" sz="19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B)  </a:t>
                      </a:r>
                      <a:r>
                        <a:rPr lang="en-US" sz="19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Unlocking of kn</a:t>
                      </a:r>
                      <a:r>
                        <a:rPr lang="en-US" sz="19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ee:</a:t>
                      </a:r>
                      <a:r>
                        <a:rPr lang="en-US" sz="1900">
                          <a:solidFill>
                            <a:srgbClr val="6AA84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واقف</a:t>
                      </a:r>
                      <a:r>
                        <a:rPr lang="en-US" sz="1900" u="none" cap="none" strike="noStrike">
                          <a:solidFill>
                            <a:srgbClr val="6AA84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بس انه ريلاكس مو شاد على نفسه مر</a:t>
                      </a:r>
                      <a:r>
                        <a:rPr lang="en-US" sz="1900">
                          <a:solidFill>
                            <a:srgbClr val="6AA84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ة   </a:t>
                      </a:r>
                      <a:r>
                        <a:rPr lang="en-US" sz="1900" u="none" cap="none" strike="noStrike">
                          <a:solidFill>
                            <a:srgbClr val="6AA84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 </a:t>
                      </a:r>
                      <a:endParaRPr sz="1900" u="none" cap="none" strike="noStrike">
                        <a:solidFill>
                          <a:srgbClr val="6AA84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492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Char char="-"/>
                      </a:pP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rotation of tibia (lateral rotation of femur), </a:t>
                      </a:r>
                      <a:r>
                        <a:rPr lang="en-US" sz="19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 the beginning of flexion. </a:t>
                      </a:r>
                      <a:endParaRPr sz="19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492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Char char="-"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Performed by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popliteus 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to relax ligaments &amp; allow easy flexion. 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90" name="Google Shape;290;g1061e7c8ce8_0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7592" y="5727570"/>
            <a:ext cx="3194549" cy="31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1061e7c8ce8_0_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0625" y="7836100"/>
            <a:ext cx="3941925" cy="24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061e7c8ce8_0_16"/>
          <p:cNvSpPr txBox="1"/>
          <p:nvPr/>
        </p:nvSpPr>
        <p:spPr>
          <a:xfrm>
            <a:off x="5045567" y="8619422"/>
            <a:ext cx="3602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This pic only in females slides</a:t>
            </a:r>
            <a:endParaRPr b="0" i="0" sz="16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Females dr : this is an extra information just for your understanding </a:t>
            </a:r>
            <a:endParaRPr b="0" i="0" sz="1600" u="none" cap="none" strike="noStrike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3" name="Google Shape;293;g1061e7c8ce8_0_16"/>
          <p:cNvSpPr/>
          <p:nvPr/>
        </p:nvSpPr>
        <p:spPr>
          <a:xfrm>
            <a:off x="8547825" y="8709500"/>
            <a:ext cx="1201200" cy="54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g1061e7c8ce8_0_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39700" y="704100"/>
            <a:ext cx="5913625" cy="390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1061e7c8ce8_0_16"/>
          <p:cNvSpPr txBox="1"/>
          <p:nvPr/>
        </p:nvSpPr>
        <p:spPr>
          <a:xfrm>
            <a:off x="8647975" y="5050450"/>
            <a:ext cx="41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لما الشخص يكون واقف وشاد على نفسه  </a:t>
            </a:r>
            <a:endParaRPr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1061e7c8ce8_0_16"/>
          <p:cNvSpPr txBox="1"/>
          <p:nvPr/>
        </p:nvSpPr>
        <p:spPr>
          <a:xfrm>
            <a:off x="7209250" y="5043950"/>
            <a:ext cx="159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نفس وقفة العسكر ) </a:t>
            </a:r>
            <a:endParaRPr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1061e7c8ce8_0_16"/>
          <p:cNvSpPr txBox="1"/>
          <p:nvPr/>
        </p:nvSpPr>
        <p:spPr>
          <a:xfrm>
            <a:off x="11841177" y="704100"/>
            <a:ext cx="21360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هذا المقصود بال </a:t>
            </a:r>
            <a:endParaRPr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Knee is must be flexed</a:t>
            </a:r>
            <a:endParaRPr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8" name="Google Shape;298;g1061e7c8ce8_0_16"/>
          <p:cNvSpPr/>
          <p:nvPr/>
        </p:nvSpPr>
        <p:spPr>
          <a:xfrm rot="2700000">
            <a:off x="12942886" y="1409240"/>
            <a:ext cx="640214" cy="32201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61e7c8ce8_0_20"/>
          <p:cNvSpPr txBox="1"/>
          <p:nvPr/>
        </p:nvSpPr>
        <p:spPr>
          <a:xfrm>
            <a:off x="1649644" y="156266"/>
            <a:ext cx="258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Ankle joint</a:t>
            </a:r>
            <a:endParaRPr b="1" i="0" sz="32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4" name="Google Shape;304;g1061e7c8ce8_0_20"/>
          <p:cNvSpPr/>
          <p:nvPr/>
        </p:nvSpPr>
        <p:spPr>
          <a:xfrm>
            <a:off x="1362050" y="911725"/>
            <a:ext cx="6832800" cy="1160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1061e7c8ce8_0_20"/>
          <p:cNvSpPr/>
          <p:nvPr/>
        </p:nvSpPr>
        <p:spPr>
          <a:xfrm>
            <a:off x="1362050" y="911725"/>
            <a:ext cx="1754100" cy="1160700"/>
          </a:xfrm>
          <a:prstGeom prst="flowChartConnector">
            <a:avLst/>
          </a:prstGeom>
          <a:solidFill>
            <a:srgbClr val="FCE5CD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US" sz="2200">
                <a:latin typeface="Comfortaa"/>
                <a:ea typeface="Comfortaa"/>
                <a:cs typeface="Comfortaa"/>
                <a:sym typeface="Comfortaa"/>
              </a:rPr>
              <a:t>T</a:t>
            </a:r>
            <a:r>
              <a:rPr b="1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ype </a:t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6" name="Google Shape;306;g1061e7c8ce8_0_20"/>
          <p:cNvSpPr txBox="1"/>
          <p:nvPr/>
        </p:nvSpPr>
        <p:spPr>
          <a:xfrm>
            <a:off x="3116150" y="1220325"/>
            <a:ext cx="4709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it is a synovial, </a:t>
            </a:r>
            <a:r>
              <a:rPr b="0" i="0" lang="en-US" sz="22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hinge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joint. 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7" name="Google Shape;307;g1061e7c8ce8_0_20"/>
          <p:cNvSpPr/>
          <p:nvPr/>
        </p:nvSpPr>
        <p:spPr>
          <a:xfrm>
            <a:off x="8379950" y="901575"/>
            <a:ext cx="9551400" cy="1160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1061e7c8ce8_0_20"/>
          <p:cNvSpPr/>
          <p:nvPr/>
        </p:nvSpPr>
        <p:spPr>
          <a:xfrm>
            <a:off x="8399725" y="911725"/>
            <a:ext cx="1754100" cy="1160700"/>
          </a:xfrm>
          <a:prstGeom prst="flowChartConnector">
            <a:avLst/>
          </a:prstGeom>
          <a:solidFill>
            <a:srgbClr val="FCE5CD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Articular surface </a:t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9" name="Google Shape;309;g1061e7c8ce8_0_20"/>
          <p:cNvSpPr txBox="1"/>
          <p:nvPr/>
        </p:nvSpPr>
        <p:spPr>
          <a:xfrm>
            <a:off x="10153831" y="1579836"/>
            <a:ext cx="4059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Lower: </a:t>
            </a: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body of talus. </a:t>
            </a:r>
            <a:endParaRPr b="0" i="0" sz="20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0" name="Google Shape;310;g1061e7c8ce8_0_20"/>
          <p:cNvSpPr txBox="1"/>
          <p:nvPr/>
        </p:nvSpPr>
        <p:spPr>
          <a:xfrm>
            <a:off x="10153825" y="901575"/>
            <a:ext cx="777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Upper: </a:t>
            </a: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socket formed by: </a:t>
            </a: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the lower end of tibia, medial malleolus &amp; lateral malleolus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( 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fibula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) 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311" name="Google Shape;311;g1061e7c8ce8_0_20"/>
          <p:cNvGraphicFramePr/>
          <p:nvPr/>
        </p:nvGraphicFramePr>
        <p:xfrm>
          <a:off x="0" y="215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{D8F1C2B0-391D-4EEF-BB33-31F1A386BCFA}</a:tableStyleId>
              </a:tblPr>
              <a:tblGrid>
                <a:gridCol w="1878250"/>
                <a:gridCol w="12712250"/>
              </a:tblGrid>
              <a:tr h="6434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Ligaments</a:t>
                      </a: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: </a:t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 hMerge="1"/>
              </a:tr>
              <a:tr h="362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(deltoid) </a:t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ligament: </a:t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 strong triangular ligament.</a:t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Apex: </a:t>
                      </a: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attached to </a:t>
                      </a:r>
                      <a:r>
                        <a:rPr b="1"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malleolus </a:t>
                      </a:r>
                      <a:endParaRPr b="1"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Base: </a:t>
                      </a: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subdivided into 4 parts: </a:t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06666"/>
                        </a:buClr>
                        <a:buSzPts val="2400"/>
                        <a:buFont typeface="Comfortaa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E06666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tibiotalar part </a:t>
                      </a:r>
                      <a:endParaRPr sz="2400" u="none" cap="none" strike="noStrike">
                        <a:solidFill>
                          <a:srgbClr val="E06666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2400"/>
                        <a:buFont typeface="Comfortaa"/>
                        <a:buChar char="●"/>
                      </a:pPr>
                      <a:r>
                        <a:rPr lang="en-US" sz="2400" u="none" cap="none" strike="noStrike">
                          <a:solidFill>
                            <a:schemeClr val="accent4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Tibionavicular part </a:t>
                      </a:r>
                      <a:endParaRPr sz="2400" u="none" cap="none" strike="noStrike">
                        <a:solidFill>
                          <a:schemeClr val="accent4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3C47D"/>
                        </a:buClr>
                        <a:buSzPts val="2400"/>
                        <a:buFont typeface="Comfortaa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93C47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Tibiocalcaneal part </a:t>
                      </a:r>
                      <a:endParaRPr sz="2400" u="none" cap="none" strike="noStrike">
                        <a:solidFill>
                          <a:srgbClr val="93C47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55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00"/>
                        </a:buClr>
                        <a:buSzPts val="2000"/>
                        <a:buFont typeface="Comfortaa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FF99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tibiotalar part</a:t>
                      </a:r>
                      <a:r>
                        <a:rPr lang="en-US" sz="2000" u="none" cap="none" strike="noStrike">
                          <a:solidFill>
                            <a:srgbClr val="FF99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000" u="none" cap="none" strike="noStrike">
                        <a:solidFill>
                          <a:srgbClr val="FF99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4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ligament: </a:t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composed of 3 separate ligaments:</a:t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6000"/>
                        </a:buClr>
                        <a:buSzPts val="2400"/>
                        <a:buFont typeface="Comfortaa"/>
                        <a:buChar char="-"/>
                      </a:pPr>
                      <a:r>
                        <a:rPr lang="en-US" sz="2400" u="none" cap="none" strike="noStrike">
                          <a:solidFill>
                            <a:srgbClr val="7F6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talofibular ligament</a:t>
                      </a:r>
                      <a:endParaRPr sz="2400" u="none" cap="none" strike="noStrike">
                        <a:solidFill>
                          <a:srgbClr val="7F6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55CC"/>
                        </a:buClr>
                        <a:buSzPts val="2400"/>
                        <a:buFont typeface="Comfortaa"/>
                        <a:buChar char="-"/>
                      </a:pPr>
                      <a:r>
                        <a:rPr lang="en-US" sz="2400" u="none" cap="none" strike="noStrike">
                          <a:solidFill>
                            <a:srgbClr val="1155CC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calcaneofibular ligament</a:t>
                      </a:r>
                      <a:endParaRPr sz="2400" u="none" cap="none" strike="noStrike">
                        <a:solidFill>
                          <a:srgbClr val="1155CC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8761D"/>
                        </a:buClr>
                        <a:buSzPts val="2400"/>
                        <a:buFont typeface="Comfortaa"/>
                        <a:buChar char="-"/>
                      </a:pPr>
                      <a:r>
                        <a:rPr lang="en-US" sz="24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talofibular ligament </a:t>
                      </a:r>
                      <a:endParaRPr sz="24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pic>
        <p:nvPicPr>
          <p:cNvPr id="312" name="Google Shape;312;g1061e7c8ce8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7626" y="2782950"/>
            <a:ext cx="6832875" cy="357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1061e7c8ce8_0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7623" y="6422200"/>
            <a:ext cx="6832876" cy="3832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g1061e7c8ce8_0_20"/>
          <p:cNvGrpSpPr/>
          <p:nvPr/>
        </p:nvGrpSpPr>
        <p:grpSpPr>
          <a:xfrm>
            <a:off x="17176680" y="10814"/>
            <a:ext cx="1113079" cy="673513"/>
            <a:chOff x="3051531" y="1516809"/>
            <a:chExt cx="390034" cy="296545"/>
          </a:xfrm>
        </p:grpSpPr>
        <p:sp>
          <p:nvSpPr>
            <p:cNvPr id="315" name="Google Shape;315;g1061e7c8ce8_0_20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g1061e7c8ce8_0_20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g1061e7c8ce8_0_20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1061e7c8ce8_0_20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g1061e7c8ce8_0_20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g1061e7c8ce8_0_20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1061e7c8ce8_0_20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1061e7c8ce8_0_20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g1061e7c8ce8_0_20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g1061e7c8ce8_0_20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g1061e7c8ce8_0_20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g1061e7c8ce8_0_20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1061e7c8ce8_0_20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1061e7c8ce8_0_20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1061e7c8ce8_0_20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0" name="Google Shape;330;g1061e7c8ce8_0_20">
            <a:hlinkClick r:id="rId5"/>
          </p:cNvPr>
          <p:cNvSpPr txBox="1"/>
          <p:nvPr/>
        </p:nvSpPr>
        <p:spPr>
          <a:xfrm>
            <a:off x="17208575" y="611038"/>
            <a:ext cx="108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Helpful video </a:t>
            </a:r>
            <a:endParaRPr b="0" i="0" sz="10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1" name="Google Shape;331;g1061e7c8ce8_0_20"/>
          <p:cNvPicPr preferRelativeResize="0"/>
          <p:nvPr/>
        </p:nvPicPr>
        <p:blipFill rotWithShape="1">
          <a:blip r:embed="rId6">
            <a:alphaModFix/>
          </a:blip>
          <a:srcRect b="0" l="0" r="30512" t="0"/>
          <a:stretch/>
        </p:blipFill>
        <p:spPr>
          <a:xfrm>
            <a:off x="15472425" y="2072425"/>
            <a:ext cx="2741151" cy="22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1061e7c8ce8_0_20"/>
          <p:cNvSpPr/>
          <p:nvPr/>
        </p:nvSpPr>
        <p:spPr>
          <a:xfrm>
            <a:off x="18014125" y="3268775"/>
            <a:ext cx="273900" cy="78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1061e7c8ce8_0_20"/>
          <p:cNvSpPr/>
          <p:nvPr/>
        </p:nvSpPr>
        <p:spPr>
          <a:xfrm>
            <a:off x="17504722" y="3788709"/>
            <a:ext cx="783300" cy="78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1061e7c8ce8_0_20"/>
          <p:cNvSpPr txBox="1"/>
          <p:nvPr/>
        </p:nvSpPr>
        <p:spPr>
          <a:xfrm>
            <a:off x="14922300" y="2694125"/>
            <a:ext cx="818100" cy="646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Upper articular surface </a:t>
            </a:r>
            <a:endParaRPr b="0" i="0" sz="1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335" name="Google Shape;335;g1061e7c8ce8_0_20"/>
          <p:cNvCxnSpPr/>
          <p:nvPr/>
        </p:nvCxnSpPr>
        <p:spPr>
          <a:xfrm flipH="1" rot="10800000">
            <a:off x="15740495" y="3053209"/>
            <a:ext cx="685800" cy="2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36" name="Google Shape;336;g1061e7c8ce8_0_20"/>
          <p:cNvCxnSpPr/>
          <p:nvPr/>
        </p:nvCxnSpPr>
        <p:spPr>
          <a:xfrm flipH="1" rot="10800000">
            <a:off x="15765080" y="3253866"/>
            <a:ext cx="773700" cy="26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37" name="Google Shape;337;g1061e7c8ce8_0_20"/>
          <p:cNvSpPr txBox="1"/>
          <p:nvPr/>
        </p:nvSpPr>
        <p:spPr>
          <a:xfrm>
            <a:off x="14922300" y="3340625"/>
            <a:ext cx="818100" cy="646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Lower articular surface </a:t>
            </a:r>
            <a:endParaRPr b="0" i="0" sz="1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338" name="Google Shape;338;g1061e7c8ce8_0_20"/>
          <p:cNvCxnSpPr/>
          <p:nvPr/>
        </p:nvCxnSpPr>
        <p:spPr>
          <a:xfrm>
            <a:off x="15541806" y="1844451"/>
            <a:ext cx="481500" cy="513300"/>
          </a:xfrm>
          <a:prstGeom prst="straightConnector1">
            <a:avLst/>
          </a:prstGeom>
          <a:noFill/>
          <a:ln cap="flat" cmpd="sng" w="28575">
            <a:solidFill>
              <a:srgbClr val="783F04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339" name="Google Shape;339;g1061e7c8ce8_0_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9550" y="122525"/>
            <a:ext cx="1081159" cy="12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1061e7c8ce8_0_20"/>
          <p:cNvSpPr/>
          <p:nvPr/>
        </p:nvSpPr>
        <p:spPr>
          <a:xfrm>
            <a:off x="12389225" y="4164227"/>
            <a:ext cx="2018100" cy="1455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1061e7c8ce8_0_20"/>
          <p:cNvSpPr/>
          <p:nvPr/>
        </p:nvSpPr>
        <p:spPr>
          <a:xfrm>
            <a:off x="12389225" y="3644095"/>
            <a:ext cx="2018100" cy="269400"/>
          </a:xfrm>
          <a:prstGeom prst="rect">
            <a:avLst/>
          </a:prstGeom>
          <a:noFill/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1061e7c8ce8_0_20"/>
          <p:cNvSpPr/>
          <p:nvPr/>
        </p:nvSpPr>
        <p:spPr>
          <a:xfrm>
            <a:off x="12389150" y="3966074"/>
            <a:ext cx="2018100" cy="1455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1061e7c8ce8_0_20"/>
          <p:cNvSpPr/>
          <p:nvPr/>
        </p:nvSpPr>
        <p:spPr>
          <a:xfrm>
            <a:off x="8398950" y="3683075"/>
            <a:ext cx="1754100" cy="3387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1061e7c8ce8_0_20"/>
          <p:cNvSpPr/>
          <p:nvPr/>
        </p:nvSpPr>
        <p:spPr>
          <a:xfrm>
            <a:off x="11793550" y="7665350"/>
            <a:ext cx="2741100" cy="523200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1061e7c8ce8_0_20"/>
          <p:cNvSpPr/>
          <p:nvPr/>
        </p:nvSpPr>
        <p:spPr>
          <a:xfrm>
            <a:off x="8172650" y="8188550"/>
            <a:ext cx="1527900" cy="673500"/>
          </a:xfrm>
          <a:prstGeom prst="rect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1061e7c8ce8_0_20"/>
          <p:cNvSpPr/>
          <p:nvPr/>
        </p:nvSpPr>
        <p:spPr>
          <a:xfrm>
            <a:off x="10165029" y="9985575"/>
            <a:ext cx="2580900" cy="269400"/>
          </a:xfrm>
          <a:prstGeom prst="rect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1061e7c8ce8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894" y="255103"/>
            <a:ext cx="1172508" cy="139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1061e7c8ce8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905" y="6778950"/>
            <a:ext cx="5721270" cy="35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1061e7c8ce8_0_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52900" y="6905625"/>
            <a:ext cx="5982825" cy="3254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1061e7c8ce8_0_24"/>
          <p:cNvSpPr txBox="1"/>
          <p:nvPr/>
        </p:nvSpPr>
        <p:spPr>
          <a:xfrm>
            <a:off x="11071850" y="1878000"/>
            <a:ext cx="1466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5" name="Google Shape;355;g1061e7c8ce8_0_24"/>
          <p:cNvSpPr/>
          <p:nvPr/>
        </p:nvSpPr>
        <p:spPr>
          <a:xfrm>
            <a:off x="10107856" y="7301512"/>
            <a:ext cx="5265" cy="38"/>
          </a:xfrm>
          <a:custGeom>
            <a:rect b="b" l="l" r="r" t="t"/>
            <a:pathLst>
              <a:path extrusionOk="0" h="1" w="48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1061e7c8ce8_0_24"/>
          <p:cNvSpPr/>
          <p:nvPr/>
        </p:nvSpPr>
        <p:spPr>
          <a:xfrm>
            <a:off x="1611825" y="916192"/>
            <a:ext cx="7764300" cy="3254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AutoNum type="arabicParenR"/>
            </a:pPr>
            <a:r>
              <a:rPr b="1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DORSIFLEXION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Performed by muscles of anterior compartment of leg: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Tibialis Anterior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Extensor Hallucis Longus 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Extensor Digitorum Longus </a:t>
            </a:r>
            <a:endParaRPr b="1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Peroneus Tertius </a:t>
            </a:r>
            <a:endParaRPr b="1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7" name="Google Shape;357;g1061e7c8ce8_0_24"/>
          <p:cNvSpPr/>
          <p:nvPr/>
        </p:nvSpPr>
        <p:spPr>
          <a:xfrm>
            <a:off x="9670559" y="916200"/>
            <a:ext cx="7764300" cy="3254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2) PLANTAR FLEXION: </a:t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-Initiated by</a:t>
            </a: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Soleus. 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-Maintained by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Gastrocnemius. 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-Assisted by other muscles in </a:t>
            </a:r>
            <a:r>
              <a:rPr b="0" i="0" lang="en-US" sz="20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posterior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compartment of leg: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Tibialis Posterior 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Flexor Digitorum Longus 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Flexor Hallucis Longus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+muscles of lateral compartment of leg</a:t>
            </a: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(Peroneus Longus &amp; Peroneus Brevis). 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1061e7c8ce8_0_24"/>
          <p:cNvSpPr txBox="1"/>
          <p:nvPr/>
        </p:nvSpPr>
        <p:spPr>
          <a:xfrm>
            <a:off x="6283350" y="147400"/>
            <a:ext cx="51678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MOVEMENT OF ANKLE JOINT </a:t>
            </a:r>
            <a:endParaRPr b="1" i="0" sz="24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9" name="Google Shape;359;g1061e7c8ce8_0_24"/>
          <p:cNvSpPr/>
          <p:nvPr/>
        </p:nvSpPr>
        <p:spPr>
          <a:xfrm>
            <a:off x="1611825" y="4385600"/>
            <a:ext cx="7764300" cy="3254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3) INVERSION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muscles perform inversion: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Tibialis Anterior 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Tibialis Posterior 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0" name="Google Shape;360;g1061e7c8ce8_0_24"/>
          <p:cNvSpPr/>
          <p:nvPr/>
        </p:nvSpPr>
        <p:spPr>
          <a:xfrm>
            <a:off x="9670550" y="4355000"/>
            <a:ext cx="7764300" cy="3254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4) EVERSION: </a:t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Performed by: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Peroneus Longus .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Peroneus Brevis. 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Peroneus Tertius.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(This muscle can be absent) 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1" name="Google Shape;361;g1061e7c8ce8_0_24"/>
          <p:cNvSpPr txBox="1"/>
          <p:nvPr/>
        </p:nvSpPr>
        <p:spPr>
          <a:xfrm>
            <a:off x="11305450" y="255100"/>
            <a:ext cx="6330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very important</a:t>
            </a:r>
            <a:endParaRPr b="1" i="0" sz="19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2" name="Google Shape;362;g1061e7c8ce8_0_24"/>
          <p:cNvSpPr/>
          <p:nvPr/>
        </p:nvSpPr>
        <p:spPr>
          <a:xfrm>
            <a:off x="6283350" y="7988550"/>
            <a:ext cx="5721300" cy="1850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INVERSION &amp; EVERSION MOVEMENT occur at the </a:t>
            </a:r>
            <a:r>
              <a:rPr b="1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talo-calcaneo-navicular joint, </a:t>
            </a:r>
            <a:r>
              <a:rPr b="0" i="0" lang="en-US" sz="16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the talocalcaneonavicular joint is a synovial ball and socket joint formed between three tarsal bones (talus, calcaneus and navicular) and the adjacent ligamentous structures.</a:t>
            </a:r>
            <a:endParaRPr b="0" i="0" sz="16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g1054a985ee9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244" y="292116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1054a985ee9_0_15"/>
          <p:cNvSpPr/>
          <p:nvPr/>
        </p:nvSpPr>
        <p:spPr>
          <a:xfrm>
            <a:off x="5204275" y="542825"/>
            <a:ext cx="8917200" cy="1160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1054a985ee9_0_15"/>
          <p:cNvSpPr/>
          <p:nvPr/>
        </p:nvSpPr>
        <p:spPr>
          <a:xfrm>
            <a:off x="5231300" y="542813"/>
            <a:ext cx="1754100" cy="1160700"/>
          </a:xfrm>
          <a:prstGeom prst="flowChartConnector">
            <a:avLst/>
          </a:prstGeom>
          <a:solidFill>
            <a:srgbClr val="FCE5CD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Nerve supply </a:t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0" name="Google Shape;370;g1054a985ee9_0_15"/>
          <p:cNvSpPr txBox="1"/>
          <p:nvPr/>
        </p:nvSpPr>
        <p:spPr>
          <a:xfrm>
            <a:off x="7173200" y="579225"/>
            <a:ext cx="6471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Remember</a:t>
            </a: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Hilton law: 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-the joint capsule is supplied by branches from nerves supplying muscles acting on it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1" name="Google Shape;371;g1054a985ee9_0_15"/>
          <p:cNvSpPr/>
          <p:nvPr/>
        </p:nvSpPr>
        <p:spPr>
          <a:xfrm>
            <a:off x="481250" y="3403000"/>
            <a:ext cx="7546500" cy="6463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A64D79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FRACTURE OF NECK OF FEMUR </a:t>
            </a:r>
            <a:r>
              <a:rPr b="1" i="0" lang="en-US" sz="2000" u="none" cap="none" strike="noStrike">
                <a:solidFill>
                  <a:srgbClr val="CC0000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(important)</a:t>
            </a:r>
            <a:endParaRPr b="1" i="0" sz="2000" u="none" cap="none" strike="noStrike">
              <a:solidFill>
                <a:srgbClr val="CC0000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Arial"/>
              <a:buChar char="●"/>
            </a:pP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It is common after 60 years of age especially in women because of </a:t>
            </a:r>
            <a:r>
              <a:rPr b="1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Osteoporosis.</a:t>
            </a:r>
            <a:endParaRPr b="1" i="0" sz="20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Arial"/>
              <a:buChar char="●"/>
            </a:pP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It results in a </a:t>
            </a:r>
            <a:r>
              <a:rPr b="1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vascular necrosis of the head of femur.</a:t>
            </a:r>
            <a:endParaRPr b="1" i="0" sz="20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Blood supply to femoral head; Mainly is medial </a:t>
            </a:r>
            <a:r>
              <a:rPr b="0" i="0" lang="en-US" sz="2000" u="sng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femoral circumflex.</a:t>
            </a:r>
            <a:endParaRPr b="0" i="0" sz="2000" u="sng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Arial"/>
              <a:buChar char="●"/>
            </a:pP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Displacement of femoral neck fracture will disrupt the blood supply and cause an </a:t>
            </a:r>
            <a:r>
              <a:rPr b="1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Intracapsular Hematoma. </a:t>
            </a:r>
            <a:endParaRPr b="1" i="0" sz="20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2" name="Google Shape;372;g1054a985ee9_0_15"/>
          <p:cNvSpPr/>
          <p:nvPr/>
        </p:nvSpPr>
        <p:spPr>
          <a:xfrm>
            <a:off x="9210800" y="3402950"/>
            <a:ext cx="8348100" cy="6463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A64D79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DISLOCATION OF HIP JOINT </a:t>
            </a:r>
            <a:endParaRPr b="1" i="0" sz="2200" u="none" cap="none" strike="noStrike">
              <a:solidFill>
                <a:srgbClr val="A64D79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Comfortaa"/>
              <a:buChar char="●"/>
            </a:pPr>
            <a:r>
              <a:rPr b="1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Congenital </a:t>
            </a:r>
            <a:endParaRPr b="1" i="0" sz="20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More common in girls and associated with </a:t>
            </a:r>
            <a:r>
              <a:rPr b="1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inability to adduct the thigh.</a:t>
            </a:r>
            <a:endParaRPr b="1" i="0" sz="20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1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upper lip of the acetabulum </a:t>
            </a: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fails to develop adequately. </a:t>
            </a:r>
            <a:endParaRPr b="0" i="0" sz="20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1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head of the femur </a:t>
            </a: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rides up </a:t>
            </a:r>
            <a:r>
              <a:rPr b="1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out of the acetabulum </a:t>
            </a: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onto the gluteal surface of the ileum. </a:t>
            </a:r>
            <a:endParaRPr b="0" i="0" sz="20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73" name="Google Shape;373;g1054a985ee9_0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388" y="7133961"/>
            <a:ext cx="2938950" cy="2732500"/>
          </a:xfrm>
          <a:prstGeom prst="rect">
            <a:avLst/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4" name="Google Shape;374;g1054a985ee9_0_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0098" y="7133950"/>
            <a:ext cx="2938951" cy="2732499"/>
          </a:xfrm>
          <a:prstGeom prst="rect">
            <a:avLst/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5" name="Google Shape;375;g1054a985ee9_0_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78875" y="6784325"/>
            <a:ext cx="3228975" cy="308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1054a985ee9_0_15"/>
          <p:cNvSpPr txBox="1"/>
          <p:nvPr/>
        </p:nvSpPr>
        <p:spPr>
          <a:xfrm>
            <a:off x="1498053" y="1452525"/>
            <a:ext cx="3861900" cy="1454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هذي ثاني مره يتكرر معنا هذا القانون (اول مره بمحاضرة ال</a:t>
            </a:r>
            <a:endParaRPr b="0" i="0" sz="1400" u="none" cap="none" strike="noStrike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(Joint </a:t>
            </a:r>
            <a:endParaRPr b="0" i="0" sz="1400" u="none" cap="none" strike="noStrike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والدكتوره دايم تركز عليه وتقول ان مهم تعرفون انه يكون </a:t>
            </a:r>
            <a:endParaRPr b="0" i="0" sz="1400" u="none" cap="none" strike="noStrike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Nerves supply the joint capsule </a:t>
            </a:r>
            <a:r>
              <a:rPr b="1" i="0" lang="en-US" sz="1400" u="sng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not </a:t>
            </a:r>
            <a:r>
              <a:rPr b="0" i="0" lang="en-US" sz="14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the cavity </a:t>
            </a:r>
            <a:endParaRPr b="0" i="0" sz="1400" u="none" cap="none" strike="noStrike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لان قد جاء عنه سؤال </a:t>
            </a:r>
            <a:endParaRPr b="0" i="0" sz="1400" u="none" cap="none" strike="noStrike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377" name="Google Shape;377;g1054a985ee9_0_15"/>
          <p:cNvCxnSpPr>
            <a:stCxn id="369" idx="4"/>
            <a:endCxn id="376" idx="3"/>
          </p:cNvCxnSpPr>
          <p:nvPr/>
        </p:nvCxnSpPr>
        <p:spPr>
          <a:xfrm flipH="1">
            <a:off x="5359850" y="1703513"/>
            <a:ext cx="748500" cy="476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sm" w="sm" type="none"/>
          </a:ln>
        </p:spPr>
      </p:cxnSp>
      <p:pic>
        <p:nvPicPr>
          <p:cNvPr id="378" name="Google Shape;378;g1054a985ee9_0_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363888" y="1123125"/>
            <a:ext cx="3376875" cy="224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054a985ee9_0_37"/>
          <p:cNvSpPr txBox="1"/>
          <p:nvPr/>
        </p:nvSpPr>
        <p:spPr>
          <a:xfrm>
            <a:off x="1924473" y="530775"/>
            <a:ext cx="76803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knee joint injury</a:t>
            </a:r>
            <a:r>
              <a:rPr b="1" i="0" lang="en-US" sz="3300" u="none" cap="none" strike="noStrike">
                <a:solidFill>
                  <a:srgbClr val="CC0000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 (very important)</a:t>
            </a:r>
            <a:endParaRPr b="1" i="0" sz="3300" u="none" cap="none" strike="noStrike">
              <a:solidFill>
                <a:srgbClr val="CC0000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384" name="Google Shape;384;g1054a985ee9_0_37"/>
          <p:cNvGraphicFramePr/>
          <p:nvPr/>
        </p:nvGraphicFramePr>
        <p:xfrm>
          <a:off x="0" y="22241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{D8F1C2B0-391D-4EEF-BB33-31F1A386BCFA}</a:tableStyleId>
              </a:tblPr>
              <a:tblGrid>
                <a:gridCol w="3518350"/>
                <a:gridCol w="14769650"/>
              </a:tblGrid>
              <a:tr h="1616800">
                <a:tc>
                  <a:txBody>
                    <a:bodyPr/>
                    <a:lstStyle/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omfortaa"/>
                        <a:buAutoNum type="arabicParenR"/>
                      </a:pPr>
                      <a:r>
                        <a:rPr b="1"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Meniscal tears</a:t>
                      </a:r>
                      <a:endParaRPr b="1"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these pieces of cartilage can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tear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suddenly during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sporting activities;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With a sudden meniscus tear, a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pop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may be heard or felt in the knee. </a:t>
                      </a:r>
                      <a:endParaRPr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they may also tear slowly due to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aging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(degenerative meniscus tear) </a:t>
                      </a:r>
                      <a:endParaRPr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6AA84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بسبب الكبر في السن ممكن يصير </a:t>
                      </a:r>
                      <a:endParaRPr sz="2400" u="none" cap="none" strike="noStrike">
                        <a:solidFill>
                          <a:srgbClr val="6AA84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6AA84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Degeneration for the meniscus </a:t>
                      </a:r>
                      <a:endParaRPr sz="2400" u="none" cap="none" strike="noStrike">
                        <a:solidFill>
                          <a:srgbClr val="6AA84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19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2) Anterior cruciate ligament injuries </a:t>
                      </a:r>
                      <a:endParaRPr b="1"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Injuries to the ACL can be serious and require surgery</a:t>
                      </a:r>
                      <a:endParaRPr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64D79"/>
                        </a:buClr>
                        <a:buSzPts val="2400"/>
                        <a:buFont typeface="Comfortaa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grade 1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sprain is a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mild injury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to the ACL, </a:t>
                      </a:r>
                      <a:endParaRPr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while a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grade 3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refers to a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complete tear.</a:t>
                      </a:r>
                      <a:endParaRPr b="1"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causes: </a:t>
                      </a:r>
                      <a:r>
                        <a:rPr lang="en-US" sz="2400" u="sng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sports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as in football; improperly </a:t>
                      </a:r>
                      <a:r>
                        <a:rPr lang="en-US" sz="2400" u="sng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landing from a jump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 quickly changing the direction.</a:t>
                      </a:r>
                      <a:r>
                        <a:rPr lang="en-US" sz="20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0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3) Posterior cruciate ligament injuries </a:t>
                      </a:r>
                      <a:endParaRPr b="1"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 injury to the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cruciate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requires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powerful force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while the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knee is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 a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bent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position. </a:t>
                      </a:r>
                      <a:endParaRPr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64D79"/>
                        </a:buClr>
                        <a:buSzPts val="2400"/>
                        <a:buFont typeface="Comfortaa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this happens when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someone falls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hard onto a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bent knee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 is in an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accident. </a:t>
                      </a:r>
                      <a:endParaRPr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85" name="Google Shape;385;g1054a985ee9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550" y="107388"/>
            <a:ext cx="1206175" cy="14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1054a985ee9_0_37"/>
          <p:cNvPicPr preferRelativeResize="0"/>
          <p:nvPr/>
        </p:nvPicPr>
        <p:blipFill rotWithShape="1">
          <a:blip r:embed="rId4">
            <a:alphaModFix/>
          </a:blip>
          <a:srcRect b="49731" l="0" r="63797" t="0"/>
          <a:stretch/>
        </p:blipFill>
        <p:spPr>
          <a:xfrm>
            <a:off x="15473425" y="7672500"/>
            <a:ext cx="1788375" cy="227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Google Shape;387;g1054a985ee9_0_37"/>
          <p:cNvCxnSpPr/>
          <p:nvPr/>
        </p:nvCxnSpPr>
        <p:spPr>
          <a:xfrm flipH="1">
            <a:off x="16676433" y="6704702"/>
            <a:ext cx="221700" cy="967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88" name="Google Shape;388;g1054a985ee9_0_37"/>
          <p:cNvSpPr txBox="1"/>
          <p:nvPr/>
        </p:nvSpPr>
        <p:spPr>
          <a:xfrm>
            <a:off x="12149905" y="7984512"/>
            <a:ext cx="3184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هذي الاصابه غالبا تصير في وضعية ان الشخص كأنه راح يجلس بس يطيح والطيحه تكون على وزنه ومره خطيره</a:t>
            </a:r>
            <a:endParaRPr b="0" i="0" sz="1400" u="none" cap="none" strike="noStrike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" name="Google Shape;389;g1054a985ee9_0_37"/>
          <p:cNvCxnSpPr/>
          <p:nvPr/>
        </p:nvCxnSpPr>
        <p:spPr>
          <a:xfrm>
            <a:off x="3392129" y="7438718"/>
            <a:ext cx="8120700" cy="811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0" name="Google Shape;390;g1054a985ee9_0_37"/>
          <p:cNvSpPr txBox="1"/>
          <p:nvPr/>
        </p:nvSpPr>
        <p:spPr>
          <a:xfrm>
            <a:off x="11967774" y="318449"/>
            <a:ext cx="6056400" cy="5502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Only in females slides </a:t>
            </a:r>
            <a:endParaRPr b="0" i="0" sz="24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g1054a985ee9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244" y="173241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1054a985ee9_0_28"/>
          <p:cNvSpPr/>
          <p:nvPr/>
        </p:nvSpPr>
        <p:spPr>
          <a:xfrm>
            <a:off x="1822200" y="173250"/>
            <a:ext cx="16341300" cy="3419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7" name="Google Shape;397;g1054a985ee9_0_28"/>
          <p:cNvSpPr txBox="1"/>
          <p:nvPr/>
        </p:nvSpPr>
        <p:spPr>
          <a:xfrm>
            <a:off x="2074300" y="451650"/>
            <a:ext cx="93003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sng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Traumatic Hip Dislocation </a:t>
            </a:r>
            <a:endParaRPr b="1" i="0" sz="2400" u="sng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200"/>
              <a:buFont typeface="Comfortaa"/>
              <a:buChar char="●"/>
            </a:pPr>
            <a:r>
              <a:rPr b="0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It is common in </a:t>
            </a:r>
            <a:r>
              <a:rPr b="1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motor vehicle accidents </a:t>
            </a:r>
            <a:r>
              <a:rPr b="0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when the thigh is </a:t>
            </a:r>
            <a:r>
              <a:rPr b="1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flexed </a:t>
            </a:r>
            <a:r>
              <a:rPr b="0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b="1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adducted</a:t>
            </a:r>
            <a:r>
              <a:rPr b="0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b="0" i="0" sz="22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200"/>
              <a:buFont typeface="Comfortaa"/>
              <a:buChar char="●"/>
            </a:pPr>
            <a:r>
              <a:rPr b="0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The dislocated head is displaced </a:t>
            </a:r>
            <a:r>
              <a:rPr b="1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posteriorly </a:t>
            </a:r>
            <a:r>
              <a:rPr b="0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to lie on the </a:t>
            </a:r>
            <a:r>
              <a:rPr b="1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posterior surface </a:t>
            </a:r>
            <a:r>
              <a:rPr b="0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of the </a:t>
            </a:r>
            <a:r>
              <a:rPr b="1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ileum. </a:t>
            </a:r>
            <a:endParaRPr b="1" i="0" sz="22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Comfortaa"/>
              <a:buChar char="●"/>
            </a:pPr>
            <a:r>
              <a:rPr b="0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In posterior dislocation the </a:t>
            </a:r>
            <a:r>
              <a:rPr b="1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sciatic nerve </a:t>
            </a:r>
            <a:r>
              <a:rPr b="0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is </a:t>
            </a:r>
            <a:r>
              <a:rPr b="1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liable </a:t>
            </a:r>
            <a:r>
              <a:rPr b="0" i="0" lang="en-US" sz="22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to be injured</a:t>
            </a:r>
            <a:r>
              <a:rPr b="0" i="0" lang="en-US" sz="20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20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98" name="Google Shape;398;g1054a985ee9_0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40400" y="1272375"/>
            <a:ext cx="2763050" cy="2185153"/>
          </a:xfrm>
          <a:prstGeom prst="rect">
            <a:avLst/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9" name="Google Shape;399;g1054a985ee9_0_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73474" y="1272374"/>
            <a:ext cx="2763050" cy="21851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0" name="Google Shape;400;g1054a985ee9_0_28"/>
          <p:cNvGraphicFramePr/>
          <p:nvPr/>
        </p:nvGraphicFramePr>
        <p:xfrm>
          <a:off x="0" y="3728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{D8F1C2B0-391D-4EEF-BB33-31F1A386BCFA}</a:tableStyleId>
              </a:tblPr>
              <a:tblGrid>
                <a:gridCol w="6096000"/>
                <a:gridCol w="6096000"/>
                <a:gridCol w="6096000"/>
              </a:tblGrid>
              <a:tr h="15649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sng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-US" sz="3000" u="sng" cap="none" strike="noStrike">
                          <a:solidFill>
                            <a:srgbClr val="783F04"/>
                          </a:solidFill>
                          <a:highlight>
                            <a:srgbClr val="F3F3F3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what are the kind of ankle injuries?</a:t>
                      </a:r>
                      <a:r>
                        <a:rPr b="1" lang="en-US" sz="2400" u="sng" cap="none" strike="noStrike">
                          <a:solidFill>
                            <a:srgbClr val="99999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b="1" sz="2400" u="sng" cap="none" strike="noStrike">
                        <a:solidFill>
                          <a:srgbClr val="99999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sng" cap="none" strike="noStrike">
                          <a:solidFill>
                            <a:srgbClr val="99999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Females doctor didn’t focus on this and she said just for your knowledge </a:t>
                      </a:r>
                      <a:endParaRPr b="1" sz="2400" u="sng" cap="none" strike="noStrike">
                        <a:solidFill>
                          <a:srgbClr val="99999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Ankle injuries are: Sprains, Strains, and Fracture; That affect bones, ligaments, or tendons. </a:t>
                      </a:r>
                      <a:endParaRPr b="1" sz="2400" u="sng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586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Sprain 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Strain 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Fracture 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977775">
                <a:tc rowSpan="2">
                  <a:txBody>
                    <a:bodyPr/>
                    <a:lstStyle/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64D79"/>
                        </a:buClr>
                        <a:buSzPts val="2400"/>
                        <a:buFont typeface="Comfortaa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Is a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common sports injury,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but can also happen any time a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sudden twist displaces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 ankle joint. </a:t>
                      </a:r>
                      <a:endParaRPr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64D79"/>
                        </a:buClr>
                        <a:buSzPts val="2400"/>
                        <a:buFont typeface="Comfortaa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Is the term that describes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damage to ligaments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when they are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stretched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beyond their normal range of motion. it ranged from mild to a complete tear or rupture. </a:t>
                      </a:r>
                      <a:endParaRPr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64D79"/>
                        </a:buClr>
                        <a:buSzPts val="2400"/>
                        <a:buFont typeface="Comfortaa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Refers to damage to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muscles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and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tendons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as a result of being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pulled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stretched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too far. </a:t>
                      </a:r>
                      <a:endParaRPr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64D79"/>
                        </a:buClr>
                        <a:buSzPts val="2400"/>
                        <a:buFont typeface="Comfortaa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Describes a </a:t>
                      </a:r>
                      <a:r>
                        <a:rPr b="1"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break </a:t>
                      </a:r>
                      <a:r>
                        <a:rPr lang="en-US" sz="24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 one or more of the bones in the ankle joint. </a:t>
                      </a:r>
                      <a:endParaRPr sz="24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77775">
                <a:tc vMerge="1"/>
                <a:tc vMerge="1"/>
                <a:tc vMerge="1"/>
              </a:tr>
            </a:tbl>
          </a:graphicData>
        </a:graphic>
      </p:graphicFrame>
      <p:sp>
        <p:nvSpPr>
          <p:cNvPr id="401" name="Google Shape;401;g1054a985ee9_0_28"/>
          <p:cNvSpPr txBox="1"/>
          <p:nvPr/>
        </p:nvSpPr>
        <p:spPr>
          <a:xfrm>
            <a:off x="12765550" y="451650"/>
            <a:ext cx="5482800" cy="5502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Only in females slides </a:t>
            </a:r>
            <a:endParaRPr b="0" i="0" sz="24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2" name="Google Shape;402;g1054a985ee9_0_28"/>
          <p:cNvSpPr txBox="1"/>
          <p:nvPr/>
        </p:nvSpPr>
        <p:spPr>
          <a:xfrm>
            <a:off x="12765550" y="3713625"/>
            <a:ext cx="5482800" cy="5502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Only in females slides </a:t>
            </a:r>
            <a:endParaRPr b="0" i="0" sz="2400" u="none" cap="none" strike="noStrike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g494686867c45dacc_0"/>
          <p:cNvGrpSpPr/>
          <p:nvPr/>
        </p:nvGrpSpPr>
        <p:grpSpPr>
          <a:xfrm>
            <a:off x="8406699" y="3759151"/>
            <a:ext cx="4037588" cy="742795"/>
            <a:chOff x="4404545" y="3301592"/>
            <a:chExt cx="782403" cy="129272"/>
          </a:xfrm>
        </p:grpSpPr>
        <p:sp>
          <p:nvSpPr>
            <p:cNvPr id="408" name="Google Shape;408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0" name="Google Shape;410;g494686867c45dacc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g494686867c45dacc_0"/>
          <p:cNvGrpSpPr/>
          <p:nvPr/>
        </p:nvGrpSpPr>
        <p:grpSpPr>
          <a:xfrm>
            <a:off x="219046" y="2438244"/>
            <a:ext cx="16667828" cy="1104373"/>
            <a:chOff x="4411970" y="2468673"/>
            <a:chExt cx="747292" cy="167428"/>
          </a:xfrm>
        </p:grpSpPr>
        <p:sp>
          <p:nvSpPr>
            <p:cNvPr id="412" name="Google Shape;412;g494686867c45dacc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494686867c45dacc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g494686867c45dacc_0"/>
          <p:cNvSpPr txBox="1"/>
          <p:nvPr/>
        </p:nvSpPr>
        <p:spPr>
          <a:xfrm>
            <a:off x="331537" y="2736590"/>
            <a:ext cx="5916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Q1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15" name="Google Shape;415;g494686867c45dacc_0"/>
          <p:cNvGrpSpPr/>
          <p:nvPr/>
        </p:nvGrpSpPr>
        <p:grpSpPr>
          <a:xfrm>
            <a:off x="219046" y="4718421"/>
            <a:ext cx="16667828" cy="1104373"/>
            <a:chOff x="4411970" y="2468673"/>
            <a:chExt cx="747292" cy="167428"/>
          </a:xfrm>
        </p:grpSpPr>
        <p:sp>
          <p:nvSpPr>
            <p:cNvPr id="416" name="Google Shape;416;g494686867c45dacc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494686867c45dacc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8" name="Google Shape;418;g494686867c45dacc_0"/>
          <p:cNvGrpSpPr/>
          <p:nvPr/>
        </p:nvGrpSpPr>
        <p:grpSpPr>
          <a:xfrm>
            <a:off x="331549" y="3741488"/>
            <a:ext cx="4037588" cy="742795"/>
            <a:chOff x="4404545" y="3301592"/>
            <a:chExt cx="782403" cy="129272"/>
          </a:xfrm>
        </p:grpSpPr>
        <p:sp>
          <p:nvSpPr>
            <p:cNvPr id="419" name="Google Shape;419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g494686867c45dacc_0"/>
          <p:cNvGrpSpPr/>
          <p:nvPr/>
        </p:nvGrpSpPr>
        <p:grpSpPr>
          <a:xfrm>
            <a:off x="4369132" y="3759151"/>
            <a:ext cx="4037588" cy="742795"/>
            <a:chOff x="4404545" y="3301592"/>
            <a:chExt cx="782403" cy="129272"/>
          </a:xfrm>
        </p:grpSpPr>
        <p:sp>
          <p:nvSpPr>
            <p:cNvPr id="422" name="Google Shape;422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" name="Google Shape;424;g494686867c45dacc_0"/>
          <p:cNvGrpSpPr/>
          <p:nvPr/>
        </p:nvGrpSpPr>
        <p:grpSpPr>
          <a:xfrm>
            <a:off x="12444324" y="3759151"/>
            <a:ext cx="4037588" cy="742795"/>
            <a:chOff x="4404545" y="3301592"/>
            <a:chExt cx="782403" cy="129272"/>
          </a:xfrm>
        </p:grpSpPr>
        <p:sp>
          <p:nvSpPr>
            <p:cNvPr id="425" name="Google Shape;425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g494686867c45dacc_0"/>
          <p:cNvGrpSpPr/>
          <p:nvPr/>
        </p:nvGrpSpPr>
        <p:grpSpPr>
          <a:xfrm>
            <a:off x="331549" y="5881889"/>
            <a:ext cx="4037588" cy="742795"/>
            <a:chOff x="4404545" y="3301592"/>
            <a:chExt cx="782403" cy="129272"/>
          </a:xfrm>
        </p:grpSpPr>
        <p:sp>
          <p:nvSpPr>
            <p:cNvPr id="428" name="Google Shape;428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g494686867c45dacc_0"/>
          <p:cNvGrpSpPr/>
          <p:nvPr/>
        </p:nvGrpSpPr>
        <p:grpSpPr>
          <a:xfrm>
            <a:off x="4369086" y="5898802"/>
            <a:ext cx="4037588" cy="742795"/>
            <a:chOff x="4404545" y="3301592"/>
            <a:chExt cx="782403" cy="129272"/>
          </a:xfrm>
        </p:grpSpPr>
        <p:sp>
          <p:nvSpPr>
            <p:cNvPr id="431" name="Google Shape;431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g494686867c45dacc_0"/>
          <p:cNvGrpSpPr/>
          <p:nvPr/>
        </p:nvGrpSpPr>
        <p:grpSpPr>
          <a:xfrm>
            <a:off x="8406699" y="5953202"/>
            <a:ext cx="4037588" cy="742795"/>
            <a:chOff x="4404545" y="3301592"/>
            <a:chExt cx="782403" cy="129272"/>
          </a:xfrm>
        </p:grpSpPr>
        <p:sp>
          <p:nvSpPr>
            <p:cNvPr id="434" name="Google Shape;434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g494686867c45dacc_0"/>
          <p:cNvGrpSpPr/>
          <p:nvPr/>
        </p:nvGrpSpPr>
        <p:grpSpPr>
          <a:xfrm>
            <a:off x="12444324" y="5953202"/>
            <a:ext cx="4037588" cy="742795"/>
            <a:chOff x="4404545" y="3301592"/>
            <a:chExt cx="782403" cy="129272"/>
          </a:xfrm>
        </p:grpSpPr>
        <p:sp>
          <p:nvSpPr>
            <p:cNvPr id="437" name="Google Shape;437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9" name="Google Shape;439;g494686867c45dacc_0"/>
          <p:cNvSpPr txBox="1"/>
          <p:nvPr/>
        </p:nvSpPr>
        <p:spPr>
          <a:xfrm>
            <a:off x="443775" y="5139575"/>
            <a:ext cx="30000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Q2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494686867c45dacc_0"/>
          <p:cNvSpPr txBox="1"/>
          <p:nvPr/>
        </p:nvSpPr>
        <p:spPr>
          <a:xfrm>
            <a:off x="494649" y="3932393"/>
            <a:ext cx="5181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1" name="Google Shape;441;g494686867c45dacc_0"/>
          <p:cNvSpPr txBox="1"/>
          <p:nvPr/>
        </p:nvSpPr>
        <p:spPr>
          <a:xfrm>
            <a:off x="4516077" y="3932388"/>
            <a:ext cx="3873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2" name="Google Shape;442;g494686867c45dacc_0"/>
          <p:cNvSpPr txBox="1"/>
          <p:nvPr/>
        </p:nvSpPr>
        <p:spPr>
          <a:xfrm>
            <a:off x="12617786" y="3914725"/>
            <a:ext cx="5181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3" name="Google Shape;443;g494686867c45dacc_0"/>
          <p:cNvSpPr txBox="1"/>
          <p:nvPr/>
        </p:nvSpPr>
        <p:spPr>
          <a:xfrm>
            <a:off x="494650" y="6055138"/>
            <a:ext cx="3873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4" name="Google Shape;444;g494686867c45dacc_0"/>
          <p:cNvSpPr txBox="1"/>
          <p:nvPr/>
        </p:nvSpPr>
        <p:spPr>
          <a:xfrm>
            <a:off x="8566138" y="6072046"/>
            <a:ext cx="3873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5" name="Google Shape;445;g494686867c45dacc_0"/>
          <p:cNvSpPr txBox="1"/>
          <p:nvPr/>
        </p:nvSpPr>
        <p:spPr>
          <a:xfrm>
            <a:off x="12587700" y="6010324"/>
            <a:ext cx="5181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6" name="Google Shape;446;g494686867c45dacc_0"/>
          <p:cNvSpPr txBox="1"/>
          <p:nvPr/>
        </p:nvSpPr>
        <p:spPr>
          <a:xfrm>
            <a:off x="1843497" y="772350"/>
            <a:ext cx="711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sng" cap="none" strike="noStrike">
                <a:solidFill>
                  <a:srgbClr val="783F04"/>
                </a:solidFill>
                <a:latin typeface="Comfortaa"/>
                <a:ea typeface="Comfortaa"/>
                <a:cs typeface="Comfortaa"/>
                <a:sym typeface="Comfortaa"/>
              </a:rPr>
              <a:t>Questions from the slides</a:t>
            </a:r>
            <a:endParaRPr b="0" i="0" sz="3500" u="sng" cap="none" strike="noStrike">
              <a:solidFill>
                <a:srgbClr val="783F0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7" name="Google Shape;447;g494686867c45dacc_0"/>
          <p:cNvSpPr txBox="1"/>
          <p:nvPr/>
        </p:nvSpPr>
        <p:spPr>
          <a:xfrm>
            <a:off x="8566933" y="3932388"/>
            <a:ext cx="3873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8" name="Google Shape;448;g494686867c45dacc_0"/>
          <p:cNvSpPr txBox="1"/>
          <p:nvPr/>
        </p:nvSpPr>
        <p:spPr>
          <a:xfrm>
            <a:off x="4530400" y="6110534"/>
            <a:ext cx="3873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9" name="Google Shape;449;g494686867c45dacc_0"/>
          <p:cNvSpPr txBox="1"/>
          <p:nvPr/>
        </p:nvSpPr>
        <p:spPr>
          <a:xfrm>
            <a:off x="3055462" y="2746191"/>
            <a:ext cx="109950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muscle that extends the hip &amp; flexes the knee joint is: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50" name="Google Shape;450;g494686867c45dacc_0"/>
          <p:cNvGrpSpPr/>
          <p:nvPr/>
        </p:nvGrpSpPr>
        <p:grpSpPr>
          <a:xfrm>
            <a:off x="219046" y="6826412"/>
            <a:ext cx="16667828" cy="1104373"/>
            <a:chOff x="4411970" y="2468673"/>
            <a:chExt cx="747292" cy="167428"/>
          </a:xfrm>
        </p:grpSpPr>
        <p:sp>
          <p:nvSpPr>
            <p:cNvPr id="451" name="Google Shape;451;g494686867c45dacc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Q3</a:t>
              </a:r>
              <a:endParaRPr b="1" i="0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52" name="Google Shape;452;g494686867c45dacc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g494686867c45dacc_0"/>
          <p:cNvSpPr txBox="1"/>
          <p:nvPr/>
        </p:nvSpPr>
        <p:spPr>
          <a:xfrm>
            <a:off x="1020150" y="3861125"/>
            <a:ext cx="3243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Gluteus maximus.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4" name="Google Shape;454;g494686867c45dacc_0"/>
          <p:cNvSpPr txBox="1"/>
          <p:nvPr/>
        </p:nvSpPr>
        <p:spPr>
          <a:xfrm>
            <a:off x="5050300" y="3861125"/>
            <a:ext cx="33564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Quadriceps femoris.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5" name="Google Shape;455;g494686867c45dacc_0"/>
          <p:cNvSpPr txBox="1"/>
          <p:nvPr/>
        </p:nvSpPr>
        <p:spPr>
          <a:xfrm>
            <a:off x="9196725" y="3861125"/>
            <a:ext cx="2457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Sartorius.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6" name="Google Shape;456;g494686867c45dacc_0"/>
          <p:cNvSpPr txBox="1"/>
          <p:nvPr/>
        </p:nvSpPr>
        <p:spPr>
          <a:xfrm>
            <a:off x="13309350" y="3907025"/>
            <a:ext cx="27369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Semitendinosus.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7" name="Google Shape;457;g494686867c45dacc_0"/>
          <p:cNvSpPr txBox="1"/>
          <p:nvPr/>
        </p:nvSpPr>
        <p:spPr>
          <a:xfrm>
            <a:off x="3128325" y="4958175"/>
            <a:ext cx="145944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bursa that communicates with the synovial membrane of knee joint is: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8" name="Google Shape;458;g494686867c45dacc_0"/>
          <p:cNvSpPr txBox="1"/>
          <p:nvPr/>
        </p:nvSpPr>
        <p:spPr>
          <a:xfrm>
            <a:off x="1012750" y="5983888"/>
            <a:ext cx="2457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Suprapatellar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9" name="Google Shape;459;g494686867c45dacc_0"/>
          <p:cNvSpPr txBox="1"/>
          <p:nvPr/>
        </p:nvSpPr>
        <p:spPr>
          <a:xfrm>
            <a:off x="4948900" y="6055188"/>
            <a:ext cx="26604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Prepatellar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0" name="Google Shape;460;g494686867c45dacc_0"/>
          <p:cNvSpPr txBox="1"/>
          <p:nvPr/>
        </p:nvSpPr>
        <p:spPr>
          <a:xfrm>
            <a:off x="8953450" y="5878200"/>
            <a:ext cx="3547200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Subcutaneous infrapatellar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1" name="Google Shape;461;g494686867c45dacc_0"/>
          <p:cNvSpPr txBox="1"/>
          <p:nvPr/>
        </p:nvSpPr>
        <p:spPr>
          <a:xfrm>
            <a:off x="13192850" y="5878200"/>
            <a:ext cx="2939400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Deep infrapatellar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2" name="Google Shape;462;g494686867c45dacc_0"/>
          <p:cNvSpPr txBox="1"/>
          <p:nvPr/>
        </p:nvSpPr>
        <p:spPr>
          <a:xfrm>
            <a:off x="3128300" y="7043425"/>
            <a:ext cx="145944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muscle that dorsiflexes the ankle is: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63" name="Google Shape;463;g494686867c45dacc_0"/>
          <p:cNvGrpSpPr/>
          <p:nvPr/>
        </p:nvGrpSpPr>
        <p:grpSpPr>
          <a:xfrm>
            <a:off x="331561" y="7984051"/>
            <a:ext cx="4037588" cy="742795"/>
            <a:chOff x="4404545" y="3301592"/>
            <a:chExt cx="782403" cy="129272"/>
          </a:xfrm>
        </p:grpSpPr>
        <p:sp>
          <p:nvSpPr>
            <p:cNvPr id="464" name="Google Shape;464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A</a:t>
              </a:r>
              <a:endParaRPr b="1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66" name="Google Shape;466;g494686867c45dacc_0"/>
          <p:cNvGrpSpPr/>
          <p:nvPr/>
        </p:nvGrpSpPr>
        <p:grpSpPr>
          <a:xfrm>
            <a:off x="8406711" y="7986176"/>
            <a:ext cx="4037588" cy="742795"/>
            <a:chOff x="4404545" y="3301592"/>
            <a:chExt cx="782403" cy="129272"/>
          </a:xfrm>
        </p:grpSpPr>
        <p:sp>
          <p:nvSpPr>
            <p:cNvPr id="467" name="Google Shape;467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C</a:t>
              </a:r>
              <a:endParaRPr b="1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69" name="Google Shape;469;g494686867c45dacc_0"/>
          <p:cNvGrpSpPr/>
          <p:nvPr/>
        </p:nvGrpSpPr>
        <p:grpSpPr>
          <a:xfrm>
            <a:off x="4369086" y="7984051"/>
            <a:ext cx="4037588" cy="742795"/>
            <a:chOff x="4404545" y="3301592"/>
            <a:chExt cx="782403" cy="129272"/>
          </a:xfrm>
        </p:grpSpPr>
        <p:sp>
          <p:nvSpPr>
            <p:cNvPr id="470" name="Google Shape;470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B</a:t>
              </a:r>
              <a:endParaRPr b="1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72" name="Google Shape;472;g494686867c45dacc_0"/>
          <p:cNvGrpSpPr/>
          <p:nvPr/>
        </p:nvGrpSpPr>
        <p:grpSpPr>
          <a:xfrm>
            <a:off x="12444324" y="7986176"/>
            <a:ext cx="4037588" cy="742795"/>
            <a:chOff x="4404545" y="3301592"/>
            <a:chExt cx="782403" cy="129272"/>
          </a:xfrm>
        </p:grpSpPr>
        <p:sp>
          <p:nvSpPr>
            <p:cNvPr id="473" name="Google Shape;473;g494686867c45dacc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494686867c45dacc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D</a:t>
              </a:r>
              <a:endParaRPr b="1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75" name="Google Shape;475;g494686867c45dacc_0"/>
          <p:cNvSpPr txBox="1"/>
          <p:nvPr/>
        </p:nvSpPr>
        <p:spPr>
          <a:xfrm>
            <a:off x="981900" y="7909050"/>
            <a:ext cx="2736900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Flexor digitorum longus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6" name="Google Shape;476;g494686867c45dacc_0"/>
          <p:cNvSpPr txBox="1"/>
          <p:nvPr/>
        </p:nvSpPr>
        <p:spPr>
          <a:xfrm>
            <a:off x="5008100" y="8115575"/>
            <a:ext cx="3243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Tibialis anterior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494686867c45dacc_0"/>
          <p:cNvSpPr txBox="1"/>
          <p:nvPr/>
        </p:nvSpPr>
        <p:spPr>
          <a:xfrm>
            <a:off x="9056950" y="8061175"/>
            <a:ext cx="3243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Peroneus brevis 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8" name="Google Shape;478;g494686867c45dacc_0"/>
          <p:cNvSpPr txBox="1"/>
          <p:nvPr/>
        </p:nvSpPr>
        <p:spPr>
          <a:xfrm>
            <a:off x="13105800" y="8061175"/>
            <a:ext cx="2457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Gastrocnemius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9" name="Google Shape;479;g494686867c45dacc_0"/>
          <p:cNvSpPr txBox="1"/>
          <p:nvPr/>
        </p:nvSpPr>
        <p:spPr>
          <a:xfrm rot="-10799580">
            <a:off x="15038808" y="9258538"/>
            <a:ext cx="2457600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1)D     2)A    3)B</a:t>
            </a:r>
            <a:endParaRPr b="0" i="0" sz="23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g1d26e87b68ea2aa5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" name="Google Shape;485;g1d26e87b68ea2aa5_0"/>
          <p:cNvGrpSpPr/>
          <p:nvPr/>
        </p:nvGrpSpPr>
        <p:grpSpPr>
          <a:xfrm>
            <a:off x="2209016" y="1521782"/>
            <a:ext cx="14507556" cy="1005271"/>
            <a:chOff x="4411970" y="2468673"/>
            <a:chExt cx="747292" cy="167428"/>
          </a:xfrm>
        </p:grpSpPr>
        <p:sp>
          <p:nvSpPr>
            <p:cNvPr id="486" name="Google Shape;486;g1d26e87b68ea2aa5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g1d26e87b68ea2aa5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</a:t>
              </a:r>
              <a:r>
                <a:rPr b="0" i="0" lang="en-US" sz="22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A strain refers to damage to which of the following?  </a:t>
              </a: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   </a:t>
              </a:r>
              <a:endParaRPr b="0" i="0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88" name="Google Shape;488;g1d26e87b68ea2aa5_0"/>
          <p:cNvSpPr txBox="1"/>
          <p:nvPr/>
        </p:nvSpPr>
        <p:spPr>
          <a:xfrm>
            <a:off x="2306265" y="1760850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89" name="Google Shape;489;g1d26e87b68ea2aa5_0"/>
          <p:cNvGrpSpPr/>
          <p:nvPr/>
        </p:nvGrpSpPr>
        <p:grpSpPr>
          <a:xfrm>
            <a:off x="2209016" y="3331247"/>
            <a:ext cx="14507556" cy="1005287"/>
            <a:chOff x="4411970" y="2468673"/>
            <a:chExt cx="747292" cy="167428"/>
          </a:xfrm>
        </p:grpSpPr>
        <p:sp>
          <p:nvSpPr>
            <p:cNvPr id="490" name="Google Shape;490;g1d26e87b68ea2aa5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g1d26e87b68ea2aa5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</a:t>
              </a:r>
              <a:r>
                <a:rPr b="0" i="0" lang="en-US" sz="22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Which type of cartilage are the knee menisci comprised of? </a:t>
              </a: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      </a:t>
              </a:r>
              <a:endParaRPr b="0" i="0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92" name="Google Shape;492;g1d26e87b68ea2aa5_0"/>
          <p:cNvGrpSpPr/>
          <p:nvPr/>
        </p:nvGrpSpPr>
        <p:grpSpPr>
          <a:xfrm>
            <a:off x="2306591" y="2573900"/>
            <a:ext cx="3514320" cy="595246"/>
            <a:chOff x="4404545" y="3301592"/>
            <a:chExt cx="782403" cy="129272"/>
          </a:xfrm>
        </p:grpSpPr>
        <p:sp>
          <p:nvSpPr>
            <p:cNvPr id="493" name="Google Shape;493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Tendons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94" name="Google Shape;494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g1d26e87b68ea2aa5_0"/>
          <p:cNvGrpSpPr/>
          <p:nvPr/>
        </p:nvGrpSpPr>
        <p:grpSpPr>
          <a:xfrm>
            <a:off x="5820851" y="2573900"/>
            <a:ext cx="3514320" cy="595246"/>
            <a:chOff x="4404545" y="3301592"/>
            <a:chExt cx="782403" cy="129272"/>
          </a:xfrm>
        </p:grpSpPr>
        <p:sp>
          <p:nvSpPr>
            <p:cNvPr id="496" name="Google Shape;496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Ligaments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97" name="Google Shape;497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8" name="Google Shape;498;g1d26e87b68ea2aa5_0"/>
          <p:cNvGrpSpPr/>
          <p:nvPr/>
        </p:nvGrpSpPr>
        <p:grpSpPr>
          <a:xfrm>
            <a:off x="12849385" y="2573900"/>
            <a:ext cx="3514317" cy="595244"/>
            <a:chOff x="4404545" y="3301592"/>
            <a:chExt cx="782403" cy="129272"/>
          </a:xfrm>
        </p:grpSpPr>
        <p:sp>
          <p:nvSpPr>
            <p:cNvPr id="499" name="Google Shape;499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Both A and C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00" name="Google Shape;500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1" name="Google Shape;501;g1d26e87b68ea2aa5_0"/>
          <p:cNvSpPr txBox="1"/>
          <p:nvPr/>
        </p:nvSpPr>
        <p:spPr>
          <a:xfrm>
            <a:off x="2299375" y="34501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1d26e87b68ea2aa5_0"/>
          <p:cNvSpPr txBox="1"/>
          <p:nvPr/>
        </p:nvSpPr>
        <p:spPr>
          <a:xfrm>
            <a:off x="5885027" y="25466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3" name="Google Shape;503;g1d26e87b68ea2aa5_0"/>
          <p:cNvGrpSpPr/>
          <p:nvPr/>
        </p:nvGrpSpPr>
        <p:grpSpPr>
          <a:xfrm>
            <a:off x="2209016" y="5051048"/>
            <a:ext cx="14507556" cy="1005287"/>
            <a:chOff x="4411970" y="2468673"/>
            <a:chExt cx="747292" cy="167428"/>
          </a:xfrm>
        </p:grpSpPr>
        <p:sp>
          <p:nvSpPr>
            <p:cNvPr id="504" name="Google Shape;504;g1d26e87b68ea2aa5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g1d26e87b68ea2aa5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  </a:t>
              </a:r>
              <a:r>
                <a:rPr b="0" i="0" lang="en-US" sz="22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Damage to which artery is MOST likely to cause avascular necrosis of the femoral head? </a:t>
              </a:r>
              <a:endParaRPr b="0" i="0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06" name="Google Shape;506;g1d26e87b68ea2aa5_0"/>
          <p:cNvSpPr txBox="1"/>
          <p:nvPr/>
        </p:nvSpPr>
        <p:spPr>
          <a:xfrm>
            <a:off x="2299375" y="51699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g1d26e87b68ea2aa5_0"/>
          <p:cNvSpPr txBox="1"/>
          <p:nvPr/>
        </p:nvSpPr>
        <p:spPr>
          <a:xfrm>
            <a:off x="9453402" y="25466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g1d26e87b68ea2aa5_0"/>
          <p:cNvSpPr txBox="1"/>
          <p:nvPr/>
        </p:nvSpPr>
        <p:spPr>
          <a:xfrm>
            <a:off x="12973850" y="2544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g1d26e87b68ea2aa5_0"/>
          <p:cNvSpPr txBox="1"/>
          <p:nvPr/>
        </p:nvSpPr>
        <p:spPr>
          <a:xfrm>
            <a:off x="2316652" y="254413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0" name="Google Shape;510;g1d26e87b68ea2aa5_0"/>
          <p:cNvGrpSpPr/>
          <p:nvPr/>
        </p:nvGrpSpPr>
        <p:grpSpPr>
          <a:xfrm>
            <a:off x="9462751" y="4473675"/>
            <a:ext cx="3514320" cy="595246"/>
            <a:chOff x="4404545" y="3301592"/>
            <a:chExt cx="782403" cy="129272"/>
          </a:xfrm>
        </p:grpSpPr>
        <p:sp>
          <p:nvSpPr>
            <p:cNvPr id="511" name="Google Shape;511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Hyaline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12" name="Google Shape;512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g1d26e87b68ea2aa5_0"/>
          <p:cNvGrpSpPr/>
          <p:nvPr/>
        </p:nvGrpSpPr>
        <p:grpSpPr>
          <a:xfrm>
            <a:off x="2434230" y="4473675"/>
            <a:ext cx="3514320" cy="595246"/>
            <a:chOff x="4404545" y="3301592"/>
            <a:chExt cx="782403" cy="129272"/>
          </a:xfrm>
        </p:grpSpPr>
        <p:sp>
          <p:nvSpPr>
            <p:cNvPr id="514" name="Google Shape;514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Elastic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15" name="Google Shape;515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g1d26e87b68ea2aa5_0"/>
          <p:cNvGrpSpPr/>
          <p:nvPr/>
        </p:nvGrpSpPr>
        <p:grpSpPr>
          <a:xfrm>
            <a:off x="5948487" y="4473675"/>
            <a:ext cx="3514320" cy="595246"/>
            <a:chOff x="4404545" y="3301592"/>
            <a:chExt cx="782403" cy="129272"/>
          </a:xfrm>
        </p:grpSpPr>
        <p:sp>
          <p:nvSpPr>
            <p:cNvPr id="517" name="Google Shape;517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Fibroelastic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18" name="Google Shape;518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9" name="Google Shape;519;g1d26e87b68ea2aa5_0"/>
          <p:cNvGrpSpPr/>
          <p:nvPr/>
        </p:nvGrpSpPr>
        <p:grpSpPr>
          <a:xfrm>
            <a:off x="12977022" y="4473675"/>
            <a:ext cx="3514320" cy="595246"/>
            <a:chOff x="4404545" y="3301592"/>
            <a:chExt cx="782403" cy="129272"/>
          </a:xfrm>
        </p:grpSpPr>
        <p:sp>
          <p:nvSpPr>
            <p:cNvPr id="520" name="Google Shape;520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Fibrocartilage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21" name="Google Shape;521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2" name="Google Shape;522;g1d26e87b68ea2aa5_0"/>
          <p:cNvSpPr txBox="1"/>
          <p:nvPr/>
        </p:nvSpPr>
        <p:spPr>
          <a:xfrm>
            <a:off x="6012664" y="44464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g1d26e87b68ea2aa5_0"/>
          <p:cNvSpPr txBox="1"/>
          <p:nvPr/>
        </p:nvSpPr>
        <p:spPr>
          <a:xfrm>
            <a:off x="9581039" y="44464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1d26e87b68ea2aa5_0"/>
          <p:cNvSpPr txBox="1"/>
          <p:nvPr/>
        </p:nvSpPr>
        <p:spPr>
          <a:xfrm>
            <a:off x="13101488" y="44439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1d26e87b68ea2aa5_0"/>
          <p:cNvSpPr txBox="1"/>
          <p:nvPr/>
        </p:nvSpPr>
        <p:spPr>
          <a:xfrm>
            <a:off x="2444289" y="44439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6" name="Google Shape;526;g1d26e87b68ea2aa5_0"/>
          <p:cNvGrpSpPr/>
          <p:nvPr/>
        </p:nvGrpSpPr>
        <p:grpSpPr>
          <a:xfrm>
            <a:off x="9462751" y="6212050"/>
            <a:ext cx="3514320" cy="595246"/>
            <a:chOff x="4404545" y="3301592"/>
            <a:chExt cx="782403" cy="129272"/>
          </a:xfrm>
        </p:grpSpPr>
        <p:sp>
          <p:nvSpPr>
            <p:cNvPr id="527" name="Google Shape;527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Artery to head of femur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28" name="Google Shape;528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g1d26e87b68ea2aa5_0"/>
          <p:cNvGrpSpPr/>
          <p:nvPr/>
        </p:nvGrpSpPr>
        <p:grpSpPr>
          <a:xfrm>
            <a:off x="2434230" y="6212050"/>
            <a:ext cx="3514320" cy="595246"/>
            <a:chOff x="4404545" y="3301592"/>
            <a:chExt cx="782403" cy="129272"/>
          </a:xfrm>
        </p:grpSpPr>
        <p:sp>
          <p:nvSpPr>
            <p:cNvPr id="530" name="Google Shape;530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Lateral femoral circumflex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31" name="Google Shape;531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2" name="Google Shape;532;g1d26e87b68ea2aa5_0"/>
          <p:cNvGrpSpPr/>
          <p:nvPr/>
        </p:nvGrpSpPr>
        <p:grpSpPr>
          <a:xfrm>
            <a:off x="5948487" y="6212050"/>
            <a:ext cx="3514320" cy="595246"/>
            <a:chOff x="4404545" y="3301592"/>
            <a:chExt cx="782403" cy="129272"/>
          </a:xfrm>
        </p:grpSpPr>
        <p:sp>
          <p:nvSpPr>
            <p:cNvPr id="533" name="Google Shape;533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Medial femoral circumflex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34" name="Google Shape;534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5" name="Google Shape;535;g1d26e87b68ea2aa5_0"/>
          <p:cNvGrpSpPr/>
          <p:nvPr/>
        </p:nvGrpSpPr>
        <p:grpSpPr>
          <a:xfrm>
            <a:off x="12977022" y="6212050"/>
            <a:ext cx="3514320" cy="595246"/>
            <a:chOff x="4404545" y="3301592"/>
            <a:chExt cx="782403" cy="129272"/>
          </a:xfrm>
        </p:grpSpPr>
        <p:sp>
          <p:nvSpPr>
            <p:cNvPr id="536" name="Google Shape;536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Popliteal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37" name="Google Shape;537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8" name="Google Shape;538;g1d26e87b68ea2aa5_0"/>
          <p:cNvSpPr txBox="1"/>
          <p:nvPr/>
        </p:nvSpPr>
        <p:spPr>
          <a:xfrm>
            <a:off x="6012664" y="61848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g1d26e87b68ea2aa5_0"/>
          <p:cNvSpPr txBox="1"/>
          <p:nvPr/>
        </p:nvSpPr>
        <p:spPr>
          <a:xfrm>
            <a:off x="9581039" y="61848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1d26e87b68ea2aa5_0"/>
          <p:cNvSpPr txBox="1"/>
          <p:nvPr/>
        </p:nvSpPr>
        <p:spPr>
          <a:xfrm>
            <a:off x="13101488" y="618230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g1d26e87b68ea2aa5_0"/>
          <p:cNvSpPr txBox="1"/>
          <p:nvPr/>
        </p:nvSpPr>
        <p:spPr>
          <a:xfrm>
            <a:off x="2444289" y="618228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1d26e87b68ea2aa5_0"/>
          <p:cNvSpPr txBox="1"/>
          <p:nvPr/>
        </p:nvSpPr>
        <p:spPr>
          <a:xfrm rot="10800000">
            <a:off x="13197400" y="9436025"/>
            <a:ext cx="4444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lang="en-US" sz="23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r>
              <a:rPr b="0" i="0" lang="en-US" sz="23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) D  Q</a:t>
            </a:r>
            <a:r>
              <a:rPr lang="en-US" sz="23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5</a:t>
            </a:r>
            <a:r>
              <a:rPr b="0" i="0" lang="en-US" sz="23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) D  Q</a:t>
            </a:r>
            <a:r>
              <a:rPr lang="en-US" sz="23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6</a:t>
            </a:r>
            <a:r>
              <a:rPr b="0" i="0" lang="en-US" sz="23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) B </a:t>
            </a:r>
            <a:r>
              <a:rPr lang="en-US" sz="23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Q7) B </a:t>
            </a:r>
            <a:r>
              <a:rPr b="0" i="0" lang="en-US" sz="23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23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3" name="Google Shape;543;g1d26e87b68ea2aa5_0"/>
          <p:cNvSpPr txBox="1"/>
          <p:nvPr/>
        </p:nvSpPr>
        <p:spPr>
          <a:xfrm>
            <a:off x="2208999" y="318450"/>
            <a:ext cx="11518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783F04"/>
                </a:solidFill>
                <a:latin typeface="Comfortaa"/>
                <a:ea typeface="Comfortaa"/>
                <a:cs typeface="Comfortaa"/>
                <a:sym typeface="Comfortaa"/>
              </a:rPr>
              <a:t>MCQs from QBank:</a:t>
            </a:r>
            <a:endParaRPr b="0" i="0" sz="4900" u="none" cap="none" strike="noStrike">
              <a:solidFill>
                <a:srgbClr val="783F0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4" name="Google Shape;544;g1d26e87b68ea2aa5_0"/>
          <p:cNvSpPr/>
          <p:nvPr/>
        </p:nvSpPr>
        <p:spPr>
          <a:xfrm>
            <a:off x="9326051" y="2573900"/>
            <a:ext cx="3514335" cy="595246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rgbClr val="FCE5CD"/>
          </a:solidFill>
          <a:ln cap="flat" cmpd="sng" w="381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     muscles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5" name="Google Shape;545;g1d26e87b68ea2aa5_0"/>
          <p:cNvSpPr txBox="1"/>
          <p:nvPr/>
        </p:nvSpPr>
        <p:spPr>
          <a:xfrm>
            <a:off x="4349289" y="45963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1d26e87b68ea2aa5_0"/>
          <p:cNvSpPr/>
          <p:nvPr/>
        </p:nvSpPr>
        <p:spPr>
          <a:xfrm>
            <a:off x="9365554" y="2631419"/>
            <a:ext cx="416024" cy="441381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FCE5CD"/>
          </a:solidFill>
          <a:ln cap="flat" cmpd="sng" w="381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1d26e87b68ea2aa5_0"/>
          <p:cNvSpPr txBox="1"/>
          <p:nvPr/>
        </p:nvSpPr>
        <p:spPr>
          <a:xfrm>
            <a:off x="9428350" y="2554500"/>
            <a:ext cx="416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C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8" name="Google Shape;548;g1d26e87b68ea2aa5_0"/>
          <p:cNvGrpSpPr/>
          <p:nvPr/>
        </p:nvGrpSpPr>
        <p:grpSpPr>
          <a:xfrm>
            <a:off x="2319778" y="6922648"/>
            <a:ext cx="14507553" cy="1005290"/>
            <a:chOff x="4411970" y="2468673"/>
            <a:chExt cx="747292" cy="167428"/>
          </a:xfrm>
        </p:grpSpPr>
        <p:sp>
          <p:nvSpPr>
            <p:cNvPr id="549" name="Google Shape;549;g1d26e87b68ea2aa5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1d26e87b68ea2aa5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  </a:t>
              </a:r>
              <a:r>
                <a:rPr lang="en-US" sz="2200">
                  <a:latin typeface="Comfortaa"/>
                  <a:ea typeface="Comfortaa"/>
                  <a:cs typeface="Comfortaa"/>
                  <a:sym typeface="Comfortaa"/>
                </a:rPr>
                <a:t>Which of the following bones does NOT articulate at the ankle joint ?</a:t>
              </a:r>
              <a:endParaRPr b="0" i="0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51" name="Google Shape;551;g1d26e87b68ea2aa5_0"/>
          <p:cNvGrpSpPr/>
          <p:nvPr/>
        </p:nvGrpSpPr>
        <p:grpSpPr>
          <a:xfrm>
            <a:off x="2306593" y="8075950"/>
            <a:ext cx="3514317" cy="595244"/>
            <a:chOff x="4404545" y="3301592"/>
            <a:chExt cx="782403" cy="129272"/>
          </a:xfrm>
        </p:grpSpPr>
        <p:sp>
          <p:nvSpPr>
            <p:cNvPr id="552" name="Google Shape;552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</a:t>
              </a: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Fibula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53" name="Google Shape;553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g1d26e87b68ea2aa5_0"/>
          <p:cNvGrpSpPr/>
          <p:nvPr/>
        </p:nvGrpSpPr>
        <p:grpSpPr>
          <a:xfrm>
            <a:off x="5820862" y="8075950"/>
            <a:ext cx="3514317" cy="595244"/>
            <a:chOff x="4404545" y="3301592"/>
            <a:chExt cx="782403" cy="129272"/>
          </a:xfrm>
        </p:grpSpPr>
        <p:sp>
          <p:nvSpPr>
            <p:cNvPr id="555" name="Google Shape;555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Calcaneus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56" name="Google Shape;556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g1d26e87b68ea2aa5_0"/>
          <p:cNvGrpSpPr/>
          <p:nvPr/>
        </p:nvGrpSpPr>
        <p:grpSpPr>
          <a:xfrm>
            <a:off x="9326051" y="8034575"/>
            <a:ext cx="3514317" cy="595244"/>
            <a:chOff x="4404545" y="3301592"/>
            <a:chExt cx="782403" cy="129272"/>
          </a:xfrm>
        </p:grpSpPr>
        <p:sp>
          <p:nvSpPr>
            <p:cNvPr id="558" name="Google Shape;558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</a:t>
              </a: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Tibia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59" name="Google Shape;559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g1d26e87b68ea2aa5_0"/>
          <p:cNvGrpSpPr/>
          <p:nvPr/>
        </p:nvGrpSpPr>
        <p:grpSpPr>
          <a:xfrm>
            <a:off x="12849372" y="8034575"/>
            <a:ext cx="3514317" cy="595244"/>
            <a:chOff x="4404545" y="3301592"/>
            <a:chExt cx="782403" cy="129272"/>
          </a:xfrm>
        </p:grpSpPr>
        <p:sp>
          <p:nvSpPr>
            <p:cNvPr id="561" name="Google Shape;561;g1d26e87b68ea2aa5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Talus</a:t>
              </a:r>
              <a:endParaRPr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62" name="Google Shape;562;g1d26e87b68ea2aa5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g1d26e87b68ea2aa5_0"/>
          <p:cNvSpPr txBox="1"/>
          <p:nvPr/>
        </p:nvSpPr>
        <p:spPr>
          <a:xfrm>
            <a:off x="2444300" y="717132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d26e87b68ea2aa5_0"/>
          <p:cNvSpPr txBox="1"/>
          <p:nvPr/>
        </p:nvSpPr>
        <p:spPr>
          <a:xfrm>
            <a:off x="2389245" y="8069750"/>
            <a:ext cx="5610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g1d26e87b68ea2aa5_0"/>
          <p:cNvSpPr txBox="1"/>
          <p:nvPr/>
        </p:nvSpPr>
        <p:spPr>
          <a:xfrm>
            <a:off x="5885021" y="8069750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g1d26e87b68ea2aa5_0"/>
          <p:cNvSpPr txBox="1"/>
          <p:nvPr/>
        </p:nvSpPr>
        <p:spPr>
          <a:xfrm>
            <a:off x="9367189" y="8034575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g1d26e87b68ea2aa5_0"/>
          <p:cNvSpPr txBox="1"/>
          <p:nvPr/>
        </p:nvSpPr>
        <p:spPr>
          <a:xfrm>
            <a:off x="12973838" y="8037100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1d26e87b68ea2aa5_0"/>
          <p:cNvSpPr txBox="1"/>
          <p:nvPr/>
        </p:nvSpPr>
        <p:spPr>
          <a:xfrm>
            <a:off x="443773" y="9344675"/>
            <a:ext cx="8593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783F04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 (special thanks for Qbank team441 )</a:t>
            </a:r>
            <a:endParaRPr>
              <a:highlight>
                <a:srgbClr val="FCE5CD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/>
        </p:nvSpPr>
        <p:spPr>
          <a:xfrm>
            <a:off x="562950" y="1741797"/>
            <a:ext cx="17162099" cy="6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783F04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Objectives:</a:t>
            </a:r>
            <a:endParaRPr b="0" i="0" sz="5000" u="none" cap="none" strike="noStrike">
              <a:solidFill>
                <a:srgbClr val="783F04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0" i="0" sz="5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List the type &amp; articular surfaces of hip joint.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Describe the ligaments of hip joints  (</a:t>
            </a:r>
            <a:r>
              <a:rPr lang="en-US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extra &amp; intra-capsular ligaments)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Describe movements of hip joint.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List the type &amp; articular surfaces of knee joint.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Describe the capsule of knee joint, it</a:t>
            </a:r>
            <a:r>
              <a:rPr lang="en-US" sz="3000">
                <a:latin typeface="Comfortaa"/>
                <a:ea typeface="Comfortaa"/>
                <a:cs typeface="Comfortaa"/>
                <a:sym typeface="Comfortaa"/>
              </a:rPr>
              <a:t>’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extra &amp; intra-capsular ligaments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List important bursae in relation to knee joint.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Describe movements of knee joint.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Apply Hilton’s law about nerve supply of joints.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List the type &amp; articular surfaces of ankle joint.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Describe the ligaments of ankle joints.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Describe movements of ankle joint.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4c9d2f20e95b9ea_0"/>
          <p:cNvSpPr txBox="1"/>
          <p:nvPr>
            <p:ph type="title"/>
          </p:nvPr>
        </p:nvSpPr>
        <p:spPr>
          <a:xfrm>
            <a:off x="4975771" y="562805"/>
            <a:ext cx="83364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4000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950">
                <a:latin typeface="Caveat"/>
                <a:ea typeface="Caveat"/>
                <a:cs typeface="Caveat"/>
                <a:sym typeface="Caveat"/>
              </a:rPr>
              <a:t>Done by the amazing team</a:t>
            </a:r>
            <a:endParaRPr sz="695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74" name="Google Shape;574;g4c9d2f20e95b9ea_0"/>
          <p:cNvSpPr txBox="1"/>
          <p:nvPr/>
        </p:nvSpPr>
        <p:spPr>
          <a:xfrm>
            <a:off x="1511709" y="3862800"/>
            <a:ext cx="4903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Arwa Alghamdi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Deema Aljuribah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Razan Alnufaie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5" name="Google Shape;575;g4c9d2f20e95b9ea_0"/>
          <p:cNvSpPr txBox="1"/>
          <p:nvPr/>
        </p:nvSpPr>
        <p:spPr>
          <a:xfrm>
            <a:off x="743467" y="5876700"/>
            <a:ext cx="36249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Aljazi Albabtain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Atheer Alkanhal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Arob Alasheikh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Ajwan Aljohani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Deema alqahtani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Dena Alsuhaibani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Farah alqazlan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Jana Alhazmi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Kadi aldosari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Mashael Alasmari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76" name="Google Shape;576;g4c9d2f20e95b9ea_0"/>
          <p:cNvGrpSpPr/>
          <p:nvPr/>
        </p:nvGrpSpPr>
        <p:grpSpPr>
          <a:xfrm>
            <a:off x="387915" y="9236907"/>
            <a:ext cx="1123783" cy="785323"/>
            <a:chOff x="5156931" y="2922194"/>
            <a:chExt cx="324699" cy="347611"/>
          </a:xfrm>
        </p:grpSpPr>
        <p:sp>
          <p:nvSpPr>
            <p:cNvPr id="577" name="Google Shape;577;g4c9d2f20e95b9ea_0"/>
            <p:cNvSpPr/>
            <p:nvPr/>
          </p:nvSpPr>
          <p:spPr>
            <a:xfrm>
              <a:off x="5160706" y="3072982"/>
              <a:ext cx="317149" cy="43543"/>
            </a:xfrm>
            <a:custGeom>
              <a:rect b="b" l="l" r="r" t="t"/>
              <a:pathLst>
                <a:path extrusionOk="0" h="1661" w="12098">
                  <a:moveTo>
                    <a:pt x="15" y="1"/>
                  </a:moveTo>
                  <a:lnTo>
                    <a:pt x="0" y="1661"/>
                  </a:lnTo>
                  <a:lnTo>
                    <a:pt x="12097" y="1661"/>
                  </a:lnTo>
                  <a:lnTo>
                    <a:pt x="12083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4c9d2f20e95b9ea_0"/>
            <p:cNvSpPr/>
            <p:nvPr/>
          </p:nvSpPr>
          <p:spPr>
            <a:xfrm>
              <a:off x="5258330" y="2922194"/>
              <a:ext cx="128689" cy="62261"/>
            </a:xfrm>
            <a:custGeom>
              <a:rect b="b" l="l" r="r" t="t"/>
              <a:pathLst>
                <a:path extrusionOk="0" h="2375" w="4909">
                  <a:moveTo>
                    <a:pt x="2453" y="0"/>
                  </a:moveTo>
                  <a:cubicBezTo>
                    <a:pt x="2397" y="0"/>
                    <a:pt x="2339" y="22"/>
                    <a:pt x="2296" y="65"/>
                  </a:cubicBezTo>
                  <a:lnTo>
                    <a:pt x="997" y="1364"/>
                  </a:lnTo>
                  <a:lnTo>
                    <a:pt x="1" y="2375"/>
                  </a:lnTo>
                  <a:lnTo>
                    <a:pt x="4909" y="2375"/>
                  </a:lnTo>
                  <a:lnTo>
                    <a:pt x="2599" y="65"/>
                  </a:lnTo>
                  <a:cubicBezTo>
                    <a:pt x="2563" y="22"/>
                    <a:pt x="2509" y="0"/>
                    <a:pt x="2453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4c9d2f20e95b9ea_0"/>
            <p:cNvSpPr/>
            <p:nvPr/>
          </p:nvSpPr>
          <p:spPr>
            <a:xfrm>
              <a:off x="5258330" y="2957951"/>
              <a:ext cx="128689" cy="26503"/>
            </a:xfrm>
            <a:custGeom>
              <a:rect b="b" l="l" r="r" t="t"/>
              <a:pathLst>
                <a:path extrusionOk="0" h="1011" w="4909">
                  <a:moveTo>
                    <a:pt x="997" y="0"/>
                  </a:moveTo>
                  <a:lnTo>
                    <a:pt x="1" y="1011"/>
                  </a:lnTo>
                  <a:lnTo>
                    <a:pt x="4909" y="101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g4c9d2f20e95b9ea_0"/>
            <p:cNvSpPr/>
            <p:nvPr/>
          </p:nvSpPr>
          <p:spPr>
            <a:xfrm>
              <a:off x="5180000" y="2975358"/>
              <a:ext cx="278561" cy="260761"/>
            </a:xfrm>
            <a:custGeom>
              <a:rect b="b" l="l" r="r" t="t"/>
              <a:pathLst>
                <a:path extrusionOk="0" h="9947" w="10626">
                  <a:moveTo>
                    <a:pt x="217" y="0"/>
                  </a:moveTo>
                  <a:cubicBezTo>
                    <a:pt x="102" y="0"/>
                    <a:pt x="1" y="102"/>
                    <a:pt x="1" y="217"/>
                  </a:cubicBezTo>
                  <a:lnTo>
                    <a:pt x="1" y="9946"/>
                  </a:lnTo>
                  <a:lnTo>
                    <a:pt x="10625" y="9946"/>
                  </a:lnTo>
                  <a:lnTo>
                    <a:pt x="10625" y="217"/>
                  </a:lnTo>
                  <a:cubicBezTo>
                    <a:pt x="10625" y="102"/>
                    <a:pt x="10524" y="0"/>
                    <a:pt x="10409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g4c9d2f20e95b9ea_0"/>
            <p:cNvSpPr/>
            <p:nvPr/>
          </p:nvSpPr>
          <p:spPr>
            <a:xfrm>
              <a:off x="5438847" y="2975358"/>
              <a:ext cx="19714" cy="260761"/>
            </a:xfrm>
            <a:custGeom>
              <a:rect b="b" l="l" r="r" t="t"/>
              <a:pathLst>
                <a:path extrusionOk="0" h="9947" w="752">
                  <a:moveTo>
                    <a:pt x="1" y="0"/>
                  </a:moveTo>
                  <a:lnTo>
                    <a:pt x="1" y="9946"/>
                  </a:lnTo>
                  <a:lnTo>
                    <a:pt x="751" y="9946"/>
                  </a:lnTo>
                  <a:lnTo>
                    <a:pt x="751" y="217"/>
                  </a:lnTo>
                  <a:cubicBezTo>
                    <a:pt x="751" y="102"/>
                    <a:pt x="650" y="0"/>
                    <a:pt x="535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g4c9d2f20e95b9ea_0"/>
            <p:cNvSpPr/>
            <p:nvPr/>
          </p:nvSpPr>
          <p:spPr>
            <a:xfrm>
              <a:off x="5180000" y="3062785"/>
              <a:ext cx="278561" cy="172967"/>
            </a:xfrm>
            <a:custGeom>
              <a:rect b="b" l="l" r="r" t="t"/>
              <a:pathLst>
                <a:path extrusionOk="0" h="6598" w="10626">
                  <a:moveTo>
                    <a:pt x="1" y="0"/>
                  </a:moveTo>
                  <a:lnTo>
                    <a:pt x="1" y="6597"/>
                  </a:lnTo>
                  <a:lnTo>
                    <a:pt x="10625" y="6597"/>
                  </a:lnTo>
                  <a:lnTo>
                    <a:pt x="10625" y="0"/>
                  </a:lnTo>
                  <a:lnTo>
                    <a:pt x="5313" y="3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4c9d2f20e95b9ea_0"/>
            <p:cNvSpPr/>
            <p:nvPr/>
          </p:nvSpPr>
          <p:spPr>
            <a:xfrm>
              <a:off x="5221262" y="3114192"/>
              <a:ext cx="196953" cy="10329"/>
            </a:xfrm>
            <a:custGeom>
              <a:rect b="b" l="l" r="r" t="t"/>
              <a:pathLst>
                <a:path extrusionOk="0" h="394" w="7513">
                  <a:moveTo>
                    <a:pt x="7259" y="1"/>
                  </a:moveTo>
                  <a:cubicBezTo>
                    <a:pt x="7250" y="1"/>
                    <a:pt x="7241" y="1"/>
                    <a:pt x="7232" y="2"/>
                  </a:cubicBezTo>
                  <a:lnTo>
                    <a:pt x="246" y="2"/>
                  </a:lnTo>
                  <a:cubicBezTo>
                    <a:pt x="0" y="17"/>
                    <a:pt x="0" y="378"/>
                    <a:pt x="246" y="392"/>
                  </a:cubicBezTo>
                  <a:lnTo>
                    <a:pt x="7232" y="392"/>
                  </a:lnTo>
                  <a:cubicBezTo>
                    <a:pt x="7241" y="393"/>
                    <a:pt x="7250" y="393"/>
                    <a:pt x="7259" y="393"/>
                  </a:cubicBezTo>
                  <a:cubicBezTo>
                    <a:pt x="7512" y="393"/>
                    <a:pt x="7512" y="1"/>
                    <a:pt x="725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4c9d2f20e95b9ea_0"/>
            <p:cNvSpPr/>
            <p:nvPr/>
          </p:nvSpPr>
          <p:spPr>
            <a:xfrm>
              <a:off x="5254031" y="3136528"/>
              <a:ext cx="129581" cy="10696"/>
            </a:xfrm>
            <a:custGeom>
              <a:rect b="b" l="l" r="r" t="t"/>
              <a:pathLst>
                <a:path extrusionOk="0" h="408" w="4943">
                  <a:moveTo>
                    <a:pt x="255" y="1"/>
                  </a:moveTo>
                  <a:cubicBezTo>
                    <a:pt x="0" y="1"/>
                    <a:pt x="0" y="407"/>
                    <a:pt x="255" y="407"/>
                  </a:cubicBezTo>
                  <a:cubicBezTo>
                    <a:pt x="263" y="407"/>
                    <a:pt x="272" y="407"/>
                    <a:pt x="280" y="406"/>
                  </a:cubicBezTo>
                  <a:lnTo>
                    <a:pt x="4698" y="406"/>
                  </a:lnTo>
                  <a:cubicBezTo>
                    <a:pt x="4943" y="377"/>
                    <a:pt x="4943" y="31"/>
                    <a:pt x="4698" y="2"/>
                  </a:cubicBezTo>
                  <a:lnTo>
                    <a:pt x="280" y="2"/>
                  </a:lnTo>
                  <a:cubicBezTo>
                    <a:pt x="272" y="1"/>
                    <a:pt x="263" y="1"/>
                    <a:pt x="25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g4c9d2f20e95b9ea_0"/>
            <p:cNvSpPr/>
            <p:nvPr/>
          </p:nvSpPr>
          <p:spPr>
            <a:xfrm>
              <a:off x="5284074" y="3159282"/>
              <a:ext cx="68893" cy="10617"/>
            </a:xfrm>
            <a:custGeom>
              <a:rect b="b" l="l" r="r" t="t"/>
              <a:pathLst>
                <a:path extrusionOk="0" h="405" w="2628">
                  <a:moveTo>
                    <a:pt x="246" y="0"/>
                  </a:moveTo>
                  <a:cubicBezTo>
                    <a:pt x="0" y="15"/>
                    <a:pt x="0" y="375"/>
                    <a:pt x="246" y="404"/>
                  </a:cubicBezTo>
                  <a:lnTo>
                    <a:pt x="2382" y="404"/>
                  </a:lnTo>
                  <a:cubicBezTo>
                    <a:pt x="2628" y="375"/>
                    <a:pt x="2628" y="15"/>
                    <a:pt x="2382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4c9d2f20e95b9ea_0"/>
            <p:cNvSpPr/>
            <p:nvPr/>
          </p:nvSpPr>
          <p:spPr>
            <a:xfrm>
              <a:off x="5156931" y="3073009"/>
              <a:ext cx="324699" cy="196796"/>
            </a:xfrm>
            <a:custGeom>
              <a:rect b="b" l="l" r="r" t="t"/>
              <a:pathLst>
                <a:path extrusionOk="0" h="7507" w="12386">
                  <a:moveTo>
                    <a:pt x="176" y="0"/>
                  </a:moveTo>
                  <a:cubicBezTo>
                    <a:pt x="85" y="0"/>
                    <a:pt x="0" y="67"/>
                    <a:pt x="0" y="173"/>
                  </a:cubicBezTo>
                  <a:lnTo>
                    <a:pt x="0" y="7304"/>
                  </a:lnTo>
                  <a:cubicBezTo>
                    <a:pt x="0" y="7420"/>
                    <a:pt x="101" y="7506"/>
                    <a:pt x="217" y="7506"/>
                  </a:cubicBezTo>
                  <a:lnTo>
                    <a:pt x="12169" y="7506"/>
                  </a:lnTo>
                  <a:cubicBezTo>
                    <a:pt x="12285" y="7506"/>
                    <a:pt x="12386" y="7420"/>
                    <a:pt x="12386" y="7304"/>
                  </a:cubicBezTo>
                  <a:lnTo>
                    <a:pt x="12386" y="173"/>
                  </a:lnTo>
                  <a:cubicBezTo>
                    <a:pt x="12375" y="76"/>
                    <a:pt x="12291" y="3"/>
                    <a:pt x="12201" y="3"/>
                  </a:cubicBezTo>
                  <a:cubicBezTo>
                    <a:pt x="12171" y="3"/>
                    <a:pt x="12140" y="11"/>
                    <a:pt x="12111" y="29"/>
                  </a:cubicBezTo>
                  <a:lnTo>
                    <a:pt x="11722" y="303"/>
                  </a:lnTo>
                  <a:lnTo>
                    <a:pt x="6294" y="4201"/>
                  </a:lnTo>
                  <a:cubicBezTo>
                    <a:pt x="6265" y="4222"/>
                    <a:pt x="6229" y="4233"/>
                    <a:pt x="6193" y="4233"/>
                  </a:cubicBezTo>
                  <a:cubicBezTo>
                    <a:pt x="6157" y="4233"/>
                    <a:pt x="6121" y="4222"/>
                    <a:pt x="6092" y="4201"/>
                  </a:cubicBezTo>
                  <a:lnTo>
                    <a:pt x="274" y="29"/>
                  </a:lnTo>
                  <a:cubicBezTo>
                    <a:pt x="243" y="9"/>
                    <a:pt x="209" y="0"/>
                    <a:pt x="17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4c9d2f20e95b9ea_0"/>
            <p:cNvSpPr/>
            <p:nvPr/>
          </p:nvSpPr>
          <p:spPr>
            <a:xfrm>
              <a:off x="5464197" y="3072694"/>
              <a:ext cx="17433" cy="197111"/>
            </a:xfrm>
            <a:custGeom>
              <a:rect b="b" l="l" r="r" t="t"/>
              <a:pathLst>
                <a:path extrusionOk="0" h="7519" w="665">
                  <a:moveTo>
                    <a:pt x="481" y="0"/>
                  </a:moveTo>
                  <a:cubicBezTo>
                    <a:pt x="450" y="0"/>
                    <a:pt x="419" y="8"/>
                    <a:pt x="390" y="26"/>
                  </a:cubicBezTo>
                  <a:lnTo>
                    <a:pt x="1" y="301"/>
                  </a:lnTo>
                  <a:lnTo>
                    <a:pt x="1" y="7518"/>
                  </a:lnTo>
                  <a:lnTo>
                    <a:pt x="448" y="7518"/>
                  </a:lnTo>
                  <a:cubicBezTo>
                    <a:pt x="564" y="7518"/>
                    <a:pt x="665" y="7432"/>
                    <a:pt x="665" y="7316"/>
                  </a:cubicBezTo>
                  <a:lnTo>
                    <a:pt x="665" y="185"/>
                  </a:lnTo>
                  <a:cubicBezTo>
                    <a:pt x="665" y="76"/>
                    <a:pt x="575" y="0"/>
                    <a:pt x="4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4c9d2f20e95b9ea_0"/>
            <p:cNvSpPr/>
            <p:nvPr/>
          </p:nvSpPr>
          <p:spPr>
            <a:xfrm>
              <a:off x="5217461" y="3013579"/>
              <a:ext cx="32585" cy="32952"/>
            </a:xfrm>
            <a:custGeom>
              <a:rect b="b" l="l" r="r" t="t"/>
              <a:pathLst>
                <a:path extrusionOk="0" h="1257" w="1243">
                  <a:moveTo>
                    <a:pt x="188" y="0"/>
                  </a:moveTo>
                  <a:cubicBezTo>
                    <a:pt x="87" y="0"/>
                    <a:pt x="1" y="87"/>
                    <a:pt x="1" y="203"/>
                  </a:cubicBezTo>
                  <a:lnTo>
                    <a:pt x="1" y="1054"/>
                  </a:lnTo>
                  <a:cubicBezTo>
                    <a:pt x="1" y="1155"/>
                    <a:pt x="87" y="1256"/>
                    <a:pt x="188" y="1256"/>
                  </a:cubicBezTo>
                  <a:lnTo>
                    <a:pt x="1040" y="1256"/>
                  </a:lnTo>
                  <a:cubicBezTo>
                    <a:pt x="1156" y="1256"/>
                    <a:pt x="1242" y="1155"/>
                    <a:pt x="1242" y="1054"/>
                  </a:cubicBezTo>
                  <a:lnTo>
                    <a:pt x="1242" y="203"/>
                  </a:lnTo>
                  <a:cubicBezTo>
                    <a:pt x="1242" y="87"/>
                    <a:pt x="1156" y="0"/>
                    <a:pt x="1040" y="0"/>
                  </a:cubicBezTo>
                  <a:close/>
                </a:path>
              </a:pathLst>
            </a:custGeom>
            <a:solidFill>
              <a:srgbClr val="96ABB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g4c9d2f20e95b9ea_0"/>
            <p:cNvSpPr/>
            <p:nvPr/>
          </p:nvSpPr>
          <p:spPr>
            <a:xfrm>
              <a:off x="5271595" y="3008258"/>
              <a:ext cx="36491" cy="10670"/>
            </a:xfrm>
            <a:custGeom>
              <a:rect b="b" l="l" r="r" t="t"/>
              <a:pathLst>
                <a:path extrusionOk="0" h="407" w="1392">
                  <a:moveTo>
                    <a:pt x="1137" y="0"/>
                  </a:moveTo>
                  <a:cubicBezTo>
                    <a:pt x="1129" y="0"/>
                    <a:pt x="1120" y="0"/>
                    <a:pt x="1112" y="1"/>
                  </a:cubicBezTo>
                  <a:lnTo>
                    <a:pt x="245" y="1"/>
                  </a:lnTo>
                  <a:cubicBezTo>
                    <a:pt x="0" y="30"/>
                    <a:pt x="0" y="391"/>
                    <a:pt x="245" y="406"/>
                  </a:cubicBezTo>
                  <a:lnTo>
                    <a:pt x="1112" y="406"/>
                  </a:lnTo>
                  <a:cubicBezTo>
                    <a:pt x="1120" y="406"/>
                    <a:pt x="1129" y="407"/>
                    <a:pt x="1137" y="407"/>
                  </a:cubicBezTo>
                  <a:cubicBezTo>
                    <a:pt x="1392" y="407"/>
                    <a:pt x="1392" y="0"/>
                    <a:pt x="113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4c9d2f20e95b9ea_0"/>
            <p:cNvSpPr/>
            <p:nvPr/>
          </p:nvSpPr>
          <p:spPr>
            <a:xfrm>
              <a:off x="5270206" y="3036255"/>
              <a:ext cx="113406" cy="10670"/>
            </a:xfrm>
            <a:custGeom>
              <a:rect b="b" l="l" r="r" t="t"/>
              <a:pathLst>
                <a:path extrusionOk="0" h="407" w="4326">
                  <a:moveTo>
                    <a:pt x="271" y="0"/>
                  </a:moveTo>
                  <a:cubicBezTo>
                    <a:pt x="0" y="0"/>
                    <a:pt x="5" y="406"/>
                    <a:pt x="284" y="406"/>
                  </a:cubicBezTo>
                  <a:cubicBezTo>
                    <a:pt x="289" y="406"/>
                    <a:pt x="294" y="406"/>
                    <a:pt x="298" y="406"/>
                  </a:cubicBezTo>
                  <a:lnTo>
                    <a:pt x="4081" y="406"/>
                  </a:lnTo>
                  <a:cubicBezTo>
                    <a:pt x="4326" y="377"/>
                    <a:pt x="4326" y="16"/>
                    <a:pt x="4081" y="2"/>
                  </a:cubicBezTo>
                  <a:lnTo>
                    <a:pt x="298" y="2"/>
                  </a:lnTo>
                  <a:cubicBezTo>
                    <a:pt x="289" y="1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g4c9d2f20e95b9ea_0"/>
            <p:cNvSpPr/>
            <p:nvPr/>
          </p:nvSpPr>
          <p:spPr>
            <a:xfrm>
              <a:off x="5223517" y="3080532"/>
              <a:ext cx="69915" cy="10670"/>
            </a:xfrm>
            <a:custGeom>
              <a:rect b="b" l="l" r="r" t="t"/>
              <a:pathLst>
                <a:path extrusionOk="0" h="407" w="2667">
                  <a:moveTo>
                    <a:pt x="2396" y="0"/>
                  </a:moveTo>
                  <a:cubicBezTo>
                    <a:pt x="2387" y="0"/>
                    <a:pt x="2378" y="1"/>
                    <a:pt x="2368" y="2"/>
                  </a:cubicBezTo>
                  <a:lnTo>
                    <a:pt x="246" y="2"/>
                  </a:lnTo>
                  <a:cubicBezTo>
                    <a:pt x="1" y="16"/>
                    <a:pt x="1" y="377"/>
                    <a:pt x="246" y="406"/>
                  </a:cubicBezTo>
                  <a:lnTo>
                    <a:pt x="2368" y="406"/>
                  </a:lnTo>
                  <a:cubicBezTo>
                    <a:pt x="2373" y="406"/>
                    <a:pt x="2378" y="406"/>
                    <a:pt x="2382" y="406"/>
                  </a:cubicBezTo>
                  <a:cubicBezTo>
                    <a:pt x="2662" y="406"/>
                    <a:pt x="2667" y="0"/>
                    <a:pt x="2396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g4c9d2f20e95b9ea_0"/>
            <p:cNvSpPr/>
            <p:nvPr/>
          </p:nvSpPr>
          <p:spPr>
            <a:xfrm>
              <a:off x="5183251" y="3234152"/>
              <a:ext cx="56939" cy="10696"/>
            </a:xfrm>
            <a:custGeom>
              <a:rect b="b" l="l" r="r" t="t"/>
              <a:pathLst>
                <a:path extrusionOk="0" h="408" w="2172">
                  <a:moveTo>
                    <a:pt x="255" y="1"/>
                  </a:moveTo>
                  <a:cubicBezTo>
                    <a:pt x="1" y="1"/>
                    <a:pt x="1" y="408"/>
                    <a:pt x="255" y="408"/>
                  </a:cubicBezTo>
                  <a:cubicBezTo>
                    <a:pt x="264" y="408"/>
                    <a:pt x="272" y="407"/>
                    <a:pt x="281" y="406"/>
                  </a:cubicBezTo>
                  <a:lnTo>
                    <a:pt x="1927" y="406"/>
                  </a:lnTo>
                  <a:cubicBezTo>
                    <a:pt x="2172" y="378"/>
                    <a:pt x="2172" y="31"/>
                    <a:pt x="1927" y="2"/>
                  </a:cubicBezTo>
                  <a:lnTo>
                    <a:pt x="281" y="2"/>
                  </a:lnTo>
                  <a:cubicBezTo>
                    <a:pt x="272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3" name="Google Shape;593;g4c9d2f20e95b9ea_0"/>
          <p:cNvSpPr txBox="1"/>
          <p:nvPr/>
        </p:nvSpPr>
        <p:spPr>
          <a:xfrm>
            <a:off x="1847850" y="9625934"/>
            <a:ext cx="4056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anatomyteam442@gmail.com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4" name="Google Shape;594;g4c9d2f20e95b9ea_0"/>
          <p:cNvSpPr txBox="1"/>
          <p:nvPr/>
        </p:nvSpPr>
        <p:spPr>
          <a:xfrm>
            <a:off x="2568607" y="5375909"/>
            <a:ext cx="30000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4c9d2f20e95b9ea_0"/>
          <p:cNvSpPr txBox="1"/>
          <p:nvPr/>
        </p:nvSpPr>
        <p:spPr>
          <a:xfrm>
            <a:off x="12321809" y="4017900"/>
            <a:ext cx="4903800" cy="11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Mishal Alsuwayegh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Alghamdi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6" name="Google Shape;596;g4c9d2f20e95b9ea_0"/>
          <p:cNvSpPr txBox="1"/>
          <p:nvPr/>
        </p:nvSpPr>
        <p:spPr>
          <a:xfrm>
            <a:off x="4183729" y="5870588"/>
            <a:ext cx="30000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Noura Bin hammad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Najla aldhbiban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Nouf aldalaqan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Razan alasmari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Roaa alharbi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Raghad Mohammed</a:t>
            </a:r>
            <a:endParaRPr b="0" i="0" sz="2000" u="none" cap="none" strike="noStrike">
              <a:solidFill>
                <a:schemeClr val="dk1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Shaden albassam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Waha Almathami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Walaa AlMutawa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Yara Ameer Alalwan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7" name="Google Shape;597;g4c9d2f20e95b9ea_0"/>
          <p:cNvSpPr txBox="1"/>
          <p:nvPr/>
        </p:nvSpPr>
        <p:spPr>
          <a:xfrm>
            <a:off x="11311926" y="5779600"/>
            <a:ext cx="3857400" cy="4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Othman Aldraihem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Faisal Alomar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Abdullah Alturki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Othman Alabdullah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Omar Alkadhi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Abdullah Ali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Meshari Alshathri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Yazeed Alsanad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Fahd Mobaireek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Emad Almutairi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8" name="Google Shape;598;g4c9d2f20e95b9ea_0"/>
          <p:cNvSpPr txBox="1"/>
          <p:nvPr/>
        </p:nvSpPr>
        <p:spPr>
          <a:xfrm>
            <a:off x="13137056" y="5278809"/>
            <a:ext cx="30000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4c9d2f20e95b9ea_0"/>
          <p:cNvSpPr txBox="1"/>
          <p:nvPr/>
        </p:nvSpPr>
        <p:spPr>
          <a:xfrm>
            <a:off x="14752175" y="5773500"/>
            <a:ext cx="3483300" cy="4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Nasser Alghaith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Saad Almogren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Azzam Abdullah Alotaibi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Hassan Ali Alabdullatif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Rayan Alotaibi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Nasser 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Fahad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Majed 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Abdulkarim Salman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Saleh Aldeligan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0" name="Google Shape;600;g4c9d2f20e95b9ea_0"/>
          <p:cNvSpPr txBox="1"/>
          <p:nvPr/>
        </p:nvSpPr>
        <p:spPr>
          <a:xfrm>
            <a:off x="5739000" y="9601925"/>
            <a:ext cx="68100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Thanks to Faisal Alomar for his design of the team logo </a:t>
            </a:r>
            <a:endParaRPr b="1" i="0" sz="17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061e7c8ce8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Google Shape;72;g1061e7c8ce8_0_8"/>
          <p:cNvGrpSpPr/>
          <p:nvPr/>
        </p:nvGrpSpPr>
        <p:grpSpPr>
          <a:xfrm>
            <a:off x="16887903" y="55656"/>
            <a:ext cx="1314220" cy="905679"/>
            <a:chOff x="3051531" y="1516809"/>
            <a:chExt cx="390034" cy="296545"/>
          </a:xfrm>
        </p:grpSpPr>
        <p:sp>
          <p:nvSpPr>
            <p:cNvPr id="73" name="Google Shape;73;g1061e7c8ce8_0_8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g1061e7c8ce8_0_8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g1061e7c8ce8_0_8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g1061e7c8ce8_0_8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g1061e7c8ce8_0_8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g1061e7c8ce8_0_8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g1061e7c8ce8_0_8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g1061e7c8ce8_0_8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g1061e7c8ce8_0_8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g1061e7c8ce8_0_8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g1061e7c8ce8_0_8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g1061e7c8ce8_0_8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g1061e7c8ce8_0_8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g1061e7c8ce8_0_8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g1061e7c8ce8_0_8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g1061e7c8ce8_0_8">
            <a:hlinkClick r:id="rId5"/>
          </p:cNvPr>
          <p:cNvSpPr txBox="1"/>
          <p:nvPr/>
        </p:nvSpPr>
        <p:spPr>
          <a:xfrm>
            <a:off x="16671563" y="961334"/>
            <a:ext cx="174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Helpful video 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9" name="Google Shape;89;g1061e7c8ce8_0_8"/>
          <p:cNvSpPr txBox="1"/>
          <p:nvPr/>
        </p:nvSpPr>
        <p:spPr>
          <a:xfrm>
            <a:off x="1962900" y="11900"/>
            <a:ext cx="5438700" cy="1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t/>
            </a:r>
            <a:endParaRPr b="0" i="0" sz="42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Hip joint </a:t>
            </a:r>
            <a:endParaRPr b="0" i="0" sz="42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0" name="Google Shape;90;g1061e7c8ce8_0_8"/>
          <p:cNvSpPr/>
          <p:nvPr/>
        </p:nvSpPr>
        <p:spPr>
          <a:xfrm>
            <a:off x="4022246" y="1713776"/>
            <a:ext cx="2222316" cy="645732"/>
          </a:xfrm>
          <a:prstGeom prst="flowChartTerminator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type</a:t>
            </a:r>
            <a:endParaRPr b="0" i="0" sz="2500" u="none" cap="none" strike="noStrik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cxnSp>
        <p:nvCxnSpPr>
          <p:cNvPr id="91" name="Google Shape;91;g1061e7c8ce8_0_8"/>
          <p:cNvCxnSpPr>
            <a:stCxn id="90" idx="2"/>
          </p:cNvCxnSpPr>
          <p:nvPr/>
        </p:nvCxnSpPr>
        <p:spPr>
          <a:xfrm flipH="1" rot="-5400000">
            <a:off x="5575154" y="1917758"/>
            <a:ext cx="227700" cy="11112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" name="Google Shape;92;g1061e7c8ce8_0_8"/>
          <p:cNvSpPr txBox="1"/>
          <p:nvPr/>
        </p:nvSpPr>
        <p:spPr>
          <a:xfrm>
            <a:off x="6244592" y="2359413"/>
            <a:ext cx="64332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4D4D4D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it is a </a:t>
            </a:r>
            <a:r>
              <a:rPr b="0" i="0" lang="en-US" sz="1900" u="none" cap="none" strike="noStrike">
                <a:solidFill>
                  <a:srgbClr val="CC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synovial</a:t>
            </a:r>
            <a:r>
              <a:rPr b="0" i="0" lang="en-US" sz="1900" u="none" cap="none" strike="noStrike">
                <a:solidFill>
                  <a:srgbClr val="4D4D4D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, </a:t>
            </a:r>
            <a:r>
              <a:rPr b="0" i="0" lang="en-US" sz="1900" u="none" cap="none" strike="noStrike">
                <a:solidFill>
                  <a:srgbClr val="CC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ball &amp; socket</a:t>
            </a:r>
            <a:r>
              <a:rPr b="0" i="0" lang="en-US" sz="1900" u="none" cap="none" strike="noStrike">
                <a:solidFill>
                  <a:srgbClr val="4D4D4D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joint.</a:t>
            </a:r>
            <a:endParaRPr b="0" i="0" sz="1900" u="none" cap="none" strike="noStrike">
              <a:solidFill>
                <a:srgbClr val="4D4D4D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1061e7c8ce8_0_8"/>
          <p:cNvSpPr/>
          <p:nvPr/>
        </p:nvSpPr>
        <p:spPr>
          <a:xfrm>
            <a:off x="3917025" y="2815255"/>
            <a:ext cx="2327562" cy="645732"/>
          </a:xfrm>
          <a:prstGeom prst="flowChartTerminator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Articular Surface</a:t>
            </a:r>
            <a:endParaRPr b="0" i="0" sz="2300" u="none" cap="none" strike="noStrik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94" name="Google Shape;94;g1061e7c8ce8_0_8"/>
          <p:cNvSpPr txBox="1"/>
          <p:nvPr/>
        </p:nvSpPr>
        <p:spPr>
          <a:xfrm>
            <a:off x="6244592" y="3265960"/>
            <a:ext cx="4702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D4D4D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-Acetabulum of hip (pelvic) bone. </a:t>
            </a:r>
            <a:endParaRPr b="0" i="0" sz="1800" u="none" cap="none" strike="noStrike">
              <a:solidFill>
                <a:srgbClr val="4D4D4D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D4D4D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-Head of femur</a:t>
            </a:r>
            <a:endParaRPr b="0" i="0" sz="1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5" name="Google Shape;95;g1061e7c8ce8_0_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35312" y="916650"/>
            <a:ext cx="3308800" cy="2931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6" name="Google Shape;96;g1061e7c8ce8_0_8"/>
          <p:cNvGraphicFramePr/>
          <p:nvPr/>
        </p:nvGraphicFramePr>
        <p:xfrm>
          <a:off x="289379" y="4218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{D8F1C2B0-391D-4EEF-BB33-31F1A386BCFA}</a:tableStyleId>
              </a:tblPr>
              <a:tblGrid>
                <a:gridCol w="999375"/>
                <a:gridCol w="1182475"/>
                <a:gridCol w="3773375"/>
                <a:gridCol w="3758150"/>
                <a:gridCol w="2417250"/>
              </a:tblGrid>
              <a:tr h="26348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99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Acetabular labrum:</a:t>
                      </a: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fibro-cartilaginous collar attached to margins of acetabulum to increase it</a:t>
                      </a:r>
                      <a:r>
                        <a:rPr lang="en-US" sz="1800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’</a:t>
                      </a: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s depth for better retaining of head of femur </a:t>
                      </a:r>
                      <a:r>
                        <a:rPr lang="en-US" sz="1800" u="none" cap="none" strike="noStrike">
                          <a:solidFill>
                            <a:srgbClr val="A64D79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(it’s completed inferiorly by transverse ligament)</a:t>
                      </a:r>
                      <a:endParaRPr sz="1700" u="none" cap="none" strike="noStrike">
                        <a:solidFill>
                          <a:srgbClr val="A64D7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99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Transverse acetabular ligament:</a:t>
                      </a: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converts acetabular notch into foramen </a:t>
                      </a:r>
                      <a:r>
                        <a:rPr lang="en-US" sz="1800" u="none" cap="none" strike="noStrike">
                          <a:solidFill>
                            <a:srgbClr val="A64D79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(acetabular foramen)</a:t>
                      </a: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through which pass acetabular vessels.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6AA84F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Males dr :is for protection of the vessels not for stability of the joint</a:t>
                      </a:r>
                      <a:endParaRPr sz="1800" u="none" cap="none" strike="noStrike">
                        <a:solidFill>
                          <a:srgbClr val="6AA84F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Ligament of femoral head:</a:t>
                      </a: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carries vessels to head of femur </a:t>
                      </a:r>
                      <a:r>
                        <a:rPr lang="en-US" sz="1800" u="none" cap="none" strike="noStrike">
                          <a:solidFill>
                            <a:srgbClr val="A64D79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(branch of obturator artery)</a:t>
                      </a: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. 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/>
                </a:tc>
              </a:tr>
              <a:tr h="2804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99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Iliofemoral ligament:</a:t>
                      </a:r>
                      <a:endParaRPr b="1" sz="1800" u="none" cap="none" strike="noStrike">
                        <a:solidFill>
                          <a:srgbClr val="FF99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Y-shaped </a:t>
                      </a:r>
                      <a:r>
                        <a:rPr lang="en-US" sz="1800" u="none" cap="none" strike="noStrike">
                          <a:solidFill>
                            <a:srgbClr val="C27BA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strong ligament</a:t>
                      </a: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, anterior to joint, limits extension.</a:t>
                      </a:r>
                      <a:endParaRPr sz="17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99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Pubofemoral ligament:</a:t>
                      </a: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antero-inferior to joint, limits abduction &amp; lateral rotation.</a:t>
                      </a:r>
                      <a:endParaRPr sz="17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Ischiofemoral ligament:</a:t>
                      </a: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posterior to joint , limits medial rotation.</a:t>
                      </a:r>
                      <a:endParaRPr sz="17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97" name="Google Shape;97;g1061e7c8ce8_0_8"/>
          <p:cNvSpPr txBox="1"/>
          <p:nvPr/>
        </p:nvSpPr>
        <p:spPr>
          <a:xfrm rot="-5400000">
            <a:off x="-525825" y="7008774"/>
            <a:ext cx="26916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ligaments</a:t>
            </a:r>
            <a:endParaRPr b="1" i="0" sz="3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g1061e7c8ce8_0_8"/>
          <p:cNvSpPr txBox="1"/>
          <p:nvPr/>
        </p:nvSpPr>
        <p:spPr>
          <a:xfrm rot="-5400000">
            <a:off x="624475" y="5563800"/>
            <a:ext cx="24954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Intracapsular (3)</a:t>
            </a:r>
            <a:endParaRPr b="1" i="0" sz="21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9" name="Google Shape;99;g1061e7c8ce8_0_8"/>
          <p:cNvSpPr txBox="1"/>
          <p:nvPr/>
        </p:nvSpPr>
        <p:spPr>
          <a:xfrm rot="-5400000">
            <a:off x="547075" y="8421100"/>
            <a:ext cx="26502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Extracapsular (3)</a:t>
            </a:r>
            <a:endParaRPr b="1" i="0" sz="21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00" name="Google Shape;100;g1061e7c8ce8_0_8"/>
          <p:cNvCxnSpPr/>
          <p:nvPr/>
        </p:nvCxnSpPr>
        <p:spPr>
          <a:xfrm flipH="1" rot="-5400000">
            <a:off x="5526104" y="3019158"/>
            <a:ext cx="227700" cy="11112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1" name="Google Shape;101;g1061e7c8ce8_0_8"/>
          <p:cNvPicPr preferRelativeResize="0"/>
          <p:nvPr/>
        </p:nvPicPr>
        <p:blipFill rotWithShape="1">
          <a:blip r:embed="rId7">
            <a:alphaModFix/>
          </a:blip>
          <a:srcRect b="0" l="7031" r="14401" t="0"/>
          <a:stretch/>
        </p:blipFill>
        <p:spPr>
          <a:xfrm>
            <a:off x="12802925" y="7211125"/>
            <a:ext cx="5199950" cy="29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1061e7c8ce8_0_8"/>
          <p:cNvPicPr preferRelativeResize="0"/>
          <p:nvPr/>
        </p:nvPicPr>
        <p:blipFill rotWithShape="1">
          <a:blip r:embed="rId8">
            <a:alphaModFix/>
          </a:blip>
          <a:srcRect b="3353" l="0" r="0" t="0"/>
          <a:stretch/>
        </p:blipFill>
        <p:spPr>
          <a:xfrm>
            <a:off x="12677800" y="4232025"/>
            <a:ext cx="5325075" cy="293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g1061e7c8ce8_0_0"/>
          <p:cNvCxnSpPr/>
          <p:nvPr/>
        </p:nvCxnSpPr>
        <p:spPr>
          <a:xfrm rot="10800000">
            <a:off x="9352975" y="3035550"/>
            <a:ext cx="0" cy="21492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108" name="Google Shape;108;g1061e7c8ce8_0_0"/>
          <p:cNvCxnSpPr/>
          <p:nvPr/>
        </p:nvCxnSpPr>
        <p:spPr>
          <a:xfrm rot="10800000">
            <a:off x="13857400" y="3035550"/>
            <a:ext cx="0" cy="21492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109" name="Google Shape;109;g1061e7c8ce8_0_0"/>
          <p:cNvCxnSpPr/>
          <p:nvPr/>
        </p:nvCxnSpPr>
        <p:spPr>
          <a:xfrm rot="10800000">
            <a:off x="5434575" y="3035550"/>
            <a:ext cx="0" cy="21492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10" name="Google Shape;110;g1061e7c8ce8_0_0"/>
          <p:cNvSpPr/>
          <p:nvPr/>
        </p:nvSpPr>
        <p:spPr>
          <a:xfrm>
            <a:off x="2432075" y="7220825"/>
            <a:ext cx="2337900" cy="20637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1061e7c8ce8_0_0"/>
          <p:cNvSpPr/>
          <p:nvPr/>
        </p:nvSpPr>
        <p:spPr>
          <a:xfrm>
            <a:off x="5931600" y="7236025"/>
            <a:ext cx="3160500" cy="22473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1061e7c8ce8_0_0"/>
          <p:cNvSpPr/>
          <p:nvPr/>
        </p:nvSpPr>
        <p:spPr>
          <a:xfrm>
            <a:off x="10222675" y="7243225"/>
            <a:ext cx="3049500" cy="21492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1061e7c8ce8_0_0"/>
          <p:cNvSpPr/>
          <p:nvPr/>
        </p:nvSpPr>
        <p:spPr>
          <a:xfrm>
            <a:off x="4259125" y="1650150"/>
            <a:ext cx="2524800" cy="20637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1061e7c8ce8_0_0"/>
          <p:cNvSpPr/>
          <p:nvPr/>
        </p:nvSpPr>
        <p:spPr>
          <a:xfrm>
            <a:off x="8240575" y="1527150"/>
            <a:ext cx="2337900" cy="20637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1061e7c8ce8_0_0"/>
          <p:cNvSpPr/>
          <p:nvPr/>
        </p:nvSpPr>
        <p:spPr>
          <a:xfrm>
            <a:off x="12745000" y="1527150"/>
            <a:ext cx="2224800" cy="20265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g1061e7c8ce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061e7c8ce8_0_0"/>
          <p:cNvSpPr txBox="1"/>
          <p:nvPr/>
        </p:nvSpPr>
        <p:spPr>
          <a:xfrm>
            <a:off x="1921475" y="668875"/>
            <a:ext cx="7872600" cy="8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Movement of Hip Joint</a:t>
            </a:r>
            <a:endParaRPr b="0" i="0" sz="42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18" name="Google Shape;118;g1061e7c8ce8_0_0"/>
          <p:cNvCxnSpPr/>
          <p:nvPr/>
        </p:nvCxnSpPr>
        <p:spPr>
          <a:xfrm flipH="1" rot="10800000">
            <a:off x="3446123" y="5131888"/>
            <a:ext cx="10439400" cy="525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" name="Google Shape;119;g1061e7c8ce8_0_0"/>
          <p:cNvSpPr txBox="1"/>
          <p:nvPr/>
        </p:nvSpPr>
        <p:spPr>
          <a:xfrm>
            <a:off x="10441525" y="7360200"/>
            <a:ext cx="2696700" cy="19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17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6 -</a:t>
            </a:r>
            <a:r>
              <a:rPr b="1" i="0" lang="en-US" sz="17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EXTENSION:</a:t>
            </a:r>
            <a:endParaRPr b="1" i="0" sz="17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-Hamstrings(mainly)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-Gluteus maximus (powerful extensor)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1061e7c8ce8_0_0"/>
          <p:cNvSpPr txBox="1"/>
          <p:nvPr/>
        </p:nvSpPr>
        <p:spPr>
          <a:xfrm>
            <a:off x="12509038" y="1650150"/>
            <a:ext cx="26967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1600">
                <a:latin typeface="Comfortaa"/>
                <a:ea typeface="Comfortaa"/>
                <a:cs typeface="Comfortaa"/>
                <a:sym typeface="Comfortaa"/>
              </a:rPr>
              <a:t>     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   </a:t>
            </a:r>
            <a:r>
              <a:rPr b="1" i="0" lang="en-US" sz="16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5-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i="0" lang="en-US" sz="16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FLEXION:</a:t>
            </a:r>
            <a:endParaRPr b="1" i="0" sz="16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-Iliopsoas (mainly)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-Sartorius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-Pectineus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-Rectus femoris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1061e7c8ce8_0_0"/>
          <p:cNvSpPr txBox="1"/>
          <p:nvPr/>
        </p:nvSpPr>
        <p:spPr>
          <a:xfrm>
            <a:off x="8353725" y="1713775"/>
            <a:ext cx="22248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17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3- </a:t>
            </a:r>
            <a:r>
              <a:rPr b="1" i="0" lang="en-US" sz="17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MEDIAL ROTATION:</a:t>
            </a:r>
            <a:endParaRPr b="1" i="0" sz="17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-Gluteus medius</a:t>
            </a:r>
            <a:endParaRPr b="0" i="0" sz="17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-Gluteus minimus</a:t>
            </a:r>
            <a:endParaRPr b="0" i="0" sz="17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g1061e7c8ce8_0_0"/>
          <p:cNvCxnSpPr/>
          <p:nvPr/>
        </p:nvCxnSpPr>
        <p:spPr>
          <a:xfrm>
            <a:off x="3601025" y="5071625"/>
            <a:ext cx="0" cy="21492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123" name="Google Shape;123;g1061e7c8ce8_0_0"/>
          <p:cNvCxnSpPr/>
          <p:nvPr/>
        </p:nvCxnSpPr>
        <p:spPr>
          <a:xfrm>
            <a:off x="11747425" y="5071625"/>
            <a:ext cx="0" cy="21492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124" name="Google Shape;124;g1061e7c8ce8_0_0"/>
          <p:cNvCxnSpPr/>
          <p:nvPr/>
        </p:nvCxnSpPr>
        <p:spPr>
          <a:xfrm>
            <a:off x="7393775" y="5071625"/>
            <a:ext cx="0" cy="21492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25" name="Google Shape;125;g1061e7c8ce8_0_0"/>
          <p:cNvSpPr txBox="1"/>
          <p:nvPr/>
        </p:nvSpPr>
        <p:spPr>
          <a:xfrm>
            <a:off x="5991150" y="7182350"/>
            <a:ext cx="39552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17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4- </a:t>
            </a:r>
            <a:r>
              <a:rPr b="1" i="0" lang="en-US" sz="17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LATERAL ROTATION:</a:t>
            </a:r>
            <a:endParaRPr b="1" i="0" sz="17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-Gluteus maximus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-Piriformis 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-Quadratus femoris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-Obturator externus and     internus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1061e7c8ce8_0_0"/>
          <p:cNvSpPr txBox="1"/>
          <p:nvPr/>
        </p:nvSpPr>
        <p:spPr>
          <a:xfrm>
            <a:off x="4128628" y="1734150"/>
            <a:ext cx="2810100" cy="18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17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1 - </a:t>
            </a:r>
            <a:r>
              <a:rPr b="1" i="0" lang="en-US" sz="17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ADDUCTION:</a:t>
            </a:r>
            <a:endParaRPr b="1" i="0" sz="17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-Adductors </a:t>
            </a:r>
            <a:r>
              <a:rPr b="0" i="0" lang="en-US" sz="1700" u="none" cap="none" strike="noStrike">
                <a:solidFill>
                  <a:srgbClr val="6AA84F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(all adductors muscles)</a:t>
            </a:r>
            <a:endParaRPr b="0" i="0" sz="1700" u="none" cap="none" strike="noStrike">
              <a:solidFill>
                <a:srgbClr val="6AA84F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-Gracilis</a:t>
            </a:r>
            <a:endParaRPr b="0" i="0" sz="17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1061e7c8ce8_0_0"/>
          <p:cNvSpPr txBox="1"/>
          <p:nvPr/>
        </p:nvSpPr>
        <p:spPr>
          <a:xfrm>
            <a:off x="2542050" y="7371750"/>
            <a:ext cx="21336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1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2 -</a:t>
            </a:r>
            <a:r>
              <a:rPr b="1" i="0" lang="en-US" sz="16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ABDUCTION:</a:t>
            </a:r>
            <a:endParaRPr b="1" i="0" sz="16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-Gluteus medius and minimus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-Sartorius</a:t>
            </a:r>
            <a:endParaRPr b="0" i="0" sz="1600" u="none" cap="none" strike="noStrik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g1061e7c8ce8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48025" y="5498334"/>
            <a:ext cx="4739976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32927c85362e2a9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32927c85362e2a9_0"/>
          <p:cNvSpPr txBox="1"/>
          <p:nvPr/>
        </p:nvSpPr>
        <p:spPr>
          <a:xfrm>
            <a:off x="2168075" y="646675"/>
            <a:ext cx="4279800" cy="8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Knee joints</a:t>
            </a:r>
            <a:endParaRPr b="0" i="0" sz="42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5" name="Google Shape;135;g232927c85362e2a9_0"/>
          <p:cNvSpPr/>
          <p:nvPr/>
        </p:nvSpPr>
        <p:spPr>
          <a:xfrm>
            <a:off x="942750" y="2055025"/>
            <a:ext cx="2844882" cy="928638"/>
          </a:xfrm>
          <a:prstGeom prst="flowChartTerminator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Is formed of :</a:t>
            </a:r>
            <a:endParaRPr b="1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6" name="Google Shape;136;g232927c85362e2a9_0"/>
          <p:cNvSpPr txBox="1"/>
          <p:nvPr/>
        </p:nvSpPr>
        <p:spPr>
          <a:xfrm>
            <a:off x="942750" y="2983677"/>
            <a:ext cx="45306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mfortaa Medium"/>
              <a:buChar char="●"/>
            </a:pPr>
            <a:r>
              <a:rPr b="0" i="0" lang="en-US" sz="2100" u="none" cap="none" strike="noStrike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Three bones </a:t>
            </a:r>
            <a:r>
              <a:rPr b="0" i="0" lang="en-US" sz="2100" u="none" cap="none" strike="noStrike">
                <a:solidFill>
                  <a:srgbClr val="6AA84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(tibia,femur,patella)</a:t>
            </a:r>
            <a:endParaRPr b="0" i="0" sz="2100" u="none" cap="none" strike="noStrike">
              <a:solidFill>
                <a:srgbClr val="6AA84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mfortaa Medium"/>
              <a:buChar char="●"/>
            </a:pPr>
            <a:r>
              <a:rPr b="0" i="0" lang="en-US" sz="2100" u="none" cap="none" strike="noStrike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Three articulations</a:t>
            </a:r>
            <a:endParaRPr b="0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7" name="Google Shape;137;g232927c85362e2a9_0"/>
          <p:cNvSpPr txBox="1"/>
          <p:nvPr/>
        </p:nvSpPr>
        <p:spPr>
          <a:xfrm>
            <a:off x="7861950" y="1957050"/>
            <a:ext cx="3431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1" i="0" lang="en-US" sz="3600" u="none" cap="none" strike="noStrike">
                <a:solidFill>
                  <a:srgbClr val="4D4D4D"/>
                </a:solidFill>
                <a:latin typeface="Comfortaa"/>
                <a:ea typeface="Comfortaa"/>
                <a:cs typeface="Comfortaa"/>
                <a:sym typeface="Comfortaa"/>
              </a:rPr>
              <a:t>Knee joints articulations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38" name="Google Shape;138;g232927c85362e2a9_0"/>
          <p:cNvCxnSpPr/>
          <p:nvPr/>
        </p:nvCxnSpPr>
        <p:spPr>
          <a:xfrm>
            <a:off x="9596073" y="3323538"/>
            <a:ext cx="2412300" cy="9384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" name="Google Shape;139;g232927c85362e2a9_0"/>
          <p:cNvCxnSpPr/>
          <p:nvPr/>
        </p:nvCxnSpPr>
        <p:spPr>
          <a:xfrm flipH="1">
            <a:off x="7637073" y="3250038"/>
            <a:ext cx="1959000" cy="1011900"/>
          </a:xfrm>
          <a:prstGeom prst="bentConnector3">
            <a:avLst>
              <a:gd fmla="val 76" name="adj1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g232927c85362e2a9_0"/>
          <p:cNvSpPr/>
          <p:nvPr/>
        </p:nvSpPr>
        <p:spPr>
          <a:xfrm>
            <a:off x="4625319" y="4261962"/>
            <a:ext cx="4105200" cy="37158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t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1-Femoro-patellar articulations:</a:t>
            </a:r>
            <a:endParaRPr b="1" i="0" sz="21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Between the </a:t>
            </a:r>
            <a:r>
              <a:rPr b="1" i="0" lang="en-US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posterior surface of the Patella</a:t>
            </a:r>
            <a:r>
              <a:rPr b="0" i="0" lang="en-US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i="0" lang="en-US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patellar surface of femur</a:t>
            </a:r>
            <a:r>
              <a:rPr b="0" i="0" lang="en-US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21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(Type: synovial, plane)</a:t>
            </a:r>
            <a:endParaRPr b="0" i="0" sz="21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" name="Google Shape;141;g232927c85362e2a9_0"/>
          <p:cNvSpPr/>
          <p:nvPr/>
        </p:nvSpPr>
        <p:spPr>
          <a:xfrm>
            <a:off x="10699501" y="4261950"/>
            <a:ext cx="3858900" cy="37158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t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2-Femoro-tibial articulations:</a:t>
            </a:r>
            <a:endParaRPr b="1" i="0" sz="20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Between the 2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femoral condyles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and upper surfaces of the 2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tibial condyles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 T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ype</a:t>
            </a: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synovial,modified hinge)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42" name="Google Shape;142;g232927c85362e2a9_0"/>
          <p:cNvPicPr preferRelativeResize="0"/>
          <p:nvPr/>
        </p:nvPicPr>
        <p:blipFill rotWithShape="1">
          <a:blip r:embed="rId4">
            <a:alphaModFix/>
          </a:blip>
          <a:srcRect b="0" l="0" r="44054" t="0"/>
          <a:stretch/>
        </p:blipFill>
        <p:spPr>
          <a:xfrm>
            <a:off x="1414125" y="5756650"/>
            <a:ext cx="3211200" cy="38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32927c85362e2a9_0"/>
          <p:cNvPicPr preferRelativeResize="0"/>
          <p:nvPr/>
        </p:nvPicPr>
        <p:blipFill rotWithShape="1">
          <a:blip r:embed="rId5">
            <a:alphaModFix/>
          </a:blip>
          <a:srcRect b="0" l="54567" r="0" t="0"/>
          <a:stretch/>
        </p:blipFill>
        <p:spPr>
          <a:xfrm>
            <a:off x="14558302" y="5658975"/>
            <a:ext cx="3573600" cy="4068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g232927c85362e2a9_0"/>
          <p:cNvGrpSpPr/>
          <p:nvPr/>
        </p:nvGrpSpPr>
        <p:grpSpPr>
          <a:xfrm>
            <a:off x="16744631" y="39497"/>
            <a:ext cx="1489385" cy="772590"/>
            <a:chOff x="3051531" y="1516809"/>
            <a:chExt cx="390034" cy="296545"/>
          </a:xfrm>
        </p:grpSpPr>
        <p:sp>
          <p:nvSpPr>
            <p:cNvPr id="145" name="Google Shape;145;g232927c85362e2a9_0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g232927c85362e2a9_0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g232927c85362e2a9_0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g232927c85362e2a9_0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g232927c85362e2a9_0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32927c85362e2a9_0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g232927c85362e2a9_0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g232927c85362e2a9_0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g232927c85362e2a9_0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g232927c85362e2a9_0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g232927c85362e2a9_0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g232927c85362e2a9_0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g232927c85362e2a9_0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232927c85362e2a9_0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232927c85362e2a9_0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" name="Google Shape;160;g232927c85362e2a9_0">
            <a:hlinkClick r:id="rId6"/>
          </p:cNvPr>
          <p:cNvSpPr txBox="1"/>
          <p:nvPr/>
        </p:nvSpPr>
        <p:spPr>
          <a:xfrm>
            <a:off x="16615888" y="877750"/>
            <a:ext cx="1746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Helpful video 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1" name="Google Shape;161;g232927c85362e2a9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76791" y="2419604"/>
            <a:ext cx="3211200" cy="3239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232927c85362e2a9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232927c85362e2a9_4"/>
          <p:cNvSpPr txBox="1"/>
          <p:nvPr/>
        </p:nvSpPr>
        <p:spPr>
          <a:xfrm>
            <a:off x="2168075" y="646675"/>
            <a:ext cx="4279800" cy="8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Knee joints</a:t>
            </a:r>
            <a:endParaRPr b="0" i="0" sz="42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8" name="Google Shape;168;g232927c85362e2a9_4"/>
          <p:cNvSpPr/>
          <p:nvPr/>
        </p:nvSpPr>
        <p:spPr>
          <a:xfrm>
            <a:off x="7779150" y="1398225"/>
            <a:ext cx="2729700" cy="13131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Capsule</a:t>
            </a:r>
            <a:endParaRPr b="1" i="0" sz="3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9" name="Google Shape;169;g232927c85362e2a9_4"/>
          <p:cNvSpPr/>
          <p:nvPr/>
        </p:nvSpPr>
        <p:spPr>
          <a:xfrm>
            <a:off x="3001991" y="3463800"/>
            <a:ext cx="4039500" cy="20742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capsule in the knee is deficient anteriorly and replaced by :</a:t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-quadriceps femoris tendon</a:t>
            </a:r>
            <a:endParaRPr b="1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-Patella</a:t>
            </a:r>
            <a:endParaRPr b="1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-Ligamentum patella</a:t>
            </a:r>
            <a:endParaRPr b="1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0" name="Google Shape;170;g232927c85362e2a9_4"/>
          <p:cNvSpPr/>
          <p:nvPr/>
        </p:nvSpPr>
        <p:spPr>
          <a:xfrm>
            <a:off x="11550472" y="3463788"/>
            <a:ext cx="4039500" cy="20742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t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It possesses two openings;</a:t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-One for popliteus tendon</a:t>
            </a:r>
            <a:endParaRPr b="1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-one for communication with suprapatellar bursa</a:t>
            </a:r>
            <a:endParaRPr b="1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1" name="Google Shape;171;g232927c85362e2a9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3350" y="6052313"/>
            <a:ext cx="5716801" cy="394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32927c85362e2a9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08838" y="5951475"/>
            <a:ext cx="6044324" cy="4045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g232927c85362e2a9_4"/>
          <p:cNvCxnSpPr>
            <a:stCxn id="168" idx="2"/>
            <a:endCxn id="169" idx="0"/>
          </p:cNvCxnSpPr>
          <p:nvPr/>
        </p:nvCxnSpPr>
        <p:spPr>
          <a:xfrm rot="5400000">
            <a:off x="6706650" y="1026375"/>
            <a:ext cx="752400" cy="4122300"/>
          </a:xfrm>
          <a:prstGeom prst="bentConnector3">
            <a:avLst>
              <a:gd fmla="val 50005" name="adj1"/>
            </a:avLst>
          </a:prstGeom>
          <a:noFill/>
          <a:ln cap="flat" cmpd="sng" w="2857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74" name="Google Shape;174;g232927c85362e2a9_4"/>
          <p:cNvCxnSpPr>
            <a:stCxn id="168" idx="2"/>
            <a:endCxn id="170" idx="0"/>
          </p:cNvCxnSpPr>
          <p:nvPr/>
        </p:nvCxnSpPr>
        <p:spPr>
          <a:xfrm flipH="1" rot="-5400000">
            <a:off x="10980900" y="874425"/>
            <a:ext cx="752400" cy="4426200"/>
          </a:xfrm>
          <a:prstGeom prst="bentConnector3">
            <a:avLst>
              <a:gd fmla="val 50004" name="adj1"/>
            </a:avLst>
          </a:prstGeom>
          <a:noFill/>
          <a:ln cap="flat" cmpd="sng" w="2857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3d39ed01a_0_24"/>
          <p:cNvSpPr txBox="1"/>
          <p:nvPr/>
        </p:nvSpPr>
        <p:spPr>
          <a:xfrm>
            <a:off x="12669550" y="9109750"/>
            <a:ext cx="1466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0" name="Google Shape;180;g103d39ed01a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103d39ed01a_0_24"/>
          <p:cNvSpPr txBox="1"/>
          <p:nvPr/>
        </p:nvSpPr>
        <p:spPr>
          <a:xfrm>
            <a:off x="2153100" y="708325"/>
            <a:ext cx="102795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2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Extracapsular Ligament of The Knee</a:t>
            </a:r>
            <a:endParaRPr b="0" i="0" sz="32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82" name="Google Shape;182;g103d39ed01a_0_24"/>
          <p:cNvGrpSpPr/>
          <p:nvPr/>
        </p:nvGrpSpPr>
        <p:grpSpPr>
          <a:xfrm rot="-5400000">
            <a:off x="-1128419" y="4099461"/>
            <a:ext cx="6164700" cy="2432224"/>
            <a:chOff x="5194708" y="3484366"/>
            <a:chExt cx="3148146" cy="987304"/>
          </a:xfrm>
        </p:grpSpPr>
        <p:grpSp>
          <p:nvGrpSpPr>
            <p:cNvPr id="183" name="Google Shape;183;g103d39ed01a_0_24"/>
            <p:cNvGrpSpPr/>
            <p:nvPr/>
          </p:nvGrpSpPr>
          <p:grpSpPr>
            <a:xfrm>
              <a:off x="7531519" y="3484366"/>
              <a:ext cx="811335" cy="987304"/>
              <a:chOff x="3379425" y="1617275"/>
              <a:chExt cx="1090650" cy="1327200"/>
            </a:xfrm>
          </p:grpSpPr>
          <p:sp>
            <p:nvSpPr>
              <p:cNvPr id="184" name="Google Shape;184;g103d39ed01a_0_24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rect b="b" l="l" r="r" t="t"/>
                <a:pathLst>
                  <a:path extrusionOk="0" h="29615" w="29619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g103d39ed01a_0_24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rect b="b" l="l" r="r" t="t"/>
                <a:pathLst>
                  <a:path extrusionOk="0" h="50958" w="43626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g103d39ed01a_0_24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rect b="b" l="l" r="r" t="t"/>
                <a:pathLst>
                  <a:path extrusionOk="0" h="6932" w="12035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g103d39ed01a_0_24"/>
            <p:cNvGrpSpPr/>
            <p:nvPr/>
          </p:nvGrpSpPr>
          <p:grpSpPr>
            <a:xfrm>
              <a:off x="6752545" y="3484366"/>
              <a:ext cx="811428" cy="987304"/>
              <a:chOff x="2332275" y="1617275"/>
              <a:chExt cx="1090775" cy="1327200"/>
            </a:xfrm>
          </p:grpSpPr>
          <p:sp>
            <p:nvSpPr>
              <p:cNvPr id="188" name="Google Shape;188;g103d39ed01a_0_24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rect b="b" l="l" r="r" t="t"/>
                <a:pathLst>
                  <a:path extrusionOk="0" h="29615" w="29615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g103d39ed01a_0_24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rect b="b" l="l" r="r" t="t"/>
                <a:pathLst>
                  <a:path extrusionOk="0" h="50958" w="43631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g103d39ed01a_0_24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rect b="b" l="l" r="r" t="t"/>
                <a:pathLst>
                  <a:path extrusionOk="0" h="6932" w="12038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" name="Google Shape;191;g103d39ed01a_0_24"/>
            <p:cNvGrpSpPr/>
            <p:nvPr/>
          </p:nvGrpSpPr>
          <p:grpSpPr>
            <a:xfrm>
              <a:off x="5973663" y="3484366"/>
              <a:ext cx="811335" cy="987304"/>
              <a:chOff x="1285250" y="1617275"/>
              <a:chExt cx="1090650" cy="1327200"/>
            </a:xfrm>
          </p:grpSpPr>
          <p:sp>
            <p:nvSpPr>
              <p:cNvPr id="192" name="Google Shape;192;g103d39ed01a_0_24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rect b="b" l="l" r="r" t="t"/>
                <a:pathLst>
                  <a:path extrusionOk="0" h="29615" w="29619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g103d39ed01a_0_24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rect b="b" l="l" r="r" t="t"/>
                <a:pathLst>
                  <a:path extrusionOk="0" h="50958" w="43626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g103d39ed01a_0_24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rect b="b" l="l" r="r" t="t"/>
                <a:pathLst>
                  <a:path extrusionOk="0" h="6932" w="12034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5" name="Google Shape;195;g103d39ed01a_0_24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196" name="Google Shape;196;g103d39ed01a_0_24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rect b="b" l="l" r="r" t="t"/>
                <a:pathLst>
                  <a:path extrusionOk="0" h="29615" w="29615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g103d39ed01a_0_24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rect b="b" l="l" r="r" t="t"/>
                <a:pathLst>
                  <a:path extrusionOk="0" h="50958" w="4363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g103d39ed01a_0_24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rect b="b" l="l" r="r" t="t"/>
                <a:pathLst>
                  <a:path extrusionOk="0" h="6932" w="12038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9" name="Google Shape;199;g103d39ed01a_0_24"/>
          <p:cNvSpPr txBox="1"/>
          <p:nvPr/>
        </p:nvSpPr>
        <p:spPr>
          <a:xfrm>
            <a:off x="1443925" y="2521650"/>
            <a:ext cx="102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4800" u="none" cap="none" strike="noStrike"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103d39ed01a_0_24"/>
          <p:cNvSpPr txBox="1"/>
          <p:nvPr/>
        </p:nvSpPr>
        <p:spPr>
          <a:xfrm>
            <a:off x="1460325" y="4045663"/>
            <a:ext cx="737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4800" u="none" cap="none" strike="noStrike"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103d39ed01a_0_24"/>
          <p:cNvSpPr txBox="1"/>
          <p:nvPr/>
        </p:nvSpPr>
        <p:spPr>
          <a:xfrm>
            <a:off x="1443925" y="5569688"/>
            <a:ext cx="102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4800" u="none" cap="none" strike="noStrike"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03d39ed01a_0_24"/>
          <p:cNvSpPr txBox="1"/>
          <p:nvPr/>
        </p:nvSpPr>
        <p:spPr>
          <a:xfrm>
            <a:off x="1460325" y="7093700"/>
            <a:ext cx="1172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783F04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i="0" sz="4800" u="none" cap="none" strike="noStrike">
              <a:solidFill>
                <a:srgbClr val="783F0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103d39ed01a_0_24"/>
          <p:cNvSpPr txBox="1"/>
          <p:nvPr/>
        </p:nvSpPr>
        <p:spPr>
          <a:xfrm>
            <a:off x="3429000" y="2354675"/>
            <a:ext cx="44007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1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ligamentum patellae (patellar ligament) :</a:t>
            </a:r>
            <a:r>
              <a:rPr b="0" i="0" lang="en-US" sz="2100" u="none" cap="none" strike="noStrike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from patella to tibial tuberosity.</a:t>
            </a:r>
            <a:endParaRPr b="0" i="0" sz="2100" u="none" cap="none" strike="noStrik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04" name="Google Shape;204;g103d39ed01a_0_24"/>
          <p:cNvSpPr txBox="1"/>
          <p:nvPr/>
        </p:nvSpPr>
        <p:spPr>
          <a:xfrm>
            <a:off x="3313900" y="3733200"/>
            <a:ext cx="5382600" cy="18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Medial (tibial) collateral ligament: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from medial epicondyle of femur to upper part of medial surface of tibia. (Firmly attached to medial meniscus). </a:t>
            </a:r>
            <a:r>
              <a:rPr b="0" i="0" lang="en-US" sz="1900" u="none" cap="none" strike="noStrike">
                <a:solidFill>
                  <a:srgbClr val="99999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“Prevents unwanted movements” </a:t>
            </a:r>
            <a:r>
              <a:rPr b="0" i="0" lang="en-US" sz="1900" u="none" cap="none" strike="noStrike">
                <a:solidFill>
                  <a:srgbClr val="6AA84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/ صعب تتحرك ،الاصابه سهله</a:t>
            </a:r>
            <a:endParaRPr b="0" i="0" sz="1900" u="none" cap="none" strike="noStrike">
              <a:solidFill>
                <a:srgbClr val="6AA84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05" name="Google Shape;205;g103d39ed01a_0_24"/>
          <p:cNvSpPr txBox="1"/>
          <p:nvPr/>
        </p:nvSpPr>
        <p:spPr>
          <a:xfrm>
            <a:off x="3313900" y="5569700"/>
            <a:ext cx="5697300" cy="15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Lateral (ﬁbular) collateral ligament: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from lateral epicondyle of femur to head of ﬁbula (separated from lateral meniscus by popliteus tendon). </a:t>
            </a:r>
            <a:r>
              <a:rPr b="0" i="0" lang="en-US" sz="1900" u="none" cap="none" strike="noStrike">
                <a:solidFill>
                  <a:srgbClr val="6AA84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/سهلة الحركة ، الاصابه صعبة</a:t>
            </a:r>
            <a:endParaRPr b="0" i="0" sz="1900" u="none" cap="none" strike="noStrike">
              <a:solidFill>
                <a:srgbClr val="6AA84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06" name="Google Shape;206;g103d39ed01a_0_24"/>
          <p:cNvSpPr txBox="1"/>
          <p:nvPr/>
        </p:nvSpPr>
        <p:spPr>
          <a:xfrm>
            <a:off x="3170050" y="7249000"/>
            <a:ext cx="56973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Oblique popliteal ligament: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extension of semimembranosus tendon.</a:t>
            </a:r>
            <a:endParaRPr b="0" i="0" sz="2000" u="none" cap="none" strike="noStrik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207" name="Google Shape;207;g103d39ed01a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98450" y="1164325"/>
            <a:ext cx="4742087" cy="40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103d39ed01a_0_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98450" y="5434450"/>
            <a:ext cx="4742075" cy="424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103d39ed01a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03d39ed01a_0_28"/>
          <p:cNvSpPr txBox="1"/>
          <p:nvPr/>
        </p:nvSpPr>
        <p:spPr>
          <a:xfrm>
            <a:off x="1794250" y="708300"/>
            <a:ext cx="7974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Intracapsular Ligament of the knee</a:t>
            </a:r>
            <a:endParaRPr b="1" i="0" sz="15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215" name="Google Shape;215;g103d39ed01a_0_28"/>
          <p:cNvGraphicFramePr/>
          <p:nvPr/>
        </p:nvGraphicFramePr>
        <p:xfrm>
          <a:off x="1903863" y="17137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{D8F1C2B0-391D-4EEF-BB33-31F1A386BCFA}</a:tableStyleId>
              </a:tblPr>
              <a:tblGrid>
                <a:gridCol w="4818800"/>
                <a:gridCol w="4794350"/>
              </a:tblGrid>
              <a:tr h="4983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Menisci </a:t>
                      </a:r>
                      <a:r>
                        <a:rPr b="1" lang="en-US" sz="1800" u="none" cap="none" strike="noStrike">
                          <a:solidFill>
                            <a:srgbClr val="6AA84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(it is a structure not a ligament)</a:t>
                      </a:r>
                      <a:endParaRPr b="1" sz="1800" u="none" cap="none" strike="noStrike">
                        <a:solidFill>
                          <a:srgbClr val="6AA84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 hMerge="1"/>
              </a:tr>
              <a:tr h="4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ATTACHMENT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FUNCTION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397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- Each meniscus is attached by anterior &amp; posterior horns into the upper surface of tibia.</a:t>
                      </a:r>
                      <a:endParaRPr sz="18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1) They Deepen articular surfaces of tibial condyles.</a:t>
                      </a:r>
                      <a:endParaRPr sz="18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2) They Serve as cushions between tibia &amp; femur</a:t>
                      </a:r>
                      <a:endParaRPr sz="18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90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- The outer surface of medial meniscus is also attached to capsule &amp; medial collateral ligament. </a:t>
                      </a:r>
                      <a:endParaRPr sz="1800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- M</a:t>
                      </a:r>
                      <a:r>
                        <a:rPr lang="en-US" sz="18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edial meniscus is less mobile &amp; more liable to be injured.</a:t>
                      </a:r>
                      <a:endParaRPr sz="18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</a:tbl>
          </a:graphicData>
        </a:graphic>
      </p:graphicFrame>
      <p:pic>
        <p:nvPicPr>
          <p:cNvPr id="216" name="Google Shape;216;g103d39ed01a_0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42500" y="2243175"/>
            <a:ext cx="4657726" cy="3538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g103d39ed01a_0_28"/>
          <p:cNvGrpSpPr/>
          <p:nvPr/>
        </p:nvGrpSpPr>
        <p:grpSpPr>
          <a:xfrm>
            <a:off x="5039152" y="6162296"/>
            <a:ext cx="3060627" cy="3121577"/>
            <a:chOff x="732428" y="1198513"/>
            <a:chExt cx="845921" cy="690752"/>
          </a:xfrm>
        </p:grpSpPr>
        <p:grpSp>
          <p:nvGrpSpPr>
            <p:cNvPr id="218" name="Google Shape;218;g103d39ed01a_0_28"/>
            <p:cNvGrpSpPr/>
            <p:nvPr/>
          </p:nvGrpSpPr>
          <p:grpSpPr>
            <a:xfrm>
              <a:off x="823030" y="1198513"/>
              <a:ext cx="755319" cy="690752"/>
              <a:chOff x="823030" y="1198513"/>
              <a:chExt cx="755319" cy="690752"/>
            </a:xfrm>
          </p:grpSpPr>
          <p:sp>
            <p:nvSpPr>
              <p:cNvPr id="219" name="Google Shape;219;g103d39ed01a_0_28"/>
              <p:cNvSpPr/>
              <p:nvPr/>
            </p:nvSpPr>
            <p:spPr>
              <a:xfrm>
                <a:off x="823030" y="1198513"/>
                <a:ext cx="755319" cy="690752"/>
              </a:xfrm>
              <a:custGeom>
                <a:rect b="b" l="l" r="r" t="t"/>
                <a:pathLst>
                  <a:path extrusionOk="0" h="42771" w="46769">
                    <a:moveTo>
                      <a:pt x="21384" y="0"/>
                    </a:moveTo>
                    <a:cubicBezTo>
                      <a:pt x="9575" y="0"/>
                      <a:pt x="0" y="9575"/>
                      <a:pt x="0" y="21386"/>
                    </a:cubicBezTo>
                    <a:cubicBezTo>
                      <a:pt x="0" y="33196"/>
                      <a:pt x="9575" y="42770"/>
                      <a:pt x="21384" y="42770"/>
                    </a:cubicBezTo>
                    <a:cubicBezTo>
                      <a:pt x="33196" y="42770"/>
                      <a:pt x="42770" y="33196"/>
                      <a:pt x="42770" y="21386"/>
                    </a:cubicBezTo>
                    <a:cubicBezTo>
                      <a:pt x="42770" y="16313"/>
                      <a:pt x="41002" y="11653"/>
                      <a:pt x="38053" y="7988"/>
                    </a:cubicBezTo>
                    <a:lnTo>
                      <a:pt x="42775" y="7988"/>
                    </a:lnTo>
                    <a:cubicBezTo>
                      <a:pt x="44970" y="7988"/>
                      <a:pt x="46769" y="6191"/>
                      <a:pt x="46769" y="3994"/>
                    </a:cubicBezTo>
                    <a:cubicBezTo>
                      <a:pt x="46769" y="1797"/>
                      <a:pt x="44972" y="0"/>
                      <a:pt x="42775" y="0"/>
                    </a:cubicBezTo>
                    <a:lnTo>
                      <a:pt x="22286" y="0"/>
                    </a:lnTo>
                    <a:cubicBezTo>
                      <a:pt x="22196" y="0"/>
                      <a:pt x="22105" y="5"/>
                      <a:pt x="22018" y="10"/>
                    </a:cubicBezTo>
                    <a:cubicBezTo>
                      <a:pt x="21807" y="3"/>
                      <a:pt x="21597" y="0"/>
                      <a:pt x="21384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  <p:sp>
            <p:nvSpPr>
              <p:cNvPr id="220" name="Google Shape;220;g103d39ed01a_0_28"/>
              <p:cNvSpPr/>
              <p:nvPr/>
            </p:nvSpPr>
            <p:spPr>
              <a:xfrm>
                <a:off x="1470047" y="1217877"/>
                <a:ext cx="88760" cy="88744"/>
              </a:xfrm>
              <a:custGeom>
                <a:rect b="b" l="l" r="r" t="t"/>
                <a:pathLst>
                  <a:path extrusionOk="0" h="5495" w="5496">
                    <a:moveTo>
                      <a:pt x="2747" y="1"/>
                    </a:moveTo>
                    <a:cubicBezTo>
                      <a:pt x="1231" y="1"/>
                      <a:pt x="1" y="1230"/>
                      <a:pt x="1" y="2749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9"/>
                    </a:cubicBezTo>
                    <a:cubicBezTo>
                      <a:pt x="5495" y="1230"/>
                      <a:pt x="4265" y="1"/>
                      <a:pt x="27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</p:grpSp>
        <p:grpSp>
          <p:nvGrpSpPr>
            <p:cNvPr id="221" name="Google Shape;221;g103d39ed01a_0_28"/>
            <p:cNvGrpSpPr/>
            <p:nvPr/>
          </p:nvGrpSpPr>
          <p:grpSpPr>
            <a:xfrm>
              <a:off x="732428" y="1239937"/>
              <a:ext cx="739912" cy="607886"/>
              <a:chOff x="732428" y="1239937"/>
              <a:chExt cx="739912" cy="607886"/>
            </a:xfrm>
          </p:grpSpPr>
          <p:sp>
            <p:nvSpPr>
              <p:cNvPr id="222" name="Google Shape;222;g103d39ed01a_0_28"/>
              <p:cNvSpPr/>
              <p:nvPr/>
            </p:nvSpPr>
            <p:spPr>
              <a:xfrm>
                <a:off x="732428" y="1239937"/>
                <a:ext cx="739912" cy="607886"/>
              </a:xfrm>
              <a:custGeom>
                <a:rect b="b" l="l" r="r" t="t"/>
                <a:pathLst>
                  <a:path extrusionOk="0" h="37640" w="45815">
                    <a:moveTo>
                      <a:pt x="26994" y="1"/>
                    </a:moveTo>
                    <a:cubicBezTo>
                      <a:pt x="16602" y="1"/>
                      <a:pt x="8175" y="8427"/>
                      <a:pt x="8175" y="18821"/>
                    </a:cubicBezTo>
                    <a:cubicBezTo>
                      <a:pt x="8169" y="22642"/>
                      <a:pt x="9333" y="26373"/>
                      <a:pt x="11509" y="29515"/>
                    </a:cubicBezTo>
                    <a:lnTo>
                      <a:pt x="3994" y="29515"/>
                    </a:lnTo>
                    <a:cubicBezTo>
                      <a:pt x="1797" y="29515"/>
                      <a:pt x="1" y="31311"/>
                      <a:pt x="1" y="33508"/>
                    </a:cubicBezTo>
                    <a:cubicBezTo>
                      <a:pt x="1" y="35704"/>
                      <a:pt x="1797" y="37502"/>
                      <a:pt x="3994" y="37502"/>
                    </a:cubicBezTo>
                    <a:lnTo>
                      <a:pt x="24483" y="37502"/>
                    </a:lnTo>
                    <a:cubicBezTo>
                      <a:pt x="24546" y="37502"/>
                      <a:pt x="24608" y="37500"/>
                      <a:pt x="24671" y="37497"/>
                    </a:cubicBezTo>
                    <a:cubicBezTo>
                      <a:pt x="25441" y="37592"/>
                      <a:pt x="26218" y="37640"/>
                      <a:pt x="26994" y="37640"/>
                    </a:cubicBezTo>
                    <a:cubicBezTo>
                      <a:pt x="37389" y="37640"/>
                      <a:pt x="45815" y="29214"/>
                      <a:pt x="45815" y="18821"/>
                    </a:cubicBezTo>
                    <a:cubicBezTo>
                      <a:pt x="45815" y="8427"/>
                      <a:pt x="37389" y="1"/>
                      <a:pt x="26994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  <p:sp>
            <p:nvSpPr>
              <p:cNvPr id="223" name="Google Shape;223;g103d39ed01a_0_28"/>
              <p:cNvSpPr/>
              <p:nvPr/>
            </p:nvSpPr>
            <p:spPr>
              <a:xfrm>
                <a:off x="751614" y="1735807"/>
                <a:ext cx="88760" cy="88744"/>
              </a:xfrm>
              <a:custGeom>
                <a:rect b="b" l="l" r="r" t="t"/>
                <a:pathLst>
                  <a:path extrusionOk="0" h="5495" w="5496">
                    <a:moveTo>
                      <a:pt x="2747" y="0"/>
                    </a:moveTo>
                    <a:cubicBezTo>
                      <a:pt x="1231" y="0"/>
                      <a:pt x="1" y="1230"/>
                      <a:pt x="1" y="2747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7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</p:grpSp>
        <p:sp>
          <p:nvSpPr>
            <p:cNvPr id="224" name="Google Shape;224;g103d39ed01a_0_28"/>
            <p:cNvSpPr/>
            <p:nvPr/>
          </p:nvSpPr>
          <p:spPr>
            <a:xfrm>
              <a:off x="878125" y="1296866"/>
              <a:ext cx="591942" cy="494023"/>
            </a:xfrm>
            <a:custGeom>
              <a:rect b="b" l="l" r="r" t="t"/>
              <a:pathLst>
                <a:path extrusionOk="0" h="22517" w="22518">
                  <a:moveTo>
                    <a:pt x="11258" y="0"/>
                  </a:moveTo>
                  <a:cubicBezTo>
                    <a:pt x="8273" y="0"/>
                    <a:pt x="5409" y="1187"/>
                    <a:pt x="3298" y="3297"/>
                  </a:cubicBezTo>
                  <a:cubicBezTo>
                    <a:pt x="1186" y="5409"/>
                    <a:pt x="1" y="8272"/>
                    <a:pt x="1" y="11259"/>
                  </a:cubicBezTo>
                  <a:cubicBezTo>
                    <a:pt x="1" y="14244"/>
                    <a:pt x="1186" y="17109"/>
                    <a:pt x="3298" y="19219"/>
                  </a:cubicBezTo>
                  <a:cubicBezTo>
                    <a:pt x="5409" y="21331"/>
                    <a:pt x="8273" y="22516"/>
                    <a:pt x="11258" y="22516"/>
                  </a:cubicBezTo>
                  <a:cubicBezTo>
                    <a:pt x="14245" y="22516"/>
                    <a:pt x="17108" y="21331"/>
                    <a:pt x="19220" y="19219"/>
                  </a:cubicBezTo>
                  <a:cubicBezTo>
                    <a:pt x="21331" y="17109"/>
                    <a:pt x="22517" y="14244"/>
                    <a:pt x="22517" y="11259"/>
                  </a:cubicBezTo>
                  <a:cubicBezTo>
                    <a:pt x="22517" y="8272"/>
                    <a:pt x="21331" y="5409"/>
                    <a:pt x="19220" y="3297"/>
                  </a:cubicBezTo>
                  <a:cubicBezTo>
                    <a:pt x="17108" y="1187"/>
                    <a:pt x="14245" y="0"/>
                    <a:pt x="11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Menisci shapes:</a:t>
              </a:r>
              <a:endParaRPr b="1" i="0" sz="18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They are 2 C shaped plates of ﬁbro-cartilage</a:t>
              </a:r>
              <a:endParaRPr b="1" i="0" sz="18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25" name="Google Shape;225;g103d39ed01a_0_28"/>
          <p:cNvSpPr txBox="1"/>
          <p:nvPr/>
        </p:nvSpPr>
        <p:spPr>
          <a:xfrm>
            <a:off x="8252175" y="6086100"/>
            <a:ext cx="2970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The </a:t>
            </a:r>
            <a:r>
              <a:rPr b="1" i="0" lang="en-US" sz="20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lateral meniscus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is </a:t>
            </a:r>
            <a:r>
              <a:rPr b="1" i="0" lang="en-US" sz="20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small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&amp; </a:t>
            </a:r>
            <a:r>
              <a:rPr b="1" i="0" lang="en-US" sz="20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circular</a:t>
            </a:r>
            <a:r>
              <a:rPr b="0" i="0" lang="en-US" sz="2000" u="none" cap="none" strike="noStrike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6" name="Google Shape;226;g103d39ed01a_0_28"/>
          <p:cNvSpPr txBox="1"/>
          <p:nvPr/>
        </p:nvSpPr>
        <p:spPr>
          <a:xfrm>
            <a:off x="1629950" y="8520275"/>
            <a:ext cx="32568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The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medial meniscus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is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large &amp; oval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. </a:t>
            </a:r>
            <a:endParaRPr b="0" i="0" sz="1700" u="none" cap="none" strike="noStrik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“It lies on the medial condyle of the femur “which is larger than the lateral”</a:t>
            </a:r>
            <a:endParaRPr b="0" i="0" sz="16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7" name="Google Shape;227;g103d39ed01a_0_28"/>
          <p:cNvSpPr txBox="1"/>
          <p:nvPr/>
        </p:nvSpPr>
        <p:spPr>
          <a:xfrm>
            <a:off x="12436800" y="500413"/>
            <a:ext cx="58512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The menisci of the knees are semicircular fibrocartilaginous structures consisting of a hydrophilic extracellular matrix containing a network of collagen fibers, glycoproteins, and proteoglycans maintained by a cellular component.</a:t>
            </a:r>
            <a:endParaRPr b="0" i="0" sz="14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8" name="Google Shape;228;g103d39ed01a_0_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82475" y="6445913"/>
            <a:ext cx="4657725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1066a2ffd5f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1066a2ffd5f_0_39"/>
          <p:cNvSpPr txBox="1"/>
          <p:nvPr/>
        </p:nvSpPr>
        <p:spPr>
          <a:xfrm>
            <a:off x="1794250" y="708300"/>
            <a:ext cx="7974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783F04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Intracapsular Ligament of the knee</a:t>
            </a:r>
            <a:endParaRPr b="1" i="0" sz="1500" u="none" cap="none" strike="noStrike">
              <a:solidFill>
                <a:srgbClr val="783F04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235" name="Google Shape;235;g1066a2ffd5f_0_39"/>
          <p:cNvGraphicFramePr/>
          <p:nvPr/>
        </p:nvGraphicFramePr>
        <p:xfrm>
          <a:off x="1350641" y="254520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{D8F1C2B0-391D-4EEF-BB33-31F1A386BCFA}</a:tableStyleId>
              </a:tblPr>
              <a:tblGrid>
                <a:gridCol w="3902400"/>
                <a:gridCol w="3882575"/>
              </a:tblGrid>
              <a:tr h="703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ATTACHMENT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FUNCTION</a:t>
                      </a:r>
                      <a:endParaRPr b="1"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2659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cruciate (ACL): 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from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part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the intercondylar area of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 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to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part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lateral condyle of the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femur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Prevents the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displacement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femur on tibia.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9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cruciate </a:t>
                      </a:r>
                      <a:r>
                        <a:rPr b="1" lang="en-US" sz="1900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(PCL)</a:t>
                      </a:r>
                      <a:r>
                        <a:rPr b="1" lang="en-US" sz="19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: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from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part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the intercondylar area of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 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to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part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medial condyle of the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femur.</a:t>
                      </a:r>
                      <a:endParaRPr b="1"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Prevents the 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displacement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femur on tibia.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36" name="Google Shape;236;g1066a2ffd5f_0_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21050" y="2826250"/>
            <a:ext cx="3515850" cy="28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066a2ffd5f_0_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91950" y="6165700"/>
            <a:ext cx="3999950" cy="24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066a2ffd5f_0_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91950" y="2826251"/>
            <a:ext cx="3999950" cy="279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1066a2ffd5f_0_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02025" y="6165700"/>
            <a:ext cx="3634875" cy="24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2021-11-18T04:04:26Z</dcterms:created>
  <dc:creator>Deema 2002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2021-11-15T00:00:00Z</vt:filetime>
  </property>
  <property fmtid="{D5CDD505-2E9C-101B-9397-08002B2CF9AE}" pid="3" name="Creator">
    <vt:lpwstr>Canva</vt:lpwstr>
  </property>
  <property fmtid="{D5CDD505-2E9C-101B-9397-08002B2CF9AE}" pid="4" name="LastSaved">
    <vt:filetime>2021-11-18T00:00:00Z</vt:filetime>
  </property>
</Properties>
</file>