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18288000" cy="10287000"/>
  <p:embeddedFontLst>
    <p:embeddedFont>
      <p:font typeface="Caveat"/>
      <p:regular r:id="rId22"/>
      <p:bold r:id="rId23"/>
    </p:embeddedFont>
    <p:embeddedFont>
      <p:font typeface="Arial Narrow"/>
      <p:regular r:id="rId24"/>
      <p:bold r:id="rId25"/>
      <p:italic r:id="rId26"/>
      <p:boldItalic r:id="rId27"/>
    </p:embeddedFont>
    <p:embeddedFont>
      <p:font typeface="Comforta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2196E0-F389-492F-A177-78BECA692E0C}">
  <a:tblStyle styleId="{DD2196E0-F389-492F-A177-78BECA692E0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aveat-regular.fntdata"/><Relationship Id="rId21" Type="http://schemas.openxmlformats.org/officeDocument/2006/relationships/slide" Target="slides/slide15.xml"/><Relationship Id="rId24" Type="http://schemas.openxmlformats.org/officeDocument/2006/relationships/font" Target="fonts/ArialNarrow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alNarrow-italic.fntdata"/><Relationship Id="rId25" Type="http://schemas.openxmlformats.org/officeDocument/2006/relationships/font" Target="fonts/ArialNarrow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ArialNarrow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mforta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a8850ab3_0_30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g104a8850ab3_0_30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32ceabb7d_0_9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032ceabb7d_0_9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e30b7cf9458188_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7e30b7cf9458188_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e30b7cf9458188_1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7e30b7cf9458188_1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9e8caa2d3648c2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e9e8caa2d3648c2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9e8caa2d3648c2_10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e9e8caa2d3648c2_10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442b77475cd6c8b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g5442b77475cd6c8b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0490837f_0_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1050490837f_0_2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50490837f_0_7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1050490837f_0_7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50490837f_0_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1050490837f_0_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415ea183a8e2c71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7415ea183a8e2c71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32ceabb7d_0_4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032ceabb7d_0_4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32ceabb7d_0_8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032ceabb7d_0_8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32ceabb7d_0_6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032ceabb7d_0_6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1371600" y="3188970"/>
            <a:ext cx="155448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2743200" y="5760720"/>
            <a:ext cx="128016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91440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941832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6" cy="85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/>
        </p:nvSpPr>
        <p:spPr>
          <a:xfrm>
            <a:off x="14121584" y="7499557"/>
            <a:ext cx="3604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 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18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18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1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p8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50" name="Google Shape;50;p8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8">
            <a:hlinkClick r:id="rId5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3429012" y="3659500"/>
            <a:ext cx="919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L19</a:t>
            </a:r>
            <a:endParaRPr b="0" i="0" sz="35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49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Anatomy of the </a:t>
            </a:r>
            <a:r>
              <a:rPr lang="en-US" sz="49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0" i="0" lang="en-US" sz="49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houlder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8687288" y="7868838"/>
            <a:ext cx="341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4992200" y="5719700"/>
            <a:ext cx="775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36889" y="318875"/>
            <a:ext cx="3919611" cy="292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2288575" y="654463"/>
            <a:ext cx="760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Movements of shoulder joint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1700925" y="2546125"/>
            <a:ext cx="7605600" cy="35223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10013850" y="6387475"/>
            <a:ext cx="7030800" cy="28677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1936386" y="2732800"/>
            <a:ext cx="762900" cy="7233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10127175" y="6516350"/>
            <a:ext cx="762900" cy="7233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2841601" y="2675725"/>
            <a:ext cx="69294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Rotation:</a:t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 Pectoralis major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2- Latissimus dorsi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3- Teres major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all 3 i</a:t>
            </a:r>
            <a:r>
              <a:rPr b="1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nserted in bicipital groove</a:t>
            </a:r>
            <a:endParaRPr b="1" i="0" sz="25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4- Anterior fibers of deltoid 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5- Subscapularis 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11028498" y="6516350"/>
            <a:ext cx="61578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Lateral Rotation:</a:t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 Posterior fibers of deltoid 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2- Infraspinatus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3- Teres minor</a:t>
            </a:r>
            <a:endParaRPr b="1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10890075" y="5637400"/>
            <a:ext cx="249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3188925" y="9164025"/>
            <a:ext cx="260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6387475"/>
            <a:ext cx="28003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4963975" y="8917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Lateral rotation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36775" y="2732800"/>
            <a:ext cx="23241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7"/>
          <p:cNvSpPr txBox="1"/>
          <p:nvPr/>
        </p:nvSpPr>
        <p:spPr>
          <a:xfrm>
            <a:off x="12880075" y="52063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rotation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 txBox="1"/>
          <p:nvPr/>
        </p:nvSpPr>
        <p:spPr>
          <a:xfrm>
            <a:off x="2288575" y="654463"/>
            <a:ext cx="760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Summary 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10890075" y="5637400"/>
            <a:ext cx="2497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3188925" y="9164025"/>
            <a:ext cx="2608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854401" y="1907300"/>
            <a:ext cx="15384600" cy="6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Char char="●"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MUSCLES OF SHOULDER REGION: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Origin: scapula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Insertion: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humerus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Three in </a:t>
            </a: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Greater tuberosity: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teres minor, supraspinatus, infraspinatus.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One in </a:t>
            </a: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Lesser tuberosity: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subscapularis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One in </a:t>
            </a: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Deltoid tuberosity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0" i="0" lang="en-US" sz="2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deltoid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One in </a:t>
            </a: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Bicipital groove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0" i="0" lang="en-US" sz="2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teres major.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Char char="●"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Nerve supply: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anterior rami of spinal nerves through brachial plexus.</a:t>
            </a:r>
            <a:endParaRPr b="0" i="0" sz="3000" u="none" cap="none" strike="noStrike">
              <a:solidFill>
                <a:srgbClr val="C27BA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Two by </a:t>
            </a: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axillary nerve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0" i="0" lang="en-US" sz="2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deltoid and teres minor.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Two by </a:t>
            </a: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suprascapular nerve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0" i="0" lang="en-US" sz="2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infraspinatus and supraspinatus.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Two by </a:t>
            </a: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lower subscapular nerve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0" i="0" lang="en-US" sz="2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subscapularis and teres major.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Char char="●"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Action</a:t>
            </a:r>
            <a:r>
              <a:rPr b="0" i="0" lang="en-US" sz="3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i="0" sz="30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move humerus (SHOULDER JOINT)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2288575" y="654463"/>
            <a:ext cx="760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Summary 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10890075" y="5637400"/>
            <a:ext cx="2497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3188925" y="9164025"/>
            <a:ext cx="2608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967023" y="1868925"/>
            <a:ext cx="14725800" cy="7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Shoulder joint: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Type: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synovial, ball &amp; socket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Articular surfaces:</a:t>
            </a:r>
            <a:r>
              <a:rPr b="0" i="0" lang="en-US" sz="2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head of humerus &amp;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glenoid cavity of scapula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Stability: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depends on </a:t>
            </a: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rotator cuff</a:t>
            </a:r>
            <a:endParaRPr b="1" i="0" sz="27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Relations: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rotator cuff and axillary nerve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Movement: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flexion, extension, abduction, adduction, medial &amp; lateral rotation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ROTATOR CUFF: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4 muscles in scapular region surrounds the shoulder joint (supraspinatus, infraspinatus, teres minor, subscapularis).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THEY ARE THE MAIN FACTOR FOR STABILITY OF THE SHOULDER JOINT.</a:t>
            </a:r>
            <a:endParaRPr b="1" i="0" sz="27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19" name="Google Shape;219;p20"/>
          <p:cNvGrpSpPr/>
          <p:nvPr/>
        </p:nvGrpSpPr>
        <p:grpSpPr>
          <a:xfrm>
            <a:off x="1890231" y="1713777"/>
            <a:ext cx="14507554" cy="1005270"/>
            <a:chOff x="4411970" y="2468673"/>
            <a:chExt cx="747292" cy="167428"/>
          </a:xfrm>
        </p:grpSpPr>
        <p:sp>
          <p:nvSpPr>
            <p:cNvPr id="220" name="Google Shape;220;p2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 Which of the following factors does decrease the stability of the shoulder joint ?</a:t>
              </a:r>
              <a:endParaRPr b="0" i="0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22" name="Google Shape;222;p20"/>
          <p:cNvSpPr txBox="1"/>
          <p:nvPr/>
        </p:nvSpPr>
        <p:spPr>
          <a:xfrm>
            <a:off x="2063690" y="1936263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23" name="Google Shape;223;p20"/>
          <p:cNvGrpSpPr/>
          <p:nvPr/>
        </p:nvGrpSpPr>
        <p:grpSpPr>
          <a:xfrm>
            <a:off x="1980606" y="3331370"/>
            <a:ext cx="14507554" cy="1005287"/>
            <a:chOff x="4411970" y="2468673"/>
            <a:chExt cx="747292" cy="167428"/>
          </a:xfrm>
        </p:grpSpPr>
        <p:sp>
          <p:nvSpPr>
            <p:cNvPr id="224" name="Google Shape;224;p2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Which of the following is not a rotator cuff muscle ?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1990677" y="2719053"/>
            <a:ext cx="3514317" cy="595244"/>
            <a:chOff x="4404545" y="3301592"/>
            <a:chExt cx="782403" cy="129272"/>
          </a:xfrm>
        </p:grpSpPr>
        <p:sp>
          <p:nvSpPr>
            <p:cNvPr id="227" name="Google Shape;227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 Rotator cuff muscle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29" name="Google Shape;229;p20"/>
          <p:cNvGrpSpPr/>
          <p:nvPr/>
        </p:nvGrpSpPr>
        <p:grpSpPr>
          <a:xfrm>
            <a:off x="12807471" y="2719053"/>
            <a:ext cx="3514317" cy="595244"/>
            <a:chOff x="4404545" y="3301592"/>
            <a:chExt cx="782403" cy="129272"/>
          </a:xfrm>
        </p:grpSpPr>
        <p:sp>
          <p:nvSpPr>
            <p:cNvPr id="230" name="Google Shape;230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Glenohumeral ligaments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32" name="Google Shape;232;p20"/>
          <p:cNvSpPr txBox="1"/>
          <p:nvPr/>
        </p:nvSpPr>
        <p:spPr>
          <a:xfrm>
            <a:off x="2201725" y="36089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3" name="Google Shape;233;p20"/>
          <p:cNvGrpSpPr/>
          <p:nvPr/>
        </p:nvGrpSpPr>
        <p:grpSpPr>
          <a:xfrm>
            <a:off x="1980606" y="4944487"/>
            <a:ext cx="14507554" cy="1005287"/>
            <a:chOff x="4411970" y="2468673"/>
            <a:chExt cx="747292" cy="167428"/>
          </a:xfrm>
        </p:grpSpPr>
        <p:sp>
          <p:nvSpPr>
            <p:cNvPr id="234" name="Google Shape;234;p2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muscle is the Prime mover of the shoulder?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36" name="Google Shape;236;p20"/>
          <p:cNvSpPr txBox="1"/>
          <p:nvPr/>
        </p:nvSpPr>
        <p:spPr>
          <a:xfrm>
            <a:off x="2201725" y="5161988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12874959" y="27190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2063702" y="2679455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9" name="Google Shape;239;p20"/>
          <p:cNvGrpSpPr/>
          <p:nvPr/>
        </p:nvGrpSpPr>
        <p:grpSpPr>
          <a:xfrm>
            <a:off x="9218612" y="4323503"/>
            <a:ext cx="3514317" cy="595244"/>
            <a:chOff x="4404545" y="3301592"/>
            <a:chExt cx="782403" cy="129272"/>
          </a:xfrm>
        </p:grpSpPr>
        <p:sp>
          <p:nvSpPr>
            <p:cNvPr id="240" name="Google Shape;240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Infraspinatus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1990677" y="4323503"/>
            <a:ext cx="3514317" cy="595244"/>
            <a:chOff x="4404545" y="3301592"/>
            <a:chExt cx="782403" cy="129272"/>
          </a:xfrm>
        </p:grpSpPr>
        <p:sp>
          <p:nvSpPr>
            <p:cNvPr id="243" name="Google Shape;243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Subscapularis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45" name="Google Shape;245;p20"/>
          <p:cNvGrpSpPr/>
          <p:nvPr/>
        </p:nvGrpSpPr>
        <p:grpSpPr>
          <a:xfrm>
            <a:off x="5588373" y="4323503"/>
            <a:ext cx="3514317" cy="595244"/>
            <a:chOff x="4404545" y="3301592"/>
            <a:chExt cx="782403" cy="129272"/>
          </a:xfrm>
        </p:grpSpPr>
        <p:sp>
          <p:nvSpPr>
            <p:cNvPr id="246" name="Google Shape;246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Supraspinatus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48" name="Google Shape;248;p20"/>
          <p:cNvGrpSpPr/>
          <p:nvPr/>
        </p:nvGrpSpPr>
        <p:grpSpPr>
          <a:xfrm>
            <a:off x="12848833" y="4345191"/>
            <a:ext cx="3514317" cy="595244"/>
            <a:chOff x="4404545" y="3301592"/>
            <a:chExt cx="782403" cy="129272"/>
          </a:xfrm>
        </p:grpSpPr>
        <p:sp>
          <p:nvSpPr>
            <p:cNvPr id="249" name="Google Shape;249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Teres major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51" name="Google Shape;251;p20"/>
          <p:cNvSpPr txBox="1"/>
          <p:nvPr/>
        </p:nvSpPr>
        <p:spPr>
          <a:xfrm>
            <a:off x="5599639" y="4359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9271352" y="43750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12943056" y="44014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p20"/>
          <p:cNvSpPr txBox="1"/>
          <p:nvPr/>
        </p:nvSpPr>
        <p:spPr>
          <a:xfrm>
            <a:off x="2063689" y="43537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55" name="Google Shape;255;p20"/>
          <p:cNvGrpSpPr/>
          <p:nvPr/>
        </p:nvGrpSpPr>
        <p:grpSpPr>
          <a:xfrm>
            <a:off x="9218598" y="2697741"/>
            <a:ext cx="3514317" cy="595244"/>
            <a:chOff x="4404545" y="3301592"/>
            <a:chExt cx="782403" cy="129272"/>
          </a:xfrm>
        </p:grpSpPr>
        <p:sp>
          <p:nvSpPr>
            <p:cNvPr id="256" name="Google Shape;256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Glenoid labrum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58" name="Google Shape;258;p20"/>
          <p:cNvGrpSpPr/>
          <p:nvPr/>
        </p:nvGrpSpPr>
        <p:grpSpPr>
          <a:xfrm>
            <a:off x="1980606" y="6557612"/>
            <a:ext cx="14507554" cy="1005287"/>
            <a:chOff x="4411970" y="2468673"/>
            <a:chExt cx="747292" cy="167428"/>
          </a:xfrm>
        </p:grpSpPr>
        <p:sp>
          <p:nvSpPr>
            <p:cNvPr id="259" name="Google Shape;259;p2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Q4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Which nerve innervates the teres minor muscle?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61" name="Google Shape;261;p20"/>
          <p:cNvGrpSpPr/>
          <p:nvPr/>
        </p:nvGrpSpPr>
        <p:grpSpPr>
          <a:xfrm>
            <a:off x="2077816" y="5945841"/>
            <a:ext cx="3514317" cy="595244"/>
            <a:chOff x="4404545" y="3301592"/>
            <a:chExt cx="782403" cy="129272"/>
          </a:xfrm>
        </p:grpSpPr>
        <p:sp>
          <p:nvSpPr>
            <p:cNvPr id="262" name="Google Shape;262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Posterior deltoid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64" name="Google Shape;264;p20"/>
          <p:cNvGrpSpPr/>
          <p:nvPr/>
        </p:nvGrpSpPr>
        <p:grpSpPr>
          <a:xfrm>
            <a:off x="5654452" y="5933228"/>
            <a:ext cx="3514317" cy="595244"/>
            <a:chOff x="4404545" y="3301592"/>
            <a:chExt cx="782403" cy="129272"/>
          </a:xfrm>
        </p:grpSpPr>
        <p:sp>
          <p:nvSpPr>
            <p:cNvPr id="265" name="Google Shape;265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Infraspinatus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67" name="Google Shape;267;p20"/>
          <p:cNvGrpSpPr/>
          <p:nvPr/>
        </p:nvGrpSpPr>
        <p:grpSpPr>
          <a:xfrm>
            <a:off x="9231103" y="5949287"/>
            <a:ext cx="3514317" cy="595244"/>
            <a:chOff x="4404545" y="3301592"/>
            <a:chExt cx="782403" cy="129272"/>
          </a:xfrm>
        </p:grpSpPr>
        <p:sp>
          <p:nvSpPr>
            <p:cNvPr id="268" name="Google Shape;268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Teres minor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12848828" y="5953828"/>
            <a:ext cx="3514317" cy="595244"/>
            <a:chOff x="4404545" y="3301592"/>
            <a:chExt cx="782403" cy="129272"/>
          </a:xfrm>
        </p:grpSpPr>
        <p:sp>
          <p:nvSpPr>
            <p:cNvPr id="271" name="Google Shape;271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Trapezius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3" name="Google Shape;273;p20"/>
          <p:cNvGrpSpPr/>
          <p:nvPr/>
        </p:nvGrpSpPr>
        <p:grpSpPr>
          <a:xfrm>
            <a:off x="2077816" y="7579428"/>
            <a:ext cx="3514317" cy="595244"/>
            <a:chOff x="4404545" y="3301592"/>
            <a:chExt cx="782403" cy="129272"/>
          </a:xfrm>
        </p:grpSpPr>
        <p:sp>
          <p:nvSpPr>
            <p:cNvPr id="274" name="Google Shape;274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Axillary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6" name="Google Shape;276;p20"/>
          <p:cNvGrpSpPr/>
          <p:nvPr/>
        </p:nvGrpSpPr>
        <p:grpSpPr>
          <a:xfrm>
            <a:off x="5718652" y="7575053"/>
            <a:ext cx="3514317" cy="595244"/>
            <a:chOff x="4404545" y="3301592"/>
            <a:chExt cx="782403" cy="129272"/>
          </a:xfrm>
        </p:grpSpPr>
        <p:sp>
          <p:nvSpPr>
            <p:cNvPr id="277" name="Google Shape;277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Radial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9" name="Google Shape;279;p20"/>
          <p:cNvGrpSpPr/>
          <p:nvPr/>
        </p:nvGrpSpPr>
        <p:grpSpPr>
          <a:xfrm>
            <a:off x="9287028" y="7575978"/>
            <a:ext cx="3514317" cy="595244"/>
            <a:chOff x="4404545" y="3301592"/>
            <a:chExt cx="782403" cy="129272"/>
          </a:xfrm>
        </p:grpSpPr>
        <p:sp>
          <p:nvSpPr>
            <p:cNvPr id="280" name="Google Shape;280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Thoracodorsal nerve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82" name="Google Shape;282;p20"/>
          <p:cNvGrpSpPr/>
          <p:nvPr/>
        </p:nvGrpSpPr>
        <p:grpSpPr>
          <a:xfrm>
            <a:off x="12855403" y="7562478"/>
            <a:ext cx="3514317" cy="595244"/>
            <a:chOff x="4404545" y="3301592"/>
            <a:chExt cx="782403" cy="129272"/>
          </a:xfrm>
        </p:grpSpPr>
        <p:sp>
          <p:nvSpPr>
            <p:cNvPr id="283" name="Google Shape;283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Accessory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85" name="Google Shape;285;p20"/>
          <p:cNvSpPr txBox="1"/>
          <p:nvPr/>
        </p:nvSpPr>
        <p:spPr>
          <a:xfrm>
            <a:off x="2223889" y="59354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2138633" y="75794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87" name="Google Shape;287;p20"/>
          <p:cNvGrpSpPr/>
          <p:nvPr/>
        </p:nvGrpSpPr>
        <p:grpSpPr>
          <a:xfrm>
            <a:off x="1980606" y="8372050"/>
            <a:ext cx="14507554" cy="1005287"/>
            <a:chOff x="4411970" y="2468673"/>
            <a:chExt cx="747292" cy="167428"/>
          </a:xfrm>
        </p:grpSpPr>
        <p:sp>
          <p:nvSpPr>
            <p:cNvPr id="288" name="Google Shape;288;p2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Q5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Which nerve innervates the deltoid muscle?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0" name="Google Shape;290;p20"/>
          <p:cNvGrpSpPr/>
          <p:nvPr/>
        </p:nvGrpSpPr>
        <p:grpSpPr>
          <a:xfrm>
            <a:off x="2077816" y="9377353"/>
            <a:ext cx="3514317" cy="595244"/>
            <a:chOff x="4404545" y="3301592"/>
            <a:chExt cx="782403" cy="129272"/>
          </a:xfrm>
        </p:grpSpPr>
        <p:sp>
          <p:nvSpPr>
            <p:cNvPr id="291" name="Google Shape;291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Axillary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3" name="Google Shape;293;p20"/>
          <p:cNvGrpSpPr/>
          <p:nvPr/>
        </p:nvGrpSpPr>
        <p:grpSpPr>
          <a:xfrm>
            <a:off x="5718652" y="9377353"/>
            <a:ext cx="3514317" cy="595244"/>
            <a:chOff x="4404545" y="3301592"/>
            <a:chExt cx="782403" cy="129272"/>
          </a:xfrm>
        </p:grpSpPr>
        <p:sp>
          <p:nvSpPr>
            <p:cNvPr id="294" name="Google Shape;294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Thoracodorsal nerve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6" name="Google Shape;296;p20"/>
          <p:cNvGrpSpPr/>
          <p:nvPr/>
        </p:nvGrpSpPr>
        <p:grpSpPr>
          <a:xfrm>
            <a:off x="9330853" y="9377353"/>
            <a:ext cx="3514317" cy="595244"/>
            <a:chOff x="4404545" y="3301592"/>
            <a:chExt cx="782403" cy="129272"/>
          </a:xfrm>
        </p:grpSpPr>
        <p:sp>
          <p:nvSpPr>
            <p:cNvPr id="297" name="Google Shape;297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Dorsal scapular nerve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9" name="Google Shape;299;p20"/>
          <p:cNvGrpSpPr/>
          <p:nvPr/>
        </p:nvGrpSpPr>
        <p:grpSpPr>
          <a:xfrm>
            <a:off x="12943041" y="9377353"/>
            <a:ext cx="3514317" cy="595244"/>
            <a:chOff x="4404545" y="3301592"/>
            <a:chExt cx="782403" cy="129272"/>
          </a:xfrm>
        </p:grpSpPr>
        <p:sp>
          <p:nvSpPr>
            <p:cNvPr id="300" name="Google Shape;300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Accessory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02" name="Google Shape;302;p20"/>
          <p:cNvSpPr txBox="1"/>
          <p:nvPr/>
        </p:nvSpPr>
        <p:spPr>
          <a:xfrm>
            <a:off x="2201725" y="9361325"/>
            <a:ext cx="387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5734787" y="93613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5873686" y="7574738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5727489" y="59668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9338914" y="93773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9364539" y="7576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 flipH="1">
            <a:off x="9263540" y="5975513"/>
            <a:ext cx="7713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9250689" y="267946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 flipH="1">
            <a:off x="12943044" y="9377350"/>
            <a:ext cx="10263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 flipH="1">
            <a:off x="12978439" y="7562475"/>
            <a:ext cx="684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 flipH="1">
            <a:off x="12978439" y="5937800"/>
            <a:ext cx="684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13" name="Google Shape;313;p20"/>
          <p:cNvGrpSpPr/>
          <p:nvPr/>
        </p:nvGrpSpPr>
        <p:grpSpPr>
          <a:xfrm>
            <a:off x="5620698" y="2695491"/>
            <a:ext cx="3514317" cy="595244"/>
            <a:chOff x="4404545" y="3301592"/>
            <a:chExt cx="782403" cy="129272"/>
          </a:xfrm>
        </p:grpSpPr>
        <p:sp>
          <p:nvSpPr>
            <p:cNvPr id="314" name="Google Shape;314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Ball and socket mechanism</a:t>
              </a:r>
              <a:endParaRPr b="0"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16" name="Google Shape;316;p20"/>
          <p:cNvSpPr txBox="1"/>
          <p:nvPr/>
        </p:nvSpPr>
        <p:spPr>
          <a:xfrm>
            <a:off x="5631952" y="2697063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 rot="10800000">
            <a:off x="16321800" y="8170725"/>
            <a:ext cx="1892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Key answers: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1-B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2-D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3-A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4-A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5-A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8" name="Google Shape;318;p20"/>
          <p:cNvSpPr txBox="1"/>
          <p:nvPr/>
        </p:nvSpPr>
        <p:spPr>
          <a:xfrm>
            <a:off x="6012300" y="608850"/>
            <a:ext cx="727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Special thanks to QBank441!</a:t>
            </a:r>
            <a:endParaRPr b="0" i="0" sz="2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25" name="Google Shape;325;p21"/>
          <p:cNvGrpSpPr/>
          <p:nvPr/>
        </p:nvGrpSpPr>
        <p:grpSpPr>
          <a:xfrm>
            <a:off x="9009124" y="3004328"/>
            <a:ext cx="3514317" cy="595244"/>
            <a:chOff x="4404545" y="3301592"/>
            <a:chExt cx="782403" cy="129272"/>
          </a:xfrm>
        </p:grpSpPr>
        <p:sp>
          <p:nvSpPr>
            <p:cNvPr id="326" name="Google Shape;326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Humerus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>
            <a:off x="1890231" y="1713777"/>
            <a:ext cx="14507554" cy="1005270"/>
            <a:chOff x="4411970" y="2468673"/>
            <a:chExt cx="747292" cy="167428"/>
          </a:xfrm>
        </p:grpSpPr>
        <p:sp>
          <p:nvSpPr>
            <p:cNvPr id="329" name="Google Shape;329;p21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The three bones that make up the shoulder complex are the clavicle, scapula, and ___.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1" name="Google Shape;331;p21"/>
          <p:cNvGrpSpPr/>
          <p:nvPr/>
        </p:nvGrpSpPr>
        <p:grpSpPr>
          <a:xfrm>
            <a:off x="1890231" y="3863933"/>
            <a:ext cx="14507554" cy="1005287"/>
            <a:chOff x="4411970" y="2468673"/>
            <a:chExt cx="747292" cy="167428"/>
          </a:xfrm>
        </p:grpSpPr>
        <p:sp>
          <p:nvSpPr>
            <p:cNvPr id="332" name="Google Shape;332;p21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 patient get damaged during playing basketball, he comes to hospital suffering from pain and shoulder instability. Further investigation believes a tear in one tendon forming the cuff, which muscle is the most common site for cuff injury?</a:t>
              </a:r>
              <a:endParaRPr b="0"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4" name="Google Shape;334;p21"/>
          <p:cNvGrpSpPr/>
          <p:nvPr/>
        </p:nvGrpSpPr>
        <p:grpSpPr>
          <a:xfrm>
            <a:off x="1980602" y="3004328"/>
            <a:ext cx="3514317" cy="595244"/>
            <a:chOff x="4404545" y="3301592"/>
            <a:chExt cx="782403" cy="129272"/>
          </a:xfrm>
        </p:grpSpPr>
        <p:sp>
          <p:nvSpPr>
            <p:cNvPr id="335" name="Google Shape;335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Sternum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7" name="Google Shape;337;p21"/>
          <p:cNvGrpSpPr/>
          <p:nvPr/>
        </p:nvGrpSpPr>
        <p:grpSpPr>
          <a:xfrm>
            <a:off x="5494862" y="3004328"/>
            <a:ext cx="3514317" cy="595244"/>
            <a:chOff x="4404545" y="3301592"/>
            <a:chExt cx="782403" cy="129272"/>
          </a:xfrm>
        </p:grpSpPr>
        <p:sp>
          <p:nvSpPr>
            <p:cNvPr id="338" name="Google Shape;338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Rib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40" name="Google Shape;340;p21"/>
          <p:cNvGrpSpPr/>
          <p:nvPr/>
        </p:nvGrpSpPr>
        <p:grpSpPr>
          <a:xfrm>
            <a:off x="12523396" y="3004328"/>
            <a:ext cx="3514317" cy="595244"/>
            <a:chOff x="4404545" y="3301592"/>
            <a:chExt cx="782403" cy="129272"/>
          </a:xfrm>
        </p:grpSpPr>
        <p:sp>
          <p:nvSpPr>
            <p:cNvPr id="341" name="Google Shape;341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Vertebra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43" name="Google Shape;343;p21"/>
          <p:cNvSpPr txBox="1"/>
          <p:nvPr/>
        </p:nvSpPr>
        <p:spPr>
          <a:xfrm>
            <a:off x="2209000" y="1946113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Q6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4" name="Google Shape;344;p21"/>
          <p:cNvSpPr txBox="1"/>
          <p:nvPr/>
        </p:nvSpPr>
        <p:spPr>
          <a:xfrm>
            <a:off x="5559052" y="29771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45" name="Google Shape;345;p21"/>
          <p:cNvGrpSpPr/>
          <p:nvPr/>
        </p:nvGrpSpPr>
        <p:grpSpPr>
          <a:xfrm>
            <a:off x="1890231" y="5659934"/>
            <a:ext cx="14507554" cy="1005287"/>
            <a:chOff x="4411970" y="2468673"/>
            <a:chExt cx="747292" cy="167428"/>
          </a:xfrm>
        </p:grpSpPr>
        <p:sp>
          <p:nvSpPr>
            <p:cNvPr id="346" name="Google Shape;346;p21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Q8</a:t>
              </a:r>
              <a:endParaRPr b="1" i="0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Origin: Infraspinous fossa of scapula   Insertion: Middle facet on greater tuberosity of humerus   Action:  Lateral rotation of the arm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48" name="Google Shape;348;p21"/>
          <p:cNvSpPr txBox="1"/>
          <p:nvPr/>
        </p:nvSpPr>
        <p:spPr>
          <a:xfrm>
            <a:off x="2041525" y="4026500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Q7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9041227" y="29771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12523400" y="29758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1990677" y="29746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2" name="Google Shape;352;p21"/>
          <p:cNvGrpSpPr/>
          <p:nvPr/>
        </p:nvGrpSpPr>
        <p:grpSpPr>
          <a:xfrm>
            <a:off x="9143962" y="4930128"/>
            <a:ext cx="3514317" cy="595244"/>
            <a:chOff x="4404545" y="3301592"/>
            <a:chExt cx="782403" cy="129272"/>
          </a:xfrm>
        </p:grpSpPr>
        <p:sp>
          <p:nvSpPr>
            <p:cNvPr id="353" name="Google Shape;353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infraspinatus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55" name="Google Shape;355;p21"/>
          <p:cNvGrpSpPr/>
          <p:nvPr/>
        </p:nvGrpSpPr>
        <p:grpSpPr>
          <a:xfrm>
            <a:off x="2115441" y="4930128"/>
            <a:ext cx="3514317" cy="595244"/>
            <a:chOff x="4404545" y="3301592"/>
            <a:chExt cx="782403" cy="129272"/>
          </a:xfrm>
        </p:grpSpPr>
        <p:sp>
          <p:nvSpPr>
            <p:cNvPr id="356" name="Google Shape;356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Teres minor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58" name="Google Shape;358;p21"/>
          <p:cNvGrpSpPr/>
          <p:nvPr/>
        </p:nvGrpSpPr>
        <p:grpSpPr>
          <a:xfrm>
            <a:off x="5629698" y="4930128"/>
            <a:ext cx="3514317" cy="595244"/>
            <a:chOff x="4404545" y="3301592"/>
            <a:chExt cx="782403" cy="129272"/>
          </a:xfrm>
        </p:grpSpPr>
        <p:sp>
          <p:nvSpPr>
            <p:cNvPr id="359" name="Google Shape;359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subscapularis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61" name="Google Shape;361;p21"/>
          <p:cNvGrpSpPr/>
          <p:nvPr/>
        </p:nvGrpSpPr>
        <p:grpSpPr>
          <a:xfrm>
            <a:off x="12658233" y="4930128"/>
            <a:ext cx="3514317" cy="595244"/>
            <a:chOff x="4404545" y="3301592"/>
            <a:chExt cx="782403" cy="129272"/>
          </a:xfrm>
        </p:grpSpPr>
        <p:sp>
          <p:nvSpPr>
            <p:cNvPr id="362" name="Google Shape;362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supraspinatus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64" name="Google Shape;364;p21"/>
          <p:cNvSpPr txBox="1"/>
          <p:nvPr/>
        </p:nvSpPr>
        <p:spPr>
          <a:xfrm>
            <a:off x="5693889" y="49489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9186064" y="49029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12678238" y="49489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2201714" y="49004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8" name="Google Shape;368;p21"/>
          <p:cNvGrpSpPr/>
          <p:nvPr/>
        </p:nvGrpSpPr>
        <p:grpSpPr>
          <a:xfrm>
            <a:off x="9143962" y="6744703"/>
            <a:ext cx="3514317" cy="595244"/>
            <a:chOff x="4404545" y="3301592"/>
            <a:chExt cx="782403" cy="129272"/>
          </a:xfrm>
        </p:grpSpPr>
        <p:sp>
          <p:nvSpPr>
            <p:cNvPr id="369" name="Google Shape;369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Teres minor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1" name="Google Shape;371;p21"/>
          <p:cNvGrpSpPr/>
          <p:nvPr/>
        </p:nvGrpSpPr>
        <p:grpSpPr>
          <a:xfrm>
            <a:off x="2115441" y="6744703"/>
            <a:ext cx="3514317" cy="595244"/>
            <a:chOff x="4404545" y="3301592"/>
            <a:chExt cx="782403" cy="129272"/>
          </a:xfrm>
        </p:grpSpPr>
        <p:sp>
          <p:nvSpPr>
            <p:cNvPr id="372" name="Google Shape;372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Supraspinatus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4" name="Google Shape;374;p21"/>
          <p:cNvGrpSpPr/>
          <p:nvPr/>
        </p:nvGrpSpPr>
        <p:grpSpPr>
          <a:xfrm>
            <a:off x="5629698" y="6744703"/>
            <a:ext cx="3514317" cy="595244"/>
            <a:chOff x="4404545" y="3301592"/>
            <a:chExt cx="782403" cy="129272"/>
          </a:xfrm>
        </p:grpSpPr>
        <p:sp>
          <p:nvSpPr>
            <p:cNvPr id="375" name="Google Shape;375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Infraspinatus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7" name="Google Shape;377;p21"/>
          <p:cNvGrpSpPr/>
          <p:nvPr/>
        </p:nvGrpSpPr>
        <p:grpSpPr>
          <a:xfrm>
            <a:off x="12658233" y="6744703"/>
            <a:ext cx="3514317" cy="595244"/>
            <a:chOff x="4404545" y="3301592"/>
            <a:chExt cx="782403" cy="129272"/>
          </a:xfrm>
        </p:grpSpPr>
        <p:sp>
          <p:nvSpPr>
            <p:cNvPr id="378" name="Google Shape;378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Teres major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80" name="Google Shape;380;p21"/>
          <p:cNvSpPr txBox="1"/>
          <p:nvPr/>
        </p:nvSpPr>
        <p:spPr>
          <a:xfrm>
            <a:off x="5693889" y="67175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9186064" y="67175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2706513" y="6715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2125514" y="6714988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1890231" y="7551839"/>
            <a:ext cx="14507554" cy="1005270"/>
            <a:chOff x="4411970" y="2468673"/>
            <a:chExt cx="747292" cy="167428"/>
          </a:xfrm>
        </p:grpSpPr>
        <p:sp>
          <p:nvSpPr>
            <p:cNvPr id="385" name="Google Shape;385;p21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Q9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This muscle is NOT responsible for Lateral Rotation at the Shoulder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87" name="Google Shape;387;p21"/>
          <p:cNvGrpSpPr/>
          <p:nvPr/>
        </p:nvGrpSpPr>
        <p:grpSpPr>
          <a:xfrm>
            <a:off x="9168724" y="8603928"/>
            <a:ext cx="3514317" cy="595244"/>
            <a:chOff x="4404545" y="3301592"/>
            <a:chExt cx="782403" cy="129272"/>
          </a:xfrm>
        </p:grpSpPr>
        <p:sp>
          <p:nvSpPr>
            <p:cNvPr id="388" name="Google Shape;388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Teres Minor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90" name="Google Shape;390;p21"/>
          <p:cNvGrpSpPr/>
          <p:nvPr/>
        </p:nvGrpSpPr>
        <p:grpSpPr>
          <a:xfrm>
            <a:off x="2140202" y="8603928"/>
            <a:ext cx="3514317" cy="595244"/>
            <a:chOff x="4404545" y="3301592"/>
            <a:chExt cx="782403" cy="129272"/>
          </a:xfrm>
        </p:grpSpPr>
        <p:sp>
          <p:nvSpPr>
            <p:cNvPr id="391" name="Google Shape;391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Infraspinatus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93" name="Google Shape;393;p21"/>
          <p:cNvGrpSpPr/>
          <p:nvPr/>
        </p:nvGrpSpPr>
        <p:grpSpPr>
          <a:xfrm>
            <a:off x="12682996" y="8603928"/>
            <a:ext cx="3514317" cy="595244"/>
            <a:chOff x="4404545" y="3301592"/>
            <a:chExt cx="782403" cy="129272"/>
          </a:xfrm>
        </p:grpSpPr>
        <p:sp>
          <p:nvSpPr>
            <p:cNvPr id="394" name="Google Shape;394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Posterior deltoid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96" name="Google Shape;396;p21"/>
          <p:cNvSpPr txBox="1"/>
          <p:nvPr/>
        </p:nvSpPr>
        <p:spPr>
          <a:xfrm>
            <a:off x="5718652" y="85767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97" name="Google Shape;397;p21"/>
          <p:cNvGrpSpPr/>
          <p:nvPr/>
        </p:nvGrpSpPr>
        <p:grpSpPr>
          <a:xfrm>
            <a:off x="5654462" y="8603928"/>
            <a:ext cx="3514317" cy="595244"/>
            <a:chOff x="4404545" y="3301592"/>
            <a:chExt cx="782403" cy="129272"/>
          </a:xfrm>
        </p:grpSpPr>
        <p:sp>
          <p:nvSpPr>
            <p:cNvPr id="398" name="Google Shape;398;p21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Supraspinatus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00" name="Google Shape;400;p21"/>
          <p:cNvSpPr txBox="1"/>
          <p:nvPr/>
        </p:nvSpPr>
        <p:spPr>
          <a:xfrm>
            <a:off x="9287027" y="85767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1" name="Google Shape;401;p21"/>
          <p:cNvSpPr txBox="1"/>
          <p:nvPr/>
        </p:nvSpPr>
        <p:spPr>
          <a:xfrm>
            <a:off x="12807475" y="85742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2" name="Google Shape;402;p21"/>
          <p:cNvSpPr txBox="1"/>
          <p:nvPr/>
        </p:nvSpPr>
        <p:spPr>
          <a:xfrm>
            <a:off x="2150277" y="85742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3" name="Google Shape;403;p21"/>
          <p:cNvSpPr txBox="1"/>
          <p:nvPr/>
        </p:nvSpPr>
        <p:spPr>
          <a:xfrm>
            <a:off x="5718639" y="85408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4" name="Google Shape;404;p21"/>
          <p:cNvSpPr txBox="1"/>
          <p:nvPr/>
        </p:nvSpPr>
        <p:spPr>
          <a:xfrm rot="10800000">
            <a:off x="15416400" y="8559275"/>
            <a:ext cx="2871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Key answer: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6-C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7-D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8-B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9-B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6012300" y="608850"/>
            <a:ext cx="72738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Special thanks to QBank441!</a:t>
            </a:r>
            <a:endParaRPr b="0" i="0" sz="2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"/>
          <p:cNvSpPr txBox="1"/>
          <p:nvPr>
            <p:ph type="title"/>
          </p:nvPr>
        </p:nvSpPr>
        <p:spPr>
          <a:xfrm>
            <a:off x="4975771" y="562805"/>
            <a:ext cx="83364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11" name="Google Shape;411;p22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12" name="Google Shape;412;p22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413" name="Google Shape;413;p22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22"/>
          <p:cNvSpPr txBox="1"/>
          <p:nvPr/>
        </p:nvSpPr>
        <p:spPr>
          <a:xfrm>
            <a:off x="1847850" y="9625934"/>
            <a:ext cx="4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0" name="Google Shape;430;p22"/>
          <p:cNvSpPr txBox="1"/>
          <p:nvPr/>
        </p:nvSpPr>
        <p:spPr>
          <a:xfrm>
            <a:off x="2568607" y="53759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12321809" y="4017900"/>
            <a:ext cx="490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2" name="Google Shape;432;p22"/>
          <p:cNvSpPr txBox="1"/>
          <p:nvPr/>
        </p:nvSpPr>
        <p:spPr>
          <a:xfrm>
            <a:off x="11311926" y="5779600"/>
            <a:ext cx="3857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13137056" y="52788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2"/>
          <p:cNvSpPr txBox="1"/>
          <p:nvPr/>
        </p:nvSpPr>
        <p:spPr>
          <a:xfrm>
            <a:off x="14752175" y="5773500"/>
            <a:ext cx="34833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Luay Almutair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5" name="Google Shape;435;p22"/>
          <p:cNvSpPr txBox="1"/>
          <p:nvPr/>
        </p:nvSpPr>
        <p:spPr>
          <a:xfrm>
            <a:off x="5739000" y="9601925"/>
            <a:ext cx="68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i="0" sz="17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743467" y="5876700"/>
            <a:ext cx="3624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Farah alqazlan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7" name="Google Shape;437;p22"/>
          <p:cNvSpPr txBox="1"/>
          <p:nvPr/>
        </p:nvSpPr>
        <p:spPr>
          <a:xfrm>
            <a:off x="4183729" y="5870588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Nouf aldalaqan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/>
          <p:nvPr/>
        </p:nvSpPr>
        <p:spPr>
          <a:xfrm>
            <a:off x="997628" y="5829448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997628" y="7430248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997628" y="4299598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997628" y="2769761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2087973" y="1813356"/>
            <a:ext cx="1460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By the end of this lecture you should be able to: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2087975" y="2828407"/>
            <a:ext cx="14601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1881475" y="2828400"/>
            <a:ext cx="111885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500" u="none" cap="none" strike="noStrike">
                <a:solidFill>
                  <a:srgbClr val="30394B"/>
                </a:solidFill>
                <a:latin typeface="Comfortaa"/>
                <a:ea typeface="Comfortaa"/>
                <a:cs typeface="Comfortaa"/>
                <a:sym typeface="Comfortaa"/>
              </a:rPr>
              <a:t>List the name of muscles of the shoulder region</a:t>
            </a:r>
            <a:endParaRPr b="1" i="0" sz="2500" u="none" cap="none" strike="noStrike">
              <a:solidFill>
                <a:srgbClr val="30394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1881475" y="4151400"/>
            <a:ext cx="155787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30394B"/>
                </a:solidFill>
                <a:latin typeface="Comfortaa"/>
                <a:ea typeface="Comfortaa"/>
                <a:cs typeface="Comfortaa"/>
                <a:sym typeface="Comfortaa"/>
              </a:rPr>
              <a:t>Describe the anatomy of muscles of shoulder region regarding: attachments of each of them to scapula &amp; humerus, nerve supply and actions on shoulder joint</a:t>
            </a:r>
            <a:endParaRPr b="1" i="0" sz="2500" u="none" cap="none" strike="noStrike">
              <a:solidFill>
                <a:srgbClr val="30394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30394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1881475" y="5730600"/>
            <a:ext cx="164064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500" u="none" cap="none" strike="noStrike">
                <a:solidFill>
                  <a:srgbClr val="30394B"/>
                </a:solidFill>
                <a:latin typeface="Comfortaa"/>
                <a:ea typeface="Comfortaa"/>
                <a:cs typeface="Comfortaa"/>
                <a:sym typeface="Comfortaa"/>
              </a:rPr>
              <a:t>List the muscles forming the rotator cuff and describe the relation of each of them to the shoulder joint.</a:t>
            </a:r>
            <a:endParaRPr b="1" i="0" sz="2500" u="none" cap="none" strike="noStrike">
              <a:solidFill>
                <a:srgbClr val="30394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1919100" y="7309125"/>
            <a:ext cx="15816899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500" u="none" cap="none" strike="noStrike">
                <a:solidFill>
                  <a:srgbClr val="30394B"/>
                </a:solidFill>
                <a:latin typeface="Comfortaa"/>
                <a:ea typeface="Comfortaa"/>
                <a:cs typeface="Comfortaa"/>
                <a:sym typeface="Comfortaa"/>
              </a:rPr>
              <a:t>Describe the anatomy of shoulder joint regarding: type, articular surfaces, stability, relations &amp; movements.</a:t>
            </a:r>
            <a:endParaRPr b="1" i="0" sz="2500" u="none" cap="none" strike="noStrike">
              <a:solidFill>
                <a:srgbClr val="30394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/>
          <p:nvPr/>
        </p:nvSpPr>
        <p:spPr>
          <a:xfrm>
            <a:off x="1785625" y="654475"/>
            <a:ext cx="165024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Muscles of the shoulder region</a:t>
            </a:r>
            <a:r>
              <a:rPr b="0" i="0" lang="en-US" sz="3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b="0" i="0" sz="3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These are muscles connecting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scapula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to the </a:t>
            </a:r>
            <a:r>
              <a:rPr b="1" i="0" lang="en-U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humerus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(move humerus through shoulder joint):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4" name="Google Shape;84;p10"/>
          <p:cNvGraphicFramePr/>
          <p:nvPr/>
        </p:nvGraphicFramePr>
        <p:xfrm>
          <a:off x="175000" y="2022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{DD2196E0-F389-492F-A177-78BECA692E0C}</a:tableStyleId>
              </a:tblPr>
              <a:tblGrid>
                <a:gridCol w="2473900"/>
                <a:gridCol w="2765275"/>
                <a:gridCol w="2692475"/>
                <a:gridCol w="2120025"/>
                <a:gridCol w="4858500"/>
                <a:gridCol w="3075150"/>
              </a:tblGrid>
              <a:tr h="65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  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Picture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4111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Deltoid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triangular muscle that forms the rounded contour of the shoulder.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106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1⁄3 of clavicle, acromion and spine of scapula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1106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= (insertion of trapezius)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Deltoid tuberosity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humerus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Axillary nerve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2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fibers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Flexion and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rotation of humerus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(arm, shoulder joint).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2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Middle fiber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Abduction of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humerus</a:t>
                      </a:r>
                      <a:r>
                        <a:rPr lang="en-US" sz="2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15°-90°</a:t>
                      </a:r>
                      <a:endParaRPr sz="2000" u="sng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2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fibers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Extension &amp;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rotation of humerus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38761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Note : if all fibers work at the same time only abduction happen</a:t>
                      </a:r>
                      <a:endParaRPr sz="2000" u="none" cap="none" strike="noStrike">
                        <a:solidFill>
                          <a:srgbClr val="38761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Teres minor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8761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Helping in stability of the shoulder </a:t>
                      </a:r>
                      <a:endParaRPr sz="1500" u="none" cap="none" strike="noStrike">
                        <a:solidFill>
                          <a:srgbClr val="38761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</a:t>
                      </a:r>
                      <a:r>
                        <a:rPr lang="en-US" sz="20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(axillary)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Border of scapula 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greater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tuberosity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humerus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rotation of humerus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38761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*action is not important </a:t>
                      </a:r>
                      <a:endParaRPr sz="2000" u="none" cap="none" strike="noStrike">
                        <a:solidFill>
                          <a:srgbClr val="38761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5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Teres major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lip of bicipital groove of humerus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30394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(With latissimus dorsi and pectoralis major)</a:t>
                      </a:r>
                      <a:endParaRPr sz="2000" u="none" cap="none" strike="noStrike">
                        <a:solidFill>
                          <a:srgbClr val="30394B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subscapular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Extension, adduction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&amp; medial rotation of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humerus 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(as action of latissimus dorsi).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85" name="Google Shape;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36138" y="7457125"/>
            <a:ext cx="3006700" cy="23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99977" y="3181250"/>
            <a:ext cx="2678975" cy="32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 txBox="1"/>
          <p:nvPr/>
        </p:nvSpPr>
        <p:spPr>
          <a:xfrm>
            <a:off x="9336570" y="615917"/>
            <a:ext cx="5963400" cy="8004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Deltoid mainly abduction, and do every movement except for adduction</a:t>
            </a:r>
            <a:endParaRPr b="0" i="0" sz="20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/>
        </p:nvSpPr>
        <p:spPr>
          <a:xfrm>
            <a:off x="1822700" y="654463"/>
            <a:ext cx="11840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Muscles of the shoulder region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94" name="Google Shape;94;p11"/>
          <p:cNvGraphicFramePr/>
          <p:nvPr/>
        </p:nvGraphicFramePr>
        <p:xfrm>
          <a:off x="212400" y="210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{DD2196E0-F389-492F-A177-78BECA692E0C}</a:tableStyleId>
              </a:tblPr>
              <a:tblGrid>
                <a:gridCol w="2426625"/>
                <a:gridCol w="3552825"/>
                <a:gridCol w="2989725"/>
                <a:gridCol w="2989725"/>
                <a:gridCol w="2989725"/>
                <a:gridCol w="2989725"/>
              </a:tblGrid>
              <a:tr h="85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  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Picture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224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Supraspinatus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Supraspinous fossa           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Greater tuberosity of humerus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Suprascapular nerve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Abduction of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humerus from  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0° - 15°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Infraspinatus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Infraspinous fossa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 Lateral  rotation of humerus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24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Subscapularis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subscapular fossa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Lesser tuberosity of humerus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38761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(the only muscle in the lesser tuberosity)</a:t>
                      </a:r>
                      <a:endParaRPr sz="2000" u="none" cap="none" strike="noStrike">
                        <a:solidFill>
                          <a:srgbClr val="38761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&amp; lower subscapular nerves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rotation of humerus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8761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*The action not important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5" name="Google Shape;9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28275" y="7679491"/>
            <a:ext cx="2360125" cy="16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68363" y="3318750"/>
            <a:ext cx="2679975" cy="32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 txBox="1"/>
          <p:nvPr/>
        </p:nvSpPr>
        <p:spPr>
          <a:xfrm>
            <a:off x="9181575" y="615925"/>
            <a:ext cx="6101400" cy="8004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Supraspinatus &amp; Infraspinatus: </a:t>
            </a:r>
            <a:endParaRPr b="0" i="0" sz="20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Mainly maintain the stability of the shoulder</a:t>
            </a:r>
            <a:endParaRPr b="0" i="0" sz="20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/>
          <p:nvPr/>
        </p:nvSpPr>
        <p:spPr>
          <a:xfrm>
            <a:off x="2098425" y="654463"/>
            <a:ext cx="13315199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Shoulder </a:t>
            </a:r>
            <a:r>
              <a:rPr lang="en-US" sz="3500"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J</a:t>
            </a: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oint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04" name="Google Shape;104;p12"/>
          <p:cNvGraphicFramePr/>
          <p:nvPr/>
        </p:nvGraphicFramePr>
        <p:xfrm>
          <a:off x="952500" y="2162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{DD2196E0-F389-492F-A177-78BECA692E0C}</a:tableStyleId>
              </a:tblPr>
              <a:tblGrid>
                <a:gridCol w="2476500"/>
                <a:gridCol w="4843175"/>
                <a:gridCol w="4545750"/>
              </a:tblGrid>
              <a:tr h="145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-US" sz="2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Type:</a:t>
                      </a:r>
                      <a:endParaRPr b="1" sz="2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Synovial, multiaxial (ball &amp; socket)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6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-US" sz="2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Articular surface:</a:t>
                      </a:r>
                      <a:endParaRPr b="1" sz="2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Head of humerus (ball)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Glenoid cavity of scapula (socket)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9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-US" sz="2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Stability:</a:t>
                      </a:r>
                      <a:endParaRPr b="1" sz="2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NOT STABLE</a:t>
                      </a:r>
                      <a:r>
                        <a:rPr lang="en-US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why?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 Head of humerus is 3 times larger than glenoid cavity.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 Capsule is redundant.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3- 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Few ligamentous </a:t>
                      </a:r>
                      <a:r>
                        <a:rPr b="1" lang="en-US" sz="2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support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glenoid labrum,coracohumeral </a:t>
                      </a:r>
                      <a:endParaRPr sz="2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4- </a:t>
                      </a:r>
                      <a:r>
                        <a:rPr lang="en-US" sz="2200" u="sng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Main support: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muscles around the joint (ROTATOR CUFF).</a:t>
                      </a:r>
                      <a:endParaRPr sz="2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3- Wide range of movement.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105" name="Google Shape;10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33400" y="3284688"/>
            <a:ext cx="5165274" cy="443568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2"/>
          <p:cNvSpPr/>
          <p:nvPr/>
        </p:nvSpPr>
        <p:spPr>
          <a:xfrm>
            <a:off x="16769475" y="7221225"/>
            <a:ext cx="1385100" cy="86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2034275" y="654450"/>
            <a:ext cx="5155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Rotator Cuff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670400" y="2612200"/>
            <a:ext cx="6819600" cy="3305700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853375" y="2750925"/>
            <a:ext cx="762900" cy="723300"/>
          </a:xfrm>
          <a:prstGeom prst="ellipse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8153200" y="6384550"/>
            <a:ext cx="6819600" cy="3305700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670400" y="6292075"/>
            <a:ext cx="6819600" cy="3305700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8153200" y="2612200"/>
            <a:ext cx="6819600" cy="3305700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8395700" y="2750925"/>
            <a:ext cx="762900" cy="723300"/>
          </a:xfrm>
          <a:prstGeom prst="ellipse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8488175" y="6583200"/>
            <a:ext cx="762900" cy="723300"/>
          </a:xfrm>
          <a:prstGeom prst="ellipse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853375" y="6583200"/>
            <a:ext cx="762900" cy="723300"/>
          </a:xfrm>
          <a:prstGeom prst="ellipse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3"/>
          <p:cNvPicPr preferRelativeResize="0"/>
          <p:nvPr/>
        </p:nvPicPr>
        <p:blipFill rotWithShape="1">
          <a:blip r:embed="rId4">
            <a:alphaModFix/>
          </a:blip>
          <a:srcRect b="0" l="5202" r="3046" t="1254"/>
          <a:stretch/>
        </p:blipFill>
        <p:spPr>
          <a:xfrm>
            <a:off x="15141275" y="3936776"/>
            <a:ext cx="2994600" cy="39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/>
        </p:nvSpPr>
        <p:spPr>
          <a:xfrm>
            <a:off x="1849350" y="2866500"/>
            <a:ext cx="5316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tendinous cuff around the shoulder joint covering its Anterior, Posterior &amp; Superior aspects </a:t>
            </a:r>
            <a:endParaRPr b="0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-"/>
            </a:pP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cuff is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deficient inferiorly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&amp; this is the si</a:t>
            </a:r>
            <a:r>
              <a:rPr b="1"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 of potential weakness.</a:t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9385450" y="2879800"/>
            <a:ext cx="5155200" cy="27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is formed of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 muscles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b="1" i="0" lang="en-US" sz="2400" u="none" cap="none" strike="noStrike">
                <a:solidFill>
                  <a:srgbClr val="8E7CC3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1" i="0" lang="en-US" sz="2400" u="none" cap="none" strike="noStrike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b="1" i="0" lang="en-US" sz="2400" u="none" cap="none" strike="noStrike">
                <a:solidFill>
                  <a:srgbClr val="45818E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b="1" i="0" lang="en-US" sz="2400" u="none" cap="none" strike="noStrike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) </a:t>
            </a:r>
            <a:endParaRPr b="0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400" u="none" cap="none" strike="noStrike">
                <a:solidFill>
                  <a:srgbClr val="8E7CC3"/>
                </a:solidFill>
                <a:latin typeface="Comfortaa"/>
                <a:ea typeface="Comfortaa"/>
                <a:cs typeface="Comfortaa"/>
                <a:sym typeface="Comfortaa"/>
              </a:rPr>
              <a:t>Supraspinatus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1" i="0" lang="en-US" sz="2400" u="none" cap="none" strike="noStrike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Infraspinatus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1" i="0" lang="en-US" sz="2400" u="none" cap="none" strike="noStrike">
                <a:solidFill>
                  <a:srgbClr val="45818E"/>
                </a:solidFill>
                <a:latin typeface="Comfortaa"/>
                <a:ea typeface="Comfortaa"/>
                <a:cs typeface="Comfortaa"/>
                <a:sym typeface="Comfortaa"/>
              </a:rPr>
              <a:t>Teres minor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1" i="0" lang="en-US" sz="2400" u="none" cap="none" strike="noStrike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Subscapularis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tone of these muscles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help in stabilizing the shoulder joint.</a:t>
            </a:r>
            <a:endParaRPr b="1" i="0" sz="24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1849350" y="6588450"/>
            <a:ext cx="5316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Rotator cuff can be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damaged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due to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1.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trauma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(during playing baseball) or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2.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disease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(in older individuals).</a:t>
            </a:r>
            <a:endParaRPr b="0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8E7CC3"/>
                </a:solidFill>
                <a:latin typeface="Comfortaa"/>
                <a:ea typeface="Comfortaa"/>
                <a:cs typeface="Comfortaa"/>
                <a:sym typeface="Comfortaa"/>
              </a:rPr>
              <a:t>Supraspinatus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tendon is the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most common site of rotator cuff injury.</a:t>
            </a:r>
            <a:endParaRPr b="1" i="0" sz="24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9524150" y="6773250"/>
            <a:ext cx="5155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Trauma can tear or rupture one or more tendons forming the cuff. </a:t>
            </a: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atients with rotator injury will present with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pain shoulder instability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&amp;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limited range of motion.</a:t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 txBox="1"/>
          <p:nvPr/>
        </p:nvSpPr>
        <p:spPr>
          <a:xfrm>
            <a:off x="2054863" y="654463"/>
            <a:ext cx="5929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Bursae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1805250" y="1547645"/>
            <a:ext cx="14677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-"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</a:t>
            </a:r>
            <a:r>
              <a:rPr b="1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reduce friction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between tendons, joints capsule &amp; bone.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-"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are liable to be </a:t>
            </a:r>
            <a:r>
              <a:rPr b="1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inflamed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following injury of rotator cuff muscles.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575850" y="3186100"/>
            <a:ext cx="10081500" cy="23313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1471350" y="3335800"/>
            <a:ext cx="96684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1-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Subscapularis bursa: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between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subscapularis tendon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&amp;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capsule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2-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Infraspinatus bursa: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between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infraspinatus tendon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&amp;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capsule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3-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Subacromial bursa: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between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deltoid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supraspinatus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&amp;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capsule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648575" y="3335800"/>
            <a:ext cx="762900" cy="7233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11139750" y="3212750"/>
            <a:ext cx="6842400" cy="23313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11351138" y="3659048"/>
            <a:ext cx="762900" cy="7233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12114050" y="3279350"/>
            <a:ext cx="59298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Relations</a:t>
            </a:r>
            <a:r>
              <a:rPr b="1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of</a:t>
            </a:r>
            <a:r>
              <a:rPr b="1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shoulder joint:</a:t>
            </a:r>
            <a:endParaRPr b="1" i="0" sz="2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Anterior:</a:t>
            </a:r>
            <a:r>
              <a:rPr b="0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Subscapularis</a:t>
            </a:r>
            <a:endParaRPr b="0" i="0" sz="2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Posterior:</a:t>
            </a:r>
            <a:r>
              <a:rPr b="0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b="0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nfraspinatus , </a:t>
            </a: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b="0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eres minor</a:t>
            </a:r>
            <a:endParaRPr b="0" i="0" sz="2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Superior: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Supraspinatus</a:t>
            </a:r>
            <a:endParaRPr b="0" i="0" sz="2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Inferior: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Axillary Nerve</a:t>
            </a:r>
            <a:endParaRPr b="0" i="0" sz="23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4">
            <a:alphaModFix/>
          </a:blip>
          <a:srcRect b="35933" l="17766" r="10595" t="10784"/>
          <a:stretch/>
        </p:blipFill>
        <p:spPr>
          <a:xfrm>
            <a:off x="2527163" y="5821125"/>
            <a:ext cx="4985175" cy="41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5">
            <a:alphaModFix/>
          </a:blip>
          <a:srcRect b="0" l="0" r="5801" t="3605"/>
          <a:stretch/>
        </p:blipFill>
        <p:spPr>
          <a:xfrm>
            <a:off x="10805325" y="6631047"/>
            <a:ext cx="3097025" cy="31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7916" l="3289" r="52194" t="4792"/>
          <a:stretch/>
        </p:blipFill>
        <p:spPr>
          <a:xfrm>
            <a:off x="14028075" y="6550050"/>
            <a:ext cx="3691415" cy="32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2288575" y="654463"/>
            <a:ext cx="760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Movements of shoulder joint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2275725" y="3200800"/>
            <a:ext cx="7522200" cy="31866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0013850" y="6387475"/>
            <a:ext cx="7030800" cy="28677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2426025" y="3348175"/>
            <a:ext cx="762900" cy="7233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10127175" y="6516350"/>
            <a:ext cx="762900" cy="7233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3391275" y="3348175"/>
            <a:ext cx="59154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Flexion</a:t>
            </a:r>
            <a:endParaRPr b="1" i="1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 Anterior fibers of deltoid 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2- Pectoralis major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3- Coracobrachialis (muscle of arm)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4- Short head of biceps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(muscle of arm)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11108745" y="6536125"/>
            <a:ext cx="52176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Extension</a:t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 Posterior fibers of deltoid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2- Latissimus dorsi 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3- Teres major 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4800" y="2037800"/>
            <a:ext cx="2628900" cy="42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7150" y="6516350"/>
            <a:ext cx="2647950" cy="35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/>
          <p:nvPr/>
        </p:nvSpPr>
        <p:spPr>
          <a:xfrm>
            <a:off x="13305250" y="5841775"/>
            <a:ext cx="234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Flexion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5673800" y="94920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Extension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/>
          <p:nvPr/>
        </p:nvSpPr>
        <p:spPr>
          <a:xfrm>
            <a:off x="2288575" y="654463"/>
            <a:ext cx="760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Movements of shoulder joint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2275725" y="3200800"/>
            <a:ext cx="7030800" cy="28677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10013850" y="6387475"/>
            <a:ext cx="7030800" cy="28677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2426025" y="3348175"/>
            <a:ext cx="762900" cy="7233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10127175" y="6516350"/>
            <a:ext cx="762900" cy="7233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3180625" y="3349450"/>
            <a:ext cx="58215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Abduction:</a:t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 From </a:t>
            </a:r>
            <a:r>
              <a:rPr b="1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0°-15°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Supraspinatus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2- From </a:t>
            </a:r>
            <a:r>
              <a:rPr b="1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15°-90°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Middle fibers of deltoid</a:t>
            </a:r>
            <a:endParaRPr b="1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11104653" y="6516350"/>
            <a:ext cx="5482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Adduction:</a:t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 Pectoralis major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2- Latissimus dorsi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3- Teres major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all 3 inserted in bicipital groove</a:t>
            </a:r>
            <a:endParaRPr b="1"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14017475" y="5637400"/>
            <a:ext cx="220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4068075" y="9039625"/>
            <a:ext cx="220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2" name="Google Shape;1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39200" y="2751075"/>
            <a:ext cx="28384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6"/>
          <p:cNvSpPr txBox="1"/>
          <p:nvPr/>
        </p:nvSpPr>
        <p:spPr>
          <a:xfrm>
            <a:off x="12578050" y="55214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Abduction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4" name="Google Shape;17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2400" y="6306850"/>
            <a:ext cx="24574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 txBox="1"/>
          <p:nvPr/>
        </p:nvSpPr>
        <p:spPr>
          <a:xfrm>
            <a:off x="5875650" y="90396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Adduction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6927175" y="6771450"/>
            <a:ext cx="1524900" cy="116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