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</p:sldIdLst>
  <p:sldSz cy="10287000" cx="18288000"/>
  <p:notesSz cx="18288000" cy="10287000"/>
  <p:embeddedFontLst>
    <p:embeddedFont>
      <p:font typeface="Roboto"/>
      <p:regular r:id="rId42"/>
      <p:bold r:id="rId43"/>
      <p:italic r:id="rId44"/>
      <p:boldItalic r:id="rId45"/>
    </p:embeddedFont>
    <p:embeddedFont>
      <p:font typeface="Caveat"/>
      <p:regular r:id="rId46"/>
      <p:bold r:id="rId47"/>
    </p:embeddedFont>
    <p:embeddedFont>
      <p:font typeface="Arial Narrow"/>
      <p:regular r:id="rId48"/>
      <p:bold r:id="rId49"/>
      <p:italic r:id="rId50"/>
      <p:boldItalic r:id="rId51"/>
    </p:embeddedFont>
    <p:embeddedFont>
      <p:font typeface="Comfortaa"/>
      <p:regular r:id="rId52"/>
      <p:bold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EC004D1-4C39-4A3F-973E-84F3A0E5AC3A}">
  <a:tblStyle styleId="{FEC004D1-4C39-4A3F-973E-84F3A0E5AC3A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font" Target="fonts/Roboto-regular.fntdata"/><Relationship Id="rId41" Type="http://schemas.openxmlformats.org/officeDocument/2006/relationships/slide" Target="slides/slide35.xml"/><Relationship Id="rId44" Type="http://schemas.openxmlformats.org/officeDocument/2006/relationships/font" Target="fonts/Roboto-italic.fntdata"/><Relationship Id="rId43" Type="http://schemas.openxmlformats.org/officeDocument/2006/relationships/font" Target="fonts/Roboto-bold.fntdata"/><Relationship Id="rId46" Type="http://schemas.openxmlformats.org/officeDocument/2006/relationships/font" Target="fonts/Caveat-regular.fntdata"/><Relationship Id="rId45" Type="http://schemas.openxmlformats.org/officeDocument/2006/relationships/font" Target="fonts/Roboto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ArialNarrow-regular.fntdata"/><Relationship Id="rId47" Type="http://schemas.openxmlformats.org/officeDocument/2006/relationships/font" Target="fonts/Caveat-bold.fntdata"/><Relationship Id="rId49" Type="http://schemas.openxmlformats.org/officeDocument/2006/relationships/font" Target="fonts/ArialNarrow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ArialNarrow-boldItalic.fntdata"/><Relationship Id="rId50" Type="http://schemas.openxmlformats.org/officeDocument/2006/relationships/font" Target="fonts/ArialNarrow-italic.fntdata"/><Relationship Id="rId53" Type="http://schemas.openxmlformats.org/officeDocument/2006/relationships/font" Target="fonts/Comfortaa-bold.fntdata"/><Relationship Id="rId52" Type="http://schemas.openxmlformats.org/officeDocument/2006/relationships/font" Target="fonts/Comfortaa-regular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048600" y="771525"/>
            <a:ext cx="12192600" cy="3857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/>
          <p:nvPr>
            <p:ph idx="1" type="body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" name="Google Shape;44;p1:notes"/>
          <p:cNvSpPr/>
          <p:nvPr>
            <p:ph idx="2" type="sldImg"/>
          </p:nvPr>
        </p:nvSpPr>
        <p:spPr>
          <a:xfrm>
            <a:off x="3048600" y="771525"/>
            <a:ext cx="12192600" cy="3857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036d5096e4_5_6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g1036d5096e4_5_6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036d5096e4_5_244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8" name="Google Shape;308;g1036d5096e4_5_244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036d5096e4_5_268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9" name="Google Shape;349;g1036d5096e4_5_268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0453a80a11_0_7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0" name="Google Shape;360;g10453a80a11_0_7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036d5096e4_5_272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4" name="Google Shape;374;g1036d5096e4_5_272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036d5096e4_5_276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4" name="Google Shape;394;g1036d5096e4_5_276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036d5096e4_5_28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6" name="Google Shape;426;g1036d5096e4_5_28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10453a80a11_1_2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0" name="Google Shape;440;g10453a80a11_1_2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103a353e1b8_0_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8" name="Google Shape;448;g103a353e1b8_0_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103a353e1b8_0_25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6" name="Google Shape;466;g103a353e1b8_0_25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:notes"/>
          <p:cNvSpPr txBox="1"/>
          <p:nvPr>
            <p:ph idx="1" type="body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0" name="Google Shape;80;p2:notes"/>
          <p:cNvSpPr/>
          <p:nvPr>
            <p:ph idx="2" type="sldImg"/>
          </p:nvPr>
        </p:nvSpPr>
        <p:spPr>
          <a:xfrm>
            <a:off x="3048600" y="771525"/>
            <a:ext cx="12192600" cy="3857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03a353e1b8_0_77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4" name="Google Shape;504;g103a353e1b8_0_77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103a353e1b8_0_83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6" name="Google Shape;536;g103a353e1b8_0_83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103a353e1b8_0_392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5" name="Google Shape;555;g103a353e1b8_0_392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1044e8cb500_0_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5" name="Google Shape;575;g1044e8cb500_0_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1044e8cb500_0_68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7" name="Google Shape;617;g1044e8cb500_0_68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1044e8cb500_0_48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3" name="Google Shape;633;g1044e8cb500_0_48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1060fa6456c_0_79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9" name="Google Shape;689;g1060fa6456c_0_79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1044e8cb500_0_73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2" name="Google Shape;712;g1044e8cb500_0_73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1044e8cb500_0_78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7" name="Google Shape;737;g1044e8cb500_0_78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e0306b66f195ef8_1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2" name="Google Shape;762;ge0306b66f195ef8_1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03a353e1b8_1_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Google Shape;98;g103a353e1b8_1_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481d478c52513b12_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70" name="Google Shape;770;g481d478c52513b12_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481d478c52513b12_65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42" name="Google Shape;842;g481d478c52513b12_65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1060fa6456c_0_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10" name="Google Shape;910;g1060fa6456c_0_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1052e72744b_0_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78" name="Google Shape;978;g1052e72744b_0_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1052e72744b_0_154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46" name="Google Shape;1046;g1052e72744b_0_154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2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481d478c52513b12_13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14" name="Google Shape;1114;g481d478c52513b12_13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fbf3e24b02_0_3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4" name="Google Shape;114;gfbf3e24b02_0_3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fbf3e24b02_0_21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8" name="Google Shape;148;gfbf3e24b02_0_21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036d5096e4_1_7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g1036d5096e4_1_7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036d5096e4_3_8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3" name="Google Shape;193;g1036d5096e4_3_8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036d5096e4_3_397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" name="Google Shape;252;g1036d5096e4_3_397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036d5096e4_4_1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g1036d5096e4_4_1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1" type="ft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0" type="dt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>
  <p:cSld name="Title Only">
    <p:bg>
      <p:bgPr>
        <a:solidFill>
          <a:schemeClr val="lt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645411" y="643388"/>
            <a:ext cx="4038599" cy="2984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51352" y="643388"/>
            <a:ext cx="4419599" cy="321944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/>
          <p:nvPr>
            <p:ph type="title"/>
          </p:nvPr>
        </p:nvSpPr>
        <p:spPr>
          <a:xfrm>
            <a:off x="4975771" y="562805"/>
            <a:ext cx="8336457" cy="11931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650">
                <a:solidFill>
                  <a:srgbClr val="FDB48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2" type="sldNum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subTitle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1" type="ft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0" type="dt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4975771" y="562805"/>
            <a:ext cx="8336457" cy="11931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650">
                <a:solidFill>
                  <a:srgbClr val="FDB48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" type="body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1" type="ft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10" type="dt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6"/>
          <p:cNvSpPr txBox="1"/>
          <p:nvPr>
            <p:ph idx="12" type="sldNum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/>
          <p:nvPr>
            <p:ph type="title"/>
          </p:nvPr>
        </p:nvSpPr>
        <p:spPr>
          <a:xfrm>
            <a:off x="4975771" y="562805"/>
            <a:ext cx="8336457" cy="11931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650">
                <a:solidFill>
                  <a:srgbClr val="FDB48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7"/>
          <p:cNvSpPr txBox="1"/>
          <p:nvPr>
            <p:ph idx="1" type="body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7"/>
          <p:cNvSpPr txBox="1"/>
          <p:nvPr>
            <p:ph idx="2" type="body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7"/>
          <p:cNvSpPr txBox="1"/>
          <p:nvPr>
            <p:ph idx="11" type="ft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7"/>
          <p:cNvSpPr txBox="1"/>
          <p:nvPr>
            <p:ph idx="10" type="dt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975771" y="562805"/>
            <a:ext cx="8336457" cy="11931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7650" u="none" cap="none" strike="noStrike">
                <a:solidFill>
                  <a:srgbClr val="FDB48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1" type="ft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0" type="dt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Relationship Id="rId10" Type="http://schemas.openxmlformats.org/officeDocument/2006/relationships/image" Target="../media/image14.png"/><Relationship Id="rId9" Type="http://schemas.openxmlformats.org/officeDocument/2006/relationships/hyperlink" Target="https://youtu.be/717i84sjOBU" TargetMode="External"/><Relationship Id="rId5" Type="http://schemas.openxmlformats.org/officeDocument/2006/relationships/hyperlink" Target="https://docs.google.com/presentation/d/1TqFrwJwPpNRkeuXhJK_mTytLGLo_bK_J-sNgo7wsKlg/edit" TargetMode="External"/><Relationship Id="rId6" Type="http://schemas.openxmlformats.org/officeDocument/2006/relationships/hyperlink" Target="https://docs.google.com/presentation/d/1-4XrHk0ehAoa1huxbkdu8f-g6-YBr_Q3-rzzQcLIhVs/edit" TargetMode="External"/><Relationship Id="rId7" Type="http://schemas.openxmlformats.org/officeDocument/2006/relationships/image" Target="../media/image12.png"/><Relationship Id="rId8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23.jpg"/><Relationship Id="rId5" Type="http://schemas.openxmlformats.org/officeDocument/2006/relationships/image" Target="../media/image19.png"/><Relationship Id="rId6" Type="http://schemas.openxmlformats.org/officeDocument/2006/relationships/hyperlink" Target="https://youtu.be/U3wx14CWPCQ" TargetMode="External"/><Relationship Id="rId7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28.png"/><Relationship Id="rId5" Type="http://schemas.openxmlformats.org/officeDocument/2006/relationships/image" Target="../media/image3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3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20.jpg"/><Relationship Id="rId5" Type="http://schemas.openxmlformats.org/officeDocument/2006/relationships/image" Target="../media/image2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Relationship Id="rId4" Type="http://schemas.openxmlformats.org/officeDocument/2006/relationships/image" Target="../media/image32.png"/><Relationship Id="rId5" Type="http://schemas.openxmlformats.org/officeDocument/2006/relationships/image" Target="../media/image24.jpg"/><Relationship Id="rId6" Type="http://schemas.openxmlformats.org/officeDocument/2006/relationships/image" Target="../media/image2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Relationship Id="rId4" Type="http://schemas.openxmlformats.org/officeDocument/2006/relationships/image" Target="../media/image2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Relationship Id="rId4" Type="http://schemas.openxmlformats.org/officeDocument/2006/relationships/image" Target="../media/image3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Relationship Id="rId4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Relationship Id="rId4" Type="http://schemas.openxmlformats.org/officeDocument/2006/relationships/image" Target="../media/image31.png"/><Relationship Id="rId5" Type="http://schemas.openxmlformats.org/officeDocument/2006/relationships/hyperlink" Target="https://youtu.be/i1Uw0jRNgy4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Relationship Id="rId4" Type="http://schemas.openxmlformats.org/officeDocument/2006/relationships/image" Target="../media/image38.png"/><Relationship Id="rId5" Type="http://schemas.openxmlformats.org/officeDocument/2006/relationships/image" Target="../media/image4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png"/><Relationship Id="rId4" Type="http://schemas.openxmlformats.org/officeDocument/2006/relationships/image" Target="../media/image39.png"/><Relationship Id="rId5" Type="http://schemas.openxmlformats.org/officeDocument/2006/relationships/image" Target="../media/image42.png"/><Relationship Id="rId6" Type="http://schemas.openxmlformats.org/officeDocument/2006/relationships/image" Target="../media/image4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.png"/><Relationship Id="rId4" Type="http://schemas.openxmlformats.org/officeDocument/2006/relationships/image" Target="../media/image41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.png"/><Relationship Id="rId4" Type="http://schemas.openxmlformats.org/officeDocument/2006/relationships/image" Target="../media/image45.png"/><Relationship Id="rId5" Type="http://schemas.openxmlformats.org/officeDocument/2006/relationships/hyperlink" Target="https://www.youtube.com/watch?v=lZm4j6Ls128" TargetMode="External"/><Relationship Id="rId6" Type="http://schemas.openxmlformats.org/officeDocument/2006/relationships/image" Target="../media/image47.png"/><Relationship Id="rId7" Type="http://schemas.openxmlformats.org/officeDocument/2006/relationships/image" Target="../media/image5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.png"/><Relationship Id="rId4" Type="http://schemas.openxmlformats.org/officeDocument/2006/relationships/image" Target="../media/image50.png"/><Relationship Id="rId5" Type="http://schemas.openxmlformats.org/officeDocument/2006/relationships/image" Target="../media/image53.png"/><Relationship Id="rId6" Type="http://schemas.openxmlformats.org/officeDocument/2006/relationships/image" Target="../media/image55.png"/><Relationship Id="rId7" Type="http://schemas.openxmlformats.org/officeDocument/2006/relationships/hyperlink" Target="https://www.youtube.com/watch?v=Xr16rJblTRQ" TargetMode="External"/><Relationship Id="rId8" Type="http://schemas.openxmlformats.org/officeDocument/2006/relationships/hyperlink" Target="https://youtu.be/_guoydDGDpM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.png"/><Relationship Id="rId4" Type="http://schemas.openxmlformats.org/officeDocument/2006/relationships/image" Target="../media/image58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6.jpg"/><Relationship Id="rId5" Type="http://schemas.openxmlformats.org/officeDocument/2006/relationships/image" Target="../media/image8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1.png"/><Relationship Id="rId4" Type="http://schemas.openxmlformats.org/officeDocument/2006/relationships/hyperlink" Target="https://quizlet.com/368845782/vertebra-anatomy-flash-cards/?i=31mya9&amp;x=1jqY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5.jpg"/><Relationship Id="rId5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16.jpg"/><Relationship Id="rId5" Type="http://schemas.openxmlformats.org/officeDocument/2006/relationships/image" Target="../media/image13.png"/><Relationship Id="rId6" Type="http://schemas.openxmlformats.org/officeDocument/2006/relationships/image" Target="../media/image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2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3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80" y="1677408"/>
            <a:ext cx="4694867" cy="859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221334" y="24430"/>
            <a:ext cx="1039163" cy="51803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" name="Google Shape;48;p8"/>
          <p:cNvGrpSpPr/>
          <p:nvPr/>
        </p:nvGrpSpPr>
        <p:grpSpPr>
          <a:xfrm>
            <a:off x="13358741" y="6633124"/>
            <a:ext cx="624969" cy="535732"/>
            <a:chOff x="7513884" y="2448269"/>
            <a:chExt cx="363185" cy="338792"/>
          </a:xfrm>
        </p:grpSpPr>
        <p:sp>
          <p:nvSpPr>
            <p:cNvPr id="49" name="Google Shape;49;p8"/>
            <p:cNvSpPr/>
            <p:nvPr/>
          </p:nvSpPr>
          <p:spPr>
            <a:xfrm>
              <a:off x="7666316" y="2448269"/>
              <a:ext cx="210753" cy="206954"/>
            </a:xfrm>
            <a:custGeom>
              <a:rect b="b" l="l" r="r" t="t"/>
              <a:pathLst>
                <a:path extrusionOk="0" h="7899" w="8044">
                  <a:moveTo>
                    <a:pt x="5680" y="0"/>
                  </a:moveTo>
                  <a:cubicBezTo>
                    <a:pt x="5491" y="0"/>
                    <a:pt x="5302" y="72"/>
                    <a:pt x="5158" y="216"/>
                  </a:cubicBezTo>
                  <a:lnTo>
                    <a:pt x="289" y="5085"/>
                  </a:lnTo>
                  <a:cubicBezTo>
                    <a:pt x="1" y="5373"/>
                    <a:pt x="1" y="5843"/>
                    <a:pt x="289" y="6130"/>
                  </a:cubicBezTo>
                  <a:lnTo>
                    <a:pt x="1851" y="7683"/>
                  </a:lnTo>
                  <a:cubicBezTo>
                    <a:pt x="1995" y="7827"/>
                    <a:pt x="2182" y="7899"/>
                    <a:pt x="2370" y="7899"/>
                  </a:cubicBezTo>
                  <a:cubicBezTo>
                    <a:pt x="2558" y="7899"/>
                    <a:pt x="2747" y="7827"/>
                    <a:pt x="2896" y="7683"/>
                  </a:cubicBezTo>
                  <a:lnTo>
                    <a:pt x="7756" y="2814"/>
                  </a:lnTo>
                  <a:cubicBezTo>
                    <a:pt x="8043" y="2526"/>
                    <a:pt x="8043" y="2066"/>
                    <a:pt x="7756" y="1778"/>
                  </a:cubicBezTo>
                  <a:lnTo>
                    <a:pt x="6203" y="216"/>
                  </a:lnTo>
                  <a:cubicBezTo>
                    <a:pt x="6059" y="72"/>
                    <a:pt x="5870" y="0"/>
                    <a:pt x="5680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8"/>
            <p:cNvSpPr/>
            <p:nvPr/>
          </p:nvSpPr>
          <p:spPr>
            <a:xfrm>
              <a:off x="7691442" y="2471482"/>
              <a:ext cx="185627" cy="183741"/>
            </a:xfrm>
            <a:custGeom>
              <a:rect b="b" l="l" r="r" t="t"/>
              <a:pathLst>
                <a:path extrusionOk="0" h="7013" w="7085">
                  <a:moveTo>
                    <a:pt x="5915" y="1"/>
                  </a:moveTo>
                  <a:lnTo>
                    <a:pt x="5920" y="7"/>
                  </a:lnTo>
                  <a:lnTo>
                    <a:pt x="5920" y="7"/>
                  </a:lnTo>
                  <a:cubicBezTo>
                    <a:pt x="5918" y="5"/>
                    <a:pt x="5917" y="3"/>
                    <a:pt x="5915" y="1"/>
                  </a:cubicBezTo>
                  <a:close/>
                  <a:moveTo>
                    <a:pt x="5920" y="7"/>
                  </a:moveTo>
                  <a:cubicBezTo>
                    <a:pt x="6202" y="295"/>
                    <a:pt x="6200" y="760"/>
                    <a:pt x="5915" y="1046"/>
                  </a:cubicBezTo>
                  <a:lnTo>
                    <a:pt x="1045" y="5915"/>
                  </a:lnTo>
                  <a:cubicBezTo>
                    <a:pt x="902" y="6059"/>
                    <a:pt x="715" y="6131"/>
                    <a:pt x="526" y="6131"/>
                  </a:cubicBezTo>
                  <a:cubicBezTo>
                    <a:pt x="338" y="6131"/>
                    <a:pt x="149" y="6059"/>
                    <a:pt x="0" y="5915"/>
                  </a:cubicBezTo>
                  <a:lnTo>
                    <a:pt x="0" y="5915"/>
                  </a:lnTo>
                  <a:lnTo>
                    <a:pt x="892" y="6797"/>
                  </a:lnTo>
                  <a:cubicBezTo>
                    <a:pt x="1036" y="6941"/>
                    <a:pt x="1223" y="7013"/>
                    <a:pt x="1410" y="7013"/>
                  </a:cubicBezTo>
                  <a:cubicBezTo>
                    <a:pt x="1596" y="7013"/>
                    <a:pt x="1783" y="6941"/>
                    <a:pt x="1927" y="6797"/>
                  </a:cubicBezTo>
                  <a:lnTo>
                    <a:pt x="6797" y="1928"/>
                  </a:lnTo>
                  <a:cubicBezTo>
                    <a:pt x="7084" y="1640"/>
                    <a:pt x="7084" y="1180"/>
                    <a:pt x="6797" y="892"/>
                  </a:cubicBezTo>
                  <a:lnTo>
                    <a:pt x="5920" y="7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8"/>
            <p:cNvSpPr/>
            <p:nvPr/>
          </p:nvSpPr>
          <p:spPr>
            <a:xfrm>
              <a:off x="7755972" y="2483298"/>
              <a:ext cx="84416" cy="84154"/>
            </a:xfrm>
            <a:custGeom>
              <a:rect b="b" l="l" r="r" t="t"/>
              <a:pathLst>
                <a:path extrusionOk="0" h="3212" w="3222">
                  <a:moveTo>
                    <a:pt x="624" y="0"/>
                  </a:moveTo>
                  <a:lnTo>
                    <a:pt x="1" y="614"/>
                  </a:lnTo>
                  <a:lnTo>
                    <a:pt x="2599" y="3212"/>
                  </a:lnTo>
                  <a:lnTo>
                    <a:pt x="3222" y="2589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8"/>
            <p:cNvSpPr/>
            <p:nvPr/>
          </p:nvSpPr>
          <p:spPr>
            <a:xfrm>
              <a:off x="7800931" y="2528258"/>
              <a:ext cx="39457" cy="39195"/>
            </a:xfrm>
            <a:custGeom>
              <a:rect b="b" l="l" r="r" t="t"/>
              <a:pathLst>
                <a:path extrusionOk="0" h="1496" w="1506">
                  <a:moveTo>
                    <a:pt x="614" y="0"/>
                  </a:moveTo>
                  <a:lnTo>
                    <a:pt x="1" y="614"/>
                  </a:lnTo>
                  <a:lnTo>
                    <a:pt x="883" y="1496"/>
                  </a:lnTo>
                  <a:lnTo>
                    <a:pt x="1506" y="882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8"/>
            <p:cNvSpPr/>
            <p:nvPr/>
          </p:nvSpPr>
          <p:spPr>
            <a:xfrm>
              <a:off x="7513884" y="2611888"/>
              <a:ext cx="195662" cy="175068"/>
            </a:xfrm>
            <a:custGeom>
              <a:rect b="b" l="l" r="r" t="t"/>
              <a:pathLst>
                <a:path extrusionOk="0" h="6682" w="7468">
                  <a:moveTo>
                    <a:pt x="6231" y="0"/>
                  </a:moveTo>
                  <a:lnTo>
                    <a:pt x="1" y="6231"/>
                  </a:lnTo>
                  <a:cubicBezTo>
                    <a:pt x="84" y="6538"/>
                    <a:pt x="472" y="6682"/>
                    <a:pt x="1011" y="6682"/>
                  </a:cubicBezTo>
                  <a:cubicBezTo>
                    <a:pt x="2642" y="6682"/>
                    <a:pt x="5653" y="5363"/>
                    <a:pt x="5761" y="3259"/>
                  </a:cubicBezTo>
                  <a:cubicBezTo>
                    <a:pt x="5790" y="3010"/>
                    <a:pt x="5905" y="2780"/>
                    <a:pt x="6097" y="2617"/>
                  </a:cubicBezTo>
                  <a:lnTo>
                    <a:pt x="7468" y="1237"/>
                  </a:lnTo>
                  <a:lnTo>
                    <a:pt x="623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8"/>
            <p:cNvSpPr/>
            <p:nvPr/>
          </p:nvSpPr>
          <p:spPr>
            <a:xfrm>
              <a:off x="7513884" y="2626691"/>
              <a:ext cx="195426" cy="160370"/>
            </a:xfrm>
            <a:custGeom>
              <a:rect b="b" l="l" r="r" t="t"/>
              <a:pathLst>
                <a:path extrusionOk="0" h="6121" w="7459">
                  <a:moveTo>
                    <a:pt x="6787" y="1"/>
                  </a:moveTo>
                  <a:lnTo>
                    <a:pt x="5407" y="1371"/>
                  </a:lnTo>
                  <a:cubicBezTo>
                    <a:pt x="5225" y="1534"/>
                    <a:pt x="5110" y="1764"/>
                    <a:pt x="5081" y="2014"/>
                  </a:cubicBezTo>
                  <a:cubicBezTo>
                    <a:pt x="4968" y="4114"/>
                    <a:pt x="1958" y="5437"/>
                    <a:pt x="326" y="5437"/>
                  </a:cubicBezTo>
                  <a:cubicBezTo>
                    <a:pt x="297" y="5437"/>
                    <a:pt x="268" y="5436"/>
                    <a:pt x="240" y="5436"/>
                  </a:cubicBezTo>
                  <a:lnTo>
                    <a:pt x="1" y="5675"/>
                  </a:lnTo>
                  <a:cubicBezTo>
                    <a:pt x="81" y="5978"/>
                    <a:pt x="465" y="6121"/>
                    <a:pt x="1000" y="6121"/>
                  </a:cubicBezTo>
                  <a:cubicBezTo>
                    <a:pt x="2628" y="6121"/>
                    <a:pt x="5653" y="4801"/>
                    <a:pt x="5761" y="2694"/>
                  </a:cubicBezTo>
                  <a:cubicBezTo>
                    <a:pt x="5790" y="2455"/>
                    <a:pt x="5905" y="2225"/>
                    <a:pt x="6087" y="2052"/>
                  </a:cubicBezTo>
                  <a:lnTo>
                    <a:pt x="7458" y="681"/>
                  </a:lnTo>
                  <a:lnTo>
                    <a:pt x="6787" y="1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55;p8">
            <a:hlinkClick r:id="rId5"/>
          </p:cNvPr>
          <p:cNvSpPr txBox="1"/>
          <p:nvPr/>
        </p:nvSpPr>
        <p:spPr>
          <a:xfrm>
            <a:off x="13983316" y="6633082"/>
            <a:ext cx="3493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sng" cap="none" strike="noStrike">
                <a:solidFill>
                  <a:srgbClr val="000000"/>
                </a:solidFill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Editing file</a:t>
            </a:r>
            <a:endParaRPr b="0" i="0" sz="3000" u="sng" cap="none" strike="noStrike">
              <a:solidFill>
                <a:srgbClr val="000000"/>
              </a:solidFill>
              <a:highlight>
                <a:srgbClr val="FCE5CD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6" name="Google Shape;56;p8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651045" y="-642629"/>
            <a:ext cx="4847402" cy="4847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584492" y="542874"/>
            <a:ext cx="2523400" cy="24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8"/>
          <p:cNvSpPr txBox="1"/>
          <p:nvPr/>
        </p:nvSpPr>
        <p:spPr>
          <a:xfrm>
            <a:off x="3429012" y="3659500"/>
            <a:ext cx="91992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B45F06"/>
                </a:solidFill>
                <a:latin typeface="Comfortaa"/>
                <a:ea typeface="Comfortaa"/>
                <a:cs typeface="Comfortaa"/>
                <a:sym typeface="Comfortaa"/>
              </a:rPr>
              <a:t>L2</a:t>
            </a:r>
            <a:endParaRPr b="0" i="0" sz="3500" u="none" cap="none" strike="noStrike">
              <a:solidFill>
                <a:srgbClr val="B45F0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Arial"/>
              <a:buNone/>
            </a:pPr>
            <a:r>
              <a:rPr b="0" i="0" lang="en-US" sz="4900" u="none" cap="none" strike="noStrike">
                <a:solidFill>
                  <a:srgbClr val="B45F06"/>
                </a:solidFill>
                <a:latin typeface="Comfortaa"/>
                <a:ea typeface="Comfortaa"/>
                <a:cs typeface="Comfortaa"/>
                <a:sym typeface="Comfortaa"/>
              </a:rPr>
              <a:t>Anatomy of the Spine </a:t>
            </a:r>
            <a:endParaRPr b="0" i="0" sz="4900" u="none" cap="none" strike="noStrike">
              <a:solidFill>
                <a:srgbClr val="B45F0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59" name="Google Shape;59;p8"/>
          <p:cNvGrpSpPr/>
          <p:nvPr/>
        </p:nvGrpSpPr>
        <p:grpSpPr>
          <a:xfrm>
            <a:off x="4943409" y="7481113"/>
            <a:ext cx="1117916" cy="779647"/>
            <a:chOff x="3051531" y="1516809"/>
            <a:chExt cx="390034" cy="296545"/>
          </a:xfrm>
        </p:grpSpPr>
        <p:sp>
          <p:nvSpPr>
            <p:cNvPr id="60" name="Google Shape;60;p8"/>
            <p:cNvSpPr/>
            <p:nvPr/>
          </p:nvSpPr>
          <p:spPr>
            <a:xfrm>
              <a:off x="3051531" y="1516809"/>
              <a:ext cx="389719" cy="296545"/>
            </a:xfrm>
            <a:custGeom>
              <a:rect b="b" l="l" r="r" t="t"/>
              <a:pathLst>
                <a:path extrusionOk="0" h="19806" w="26029">
                  <a:moveTo>
                    <a:pt x="316" y="0"/>
                  </a:moveTo>
                  <a:cubicBezTo>
                    <a:pt x="148" y="0"/>
                    <a:pt x="1" y="147"/>
                    <a:pt x="1" y="316"/>
                  </a:cubicBezTo>
                  <a:lnTo>
                    <a:pt x="1" y="19490"/>
                  </a:lnTo>
                  <a:cubicBezTo>
                    <a:pt x="1" y="19658"/>
                    <a:pt x="148" y="19805"/>
                    <a:pt x="316" y="19805"/>
                  </a:cubicBezTo>
                  <a:lnTo>
                    <a:pt x="25713" y="19805"/>
                  </a:lnTo>
                  <a:cubicBezTo>
                    <a:pt x="25882" y="19805"/>
                    <a:pt x="26029" y="19658"/>
                    <a:pt x="26029" y="19490"/>
                  </a:cubicBezTo>
                  <a:lnTo>
                    <a:pt x="26029" y="316"/>
                  </a:lnTo>
                  <a:cubicBezTo>
                    <a:pt x="26029" y="147"/>
                    <a:pt x="25882" y="0"/>
                    <a:pt x="2571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8"/>
            <p:cNvSpPr/>
            <p:nvPr/>
          </p:nvSpPr>
          <p:spPr>
            <a:xfrm>
              <a:off x="3051531" y="1744391"/>
              <a:ext cx="389719" cy="68963"/>
            </a:xfrm>
            <a:custGeom>
              <a:rect b="b" l="l" r="r" t="t"/>
              <a:pathLst>
                <a:path extrusionOk="0" h="4606" w="26029">
                  <a:moveTo>
                    <a:pt x="1" y="1"/>
                  </a:moveTo>
                  <a:lnTo>
                    <a:pt x="1" y="4290"/>
                  </a:lnTo>
                  <a:cubicBezTo>
                    <a:pt x="1" y="4458"/>
                    <a:pt x="148" y="4605"/>
                    <a:pt x="316" y="4605"/>
                  </a:cubicBezTo>
                  <a:lnTo>
                    <a:pt x="25713" y="4605"/>
                  </a:lnTo>
                  <a:cubicBezTo>
                    <a:pt x="25882" y="4605"/>
                    <a:pt x="26029" y="4458"/>
                    <a:pt x="26029" y="4290"/>
                  </a:cubicBezTo>
                  <a:lnTo>
                    <a:pt x="26029" y="1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8"/>
            <p:cNvSpPr/>
            <p:nvPr/>
          </p:nvSpPr>
          <p:spPr>
            <a:xfrm>
              <a:off x="3051531" y="1753838"/>
              <a:ext cx="389719" cy="59516"/>
            </a:xfrm>
            <a:custGeom>
              <a:rect b="b" l="l" r="r" t="t"/>
              <a:pathLst>
                <a:path extrusionOk="0" h="3975" w="26029">
                  <a:moveTo>
                    <a:pt x="1" y="1"/>
                  </a:moveTo>
                  <a:lnTo>
                    <a:pt x="1" y="3659"/>
                  </a:lnTo>
                  <a:cubicBezTo>
                    <a:pt x="1" y="3827"/>
                    <a:pt x="148" y="3974"/>
                    <a:pt x="316" y="3974"/>
                  </a:cubicBezTo>
                  <a:lnTo>
                    <a:pt x="25713" y="3974"/>
                  </a:lnTo>
                  <a:cubicBezTo>
                    <a:pt x="25882" y="3953"/>
                    <a:pt x="26029" y="3827"/>
                    <a:pt x="26029" y="3659"/>
                  </a:cubicBezTo>
                  <a:lnTo>
                    <a:pt x="26029" y="1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8"/>
            <p:cNvSpPr/>
            <p:nvPr/>
          </p:nvSpPr>
          <p:spPr>
            <a:xfrm>
              <a:off x="3051846" y="1516809"/>
              <a:ext cx="389405" cy="65804"/>
            </a:xfrm>
            <a:custGeom>
              <a:rect b="b" l="l" r="r" t="t"/>
              <a:pathLst>
                <a:path extrusionOk="0" h="4395" w="26008">
                  <a:moveTo>
                    <a:pt x="316" y="0"/>
                  </a:moveTo>
                  <a:cubicBezTo>
                    <a:pt x="127" y="0"/>
                    <a:pt x="1" y="147"/>
                    <a:pt x="1" y="316"/>
                  </a:cubicBezTo>
                  <a:lnTo>
                    <a:pt x="1" y="4394"/>
                  </a:lnTo>
                  <a:lnTo>
                    <a:pt x="26008" y="4394"/>
                  </a:lnTo>
                  <a:lnTo>
                    <a:pt x="26008" y="316"/>
                  </a:lnTo>
                  <a:cubicBezTo>
                    <a:pt x="26008" y="147"/>
                    <a:pt x="25882" y="0"/>
                    <a:pt x="2571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8"/>
            <p:cNvSpPr/>
            <p:nvPr/>
          </p:nvSpPr>
          <p:spPr>
            <a:xfrm>
              <a:off x="3051846" y="1516809"/>
              <a:ext cx="389719" cy="56356"/>
            </a:xfrm>
            <a:custGeom>
              <a:rect b="b" l="l" r="r" t="t"/>
              <a:pathLst>
                <a:path extrusionOk="0" h="3764" w="26029">
                  <a:moveTo>
                    <a:pt x="316" y="0"/>
                  </a:moveTo>
                  <a:cubicBezTo>
                    <a:pt x="127" y="0"/>
                    <a:pt x="1" y="147"/>
                    <a:pt x="1" y="316"/>
                  </a:cubicBezTo>
                  <a:lnTo>
                    <a:pt x="1" y="3764"/>
                  </a:lnTo>
                  <a:lnTo>
                    <a:pt x="26008" y="3764"/>
                  </a:lnTo>
                  <a:lnTo>
                    <a:pt x="26029" y="316"/>
                  </a:lnTo>
                  <a:cubicBezTo>
                    <a:pt x="26029" y="147"/>
                    <a:pt x="25882" y="0"/>
                    <a:pt x="2571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8"/>
            <p:cNvSpPr/>
            <p:nvPr/>
          </p:nvSpPr>
          <p:spPr>
            <a:xfrm>
              <a:off x="3077973" y="1539148"/>
              <a:ext cx="15751" cy="11978"/>
            </a:xfrm>
            <a:custGeom>
              <a:rect b="b" l="l" r="r" t="t"/>
              <a:pathLst>
                <a:path extrusionOk="0" h="800" w="1052">
                  <a:moveTo>
                    <a:pt x="526" y="1"/>
                  </a:moveTo>
                  <a:cubicBezTo>
                    <a:pt x="1" y="1"/>
                    <a:pt x="1" y="779"/>
                    <a:pt x="526" y="800"/>
                  </a:cubicBezTo>
                  <a:cubicBezTo>
                    <a:pt x="1052" y="779"/>
                    <a:pt x="1052" y="1"/>
                    <a:pt x="52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8"/>
            <p:cNvSpPr/>
            <p:nvPr/>
          </p:nvSpPr>
          <p:spPr>
            <a:xfrm>
              <a:off x="3100012" y="1539148"/>
              <a:ext cx="15751" cy="11978"/>
            </a:xfrm>
            <a:custGeom>
              <a:rect b="b" l="l" r="r" t="t"/>
              <a:pathLst>
                <a:path extrusionOk="0" h="800" w="1052">
                  <a:moveTo>
                    <a:pt x="526" y="1"/>
                  </a:moveTo>
                  <a:cubicBezTo>
                    <a:pt x="0" y="1"/>
                    <a:pt x="0" y="779"/>
                    <a:pt x="526" y="800"/>
                  </a:cubicBezTo>
                  <a:cubicBezTo>
                    <a:pt x="1052" y="779"/>
                    <a:pt x="1052" y="1"/>
                    <a:pt x="52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8"/>
            <p:cNvSpPr/>
            <p:nvPr/>
          </p:nvSpPr>
          <p:spPr>
            <a:xfrm>
              <a:off x="3121737" y="1539148"/>
              <a:ext cx="15751" cy="11978"/>
            </a:xfrm>
            <a:custGeom>
              <a:rect b="b" l="l" r="r" t="t"/>
              <a:pathLst>
                <a:path extrusionOk="0" h="800" w="1052">
                  <a:moveTo>
                    <a:pt x="526" y="1"/>
                  </a:moveTo>
                  <a:cubicBezTo>
                    <a:pt x="0" y="1"/>
                    <a:pt x="0" y="800"/>
                    <a:pt x="526" y="800"/>
                  </a:cubicBezTo>
                  <a:cubicBezTo>
                    <a:pt x="1051" y="800"/>
                    <a:pt x="1051" y="1"/>
                    <a:pt x="52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8"/>
            <p:cNvSpPr/>
            <p:nvPr/>
          </p:nvSpPr>
          <p:spPr>
            <a:xfrm>
              <a:off x="3336727" y="1539148"/>
              <a:ext cx="81226" cy="11978"/>
            </a:xfrm>
            <a:custGeom>
              <a:rect b="b" l="l" r="r" t="t"/>
              <a:pathLst>
                <a:path extrusionOk="0" h="800" w="5425">
                  <a:moveTo>
                    <a:pt x="526" y="1"/>
                  </a:moveTo>
                  <a:cubicBezTo>
                    <a:pt x="1" y="1"/>
                    <a:pt x="1" y="800"/>
                    <a:pt x="526" y="800"/>
                  </a:cubicBezTo>
                  <a:lnTo>
                    <a:pt x="4899" y="800"/>
                  </a:lnTo>
                  <a:cubicBezTo>
                    <a:pt x="5425" y="779"/>
                    <a:pt x="5425" y="1"/>
                    <a:pt x="4899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8"/>
            <p:cNvSpPr/>
            <p:nvPr/>
          </p:nvSpPr>
          <p:spPr>
            <a:xfrm>
              <a:off x="3301153" y="1539148"/>
              <a:ext cx="30244" cy="11978"/>
            </a:xfrm>
            <a:custGeom>
              <a:rect b="b" l="l" r="r" t="t"/>
              <a:pathLst>
                <a:path extrusionOk="0" h="800" w="2020">
                  <a:moveTo>
                    <a:pt x="527" y="1"/>
                  </a:moveTo>
                  <a:cubicBezTo>
                    <a:pt x="1" y="1"/>
                    <a:pt x="1" y="800"/>
                    <a:pt x="527" y="800"/>
                  </a:cubicBezTo>
                  <a:lnTo>
                    <a:pt x="1494" y="800"/>
                  </a:lnTo>
                  <a:cubicBezTo>
                    <a:pt x="2019" y="779"/>
                    <a:pt x="2019" y="1"/>
                    <a:pt x="1494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8"/>
            <p:cNvSpPr/>
            <p:nvPr/>
          </p:nvSpPr>
          <p:spPr>
            <a:xfrm>
              <a:off x="3170832" y="1608096"/>
              <a:ext cx="151432" cy="107667"/>
            </a:xfrm>
            <a:custGeom>
              <a:rect b="b" l="l" r="r" t="t"/>
              <a:pathLst>
                <a:path extrusionOk="0" h="7191" w="10114">
                  <a:moveTo>
                    <a:pt x="2061" y="0"/>
                  </a:moveTo>
                  <a:cubicBezTo>
                    <a:pt x="926" y="0"/>
                    <a:pt x="1" y="925"/>
                    <a:pt x="1" y="2061"/>
                  </a:cubicBezTo>
                  <a:lnTo>
                    <a:pt x="1" y="5130"/>
                  </a:lnTo>
                  <a:cubicBezTo>
                    <a:pt x="1" y="6265"/>
                    <a:pt x="926" y="7191"/>
                    <a:pt x="2061" y="7191"/>
                  </a:cubicBezTo>
                  <a:lnTo>
                    <a:pt x="8053" y="7191"/>
                  </a:lnTo>
                  <a:cubicBezTo>
                    <a:pt x="9189" y="7191"/>
                    <a:pt x="10093" y="6287"/>
                    <a:pt x="10114" y="5151"/>
                  </a:cubicBezTo>
                  <a:lnTo>
                    <a:pt x="10114" y="2061"/>
                  </a:lnTo>
                  <a:cubicBezTo>
                    <a:pt x="10114" y="925"/>
                    <a:pt x="9189" y="0"/>
                    <a:pt x="805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8"/>
            <p:cNvSpPr/>
            <p:nvPr/>
          </p:nvSpPr>
          <p:spPr>
            <a:xfrm>
              <a:off x="3170832" y="1608096"/>
              <a:ext cx="151432" cy="44079"/>
            </a:xfrm>
            <a:custGeom>
              <a:rect b="b" l="l" r="r" t="t"/>
              <a:pathLst>
                <a:path extrusionOk="0" h="2944" w="10114">
                  <a:moveTo>
                    <a:pt x="2061" y="0"/>
                  </a:moveTo>
                  <a:cubicBezTo>
                    <a:pt x="926" y="0"/>
                    <a:pt x="1" y="925"/>
                    <a:pt x="1" y="2061"/>
                  </a:cubicBezTo>
                  <a:lnTo>
                    <a:pt x="1" y="2944"/>
                  </a:lnTo>
                  <a:cubicBezTo>
                    <a:pt x="1" y="1808"/>
                    <a:pt x="926" y="883"/>
                    <a:pt x="2061" y="883"/>
                  </a:cubicBezTo>
                  <a:lnTo>
                    <a:pt x="8053" y="883"/>
                  </a:lnTo>
                  <a:cubicBezTo>
                    <a:pt x="9189" y="883"/>
                    <a:pt x="10114" y="1808"/>
                    <a:pt x="10114" y="2944"/>
                  </a:cubicBezTo>
                  <a:lnTo>
                    <a:pt x="10114" y="2061"/>
                  </a:lnTo>
                  <a:cubicBezTo>
                    <a:pt x="10114" y="925"/>
                    <a:pt x="9189" y="0"/>
                    <a:pt x="805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8"/>
            <p:cNvSpPr/>
            <p:nvPr/>
          </p:nvSpPr>
          <p:spPr>
            <a:xfrm>
              <a:off x="3227503" y="1642084"/>
              <a:ext cx="41878" cy="40007"/>
            </a:xfrm>
            <a:custGeom>
              <a:rect b="b" l="l" r="r" t="t"/>
              <a:pathLst>
                <a:path extrusionOk="0" h="2672" w="2797">
                  <a:moveTo>
                    <a:pt x="330" y="0"/>
                  </a:moveTo>
                  <a:cubicBezTo>
                    <a:pt x="161" y="0"/>
                    <a:pt x="0" y="144"/>
                    <a:pt x="0" y="337"/>
                  </a:cubicBezTo>
                  <a:lnTo>
                    <a:pt x="0" y="2335"/>
                  </a:lnTo>
                  <a:cubicBezTo>
                    <a:pt x="0" y="2528"/>
                    <a:pt x="148" y="2672"/>
                    <a:pt x="322" y="2672"/>
                  </a:cubicBezTo>
                  <a:cubicBezTo>
                    <a:pt x="375" y="2672"/>
                    <a:pt x="430" y="2658"/>
                    <a:pt x="484" y="2629"/>
                  </a:cubicBezTo>
                  <a:lnTo>
                    <a:pt x="2544" y="1641"/>
                  </a:lnTo>
                  <a:cubicBezTo>
                    <a:pt x="2796" y="1515"/>
                    <a:pt x="2796" y="1157"/>
                    <a:pt x="2544" y="1031"/>
                  </a:cubicBezTo>
                  <a:lnTo>
                    <a:pt x="484" y="43"/>
                  </a:lnTo>
                  <a:cubicBezTo>
                    <a:pt x="435" y="13"/>
                    <a:pt x="382" y="0"/>
                    <a:pt x="330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8"/>
            <p:cNvSpPr/>
            <p:nvPr/>
          </p:nvSpPr>
          <p:spPr>
            <a:xfrm>
              <a:off x="3087106" y="1776177"/>
              <a:ext cx="160865" cy="11679"/>
            </a:xfrm>
            <a:custGeom>
              <a:rect b="b" l="l" r="r" t="t"/>
              <a:pathLst>
                <a:path extrusionOk="0" h="780" w="10744">
                  <a:moveTo>
                    <a:pt x="506" y="1"/>
                  </a:moveTo>
                  <a:cubicBezTo>
                    <a:pt x="0" y="1"/>
                    <a:pt x="7" y="779"/>
                    <a:pt x="526" y="779"/>
                  </a:cubicBezTo>
                  <a:lnTo>
                    <a:pt x="10218" y="779"/>
                  </a:lnTo>
                  <a:cubicBezTo>
                    <a:pt x="10744" y="779"/>
                    <a:pt x="10744" y="1"/>
                    <a:pt x="10218" y="1"/>
                  </a:cubicBezTo>
                  <a:lnTo>
                    <a:pt x="526" y="1"/>
                  </a:lnTo>
                  <a:cubicBezTo>
                    <a:pt x="519" y="1"/>
                    <a:pt x="512" y="1"/>
                    <a:pt x="50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8"/>
            <p:cNvSpPr/>
            <p:nvPr/>
          </p:nvSpPr>
          <p:spPr>
            <a:xfrm>
              <a:off x="3362540" y="1775563"/>
              <a:ext cx="46295" cy="11978"/>
            </a:xfrm>
            <a:custGeom>
              <a:rect b="b" l="l" r="r" t="t"/>
              <a:pathLst>
                <a:path extrusionOk="0" h="800" w="3092">
                  <a:moveTo>
                    <a:pt x="526" y="0"/>
                  </a:moveTo>
                  <a:cubicBezTo>
                    <a:pt x="1" y="0"/>
                    <a:pt x="1" y="799"/>
                    <a:pt x="526" y="799"/>
                  </a:cubicBezTo>
                  <a:lnTo>
                    <a:pt x="2566" y="799"/>
                  </a:lnTo>
                  <a:cubicBezTo>
                    <a:pt x="3091" y="799"/>
                    <a:pt x="3091" y="0"/>
                    <a:pt x="2566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" name="Google Shape;75;p8">
            <a:hlinkClick r:id="rId9"/>
          </p:cNvPr>
          <p:cNvSpPr txBox="1"/>
          <p:nvPr/>
        </p:nvSpPr>
        <p:spPr>
          <a:xfrm>
            <a:off x="6061325" y="7481125"/>
            <a:ext cx="3903000" cy="9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600" u="sng" cap="none" strike="noStrike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When u finish studying it’s recommended to watch </a:t>
            </a:r>
            <a:r>
              <a:rPr lang="en-US" sz="1600" u="sng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this</a:t>
            </a:r>
            <a:r>
              <a:rPr b="0" i="0" lang="en-US" sz="1600" u="sng" cap="none" strike="noStrike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 videos!</a:t>
            </a:r>
            <a:endParaRPr b="0" i="0" sz="1600" u="sng" cap="none" strike="noStrike">
              <a:solidFill>
                <a:srgbClr val="FF99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6" name="Google Shape;76;p8"/>
          <p:cNvSpPr txBox="1"/>
          <p:nvPr/>
        </p:nvSpPr>
        <p:spPr>
          <a:xfrm>
            <a:off x="14121584" y="7499557"/>
            <a:ext cx="3604200" cy="21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Color index:</a:t>
            </a:r>
            <a:endParaRPr b="1" i="0" sz="18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fortaa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Mine text</a:t>
            </a:r>
            <a:endParaRPr b="0" i="0" sz="18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800"/>
              <a:buFont typeface="Comfortaa"/>
              <a:buChar char="●"/>
            </a:pPr>
            <a:r>
              <a:rPr b="0" i="0" lang="en-US" sz="18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Important </a:t>
            </a:r>
            <a:endParaRPr b="0" i="0" sz="18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Font typeface="Comfortaa"/>
              <a:buChar char="●"/>
            </a:pPr>
            <a:r>
              <a:rPr b="0" i="0" lang="en-US" sz="1800" u="none" cap="none" strike="noStrike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Doctors notes</a:t>
            </a:r>
            <a:endParaRPr b="0" i="0" sz="1800" u="none" cap="none" strike="noStrike">
              <a:solidFill>
                <a:srgbClr val="38761D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1800"/>
              <a:buFont typeface="Comfortaa"/>
              <a:buChar char="●"/>
            </a:pPr>
            <a:r>
              <a:rPr b="0" i="0" lang="en-US" sz="1800" u="none" cap="none" strike="noStrike">
                <a:solidFill>
                  <a:srgbClr val="C27BA0"/>
                </a:solidFill>
                <a:latin typeface="Comfortaa"/>
                <a:ea typeface="Comfortaa"/>
                <a:cs typeface="Comfortaa"/>
                <a:sym typeface="Comfortaa"/>
              </a:rPr>
              <a:t>Female slides only</a:t>
            </a:r>
            <a:endParaRPr b="0" i="0" sz="1800" u="none" cap="none" strike="noStrike">
              <a:solidFill>
                <a:srgbClr val="C27BA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800"/>
              <a:buFont typeface="Comfortaa"/>
              <a:buChar char="●"/>
            </a:pPr>
            <a:r>
              <a:rPr b="0" i="0" lang="en-US" sz="1800" u="none" cap="none" strike="noStrike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Male slides only </a:t>
            </a:r>
            <a:endParaRPr b="0" i="0" sz="1800" u="none" cap="none" strike="noStrike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Comfortaa"/>
              <a:buChar char="●"/>
            </a:pPr>
            <a:r>
              <a:rPr b="0" i="0" lang="en-US" sz="18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Extra</a:t>
            </a:r>
            <a:endParaRPr b="0" i="0" sz="18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7" name="Google Shape;77;p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854425" y="7223770"/>
            <a:ext cx="3604198" cy="2689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17"/>
          <p:cNvSpPr txBox="1"/>
          <p:nvPr/>
        </p:nvSpPr>
        <p:spPr>
          <a:xfrm>
            <a:off x="1902700" y="815291"/>
            <a:ext cx="71652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Atypical </a:t>
            </a:r>
            <a:r>
              <a:rPr b="0" i="0" lang="en-US" sz="3500" u="none" cap="none" strike="noStrike">
                <a:solidFill>
                  <a:srgbClr val="E06666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Cervical</a:t>
            </a:r>
            <a:r>
              <a:rPr b="0" i="0" lang="en-US" sz="3500" u="none" cap="none" strike="noStrike">
                <a:solidFill>
                  <a:srgbClr val="000000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 Vertebrae</a:t>
            </a:r>
            <a:endParaRPr b="0" i="0" sz="3500" u="none" cap="none" strike="noStrike">
              <a:solidFill>
                <a:srgbClr val="000000"/>
              </a:solidFill>
              <a:highlight>
                <a:srgbClr val="EFEFEF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9" name="Google Shape;289;p17"/>
          <p:cNvSpPr txBox="1"/>
          <p:nvPr/>
        </p:nvSpPr>
        <p:spPr>
          <a:xfrm>
            <a:off x="957700" y="2129313"/>
            <a:ext cx="153084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In general, there is </a:t>
            </a:r>
            <a:r>
              <a:rPr b="1" i="0" lang="en-US" sz="23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7 cervical vertebrae</a:t>
            </a:r>
            <a:r>
              <a:rPr b="0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( Identified as C1 to C7 ) from the </a:t>
            </a:r>
            <a:r>
              <a:rPr b="1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neck region of the spine</a:t>
            </a:r>
            <a:r>
              <a:rPr b="0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. The first two vertebrae ( </a:t>
            </a:r>
            <a:r>
              <a:rPr b="1" i="0" lang="en-US" sz="2300" u="sng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Atlas</a:t>
            </a:r>
            <a:r>
              <a:rPr b="1" i="0" lang="en-US" sz="2300" u="sng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and </a:t>
            </a:r>
            <a:r>
              <a:rPr b="1" i="0" lang="en-US" sz="2300" u="sng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Axis</a:t>
            </a:r>
            <a:r>
              <a:rPr b="1" i="0" lang="en-US" sz="2300" u="sng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0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) are </a:t>
            </a:r>
            <a:r>
              <a:rPr b="1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different</a:t>
            </a:r>
            <a:r>
              <a:rPr b="0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because the perform functions not shared by the other cervical vertebrae.</a:t>
            </a:r>
            <a:endParaRPr b="0" i="0" sz="23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290" name="Google Shape;290;p17"/>
          <p:cNvGrpSpPr/>
          <p:nvPr/>
        </p:nvGrpSpPr>
        <p:grpSpPr>
          <a:xfrm>
            <a:off x="11528053" y="3967118"/>
            <a:ext cx="5900344" cy="3556959"/>
            <a:chOff x="5990534" y="1189988"/>
            <a:chExt cx="3305700" cy="2750297"/>
          </a:xfrm>
        </p:grpSpPr>
        <p:sp>
          <p:nvSpPr>
            <p:cNvPr id="291" name="Google Shape;291;p17"/>
            <p:cNvSpPr/>
            <p:nvPr/>
          </p:nvSpPr>
          <p:spPr>
            <a:xfrm>
              <a:off x="5990534" y="1189988"/>
              <a:ext cx="3305700" cy="669000"/>
            </a:xfrm>
            <a:prstGeom prst="chevron">
              <a:avLst>
                <a:gd fmla="val 50000" name="adj"/>
              </a:avLst>
            </a:prstGeom>
            <a:solidFill>
              <a:srgbClr val="FCE5C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b="1" i="0" lang="en-US" sz="30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Cervica Prominens (C7)</a:t>
              </a:r>
              <a:endParaRPr b="1" i="0" sz="3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92" name="Google Shape;292;p17"/>
            <p:cNvSpPr txBox="1"/>
            <p:nvPr/>
          </p:nvSpPr>
          <p:spPr>
            <a:xfrm>
              <a:off x="6411391" y="1324585"/>
              <a:ext cx="26139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		 	 	 		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			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				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					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						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(Or 7th cervical vertebrae).</a:t>
              </a:r>
              <a:endParaRPr b="0" i="0" sz="23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It has the </a:t>
              </a:r>
              <a:r>
                <a:rPr b="1" i="0" lang="en-US" sz="2300" u="sng" cap="none" strike="noStrike">
                  <a:solidFill>
                    <a:srgbClr val="CC0000"/>
                  </a:solidFill>
                  <a:latin typeface="Comfortaa"/>
                  <a:ea typeface="Comfortaa"/>
                  <a:cs typeface="Comfortaa"/>
                  <a:sym typeface="Comfortaa"/>
                </a:rPr>
                <a:t>longest</a:t>
              </a:r>
              <a:r>
                <a:rPr b="1" i="0" lang="en-US" sz="23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 </a:t>
              </a:r>
              <a:r>
                <a:rPr b="0" i="0" lang="en-US" sz="23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spinous process which is </a:t>
              </a:r>
              <a:r>
                <a:rPr b="1" i="0" lang="en-US" sz="2300" u="sng" cap="none" strike="noStrike">
                  <a:solidFill>
                    <a:srgbClr val="CC0000"/>
                  </a:solidFill>
                  <a:latin typeface="Comfortaa"/>
                  <a:ea typeface="Comfortaa"/>
                  <a:cs typeface="Comfortaa"/>
                  <a:sym typeface="Comfortaa"/>
                </a:rPr>
                <a:t>not bifid</a:t>
              </a:r>
              <a:r>
                <a:rPr b="1" i="0" lang="en-US" sz="23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.</a:t>
              </a:r>
              <a:endParaRPr b="0" i="0" sz="23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23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It is the </a:t>
              </a:r>
              <a:r>
                <a:rPr b="0" i="0" lang="en-US" sz="2300" u="none" cap="none" strike="noStrike">
                  <a:solidFill>
                    <a:srgbClr val="CC0000"/>
                  </a:solidFill>
                  <a:latin typeface="Comfortaa"/>
                  <a:ea typeface="Comfortaa"/>
                  <a:cs typeface="Comfortaa"/>
                  <a:sym typeface="Comfortaa"/>
                </a:rPr>
                <a:t>first spine </a:t>
              </a:r>
              <a:r>
                <a:rPr b="1" i="0" lang="en-US" sz="2300" u="none" cap="none" strike="noStrike">
                  <a:solidFill>
                    <a:srgbClr val="CC0000"/>
                  </a:solidFill>
                  <a:latin typeface="Comfortaa"/>
                  <a:ea typeface="Comfortaa"/>
                  <a:cs typeface="Comfortaa"/>
                  <a:sym typeface="Comfortaa"/>
                </a:rPr>
                <a:t>felt subcutaneously</a:t>
              </a:r>
              <a:r>
                <a:rPr b="1" i="0" lang="en-US" sz="23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 </a:t>
              </a:r>
              <a:r>
                <a:rPr b="0" i="0" lang="en-US" sz="23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in the root of the back of the neck.</a:t>
              </a:r>
              <a:endParaRPr b="0" i="0" sz="23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3C78D8"/>
                  </a:solidFill>
                  <a:latin typeface="Comfortaa"/>
                  <a:ea typeface="Comfortaa"/>
                  <a:cs typeface="Comfortaa"/>
                  <a:sym typeface="Comfortaa"/>
                </a:rPr>
                <a:t>The foramen transversarium does not transmit artery, but vein if double.       </a:t>
              </a:r>
              <a:r>
                <a:rPr b="0" i="0" lang="en-US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						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					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				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			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		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3" name="Google Shape;293;p17"/>
          <p:cNvGrpSpPr/>
          <p:nvPr/>
        </p:nvGrpSpPr>
        <p:grpSpPr>
          <a:xfrm>
            <a:off x="1143025" y="3967128"/>
            <a:ext cx="6213460" cy="4248108"/>
            <a:chOff x="-1" y="1189989"/>
            <a:chExt cx="3546901" cy="3284704"/>
          </a:xfrm>
        </p:grpSpPr>
        <p:sp>
          <p:nvSpPr>
            <p:cNvPr id="294" name="Google Shape;294;p17"/>
            <p:cNvSpPr/>
            <p:nvPr/>
          </p:nvSpPr>
          <p:spPr>
            <a:xfrm>
              <a:off x="0" y="1189989"/>
              <a:ext cx="3546900" cy="669000"/>
            </a:xfrm>
            <a:prstGeom prst="homePlate">
              <a:avLst>
                <a:gd fmla="val 50000" name="adj"/>
              </a:avLst>
            </a:prstGeom>
            <a:solidFill>
              <a:srgbClr val="DD7E6B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900"/>
                <a:buFont typeface="Arial"/>
                <a:buNone/>
              </a:pPr>
              <a:r>
                <a:rPr b="1" i="0" lang="en-US" sz="39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Atlas (C1)</a:t>
              </a:r>
              <a:endParaRPr b="1" i="0" sz="39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95" name="Google Shape;295;p17"/>
            <p:cNvSpPr txBox="1"/>
            <p:nvPr/>
          </p:nvSpPr>
          <p:spPr>
            <a:xfrm>
              <a:off x="-1" y="1858993"/>
              <a:ext cx="28650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        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i="0" lang="en-US" sz="2300" u="none" cap="none" strike="noStrike">
                  <a:solidFill>
                    <a:srgbClr val="CC0000"/>
                  </a:solidFill>
                  <a:latin typeface="Comfortaa"/>
                  <a:ea typeface="Comfortaa"/>
                  <a:cs typeface="Comfortaa"/>
                  <a:sym typeface="Comfortaa"/>
                </a:rPr>
                <a:t>Has no body</a:t>
              </a:r>
              <a:r>
                <a:rPr b="0" i="0" lang="en-US" sz="23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, formed of </a:t>
              </a:r>
              <a:r>
                <a:rPr b="1" i="0" lang="en-US" sz="23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2 lateral masses.</a:t>
              </a:r>
              <a:endParaRPr b="1" i="0" sz="23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23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The superior surfaces of each lateral mass </a:t>
              </a:r>
              <a:r>
                <a:rPr b="0" i="0" lang="en-US" sz="2300" u="none" cap="none" strike="noStrike">
                  <a:solidFill>
                    <a:srgbClr val="E06666"/>
                  </a:solidFill>
                  <a:latin typeface="Comfortaa"/>
                  <a:ea typeface="Comfortaa"/>
                  <a:cs typeface="Comfortaa"/>
                  <a:sym typeface="Comfortaa"/>
                </a:rPr>
                <a:t>contain kidney shaped facet that</a:t>
              </a:r>
              <a:r>
                <a:rPr b="0" i="0" lang="en-US" sz="23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 receive the occipital condyles of the skull. </a:t>
              </a:r>
              <a:r>
                <a:rPr b="1" i="0" lang="en-US" sz="2300" u="none" cap="none" strike="noStrike">
                  <a:solidFill>
                    <a:srgbClr val="CC0000"/>
                  </a:solidFill>
                  <a:latin typeface="Comfortaa"/>
                  <a:ea typeface="Comfortaa"/>
                  <a:cs typeface="Comfortaa"/>
                  <a:sym typeface="Comfortaa"/>
                </a:rPr>
                <a:t>This joint</a:t>
              </a:r>
              <a:r>
                <a:rPr b="1" i="0" lang="en-US" sz="2300" u="none" cap="none" strike="noStrike">
                  <a:solidFill>
                    <a:srgbClr val="666666"/>
                  </a:solidFill>
                  <a:latin typeface="Comfortaa"/>
                  <a:ea typeface="Comfortaa"/>
                  <a:cs typeface="Comfortaa"/>
                  <a:sym typeface="Comfortaa"/>
                </a:rPr>
                <a:t>*</a:t>
              </a:r>
              <a:r>
                <a:rPr b="1" i="0" lang="en-US" sz="2300" u="none" cap="none" strike="noStrike">
                  <a:solidFill>
                    <a:srgbClr val="CC0000"/>
                  </a:solidFill>
                  <a:latin typeface="Comfortaa"/>
                  <a:ea typeface="Comfortaa"/>
                  <a:cs typeface="Comfortaa"/>
                  <a:sym typeface="Comfortaa"/>
                </a:rPr>
                <a:t> allows you to nod "yes"</a:t>
              </a:r>
              <a:endParaRPr b="1" i="0" sz="23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					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				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			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		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96" name="Google Shape;296;p17"/>
          <p:cNvGrpSpPr/>
          <p:nvPr/>
        </p:nvGrpSpPr>
        <p:grpSpPr>
          <a:xfrm>
            <a:off x="6300683" y="3966851"/>
            <a:ext cx="5790925" cy="3661659"/>
            <a:chOff x="2944204" y="1189775"/>
            <a:chExt cx="3305700" cy="2831253"/>
          </a:xfrm>
        </p:grpSpPr>
        <p:sp>
          <p:nvSpPr>
            <p:cNvPr id="297" name="Google Shape;297;p17"/>
            <p:cNvSpPr/>
            <p:nvPr/>
          </p:nvSpPr>
          <p:spPr>
            <a:xfrm>
              <a:off x="2944204" y="1189775"/>
              <a:ext cx="3305700" cy="669000"/>
            </a:xfrm>
            <a:prstGeom prst="chevron">
              <a:avLst>
                <a:gd fmla="val 50000" name="adj"/>
              </a:avLst>
            </a:prstGeom>
            <a:solidFill>
              <a:srgbClr val="F4CCC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800"/>
                <a:buFont typeface="Arial"/>
                <a:buNone/>
              </a:pPr>
              <a:r>
                <a:rPr b="1" i="0" lang="en-US" sz="38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Axis (C2)</a:t>
              </a:r>
              <a:endParaRPr b="1" i="0" sz="38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98" name="Google Shape;298;p17"/>
            <p:cNvSpPr txBox="1"/>
            <p:nvPr/>
          </p:nvSpPr>
          <p:spPr>
            <a:xfrm>
              <a:off x="3232953" y="1405328"/>
              <a:ext cx="27282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		 	 	 		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			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							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23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Acts as </a:t>
              </a:r>
              <a:r>
                <a:rPr b="1" i="0" lang="en-US" sz="23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a </a:t>
              </a:r>
              <a:r>
                <a:rPr b="1" i="0" lang="en-US" sz="2300" u="sng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pivot for the rotation</a:t>
              </a:r>
              <a:r>
                <a:rPr b="1" i="0" lang="en-US" sz="23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 of the atlas (and the skull) above. </a:t>
              </a:r>
              <a:r>
                <a:rPr b="0" i="0" lang="en-US" sz="23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It has a large upright process, the </a:t>
              </a:r>
              <a:r>
                <a:rPr b="1" i="0" lang="en-US" sz="2300" u="none" cap="none" strike="noStrike">
                  <a:solidFill>
                    <a:srgbClr val="CC0000"/>
                  </a:solidFill>
                  <a:latin typeface="Comfortaa"/>
                  <a:ea typeface="Comfortaa"/>
                  <a:cs typeface="Comfortaa"/>
                  <a:sym typeface="Comfortaa"/>
                </a:rPr>
                <a:t>odontoid process</a:t>
              </a:r>
              <a:r>
                <a:rPr b="1" i="0" lang="en-US" sz="23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, </a:t>
              </a:r>
              <a:r>
                <a:rPr b="0" i="0" lang="en-US" sz="23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or </a:t>
              </a:r>
              <a:r>
                <a:rPr b="1" i="0" lang="en-US" sz="2300" u="none" cap="none" strike="noStrike">
                  <a:solidFill>
                    <a:srgbClr val="CC0000"/>
                  </a:solidFill>
                  <a:latin typeface="Comfortaa"/>
                  <a:ea typeface="Comfortaa"/>
                  <a:cs typeface="Comfortaa"/>
                  <a:sym typeface="Comfortaa"/>
                </a:rPr>
                <a:t>dens</a:t>
              </a:r>
              <a:r>
                <a:rPr b="1" i="0" lang="en-US" sz="23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, </a:t>
              </a:r>
              <a:r>
                <a:rPr b="0" i="0" lang="en-US" sz="23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which acts as a pivot . </a:t>
              </a:r>
              <a:r>
                <a:rPr b="1" i="0" lang="en-US" sz="23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The joint between C1 &amp; C2</a:t>
              </a:r>
              <a:r>
                <a:rPr b="1" i="0" lang="en-US" sz="2300" u="none" cap="none" strike="noStrike">
                  <a:solidFill>
                    <a:srgbClr val="999999"/>
                  </a:solidFill>
                  <a:latin typeface="Comfortaa"/>
                  <a:ea typeface="Comfortaa"/>
                  <a:cs typeface="Comfortaa"/>
                  <a:sym typeface="Comfortaa"/>
                </a:rPr>
                <a:t>**</a:t>
              </a:r>
              <a:r>
                <a:rPr b="1" i="0" lang="en-US" sz="23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 allows to </a:t>
              </a:r>
              <a:r>
                <a:rPr b="1" i="0" lang="en-US" sz="2300" u="none" cap="none" strike="noStrike">
                  <a:solidFill>
                    <a:srgbClr val="CC0000"/>
                  </a:solidFill>
                  <a:latin typeface="Comfortaa"/>
                  <a:ea typeface="Comfortaa"/>
                  <a:cs typeface="Comfortaa"/>
                  <a:sym typeface="Comfortaa"/>
                </a:rPr>
                <a:t>rotate the head from side to side to say "No"</a:t>
              </a:r>
              <a:endParaRPr b="1" i="0" sz="23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						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b="1" i="0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					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				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			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		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9" name="Google Shape;299;p17"/>
          <p:cNvSpPr txBox="1"/>
          <p:nvPr/>
        </p:nvSpPr>
        <p:spPr>
          <a:xfrm>
            <a:off x="13908422" y="9348917"/>
            <a:ext cx="377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Let’s see the photos!</a:t>
            </a:r>
            <a:endParaRPr b="0" i="0" sz="1800" u="none" cap="none" strike="noStrike">
              <a:solidFill>
                <a:srgbClr val="666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300" name="Google Shape;300;p17"/>
          <p:cNvCxnSpPr/>
          <p:nvPr/>
        </p:nvCxnSpPr>
        <p:spPr>
          <a:xfrm flipH="1" rot="10800000">
            <a:off x="13908431" y="9854580"/>
            <a:ext cx="3374400" cy="45300"/>
          </a:xfrm>
          <a:prstGeom prst="straightConnector1">
            <a:avLst/>
          </a:prstGeom>
          <a:noFill/>
          <a:ln cap="flat" cmpd="sng" w="28575">
            <a:solidFill>
              <a:srgbClr val="999999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01" name="Google Shape;301;p17"/>
          <p:cNvSpPr txBox="1"/>
          <p:nvPr/>
        </p:nvSpPr>
        <p:spPr>
          <a:xfrm>
            <a:off x="6855999" y="9256537"/>
            <a:ext cx="5235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sng" cap="none" strike="noStrike">
                <a:solidFill>
                  <a:srgbClr val="666666"/>
                </a:solidFill>
                <a:highlight>
                  <a:srgbClr val="EA9999"/>
                </a:highlight>
                <a:latin typeface="Comfortaa"/>
                <a:ea typeface="Comfortaa"/>
                <a:cs typeface="Comfortaa"/>
                <a:sym typeface="Comfortaa"/>
              </a:rPr>
              <a:t>Mnemonic</a:t>
            </a:r>
            <a:r>
              <a:rPr b="0" i="0" lang="en-US" sz="1500" u="none" cap="none" strike="noStrike">
                <a:solidFill>
                  <a:srgbClr val="666666"/>
                </a:solidFill>
                <a:highlight>
                  <a:srgbClr val="EA9999"/>
                </a:highlight>
                <a:latin typeface="Comfortaa"/>
                <a:ea typeface="Comfortaa"/>
                <a:cs typeface="Comfortaa"/>
                <a:sym typeface="Comfortaa"/>
              </a:rPr>
              <a:t>:</a:t>
            </a:r>
            <a:r>
              <a:rPr b="0" i="0" lang="en-US" sz="1500" u="none" cap="none" strike="noStrike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 The </a:t>
            </a:r>
            <a:r>
              <a:rPr b="1" i="0" lang="en-US" sz="1500" u="none" cap="none" strike="noStrike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Dens</a:t>
            </a:r>
            <a:r>
              <a:rPr b="0" i="0" lang="en-US" sz="1500" u="none" cap="none" strike="noStrike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 is like the tooth and who treats our tooth? The </a:t>
            </a:r>
            <a:r>
              <a:rPr b="1" i="0" lang="en-US" sz="1500" u="none" cap="none" strike="noStrike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den</a:t>
            </a:r>
            <a:r>
              <a:rPr b="0" i="0" lang="en-US" sz="1500" u="none" cap="none" strike="noStrike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tist </a:t>
            </a:r>
            <a:endParaRPr b="0" i="0" sz="1500" u="none" cap="none" strike="noStrike">
              <a:solidFill>
                <a:srgbClr val="666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02" name="Google Shape;302;p17"/>
          <p:cNvSpPr txBox="1"/>
          <p:nvPr/>
        </p:nvSpPr>
        <p:spPr>
          <a:xfrm>
            <a:off x="443775" y="9195025"/>
            <a:ext cx="10832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9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*The atlanto-occipital joint</a:t>
            </a:r>
            <a:endParaRPr b="0" i="0" sz="19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9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**The atlanto-axial joint </a:t>
            </a:r>
            <a:endParaRPr b="0" i="0" sz="19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03" name="Google Shape;303;p17"/>
          <p:cNvSpPr/>
          <p:nvPr/>
        </p:nvSpPr>
        <p:spPr>
          <a:xfrm>
            <a:off x="13520975" y="501600"/>
            <a:ext cx="4551000" cy="902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7"/>
          <p:cNvSpPr txBox="1"/>
          <p:nvPr/>
        </p:nvSpPr>
        <p:spPr>
          <a:xfrm>
            <a:off x="14268725" y="552750"/>
            <a:ext cx="3568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Atlas and Axis are very important</a:t>
            </a:r>
            <a:endParaRPr b="0" i="0" sz="20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05" name="Google Shape;305;p17"/>
          <p:cNvSpPr/>
          <p:nvPr/>
        </p:nvSpPr>
        <p:spPr>
          <a:xfrm>
            <a:off x="13862125" y="552750"/>
            <a:ext cx="528600" cy="4926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CC0000"/>
          </a:solidFill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18"/>
          <p:cNvSpPr txBox="1"/>
          <p:nvPr/>
        </p:nvSpPr>
        <p:spPr>
          <a:xfrm>
            <a:off x="1902700" y="815291"/>
            <a:ext cx="71652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Atypical </a:t>
            </a:r>
            <a:r>
              <a:rPr b="0" i="0" lang="en-US" sz="3500" u="none" cap="none" strike="noStrike">
                <a:solidFill>
                  <a:srgbClr val="E06666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Cervical</a:t>
            </a:r>
            <a:r>
              <a:rPr b="0" i="0" lang="en-US" sz="3500" u="none" cap="none" strike="noStrike">
                <a:solidFill>
                  <a:srgbClr val="000000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 Vertebrae</a:t>
            </a:r>
            <a:endParaRPr b="0" i="0" sz="3500" u="none" cap="none" strike="noStrike">
              <a:solidFill>
                <a:srgbClr val="000000"/>
              </a:solidFill>
              <a:highlight>
                <a:srgbClr val="EFEFEF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12" name="Google Shape;312;p18"/>
          <p:cNvSpPr/>
          <p:nvPr/>
        </p:nvSpPr>
        <p:spPr>
          <a:xfrm>
            <a:off x="11464296" y="1931675"/>
            <a:ext cx="6016200" cy="865200"/>
          </a:xfrm>
          <a:prstGeom prst="chevron">
            <a:avLst>
              <a:gd fmla="val 50000" name="adj"/>
            </a:avLst>
          </a:prstGeom>
          <a:solidFill>
            <a:srgbClr val="FCE5C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Cervica Prominens (C7)</a:t>
            </a:r>
            <a:endParaRPr b="1" i="0" sz="3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13" name="Google Shape;313;p18"/>
          <p:cNvSpPr/>
          <p:nvPr/>
        </p:nvSpPr>
        <p:spPr>
          <a:xfrm>
            <a:off x="561800" y="1931677"/>
            <a:ext cx="6455400" cy="865200"/>
          </a:xfrm>
          <a:prstGeom prst="homePlate">
            <a:avLst>
              <a:gd fmla="val 50000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b="1" i="0" lang="en-US" sz="39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Atlas (C1)</a:t>
            </a:r>
            <a:endParaRPr b="1" i="0" sz="39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14" name="Google Shape;314;p18"/>
          <p:cNvSpPr/>
          <p:nvPr/>
        </p:nvSpPr>
        <p:spPr>
          <a:xfrm>
            <a:off x="5920116" y="1931400"/>
            <a:ext cx="6016200" cy="865200"/>
          </a:xfrm>
          <a:prstGeom prst="chevron">
            <a:avLst>
              <a:gd fmla="val 50000" name="adj"/>
            </a:avLst>
          </a:prstGeom>
          <a:solidFill>
            <a:srgbClr val="F4CCCC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i="0" lang="en-US" sz="38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Axis (C2)</a:t>
            </a:r>
            <a:endParaRPr b="1" i="0" sz="38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315" name="Google Shape;315;p18"/>
          <p:cNvCxnSpPr/>
          <p:nvPr/>
        </p:nvCxnSpPr>
        <p:spPr>
          <a:xfrm>
            <a:off x="6084525" y="3189675"/>
            <a:ext cx="18900" cy="6997500"/>
          </a:xfrm>
          <a:prstGeom prst="straightConnector1">
            <a:avLst/>
          </a:prstGeom>
          <a:noFill/>
          <a:ln cap="flat" cmpd="sng" w="28575">
            <a:solidFill>
              <a:srgbClr val="F6B26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6" name="Google Shape;316;p18"/>
          <p:cNvCxnSpPr/>
          <p:nvPr/>
        </p:nvCxnSpPr>
        <p:spPr>
          <a:xfrm flipH="1">
            <a:off x="11696375" y="3246225"/>
            <a:ext cx="9300" cy="6940800"/>
          </a:xfrm>
          <a:prstGeom prst="straightConnector1">
            <a:avLst/>
          </a:prstGeom>
          <a:noFill/>
          <a:ln cap="flat" cmpd="sng" w="28575">
            <a:solidFill>
              <a:srgbClr val="F6B26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7" name="Google Shape;317;p18"/>
          <p:cNvSpPr txBox="1"/>
          <p:nvPr/>
        </p:nvSpPr>
        <p:spPr>
          <a:xfrm>
            <a:off x="0" y="0"/>
            <a:ext cx="3000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 	 	 	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 		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Google Shape;31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449993" y="2796599"/>
            <a:ext cx="5228631" cy="3439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8"/>
          <p:cNvPicPr preferRelativeResize="0"/>
          <p:nvPr/>
        </p:nvPicPr>
        <p:blipFill rotWithShape="1">
          <a:blip r:embed="rId5">
            <a:alphaModFix/>
          </a:blip>
          <a:srcRect b="1763" l="967" r="48845" t="2879"/>
          <a:stretch/>
        </p:blipFill>
        <p:spPr>
          <a:xfrm>
            <a:off x="282100" y="3792075"/>
            <a:ext cx="5655576" cy="45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8"/>
          <p:cNvPicPr preferRelativeResize="0"/>
          <p:nvPr/>
        </p:nvPicPr>
        <p:blipFill rotWithShape="1">
          <a:blip r:embed="rId5">
            <a:alphaModFix/>
          </a:blip>
          <a:srcRect b="2143" l="54120" r="1448" t="2097"/>
          <a:stretch/>
        </p:blipFill>
        <p:spPr>
          <a:xfrm>
            <a:off x="6335613" y="3792075"/>
            <a:ext cx="4891687" cy="452027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18"/>
          <p:cNvSpPr/>
          <p:nvPr/>
        </p:nvSpPr>
        <p:spPr>
          <a:xfrm>
            <a:off x="8146675" y="3848700"/>
            <a:ext cx="1323900" cy="723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8"/>
          <p:cNvSpPr/>
          <p:nvPr/>
        </p:nvSpPr>
        <p:spPr>
          <a:xfrm>
            <a:off x="8599013" y="3497950"/>
            <a:ext cx="414600" cy="294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3" name="Google Shape;323;p18"/>
          <p:cNvGrpSpPr/>
          <p:nvPr/>
        </p:nvGrpSpPr>
        <p:grpSpPr>
          <a:xfrm>
            <a:off x="15884655" y="418538"/>
            <a:ext cx="1117916" cy="779647"/>
            <a:chOff x="3051531" y="1516809"/>
            <a:chExt cx="390034" cy="296545"/>
          </a:xfrm>
        </p:grpSpPr>
        <p:sp>
          <p:nvSpPr>
            <p:cNvPr id="324" name="Google Shape;324;p18"/>
            <p:cNvSpPr/>
            <p:nvPr/>
          </p:nvSpPr>
          <p:spPr>
            <a:xfrm>
              <a:off x="3051531" y="1516809"/>
              <a:ext cx="389719" cy="296545"/>
            </a:xfrm>
            <a:custGeom>
              <a:rect b="b" l="l" r="r" t="t"/>
              <a:pathLst>
                <a:path extrusionOk="0" h="19806" w="26029">
                  <a:moveTo>
                    <a:pt x="316" y="0"/>
                  </a:moveTo>
                  <a:cubicBezTo>
                    <a:pt x="148" y="0"/>
                    <a:pt x="1" y="147"/>
                    <a:pt x="1" y="316"/>
                  </a:cubicBezTo>
                  <a:lnTo>
                    <a:pt x="1" y="19490"/>
                  </a:lnTo>
                  <a:cubicBezTo>
                    <a:pt x="1" y="19658"/>
                    <a:pt x="148" y="19805"/>
                    <a:pt x="316" y="19805"/>
                  </a:cubicBezTo>
                  <a:lnTo>
                    <a:pt x="25713" y="19805"/>
                  </a:lnTo>
                  <a:cubicBezTo>
                    <a:pt x="25882" y="19805"/>
                    <a:pt x="26029" y="19658"/>
                    <a:pt x="26029" y="19490"/>
                  </a:cubicBezTo>
                  <a:lnTo>
                    <a:pt x="26029" y="316"/>
                  </a:lnTo>
                  <a:cubicBezTo>
                    <a:pt x="26029" y="147"/>
                    <a:pt x="25882" y="0"/>
                    <a:pt x="2571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18"/>
            <p:cNvSpPr/>
            <p:nvPr/>
          </p:nvSpPr>
          <p:spPr>
            <a:xfrm>
              <a:off x="3051531" y="1744391"/>
              <a:ext cx="389719" cy="68963"/>
            </a:xfrm>
            <a:custGeom>
              <a:rect b="b" l="l" r="r" t="t"/>
              <a:pathLst>
                <a:path extrusionOk="0" h="4606" w="26029">
                  <a:moveTo>
                    <a:pt x="1" y="1"/>
                  </a:moveTo>
                  <a:lnTo>
                    <a:pt x="1" y="4290"/>
                  </a:lnTo>
                  <a:cubicBezTo>
                    <a:pt x="1" y="4458"/>
                    <a:pt x="148" y="4605"/>
                    <a:pt x="316" y="4605"/>
                  </a:cubicBezTo>
                  <a:lnTo>
                    <a:pt x="25713" y="4605"/>
                  </a:lnTo>
                  <a:cubicBezTo>
                    <a:pt x="25882" y="4605"/>
                    <a:pt x="26029" y="4458"/>
                    <a:pt x="26029" y="4290"/>
                  </a:cubicBezTo>
                  <a:lnTo>
                    <a:pt x="26029" y="1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18"/>
            <p:cNvSpPr/>
            <p:nvPr/>
          </p:nvSpPr>
          <p:spPr>
            <a:xfrm>
              <a:off x="3051531" y="1753838"/>
              <a:ext cx="389719" cy="59516"/>
            </a:xfrm>
            <a:custGeom>
              <a:rect b="b" l="l" r="r" t="t"/>
              <a:pathLst>
                <a:path extrusionOk="0" h="3975" w="26029">
                  <a:moveTo>
                    <a:pt x="1" y="1"/>
                  </a:moveTo>
                  <a:lnTo>
                    <a:pt x="1" y="3659"/>
                  </a:lnTo>
                  <a:cubicBezTo>
                    <a:pt x="1" y="3827"/>
                    <a:pt x="148" y="3974"/>
                    <a:pt x="316" y="3974"/>
                  </a:cubicBezTo>
                  <a:lnTo>
                    <a:pt x="25713" y="3974"/>
                  </a:lnTo>
                  <a:cubicBezTo>
                    <a:pt x="25882" y="3953"/>
                    <a:pt x="26029" y="3827"/>
                    <a:pt x="26029" y="3659"/>
                  </a:cubicBezTo>
                  <a:lnTo>
                    <a:pt x="26029" y="1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8"/>
            <p:cNvSpPr/>
            <p:nvPr/>
          </p:nvSpPr>
          <p:spPr>
            <a:xfrm>
              <a:off x="3051846" y="1516809"/>
              <a:ext cx="389405" cy="65804"/>
            </a:xfrm>
            <a:custGeom>
              <a:rect b="b" l="l" r="r" t="t"/>
              <a:pathLst>
                <a:path extrusionOk="0" h="4395" w="26008">
                  <a:moveTo>
                    <a:pt x="316" y="0"/>
                  </a:moveTo>
                  <a:cubicBezTo>
                    <a:pt x="127" y="0"/>
                    <a:pt x="1" y="147"/>
                    <a:pt x="1" y="316"/>
                  </a:cubicBezTo>
                  <a:lnTo>
                    <a:pt x="1" y="4394"/>
                  </a:lnTo>
                  <a:lnTo>
                    <a:pt x="26008" y="4394"/>
                  </a:lnTo>
                  <a:lnTo>
                    <a:pt x="26008" y="316"/>
                  </a:lnTo>
                  <a:cubicBezTo>
                    <a:pt x="26008" y="147"/>
                    <a:pt x="25882" y="0"/>
                    <a:pt x="2571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18"/>
            <p:cNvSpPr/>
            <p:nvPr/>
          </p:nvSpPr>
          <p:spPr>
            <a:xfrm>
              <a:off x="3051846" y="1516809"/>
              <a:ext cx="389719" cy="56356"/>
            </a:xfrm>
            <a:custGeom>
              <a:rect b="b" l="l" r="r" t="t"/>
              <a:pathLst>
                <a:path extrusionOk="0" h="3764" w="26029">
                  <a:moveTo>
                    <a:pt x="316" y="0"/>
                  </a:moveTo>
                  <a:cubicBezTo>
                    <a:pt x="127" y="0"/>
                    <a:pt x="1" y="147"/>
                    <a:pt x="1" y="316"/>
                  </a:cubicBezTo>
                  <a:lnTo>
                    <a:pt x="1" y="3764"/>
                  </a:lnTo>
                  <a:lnTo>
                    <a:pt x="26008" y="3764"/>
                  </a:lnTo>
                  <a:lnTo>
                    <a:pt x="26029" y="316"/>
                  </a:lnTo>
                  <a:cubicBezTo>
                    <a:pt x="26029" y="147"/>
                    <a:pt x="25882" y="0"/>
                    <a:pt x="2571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18"/>
            <p:cNvSpPr/>
            <p:nvPr/>
          </p:nvSpPr>
          <p:spPr>
            <a:xfrm>
              <a:off x="3077973" y="1539148"/>
              <a:ext cx="15751" cy="11978"/>
            </a:xfrm>
            <a:custGeom>
              <a:rect b="b" l="l" r="r" t="t"/>
              <a:pathLst>
                <a:path extrusionOk="0" h="800" w="1052">
                  <a:moveTo>
                    <a:pt x="526" y="1"/>
                  </a:moveTo>
                  <a:cubicBezTo>
                    <a:pt x="1" y="1"/>
                    <a:pt x="1" y="779"/>
                    <a:pt x="526" y="800"/>
                  </a:cubicBezTo>
                  <a:cubicBezTo>
                    <a:pt x="1052" y="779"/>
                    <a:pt x="1052" y="1"/>
                    <a:pt x="52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8"/>
            <p:cNvSpPr/>
            <p:nvPr/>
          </p:nvSpPr>
          <p:spPr>
            <a:xfrm>
              <a:off x="3100012" y="1539148"/>
              <a:ext cx="15751" cy="11978"/>
            </a:xfrm>
            <a:custGeom>
              <a:rect b="b" l="l" r="r" t="t"/>
              <a:pathLst>
                <a:path extrusionOk="0" h="800" w="1052">
                  <a:moveTo>
                    <a:pt x="526" y="1"/>
                  </a:moveTo>
                  <a:cubicBezTo>
                    <a:pt x="0" y="1"/>
                    <a:pt x="0" y="779"/>
                    <a:pt x="526" y="800"/>
                  </a:cubicBezTo>
                  <a:cubicBezTo>
                    <a:pt x="1052" y="779"/>
                    <a:pt x="1052" y="1"/>
                    <a:pt x="52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18"/>
            <p:cNvSpPr/>
            <p:nvPr/>
          </p:nvSpPr>
          <p:spPr>
            <a:xfrm>
              <a:off x="3121737" y="1539148"/>
              <a:ext cx="15751" cy="11978"/>
            </a:xfrm>
            <a:custGeom>
              <a:rect b="b" l="l" r="r" t="t"/>
              <a:pathLst>
                <a:path extrusionOk="0" h="800" w="1052">
                  <a:moveTo>
                    <a:pt x="526" y="1"/>
                  </a:moveTo>
                  <a:cubicBezTo>
                    <a:pt x="0" y="1"/>
                    <a:pt x="0" y="800"/>
                    <a:pt x="526" y="800"/>
                  </a:cubicBezTo>
                  <a:cubicBezTo>
                    <a:pt x="1051" y="800"/>
                    <a:pt x="1051" y="1"/>
                    <a:pt x="52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18"/>
            <p:cNvSpPr/>
            <p:nvPr/>
          </p:nvSpPr>
          <p:spPr>
            <a:xfrm>
              <a:off x="3336727" y="1539148"/>
              <a:ext cx="81226" cy="11978"/>
            </a:xfrm>
            <a:custGeom>
              <a:rect b="b" l="l" r="r" t="t"/>
              <a:pathLst>
                <a:path extrusionOk="0" h="800" w="5425">
                  <a:moveTo>
                    <a:pt x="526" y="1"/>
                  </a:moveTo>
                  <a:cubicBezTo>
                    <a:pt x="1" y="1"/>
                    <a:pt x="1" y="800"/>
                    <a:pt x="526" y="800"/>
                  </a:cubicBezTo>
                  <a:lnTo>
                    <a:pt x="4899" y="800"/>
                  </a:lnTo>
                  <a:cubicBezTo>
                    <a:pt x="5425" y="779"/>
                    <a:pt x="5425" y="1"/>
                    <a:pt x="4899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8"/>
            <p:cNvSpPr/>
            <p:nvPr/>
          </p:nvSpPr>
          <p:spPr>
            <a:xfrm>
              <a:off x="3301153" y="1539148"/>
              <a:ext cx="30244" cy="11978"/>
            </a:xfrm>
            <a:custGeom>
              <a:rect b="b" l="l" r="r" t="t"/>
              <a:pathLst>
                <a:path extrusionOk="0" h="800" w="2020">
                  <a:moveTo>
                    <a:pt x="527" y="1"/>
                  </a:moveTo>
                  <a:cubicBezTo>
                    <a:pt x="1" y="1"/>
                    <a:pt x="1" y="800"/>
                    <a:pt x="527" y="800"/>
                  </a:cubicBezTo>
                  <a:lnTo>
                    <a:pt x="1494" y="800"/>
                  </a:lnTo>
                  <a:cubicBezTo>
                    <a:pt x="2019" y="779"/>
                    <a:pt x="2019" y="1"/>
                    <a:pt x="1494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18"/>
            <p:cNvSpPr/>
            <p:nvPr/>
          </p:nvSpPr>
          <p:spPr>
            <a:xfrm>
              <a:off x="3170832" y="1608096"/>
              <a:ext cx="151432" cy="107667"/>
            </a:xfrm>
            <a:custGeom>
              <a:rect b="b" l="l" r="r" t="t"/>
              <a:pathLst>
                <a:path extrusionOk="0" h="7191" w="10114">
                  <a:moveTo>
                    <a:pt x="2061" y="0"/>
                  </a:moveTo>
                  <a:cubicBezTo>
                    <a:pt x="926" y="0"/>
                    <a:pt x="1" y="925"/>
                    <a:pt x="1" y="2061"/>
                  </a:cubicBezTo>
                  <a:lnTo>
                    <a:pt x="1" y="5130"/>
                  </a:lnTo>
                  <a:cubicBezTo>
                    <a:pt x="1" y="6265"/>
                    <a:pt x="926" y="7191"/>
                    <a:pt x="2061" y="7191"/>
                  </a:cubicBezTo>
                  <a:lnTo>
                    <a:pt x="8053" y="7191"/>
                  </a:lnTo>
                  <a:cubicBezTo>
                    <a:pt x="9189" y="7191"/>
                    <a:pt x="10093" y="6287"/>
                    <a:pt x="10114" y="5151"/>
                  </a:cubicBezTo>
                  <a:lnTo>
                    <a:pt x="10114" y="2061"/>
                  </a:lnTo>
                  <a:cubicBezTo>
                    <a:pt x="10114" y="925"/>
                    <a:pt x="9189" y="0"/>
                    <a:pt x="805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8"/>
            <p:cNvSpPr/>
            <p:nvPr/>
          </p:nvSpPr>
          <p:spPr>
            <a:xfrm>
              <a:off x="3227503" y="1642084"/>
              <a:ext cx="41878" cy="40007"/>
            </a:xfrm>
            <a:custGeom>
              <a:rect b="b" l="l" r="r" t="t"/>
              <a:pathLst>
                <a:path extrusionOk="0" h="2672" w="2797">
                  <a:moveTo>
                    <a:pt x="330" y="0"/>
                  </a:moveTo>
                  <a:cubicBezTo>
                    <a:pt x="161" y="0"/>
                    <a:pt x="0" y="144"/>
                    <a:pt x="0" y="337"/>
                  </a:cubicBezTo>
                  <a:lnTo>
                    <a:pt x="0" y="2335"/>
                  </a:lnTo>
                  <a:cubicBezTo>
                    <a:pt x="0" y="2528"/>
                    <a:pt x="148" y="2672"/>
                    <a:pt x="322" y="2672"/>
                  </a:cubicBezTo>
                  <a:cubicBezTo>
                    <a:pt x="375" y="2672"/>
                    <a:pt x="430" y="2658"/>
                    <a:pt x="484" y="2629"/>
                  </a:cubicBezTo>
                  <a:lnTo>
                    <a:pt x="2544" y="1641"/>
                  </a:lnTo>
                  <a:cubicBezTo>
                    <a:pt x="2796" y="1515"/>
                    <a:pt x="2796" y="1157"/>
                    <a:pt x="2544" y="1031"/>
                  </a:cubicBezTo>
                  <a:lnTo>
                    <a:pt x="484" y="43"/>
                  </a:lnTo>
                  <a:cubicBezTo>
                    <a:pt x="435" y="13"/>
                    <a:pt x="382" y="0"/>
                    <a:pt x="330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8"/>
            <p:cNvSpPr/>
            <p:nvPr/>
          </p:nvSpPr>
          <p:spPr>
            <a:xfrm>
              <a:off x="3087106" y="1776177"/>
              <a:ext cx="160865" cy="11679"/>
            </a:xfrm>
            <a:custGeom>
              <a:rect b="b" l="l" r="r" t="t"/>
              <a:pathLst>
                <a:path extrusionOk="0" h="780" w="10744">
                  <a:moveTo>
                    <a:pt x="506" y="1"/>
                  </a:moveTo>
                  <a:cubicBezTo>
                    <a:pt x="0" y="1"/>
                    <a:pt x="7" y="779"/>
                    <a:pt x="526" y="779"/>
                  </a:cubicBezTo>
                  <a:lnTo>
                    <a:pt x="10218" y="779"/>
                  </a:lnTo>
                  <a:cubicBezTo>
                    <a:pt x="10744" y="779"/>
                    <a:pt x="10744" y="1"/>
                    <a:pt x="10218" y="1"/>
                  </a:cubicBezTo>
                  <a:lnTo>
                    <a:pt x="526" y="1"/>
                  </a:lnTo>
                  <a:cubicBezTo>
                    <a:pt x="519" y="1"/>
                    <a:pt x="512" y="1"/>
                    <a:pt x="50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8"/>
            <p:cNvSpPr/>
            <p:nvPr/>
          </p:nvSpPr>
          <p:spPr>
            <a:xfrm>
              <a:off x="3362540" y="1775563"/>
              <a:ext cx="46295" cy="11978"/>
            </a:xfrm>
            <a:custGeom>
              <a:rect b="b" l="l" r="r" t="t"/>
              <a:pathLst>
                <a:path extrusionOk="0" h="800" w="3092">
                  <a:moveTo>
                    <a:pt x="526" y="0"/>
                  </a:moveTo>
                  <a:cubicBezTo>
                    <a:pt x="1" y="0"/>
                    <a:pt x="1" y="799"/>
                    <a:pt x="526" y="799"/>
                  </a:cubicBezTo>
                  <a:lnTo>
                    <a:pt x="2566" y="799"/>
                  </a:lnTo>
                  <a:cubicBezTo>
                    <a:pt x="3091" y="799"/>
                    <a:pt x="3091" y="0"/>
                    <a:pt x="2566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8"/>
            <p:cNvSpPr/>
            <p:nvPr/>
          </p:nvSpPr>
          <p:spPr>
            <a:xfrm>
              <a:off x="3170832" y="1608096"/>
              <a:ext cx="151432" cy="44079"/>
            </a:xfrm>
            <a:custGeom>
              <a:rect b="b" l="l" r="r" t="t"/>
              <a:pathLst>
                <a:path extrusionOk="0" h="2944" w="10114">
                  <a:moveTo>
                    <a:pt x="2061" y="0"/>
                  </a:moveTo>
                  <a:cubicBezTo>
                    <a:pt x="926" y="0"/>
                    <a:pt x="1" y="925"/>
                    <a:pt x="1" y="2061"/>
                  </a:cubicBezTo>
                  <a:lnTo>
                    <a:pt x="1" y="2944"/>
                  </a:lnTo>
                  <a:cubicBezTo>
                    <a:pt x="1" y="1808"/>
                    <a:pt x="926" y="883"/>
                    <a:pt x="2061" y="883"/>
                  </a:cubicBezTo>
                  <a:lnTo>
                    <a:pt x="8053" y="883"/>
                  </a:lnTo>
                  <a:cubicBezTo>
                    <a:pt x="9189" y="883"/>
                    <a:pt x="10114" y="1808"/>
                    <a:pt x="10114" y="2944"/>
                  </a:cubicBezTo>
                  <a:lnTo>
                    <a:pt x="10114" y="2061"/>
                  </a:lnTo>
                  <a:cubicBezTo>
                    <a:pt x="10114" y="925"/>
                    <a:pt x="9189" y="0"/>
                    <a:pt x="805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9" name="Google Shape;339;p18"/>
          <p:cNvSpPr txBox="1"/>
          <p:nvPr/>
        </p:nvSpPr>
        <p:spPr>
          <a:xfrm>
            <a:off x="15884650" y="1448075"/>
            <a:ext cx="1083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18"/>
          <p:cNvSpPr txBox="1"/>
          <p:nvPr/>
        </p:nvSpPr>
        <p:spPr>
          <a:xfrm>
            <a:off x="8669675" y="601800"/>
            <a:ext cx="174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18"/>
          <p:cNvSpPr txBox="1"/>
          <p:nvPr/>
        </p:nvSpPr>
        <p:spPr>
          <a:xfrm>
            <a:off x="15722000" y="1262100"/>
            <a:ext cx="10832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sng" cap="none" strike="noStrike">
                <a:solidFill>
                  <a:srgbClr val="F6B26B"/>
                </a:solidFill>
                <a:latin typeface="Comfortaa"/>
                <a:ea typeface="Comfortaa"/>
                <a:cs typeface="Comfortaa"/>
                <a:sym typeface="Comforta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Helpful video</a:t>
            </a:r>
            <a:endParaRPr b="0" i="0" sz="1600" u="sng" cap="none" strike="noStrike">
              <a:solidFill>
                <a:srgbClr val="F6B26B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42" name="Google Shape;342;p18"/>
          <p:cNvSpPr/>
          <p:nvPr/>
        </p:nvSpPr>
        <p:spPr>
          <a:xfrm>
            <a:off x="6231375" y="3610800"/>
            <a:ext cx="1323900" cy="723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3" name="Google Shape;343;p18"/>
          <p:cNvPicPr preferRelativeResize="0"/>
          <p:nvPr/>
        </p:nvPicPr>
        <p:blipFill rotWithShape="1">
          <a:blip r:embed="rId7">
            <a:alphaModFix/>
          </a:blip>
          <a:srcRect b="14000" l="1971" r="67470" t="38181"/>
          <a:stretch/>
        </p:blipFill>
        <p:spPr>
          <a:xfrm>
            <a:off x="11951263" y="5925875"/>
            <a:ext cx="5655572" cy="3928349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18"/>
          <p:cNvSpPr txBox="1"/>
          <p:nvPr/>
        </p:nvSpPr>
        <p:spPr>
          <a:xfrm>
            <a:off x="12157950" y="-22200"/>
            <a:ext cx="5242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18"/>
          <p:cNvSpPr/>
          <p:nvPr/>
        </p:nvSpPr>
        <p:spPr>
          <a:xfrm>
            <a:off x="16542400" y="7479800"/>
            <a:ext cx="1745700" cy="865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7th cervical vertebra</a:t>
            </a:r>
            <a:endParaRPr/>
          </a:p>
        </p:txBody>
      </p:sp>
      <p:sp>
        <p:nvSpPr>
          <p:cNvPr id="346" name="Google Shape;346;p18"/>
          <p:cNvSpPr/>
          <p:nvPr/>
        </p:nvSpPr>
        <p:spPr>
          <a:xfrm>
            <a:off x="15424950" y="5681700"/>
            <a:ext cx="2330400" cy="1487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19"/>
          <p:cNvSpPr txBox="1"/>
          <p:nvPr/>
        </p:nvSpPr>
        <p:spPr>
          <a:xfrm>
            <a:off x="1902700" y="815291"/>
            <a:ext cx="71652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Movements</a:t>
            </a:r>
            <a:endParaRPr b="0" i="0" sz="3500" u="none" cap="none" strike="noStrike">
              <a:solidFill>
                <a:srgbClr val="000000"/>
              </a:solidFill>
              <a:highlight>
                <a:srgbClr val="EFEFEF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graphicFrame>
        <p:nvGraphicFramePr>
          <p:cNvPr id="353" name="Google Shape;353;p19"/>
          <p:cNvGraphicFramePr/>
          <p:nvPr/>
        </p:nvGraphicFramePr>
        <p:xfrm>
          <a:off x="952500" y="2126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{FEC004D1-4C39-4A3F-973E-84F3A0E5AC3A}</a:tableStyleId>
              </a:tblPr>
              <a:tblGrid>
                <a:gridCol w="8191500"/>
                <a:gridCol w="8191500"/>
              </a:tblGrid>
              <a:tr h="1293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Movements in the </a:t>
                      </a:r>
                      <a:r>
                        <a:rPr b="1" lang="en-US" sz="28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Atlanto-oocipital</a:t>
                      </a:r>
                      <a:r>
                        <a:rPr lang="en-US" sz="28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joint</a:t>
                      </a:r>
                      <a:endParaRPr sz="28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8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Movements in the </a:t>
                      </a:r>
                      <a:r>
                        <a:rPr b="1" lang="en-US" sz="28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Atlanto-axial</a:t>
                      </a:r>
                      <a:r>
                        <a:rPr lang="en-US" sz="28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joint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</a:tr>
              <a:tr h="2418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The joints are capable of: </a:t>
                      </a:r>
                      <a:endParaRPr sz="25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1- Flexion</a:t>
                      </a:r>
                      <a:endParaRPr sz="25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2- Extension</a:t>
                      </a:r>
                      <a:endParaRPr sz="25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3- Lateral flexion</a:t>
                      </a:r>
                      <a:endParaRPr sz="25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Allow us to nod i.e </a:t>
                      </a:r>
                      <a:r>
                        <a:rPr b="1" lang="en-US" sz="2500" u="sng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“YES”</a:t>
                      </a:r>
                      <a:endParaRPr b="1" sz="2500" u="sng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b="1" lang="en-US" sz="2500" u="sng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They don’t rotate</a:t>
                      </a:r>
                      <a:r>
                        <a:rPr b="1" lang="en-US" sz="2500" u="sng" cap="none" strike="noStrike">
                          <a:solidFill>
                            <a:srgbClr val="FF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endParaRPr b="1" sz="2500" u="sng" cap="none" strike="noStrike">
                        <a:solidFill>
                          <a:srgbClr val="FF000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Extensive </a:t>
                      </a:r>
                      <a:r>
                        <a:rPr b="1" lang="en-US" sz="2500" u="sng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rotation</a:t>
                      </a:r>
                      <a:r>
                        <a:rPr lang="en-US" sz="25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of the </a:t>
                      </a:r>
                      <a:r>
                        <a:rPr b="1" lang="en-US" sz="25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atlas and the skull </a:t>
                      </a:r>
                      <a:endParaRPr b="1" sz="25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(and thus of the head on the axis).</a:t>
                      </a:r>
                      <a:endParaRPr sz="25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That is to say “</a:t>
                      </a:r>
                      <a:r>
                        <a:rPr b="1" lang="en-US" sz="2500" u="sng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NO”</a:t>
                      </a:r>
                      <a:endParaRPr b="1" sz="2500" u="sng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196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B7B7B7"/>
                      </a:solidFill>
                      <a:prstDash val="lgDash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354" name="Google Shape;354;p19"/>
          <p:cNvPicPr preferRelativeResize="0"/>
          <p:nvPr/>
        </p:nvPicPr>
        <p:blipFill rotWithShape="1">
          <a:blip r:embed="rId4">
            <a:alphaModFix/>
          </a:blip>
          <a:srcRect b="7062" l="33097" r="46010" t="58149"/>
          <a:stretch/>
        </p:blipFill>
        <p:spPr>
          <a:xfrm>
            <a:off x="5395875" y="6440263"/>
            <a:ext cx="3481226" cy="313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19"/>
          <p:cNvPicPr preferRelativeResize="0"/>
          <p:nvPr/>
        </p:nvPicPr>
        <p:blipFill rotWithShape="1">
          <a:blip r:embed="rId4">
            <a:alphaModFix/>
          </a:blip>
          <a:srcRect b="43299" l="32637" r="44593" t="17703"/>
          <a:stretch/>
        </p:blipFill>
        <p:spPr>
          <a:xfrm>
            <a:off x="1131400" y="6440263"/>
            <a:ext cx="4107827" cy="313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19"/>
          <p:cNvPicPr preferRelativeResize="0"/>
          <p:nvPr/>
        </p:nvPicPr>
        <p:blipFill rotWithShape="1">
          <a:blip r:embed="rId5">
            <a:alphaModFix/>
          </a:blip>
          <a:srcRect b="10736" l="26820" r="39674" t="28737"/>
          <a:stretch/>
        </p:blipFill>
        <p:spPr>
          <a:xfrm>
            <a:off x="10199975" y="6405450"/>
            <a:ext cx="6353224" cy="3202701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19"/>
          <p:cNvSpPr/>
          <p:nvPr/>
        </p:nvSpPr>
        <p:spPr>
          <a:xfrm>
            <a:off x="3250350" y="5470150"/>
            <a:ext cx="357300" cy="2820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CC0000"/>
          </a:solidFill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20"/>
          <p:cNvSpPr txBox="1"/>
          <p:nvPr/>
        </p:nvSpPr>
        <p:spPr>
          <a:xfrm>
            <a:off x="1902700" y="815291"/>
            <a:ext cx="71652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The </a:t>
            </a:r>
            <a:r>
              <a:rPr b="0" i="0" lang="en-US" sz="3500" u="none" cap="none" strike="noStrike">
                <a:solidFill>
                  <a:srgbClr val="E06666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Cervical</a:t>
            </a:r>
            <a:r>
              <a:rPr b="0" i="0" lang="en-US" sz="3500" u="none" cap="none" strike="noStrike">
                <a:solidFill>
                  <a:srgbClr val="000000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 Spine</a:t>
            </a:r>
            <a:endParaRPr b="0" i="0" sz="3500" u="none" cap="none" strike="noStrike">
              <a:solidFill>
                <a:srgbClr val="000000"/>
              </a:solidFill>
              <a:highlight>
                <a:srgbClr val="EFEFEF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64" name="Google Shape;364;p20"/>
          <p:cNvSpPr txBox="1"/>
          <p:nvPr/>
        </p:nvSpPr>
        <p:spPr>
          <a:xfrm>
            <a:off x="11960650" y="431263"/>
            <a:ext cx="38742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US" sz="2700" u="none" cap="none" strike="noStrike">
                <a:solidFill>
                  <a:srgbClr val="3C78D8"/>
                </a:solidFill>
                <a:latin typeface="Comfortaa"/>
                <a:ea typeface="Comfortaa"/>
                <a:cs typeface="Comfortaa"/>
                <a:sym typeface="Comfortaa"/>
              </a:rPr>
              <a:t>In Male Slides Only</a:t>
            </a:r>
            <a:endParaRPr b="1" i="0" sz="2700" u="none" cap="none" strike="noStrike">
              <a:solidFill>
                <a:srgbClr val="3C78D8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20"/>
          <p:cNvSpPr/>
          <p:nvPr/>
        </p:nvSpPr>
        <p:spPr>
          <a:xfrm>
            <a:off x="11904325" y="432550"/>
            <a:ext cx="3798900" cy="620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20"/>
          <p:cNvSpPr txBox="1"/>
          <p:nvPr/>
        </p:nvSpPr>
        <p:spPr>
          <a:xfrm>
            <a:off x="0" y="0"/>
            <a:ext cx="30000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 	 	 	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20"/>
          <p:cNvSpPr txBox="1"/>
          <p:nvPr/>
        </p:nvSpPr>
        <p:spPr>
          <a:xfrm>
            <a:off x="2331975" y="6713825"/>
            <a:ext cx="108324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	 	 	 		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				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					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					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					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					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					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					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				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20"/>
          <p:cNvSpPr txBox="1"/>
          <p:nvPr/>
        </p:nvSpPr>
        <p:spPr>
          <a:xfrm>
            <a:off x="443775" y="2595250"/>
            <a:ext cx="10595400" cy="6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25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The cervical vertebrae (particularly C7), may be fractured or, more commonly, dislocated by a fall on the head with acute flexion of the neck e.g: diving into shallow water.</a:t>
            </a:r>
            <a:endParaRPr b="0" i="0" sz="21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Dislocation may even result from the sudden forward jerk (during car or airplane crash).</a:t>
            </a:r>
            <a:endParaRPr b="0" i="0" sz="21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0" i="0" sz="21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Why not fracture?</a:t>
            </a:r>
            <a:endParaRPr b="1" i="0" sz="24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The relatively horizontal intervertebral facets of the cervical vertebrae allow dislocation to take place without their being fractured.</a:t>
            </a:r>
            <a:endParaRPr b="0" i="0" sz="21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Cervical disc prolapse:</a:t>
            </a:r>
            <a:endParaRPr b="1" i="0" sz="24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This may sometimes occur at the lower cervical intervertebral discs C5/6 and C6/7.</a:t>
            </a:r>
            <a:endParaRPr b="0" i="0" sz="21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20"/>
          <p:cNvSpPr txBox="1"/>
          <p:nvPr/>
        </p:nvSpPr>
        <p:spPr>
          <a:xfrm>
            <a:off x="0" y="0"/>
            <a:ext cx="3000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 	 	 	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 		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0" name="Google Shape;370;p20"/>
          <p:cNvPicPr preferRelativeResize="0"/>
          <p:nvPr/>
        </p:nvPicPr>
        <p:blipFill rotWithShape="1">
          <a:blip r:embed="rId4">
            <a:alphaModFix/>
          </a:blip>
          <a:srcRect b="4802" l="56441" r="0" t="9293"/>
          <a:stretch/>
        </p:blipFill>
        <p:spPr>
          <a:xfrm>
            <a:off x="11276175" y="1538600"/>
            <a:ext cx="6840550" cy="8339452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20"/>
          <p:cNvSpPr/>
          <p:nvPr/>
        </p:nvSpPr>
        <p:spPr>
          <a:xfrm>
            <a:off x="3178250" y="2035500"/>
            <a:ext cx="4776900" cy="1166100"/>
          </a:xfrm>
          <a:prstGeom prst="down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solidFill>
            <a:srgbClr val="FCE5CD"/>
          </a:solidFill>
          <a:ln cap="flat" cmpd="sng" w="19050">
            <a:solidFill>
              <a:srgbClr val="FCE5C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Applied anatomy</a:t>
            </a:r>
            <a:endParaRPr b="1" i="0" sz="23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1"/>
          <p:cNvSpPr txBox="1"/>
          <p:nvPr/>
        </p:nvSpPr>
        <p:spPr>
          <a:xfrm>
            <a:off x="2073463" y="2235282"/>
            <a:ext cx="10832400" cy="61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 	 	 		</a:t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	</a:t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5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The body : </a:t>
            </a:r>
            <a:r>
              <a:rPr b="0" i="0" lang="en-US" sz="25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is somewhat heart-shaped and has </a:t>
            </a:r>
            <a:r>
              <a:rPr b="1" i="0" lang="en-US" sz="2500" u="sng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2 costal demifacets </a:t>
            </a:r>
            <a:r>
              <a:rPr b="0" i="0" lang="en-US" sz="2500" u="none" cap="none" strike="noStrike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(articulating surfaces)</a:t>
            </a:r>
            <a:r>
              <a:rPr b="1" i="0" lang="en-US" sz="25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0" i="0" lang="en-US" sz="25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on each side; </a:t>
            </a:r>
            <a:r>
              <a:rPr b="0" i="0" lang="en-US" sz="2500" u="none" cap="none" strike="noStrike">
                <a:solidFill>
                  <a:srgbClr val="C27BA0"/>
                </a:solidFill>
                <a:latin typeface="Comfortaa"/>
                <a:ea typeface="Comfortaa"/>
                <a:cs typeface="Comfortaa"/>
                <a:sym typeface="Comfortaa"/>
              </a:rPr>
              <a:t>superior and inferior</a:t>
            </a:r>
            <a:r>
              <a:rPr b="0" i="0" lang="en-US" sz="25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(for articulation with </a:t>
            </a:r>
            <a:r>
              <a:rPr b="1" i="0" lang="en-US" sz="25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heads of the ribs </a:t>
            </a:r>
            <a:r>
              <a:rPr b="0" i="0" lang="en-US" sz="25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of same &amp; next number). </a:t>
            </a:r>
            <a:endParaRPr b="0" i="0" sz="25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21"/>
          <p:cNvSpPr txBox="1"/>
          <p:nvPr/>
        </p:nvSpPr>
        <p:spPr>
          <a:xfrm>
            <a:off x="2073463" y="4445632"/>
            <a:ext cx="10832400" cy="57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 	 	 		</a:t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	</a:t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500" u="none" cap="none" strike="noStrike">
                <a:solidFill>
                  <a:srgbClr val="C27BA0"/>
                </a:solidFill>
                <a:latin typeface="Comfortaa"/>
                <a:ea typeface="Comfortaa"/>
                <a:cs typeface="Comfortaa"/>
                <a:sym typeface="Comfortaa"/>
              </a:rPr>
              <a:t>Transverse process: No</a:t>
            </a:r>
            <a:r>
              <a:rPr b="0" i="0" lang="en-US" sz="2500" u="none" cap="none" strike="noStrike">
                <a:solidFill>
                  <a:srgbClr val="C27BA0"/>
                </a:solidFill>
                <a:latin typeface="Comfortaa"/>
                <a:ea typeface="Comfortaa"/>
                <a:cs typeface="Comfortaa"/>
                <a:sym typeface="Comfortaa"/>
              </a:rPr>
              <a:t> foramen. It has 2 </a:t>
            </a:r>
            <a:r>
              <a:rPr b="1" i="0" lang="en-US" sz="2500" u="none" cap="none" strike="noStrike">
                <a:solidFill>
                  <a:srgbClr val="C27BA0"/>
                </a:solidFill>
                <a:latin typeface="Comfortaa"/>
                <a:ea typeface="Comfortaa"/>
                <a:cs typeface="Comfortaa"/>
                <a:sym typeface="Comfortaa"/>
              </a:rPr>
              <a:t>costal facets </a:t>
            </a:r>
            <a:r>
              <a:rPr b="0" i="0" lang="en-US" sz="2500" u="none" cap="none" strike="noStrike">
                <a:solidFill>
                  <a:srgbClr val="C27BA0"/>
                </a:solidFill>
                <a:latin typeface="Comfortaa"/>
                <a:ea typeface="Comfortaa"/>
                <a:cs typeface="Comfortaa"/>
                <a:sym typeface="Comfortaa"/>
              </a:rPr>
              <a:t>(articulating surfaces) </a:t>
            </a:r>
            <a:r>
              <a:rPr b="1" i="0" lang="en-US" sz="2500" u="none" cap="none" strike="noStrike">
                <a:solidFill>
                  <a:srgbClr val="C27BA0"/>
                </a:solidFill>
                <a:latin typeface="Comfortaa"/>
                <a:ea typeface="Comfortaa"/>
                <a:cs typeface="Comfortaa"/>
                <a:sym typeface="Comfortaa"/>
              </a:rPr>
              <a:t>which receive the articulation </a:t>
            </a:r>
            <a:r>
              <a:rPr b="0" i="0" lang="en-US" sz="2500" u="none" cap="none" strike="noStrike">
                <a:solidFill>
                  <a:srgbClr val="C27BA0"/>
                </a:solidFill>
                <a:latin typeface="Comfortaa"/>
                <a:ea typeface="Comfortaa"/>
                <a:cs typeface="Comfortaa"/>
                <a:sym typeface="Comfortaa"/>
              </a:rPr>
              <a:t>of the </a:t>
            </a:r>
            <a:r>
              <a:rPr b="1" i="0" lang="en-US" sz="2500" u="none" cap="none" strike="noStrike">
                <a:solidFill>
                  <a:srgbClr val="C27BA0"/>
                </a:solidFill>
                <a:latin typeface="Comfortaa"/>
                <a:ea typeface="Comfortaa"/>
                <a:cs typeface="Comfortaa"/>
                <a:sym typeface="Comfortaa"/>
              </a:rPr>
              <a:t>tubercle of ribs </a:t>
            </a:r>
            <a:r>
              <a:rPr b="0" i="0" lang="en-US" sz="2500" u="none" cap="none" strike="noStrike">
                <a:solidFill>
                  <a:srgbClr val="C27BA0"/>
                </a:solidFill>
                <a:latin typeface="Comfortaa"/>
                <a:ea typeface="Comfortaa"/>
                <a:cs typeface="Comfortaa"/>
                <a:sym typeface="Comfortaa"/>
              </a:rPr>
              <a:t>of same number. </a:t>
            </a:r>
            <a:endParaRPr b="0" i="0" sz="2500" u="none" cap="none" strike="noStrike">
              <a:solidFill>
                <a:srgbClr val="C27BA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8" name="Google Shape;37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21"/>
          <p:cNvSpPr txBox="1"/>
          <p:nvPr/>
        </p:nvSpPr>
        <p:spPr>
          <a:xfrm>
            <a:off x="1902700" y="815291"/>
            <a:ext cx="71652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1155CC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Thoracic</a:t>
            </a:r>
            <a:r>
              <a:rPr b="0" i="0" lang="en-US" sz="3500" u="none" cap="none" strike="noStrike">
                <a:solidFill>
                  <a:srgbClr val="000000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 Vertebrae</a:t>
            </a:r>
            <a:endParaRPr b="0" i="0" sz="3500" u="none" cap="none" strike="noStrike">
              <a:solidFill>
                <a:srgbClr val="000000"/>
              </a:solidFill>
              <a:highlight>
                <a:srgbClr val="EFEFEF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80" name="Google Shape;380;p21"/>
          <p:cNvSpPr/>
          <p:nvPr/>
        </p:nvSpPr>
        <p:spPr>
          <a:xfrm>
            <a:off x="736659" y="2388375"/>
            <a:ext cx="1172400" cy="1772400"/>
          </a:xfrm>
          <a:prstGeom prst="diamond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21"/>
          <p:cNvSpPr/>
          <p:nvPr/>
        </p:nvSpPr>
        <p:spPr>
          <a:xfrm>
            <a:off x="736650" y="4160859"/>
            <a:ext cx="1172400" cy="1772400"/>
          </a:xfrm>
          <a:prstGeom prst="diamond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21"/>
          <p:cNvSpPr/>
          <p:nvPr/>
        </p:nvSpPr>
        <p:spPr>
          <a:xfrm>
            <a:off x="736650" y="5933318"/>
            <a:ext cx="1172400" cy="1772400"/>
          </a:xfrm>
          <a:prstGeom prst="diamond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21"/>
          <p:cNvSpPr/>
          <p:nvPr/>
        </p:nvSpPr>
        <p:spPr>
          <a:xfrm>
            <a:off x="736650" y="7705827"/>
            <a:ext cx="1172400" cy="1772400"/>
          </a:xfrm>
          <a:prstGeom prst="diamond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21"/>
          <p:cNvSpPr txBox="1"/>
          <p:nvPr/>
        </p:nvSpPr>
        <p:spPr>
          <a:xfrm>
            <a:off x="2073450" y="555982"/>
            <a:ext cx="10832400" cy="58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 	 	 		</a:t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						</a:t>
            </a:r>
            <a:endParaRPr b="0" i="0" sz="25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The </a:t>
            </a:r>
            <a:r>
              <a:rPr b="1" i="0" lang="en-US" sz="25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12 thoracic vertebrae</a:t>
            </a:r>
            <a:r>
              <a:rPr b="1" i="0" lang="en-US" sz="25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0" i="0" lang="en-US" sz="25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(T1-T12) are </a:t>
            </a:r>
            <a:r>
              <a:rPr b="0" i="0" lang="en-US" sz="25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almost typical</a:t>
            </a:r>
            <a:r>
              <a:rPr b="0" i="0" lang="en-US" sz="25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.						</a:t>
            </a:r>
            <a:endParaRPr b="0" i="0" sz="25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They are </a:t>
            </a:r>
            <a:r>
              <a:rPr b="1" i="0" lang="en-US" sz="25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larger </a:t>
            </a:r>
            <a:r>
              <a:rPr b="0" i="0" lang="en-US" sz="25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than the cervical vertebrae. </a:t>
            </a:r>
            <a:endParaRPr b="0" i="0" sz="25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21"/>
          <p:cNvSpPr txBox="1"/>
          <p:nvPr/>
        </p:nvSpPr>
        <p:spPr>
          <a:xfrm>
            <a:off x="2073463" y="6284507"/>
            <a:ext cx="10832400" cy="48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 	 	 		</a:t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						</a:t>
            </a:r>
            <a:endParaRPr b="0" i="0" sz="25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5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Spinous process : </a:t>
            </a:r>
            <a:r>
              <a:rPr b="0" i="0" lang="en-US" sz="25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is </a:t>
            </a:r>
            <a:r>
              <a:rPr b="1" i="0" lang="en-US" sz="25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long</a:t>
            </a:r>
            <a:r>
              <a:rPr b="1" i="0" lang="en-US" sz="25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0" i="0" lang="en-US" sz="25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and </a:t>
            </a:r>
            <a:r>
              <a:rPr b="1" i="0" lang="en-US" sz="25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hooks </a:t>
            </a:r>
            <a:r>
              <a:rPr b="0" i="0" lang="en-US" sz="25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sharply </a:t>
            </a:r>
            <a:r>
              <a:rPr b="1" i="0" lang="en-US" sz="25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downward.</a:t>
            </a:r>
            <a:r>
              <a:rPr b="1" i="0" lang="en-US" sz="2500" u="none" cap="none" strike="noStrike">
                <a:solidFill>
                  <a:srgbClr val="FF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1" i="0" sz="2500" u="none" cap="none" strike="noStrike">
              <a:solidFill>
                <a:srgbClr val="FF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6" name="Google Shape;386;p21"/>
          <p:cNvPicPr preferRelativeResize="0"/>
          <p:nvPr/>
        </p:nvPicPr>
        <p:blipFill rotWithShape="1">
          <a:blip r:embed="rId4">
            <a:alphaModFix/>
          </a:blip>
          <a:srcRect b="20720" l="0" r="0" t="22756"/>
          <a:stretch/>
        </p:blipFill>
        <p:spPr>
          <a:xfrm>
            <a:off x="13208600" y="5012774"/>
            <a:ext cx="4871975" cy="504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21"/>
          <p:cNvPicPr preferRelativeResize="0"/>
          <p:nvPr/>
        </p:nvPicPr>
        <p:blipFill rotWithShape="1">
          <a:blip r:embed="rId5">
            <a:alphaModFix/>
          </a:blip>
          <a:srcRect b="19747" l="0" r="0" t="21929"/>
          <a:stretch/>
        </p:blipFill>
        <p:spPr>
          <a:xfrm>
            <a:off x="13529250" y="154775"/>
            <a:ext cx="4551337" cy="4857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8" name="Google Shape;388;p21"/>
          <p:cNvCxnSpPr/>
          <p:nvPr/>
        </p:nvCxnSpPr>
        <p:spPr>
          <a:xfrm rot="10800000">
            <a:off x="13183025" y="5190525"/>
            <a:ext cx="5077800" cy="0"/>
          </a:xfrm>
          <a:prstGeom prst="straightConnector1">
            <a:avLst/>
          </a:prstGeom>
          <a:noFill/>
          <a:ln cap="flat" cmpd="sng" w="28575">
            <a:solidFill>
              <a:srgbClr val="E6B8A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9" name="Google Shape;389;p21"/>
          <p:cNvCxnSpPr/>
          <p:nvPr/>
        </p:nvCxnSpPr>
        <p:spPr>
          <a:xfrm flipH="1">
            <a:off x="13070275" y="112825"/>
            <a:ext cx="131700" cy="10117500"/>
          </a:xfrm>
          <a:prstGeom prst="straightConnector1">
            <a:avLst/>
          </a:prstGeom>
          <a:noFill/>
          <a:ln cap="flat" cmpd="sng" w="19050">
            <a:solidFill>
              <a:srgbClr val="E6B8A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0" name="Google Shape;390;p21"/>
          <p:cNvSpPr/>
          <p:nvPr/>
        </p:nvSpPr>
        <p:spPr>
          <a:xfrm>
            <a:off x="17145000" y="7541475"/>
            <a:ext cx="810000" cy="569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21"/>
          <p:cNvSpPr/>
          <p:nvPr/>
        </p:nvSpPr>
        <p:spPr>
          <a:xfrm>
            <a:off x="13366375" y="8110875"/>
            <a:ext cx="987000" cy="569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22"/>
          <p:cNvSpPr txBox="1"/>
          <p:nvPr/>
        </p:nvSpPr>
        <p:spPr>
          <a:xfrm>
            <a:off x="1902700" y="815291"/>
            <a:ext cx="71652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FF9900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Lumbar</a:t>
            </a:r>
            <a:r>
              <a:rPr b="0" i="0" lang="en-US" sz="3500" u="none" cap="none" strike="noStrike">
                <a:solidFill>
                  <a:srgbClr val="000000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 Vertebrae</a:t>
            </a:r>
            <a:endParaRPr b="0" i="0" sz="3500" u="none" cap="none" strike="noStrike">
              <a:solidFill>
                <a:srgbClr val="000000"/>
              </a:solidFill>
              <a:highlight>
                <a:srgbClr val="EFEFEF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98" name="Google Shape;398;p22"/>
          <p:cNvSpPr txBox="1"/>
          <p:nvPr/>
        </p:nvSpPr>
        <p:spPr>
          <a:xfrm>
            <a:off x="11678650" y="9139825"/>
            <a:ext cx="108324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*Hatchet-shaped :</a:t>
            </a:r>
            <a:endParaRPr b="0" i="0" sz="1700" u="none" cap="none" strike="noStrike">
              <a:solidFill>
                <a:srgbClr val="66666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شكلها يشبه الفأس </a:t>
            </a:r>
            <a:endParaRPr b="0" i="0" sz="1700" u="none" cap="none" strike="noStrike">
              <a:solidFill>
                <a:srgbClr val="666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99" name="Google Shape;399;p22"/>
          <p:cNvPicPr preferRelativeResize="0"/>
          <p:nvPr/>
        </p:nvPicPr>
        <p:blipFill rotWithShape="1">
          <a:blip r:embed="rId4">
            <a:alphaModFix/>
          </a:blip>
          <a:srcRect b="8883" l="8107" r="7353" t="8710"/>
          <a:stretch/>
        </p:blipFill>
        <p:spPr>
          <a:xfrm>
            <a:off x="14010623" y="8365550"/>
            <a:ext cx="2651699" cy="1615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umbar vertebrae" id="400" name="Google Shape;400;p22"/>
          <p:cNvPicPr preferRelativeResize="0"/>
          <p:nvPr/>
        </p:nvPicPr>
        <p:blipFill rotWithShape="1">
          <a:blip r:embed="rId5">
            <a:alphaModFix/>
          </a:blip>
          <a:srcRect b="0" l="48806" r="0" t="11245"/>
          <a:stretch/>
        </p:blipFill>
        <p:spPr>
          <a:xfrm>
            <a:off x="12524950" y="5021250"/>
            <a:ext cx="4588700" cy="3097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1" name="Google Shape;401;p22"/>
          <p:cNvCxnSpPr/>
          <p:nvPr/>
        </p:nvCxnSpPr>
        <p:spPr>
          <a:xfrm>
            <a:off x="12976275" y="7842200"/>
            <a:ext cx="526500" cy="1184700"/>
          </a:xfrm>
          <a:prstGeom prst="straightConnector1">
            <a:avLst/>
          </a:prstGeom>
          <a:noFill/>
          <a:ln cap="flat" cmpd="sng" w="19050">
            <a:solidFill>
              <a:srgbClr val="F6B26B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402" name="Google Shape;402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242850" y="239700"/>
            <a:ext cx="5604250" cy="47626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3" name="Google Shape;403;p22"/>
          <p:cNvCxnSpPr/>
          <p:nvPr/>
        </p:nvCxnSpPr>
        <p:spPr>
          <a:xfrm>
            <a:off x="12079975" y="5002350"/>
            <a:ext cx="6149700" cy="18900"/>
          </a:xfrm>
          <a:prstGeom prst="straightConnector1">
            <a:avLst/>
          </a:prstGeom>
          <a:noFill/>
          <a:ln cap="flat" cmpd="sng" w="19050">
            <a:solidFill>
              <a:srgbClr val="DD7E6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4" name="Google Shape;404;p22"/>
          <p:cNvSpPr/>
          <p:nvPr/>
        </p:nvSpPr>
        <p:spPr>
          <a:xfrm>
            <a:off x="16430075" y="488950"/>
            <a:ext cx="984600" cy="545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22"/>
          <p:cNvSpPr/>
          <p:nvPr/>
        </p:nvSpPr>
        <p:spPr>
          <a:xfrm>
            <a:off x="15677725" y="4272250"/>
            <a:ext cx="984600" cy="7080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22"/>
          <p:cNvSpPr/>
          <p:nvPr/>
        </p:nvSpPr>
        <p:spPr>
          <a:xfrm>
            <a:off x="16464850" y="3660650"/>
            <a:ext cx="1260000" cy="589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7" name="Google Shape;407;p22"/>
          <p:cNvGrpSpPr/>
          <p:nvPr/>
        </p:nvGrpSpPr>
        <p:grpSpPr>
          <a:xfrm>
            <a:off x="443797" y="1802885"/>
            <a:ext cx="10835887" cy="8178255"/>
            <a:chOff x="5830646" y="1267368"/>
            <a:chExt cx="531057" cy="553041"/>
          </a:xfrm>
        </p:grpSpPr>
        <p:grpSp>
          <p:nvGrpSpPr>
            <p:cNvPr id="408" name="Google Shape;408;p22"/>
            <p:cNvGrpSpPr/>
            <p:nvPr/>
          </p:nvGrpSpPr>
          <p:grpSpPr>
            <a:xfrm>
              <a:off x="5830671" y="1530289"/>
              <a:ext cx="259692" cy="290120"/>
              <a:chOff x="5830671" y="1530289"/>
              <a:chExt cx="259692" cy="290120"/>
            </a:xfrm>
          </p:grpSpPr>
          <p:sp>
            <p:nvSpPr>
              <p:cNvPr id="409" name="Google Shape;409;p22"/>
              <p:cNvSpPr/>
              <p:nvPr/>
            </p:nvSpPr>
            <p:spPr>
              <a:xfrm>
                <a:off x="5830671" y="1530289"/>
                <a:ext cx="259692" cy="232406"/>
              </a:xfrm>
              <a:custGeom>
                <a:rect b="b" l="l" r="r" t="t"/>
                <a:pathLst>
                  <a:path extrusionOk="0" h="9122" w="10193">
                    <a:moveTo>
                      <a:pt x="2727" y="1"/>
                    </a:moveTo>
                    <a:cubicBezTo>
                      <a:pt x="1220" y="1"/>
                      <a:pt x="0" y="1223"/>
                      <a:pt x="0" y="2728"/>
                    </a:cubicBezTo>
                    <a:lnTo>
                      <a:pt x="0" y="9122"/>
                    </a:lnTo>
                    <a:lnTo>
                      <a:pt x="3150" y="9122"/>
                    </a:lnTo>
                    <a:cubicBezTo>
                      <a:pt x="3150" y="8046"/>
                      <a:pt x="4021" y="7175"/>
                      <a:pt x="5097" y="7175"/>
                    </a:cubicBezTo>
                    <a:cubicBezTo>
                      <a:pt x="6172" y="7175"/>
                      <a:pt x="7044" y="8046"/>
                      <a:pt x="7044" y="9122"/>
                    </a:cubicBezTo>
                    <a:lnTo>
                      <a:pt x="7467" y="9122"/>
                    </a:lnTo>
                    <a:cubicBezTo>
                      <a:pt x="8972" y="9122"/>
                      <a:pt x="10192" y="7900"/>
                      <a:pt x="10192" y="6395"/>
                    </a:cubicBezTo>
                    <a:lnTo>
                      <a:pt x="10192" y="4135"/>
                    </a:lnTo>
                    <a:cubicBezTo>
                      <a:pt x="7951" y="4028"/>
                      <a:pt x="6148" y="2239"/>
                      <a:pt x="6018" y="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0" i="0" lang="en-US" sz="11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		 	 	 		</a:t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0" i="0" lang="en-US" sz="11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			</a:t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0" i="0" lang="en-US" sz="11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				</a:t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0" i="0" lang="en-US" sz="11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					</a:t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0" i="0" lang="en-US" sz="11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						</a:t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ctr">
                  <a:lnSpc>
                    <a:spcPct val="115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0" i="0" lang="en-US" sz="2500" u="none" cap="none" strike="noStrik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They have </a:t>
                </a:r>
                <a:r>
                  <a:rPr b="1" i="0" lang="en-US" sz="2500" u="none" cap="none" strike="noStrik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short, </a:t>
                </a:r>
                <a:r>
                  <a:rPr b="0" i="0" lang="en-US" sz="2500" u="none" cap="none" strike="noStrike">
                    <a:solidFill>
                      <a:srgbClr val="E06666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broad and flat or </a:t>
                </a:r>
                <a:r>
                  <a:rPr b="1" i="0" lang="en-US" sz="2500" u="none" cap="none" strike="noStrik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hatchet-shaped* spinous processes</a:t>
                </a:r>
                <a:r>
                  <a:rPr b="0" i="0" lang="en-US" sz="2500" u="none" cap="none" strike="noStrik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. </a:t>
                </a:r>
                <a:endParaRPr b="0" i="0" sz="25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endParaRPr>
              </a:p>
              <a:p>
                <a:pPr indent="0" lvl="0" marL="0" marR="0" rtl="0" algn="l">
                  <a:lnSpc>
                    <a:spcPct val="115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0" i="0" lang="en-US" sz="11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					</a:t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0" i="0" lang="en-US" sz="11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				</a:t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0" i="0" lang="en-US" sz="11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			</a:t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0" i="0" lang="en-US" sz="11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		</a:t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2"/>
              <p:cNvSpPr/>
              <p:nvPr/>
            </p:nvSpPr>
            <p:spPr>
              <a:xfrm>
                <a:off x="5922950" y="1745352"/>
                <a:ext cx="75057" cy="75057"/>
              </a:xfrm>
              <a:custGeom>
                <a:rect b="b" l="l" r="r" t="t"/>
                <a:pathLst>
                  <a:path extrusionOk="0" h="2946" w="2946">
                    <a:moveTo>
                      <a:pt x="1474" y="1"/>
                    </a:moveTo>
                    <a:cubicBezTo>
                      <a:pt x="661" y="1"/>
                      <a:pt x="1" y="660"/>
                      <a:pt x="1" y="1474"/>
                    </a:cubicBezTo>
                    <a:cubicBezTo>
                      <a:pt x="1" y="2287"/>
                      <a:pt x="661" y="2946"/>
                      <a:pt x="1474" y="2946"/>
                    </a:cubicBezTo>
                    <a:cubicBezTo>
                      <a:pt x="2288" y="2946"/>
                      <a:pt x="2946" y="2287"/>
                      <a:pt x="2946" y="1474"/>
                    </a:cubicBezTo>
                    <a:cubicBezTo>
                      <a:pt x="2946" y="660"/>
                      <a:pt x="2288" y="1"/>
                      <a:pt x="1474" y="1"/>
                    </a:cubicBezTo>
                    <a:close/>
                  </a:path>
                </a:pathLst>
              </a:custGeom>
              <a:solidFill>
                <a:srgbClr val="FCE5CD"/>
              </a:solidFill>
              <a:ln cap="flat" cmpd="sng" w="28575">
                <a:solidFill>
                  <a:srgbClr val="E6B8A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US" sz="2900" u="none" cap="none" strike="noStrike">
                    <a:solidFill>
                      <a:srgbClr val="000000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3</a:t>
                </a:r>
                <a:endParaRPr b="0" i="0" sz="29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endParaRPr>
              </a:p>
            </p:txBody>
          </p:sp>
        </p:grpSp>
        <p:grpSp>
          <p:nvGrpSpPr>
            <p:cNvPr id="411" name="Google Shape;411;p22"/>
            <p:cNvGrpSpPr/>
            <p:nvPr/>
          </p:nvGrpSpPr>
          <p:grpSpPr>
            <a:xfrm>
              <a:off x="6102011" y="1530289"/>
              <a:ext cx="259692" cy="290120"/>
              <a:chOff x="6102011" y="1530289"/>
              <a:chExt cx="259692" cy="290120"/>
            </a:xfrm>
          </p:grpSpPr>
          <p:sp>
            <p:nvSpPr>
              <p:cNvPr id="412" name="Google Shape;412;p22"/>
              <p:cNvSpPr/>
              <p:nvPr/>
            </p:nvSpPr>
            <p:spPr>
              <a:xfrm>
                <a:off x="6102011" y="1530289"/>
                <a:ext cx="259692" cy="232406"/>
              </a:xfrm>
              <a:custGeom>
                <a:rect b="b" l="l" r="r" t="t"/>
                <a:pathLst>
                  <a:path extrusionOk="0" h="9122" w="10193">
                    <a:moveTo>
                      <a:pt x="4177" y="1"/>
                    </a:moveTo>
                    <a:cubicBezTo>
                      <a:pt x="4045" y="2239"/>
                      <a:pt x="2244" y="4027"/>
                      <a:pt x="0" y="4135"/>
                    </a:cubicBezTo>
                    <a:lnTo>
                      <a:pt x="0" y="6395"/>
                    </a:lnTo>
                    <a:cubicBezTo>
                      <a:pt x="0" y="7902"/>
                      <a:pt x="1220" y="9122"/>
                      <a:pt x="2726" y="9122"/>
                    </a:cubicBezTo>
                    <a:lnTo>
                      <a:pt x="3148" y="9122"/>
                    </a:lnTo>
                    <a:cubicBezTo>
                      <a:pt x="3148" y="8046"/>
                      <a:pt x="4020" y="7175"/>
                      <a:pt x="5096" y="7175"/>
                    </a:cubicBezTo>
                    <a:cubicBezTo>
                      <a:pt x="6170" y="7175"/>
                      <a:pt x="7043" y="8046"/>
                      <a:pt x="7043" y="9122"/>
                    </a:cubicBezTo>
                    <a:lnTo>
                      <a:pt x="10193" y="9122"/>
                    </a:lnTo>
                    <a:lnTo>
                      <a:pt x="10193" y="2728"/>
                    </a:lnTo>
                    <a:cubicBezTo>
                      <a:pt x="10193" y="1223"/>
                      <a:pt x="8973" y="2"/>
                      <a:pt x="7467" y="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0" i="0" lang="en-US" sz="11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		 	 	 		</a:t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0" i="0" lang="en-US" sz="11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			</a:t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0" i="0" lang="en-US" sz="11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				</a:t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0" i="0" lang="en-US" sz="11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					</a:t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0" i="0" lang="en-US" sz="11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						</a:t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ctr">
                  <a:lnSpc>
                    <a:spcPct val="115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0" i="0" lang="en-US" sz="2500" u="none" cap="none" strike="noStrik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They are the </a:t>
                </a:r>
                <a:r>
                  <a:rPr b="1" i="0" lang="en-US" sz="2500" u="none" cap="none" strike="noStrike">
                    <a:solidFill>
                      <a:srgbClr val="CC0000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most</a:t>
                </a:r>
                <a:endParaRPr b="1" i="0" sz="2500" u="none" cap="none" strike="noStrike">
                  <a:solidFill>
                    <a:srgbClr val="CC0000"/>
                  </a:solidFill>
                  <a:latin typeface="Comfortaa"/>
                  <a:ea typeface="Comfortaa"/>
                  <a:cs typeface="Comfortaa"/>
                  <a:sym typeface="Comfortaa"/>
                </a:endParaRPr>
              </a:p>
              <a:p>
                <a:pPr indent="0" lvl="0" marL="0" marR="0" rtl="0" algn="ctr">
                  <a:lnSpc>
                    <a:spcPct val="115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i="0" lang="en-US" sz="2500" u="none" cap="none" strike="noStrike">
                    <a:solidFill>
                      <a:srgbClr val="CC0000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 solid</a:t>
                </a:r>
                <a:r>
                  <a:rPr b="0" i="0" lang="en-US" sz="2500" u="none" cap="none" strike="noStrik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 of all vertebrae.</a:t>
                </a:r>
                <a:r>
                  <a:rPr b="0" i="0" lang="en-US" sz="20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b="0" i="0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15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0" i="0" lang="en-US" sz="11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					</a:t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0" i="0" lang="en-US" sz="11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				</a:t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0" i="0" lang="en-US" sz="11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			</a:t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0" i="0" lang="en-US" sz="11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		</a:t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22"/>
              <p:cNvSpPr/>
              <p:nvPr/>
            </p:nvSpPr>
            <p:spPr>
              <a:xfrm>
                <a:off x="6193623" y="1745352"/>
                <a:ext cx="75031" cy="75057"/>
              </a:xfrm>
              <a:custGeom>
                <a:rect b="b" l="l" r="r" t="t"/>
                <a:pathLst>
                  <a:path extrusionOk="0" h="2946" w="2945">
                    <a:moveTo>
                      <a:pt x="1473" y="1"/>
                    </a:moveTo>
                    <a:cubicBezTo>
                      <a:pt x="660" y="1"/>
                      <a:pt x="0" y="660"/>
                      <a:pt x="0" y="1474"/>
                    </a:cubicBezTo>
                    <a:cubicBezTo>
                      <a:pt x="0" y="2287"/>
                      <a:pt x="660" y="2946"/>
                      <a:pt x="1473" y="2946"/>
                    </a:cubicBezTo>
                    <a:cubicBezTo>
                      <a:pt x="2285" y="2946"/>
                      <a:pt x="2945" y="2287"/>
                      <a:pt x="2945" y="1474"/>
                    </a:cubicBezTo>
                    <a:cubicBezTo>
                      <a:pt x="2945" y="660"/>
                      <a:pt x="2285" y="1"/>
                      <a:pt x="1473" y="1"/>
                    </a:cubicBezTo>
                    <a:close/>
                  </a:path>
                </a:pathLst>
              </a:custGeom>
              <a:solidFill>
                <a:srgbClr val="FCE5CD"/>
              </a:solidFill>
              <a:ln cap="flat" cmpd="sng" w="28575">
                <a:solidFill>
                  <a:srgbClr val="E6B8A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US" sz="2900" u="none" cap="none" strike="noStrike">
                    <a:solidFill>
                      <a:srgbClr val="000000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4</a:t>
                </a:r>
                <a:endParaRPr b="0" i="0" sz="29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endParaRPr>
              </a:p>
            </p:txBody>
          </p:sp>
        </p:grpSp>
        <p:grpSp>
          <p:nvGrpSpPr>
            <p:cNvPr id="414" name="Google Shape;414;p22"/>
            <p:cNvGrpSpPr/>
            <p:nvPr/>
          </p:nvGrpSpPr>
          <p:grpSpPr>
            <a:xfrm>
              <a:off x="5830646" y="1267368"/>
              <a:ext cx="259743" cy="257605"/>
              <a:chOff x="5830646" y="1267368"/>
              <a:chExt cx="259743" cy="257605"/>
            </a:xfrm>
          </p:grpSpPr>
          <p:sp>
            <p:nvSpPr>
              <p:cNvPr id="415" name="Google Shape;415;p22"/>
              <p:cNvSpPr/>
              <p:nvPr/>
            </p:nvSpPr>
            <p:spPr>
              <a:xfrm>
                <a:off x="5830646" y="1292593"/>
                <a:ext cx="259743" cy="232380"/>
              </a:xfrm>
              <a:custGeom>
                <a:rect b="b" l="l" r="r" t="t"/>
                <a:pathLst>
                  <a:path extrusionOk="0" h="9121" w="10195">
                    <a:moveTo>
                      <a:pt x="7470" y="1"/>
                    </a:moveTo>
                    <a:cubicBezTo>
                      <a:pt x="7469" y="1"/>
                      <a:pt x="7468" y="1"/>
                      <a:pt x="7467" y="1"/>
                    </a:cubicBezTo>
                    <a:lnTo>
                      <a:pt x="7044" y="1"/>
                    </a:lnTo>
                    <a:cubicBezTo>
                      <a:pt x="7044" y="1075"/>
                      <a:pt x="6172" y="1946"/>
                      <a:pt x="5097" y="1946"/>
                    </a:cubicBezTo>
                    <a:cubicBezTo>
                      <a:pt x="4021" y="1946"/>
                      <a:pt x="3150" y="1075"/>
                      <a:pt x="3150" y="1"/>
                    </a:cubicBezTo>
                    <a:lnTo>
                      <a:pt x="0" y="1"/>
                    </a:lnTo>
                    <a:lnTo>
                      <a:pt x="0" y="6393"/>
                    </a:lnTo>
                    <a:cubicBezTo>
                      <a:pt x="0" y="7900"/>
                      <a:pt x="1220" y="9120"/>
                      <a:pt x="2727" y="9120"/>
                    </a:cubicBezTo>
                    <a:lnTo>
                      <a:pt x="6018" y="9120"/>
                    </a:lnTo>
                    <a:cubicBezTo>
                      <a:pt x="6148" y="6883"/>
                      <a:pt x="7951" y="5095"/>
                      <a:pt x="10194" y="4987"/>
                    </a:cubicBezTo>
                    <a:lnTo>
                      <a:pt x="10194" y="2726"/>
                    </a:lnTo>
                    <a:cubicBezTo>
                      <a:pt x="10194" y="1222"/>
                      <a:pt x="8974" y="1"/>
                      <a:pt x="7470" y="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5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5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5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US" sz="2500" u="none" cap="none" strike="noStrike">
                    <a:solidFill>
                      <a:srgbClr val="000000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 There is </a:t>
                </a:r>
                <a:r>
                  <a:rPr b="1" i="0" lang="en-US" sz="2500" u="sng" cap="none" strike="noStrike">
                    <a:solidFill>
                      <a:srgbClr val="CC0000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5</a:t>
                </a:r>
                <a:r>
                  <a:rPr b="0" i="0" lang="en-US" sz="2500" u="none" cap="none" strike="noStrike">
                    <a:solidFill>
                      <a:srgbClr val="CC0000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 lumbar vertebrae </a:t>
                </a:r>
                <a:endParaRPr b="0" i="0" sz="2500" u="none" cap="none" strike="noStrike">
                  <a:solidFill>
                    <a:srgbClr val="CC0000"/>
                  </a:solidFill>
                  <a:latin typeface="Comfortaa"/>
                  <a:ea typeface="Comfortaa"/>
                  <a:cs typeface="Comfortaa"/>
                  <a:sym typeface="Comfortaa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US" sz="2500" u="none" cap="none" strike="noStrike">
                    <a:solidFill>
                      <a:srgbClr val="000000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(L1-L5)</a:t>
                </a:r>
                <a:endParaRPr b="0" i="0" sz="25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endParaRPr>
              </a:p>
            </p:txBody>
          </p:sp>
          <p:sp>
            <p:nvSpPr>
              <p:cNvPr id="416" name="Google Shape;416;p22"/>
              <p:cNvSpPr/>
              <p:nvPr/>
            </p:nvSpPr>
            <p:spPr>
              <a:xfrm>
                <a:off x="5922950" y="1267368"/>
                <a:ext cx="75057" cy="75057"/>
              </a:xfrm>
              <a:custGeom>
                <a:rect b="b" l="l" r="r" t="t"/>
                <a:pathLst>
                  <a:path extrusionOk="0" h="2946" w="2946">
                    <a:moveTo>
                      <a:pt x="1474" y="1"/>
                    </a:moveTo>
                    <a:cubicBezTo>
                      <a:pt x="661" y="1"/>
                      <a:pt x="1" y="660"/>
                      <a:pt x="1" y="1472"/>
                    </a:cubicBezTo>
                    <a:cubicBezTo>
                      <a:pt x="1" y="2286"/>
                      <a:pt x="661" y="2945"/>
                      <a:pt x="1474" y="2945"/>
                    </a:cubicBezTo>
                    <a:cubicBezTo>
                      <a:pt x="2288" y="2945"/>
                      <a:pt x="2946" y="2286"/>
                      <a:pt x="2946" y="1472"/>
                    </a:cubicBezTo>
                    <a:cubicBezTo>
                      <a:pt x="2946" y="660"/>
                      <a:pt x="2288" y="1"/>
                      <a:pt x="1474" y="1"/>
                    </a:cubicBezTo>
                    <a:close/>
                  </a:path>
                </a:pathLst>
              </a:custGeom>
              <a:solidFill>
                <a:srgbClr val="FCE5CD"/>
              </a:solidFill>
              <a:ln cap="flat" cmpd="sng" w="28575">
                <a:solidFill>
                  <a:srgbClr val="E6B8A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US" sz="2900" u="none" cap="none" strike="noStrike">
                    <a:solidFill>
                      <a:srgbClr val="000000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1</a:t>
                </a:r>
                <a:endParaRPr b="0" i="0" sz="29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endParaRPr>
              </a:p>
            </p:txBody>
          </p:sp>
        </p:grpSp>
        <p:grpSp>
          <p:nvGrpSpPr>
            <p:cNvPr id="417" name="Google Shape;417;p22"/>
            <p:cNvGrpSpPr/>
            <p:nvPr/>
          </p:nvGrpSpPr>
          <p:grpSpPr>
            <a:xfrm>
              <a:off x="6101293" y="1267368"/>
              <a:ext cx="259692" cy="251682"/>
              <a:chOff x="6101293" y="1267368"/>
              <a:chExt cx="259692" cy="251682"/>
            </a:xfrm>
          </p:grpSpPr>
          <p:sp>
            <p:nvSpPr>
              <p:cNvPr id="418" name="Google Shape;418;p22"/>
              <p:cNvSpPr/>
              <p:nvPr/>
            </p:nvSpPr>
            <p:spPr>
              <a:xfrm>
                <a:off x="6193623" y="1267368"/>
                <a:ext cx="75031" cy="75057"/>
              </a:xfrm>
              <a:custGeom>
                <a:rect b="b" l="l" r="r" t="t"/>
                <a:pathLst>
                  <a:path extrusionOk="0" h="2946" w="2945">
                    <a:moveTo>
                      <a:pt x="1473" y="1"/>
                    </a:moveTo>
                    <a:cubicBezTo>
                      <a:pt x="660" y="1"/>
                      <a:pt x="0" y="660"/>
                      <a:pt x="0" y="1472"/>
                    </a:cubicBezTo>
                    <a:cubicBezTo>
                      <a:pt x="0" y="2286"/>
                      <a:pt x="660" y="2945"/>
                      <a:pt x="1473" y="2945"/>
                    </a:cubicBezTo>
                    <a:cubicBezTo>
                      <a:pt x="2285" y="2945"/>
                      <a:pt x="2945" y="2286"/>
                      <a:pt x="2945" y="1472"/>
                    </a:cubicBezTo>
                    <a:cubicBezTo>
                      <a:pt x="2945" y="660"/>
                      <a:pt x="2285" y="1"/>
                      <a:pt x="1473" y="1"/>
                    </a:cubicBezTo>
                    <a:close/>
                  </a:path>
                </a:pathLst>
              </a:custGeom>
              <a:solidFill>
                <a:srgbClr val="FCE5CD"/>
              </a:solidFill>
              <a:ln cap="flat" cmpd="sng" w="28575">
                <a:solidFill>
                  <a:srgbClr val="E6B8A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US" sz="2900" u="none" cap="none" strike="noStrike">
                    <a:solidFill>
                      <a:srgbClr val="000000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2</a:t>
                </a:r>
                <a:endParaRPr b="0" i="0" sz="29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endParaRPr>
              </a:p>
            </p:txBody>
          </p:sp>
          <p:sp>
            <p:nvSpPr>
              <p:cNvPr id="419" name="Google Shape;419;p22"/>
              <p:cNvSpPr/>
              <p:nvPr/>
            </p:nvSpPr>
            <p:spPr>
              <a:xfrm>
                <a:off x="6101293" y="1286670"/>
                <a:ext cx="259692" cy="232380"/>
              </a:xfrm>
              <a:custGeom>
                <a:rect b="b" l="l" r="r" t="t"/>
                <a:pathLst>
                  <a:path extrusionOk="0" h="9121" w="10193">
                    <a:moveTo>
                      <a:pt x="2726" y="1"/>
                    </a:moveTo>
                    <a:cubicBezTo>
                      <a:pt x="1220" y="1"/>
                      <a:pt x="0" y="1221"/>
                      <a:pt x="0" y="2726"/>
                    </a:cubicBezTo>
                    <a:lnTo>
                      <a:pt x="0" y="4987"/>
                    </a:lnTo>
                    <a:cubicBezTo>
                      <a:pt x="2244" y="5095"/>
                      <a:pt x="4045" y="6883"/>
                      <a:pt x="4177" y="9120"/>
                    </a:cubicBezTo>
                    <a:lnTo>
                      <a:pt x="7467" y="9120"/>
                    </a:lnTo>
                    <a:cubicBezTo>
                      <a:pt x="8973" y="9120"/>
                      <a:pt x="10193" y="7900"/>
                      <a:pt x="10193" y="6393"/>
                    </a:cubicBezTo>
                    <a:lnTo>
                      <a:pt x="10193" y="1"/>
                    </a:lnTo>
                    <a:lnTo>
                      <a:pt x="7043" y="1"/>
                    </a:lnTo>
                    <a:cubicBezTo>
                      <a:pt x="7043" y="1075"/>
                      <a:pt x="6172" y="1946"/>
                      <a:pt x="5097" y="1946"/>
                    </a:cubicBezTo>
                    <a:cubicBezTo>
                      <a:pt x="4021" y="1946"/>
                      <a:pt x="3150" y="1075"/>
                      <a:pt x="3150" y="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0" i="0" lang="en-US" sz="11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		 	 	 		</a:t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0" i="0" lang="en-US" sz="11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			</a:t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0" i="0" lang="en-US" sz="11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			</a:t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0" i="0" lang="en-US" sz="11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					</a:t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0" i="0" lang="en-US" sz="11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						</a:t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ctr">
                  <a:lnSpc>
                    <a:spcPct val="115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0" i="0" lang="en-US" sz="2500" u="none" cap="none" strike="noStrik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They have </a:t>
                </a:r>
                <a:r>
                  <a:rPr b="1" i="0" lang="en-US" sz="2500" u="none" cap="none" strike="noStrike">
                    <a:solidFill>
                      <a:srgbClr val="CC0000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massive</a:t>
                </a:r>
                <a:r>
                  <a:rPr b="0" i="0" lang="en-US" sz="2500" u="none" cap="none" strike="noStrik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,           block like </a:t>
                </a:r>
                <a:r>
                  <a:rPr b="1" i="0" lang="en-US" sz="2500" u="none" cap="none" strike="noStrike">
                    <a:solidFill>
                      <a:srgbClr val="CC0000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bodies</a:t>
                </a:r>
                <a:r>
                  <a:rPr b="1" i="0" lang="en-US" sz="2500" u="none" cap="none" strike="noStrik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.</a:t>
                </a:r>
                <a:r>
                  <a:rPr b="1" i="0" lang="en-US" sz="2300" u="none" cap="none" strike="noStrik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 </a:t>
                </a:r>
                <a:endParaRPr b="1" i="0" sz="23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endParaRPr>
              </a:p>
              <a:p>
                <a:pPr indent="0" lvl="0" marL="0" marR="0" rtl="0" algn="l">
                  <a:lnSpc>
                    <a:spcPct val="115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0" i="0" lang="en-US" sz="11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					</a:t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0" i="0" lang="en-US" sz="11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				</a:t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0" i="0" lang="en-US" sz="11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			</a:t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0" i="0" lang="en-US" sz="11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		</a:t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20" name="Google Shape;420;p22"/>
          <p:cNvSpPr/>
          <p:nvPr/>
        </p:nvSpPr>
        <p:spPr>
          <a:xfrm>
            <a:off x="521050" y="3189800"/>
            <a:ext cx="4983600" cy="25011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E6B8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22"/>
          <p:cNvSpPr/>
          <p:nvPr/>
        </p:nvSpPr>
        <p:spPr>
          <a:xfrm>
            <a:off x="6057575" y="3189788"/>
            <a:ext cx="4983600" cy="25011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E6B8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22"/>
          <p:cNvSpPr/>
          <p:nvPr/>
        </p:nvSpPr>
        <p:spPr>
          <a:xfrm>
            <a:off x="443800" y="6074425"/>
            <a:ext cx="5138100" cy="26160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E6B8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22"/>
          <p:cNvSpPr/>
          <p:nvPr/>
        </p:nvSpPr>
        <p:spPr>
          <a:xfrm>
            <a:off x="6057575" y="6074425"/>
            <a:ext cx="4983600" cy="26160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E6B8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23"/>
          <p:cNvSpPr txBox="1"/>
          <p:nvPr/>
        </p:nvSpPr>
        <p:spPr>
          <a:xfrm>
            <a:off x="1902700" y="815300"/>
            <a:ext cx="102648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Movements of the </a:t>
            </a:r>
            <a:r>
              <a:rPr b="0" i="0" lang="en-US" sz="3500" u="none" cap="none" strike="noStrike">
                <a:solidFill>
                  <a:srgbClr val="1155CC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Thoraco</a:t>
            </a:r>
            <a:r>
              <a:rPr b="0" i="0" lang="en-US" sz="3500" u="none" cap="none" strike="noStrike">
                <a:solidFill>
                  <a:srgbClr val="FF9900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lumbar</a:t>
            </a:r>
            <a:r>
              <a:rPr b="0" i="0" lang="en-US" sz="3500" u="none" cap="none" strike="noStrike">
                <a:solidFill>
                  <a:srgbClr val="000000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 Spine</a:t>
            </a:r>
            <a:endParaRPr b="0" i="0" sz="3500" u="none" cap="none" strike="noStrike">
              <a:solidFill>
                <a:srgbClr val="000000"/>
              </a:solidFill>
              <a:highlight>
                <a:srgbClr val="EFEFEF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30" name="Google Shape;430;p23"/>
          <p:cNvSpPr txBox="1"/>
          <p:nvPr/>
        </p:nvSpPr>
        <p:spPr>
          <a:xfrm>
            <a:off x="1323000" y="1262100"/>
            <a:ext cx="16217700" cy="39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 	 	 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The following movements are</a:t>
            </a:r>
            <a:r>
              <a:rPr b="1" i="0" lang="en-US" sz="2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possible on the spine: flexion</a:t>
            </a:r>
            <a:r>
              <a:rPr b="0" i="0" lang="en-US" sz="2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b="1" i="0" lang="en-US" sz="2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extension</a:t>
            </a:r>
            <a:r>
              <a:rPr b="0" i="0" lang="en-US" sz="2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b="1" i="0" lang="en-US" sz="2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lateral flexion and rotation.</a:t>
            </a:r>
            <a:endParaRPr b="1" i="0" sz="24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In the thoracic region, </a:t>
            </a:r>
            <a:r>
              <a:rPr b="0" i="0" lang="en-US" sz="2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the </a:t>
            </a:r>
            <a:r>
              <a:rPr b="1" i="0" lang="en-US" sz="2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ribs</a:t>
            </a:r>
            <a:r>
              <a:rPr b="0" i="0" lang="en-US" sz="2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the </a:t>
            </a:r>
            <a:r>
              <a:rPr b="1" i="0" lang="en-US" sz="2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costal cartilages</a:t>
            </a:r>
            <a:r>
              <a:rPr b="0" i="0" lang="en-US" sz="2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and the </a:t>
            </a:r>
            <a:r>
              <a:rPr b="1" i="0" lang="en-US" sz="2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sternum </a:t>
            </a:r>
            <a:r>
              <a:rPr b="0" i="0" lang="en-US" sz="2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severely </a:t>
            </a:r>
            <a:r>
              <a:rPr b="1" i="0" lang="en-US" sz="2400" u="sng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restrict</a:t>
            </a:r>
            <a:r>
              <a:rPr b="1" i="0" lang="en-US" sz="2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the range of movement. </a:t>
            </a:r>
            <a:endParaRPr b="1" i="0" sz="24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23"/>
          <p:cNvSpPr txBox="1"/>
          <p:nvPr/>
        </p:nvSpPr>
        <p:spPr>
          <a:xfrm>
            <a:off x="0" y="0"/>
            <a:ext cx="3000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 	 	 	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 		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23"/>
          <p:cNvSpPr txBox="1"/>
          <p:nvPr/>
        </p:nvSpPr>
        <p:spPr>
          <a:xfrm>
            <a:off x="152400" y="152400"/>
            <a:ext cx="3000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 	 	 	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 		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23"/>
          <p:cNvSpPr txBox="1"/>
          <p:nvPr/>
        </p:nvSpPr>
        <p:spPr>
          <a:xfrm>
            <a:off x="304800" y="304800"/>
            <a:ext cx="3000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 	 	 	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 		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4" name="Google Shape;434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95275" y="4485350"/>
            <a:ext cx="11772675" cy="3582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5" name="Google Shape;435;p23"/>
          <p:cNvCxnSpPr/>
          <p:nvPr/>
        </p:nvCxnSpPr>
        <p:spPr>
          <a:xfrm flipH="1">
            <a:off x="10682050" y="4344225"/>
            <a:ext cx="37500" cy="5566800"/>
          </a:xfrm>
          <a:prstGeom prst="straightConnector1">
            <a:avLst/>
          </a:prstGeom>
          <a:noFill/>
          <a:ln cap="flat" cmpd="sng" w="38100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36" name="Google Shape;436;p23"/>
          <p:cNvSpPr txBox="1"/>
          <p:nvPr/>
        </p:nvSpPr>
        <p:spPr>
          <a:xfrm>
            <a:off x="443775" y="7185400"/>
            <a:ext cx="108324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 	 	 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Extension, flexion and lateral flexion</a:t>
            </a:r>
            <a:r>
              <a:rPr b="1" i="0" lang="en-US" sz="23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are:</a:t>
            </a:r>
            <a:endParaRPr b="1" i="0" sz="23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7465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Comfortaa"/>
              <a:buChar char="-"/>
            </a:pPr>
            <a:r>
              <a:rPr b="1" i="0" lang="en-US" sz="23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Extensive</a:t>
            </a:r>
            <a:r>
              <a:rPr b="1" i="0" lang="en-US" sz="23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in </a:t>
            </a:r>
            <a:r>
              <a:rPr b="1" i="0" lang="en-US" sz="23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lumbar</a:t>
            </a:r>
            <a:r>
              <a:rPr b="1" i="0" lang="en-US" sz="23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spine </a:t>
            </a:r>
            <a:endParaRPr b="1" i="0" sz="23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746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Comfortaa"/>
              <a:buChar char="-"/>
            </a:pPr>
            <a:r>
              <a:rPr b="1" i="0" lang="en-US" sz="23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Restricted</a:t>
            </a:r>
            <a:r>
              <a:rPr b="1" i="0" lang="en-US" sz="23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in </a:t>
            </a:r>
            <a:r>
              <a:rPr b="1" i="0" lang="en-US" sz="23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thoracic</a:t>
            </a:r>
            <a:r>
              <a:rPr b="1" i="0" lang="en-US" sz="23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spine. </a:t>
            </a:r>
            <a:endParaRPr b="1" i="0" sz="23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23"/>
          <p:cNvSpPr txBox="1"/>
          <p:nvPr/>
        </p:nvSpPr>
        <p:spPr>
          <a:xfrm>
            <a:off x="10964025" y="7132300"/>
            <a:ext cx="6958200" cy="3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 	 	 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Rotation</a:t>
            </a:r>
            <a:r>
              <a:rPr b="0" i="0" lang="en-US" sz="18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0" i="0" lang="en-US" sz="2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is:</a:t>
            </a:r>
            <a:endParaRPr b="0" i="0" sz="24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Char char="-"/>
            </a:pPr>
            <a:r>
              <a:rPr b="1" i="0" lang="en-US" sz="24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Extensive</a:t>
            </a:r>
            <a:r>
              <a:rPr b="1" i="0" lang="en-US" sz="2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in </a:t>
            </a:r>
            <a:r>
              <a:rPr b="1" i="0" lang="en-US" sz="24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thoracic</a:t>
            </a:r>
            <a:r>
              <a:rPr b="1" i="0" lang="en-US" sz="2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spine </a:t>
            </a:r>
            <a:endParaRPr b="1" i="0" sz="24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Char char="-"/>
            </a:pPr>
            <a:r>
              <a:rPr b="1" i="0" lang="en-US" sz="24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Least extensive</a:t>
            </a:r>
            <a:r>
              <a:rPr b="1" i="0" lang="en-US" sz="2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0" i="0" lang="en-US" sz="2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in the </a:t>
            </a:r>
            <a:r>
              <a:rPr b="1" i="0" lang="en-US" sz="24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lumbar</a:t>
            </a:r>
            <a:r>
              <a:rPr b="1" i="0" lang="en-US" sz="2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region. </a:t>
            </a:r>
            <a:endParaRPr b="1" i="0" sz="24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24"/>
          <p:cNvSpPr txBox="1"/>
          <p:nvPr/>
        </p:nvSpPr>
        <p:spPr>
          <a:xfrm>
            <a:off x="1902700" y="815300"/>
            <a:ext cx="102648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Helpful Pictures</a:t>
            </a:r>
            <a:endParaRPr b="0" i="0" sz="3500" u="none" cap="none" strike="noStrike">
              <a:solidFill>
                <a:srgbClr val="000000"/>
              </a:solidFill>
              <a:highlight>
                <a:srgbClr val="EFEFEF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44" name="Google Shape;444;p24"/>
          <p:cNvSpPr/>
          <p:nvPr/>
        </p:nvSpPr>
        <p:spPr>
          <a:xfrm>
            <a:off x="2563550" y="7915450"/>
            <a:ext cx="12637801" cy="2068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rgbClr val="3C78D8"/>
                </a:solidFill>
                <a:latin typeface="Comfortaa"/>
                <a:ea typeface="Comfortaa"/>
                <a:cs typeface="Comfortaa"/>
                <a:sym typeface="Comfortaa"/>
              </a:rPr>
              <a:t>Remember 3  points to differentiate between cervical, thoracic and lumbar vertebra:</a:t>
            </a:r>
            <a:endParaRPr b="0" i="0" sz="2000" u="none" cap="none" strike="noStrike">
              <a:solidFill>
                <a:srgbClr val="3C78D8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rgbClr val="3C78D8"/>
                </a:solidFill>
                <a:latin typeface="Comfortaa"/>
                <a:ea typeface="Comfortaa"/>
                <a:cs typeface="Comfortaa"/>
                <a:sym typeface="Comfortaa"/>
              </a:rPr>
              <a:t>1- Foramen in transverse process = Cervical</a:t>
            </a:r>
            <a:endParaRPr b="0" i="0" sz="2000" u="none" cap="none" strike="noStrike">
              <a:solidFill>
                <a:srgbClr val="3C78D8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rgbClr val="3C78D8"/>
                </a:solidFill>
                <a:latin typeface="Comfortaa"/>
                <a:ea typeface="Comfortaa"/>
                <a:cs typeface="Comfortaa"/>
                <a:sym typeface="Comfortaa"/>
              </a:rPr>
              <a:t>2- Facet on the body = Thoracic </a:t>
            </a:r>
            <a:endParaRPr b="0" i="0" sz="2000" u="none" cap="none" strike="noStrike">
              <a:solidFill>
                <a:srgbClr val="3C78D8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rgbClr val="3C78D8"/>
                </a:solidFill>
                <a:latin typeface="Comfortaa"/>
                <a:ea typeface="Comfortaa"/>
                <a:cs typeface="Comfortaa"/>
                <a:sym typeface="Comfortaa"/>
              </a:rPr>
              <a:t>3- </a:t>
            </a:r>
            <a:r>
              <a:rPr b="0" i="0" lang="en-US" sz="20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No</a:t>
            </a:r>
            <a:r>
              <a:rPr b="0" i="0" lang="en-US" sz="2000" u="none" cap="none" strike="noStrike">
                <a:solidFill>
                  <a:srgbClr val="3C78D8"/>
                </a:solidFill>
                <a:latin typeface="Comfortaa"/>
                <a:ea typeface="Comfortaa"/>
                <a:cs typeface="Comfortaa"/>
                <a:sym typeface="Comfortaa"/>
              </a:rPr>
              <a:t> foramen in transverse process and </a:t>
            </a:r>
            <a:r>
              <a:rPr b="0" i="0" lang="en-US" sz="20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no</a:t>
            </a:r>
            <a:r>
              <a:rPr b="0" i="0" lang="en-US" sz="2000" u="none" cap="none" strike="noStrike">
                <a:solidFill>
                  <a:srgbClr val="3C78D8"/>
                </a:solidFill>
                <a:latin typeface="Comfortaa"/>
                <a:ea typeface="Comfortaa"/>
                <a:cs typeface="Comfortaa"/>
                <a:sym typeface="Comfortaa"/>
              </a:rPr>
              <a:t> facet on the body = Lumbar</a:t>
            </a:r>
            <a:endParaRPr b="0" i="0" sz="2000" u="none" cap="none" strike="noStrike">
              <a:solidFill>
                <a:srgbClr val="3C78D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45" name="Google Shape;445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025" y="1626188"/>
            <a:ext cx="17764893" cy="620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25"/>
          <p:cNvSpPr txBox="1"/>
          <p:nvPr/>
        </p:nvSpPr>
        <p:spPr>
          <a:xfrm>
            <a:off x="1902700" y="815299"/>
            <a:ext cx="93765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6AA84F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Sacrum </a:t>
            </a:r>
            <a:r>
              <a:rPr b="0" i="0" lang="en-US" sz="3500" u="none" cap="none" strike="noStrike">
                <a:solidFill>
                  <a:srgbClr val="000000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&amp;</a:t>
            </a:r>
            <a:r>
              <a:rPr b="0" i="0" lang="en-US" sz="3500" u="none" cap="none" strike="noStrike">
                <a:solidFill>
                  <a:srgbClr val="6AA84F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0" i="0" lang="en-US" sz="3500" u="none" cap="none" strike="noStrike">
                <a:solidFill>
                  <a:srgbClr val="D5A6BD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Coccyx</a:t>
            </a:r>
            <a:endParaRPr b="0" i="0" sz="3500" u="none" cap="none" strike="noStrike">
              <a:solidFill>
                <a:srgbClr val="D5A6BD"/>
              </a:solidFill>
              <a:highlight>
                <a:srgbClr val="EFEFEF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52" name="Google Shape;452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230340" y="1508325"/>
            <a:ext cx="5719310" cy="727035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25"/>
          <p:cNvSpPr txBox="1"/>
          <p:nvPr/>
        </p:nvSpPr>
        <p:spPr>
          <a:xfrm>
            <a:off x="1241200" y="2331975"/>
            <a:ext cx="898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25"/>
          <p:cNvSpPr txBox="1"/>
          <p:nvPr/>
        </p:nvSpPr>
        <p:spPr>
          <a:xfrm>
            <a:off x="526600" y="2028175"/>
            <a:ext cx="8481600" cy="20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Char char="●"/>
            </a:pPr>
            <a:r>
              <a:rPr b="0" i="0" lang="en-US" sz="2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The </a:t>
            </a:r>
            <a:r>
              <a:rPr b="1" i="0" lang="en-US" sz="2400" u="sng" cap="none" strike="noStrike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sacrum</a:t>
            </a:r>
            <a:r>
              <a:rPr b="0" i="0" lang="en-US" sz="2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is formed by </a:t>
            </a:r>
            <a:r>
              <a:rPr b="0" i="0" lang="en-US" sz="24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fusion of 5 vertebrae.</a:t>
            </a:r>
            <a:endParaRPr b="0" i="0" sz="24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Char char="-"/>
            </a:pPr>
            <a:r>
              <a:rPr b="1" i="0" lang="en-US" sz="24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Superiorly</a:t>
            </a:r>
            <a:r>
              <a:rPr b="1" i="0" lang="en-US" sz="2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:</a:t>
            </a:r>
            <a:r>
              <a:rPr b="0" i="0" lang="en-US" sz="2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it articulates with </a:t>
            </a:r>
            <a:r>
              <a:rPr b="0" i="0" lang="en-US" sz="2400" u="sng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L5</a:t>
            </a:r>
            <a:r>
              <a:rPr b="0" i="0" lang="en-US" sz="2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b="0" i="0" sz="2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Char char="-"/>
            </a:pPr>
            <a:r>
              <a:rPr b="1" i="0" lang="en-US" sz="24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Inferiorly</a:t>
            </a:r>
            <a:r>
              <a:rPr b="1" i="0" lang="en-US" sz="2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:</a:t>
            </a:r>
            <a:r>
              <a:rPr b="0" i="0" lang="en-US" sz="2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it connects with the </a:t>
            </a:r>
            <a:r>
              <a:rPr b="1" i="0" lang="en-US" sz="2400" u="sng" cap="none" strike="noStrike">
                <a:solidFill>
                  <a:srgbClr val="D5A6BD"/>
                </a:solidFill>
                <a:latin typeface="Comfortaa"/>
                <a:ea typeface="Comfortaa"/>
                <a:cs typeface="Comfortaa"/>
                <a:sym typeface="Comfortaa"/>
              </a:rPr>
              <a:t>coccyx</a:t>
            </a:r>
            <a:r>
              <a:rPr b="0" i="0" lang="en-US" sz="2400" u="none" cap="none" strike="noStrike">
                <a:solidFill>
                  <a:srgbClr val="D5A6BD"/>
                </a:solidFill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b="0" i="0" sz="2400" u="none" cap="none" strike="noStrike">
              <a:solidFill>
                <a:srgbClr val="D5A6BD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55" name="Google Shape;455;p25"/>
          <p:cNvSpPr/>
          <p:nvPr/>
        </p:nvSpPr>
        <p:spPr>
          <a:xfrm>
            <a:off x="921500" y="4118550"/>
            <a:ext cx="2990100" cy="620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-US" sz="2600" u="sng">
                <a:latin typeface="Comfortaa"/>
                <a:ea typeface="Comfortaa"/>
                <a:cs typeface="Comfortaa"/>
                <a:sym typeface="Comfortaa"/>
              </a:rPr>
              <a:t>Pelvic Surface</a:t>
            </a:r>
            <a:r>
              <a:rPr b="1" i="0" lang="en-US" sz="2600" u="sng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:</a:t>
            </a:r>
            <a:endParaRPr b="1" i="0" sz="2600" u="sng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56" name="Google Shape;456;p25"/>
          <p:cNvSpPr/>
          <p:nvPr/>
        </p:nvSpPr>
        <p:spPr>
          <a:xfrm>
            <a:off x="526600" y="5577375"/>
            <a:ext cx="1547149" cy="723298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25"/>
          <p:cNvSpPr/>
          <p:nvPr/>
        </p:nvSpPr>
        <p:spPr>
          <a:xfrm>
            <a:off x="443775" y="6933375"/>
            <a:ext cx="1547149" cy="723298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25"/>
          <p:cNvSpPr/>
          <p:nvPr/>
        </p:nvSpPr>
        <p:spPr>
          <a:xfrm>
            <a:off x="443775" y="8439825"/>
            <a:ext cx="1547149" cy="723298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25"/>
          <p:cNvSpPr txBox="1"/>
          <p:nvPr/>
        </p:nvSpPr>
        <p:spPr>
          <a:xfrm>
            <a:off x="2275575" y="5446425"/>
            <a:ext cx="8103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400" u="sng" cap="none" strike="noStrike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Sacral promontory</a:t>
            </a:r>
            <a:r>
              <a:rPr lang="en-US" sz="2400">
                <a:latin typeface="Comfortaa"/>
                <a:ea typeface="Comfortaa"/>
                <a:cs typeface="Comfortaa"/>
                <a:sym typeface="Comfortaa"/>
              </a:rPr>
              <a:t>: </a:t>
            </a:r>
            <a:r>
              <a:rPr b="0" i="0" lang="en-US" sz="24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anterior and</a:t>
            </a:r>
            <a:endParaRPr b="0" i="0" sz="24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4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upper margin</a:t>
            </a:r>
            <a:r>
              <a:rPr b="0" i="0" lang="en-US" sz="2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of the </a:t>
            </a:r>
            <a:r>
              <a:rPr b="0" i="0" lang="en-US" sz="24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1st sacral vertebra.</a:t>
            </a:r>
            <a:endParaRPr b="0" i="0" sz="24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25"/>
          <p:cNvSpPr txBox="1"/>
          <p:nvPr/>
        </p:nvSpPr>
        <p:spPr>
          <a:xfrm>
            <a:off x="2275575" y="6837075"/>
            <a:ext cx="7047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The wing like </a:t>
            </a:r>
            <a:r>
              <a:rPr b="1" i="0" lang="en-US" sz="2400" u="sng" cap="none" strike="noStrike">
                <a:solidFill>
                  <a:srgbClr val="E06666"/>
                </a:solidFill>
                <a:latin typeface="Comfortaa"/>
                <a:ea typeface="Comfortaa"/>
                <a:cs typeface="Comfortaa"/>
                <a:sym typeface="Comfortaa"/>
              </a:rPr>
              <a:t>ala</a:t>
            </a:r>
            <a:r>
              <a:rPr b="0" i="0" lang="en-US" sz="2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articulate laterally with</a:t>
            </a:r>
            <a:endParaRPr b="0" i="0" sz="2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the hip bones, forming the </a:t>
            </a:r>
            <a:r>
              <a:rPr b="0" i="0" lang="en-US" sz="2400" u="sng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sacroiliac joints.</a:t>
            </a:r>
            <a:endParaRPr b="0" i="0" sz="2400" u="sng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61" name="Google Shape;461;p25"/>
          <p:cNvSpPr txBox="1"/>
          <p:nvPr/>
        </p:nvSpPr>
        <p:spPr>
          <a:xfrm>
            <a:off x="2275572" y="8160825"/>
            <a:ext cx="6905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The sacrum forms the </a:t>
            </a:r>
            <a:r>
              <a:rPr b="0" i="0" lang="en-US" sz="2400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posterior wall of</a:t>
            </a:r>
            <a:endParaRPr b="0" i="0" sz="2400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the pelvic cavity.</a:t>
            </a:r>
            <a:endParaRPr b="0" i="0" sz="2400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62" name="Google Shape;462;p25"/>
          <p:cNvSpPr/>
          <p:nvPr/>
        </p:nvSpPr>
        <p:spPr>
          <a:xfrm>
            <a:off x="17145000" y="1815350"/>
            <a:ext cx="905400" cy="620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182875" spcFirstLastPara="1" rIns="91425" wrap="square" tIns="82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25"/>
          <p:cNvSpPr/>
          <p:nvPr/>
        </p:nvSpPr>
        <p:spPr>
          <a:xfrm>
            <a:off x="16777175" y="3586800"/>
            <a:ext cx="1172400" cy="985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182875" spcFirstLastPara="1" rIns="91425" wrap="square" tIns="82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26"/>
          <p:cNvSpPr txBox="1"/>
          <p:nvPr/>
        </p:nvSpPr>
        <p:spPr>
          <a:xfrm>
            <a:off x="1902700" y="815299"/>
            <a:ext cx="93765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6AA84F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Sacrum</a:t>
            </a:r>
            <a:r>
              <a:rPr b="0" i="0" lang="en-US" sz="3500" u="none" cap="none" strike="noStrike">
                <a:solidFill>
                  <a:schemeClr val="dk1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 &amp; </a:t>
            </a:r>
            <a:r>
              <a:rPr b="0" i="0" lang="en-US" sz="3500" u="none" cap="none" strike="noStrike">
                <a:solidFill>
                  <a:srgbClr val="D5A6BD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Coccyx</a:t>
            </a:r>
            <a:endParaRPr b="0" i="0" sz="3500" u="none" cap="none" strike="noStrike">
              <a:solidFill>
                <a:srgbClr val="D5A6BD"/>
              </a:solidFill>
              <a:highlight>
                <a:srgbClr val="EFEFEF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70" name="Google Shape;470;p26"/>
          <p:cNvSpPr txBox="1"/>
          <p:nvPr/>
        </p:nvSpPr>
        <p:spPr>
          <a:xfrm>
            <a:off x="1241200" y="2331975"/>
            <a:ext cx="898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6"/>
          <p:cNvSpPr/>
          <p:nvPr/>
        </p:nvSpPr>
        <p:spPr>
          <a:xfrm>
            <a:off x="526600" y="1955825"/>
            <a:ext cx="2990100" cy="620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-US" sz="2600" u="sng">
                <a:latin typeface="Comfortaa"/>
                <a:ea typeface="Comfortaa"/>
                <a:cs typeface="Comfortaa"/>
                <a:sym typeface="Comfortaa"/>
              </a:rPr>
              <a:t>Dorsal Surface</a:t>
            </a:r>
            <a:r>
              <a:rPr b="1" i="0" lang="en-US" sz="2600" u="sng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:</a:t>
            </a:r>
            <a:endParaRPr b="1" i="0" sz="2600" u="sng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72" name="Google Shape;472;p26"/>
          <p:cNvSpPr/>
          <p:nvPr/>
        </p:nvSpPr>
        <p:spPr>
          <a:xfrm>
            <a:off x="443775" y="3151375"/>
            <a:ext cx="1547149" cy="723298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26"/>
          <p:cNvSpPr/>
          <p:nvPr/>
        </p:nvSpPr>
        <p:spPr>
          <a:xfrm>
            <a:off x="355550" y="4572000"/>
            <a:ext cx="1547149" cy="723298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26"/>
          <p:cNvSpPr/>
          <p:nvPr/>
        </p:nvSpPr>
        <p:spPr>
          <a:xfrm>
            <a:off x="355550" y="5992625"/>
            <a:ext cx="1547149" cy="723298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26"/>
          <p:cNvSpPr txBox="1"/>
          <p:nvPr/>
        </p:nvSpPr>
        <p:spPr>
          <a:xfrm>
            <a:off x="1990925" y="2993750"/>
            <a:ext cx="10453500" cy="21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The dorsal midline surface is roughened</a:t>
            </a:r>
            <a:endParaRPr b="0" i="0" sz="2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by the </a:t>
            </a:r>
            <a:r>
              <a:rPr b="1" i="0" lang="en-US" sz="2500" u="none" cap="none" strike="noStrike">
                <a:solidFill>
                  <a:srgbClr val="93C47D"/>
                </a:solidFill>
                <a:latin typeface="Comfortaa"/>
                <a:ea typeface="Comfortaa"/>
                <a:cs typeface="Comfortaa"/>
                <a:sym typeface="Comfortaa"/>
              </a:rPr>
              <a:t>median sacral crest</a:t>
            </a:r>
            <a:r>
              <a:rPr b="1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0" i="0" lang="en-US" sz="2500" u="sng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(</a:t>
            </a:r>
            <a:r>
              <a:rPr b="0" i="0" lang="en-US" sz="2500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the</a:t>
            </a:r>
            <a:r>
              <a:rPr b="0" i="0" lang="en-US" sz="2500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 fused</a:t>
            </a:r>
            <a:endParaRPr b="0" i="0" sz="2500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spinous processes</a:t>
            </a:r>
            <a:r>
              <a:rPr b="0" i="0" lang="en-US" sz="2500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of the sacral vertebrae)</a:t>
            </a:r>
            <a:r>
              <a:rPr b="1" i="0" lang="en-US" sz="2500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b="1" i="0" sz="2500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1" i="0" sz="2500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26"/>
          <p:cNvSpPr txBox="1"/>
          <p:nvPr/>
        </p:nvSpPr>
        <p:spPr>
          <a:xfrm>
            <a:off x="1990925" y="4502613"/>
            <a:ext cx="7699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This is flanked laterally by the </a:t>
            </a:r>
            <a:r>
              <a:rPr b="1" i="0" lang="en-US" sz="2500" u="none" cap="none" strike="noStrike">
                <a:solidFill>
                  <a:srgbClr val="6D9EEB"/>
                </a:solidFill>
                <a:latin typeface="Comfortaa"/>
                <a:ea typeface="Comfortaa"/>
                <a:cs typeface="Comfortaa"/>
                <a:sym typeface="Comfortaa"/>
              </a:rPr>
              <a:t>dorsal</a:t>
            </a:r>
            <a:endParaRPr b="1" i="0" sz="2500" u="none" cap="none" strike="noStrike">
              <a:solidFill>
                <a:srgbClr val="6D9EEB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6D9EEB"/>
                </a:solidFill>
                <a:latin typeface="Comfortaa"/>
                <a:ea typeface="Comfortaa"/>
                <a:cs typeface="Comfortaa"/>
                <a:sym typeface="Comfortaa"/>
              </a:rPr>
              <a:t>sacral foramina.</a:t>
            </a:r>
            <a:endParaRPr b="1" i="0" sz="2500" u="none" cap="none" strike="noStrike">
              <a:solidFill>
                <a:srgbClr val="6D9EEB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77" name="Google Shape;477;p26"/>
          <p:cNvSpPr txBox="1"/>
          <p:nvPr/>
        </p:nvSpPr>
        <p:spPr>
          <a:xfrm>
            <a:off x="1990925" y="5929575"/>
            <a:ext cx="7481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The vertebral canal continues inside the</a:t>
            </a:r>
            <a:endParaRPr b="0" i="0" sz="2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sacrum as the </a:t>
            </a:r>
            <a:r>
              <a:rPr b="1" i="0" lang="en-US" sz="2500" u="none" cap="none" strike="noStrike">
                <a:solidFill>
                  <a:srgbClr val="8E7CC3"/>
                </a:solidFill>
                <a:latin typeface="Comfortaa"/>
                <a:ea typeface="Comfortaa"/>
                <a:cs typeface="Comfortaa"/>
                <a:sym typeface="Comfortaa"/>
              </a:rPr>
              <a:t>sacral canal.</a:t>
            </a:r>
            <a:endParaRPr b="1" i="0" sz="2500" u="none" cap="none" strike="noStrike">
              <a:solidFill>
                <a:srgbClr val="8E7CC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78" name="Google Shape;478;p26"/>
          <p:cNvSpPr/>
          <p:nvPr/>
        </p:nvSpPr>
        <p:spPr>
          <a:xfrm>
            <a:off x="355550" y="7290775"/>
            <a:ext cx="1547149" cy="723298"/>
          </a:xfrm>
          <a:custGeom>
            <a:rect b="b" l="l" r="r" t="t"/>
            <a:pathLst>
              <a:path extrusionOk="0" h="1848" w="2439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9" name="Google Shape;479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600175" y="1538600"/>
            <a:ext cx="5002450" cy="6657025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26"/>
          <p:cNvSpPr txBox="1"/>
          <p:nvPr/>
        </p:nvSpPr>
        <p:spPr>
          <a:xfrm>
            <a:off x="2075868" y="7344625"/>
            <a:ext cx="7699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The canal opens inferiorly in what is</a:t>
            </a:r>
            <a:endParaRPr b="0" i="0" sz="2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called </a:t>
            </a:r>
            <a:r>
              <a:rPr b="1" i="0" lang="en-US" sz="2500" u="none" cap="none" strike="noStrike">
                <a:solidFill>
                  <a:srgbClr val="8E7CC3"/>
                </a:solidFill>
                <a:latin typeface="Comfortaa"/>
                <a:ea typeface="Comfortaa"/>
                <a:cs typeface="Comfortaa"/>
                <a:sym typeface="Comfortaa"/>
              </a:rPr>
              <a:t>sacral hiatus</a:t>
            </a:r>
            <a:r>
              <a:rPr b="0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0" i="0" lang="en-US" sz="25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(End of the sacral)</a:t>
            </a:r>
            <a:endParaRPr b="0" i="0" sz="25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81" name="Google Shape;481;p26"/>
          <p:cNvSpPr/>
          <p:nvPr/>
        </p:nvSpPr>
        <p:spPr>
          <a:xfrm>
            <a:off x="429875" y="8588925"/>
            <a:ext cx="8274900" cy="1278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6B2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82" name="Google Shape;482;p26"/>
          <p:cNvSpPr txBox="1"/>
          <p:nvPr/>
        </p:nvSpPr>
        <p:spPr>
          <a:xfrm>
            <a:off x="726775" y="8759675"/>
            <a:ext cx="8112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400" u="sng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The </a:t>
            </a:r>
            <a:r>
              <a:rPr b="1" i="0" lang="en-US" sz="2400" u="sng" cap="none" strike="noStrike">
                <a:solidFill>
                  <a:srgbClr val="D5A6BD"/>
                </a:solidFill>
                <a:latin typeface="Comfortaa"/>
                <a:ea typeface="Comfortaa"/>
                <a:cs typeface="Comfortaa"/>
                <a:sym typeface="Comfortaa"/>
              </a:rPr>
              <a:t>coccyx:</a:t>
            </a: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0" i="0" lang="en-US" sz="2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is formed from the fusion of </a:t>
            </a:r>
            <a:r>
              <a:rPr b="1" i="0" lang="en-US" sz="2400" u="sng" cap="none" strike="noStrike">
                <a:solidFill>
                  <a:srgbClr val="FF0000"/>
                </a:solidFill>
                <a:latin typeface="Comfortaa"/>
                <a:ea typeface="Comfortaa"/>
                <a:cs typeface="Comfortaa"/>
                <a:sym typeface="Comfortaa"/>
              </a:rPr>
              <a:t>4</a:t>
            </a:r>
            <a:r>
              <a:rPr b="0" i="0" lang="en-US" sz="2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tiny,</a:t>
            </a:r>
            <a:endParaRPr b="0" i="0" sz="24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irregularly shaped vertebrae.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26"/>
          <p:cNvSpPr txBox="1"/>
          <p:nvPr/>
        </p:nvSpPr>
        <p:spPr>
          <a:xfrm>
            <a:off x="8838925" y="8759675"/>
            <a:ext cx="3605400" cy="1021500"/>
          </a:xfrm>
          <a:prstGeom prst="rect">
            <a:avLst/>
          </a:prstGeom>
          <a:noFill/>
          <a:ln cap="flat" cmpd="sng" w="28575">
            <a:solidFill>
              <a:srgbClr val="D9EAD3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sng" cap="none" strike="noStrike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Dr’s note</a:t>
            </a:r>
            <a:r>
              <a:rPr b="0" i="0" lang="en-US" sz="1800" u="none" cap="none" strike="noStrike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: you just have to know it’s formed of 4 vertebrae</a:t>
            </a:r>
            <a:endParaRPr b="0" i="0" sz="1800" u="none" cap="none" strike="noStrike">
              <a:solidFill>
                <a:srgbClr val="6AA84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484" name="Google Shape;484;p26"/>
          <p:cNvGrpSpPr/>
          <p:nvPr/>
        </p:nvGrpSpPr>
        <p:grpSpPr>
          <a:xfrm>
            <a:off x="16917255" y="234438"/>
            <a:ext cx="1117916" cy="779647"/>
            <a:chOff x="3051531" y="1516809"/>
            <a:chExt cx="390034" cy="296545"/>
          </a:xfrm>
        </p:grpSpPr>
        <p:sp>
          <p:nvSpPr>
            <p:cNvPr id="485" name="Google Shape;485;p26"/>
            <p:cNvSpPr/>
            <p:nvPr/>
          </p:nvSpPr>
          <p:spPr>
            <a:xfrm>
              <a:off x="3051531" y="1516809"/>
              <a:ext cx="389719" cy="296545"/>
            </a:xfrm>
            <a:custGeom>
              <a:rect b="b" l="l" r="r" t="t"/>
              <a:pathLst>
                <a:path extrusionOk="0" h="19806" w="26029">
                  <a:moveTo>
                    <a:pt x="316" y="0"/>
                  </a:moveTo>
                  <a:cubicBezTo>
                    <a:pt x="148" y="0"/>
                    <a:pt x="1" y="147"/>
                    <a:pt x="1" y="316"/>
                  </a:cubicBezTo>
                  <a:lnTo>
                    <a:pt x="1" y="19490"/>
                  </a:lnTo>
                  <a:cubicBezTo>
                    <a:pt x="1" y="19658"/>
                    <a:pt x="148" y="19805"/>
                    <a:pt x="316" y="19805"/>
                  </a:cubicBezTo>
                  <a:lnTo>
                    <a:pt x="25713" y="19805"/>
                  </a:lnTo>
                  <a:cubicBezTo>
                    <a:pt x="25882" y="19805"/>
                    <a:pt x="26029" y="19658"/>
                    <a:pt x="26029" y="19490"/>
                  </a:cubicBezTo>
                  <a:lnTo>
                    <a:pt x="26029" y="316"/>
                  </a:lnTo>
                  <a:cubicBezTo>
                    <a:pt x="26029" y="147"/>
                    <a:pt x="25882" y="0"/>
                    <a:pt x="2571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6"/>
            <p:cNvSpPr/>
            <p:nvPr/>
          </p:nvSpPr>
          <p:spPr>
            <a:xfrm>
              <a:off x="3051531" y="1744391"/>
              <a:ext cx="389719" cy="68963"/>
            </a:xfrm>
            <a:custGeom>
              <a:rect b="b" l="l" r="r" t="t"/>
              <a:pathLst>
                <a:path extrusionOk="0" h="4606" w="26029">
                  <a:moveTo>
                    <a:pt x="1" y="1"/>
                  </a:moveTo>
                  <a:lnTo>
                    <a:pt x="1" y="4290"/>
                  </a:lnTo>
                  <a:cubicBezTo>
                    <a:pt x="1" y="4458"/>
                    <a:pt x="148" y="4605"/>
                    <a:pt x="316" y="4605"/>
                  </a:cubicBezTo>
                  <a:lnTo>
                    <a:pt x="25713" y="4605"/>
                  </a:lnTo>
                  <a:cubicBezTo>
                    <a:pt x="25882" y="4605"/>
                    <a:pt x="26029" y="4458"/>
                    <a:pt x="26029" y="4290"/>
                  </a:cubicBezTo>
                  <a:lnTo>
                    <a:pt x="26029" y="1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6"/>
            <p:cNvSpPr/>
            <p:nvPr/>
          </p:nvSpPr>
          <p:spPr>
            <a:xfrm>
              <a:off x="3051531" y="1753838"/>
              <a:ext cx="389719" cy="59516"/>
            </a:xfrm>
            <a:custGeom>
              <a:rect b="b" l="l" r="r" t="t"/>
              <a:pathLst>
                <a:path extrusionOk="0" h="3975" w="26029">
                  <a:moveTo>
                    <a:pt x="1" y="1"/>
                  </a:moveTo>
                  <a:lnTo>
                    <a:pt x="1" y="3659"/>
                  </a:lnTo>
                  <a:cubicBezTo>
                    <a:pt x="1" y="3827"/>
                    <a:pt x="148" y="3974"/>
                    <a:pt x="316" y="3974"/>
                  </a:cubicBezTo>
                  <a:lnTo>
                    <a:pt x="25713" y="3974"/>
                  </a:lnTo>
                  <a:cubicBezTo>
                    <a:pt x="25882" y="3953"/>
                    <a:pt x="26029" y="3827"/>
                    <a:pt x="26029" y="3659"/>
                  </a:cubicBezTo>
                  <a:lnTo>
                    <a:pt x="26029" y="1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26"/>
            <p:cNvSpPr/>
            <p:nvPr/>
          </p:nvSpPr>
          <p:spPr>
            <a:xfrm>
              <a:off x="3051846" y="1516809"/>
              <a:ext cx="389405" cy="65804"/>
            </a:xfrm>
            <a:custGeom>
              <a:rect b="b" l="l" r="r" t="t"/>
              <a:pathLst>
                <a:path extrusionOk="0" h="4395" w="26008">
                  <a:moveTo>
                    <a:pt x="316" y="0"/>
                  </a:moveTo>
                  <a:cubicBezTo>
                    <a:pt x="127" y="0"/>
                    <a:pt x="1" y="147"/>
                    <a:pt x="1" y="316"/>
                  </a:cubicBezTo>
                  <a:lnTo>
                    <a:pt x="1" y="4394"/>
                  </a:lnTo>
                  <a:lnTo>
                    <a:pt x="26008" y="4394"/>
                  </a:lnTo>
                  <a:lnTo>
                    <a:pt x="26008" y="316"/>
                  </a:lnTo>
                  <a:cubicBezTo>
                    <a:pt x="26008" y="147"/>
                    <a:pt x="25882" y="0"/>
                    <a:pt x="2571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6"/>
            <p:cNvSpPr/>
            <p:nvPr/>
          </p:nvSpPr>
          <p:spPr>
            <a:xfrm>
              <a:off x="3051846" y="1516809"/>
              <a:ext cx="389719" cy="56356"/>
            </a:xfrm>
            <a:custGeom>
              <a:rect b="b" l="l" r="r" t="t"/>
              <a:pathLst>
                <a:path extrusionOk="0" h="3764" w="26029">
                  <a:moveTo>
                    <a:pt x="316" y="0"/>
                  </a:moveTo>
                  <a:cubicBezTo>
                    <a:pt x="127" y="0"/>
                    <a:pt x="1" y="147"/>
                    <a:pt x="1" y="316"/>
                  </a:cubicBezTo>
                  <a:lnTo>
                    <a:pt x="1" y="3764"/>
                  </a:lnTo>
                  <a:lnTo>
                    <a:pt x="26008" y="3764"/>
                  </a:lnTo>
                  <a:lnTo>
                    <a:pt x="26029" y="316"/>
                  </a:lnTo>
                  <a:cubicBezTo>
                    <a:pt x="26029" y="147"/>
                    <a:pt x="25882" y="0"/>
                    <a:pt x="2571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26"/>
            <p:cNvSpPr/>
            <p:nvPr/>
          </p:nvSpPr>
          <p:spPr>
            <a:xfrm>
              <a:off x="3077973" y="1539148"/>
              <a:ext cx="15751" cy="11978"/>
            </a:xfrm>
            <a:custGeom>
              <a:rect b="b" l="l" r="r" t="t"/>
              <a:pathLst>
                <a:path extrusionOk="0" h="800" w="1052">
                  <a:moveTo>
                    <a:pt x="526" y="1"/>
                  </a:moveTo>
                  <a:cubicBezTo>
                    <a:pt x="1" y="1"/>
                    <a:pt x="1" y="779"/>
                    <a:pt x="526" y="800"/>
                  </a:cubicBezTo>
                  <a:cubicBezTo>
                    <a:pt x="1052" y="779"/>
                    <a:pt x="1052" y="1"/>
                    <a:pt x="52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6"/>
            <p:cNvSpPr/>
            <p:nvPr/>
          </p:nvSpPr>
          <p:spPr>
            <a:xfrm>
              <a:off x="3100012" y="1539148"/>
              <a:ext cx="15751" cy="11978"/>
            </a:xfrm>
            <a:custGeom>
              <a:rect b="b" l="l" r="r" t="t"/>
              <a:pathLst>
                <a:path extrusionOk="0" h="800" w="1052">
                  <a:moveTo>
                    <a:pt x="526" y="1"/>
                  </a:moveTo>
                  <a:cubicBezTo>
                    <a:pt x="0" y="1"/>
                    <a:pt x="0" y="779"/>
                    <a:pt x="526" y="800"/>
                  </a:cubicBezTo>
                  <a:cubicBezTo>
                    <a:pt x="1052" y="779"/>
                    <a:pt x="1052" y="1"/>
                    <a:pt x="52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6"/>
            <p:cNvSpPr/>
            <p:nvPr/>
          </p:nvSpPr>
          <p:spPr>
            <a:xfrm>
              <a:off x="3121737" y="1539148"/>
              <a:ext cx="15751" cy="11978"/>
            </a:xfrm>
            <a:custGeom>
              <a:rect b="b" l="l" r="r" t="t"/>
              <a:pathLst>
                <a:path extrusionOk="0" h="800" w="1052">
                  <a:moveTo>
                    <a:pt x="526" y="1"/>
                  </a:moveTo>
                  <a:cubicBezTo>
                    <a:pt x="0" y="1"/>
                    <a:pt x="0" y="800"/>
                    <a:pt x="526" y="800"/>
                  </a:cubicBezTo>
                  <a:cubicBezTo>
                    <a:pt x="1051" y="800"/>
                    <a:pt x="1051" y="1"/>
                    <a:pt x="52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26"/>
            <p:cNvSpPr/>
            <p:nvPr/>
          </p:nvSpPr>
          <p:spPr>
            <a:xfrm>
              <a:off x="3336727" y="1539148"/>
              <a:ext cx="81226" cy="11978"/>
            </a:xfrm>
            <a:custGeom>
              <a:rect b="b" l="l" r="r" t="t"/>
              <a:pathLst>
                <a:path extrusionOk="0" h="800" w="5425">
                  <a:moveTo>
                    <a:pt x="526" y="1"/>
                  </a:moveTo>
                  <a:cubicBezTo>
                    <a:pt x="1" y="1"/>
                    <a:pt x="1" y="800"/>
                    <a:pt x="526" y="800"/>
                  </a:cubicBezTo>
                  <a:lnTo>
                    <a:pt x="4899" y="800"/>
                  </a:lnTo>
                  <a:cubicBezTo>
                    <a:pt x="5425" y="779"/>
                    <a:pt x="5425" y="1"/>
                    <a:pt x="4899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26"/>
            <p:cNvSpPr/>
            <p:nvPr/>
          </p:nvSpPr>
          <p:spPr>
            <a:xfrm>
              <a:off x="3301153" y="1539148"/>
              <a:ext cx="30244" cy="11978"/>
            </a:xfrm>
            <a:custGeom>
              <a:rect b="b" l="l" r="r" t="t"/>
              <a:pathLst>
                <a:path extrusionOk="0" h="800" w="2020">
                  <a:moveTo>
                    <a:pt x="527" y="1"/>
                  </a:moveTo>
                  <a:cubicBezTo>
                    <a:pt x="1" y="1"/>
                    <a:pt x="1" y="800"/>
                    <a:pt x="527" y="800"/>
                  </a:cubicBezTo>
                  <a:lnTo>
                    <a:pt x="1494" y="800"/>
                  </a:lnTo>
                  <a:cubicBezTo>
                    <a:pt x="2019" y="779"/>
                    <a:pt x="2019" y="1"/>
                    <a:pt x="1494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26"/>
            <p:cNvSpPr/>
            <p:nvPr/>
          </p:nvSpPr>
          <p:spPr>
            <a:xfrm>
              <a:off x="3170832" y="1608096"/>
              <a:ext cx="151432" cy="107667"/>
            </a:xfrm>
            <a:custGeom>
              <a:rect b="b" l="l" r="r" t="t"/>
              <a:pathLst>
                <a:path extrusionOk="0" h="7191" w="10114">
                  <a:moveTo>
                    <a:pt x="2061" y="0"/>
                  </a:moveTo>
                  <a:cubicBezTo>
                    <a:pt x="926" y="0"/>
                    <a:pt x="1" y="925"/>
                    <a:pt x="1" y="2061"/>
                  </a:cubicBezTo>
                  <a:lnTo>
                    <a:pt x="1" y="5130"/>
                  </a:lnTo>
                  <a:cubicBezTo>
                    <a:pt x="1" y="6265"/>
                    <a:pt x="926" y="7191"/>
                    <a:pt x="2061" y="7191"/>
                  </a:cubicBezTo>
                  <a:lnTo>
                    <a:pt x="8053" y="7191"/>
                  </a:lnTo>
                  <a:cubicBezTo>
                    <a:pt x="9189" y="7191"/>
                    <a:pt x="10093" y="6287"/>
                    <a:pt x="10114" y="5151"/>
                  </a:cubicBezTo>
                  <a:lnTo>
                    <a:pt x="10114" y="2061"/>
                  </a:lnTo>
                  <a:cubicBezTo>
                    <a:pt x="10114" y="925"/>
                    <a:pt x="9189" y="0"/>
                    <a:pt x="805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3170832" y="1608096"/>
              <a:ext cx="151432" cy="44079"/>
            </a:xfrm>
            <a:custGeom>
              <a:rect b="b" l="l" r="r" t="t"/>
              <a:pathLst>
                <a:path extrusionOk="0" h="2944" w="10114">
                  <a:moveTo>
                    <a:pt x="2061" y="0"/>
                  </a:moveTo>
                  <a:cubicBezTo>
                    <a:pt x="926" y="0"/>
                    <a:pt x="1" y="925"/>
                    <a:pt x="1" y="2061"/>
                  </a:cubicBezTo>
                  <a:lnTo>
                    <a:pt x="1" y="2944"/>
                  </a:lnTo>
                  <a:cubicBezTo>
                    <a:pt x="1" y="1808"/>
                    <a:pt x="926" y="883"/>
                    <a:pt x="2061" y="883"/>
                  </a:cubicBezTo>
                  <a:lnTo>
                    <a:pt x="8053" y="883"/>
                  </a:lnTo>
                  <a:cubicBezTo>
                    <a:pt x="9189" y="883"/>
                    <a:pt x="10114" y="1808"/>
                    <a:pt x="10114" y="2944"/>
                  </a:cubicBezTo>
                  <a:lnTo>
                    <a:pt x="10114" y="2061"/>
                  </a:lnTo>
                  <a:cubicBezTo>
                    <a:pt x="10114" y="925"/>
                    <a:pt x="9189" y="0"/>
                    <a:pt x="805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26"/>
            <p:cNvSpPr/>
            <p:nvPr/>
          </p:nvSpPr>
          <p:spPr>
            <a:xfrm>
              <a:off x="3227503" y="1642084"/>
              <a:ext cx="41878" cy="40007"/>
            </a:xfrm>
            <a:custGeom>
              <a:rect b="b" l="l" r="r" t="t"/>
              <a:pathLst>
                <a:path extrusionOk="0" h="2672" w="2797">
                  <a:moveTo>
                    <a:pt x="330" y="0"/>
                  </a:moveTo>
                  <a:cubicBezTo>
                    <a:pt x="161" y="0"/>
                    <a:pt x="0" y="144"/>
                    <a:pt x="0" y="337"/>
                  </a:cubicBezTo>
                  <a:lnTo>
                    <a:pt x="0" y="2335"/>
                  </a:lnTo>
                  <a:cubicBezTo>
                    <a:pt x="0" y="2528"/>
                    <a:pt x="148" y="2672"/>
                    <a:pt x="322" y="2672"/>
                  </a:cubicBezTo>
                  <a:cubicBezTo>
                    <a:pt x="375" y="2672"/>
                    <a:pt x="430" y="2658"/>
                    <a:pt x="484" y="2629"/>
                  </a:cubicBezTo>
                  <a:lnTo>
                    <a:pt x="2544" y="1641"/>
                  </a:lnTo>
                  <a:cubicBezTo>
                    <a:pt x="2796" y="1515"/>
                    <a:pt x="2796" y="1157"/>
                    <a:pt x="2544" y="1031"/>
                  </a:cubicBezTo>
                  <a:lnTo>
                    <a:pt x="484" y="43"/>
                  </a:lnTo>
                  <a:cubicBezTo>
                    <a:pt x="435" y="13"/>
                    <a:pt x="382" y="0"/>
                    <a:pt x="330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6"/>
            <p:cNvSpPr/>
            <p:nvPr/>
          </p:nvSpPr>
          <p:spPr>
            <a:xfrm>
              <a:off x="3087106" y="1776177"/>
              <a:ext cx="160865" cy="11679"/>
            </a:xfrm>
            <a:custGeom>
              <a:rect b="b" l="l" r="r" t="t"/>
              <a:pathLst>
                <a:path extrusionOk="0" h="780" w="10744">
                  <a:moveTo>
                    <a:pt x="506" y="1"/>
                  </a:moveTo>
                  <a:cubicBezTo>
                    <a:pt x="0" y="1"/>
                    <a:pt x="7" y="779"/>
                    <a:pt x="526" y="779"/>
                  </a:cubicBezTo>
                  <a:lnTo>
                    <a:pt x="10218" y="779"/>
                  </a:lnTo>
                  <a:cubicBezTo>
                    <a:pt x="10744" y="779"/>
                    <a:pt x="10744" y="1"/>
                    <a:pt x="10218" y="1"/>
                  </a:cubicBezTo>
                  <a:lnTo>
                    <a:pt x="526" y="1"/>
                  </a:lnTo>
                  <a:cubicBezTo>
                    <a:pt x="519" y="1"/>
                    <a:pt x="512" y="1"/>
                    <a:pt x="50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3362540" y="1775563"/>
              <a:ext cx="46295" cy="11978"/>
            </a:xfrm>
            <a:custGeom>
              <a:rect b="b" l="l" r="r" t="t"/>
              <a:pathLst>
                <a:path extrusionOk="0" h="800" w="3092">
                  <a:moveTo>
                    <a:pt x="526" y="0"/>
                  </a:moveTo>
                  <a:cubicBezTo>
                    <a:pt x="1" y="0"/>
                    <a:pt x="1" y="799"/>
                    <a:pt x="526" y="799"/>
                  </a:cubicBezTo>
                  <a:lnTo>
                    <a:pt x="2566" y="799"/>
                  </a:lnTo>
                  <a:cubicBezTo>
                    <a:pt x="3091" y="799"/>
                    <a:pt x="3091" y="0"/>
                    <a:pt x="2566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0" name="Google Shape;500;p26">
            <a:hlinkClick r:id="rId5"/>
          </p:cNvPr>
          <p:cNvSpPr txBox="1"/>
          <p:nvPr/>
        </p:nvSpPr>
        <p:spPr>
          <a:xfrm>
            <a:off x="16702663" y="1014075"/>
            <a:ext cx="15471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sng" cap="none" strike="noStrike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Revision video</a:t>
            </a:r>
            <a:endParaRPr b="1" i="0" sz="1800" u="sng" cap="none" strike="noStrike">
              <a:solidFill>
                <a:srgbClr val="FF99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01" name="Google Shape;501;p26"/>
          <p:cNvSpPr txBox="1"/>
          <p:nvPr/>
        </p:nvSpPr>
        <p:spPr>
          <a:xfrm>
            <a:off x="16107825" y="6715925"/>
            <a:ext cx="1275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&amp; Hiatus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9"/>
          <p:cNvSpPr/>
          <p:nvPr/>
        </p:nvSpPr>
        <p:spPr>
          <a:xfrm>
            <a:off x="997628" y="3939698"/>
            <a:ext cx="713700" cy="686700"/>
          </a:xfrm>
          <a:prstGeom prst="diamond">
            <a:avLst/>
          </a:prstGeom>
          <a:solidFill>
            <a:srgbClr val="FCE5CD"/>
          </a:solidFill>
          <a:ln cap="flat" cmpd="sng" w="9525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4" name="Google Shape;84;p9"/>
          <p:cNvSpPr/>
          <p:nvPr/>
        </p:nvSpPr>
        <p:spPr>
          <a:xfrm>
            <a:off x="997628" y="5013598"/>
            <a:ext cx="713700" cy="686700"/>
          </a:xfrm>
          <a:prstGeom prst="diamond">
            <a:avLst/>
          </a:prstGeom>
          <a:solidFill>
            <a:srgbClr val="FCE5CD"/>
          </a:solidFill>
          <a:ln cap="flat" cmpd="sng" w="9525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5" name="Google Shape;85;p9"/>
          <p:cNvSpPr/>
          <p:nvPr/>
        </p:nvSpPr>
        <p:spPr>
          <a:xfrm>
            <a:off x="997628" y="6116573"/>
            <a:ext cx="713700" cy="686700"/>
          </a:xfrm>
          <a:prstGeom prst="diamond">
            <a:avLst/>
          </a:prstGeom>
          <a:solidFill>
            <a:srgbClr val="FCE5CD"/>
          </a:solidFill>
          <a:ln cap="flat" cmpd="sng" w="9525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6" name="Google Shape;86;p9"/>
          <p:cNvSpPr/>
          <p:nvPr/>
        </p:nvSpPr>
        <p:spPr>
          <a:xfrm>
            <a:off x="997628" y="7219548"/>
            <a:ext cx="713700" cy="686700"/>
          </a:xfrm>
          <a:prstGeom prst="diamond">
            <a:avLst/>
          </a:prstGeom>
          <a:solidFill>
            <a:srgbClr val="FCE5CD"/>
          </a:solidFill>
          <a:ln cap="flat" cmpd="sng" w="9525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7" name="Google Shape;87;p9"/>
          <p:cNvSpPr/>
          <p:nvPr/>
        </p:nvSpPr>
        <p:spPr>
          <a:xfrm>
            <a:off x="997628" y="8425098"/>
            <a:ext cx="713700" cy="686700"/>
          </a:xfrm>
          <a:prstGeom prst="diamond">
            <a:avLst/>
          </a:prstGeom>
          <a:solidFill>
            <a:srgbClr val="FCE5CD"/>
          </a:solidFill>
          <a:ln cap="flat" cmpd="sng" w="9525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8" name="Google Shape;88;p9"/>
          <p:cNvSpPr txBox="1"/>
          <p:nvPr/>
        </p:nvSpPr>
        <p:spPr>
          <a:xfrm>
            <a:off x="1429250" y="757550"/>
            <a:ext cx="35733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Objectives</a:t>
            </a:r>
            <a:endParaRPr b="0" i="0" sz="3600" u="none" cap="none" strike="noStrike">
              <a:solidFill>
                <a:srgbClr val="000000"/>
              </a:solidFill>
              <a:highlight>
                <a:srgbClr val="EFEFEF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9" name="Google Shape;89;p9"/>
          <p:cNvSpPr txBox="1"/>
          <p:nvPr/>
        </p:nvSpPr>
        <p:spPr>
          <a:xfrm>
            <a:off x="3215875" y="2219125"/>
            <a:ext cx="12807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sng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By the end of this lecture you should be able to:</a:t>
            </a:r>
            <a:endParaRPr b="0" i="0" sz="2800" u="sng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0" name="Google Shape;90;p9"/>
          <p:cNvSpPr txBox="1"/>
          <p:nvPr/>
        </p:nvSpPr>
        <p:spPr>
          <a:xfrm>
            <a:off x="1827275" y="3759700"/>
            <a:ext cx="13982999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Distinguish, describe and identify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the cervical, thoracic, lumbar, sacral and coccygeal </a:t>
            </a:r>
            <a:r>
              <a:rPr b="1" i="0" lang="en-US" sz="2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vertebrae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b="0" i="0" sz="28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1" name="Google Shape;91;p9"/>
          <p:cNvSpPr txBox="1"/>
          <p:nvPr/>
        </p:nvSpPr>
        <p:spPr>
          <a:xfrm>
            <a:off x="2980235" y="5366335"/>
            <a:ext cx="13982999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2" name="Google Shape;92;p9"/>
          <p:cNvSpPr txBox="1"/>
          <p:nvPr/>
        </p:nvSpPr>
        <p:spPr>
          <a:xfrm>
            <a:off x="1827275" y="5107481"/>
            <a:ext cx="13982999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Describe the vertebral curvatures.</a:t>
            </a:r>
            <a:endParaRPr b="0" i="0" sz="28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3" name="Google Shape;93;p9"/>
          <p:cNvSpPr txBox="1"/>
          <p:nvPr/>
        </p:nvSpPr>
        <p:spPr>
          <a:xfrm>
            <a:off x="1827279" y="6024141"/>
            <a:ext cx="13982999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Describe the </a:t>
            </a:r>
            <a:r>
              <a:rPr b="1" i="0" lang="en-US" sz="2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movement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which occur </a:t>
            </a:r>
            <a:r>
              <a:rPr b="1" i="0" lang="en-US" sz="2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in each region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of the vertebral column.</a:t>
            </a:r>
            <a:endParaRPr b="0" i="0" sz="28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4" name="Google Shape;94;p9"/>
          <p:cNvSpPr txBox="1"/>
          <p:nvPr/>
        </p:nvSpPr>
        <p:spPr>
          <a:xfrm>
            <a:off x="1827283" y="7255096"/>
            <a:ext cx="13982999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List the </a:t>
            </a:r>
            <a:r>
              <a:rPr b="1" i="0" lang="en-US" sz="2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structures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which </a:t>
            </a:r>
            <a:r>
              <a:rPr b="1" i="0" lang="en-US" sz="2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connect 2 adjacent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vertebrae together.</a:t>
            </a:r>
            <a:endParaRPr b="0" i="0" sz="28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5" name="Google Shape;95;p9"/>
          <p:cNvSpPr txBox="1"/>
          <p:nvPr/>
        </p:nvSpPr>
        <p:spPr>
          <a:xfrm>
            <a:off x="1827269" y="8460652"/>
            <a:ext cx="13982999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List and identify the </a:t>
            </a:r>
            <a:r>
              <a:rPr b="1" i="0" lang="en-US" sz="2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ligaments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of the intervertebral </a:t>
            </a:r>
            <a:r>
              <a:rPr b="1" i="0" lang="en-US" sz="2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joints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b="0" i="0" sz="28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27"/>
          <p:cNvSpPr txBox="1"/>
          <p:nvPr/>
        </p:nvSpPr>
        <p:spPr>
          <a:xfrm>
            <a:off x="1902700" y="815299"/>
            <a:ext cx="93765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Vertebral Joints</a:t>
            </a:r>
            <a:endParaRPr b="0" i="0" sz="3500" u="none" cap="none" strike="noStrike">
              <a:solidFill>
                <a:srgbClr val="000000"/>
              </a:solidFill>
              <a:highlight>
                <a:srgbClr val="EFEFEF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08" name="Google Shape;508;p27"/>
          <p:cNvSpPr txBox="1"/>
          <p:nvPr/>
        </p:nvSpPr>
        <p:spPr>
          <a:xfrm>
            <a:off x="827500" y="1918225"/>
            <a:ext cx="850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27"/>
          <p:cNvSpPr txBox="1"/>
          <p:nvPr/>
        </p:nvSpPr>
        <p:spPr>
          <a:xfrm>
            <a:off x="147300" y="2621025"/>
            <a:ext cx="7412700" cy="5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Adjacent vertebrae are held together by:</a:t>
            </a:r>
            <a:endParaRPr b="1" i="0" sz="26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10" name="Google Shape;510;p27"/>
          <p:cNvSpPr/>
          <p:nvPr/>
        </p:nvSpPr>
        <p:spPr>
          <a:xfrm flipH="1">
            <a:off x="357310" y="3377250"/>
            <a:ext cx="902588" cy="1317451"/>
          </a:xfrm>
          <a:custGeom>
            <a:rect b="b" l="l" r="r" t="t"/>
            <a:pathLst>
              <a:path extrusionOk="0" h="195758" w="133027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27"/>
          <p:cNvSpPr txBox="1"/>
          <p:nvPr/>
        </p:nvSpPr>
        <p:spPr>
          <a:xfrm>
            <a:off x="633675" y="3517139"/>
            <a:ext cx="263400" cy="5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US" sz="27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1</a:t>
            </a:r>
            <a:endParaRPr b="1" i="0" sz="27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12" name="Google Shape;512;p27"/>
          <p:cNvSpPr/>
          <p:nvPr/>
        </p:nvSpPr>
        <p:spPr>
          <a:xfrm flipH="1">
            <a:off x="357310" y="4645149"/>
            <a:ext cx="902588" cy="1317451"/>
          </a:xfrm>
          <a:custGeom>
            <a:rect b="b" l="l" r="r" t="t"/>
            <a:pathLst>
              <a:path extrusionOk="0" h="195758" w="133027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27"/>
          <p:cNvSpPr txBox="1"/>
          <p:nvPr/>
        </p:nvSpPr>
        <p:spPr>
          <a:xfrm>
            <a:off x="451350" y="4946025"/>
            <a:ext cx="26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27"/>
          <p:cNvSpPr txBox="1"/>
          <p:nvPr/>
        </p:nvSpPr>
        <p:spPr>
          <a:xfrm>
            <a:off x="633663" y="4748025"/>
            <a:ext cx="451500" cy="5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US" sz="2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1" i="0" sz="2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27"/>
          <p:cNvSpPr txBox="1"/>
          <p:nvPr/>
        </p:nvSpPr>
        <p:spPr>
          <a:xfrm>
            <a:off x="1616280" y="3517150"/>
            <a:ext cx="4946100" cy="5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Strong ligaments</a:t>
            </a:r>
            <a:endParaRPr b="0" i="0" sz="27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16" name="Google Shape;516;p27"/>
          <p:cNvSpPr txBox="1"/>
          <p:nvPr/>
        </p:nvSpPr>
        <p:spPr>
          <a:xfrm>
            <a:off x="1658939" y="4844400"/>
            <a:ext cx="4946100" cy="5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Small joints</a:t>
            </a:r>
            <a:endParaRPr b="0" i="0" sz="27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17" name="Google Shape;517;p27"/>
          <p:cNvSpPr/>
          <p:nvPr/>
        </p:nvSpPr>
        <p:spPr>
          <a:xfrm>
            <a:off x="9800604" y="2621025"/>
            <a:ext cx="5405700" cy="776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27"/>
          <p:cNvSpPr txBox="1"/>
          <p:nvPr/>
        </p:nvSpPr>
        <p:spPr>
          <a:xfrm>
            <a:off x="10150118" y="2717120"/>
            <a:ext cx="4706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Joints between</a:t>
            </a:r>
            <a:endParaRPr b="1" i="0" sz="26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519" name="Google Shape;519;p27"/>
          <p:cNvCxnSpPr/>
          <p:nvPr/>
        </p:nvCxnSpPr>
        <p:spPr>
          <a:xfrm>
            <a:off x="12554776" y="3371674"/>
            <a:ext cx="0" cy="994200"/>
          </a:xfrm>
          <a:prstGeom prst="straightConnector1">
            <a:avLst/>
          </a:prstGeom>
          <a:noFill/>
          <a:ln cap="flat" cmpd="sng" w="9525">
            <a:solidFill>
              <a:srgbClr val="778DA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0" name="Google Shape;520;p27"/>
          <p:cNvCxnSpPr/>
          <p:nvPr/>
        </p:nvCxnSpPr>
        <p:spPr>
          <a:xfrm>
            <a:off x="12554776" y="4366152"/>
            <a:ext cx="1870500" cy="0"/>
          </a:xfrm>
          <a:prstGeom prst="straightConnector1">
            <a:avLst/>
          </a:prstGeom>
          <a:noFill/>
          <a:ln cap="flat" cmpd="sng" w="9525">
            <a:solidFill>
              <a:srgbClr val="778DA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1" name="Google Shape;521;p27"/>
          <p:cNvCxnSpPr/>
          <p:nvPr/>
        </p:nvCxnSpPr>
        <p:spPr>
          <a:xfrm>
            <a:off x="10684253" y="4366152"/>
            <a:ext cx="1870500" cy="0"/>
          </a:xfrm>
          <a:prstGeom prst="straightConnector1">
            <a:avLst/>
          </a:prstGeom>
          <a:noFill/>
          <a:ln cap="flat" cmpd="sng" w="9525">
            <a:solidFill>
              <a:srgbClr val="778DA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2" name="Google Shape;522;p27"/>
          <p:cNvCxnSpPr/>
          <p:nvPr/>
        </p:nvCxnSpPr>
        <p:spPr>
          <a:xfrm>
            <a:off x="14425300" y="4366152"/>
            <a:ext cx="0" cy="917100"/>
          </a:xfrm>
          <a:prstGeom prst="straightConnector1">
            <a:avLst/>
          </a:prstGeom>
          <a:noFill/>
          <a:ln cap="flat" cmpd="sng" w="9525">
            <a:solidFill>
              <a:srgbClr val="778DA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3" name="Google Shape;523;p27"/>
          <p:cNvCxnSpPr/>
          <p:nvPr/>
        </p:nvCxnSpPr>
        <p:spPr>
          <a:xfrm>
            <a:off x="10700575" y="4365650"/>
            <a:ext cx="0" cy="918900"/>
          </a:xfrm>
          <a:prstGeom prst="straightConnector1">
            <a:avLst/>
          </a:prstGeom>
          <a:noFill/>
          <a:ln cap="flat" cmpd="sng" w="9525">
            <a:solidFill>
              <a:srgbClr val="778DA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4" name="Google Shape;524;p27"/>
          <p:cNvSpPr/>
          <p:nvPr/>
        </p:nvSpPr>
        <p:spPr>
          <a:xfrm>
            <a:off x="12944237" y="5283096"/>
            <a:ext cx="2796600" cy="599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27"/>
          <p:cNvSpPr txBox="1"/>
          <p:nvPr/>
        </p:nvSpPr>
        <p:spPr>
          <a:xfrm>
            <a:off x="13134405" y="5335334"/>
            <a:ext cx="2415900" cy="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rgbClr val="8E7CC3"/>
                </a:solidFill>
                <a:latin typeface="Comfortaa"/>
                <a:ea typeface="Comfortaa"/>
                <a:cs typeface="Comfortaa"/>
                <a:sym typeface="Comfortaa"/>
              </a:rPr>
              <a:t>Bodies</a:t>
            </a:r>
            <a:endParaRPr b="1" i="0" sz="2200" u="none" cap="none" strike="noStrike">
              <a:solidFill>
                <a:srgbClr val="8E7CC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26" name="Google Shape;526;p27"/>
          <p:cNvSpPr/>
          <p:nvPr/>
        </p:nvSpPr>
        <p:spPr>
          <a:xfrm>
            <a:off x="9328000" y="5283096"/>
            <a:ext cx="2796600" cy="599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27"/>
          <p:cNvSpPr txBox="1"/>
          <p:nvPr/>
        </p:nvSpPr>
        <p:spPr>
          <a:xfrm>
            <a:off x="9580450" y="5334175"/>
            <a:ext cx="2415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45818E"/>
                </a:solidFill>
                <a:latin typeface="Comfortaa"/>
                <a:ea typeface="Comfortaa"/>
                <a:cs typeface="Comfortaa"/>
                <a:sym typeface="Comfortaa"/>
              </a:rPr>
              <a:t>Neural arches</a:t>
            </a:r>
            <a:endParaRPr b="1" i="0" sz="2000" u="none" cap="none" strike="noStrike">
              <a:solidFill>
                <a:srgbClr val="45818E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28" name="Google Shape;528;p27"/>
          <p:cNvPicPr preferRelativeResize="0"/>
          <p:nvPr/>
        </p:nvPicPr>
        <p:blipFill rotWithShape="1">
          <a:blip r:embed="rId4">
            <a:alphaModFix/>
          </a:blip>
          <a:srcRect b="0" l="13598" r="0" t="0"/>
          <a:stretch/>
        </p:blipFill>
        <p:spPr>
          <a:xfrm>
            <a:off x="9547825" y="6253075"/>
            <a:ext cx="2356950" cy="3518275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27"/>
          <p:cNvSpPr txBox="1"/>
          <p:nvPr/>
        </p:nvSpPr>
        <p:spPr>
          <a:xfrm>
            <a:off x="251475" y="7335525"/>
            <a:ext cx="8587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45818E"/>
                </a:solidFill>
                <a:latin typeface="Comfortaa"/>
                <a:ea typeface="Comfortaa"/>
                <a:cs typeface="Comfortaa"/>
                <a:sym typeface="Comfortaa"/>
              </a:rPr>
              <a:t>Note: joints between neural arches </a:t>
            </a:r>
            <a:r>
              <a:rPr b="0" i="0" lang="en-US" sz="2500" u="none" cap="none" strike="noStrike">
                <a:solidFill>
                  <a:srgbClr val="45818E"/>
                </a:solidFill>
                <a:latin typeface="Comfortaa"/>
                <a:ea typeface="Comfortaa"/>
                <a:cs typeface="Comfortaa"/>
                <a:sym typeface="Comfortaa"/>
              </a:rPr>
              <a:t>(vertebral arches)</a:t>
            </a:r>
            <a:r>
              <a:rPr b="1" i="0" lang="en-US" sz="2500" u="none" cap="none" strike="noStrike">
                <a:solidFill>
                  <a:srgbClr val="45818E"/>
                </a:solidFill>
                <a:latin typeface="Comfortaa"/>
                <a:ea typeface="Comfortaa"/>
                <a:cs typeface="Comfortaa"/>
                <a:sym typeface="Comfortaa"/>
              </a:rPr>
              <a:t> allows </a:t>
            </a:r>
            <a:r>
              <a:rPr b="1" i="0" lang="en-US" sz="2500" u="sng" cap="none" strike="noStrike">
                <a:solidFill>
                  <a:srgbClr val="45818E"/>
                </a:solidFill>
                <a:latin typeface="Comfortaa"/>
                <a:ea typeface="Comfortaa"/>
                <a:cs typeface="Comfortaa"/>
                <a:sym typeface="Comfortaa"/>
              </a:rPr>
              <a:t>greater</a:t>
            </a:r>
            <a:r>
              <a:rPr b="1" i="0" lang="en-US" sz="2500" u="none" cap="none" strike="noStrike">
                <a:solidFill>
                  <a:srgbClr val="45818E"/>
                </a:solidFill>
                <a:latin typeface="Comfortaa"/>
                <a:ea typeface="Comfortaa"/>
                <a:cs typeface="Comfortaa"/>
                <a:sym typeface="Comfortaa"/>
              </a:rPr>
              <a:t> range of movements than joints between bodies</a:t>
            </a:r>
            <a:endParaRPr b="0" i="0" sz="1100" u="none" cap="none" strike="noStrike">
              <a:solidFill>
                <a:srgbClr val="45818E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30" name="Google Shape;530;p27"/>
          <p:cNvSpPr txBox="1"/>
          <p:nvPr/>
        </p:nvSpPr>
        <p:spPr>
          <a:xfrm>
            <a:off x="14316038" y="318450"/>
            <a:ext cx="3765900" cy="598200"/>
          </a:xfrm>
          <a:prstGeom prst="rect">
            <a:avLst/>
          </a:prstGeom>
          <a:noFill/>
          <a:ln cap="flat" cmpd="sng" w="19050">
            <a:solidFill>
              <a:srgbClr val="3D85C6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In Male Slides Only</a:t>
            </a:r>
            <a:endParaRPr b="0" i="0" sz="2700" u="none" cap="none" strike="noStrike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31" name="Google Shape;531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944225" y="6347275"/>
            <a:ext cx="3765976" cy="3447950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27"/>
          <p:cNvSpPr/>
          <p:nvPr/>
        </p:nvSpPr>
        <p:spPr>
          <a:xfrm>
            <a:off x="9892450" y="7760625"/>
            <a:ext cx="972600" cy="400200"/>
          </a:xfrm>
          <a:prstGeom prst="ellipse">
            <a:avLst/>
          </a:prstGeom>
          <a:noFill/>
          <a:ln cap="flat" cmpd="sng" w="47625">
            <a:solidFill>
              <a:srgbClr val="8E7CC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27"/>
          <p:cNvSpPr/>
          <p:nvPr/>
        </p:nvSpPr>
        <p:spPr>
          <a:xfrm>
            <a:off x="10894000" y="8330703"/>
            <a:ext cx="385200" cy="241200"/>
          </a:xfrm>
          <a:prstGeom prst="ellipse">
            <a:avLst/>
          </a:prstGeom>
          <a:noFill/>
          <a:ln cap="flat" cmpd="sng" w="47625">
            <a:solidFill>
              <a:srgbClr val="45818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28"/>
          <p:cNvSpPr txBox="1"/>
          <p:nvPr/>
        </p:nvSpPr>
        <p:spPr>
          <a:xfrm>
            <a:off x="1902700" y="815299"/>
            <a:ext cx="93765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Joints Between Two Vertebral Bodies</a:t>
            </a:r>
            <a:endParaRPr b="0" i="0" sz="3500" u="none" cap="none" strike="noStrike">
              <a:solidFill>
                <a:srgbClr val="000000"/>
              </a:solidFill>
              <a:highlight>
                <a:srgbClr val="EFEFEF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40" name="Google Shape;540;p28"/>
          <p:cNvSpPr txBox="1"/>
          <p:nvPr/>
        </p:nvSpPr>
        <p:spPr>
          <a:xfrm>
            <a:off x="504625" y="3220125"/>
            <a:ext cx="76041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omfortaa"/>
              <a:buChar char="●"/>
            </a:pPr>
            <a:r>
              <a:rPr b="0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It is a </a:t>
            </a:r>
            <a:r>
              <a:rPr b="0" i="0" lang="en-US" sz="2500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secondary</a:t>
            </a:r>
            <a:r>
              <a:rPr b="0" i="0" lang="en-US" sz="2500" u="sng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1" i="0" lang="en-US" sz="25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cartilaginous</a:t>
            </a:r>
            <a:r>
              <a:rPr b="0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joint.</a:t>
            </a:r>
            <a:r>
              <a:rPr b="0" i="0" lang="en-US" sz="2500" u="none" cap="none" strike="noStrike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0" i="0" lang="en-US" sz="2500" u="none" cap="none" strike="noStrike">
                <a:solidFill>
                  <a:srgbClr val="3C78D8"/>
                </a:solidFill>
                <a:latin typeface="Comfortaa"/>
                <a:ea typeface="Comfortaa"/>
                <a:cs typeface="Comfortaa"/>
                <a:sym typeface="Comfortaa"/>
              </a:rPr>
              <a:t>(Symphasis)</a:t>
            </a:r>
            <a:r>
              <a:rPr b="0" i="0" lang="en-US" sz="2500" u="none" cap="none" strike="noStrike">
                <a:solidFill>
                  <a:srgbClr val="3C78D8"/>
                </a:solidFill>
                <a:latin typeface="Aharoni"/>
                <a:ea typeface="Aharoni"/>
                <a:cs typeface="Aharoni"/>
                <a:sym typeface="Aharoni"/>
              </a:rPr>
              <a:t> </a:t>
            </a:r>
            <a:r>
              <a:rPr b="0" i="0" lang="en-US" sz="2500" u="none" cap="none" strike="noStrike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(there are 2 types: primary and secondary)</a:t>
            </a:r>
            <a:endParaRPr b="0" i="0" sz="2500" u="none" cap="none" strike="noStrike">
              <a:solidFill>
                <a:srgbClr val="666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41" name="Google Shape;541;p28"/>
          <p:cNvSpPr txBox="1"/>
          <p:nvPr/>
        </p:nvSpPr>
        <p:spPr>
          <a:xfrm>
            <a:off x="504625" y="4834025"/>
            <a:ext cx="89826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omfortaa"/>
              <a:buChar char="●"/>
            </a:pPr>
            <a:r>
              <a:rPr b="0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The </a:t>
            </a:r>
            <a:r>
              <a:rPr b="1" i="0" lang="en-US" sz="2500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upper</a:t>
            </a:r>
            <a:r>
              <a:rPr b="0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and </a:t>
            </a:r>
            <a:r>
              <a:rPr b="1" i="0" lang="en-US" sz="2500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lower</a:t>
            </a:r>
            <a:r>
              <a:rPr b="0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surfaces of the bodies of 2 adjacent vertebrae are covered by thin plates of </a:t>
            </a:r>
            <a:r>
              <a:rPr b="0" i="0" lang="en-US" sz="25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hyaline cartilage.</a:t>
            </a:r>
            <a:endParaRPr b="0" i="0" sz="25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42" name="Google Shape;542;p28"/>
          <p:cNvSpPr txBox="1"/>
          <p:nvPr/>
        </p:nvSpPr>
        <p:spPr>
          <a:xfrm>
            <a:off x="504625" y="6812200"/>
            <a:ext cx="9478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omfortaa"/>
              <a:buChar char="●"/>
            </a:pPr>
            <a:r>
              <a:rPr b="0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Sandwiched between the plates of hyaline cartilage is an </a:t>
            </a:r>
            <a:r>
              <a:rPr b="0" i="0" lang="en-US" sz="25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intervertebral disc</a:t>
            </a:r>
            <a:r>
              <a:rPr b="0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of </a:t>
            </a:r>
            <a:r>
              <a:rPr b="0" i="0" lang="en-US" sz="25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fibrocartilage.</a:t>
            </a:r>
            <a:endParaRPr b="0" i="0" sz="25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43" name="Google Shape;543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156800" y="318450"/>
            <a:ext cx="4869774" cy="6263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504925" y="6582099"/>
            <a:ext cx="4869784" cy="35121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5" name="Google Shape;545;p28"/>
          <p:cNvCxnSpPr/>
          <p:nvPr/>
        </p:nvCxnSpPr>
        <p:spPr>
          <a:xfrm>
            <a:off x="11319387" y="7742903"/>
            <a:ext cx="1474800" cy="93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46" name="Google Shape;546;p28"/>
          <p:cNvSpPr txBox="1"/>
          <p:nvPr/>
        </p:nvSpPr>
        <p:spPr>
          <a:xfrm>
            <a:off x="9462529" y="7539800"/>
            <a:ext cx="2376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hyaline cartilage.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7" name="Google Shape;547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88475" y="7955312"/>
            <a:ext cx="2029712" cy="2029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8" name="Google Shape;548;p28"/>
          <p:cNvCxnSpPr/>
          <p:nvPr/>
        </p:nvCxnSpPr>
        <p:spPr>
          <a:xfrm>
            <a:off x="5254113" y="8627807"/>
            <a:ext cx="1825200" cy="294900"/>
          </a:xfrm>
          <a:prstGeom prst="straightConnector1">
            <a:avLst/>
          </a:prstGeom>
          <a:noFill/>
          <a:ln cap="flat" cmpd="sng" w="190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9" name="Google Shape;549;p28"/>
          <p:cNvCxnSpPr/>
          <p:nvPr/>
        </p:nvCxnSpPr>
        <p:spPr>
          <a:xfrm flipH="1" rot="10800000">
            <a:off x="5260077" y="9070459"/>
            <a:ext cx="1828500" cy="405900"/>
          </a:xfrm>
          <a:prstGeom prst="straightConnector1">
            <a:avLst/>
          </a:prstGeom>
          <a:noFill/>
          <a:ln cap="flat" cmpd="sng" w="190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50" name="Google Shape;550;p28"/>
          <p:cNvSpPr txBox="1"/>
          <p:nvPr/>
        </p:nvSpPr>
        <p:spPr>
          <a:xfrm>
            <a:off x="7088578" y="8790375"/>
            <a:ext cx="2029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Vertebral</a:t>
            </a:r>
            <a:endParaRPr b="0" i="0" sz="15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551" name="Google Shape;551;p28"/>
          <p:cNvCxnSpPr/>
          <p:nvPr/>
        </p:nvCxnSpPr>
        <p:spPr>
          <a:xfrm flipH="1" rot="10800000">
            <a:off x="2581879" y="9145500"/>
            <a:ext cx="1120200" cy="9600"/>
          </a:xfrm>
          <a:prstGeom prst="straightConnector1">
            <a:avLst/>
          </a:prstGeom>
          <a:noFill/>
          <a:ln cap="flat" cmpd="sng" w="190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52" name="Google Shape;552;p28"/>
          <p:cNvSpPr txBox="1"/>
          <p:nvPr/>
        </p:nvSpPr>
        <p:spPr>
          <a:xfrm>
            <a:off x="611932" y="8942550"/>
            <a:ext cx="2376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intervertebral disc</a:t>
            </a:r>
            <a:endParaRPr b="0" i="0" sz="1500" u="none" cap="none" strike="noStrik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Google Shape;557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29"/>
          <p:cNvSpPr txBox="1"/>
          <p:nvPr/>
        </p:nvSpPr>
        <p:spPr>
          <a:xfrm>
            <a:off x="1902700" y="815299"/>
            <a:ext cx="93765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Intervertebral Discs</a:t>
            </a:r>
            <a:endParaRPr b="0" i="0" sz="3500" u="none" cap="none" strike="noStrike">
              <a:solidFill>
                <a:srgbClr val="000000"/>
              </a:solidFill>
              <a:highlight>
                <a:srgbClr val="EFEFEF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59" name="Google Shape;559;p29"/>
          <p:cNvSpPr txBox="1"/>
          <p:nvPr/>
        </p:nvSpPr>
        <p:spPr>
          <a:xfrm>
            <a:off x="626625" y="2245375"/>
            <a:ext cx="8358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●"/>
            </a:pPr>
            <a:r>
              <a:rPr b="0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The intervertebral discs form about </a:t>
            </a:r>
            <a:r>
              <a:rPr b="1" i="0" lang="en-US" sz="2500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one fourth</a:t>
            </a:r>
            <a:r>
              <a:rPr b="0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of the whole length of the vertebral column</a:t>
            </a:r>
            <a:r>
              <a:rPr b="0" i="0" lang="en-US" sz="2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29"/>
          <p:cNvSpPr txBox="1"/>
          <p:nvPr/>
        </p:nvSpPr>
        <p:spPr>
          <a:xfrm>
            <a:off x="626625" y="3603050"/>
            <a:ext cx="10008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omfortaa"/>
              <a:buChar char="●"/>
            </a:pPr>
            <a:r>
              <a:rPr b="0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They are </a:t>
            </a:r>
            <a:r>
              <a:rPr b="0" i="0" lang="en-US" sz="2500" u="sng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thickest</a:t>
            </a:r>
            <a:r>
              <a:rPr b="0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in the </a:t>
            </a:r>
            <a:r>
              <a:rPr b="0" i="0" lang="en-US" sz="2500" u="sng" cap="none" strike="noStrike">
                <a:solidFill>
                  <a:srgbClr val="E06666"/>
                </a:solidFill>
                <a:latin typeface="Comfortaa"/>
                <a:ea typeface="Comfortaa"/>
                <a:cs typeface="Comfortaa"/>
                <a:sym typeface="Comfortaa"/>
              </a:rPr>
              <a:t>cervical</a:t>
            </a:r>
            <a:r>
              <a:rPr b="0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and </a:t>
            </a:r>
            <a:r>
              <a:rPr b="0" i="0" lang="en-US" sz="2500" u="sng" cap="none" strike="noStrike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lumbar</a:t>
            </a:r>
            <a:r>
              <a:rPr b="0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regions, where the movements of the vertebral column are </a:t>
            </a:r>
            <a:r>
              <a:rPr b="1" i="0" lang="en-US" sz="2500" u="sng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greatest</a:t>
            </a:r>
            <a:r>
              <a:rPr b="0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b="0" i="0" sz="2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61" name="Google Shape;561;p29"/>
          <p:cNvSpPr txBox="1"/>
          <p:nvPr/>
        </p:nvSpPr>
        <p:spPr>
          <a:xfrm>
            <a:off x="626625" y="5100000"/>
            <a:ext cx="61182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omfortaa"/>
              <a:buChar char="●"/>
            </a:pPr>
            <a:r>
              <a:rPr b="1" i="0" lang="en-US" sz="2500" u="sng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Each disc is formed of:</a:t>
            </a:r>
            <a:endParaRPr b="1" i="0" sz="2500" u="sng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62" name="Google Shape;562;p29"/>
          <p:cNvSpPr/>
          <p:nvPr/>
        </p:nvSpPr>
        <p:spPr>
          <a:xfrm>
            <a:off x="626622" y="6196577"/>
            <a:ext cx="644024" cy="847129"/>
          </a:xfrm>
          <a:custGeom>
            <a:rect b="b" l="l" r="r" t="t"/>
            <a:pathLst>
              <a:path extrusionOk="0" h="3648" w="2810">
                <a:moveTo>
                  <a:pt x="1365" y="241"/>
                </a:moveTo>
                <a:cubicBezTo>
                  <a:pt x="1630" y="241"/>
                  <a:pt x="1899" y="338"/>
                  <a:pt x="2120" y="555"/>
                </a:cubicBezTo>
                <a:cubicBezTo>
                  <a:pt x="2810" y="1245"/>
                  <a:pt x="2329" y="2416"/>
                  <a:pt x="1356" y="2416"/>
                </a:cubicBezTo>
                <a:cubicBezTo>
                  <a:pt x="764" y="2416"/>
                  <a:pt x="272" y="1935"/>
                  <a:pt x="272" y="1344"/>
                </a:cubicBezTo>
                <a:cubicBezTo>
                  <a:pt x="263" y="681"/>
                  <a:pt x="802" y="241"/>
                  <a:pt x="1365" y="241"/>
                </a:cubicBezTo>
                <a:close/>
                <a:moveTo>
                  <a:pt x="1356" y="1"/>
                </a:moveTo>
                <a:cubicBezTo>
                  <a:pt x="604" y="1"/>
                  <a:pt x="0" y="604"/>
                  <a:pt x="0" y="1356"/>
                </a:cubicBezTo>
                <a:cubicBezTo>
                  <a:pt x="0" y="2391"/>
                  <a:pt x="1183" y="3512"/>
                  <a:pt x="1331" y="3648"/>
                </a:cubicBezTo>
                <a:lnTo>
                  <a:pt x="1368" y="3648"/>
                </a:lnTo>
                <a:cubicBezTo>
                  <a:pt x="1528" y="3512"/>
                  <a:pt x="2711" y="2453"/>
                  <a:pt x="2711" y="1356"/>
                </a:cubicBezTo>
                <a:cubicBezTo>
                  <a:pt x="2711" y="604"/>
                  <a:pt x="2095" y="1"/>
                  <a:pt x="1356" y="1"/>
                </a:cubicBez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1</a:t>
            </a:r>
            <a:endParaRPr b="1" i="0" sz="21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63" name="Google Shape;563;p29"/>
          <p:cNvSpPr/>
          <p:nvPr/>
        </p:nvSpPr>
        <p:spPr>
          <a:xfrm>
            <a:off x="626622" y="7586177"/>
            <a:ext cx="644024" cy="847129"/>
          </a:xfrm>
          <a:custGeom>
            <a:rect b="b" l="l" r="r" t="t"/>
            <a:pathLst>
              <a:path extrusionOk="0" h="3648" w="2810">
                <a:moveTo>
                  <a:pt x="1365" y="241"/>
                </a:moveTo>
                <a:cubicBezTo>
                  <a:pt x="1630" y="241"/>
                  <a:pt x="1899" y="338"/>
                  <a:pt x="2120" y="555"/>
                </a:cubicBezTo>
                <a:cubicBezTo>
                  <a:pt x="2810" y="1245"/>
                  <a:pt x="2329" y="2416"/>
                  <a:pt x="1356" y="2416"/>
                </a:cubicBezTo>
                <a:cubicBezTo>
                  <a:pt x="764" y="2416"/>
                  <a:pt x="272" y="1935"/>
                  <a:pt x="272" y="1344"/>
                </a:cubicBezTo>
                <a:cubicBezTo>
                  <a:pt x="263" y="681"/>
                  <a:pt x="802" y="241"/>
                  <a:pt x="1365" y="241"/>
                </a:cubicBezTo>
                <a:close/>
                <a:moveTo>
                  <a:pt x="1356" y="1"/>
                </a:moveTo>
                <a:cubicBezTo>
                  <a:pt x="604" y="1"/>
                  <a:pt x="0" y="604"/>
                  <a:pt x="0" y="1356"/>
                </a:cubicBezTo>
                <a:cubicBezTo>
                  <a:pt x="0" y="2391"/>
                  <a:pt x="1183" y="3512"/>
                  <a:pt x="1331" y="3648"/>
                </a:cubicBezTo>
                <a:lnTo>
                  <a:pt x="1368" y="3648"/>
                </a:lnTo>
                <a:cubicBezTo>
                  <a:pt x="1528" y="3512"/>
                  <a:pt x="2711" y="2453"/>
                  <a:pt x="2711" y="1356"/>
                </a:cubicBezTo>
                <a:cubicBezTo>
                  <a:pt x="2711" y="604"/>
                  <a:pt x="2095" y="1"/>
                  <a:pt x="1356" y="1"/>
                </a:cubicBez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2</a:t>
            </a:r>
            <a:endParaRPr b="1" i="0" sz="21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64" name="Google Shape;564;p29"/>
          <p:cNvSpPr txBox="1"/>
          <p:nvPr/>
        </p:nvSpPr>
        <p:spPr>
          <a:xfrm>
            <a:off x="1658246" y="6196575"/>
            <a:ext cx="74778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sng" cap="none" strike="noStrike">
                <a:solidFill>
                  <a:srgbClr val="8E7CC3"/>
                </a:solidFill>
                <a:latin typeface="Comfortaa"/>
                <a:ea typeface="Comfortaa"/>
                <a:cs typeface="Comfortaa"/>
                <a:sym typeface="Comfortaa"/>
              </a:rPr>
              <a:t>Peripheral part</a:t>
            </a:r>
            <a:r>
              <a:rPr b="0" i="0" lang="en-US" sz="2500" u="none" cap="none" strike="noStrike">
                <a:solidFill>
                  <a:srgbClr val="8E7CC3"/>
                </a:solidFill>
                <a:latin typeface="Comfortaa"/>
                <a:ea typeface="Comfortaa"/>
                <a:cs typeface="Comfortaa"/>
                <a:sym typeface="Comfortaa"/>
              </a:rPr>
              <a:t>,</a:t>
            </a:r>
            <a:r>
              <a:rPr b="0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called the </a:t>
            </a:r>
            <a:r>
              <a:rPr b="1" i="0" lang="en-US" sz="25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annulus</a:t>
            </a:r>
            <a:endParaRPr b="1" i="0" sz="25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fibrosus</a:t>
            </a:r>
            <a:r>
              <a:rPr b="0" i="0" lang="en-US" sz="25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,</a:t>
            </a:r>
            <a:r>
              <a:rPr b="0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composed of </a:t>
            </a:r>
            <a:r>
              <a:rPr b="0" i="1" lang="en-US" sz="25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fibrocartilage</a:t>
            </a:r>
            <a:r>
              <a:rPr b="0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b="0" i="0" sz="2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65" name="Google Shape;565;p29"/>
          <p:cNvSpPr txBox="1"/>
          <p:nvPr/>
        </p:nvSpPr>
        <p:spPr>
          <a:xfrm>
            <a:off x="1629795" y="7444562"/>
            <a:ext cx="103503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sng" cap="none" strike="noStrike">
                <a:solidFill>
                  <a:srgbClr val="45818E"/>
                </a:solidFill>
                <a:latin typeface="Comfortaa"/>
                <a:ea typeface="Comfortaa"/>
                <a:cs typeface="Comfortaa"/>
                <a:sym typeface="Comfortaa"/>
              </a:rPr>
              <a:t>Central part</a:t>
            </a:r>
            <a:r>
              <a:rPr b="0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, the </a:t>
            </a:r>
            <a:r>
              <a:rPr b="1" i="0" lang="en-US" sz="25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nucleus pulposus</a:t>
            </a:r>
            <a:r>
              <a:rPr b="0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, a mass of gelatinous material which is made up of mostly water </a:t>
            </a:r>
            <a:r>
              <a:rPr b="0" i="0" lang="en-US" sz="25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(large amount of water)</a:t>
            </a:r>
            <a:r>
              <a:rPr b="0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, Small number of collagen fiber &amp; few cartilage cells.</a:t>
            </a:r>
            <a:endParaRPr b="0" i="0" sz="2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66" name="Google Shape;566;p29"/>
          <p:cNvSpPr txBox="1"/>
          <p:nvPr/>
        </p:nvSpPr>
        <p:spPr>
          <a:xfrm>
            <a:off x="1902700" y="8945013"/>
            <a:ext cx="8358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omfortaa"/>
              <a:buChar char="-"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No discs are found between </a:t>
            </a:r>
            <a:r>
              <a:rPr b="0" i="0" lang="en-US" sz="20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C1 &amp; C2</a:t>
            </a:r>
            <a:r>
              <a:rPr b="0" i="0" lang="en-US" sz="2000" u="none" cap="none" strike="noStrike">
                <a:solidFill>
                  <a:srgbClr val="FF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or</a:t>
            </a:r>
            <a:r>
              <a:rPr b="0" i="0" lang="en-US" sz="2000" u="none" cap="none" strike="noStrike">
                <a:solidFill>
                  <a:srgbClr val="FF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in the sacrum or coccyx.</a:t>
            </a:r>
            <a:r>
              <a:rPr b="0" i="0" lang="en-US" sz="2000" u="none" cap="none" strike="noStrike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0" i="0" lang="en-US" sz="15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(or C1 &amp; occipital condyles)</a:t>
            </a:r>
            <a:endParaRPr b="0" i="0" sz="15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67" name="Google Shape;567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53939" y="364441"/>
            <a:ext cx="3901998" cy="328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555916" y="318437"/>
            <a:ext cx="4380476" cy="3376613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29"/>
          <p:cNvSpPr txBox="1"/>
          <p:nvPr/>
        </p:nvSpPr>
        <p:spPr>
          <a:xfrm>
            <a:off x="11980091" y="7043700"/>
            <a:ext cx="5778900" cy="30168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The nucleus pulposus:</a:t>
            </a:r>
            <a:endParaRPr b="0" i="0" sz="25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500" u="none" cap="none" strike="noStrike"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mfortaa"/>
              <a:buChar char="●"/>
            </a:pPr>
            <a:r>
              <a:rPr lang="en-US" sz="200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1</a:t>
            </a:r>
            <a:r>
              <a:rPr b="0" i="0" lang="en-US" sz="2000" u="none" cap="none" strike="noStrike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5% of the whole disk,</a:t>
            </a:r>
            <a:r>
              <a:rPr b="0" i="0" lang="en-US" sz="2000" u="none" cap="none" strike="noStrike">
                <a:latin typeface="Comfortaa"/>
                <a:ea typeface="Comfortaa"/>
                <a:cs typeface="Comfortaa"/>
                <a:sym typeface="Comfortaa"/>
              </a:rPr>
              <a:t> formed of:</a:t>
            </a:r>
            <a:endParaRPr b="0" i="0" sz="2000" u="none" cap="none" strike="noStrike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2000" u="none" cap="none" strike="noStrike"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mfortaa"/>
              <a:buAutoNum type="arabicPeriod"/>
            </a:pPr>
            <a:r>
              <a:rPr b="0" i="0" lang="en-US" sz="2000" u="none" cap="none" strike="noStrike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000">
                <a:latin typeface="Comfortaa"/>
                <a:ea typeface="Comfortaa"/>
                <a:cs typeface="Comfortaa"/>
                <a:sym typeface="Comfortaa"/>
              </a:rPr>
              <a:t>Large amount of </a:t>
            </a:r>
            <a:r>
              <a:rPr lang="en-US" sz="20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w</a:t>
            </a:r>
            <a:r>
              <a:rPr b="0" i="0" lang="en-US" sz="20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ater</a:t>
            </a:r>
            <a:r>
              <a:rPr b="0" i="0" lang="en-US" sz="2000" u="none" cap="none" strike="noStrike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0" i="0" lang="en-US" sz="2000" cap="none" strike="noStrike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(90% at birth and 70% at old age).</a:t>
            </a:r>
            <a:endParaRPr b="0" i="0" sz="2000" cap="none" strike="noStrike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mfortaa"/>
              <a:buAutoNum type="arabicPeriod"/>
            </a:pPr>
            <a:r>
              <a:rPr b="0" i="0" lang="en-US" sz="2000" u="none" cap="none" strike="noStrike">
                <a:latin typeface="Comfortaa"/>
                <a:ea typeface="Comfortaa"/>
                <a:cs typeface="Comfortaa"/>
                <a:sym typeface="Comfortaa"/>
              </a:rPr>
              <a:t> Small number of </a:t>
            </a:r>
            <a:r>
              <a:rPr b="0" i="0" lang="en-US" sz="20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collagen fibers</a:t>
            </a:r>
            <a:r>
              <a:rPr b="0" i="0" lang="en-US" sz="2000" u="none" cap="none" strike="noStrike"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b="0" i="0" sz="2000" u="none" cap="none" strike="noStrike"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mfortaa"/>
              <a:buAutoNum type="arabicPeriod"/>
            </a:pPr>
            <a:r>
              <a:rPr b="0" i="0" lang="en-US" sz="2000" u="none" cap="none" strike="noStrike">
                <a:latin typeface="Comfortaa"/>
                <a:ea typeface="Comfortaa"/>
                <a:cs typeface="Comfortaa"/>
                <a:sym typeface="Comfortaa"/>
              </a:rPr>
              <a:t> Few </a:t>
            </a:r>
            <a:r>
              <a:rPr b="0" i="0" lang="en-US" sz="20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cartilage cells</a:t>
            </a:r>
            <a:r>
              <a:rPr b="0" i="0" lang="en-US" sz="2000" u="none" cap="none" strike="noStrike"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b="0" i="0" sz="2000" u="none" cap="none" strike="noStrike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0" name="Google Shape;570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801424" y="3731537"/>
            <a:ext cx="5256600" cy="2553837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29"/>
          <p:cNvSpPr/>
          <p:nvPr/>
        </p:nvSpPr>
        <p:spPr>
          <a:xfrm>
            <a:off x="13960420" y="4836253"/>
            <a:ext cx="1172400" cy="344400"/>
          </a:xfrm>
          <a:prstGeom prst="rect">
            <a:avLst/>
          </a:prstGeom>
          <a:noFill/>
          <a:ln cap="flat" cmpd="sng" w="28575">
            <a:solidFill>
              <a:srgbClr val="8E7CC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29"/>
          <p:cNvSpPr/>
          <p:nvPr/>
        </p:nvSpPr>
        <p:spPr>
          <a:xfrm>
            <a:off x="13960420" y="5276637"/>
            <a:ext cx="1172400" cy="344400"/>
          </a:xfrm>
          <a:prstGeom prst="rect">
            <a:avLst/>
          </a:prstGeom>
          <a:noFill/>
          <a:ln cap="flat" cmpd="sng" w="28575">
            <a:solidFill>
              <a:srgbClr val="45818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Google Shape;57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30"/>
          <p:cNvSpPr txBox="1"/>
          <p:nvPr/>
        </p:nvSpPr>
        <p:spPr>
          <a:xfrm>
            <a:off x="1902700" y="815299"/>
            <a:ext cx="93765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Intervertebral Discs Function</a:t>
            </a:r>
            <a:endParaRPr b="0" i="0" sz="3500" u="none" cap="none" strike="noStrike">
              <a:solidFill>
                <a:srgbClr val="000000"/>
              </a:solidFill>
              <a:highlight>
                <a:srgbClr val="EFEFEF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79" name="Google Shape;579;p30"/>
          <p:cNvSpPr txBox="1"/>
          <p:nvPr/>
        </p:nvSpPr>
        <p:spPr>
          <a:xfrm>
            <a:off x="2538250" y="2882650"/>
            <a:ext cx="99651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Allow </a:t>
            </a:r>
            <a:r>
              <a:rPr lang="en-US" sz="2500">
                <a:latin typeface="Comfortaa"/>
                <a:ea typeface="Comfortaa"/>
                <a:cs typeface="Comfortaa"/>
                <a:sym typeface="Comfortaa"/>
              </a:rPr>
              <a:t>one</a:t>
            </a:r>
            <a:r>
              <a:rPr b="0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vertebra to move forward and backward on another (flexion and extension of vertebral column)</a:t>
            </a:r>
            <a:endParaRPr b="0" i="0" sz="2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580" name="Google Shape;580;p30"/>
          <p:cNvGrpSpPr/>
          <p:nvPr/>
        </p:nvGrpSpPr>
        <p:grpSpPr>
          <a:xfrm rot="-5400000">
            <a:off x="-274016" y="3330375"/>
            <a:ext cx="3323818" cy="1888219"/>
            <a:chOff x="4912319" y="3484366"/>
            <a:chExt cx="1872679" cy="987304"/>
          </a:xfrm>
        </p:grpSpPr>
        <p:grpSp>
          <p:nvGrpSpPr>
            <p:cNvPr id="581" name="Google Shape;581;p30"/>
            <p:cNvGrpSpPr/>
            <p:nvPr/>
          </p:nvGrpSpPr>
          <p:grpSpPr>
            <a:xfrm>
              <a:off x="5973663" y="3484366"/>
              <a:ext cx="811335" cy="987304"/>
              <a:chOff x="1285250" y="1617275"/>
              <a:chExt cx="1090650" cy="1327200"/>
            </a:xfrm>
          </p:grpSpPr>
          <p:sp>
            <p:nvSpPr>
              <p:cNvPr id="582" name="Google Shape;582;p30"/>
              <p:cNvSpPr/>
              <p:nvPr/>
            </p:nvSpPr>
            <p:spPr>
              <a:xfrm>
                <a:off x="1460300" y="1792400"/>
                <a:ext cx="740475" cy="740375"/>
              </a:xfrm>
              <a:custGeom>
                <a:rect b="b" l="l" r="r" t="t"/>
                <a:pathLst>
                  <a:path extrusionOk="0" h="29615" w="29619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30"/>
              <p:cNvSpPr/>
              <p:nvPr/>
            </p:nvSpPr>
            <p:spPr>
              <a:xfrm>
                <a:off x="1285250" y="1617275"/>
                <a:ext cx="1090650" cy="1273950"/>
              </a:xfrm>
              <a:custGeom>
                <a:rect b="b" l="l" r="r" t="t"/>
                <a:pathLst>
                  <a:path extrusionOk="0" h="50958" w="43626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4" name="Google Shape;584;p30"/>
              <p:cNvSpPr/>
              <p:nvPr/>
            </p:nvSpPr>
            <p:spPr>
              <a:xfrm>
                <a:off x="1680900" y="2771175"/>
                <a:ext cx="300850" cy="173300"/>
              </a:xfrm>
              <a:custGeom>
                <a:rect b="b" l="l" r="r" t="t"/>
                <a:pathLst>
                  <a:path extrusionOk="0" h="6932" w="12034">
                    <a:moveTo>
                      <a:pt x="11086" y="1"/>
                    </a:moveTo>
                    <a:cubicBezTo>
                      <a:pt x="10860" y="1"/>
                      <a:pt x="10635" y="87"/>
                      <a:pt x="10464" y="260"/>
                    </a:cubicBezTo>
                    <a:lnTo>
                      <a:pt x="6865" y="3859"/>
                    </a:lnTo>
                    <a:lnTo>
                      <a:pt x="5978" y="4742"/>
                    </a:lnTo>
                    <a:lnTo>
                      <a:pt x="5110" y="3874"/>
                    </a:lnTo>
                    <a:lnTo>
                      <a:pt x="1495" y="260"/>
                    </a:lnTo>
                    <a:cubicBezTo>
                      <a:pt x="1341" y="153"/>
                      <a:pt x="1165" y="102"/>
                      <a:pt x="989" y="102"/>
                    </a:cubicBezTo>
                    <a:cubicBezTo>
                      <a:pt x="730" y="102"/>
                      <a:pt x="474" y="214"/>
                      <a:pt x="297" y="427"/>
                    </a:cubicBezTo>
                    <a:cubicBezTo>
                      <a:pt x="0" y="783"/>
                      <a:pt x="22" y="1306"/>
                      <a:pt x="349" y="1636"/>
                    </a:cubicBezTo>
                    <a:lnTo>
                      <a:pt x="5388" y="6675"/>
                    </a:lnTo>
                    <a:cubicBezTo>
                      <a:pt x="5559" y="6846"/>
                      <a:pt x="5783" y="6931"/>
                      <a:pt x="6008" y="6931"/>
                    </a:cubicBezTo>
                    <a:cubicBezTo>
                      <a:pt x="6233" y="6931"/>
                      <a:pt x="6458" y="6846"/>
                      <a:pt x="6631" y="6675"/>
                    </a:cubicBezTo>
                    <a:lnTo>
                      <a:pt x="11666" y="1636"/>
                    </a:lnTo>
                    <a:cubicBezTo>
                      <a:pt x="12015" y="1250"/>
                      <a:pt x="12034" y="668"/>
                      <a:pt x="11711" y="260"/>
                    </a:cubicBezTo>
                    <a:cubicBezTo>
                      <a:pt x="11538" y="87"/>
                      <a:pt x="11312" y="1"/>
                      <a:pt x="11086" y="1"/>
                    </a:cubicBez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85" name="Google Shape;585;p30"/>
            <p:cNvGrpSpPr/>
            <p:nvPr/>
          </p:nvGrpSpPr>
          <p:grpSpPr>
            <a:xfrm>
              <a:off x="4912319" y="3484366"/>
              <a:ext cx="811409" cy="987304"/>
              <a:chOff x="-141481" y="1617275"/>
              <a:chExt cx="1090750" cy="1327200"/>
            </a:xfrm>
          </p:grpSpPr>
          <p:sp>
            <p:nvSpPr>
              <p:cNvPr id="586" name="Google Shape;586;p30"/>
              <p:cNvSpPr/>
              <p:nvPr/>
            </p:nvSpPr>
            <p:spPr>
              <a:xfrm>
                <a:off x="33710" y="1792400"/>
                <a:ext cx="740375" cy="740375"/>
              </a:xfrm>
              <a:custGeom>
                <a:rect b="b" l="l" r="r" t="t"/>
                <a:pathLst>
                  <a:path extrusionOk="0" h="29615" w="29615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solidFill>
                <a:srgbClr val="FCE5CD"/>
              </a:solidFill>
              <a:ln>
                <a:noFill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30"/>
              <p:cNvSpPr/>
              <p:nvPr/>
            </p:nvSpPr>
            <p:spPr>
              <a:xfrm>
                <a:off x="-141481" y="1617275"/>
                <a:ext cx="1090750" cy="1273950"/>
              </a:xfrm>
              <a:custGeom>
                <a:rect b="b" l="l" r="r" t="t"/>
                <a:pathLst>
                  <a:path extrusionOk="0" h="50958" w="43630">
                    <a:moveTo>
                      <a:pt x="21815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11" y="22289"/>
                      <a:pt x="401" y="22672"/>
                      <a:pt x="879" y="22672"/>
                    </a:cubicBezTo>
                    <a:cubicBezTo>
                      <a:pt x="1354" y="22672"/>
                      <a:pt x="1744" y="22289"/>
                      <a:pt x="1755" y="21814"/>
                    </a:cubicBezTo>
                    <a:cubicBezTo>
                      <a:pt x="1755" y="10757"/>
                      <a:pt x="10753" y="1755"/>
                      <a:pt x="21811" y="1755"/>
                    </a:cubicBezTo>
                    <a:cubicBezTo>
                      <a:pt x="32869" y="1755"/>
                      <a:pt x="41870" y="10753"/>
                      <a:pt x="41870" y="21814"/>
                    </a:cubicBezTo>
                    <a:cubicBezTo>
                      <a:pt x="41870" y="32872"/>
                      <a:pt x="32872" y="41870"/>
                      <a:pt x="21815" y="41870"/>
                    </a:cubicBezTo>
                    <a:cubicBezTo>
                      <a:pt x="21329" y="41870"/>
                      <a:pt x="20935" y="42263"/>
                      <a:pt x="20935" y="42750"/>
                    </a:cubicBezTo>
                    <a:lnTo>
                      <a:pt x="20935" y="50957"/>
                    </a:lnTo>
                    <a:lnTo>
                      <a:pt x="22694" y="50942"/>
                    </a:lnTo>
                    <a:lnTo>
                      <a:pt x="22694" y="43610"/>
                    </a:lnTo>
                    <a:cubicBezTo>
                      <a:pt x="34316" y="43147"/>
                      <a:pt x="43629" y="33547"/>
                      <a:pt x="43626" y="21814"/>
                    </a:cubicBezTo>
                    <a:cubicBezTo>
                      <a:pt x="43626" y="9785"/>
                      <a:pt x="33841" y="0"/>
                      <a:pt x="21815" y="0"/>
                    </a:cubicBez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30"/>
              <p:cNvSpPr/>
              <p:nvPr/>
            </p:nvSpPr>
            <p:spPr>
              <a:xfrm>
                <a:off x="253424" y="2771175"/>
                <a:ext cx="300950" cy="173300"/>
              </a:xfrm>
              <a:custGeom>
                <a:rect b="b" l="l" r="r" t="t"/>
                <a:pathLst>
                  <a:path extrusionOk="0" h="6932" w="12038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9" y="6675"/>
                    </a:lnTo>
                    <a:cubicBezTo>
                      <a:pt x="5561" y="6846"/>
                      <a:pt x="5786" y="6931"/>
                      <a:pt x="6010" y="6931"/>
                    </a:cubicBezTo>
                    <a:cubicBezTo>
                      <a:pt x="6235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89" name="Google Shape;589;p30"/>
          <p:cNvSpPr txBox="1"/>
          <p:nvPr/>
        </p:nvSpPr>
        <p:spPr>
          <a:xfrm>
            <a:off x="1015550" y="2975050"/>
            <a:ext cx="5067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i="0" lang="en-US" sz="3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1</a:t>
            </a:r>
            <a:endParaRPr b="1" i="0" sz="3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90" name="Google Shape;590;p30"/>
          <p:cNvSpPr txBox="1"/>
          <p:nvPr/>
        </p:nvSpPr>
        <p:spPr>
          <a:xfrm>
            <a:off x="1015550" y="4869100"/>
            <a:ext cx="375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i="0" lang="en-US" sz="3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2</a:t>
            </a:r>
            <a:endParaRPr b="1" i="0" sz="3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91" name="Google Shape;591;p30"/>
          <p:cNvSpPr txBox="1"/>
          <p:nvPr/>
        </p:nvSpPr>
        <p:spPr>
          <a:xfrm>
            <a:off x="2538250" y="4715200"/>
            <a:ext cx="85317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Serve as shock </a:t>
            </a:r>
            <a:r>
              <a:rPr b="0" i="0" lang="en-US" sz="2500" u="none" cap="none" strike="noStrike">
                <a:solidFill>
                  <a:srgbClr val="C27BA0"/>
                </a:solidFill>
                <a:latin typeface="Comfortaa"/>
                <a:ea typeface="Comfortaa"/>
                <a:cs typeface="Comfortaa"/>
                <a:sym typeface="Comfortaa"/>
              </a:rPr>
              <a:t>(trauma)</a:t>
            </a:r>
            <a:r>
              <a:rPr b="0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absorbers when the load on </a:t>
            </a:r>
            <a:r>
              <a:rPr lang="en-US" sz="2500">
                <a:latin typeface="Comfortaa"/>
                <a:ea typeface="Comfortaa"/>
                <a:cs typeface="Comfortaa"/>
                <a:sym typeface="Comfortaa"/>
              </a:rPr>
              <a:t>the vertebral column</a:t>
            </a:r>
            <a:r>
              <a:rPr b="0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suddenly increases (when </a:t>
            </a:r>
            <a:r>
              <a:rPr lang="en-US" sz="2500">
                <a:latin typeface="Comfortaa"/>
                <a:ea typeface="Comfortaa"/>
                <a:cs typeface="Comfortaa"/>
                <a:sym typeface="Comfortaa"/>
              </a:rPr>
              <a:t>one</a:t>
            </a:r>
            <a:r>
              <a:rPr b="0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jumps </a:t>
            </a:r>
            <a:r>
              <a:rPr b="0" i="0" lang="en-US" sz="2500" u="none" cap="none" strike="noStrike">
                <a:solidFill>
                  <a:srgbClr val="C27BA0"/>
                </a:solidFill>
                <a:latin typeface="Comfortaa"/>
                <a:ea typeface="Comfortaa"/>
                <a:cs typeface="Comfortaa"/>
                <a:sym typeface="Comfortaa"/>
              </a:rPr>
              <a:t>from a height</a:t>
            </a:r>
            <a:r>
              <a:rPr b="0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)</a:t>
            </a:r>
            <a:endParaRPr b="0" i="0" sz="2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2" name="Google Shape;592;p30"/>
          <p:cNvSpPr/>
          <p:nvPr/>
        </p:nvSpPr>
        <p:spPr>
          <a:xfrm>
            <a:off x="443775" y="6676200"/>
            <a:ext cx="8752500" cy="2845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30"/>
          <p:cNvSpPr txBox="1"/>
          <p:nvPr/>
        </p:nvSpPr>
        <p:spPr>
          <a:xfrm>
            <a:off x="601150" y="6835200"/>
            <a:ext cx="8876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3C78D8"/>
                </a:solidFill>
                <a:latin typeface="Comfortaa"/>
                <a:ea typeface="Comfortaa"/>
                <a:cs typeface="Comfortaa"/>
                <a:sym typeface="Comfortaa"/>
              </a:rPr>
              <a:t>Disk prolapse / Herniated/Slipped disk:</a:t>
            </a:r>
            <a:endParaRPr b="0" i="0" sz="2100" u="none" cap="none" strike="noStrike">
              <a:solidFill>
                <a:srgbClr val="3C78D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94" name="Google Shape;594;p30"/>
          <p:cNvSpPr txBox="1"/>
          <p:nvPr/>
        </p:nvSpPr>
        <p:spPr>
          <a:xfrm>
            <a:off x="601150" y="7428425"/>
            <a:ext cx="7973700" cy="20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Sometimes, the </a:t>
            </a:r>
            <a:r>
              <a:rPr b="0" i="0" lang="en-US" sz="2200" u="none" cap="none" strike="noStrike">
                <a:solidFill>
                  <a:srgbClr val="8E7CC3"/>
                </a:solidFill>
                <a:latin typeface="Comfortaa"/>
                <a:ea typeface="Comfortaa"/>
                <a:cs typeface="Comfortaa"/>
                <a:sym typeface="Comfortaa"/>
              </a:rPr>
              <a:t>annulus fibrosus </a:t>
            </a:r>
            <a:r>
              <a:rPr b="0" i="0" lang="en-US" sz="22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ruptures</a:t>
            </a:r>
            <a:r>
              <a:rPr b="0" i="0" lang="en-US" sz="2200" u="none" cap="none" strike="noStrike">
                <a:solidFill>
                  <a:srgbClr val="8E7CC3"/>
                </a:solidFill>
                <a:latin typeface="Comfortaa"/>
                <a:ea typeface="Comfortaa"/>
                <a:cs typeface="Comfortaa"/>
                <a:sym typeface="Comfortaa"/>
              </a:rPr>
              <a:t>,</a:t>
            </a:r>
            <a:r>
              <a:rPr b="0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allowing the </a:t>
            </a:r>
            <a:r>
              <a:rPr b="0" i="0" lang="en-US" sz="2200" u="none" cap="none" strike="noStrike">
                <a:solidFill>
                  <a:srgbClr val="45818E"/>
                </a:solidFill>
                <a:latin typeface="Comfortaa"/>
                <a:ea typeface="Comfortaa"/>
                <a:cs typeface="Comfortaa"/>
                <a:sym typeface="Comfortaa"/>
              </a:rPr>
              <a:t>nucleus pulposus</a:t>
            </a:r>
            <a:r>
              <a:rPr b="0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to </a:t>
            </a:r>
            <a:r>
              <a:rPr b="0" i="0" lang="en-US" sz="2200" u="sng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herniate and protrude</a:t>
            </a:r>
            <a:r>
              <a:rPr b="0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into the </a:t>
            </a:r>
            <a:r>
              <a:rPr b="0" i="0" lang="en-US" sz="22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vertebral canal</a:t>
            </a:r>
            <a:r>
              <a:rPr b="0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, where it may press on the </a:t>
            </a:r>
            <a:r>
              <a:rPr b="0" i="0" lang="en-US" sz="22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spinal nerve roots</a:t>
            </a:r>
            <a:r>
              <a:rPr b="0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, or the </a:t>
            </a:r>
            <a:r>
              <a:rPr b="0" i="0" lang="en-US" sz="2200" u="none" cap="none" strike="noStrike">
                <a:solidFill>
                  <a:srgbClr val="990000"/>
                </a:solidFill>
                <a:latin typeface="Comfortaa"/>
                <a:ea typeface="Comfortaa"/>
                <a:cs typeface="Comfortaa"/>
                <a:sym typeface="Comfortaa"/>
              </a:rPr>
              <a:t>spinal nerve</a:t>
            </a:r>
            <a:r>
              <a:rPr b="0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, or even the </a:t>
            </a:r>
            <a:r>
              <a:rPr b="0" i="0" lang="en-US" sz="22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spinal cord itself.</a:t>
            </a:r>
            <a:endParaRPr b="0" i="0" sz="22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5" name="Google Shape;595;p30"/>
          <p:cNvPicPr preferRelativeResize="0"/>
          <p:nvPr/>
        </p:nvPicPr>
        <p:blipFill rotWithShape="1">
          <a:blip r:embed="rId4">
            <a:alphaModFix/>
          </a:blip>
          <a:srcRect b="2495" l="4021" r="0" t="4722"/>
          <a:stretch/>
        </p:blipFill>
        <p:spPr>
          <a:xfrm>
            <a:off x="13651178" y="6676200"/>
            <a:ext cx="3630647" cy="3160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6" name="Google Shape;596;p30"/>
          <p:cNvGrpSpPr/>
          <p:nvPr/>
        </p:nvGrpSpPr>
        <p:grpSpPr>
          <a:xfrm>
            <a:off x="9631917" y="7343100"/>
            <a:ext cx="1117916" cy="779647"/>
            <a:chOff x="3051531" y="1516809"/>
            <a:chExt cx="390034" cy="296545"/>
          </a:xfrm>
        </p:grpSpPr>
        <p:sp>
          <p:nvSpPr>
            <p:cNvPr id="597" name="Google Shape;597;p30"/>
            <p:cNvSpPr/>
            <p:nvPr/>
          </p:nvSpPr>
          <p:spPr>
            <a:xfrm>
              <a:off x="3051531" y="1516809"/>
              <a:ext cx="389719" cy="296545"/>
            </a:xfrm>
            <a:custGeom>
              <a:rect b="b" l="l" r="r" t="t"/>
              <a:pathLst>
                <a:path extrusionOk="0" h="19806" w="26029">
                  <a:moveTo>
                    <a:pt x="316" y="0"/>
                  </a:moveTo>
                  <a:cubicBezTo>
                    <a:pt x="148" y="0"/>
                    <a:pt x="1" y="147"/>
                    <a:pt x="1" y="316"/>
                  </a:cubicBezTo>
                  <a:lnTo>
                    <a:pt x="1" y="19490"/>
                  </a:lnTo>
                  <a:cubicBezTo>
                    <a:pt x="1" y="19658"/>
                    <a:pt x="148" y="19805"/>
                    <a:pt x="316" y="19805"/>
                  </a:cubicBezTo>
                  <a:lnTo>
                    <a:pt x="25713" y="19805"/>
                  </a:lnTo>
                  <a:cubicBezTo>
                    <a:pt x="25882" y="19805"/>
                    <a:pt x="26029" y="19658"/>
                    <a:pt x="26029" y="19490"/>
                  </a:cubicBezTo>
                  <a:lnTo>
                    <a:pt x="26029" y="316"/>
                  </a:lnTo>
                  <a:cubicBezTo>
                    <a:pt x="26029" y="147"/>
                    <a:pt x="25882" y="0"/>
                    <a:pt x="2571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30"/>
            <p:cNvSpPr/>
            <p:nvPr/>
          </p:nvSpPr>
          <p:spPr>
            <a:xfrm>
              <a:off x="3051531" y="1744391"/>
              <a:ext cx="389719" cy="68963"/>
            </a:xfrm>
            <a:custGeom>
              <a:rect b="b" l="l" r="r" t="t"/>
              <a:pathLst>
                <a:path extrusionOk="0" h="4606" w="26029">
                  <a:moveTo>
                    <a:pt x="1" y="1"/>
                  </a:moveTo>
                  <a:lnTo>
                    <a:pt x="1" y="4290"/>
                  </a:lnTo>
                  <a:cubicBezTo>
                    <a:pt x="1" y="4458"/>
                    <a:pt x="148" y="4605"/>
                    <a:pt x="316" y="4605"/>
                  </a:cubicBezTo>
                  <a:lnTo>
                    <a:pt x="25713" y="4605"/>
                  </a:lnTo>
                  <a:cubicBezTo>
                    <a:pt x="25882" y="4605"/>
                    <a:pt x="26029" y="4458"/>
                    <a:pt x="26029" y="4290"/>
                  </a:cubicBezTo>
                  <a:lnTo>
                    <a:pt x="26029" y="1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3051531" y="1753838"/>
              <a:ext cx="389719" cy="59516"/>
            </a:xfrm>
            <a:custGeom>
              <a:rect b="b" l="l" r="r" t="t"/>
              <a:pathLst>
                <a:path extrusionOk="0" h="3975" w="26029">
                  <a:moveTo>
                    <a:pt x="1" y="1"/>
                  </a:moveTo>
                  <a:lnTo>
                    <a:pt x="1" y="3659"/>
                  </a:lnTo>
                  <a:cubicBezTo>
                    <a:pt x="1" y="3827"/>
                    <a:pt x="148" y="3974"/>
                    <a:pt x="316" y="3974"/>
                  </a:cubicBezTo>
                  <a:lnTo>
                    <a:pt x="25713" y="3974"/>
                  </a:lnTo>
                  <a:cubicBezTo>
                    <a:pt x="25882" y="3953"/>
                    <a:pt x="26029" y="3827"/>
                    <a:pt x="26029" y="3659"/>
                  </a:cubicBezTo>
                  <a:lnTo>
                    <a:pt x="26029" y="1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3051846" y="1516809"/>
              <a:ext cx="389405" cy="65804"/>
            </a:xfrm>
            <a:custGeom>
              <a:rect b="b" l="l" r="r" t="t"/>
              <a:pathLst>
                <a:path extrusionOk="0" h="4395" w="26008">
                  <a:moveTo>
                    <a:pt x="316" y="0"/>
                  </a:moveTo>
                  <a:cubicBezTo>
                    <a:pt x="127" y="0"/>
                    <a:pt x="1" y="147"/>
                    <a:pt x="1" y="316"/>
                  </a:cubicBezTo>
                  <a:lnTo>
                    <a:pt x="1" y="4394"/>
                  </a:lnTo>
                  <a:lnTo>
                    <a:pt x="26008" y="4394"/>
                  </a:lnTo>
                  <a:lnTo>
                    <a:pt x="26008" y="316"/>
                  </a:lnTo>
                  <a:cubicBezTo>
                    <a:pt x="26008" y="147"/>
                    <a:pt x="25882" y="0"/>
                    <a:pt x="2571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3051846" y="1516809"/>
              <a:ext cx="389719" cy="56356"/>
            </a:xfrm>
            <a:custGeom>
              <a:rect b="b" l="l" r="r" t="t"/>
              <a:pathLst>
                <a:path extrusionOk="0" h="3764" w="26029">
                  <a:moveTo>
                    <a:pt x="316" y="0"/>
                  </a:moveTo>
                  <a:cubicBezTo>
                    <a:pt x="127" y="0"/>
                    <a:pt x="1" y="147"/>
                    <a:pt x="1" y="316"/>
                  </a:cubicBezTo>
                  <a:lnTo>
                    <a:pt x="1" y="3764"/>
                  </a:lnTo>
                  <a:lnTo>
                    <a:pt x="26008" y="3764"/>
                  </a:lnTo>
                  <a:lnTo>
                    <a:pt x="26029" y="316"/>
                  </a:lnTo>
                  <a:cubicBezTo>
                    <a:pt x="26029" y="147"/>
                    <a:pt x="25882" y="0"/>
                    <a:pt x="2571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30"/>
            <p:cNvSpPr/>
            <p:nvPr/>
          </p:nvSpPr>
          <p:spPr>
            <a:xfrm>
              <a:off x="3077973" y="1539148"/>
              <a:ext cx="15751" cy="11978"/>
            </a:xfrm>
            <a:custGeom>
              <a:rect b="b" l="l" r="r" t="t"/>
              <a:pathLst>
                <a:path extrusionOk="0" h="800" w="1052">
                  <a:moveTo>
                    <a:pt x="526" y="1"/>
                  </a:moveTo>
                  <a:cubicBezTo>
                    <a:pt x="1" y="1"/>
                    <a:pt x="1" y="779"/>
                    <a:pt x="526" y="800"/>
                  </a:cubicBezTo>
                  <a:cubicBezTo>
                    <a:pt x="1052" y="779"/>
                    <a:pt x="1052" y="1"/>
                    <a:pt x="52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30"/>
            <p:cNvSpPr/>
            <p:nvPr/>
          </p:nvSpPr>
          <p:spPr>
            <a:xfrm>
              <a:off x="3100012" y="1539148"/>
              <a:ext cx="15751" cy="11978"/>
            </a:xfrm>
            <a:custGeom>
              <a:rect b="b" l="l" r="r" t="t"/>
              <a:pathLst>
                <a:path extrusionOk="0" h="800" w="1052">
                  <a:moveTo>
                    <a:pt x="526" y="1"/>
                  </a:moveTo>
                  <a:cubicBezTo>
                    <a:pt x="0" y="1"/>
                    <a:pt x="0" y="779"/>
                    <a:pt x="526" y="800"/>
                  </a:cubicBezTo>
                  <a:cubicBezTo>
                    <a:pt x="1052" y="779"/>
                    <a:pt x="1052" y="1"/>
                    <a:pt x="52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30"/>
            <p:cNvSpPr/>
            <p:nvPr/>
          </p:nvSpPr>
          <p:spPr>
            <a:xfrm>
              <a:off x="3121737" y="1539148"/>
              <a:ext cx="15751" cy="11978"/>
            </a:xfrm>
            <a:custGeom>
              <a:rect b="b" l="l" r="r" t="t"/>
              <a:pathLst>
                <a:path extrusionOk="0" h="800" w="1052">
                  <a:moveTo>
                    <a:pt x="526" y="1"/>
                  </a:moveTo>
                  <a:cubicBezTo>
                    <a:pt x="0" y="1"/>
                    <a:pt x="0" y="800"/>
                    <a:pt x="526" y="800"/>
                  </a:cubicBezTo>
                  <a:cubicBezTo>
                    <a:pt x="1051" y="800"/>
                    <a:pt x="1051" y="1"/>
                    <a:pt x="52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30"/>
            <p:cNvSpPr/>
            <p:nvPr/>
          </p:nvSpPr>
          <p:spPr>
            <a:xfrm>
              <a:off x="3336727" y="1539148"/>
              <a:ext cx="81226" cy="11978"/>
            </a:xfrm>
            <a:custGeom>
              <a:rect b="b" l="l" r="r" t="t"/>
              <a:pathLst>
                <a:path extrusionOk="0" h="800" w="5425">
                  <a:moveTo>
                    <a:pt x="526" y="1"/>
                  </a:moveTo>
                  <a:cubicBezTo>
                    <a:pt x="1" y="1"/>
                    <a:pt x="1" y="800"/>
                    <a:pt x="526" y="800"/>
                  </a:cubicBezTo>
                  <a:lnTo>
                    <a:pt x="4899" y="800"/>
                  </a:lnTo>
                  <a:cubicBezTo>
                    <a:pt x="5425" y="779"/>
                    <a:pt x="5425" y="1"/>
                    <a:pt x="4899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30"/>
            <p:cNvSpPr/>
            <p:nvPr/>
          </p:nvSpPr>
          <p:spPr>
            <a:xfrm>
              <a:off x="3301153" y="1539148"/>
              <a:ext cx="30244" cy="11978"/>
            </a:xfrm>
            <a:custGeom>
              <a:rect b="b" l="l" r="r" t="t"/>
              <a:pathLst>
                <a:path extrusionOk="0" h="800" w="2020">
                  <a:moveTo>
                    <a:pt x="527" y="1"/>
                  </a:moveTo>
                  <a:cubicBezTo>
                    <a:pt x="1" y="1"/>
                    <a:pt x="1" y="800"/>
                    <a:pt x="527" y="800"/>
                  </a:cubicBezTo>
                  <a:lnTo>
                    <a:pt x="1494" y="800"/>
                  </a:lnTo>
                  <a:cubicBezTo>
                    <a:pt x="2019" y="779"/>
                    <a:pt x="2019" y="1"/>
                    <a:pt x="1494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30"/>
            <p:cNvSpPr/>
            <p:nvPr/>
          </p:nvSpPr>
          <p:spPr>
            <a:xfrm>
              <a:off x="3170832" y="1608096"/>
              <a:ext cx="151432" cy="107667"/>
            </a:xfrm>
            <a:custGeom>
              <a:rect b="b" l="l" r="r" t="t"/>
              <a:pathLst>
                <a:path extrusionOk="0" h="7191" w="10114">
                  <a:moveTo>
                    <a:pt x="2061" y="0"/>
                  </a:moveTo>
                  <a:cubicBezTo>
                    <a:pt x="926" y="0"/>
                    <a:pt x="1" y="925"/>
                    <a:pt x="1" y="2061"/>
                  </a:cubicBezTo>
                  <a:lnTo>
                    <a:pt x="1" y="5130"/>
                  </a:lnTo>
                  <a:cubicBezTo>
                    <a:pt x="1" y="6265"/>
                    <a:pt x="926" y="7191"/>
                    <a:pt x="2061" y="7191"/>
                  </a:cubicBezTo>
                  <a:lnTo>
                    <a:pt x="8053" y="7191"/>
                  </a:lnTo>
                  <a:cubicBezTo>
                    <a:pt x="9189" y="7191"/>
                    <a:pt x="10093" y="6287"/>
                    <a:pt x="10114" y="5151"/>
                  </a:cubicBezTo>
                  <a:lnTo>
                    <a:pt x="10114" y="2061"/>
                  </a:lnTo>
                  <a:cubicBezTo>
                    <a:pt x="10114" y="925"/>
                    <a:pt x="9189" y="0"/>
                    <a:pt x="805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30"/>
            <p:cNvSpPr/>
            <p:nvPr/>
          </p:nvSpPr>
          <p:spPr>
            <a:xfrm>
              <a:off x="3170832" y="1608096"/>
              <a:ext cx="151432" cy="44079"/>
            </a:xfrm>
            <a:custGeom>
              <a:rect b="b" l="l" r="r" t="t"/>
              <a:pathLst>
                <a:path extrusionOk="0" h="2944" w="10114">
                  <a:moveTo>
                    <a:pt x="2061" y="0"/>
                  </a:moveTo>
                  <a:cubicBezTo>
                    <a:pt x="926" y="0"/>
                    <a:pt x="1" y="925"/>
                    <a:pt x="1" y="2061"/>
                  </a:cubicBezTo>
                  <a:lnTo>
                    <a:pt x="1" y="2944"/>
                  </a:lnTo>
                  <a:cubicBezTo>
                    <a:pt x="1" y="1808"/>
                    <a:pt x="926" y="883"/>
                    <a:pt x="2061" y="883"/>
                  </a:cubicBezTo>
                  <a:lnTo>
                    <a:pt x="8053" y="883"/>
                  </a:lnTo>
                  <a:cubicBezTo>
                    <a:pt x="9189" y="883"/>
                    <a:pt x="10114" y="1808"/>
                    <a:pt x="10114" y="2944"/>
                  </a:cubicBezTo>
                  <a:lnTo>
                    <a:pt x="10114" y="2061"/>
                  </a:lnTo>
                  <a:cubicBezTo>
                    <a:pt x="10114" y="925"/>
                    <a:pt x="9189" y="0"/>
                    <a:pt x="805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30"/>
            <p:cNvSpPr/>
            <p:nvPr/>
          </p:nvSpPr>
          <p:spPr>
            <a:xfrm>
              <a:off x="3227503" y="1642084"/>
              <a:ext cx="41878" cy="40007"/>
            </a:xfrm>
            <a:custGeom>
              <a:rect b="b" l="l" r="r" t="t"/>
              <a:pathLst>
                <a:path extrusionOk="0" h="2672" w="2797">
                  <a:moveTo>
                    <a:pt x="330" y="0"/>
                  </a:moveTo>
                  <a:cubicBezTo>
                    <a:pt x="161" y="0"/>
                    <a:pt x="0" y="144"/>
                    <a:pt x="0" y="337"/>
                  </a:cubicBezTo>
                  <a:lnTo>
                    <a:pt x="0" y="2335"/>
                  </a:lnTo>
                  <a:cubicBezTo>
                    <a:pt x="0" y="2528"/>
                    <a:pt x="148" y="2672"/>
                    <a:pt x="322" y="2672"/>
                  </a:cubicBezTo>
                  <a:cubicBezTo>
                    <a:pt x="375" y="2672"/>
                    <a:pt x="430" y="2658"/>
                    <a:pt x="484" y="2629"/>
                  </a:cubicBezTo>
                  <a:lnTo>
                    <a:pt x="2544" y="1641"/>
                  </a:lnTo>
                  <a:cubicBezTo>
                    <a:pt x="2796" y="1515"/>
                    <a:pt x="2796" y="1157"/>
                    <a:pt x="2544" y="1031"/>
                  </a:cubicBezTo>
                  <a:lnTo>
                    <a:pt x="484" y="43"/>
                  </a:lnTo>
                  <a:cubicBezTo>
                    <a:pt x="435" y="13"/>
                    <a:pt x="382" y="0"/>
                    <a:pt x="330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30"/>
            <p:cNvSpPr/>
            <p:nvPr/>
          </p:nvSpPr>
          <p:spPr>
            <a:xfrm>
              <a:off x="3087106" y="1776177"/>
              <a:ext cx="160865" cy="11679"/>
            </a:xfrm>
            <a:custGeom>
              <a:rect b="b" l="l" r="r" t="t"/>
              <a:pathLst>
                <a:path extrusionOk="0" h="780" w="10744">
                  <a:moveTo>
                    <a:pt x="506" y="1"/>
                  </a:moveTo>
                  <a:cubicBezTo>
                    <a:pt x="0" y="1"/>
                    <a:pt x="7" y="779"/>
                    <a:pt x="526" y="779"/>
                  </a:cubicBezTo>
                  <a:lnTo>
                    <a:pt x="10218" y="779"/>
                  </a:lnTo>
                  <a:cubicBezTo>
                    <a:pt x="10744" y="779"/>
                    <a:pt x="10744" y="1"/>
                    <a:pt x="10218" y="1"/>
                  </a:cubicBezTo>
                  <a:lnTo>
                    <a:pt x="526" y="1"/>
                  </a:lnTo>
                  <a:cubicBezTo>
                    <a:pt x="519" y="1"/>
                    <a:pt x="512" y="1"/>
                    <a:pt x="50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30"/>
            <p:cNvSpPr/>
            <p:nvPr/>
          </p:nvSpPr>
          <p:spPr>
            <a:xfrm>
              <a:off x="3362540" y="1775563"/>
              <a:ext cx="46295" cy="11978"/>
            </a:xfrm>
            <a:custGeom>
              <a:rect b="b" l="l" r="r" t="t"/>
              <a:pathLst>
                <a:path extrusionOk="0" h="800" w="3092">
                  <a:moveTo>
                    <a:pt x="526" y="0"/>
                  </a:moveTo>
                  <a:cubicBezTo>
                    <a:pt x="1" y="0"/>
                    <a:pt x="1" y="799"/>
                    <a:pt x="526" y="799"/>
                  </a:cubicBezTo>
                  <a:lnTo>
                    <a:pt x="2566" y="799"/>
                  </a:lnTo>
                  <a:cubicBezTo>
                    <a:pt x="3091" y="799"/>
                    <a:pt x="3091" y="0"/>
                    <a:pt x="2566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2" name="Google Shape;612;p30"/>
          <p:cNvSpPr txBox="1"/>
          <p:nvPr/>
        </p:nvSpPr>
        <p:spPr>
          <a:xfrm>
            <a:off x="9504475" y="8136575"/>
            <a:ext cx="1372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sng" cap="none" strike="noStrike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Helpful video</a:t>
            </a:r>
            <a:endParaRPr b="0" i="0" sz="1600" u="none" cap="none" strike="noStrike">
              <a:solidFill>
                <a:srgbClr val="FF99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13" name="Google Shape;613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495750" y="608800"/>
            <a:ext cx="3516587" cy="253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345774" y="3144300"/>
            <a:ext cx="5159575" cy="332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Google Shape;61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31"/>
          <p:cNvSpPr txBox="1"/>
          <p:nvPr/>
        </p:nvSpPr>
        <p:spPr>
          <a:xfrm>
            <a:off x="1902700" y="815299"/>
            <a:ext cx="93765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Vertebral Joints</a:t>
            </a:r>
            <a:endParaRPr b="0" i="0" sz="3500" u="none" cap="none" strike="noStrike">
              <a:solidFill>
                <a:srgbClr val="000000"/>
              </a:solidFill>
              <a:highlight>
                <a:srgbClr val="EFEFEF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621" name="Google Shape;621;p31"/>
          <p:cNvGrpSpPr/>
          <p:nvPr/>
        </p:nvGrpSpPr>
        <p:grpSpPr>
          <a:xfrm>
            <a:off x="562094" y="3703018"/>
            <a:ext cx="578700" cy="899616"/>
            <a:chOff x="7564426" y="3224343"/>
            <a:chExt cx="119985" cy="368801"/>
          </a:xfrm>
        </p:grpSpPr>
        <p:sp>
          <p:nvSpPr>
            <p:cNvPr id="622" name="Google Shape;622;p31"/>
            <p:cNvSpPr/>
            <p:nvPr/>
          </p:nvSpPr>
          <p:spPr>
            <a:xfrm>
              <a:off x="7564426" y="3224379"/>
              <a:ext cx="119985" cy="368765"/>
            </a:xfrm>
            <a:custGeom>
              <a:rect b="b" l="l" r="r" t="t"/>
              <a:pathLst>
                <a:path extrusionOk="0" h="40557" w="13196">
                  <a:moveTo>
                    <a:pt x="2529" y="1"/>
                  </a:moveTo>
                  <a:lnTo>
                    <a:pt x="2547" y="1348"/>
                  </a:lnTo>
                  <a:lnTo>
                    <a:pt x="10244" y="1459"/>
                  </a:lnTo>
                  <a:lnTo>
                    <a:pt x="10227" y="108"/>
                  </a:lnTo>
                  <a:lnTo>
                    <a:pt x="2529" y="1"/>
                  </a:lnTo>
                  <a:close/>
                  <a:moveTo>
                    <a:pt x="3107" y="1850"/>
                  </a:moveTo>
                  <a:lnTo>
                    <a:pt x="556" y="15262"/>
                  </a:lnTo>
                  <a:lnTo>
                    <a:pt x="12617" y="15439"/>
                  </a:lnTo>
                  <a:lnTo>
                    <a:pt x="9489" y="1872"/>
                  </a:lnTo>
                  <a:lnTo>
                    <a:pt x="3107" y="1850"/>
                  </a:lnTo>
                  <a:close/>
                  <a:moveTo>
                    <a:pt x="1" y="15688"/>
                  </a:moveTo>
                  <a:lnTo>
                    <a:pt x="23" y="17035"/>
                  </a:lnTo>
                  <a:lnTo>
                    <a:pt x="13195" y="17226"/>
                  </a:lnTo>
                  <a:lnTo>
                    <a:pt x="13177" y="15879"/>
                  </a:lnTo>
                  <a:lnTo>
                    <a:pt x="1" y="15688"/>
                  </a:lnTo>
                  <a:close/>
                  <a:moveTo>
                    <a:pt x="4658" y="17528"/>
                  </a:moveTo>
                  <a:lnTo>
                    <a:pt x="4658" y="17528"/>
                  </a:lnTo>
                  <a:cubicBezTo>
                    <a:pt x="4685" y="21359"/>
                    <a:pt x="6027" y="32838"/>
                    <a:pt x="6902" y="40557"/>
                  </a:cubicBezTo>
                  <a:cubicBezTo>
                    <a:pt x="6902" y="40557"/>
                    <a:pt x="8813" y="21274"/>
                    <a:pt x="8560" y="17586"/>
                  </a:cubicBezTo>
                  <a:lnTo>
                    <a:pt x="4658" y="17528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7564426" y="3224343"/>
              <a:ext cx="119985" cy="368801"/>
            </a:xfrm>
            <a:custGeom>
              <a:rect b="b" l="l" r="r" t="t"/>
              <a:pathLst>
                <a:path extrusionOk="0" h="40561" w="13196">
                  <a:moveTo>
                    <a:pt x="2529" y="1"/>
                  </a:moveTo>
                  <a:lnTo>
                    <a:pt x="2529" y="5"/>
                  </a:lnTo>
                  <a:lnTo>
                    <a:pt x="2547" y="1352"/>
                  </a:lnTo>
                  <a:lnTo>
                    <a:pt x="10244" y="1463"/>
                  </a:lnTo>
                  <a:lnTo>
                    <a:pt x="10227" y="112"/>
                  </a:lnTo>
                  <a:lnTo>
                    <a:pt x="2529" y="1"/>
                  </a:lnTo>
                  <a:close/>
                  <a:moveTo>
                    <a:pt x="3107" y="1854"/>
                  </a:moveTo>
                  <a:lnTo>
                    <a:pt x="556" y="15266"/>
                  </a:lnTo>
                  <a:lnTo>
                    <a:pt x="12617" y="15443"/>
                  </a:lnTo>
                  <a:lnTo>
                    <a:pt x="9489" y="1876"/>
                  </a:lnTo>
                  <a:lnTo>
                    <a:pt x="3107" y="1854"/>
                  </a:lnTo>
                  <a:close/>
                  <a:moveTo>
                    <a:pt x="1" y="15692"/>
                  </a:moveTo>
                  <a:lnTo>
                    <a:pt x="23" y="17039"/>
                  </a:lnTo>
                  <a:lnTo>
                    <a:pt x="13195" y="17230"/>
                  </a:lnTo>
                  <a:lnTo>
                    <a:pt x="13177" y="15883"/>
                  </a:lnTo>
                  <a:lnTo>
                    <a:pt x="1" y="15692"/>
                  </a:lnTo>
                  <a:close/>
                  <a:moveTo>
                    <a:pt x="4658" y="17532"/>
                  </a:moveTo>
                  <a:lnTo>
                    <a:pt x="4658" y="17532"/>
                  </a:lnTo>
                  <a:cubicBezTo>
                    <a:pt x="4685" y="21363"/>
                    <a:pt x="6027" y="32842"/>
                    <a:pt x="6902" y="40561"/>
                  </a:cubicBezTo>
                  <a:cubicBezTo>
                    <a:pt x="6902" y="40561"/>
                    <a:pt x="8813" y="21278"/>
                    <a:pt x="8560" y="17590"/>
                  </a:cubicBezTo>
                  <a:lnTo>
                    <a:pt x="4658" y="17532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4" name="Google Shape;624;p31"/>
          <p:cNvGrpSpPr/>
          <p:nvPr/>
        </p:nvGrpSpPr>
        <p:grpSpPr>
          <a:xfrm>
            <a:off x="562094" y="6321418"/>
            <a:ext cx="578700" cy="899616"/>
            <a:chOff x="7564426" y="3224343"/>
            <a:chExt cx="119985" cy="368801"/>
          </a:xfrm>
        </p:grpSpPr>
        <p:sp>
          <p:nvSpPr>
            <p:cNvPr id="625" name="Google Shape;625;p31"/>
            <p:cNvSpPr/>
            <p:nvPr/>
          </p:nvSpPr>
          <p:spPr>
            <a:xfrm>
              <a:off x="7564426" y="3224379"/>
              <a:ext cx="119985" cy="368765"/>
            </a:xfrm>
            <a:custGeom>
              <a:rect b="b" l="l" r="r" t="t"/>
              <a:pathLst>
                <a:path extrusionOk="0" h="40557" w="13196">
                  <a:moveTo>
                    <a:pt x="2529" y="1"/>
                  </a:moveTo>
                  <a:lnTo>
                    <a:pt x="2547" y="1348"/>
                  </a:lnTo>
                  <a:lnTo>
                    <a:pt x="10244" y="1459"/>
                  </a:lnTo>
                  <a:lnTo>
                    <a:pt x="10227" y="108"/>
                  </a:lnTo>
                  <a:lnTo>
                    <a:pt x="2529" y="1"/>
                  </a:lnTo>
                  <a:close/>
                  <a:moveTo>
                    <a:pt x="3107" y="1850"/>
                  </a:moveTo>
                  <a:lnTo>
                    <a:pt x="556" y="15262"/>
                  </a:lnTo>
                  <a:lnTo>
                    <a:pt x="12617" y="15439"/>
                  </a:lnTo>
                  <a:lnTo>
                    <a:pt x="9489" y="1872"/>
                  </a:lnTo>
                  <a:lnTo>
                    <a:pt x="3107" y="1850"/>
                  </a:lnTo>
                  <a:close/>
                  <a:moveTo>
                    <a:pt x="1" y="15688"/>
                  </a:moveTo>
                  <a:lnTo>
                    <a:pt x="23" y="17035"/>
                  </a:lnTo>
                  <a:lnTo>
                    <a:pt x="13195" y="17226"/>
                  </a:lnTo>
                  <a:lnTo>
                    <a:pt x="13177" y="15879"/>
                  </a:lnTo>
                  <a:lnTo>
                    <a:pt x="1" y="15688"/>
                  </a:lnTo>
                  <a:close/>
                  <a:moveTo>
                    <a:pt x="4658" y="17528"/>
                  </a:moveTo>
                  <a:lnTo>
                    <a:pt x="4658" y="17528"/>
                  </a:lnTo>
                  <a:cubicBezTo>
                    <a:pt x="4685" y="21359"/>
                    <a:pt x="6027" y="32838"/>
                    <a:pt x="6902" y="40557"/>
                  </a:cubicBezTo>
                  <a:cubicBezTo>
                    <a:pt x="6902" y="40557"/>
                    <a:pt x="8813" y="21274"/>
                    <a:pt x="8560" y="17586"/>
                  </a:cubicBezTo>
                  <a:lnTo>
                    <a:pt x="4658" y="17528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31"/>
            <p:cNvSpPr/>
            <p:nvPr/>
          </p:nvSpPr>
          <p:spPr>
            <a:xfrm>
              <a:off x="7564426" y="3224343"/>
              <a:ext cx="119985" cy="368801"/>
            </a:xfrm>
            <a:custGeom>
              <a:rect b="b" l="l" r="r" t="t"/>
              <a:pathLst>
                <a:path extrusionOk="0" h="40561" w="13196">
                  <a:moveTo>
                    <a:pt x="2529" y="1"/>
                  </a:moveTo>
                  <a:lnTo>
                    <a:pt x="2529" y="5"/>
                  </a:lnTo>
                  <a:lnTo>
                    <a:pt x="2547" y="1352"/>
                  </a:lnTo>
                  <a:lnTo>
                    <a:pt x="10244" y="1463"/>
                  </a:lnTo>
                  <a:lnTo>
                    <a:pt x="10227" y="112"/>
                  </a:lnTo>
                  <a:lnTo>
                    <a:pt x="2529" y="1"/>
                  </a:lnTo>
                  <a:close/>
                  <a:moveTo>
                    <a:pt x="3107" y="1854"/>
                  </a:moveTo>
                  <a:lnTo>
                    <a:pt x="556" y="15266"/>
                  </a:lnTo>
                  <a:lnTo>
                    <a:pt x="12617" y="15443"/>
                  </a:lnTo>
                  <a:lnTo>
                    <a:pt x="9489" y="1876"/>
                  </a:lnTo>
                  <a:lnTo>
                    <a:pt x="3107" y="1854"/>
                  </a:lnTo>
                  <a:close/>
                  <a:moveTo>
                    <a:pt x="1" y="15692"/>
                  </a:moveTo>
                  <a:lnTo>
                    <a:pt x="23" y="17039"/>
                  </a:lnTo>
                  <a:lnTo>
                    <a:pt x="13195" y="17230"/>
                  </a:lnTo>
                  <a:lnTo>
                    <a:pt x="13177" y="15883"/>
                  </a:lnTo>
                  <a:lnTo>
                    <a:pt x="1" y="15692"/>
                  </a:lnTo>
                  <a:close/>
                  <a:moveTo>
                    <a:pt x="4658" y="17532"/>
                  </a:moveTo>
                  <a:lnTo>
                    <a:pt x="4658" y="17532"/>
                  </a:lnTo>
                  <a:cubicBezTo>
                    <a:pt x="4685" y="21363"/>
                    <a:pt x="6027" y="32842"/>
                    <a:pt x="6902" y="40561"/>
                  </a:cubicBezTo>
                  <a:cubicBezTo>
                    <a:pt x="6902" y="40561"/>
                    <a:pt x="8813" y="21278"/>
                    <a:pt x="8560" y="17590"/>
                  </a:cubicBezTo>
                  <a:lnTo>
                    <a:pt x="4658" y="17532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7" name="Google Shape;627;p31"/>
          <p:cNvSpPr txBox="1"/>
          <p:nvPr/>
        </p:nvSpPr>
        <p:spPr>
          <a:xfrm>
            <a:off x="1616275" y="3540975"/>
            <a:ext cx="9813600" cy="14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The joints between </a:t>
            </a:r>
            <a:r>
              <a:rPr b="1" i="0" lang="en-US" sz="2500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two vertebral arches</a:t>
            </a:r>
            <a:r>
              <a:rPr b="0" i="0" lang="en-US" sz="25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consist of </a:t>
            </a:r>
            <a:r>
              <a:rPr b="1" i="0" lang="en-US" sz="25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synovial joints</a:t>
            </a:r>
            <a:r>
              <a:rPr b="1" i="0" lang="en-US" sz="25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0" i="0" lang="en-US" sz="25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between the </a:t>
            </a:r>
            <a:r>
              <a:rPr b="1" i="0" lang="en-US" sz="25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superior and inferior</a:t>
            </a:r>
            <a:r>
              <a:rPr b="0" i="0" lang="en-US" sz="25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articular processes of 2 adjacent vertebrae. </a:t>
            </a:r>
            <a:endParaRPr b="0" i="0" sz="25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28" name="Google Shape;628;p31"/>
          <p:cNvSpPr txBox="1"/>
          <p:nvPr/>
        </p:nvSpPr>
        <p:spPr>
          <a:xfrm>
            <a:off x="1616275" y="6332625"/>
            <a:ext cx="8406900" cy="14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The articular facets are </a:t>
            </a:r>
            <a:r>
              <a:rPr b="1" i="0" lang="en-US" sz="2500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covered</a:t>
            </a:r>
            <a:r>
              <a:rPr b="0" i="0" lang="en-US" sz="25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with hyaline cartilage, and the joints are </a:t>
            </a:r>
            <a:r>
              <a:rPr b="1" i="0" lang="en-US" sz="2500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surrounded by a </a:t>
            </a:r>
            <a:r>
              <a:rPr b="1" i="0" lang="en-US" sz="2500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fibrous capsule</a:t>
            </a:r>
            <a:r>
              <a:rPr b="1" i="0" lang="en-US" sz="2500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b="1" i="0" sz="2500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29" name="Google Shape;629;p31"/>
          <p:cNvPicPr preferRelativeResize="0"/>
          <p:nvPr/>
        </p:nvPicPr>
        <p:blipFill rotWithShape="1">
          <a:blip r:embed="rId4">
            <a:alphaModFix/>
          </a:blip>
          <a:srcRect b="-3979" l="3573" r="1629" t="2208"/>
          <a:stretch/>
        </p:blipFill>
        <p:spPr>
          <a:xfrm>
            <a:off x="11905350" y="1091900"/>
            <a:ext cx="4880600" cy="476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089425" y="5991725"/>
            <a:ext cx="4696524" cy="356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Google Shape;63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32"/>
          <p:cNvSpPr txBox="1"/>
          <p:nvPr/>
        </p:nvSpPr>
        <p:spPr>
          <a:xfrm>
            <a:off x="1902700" y="815299"/>
            <a:ext cx="93765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Ligaments</a:t>
            </a:r>
            <a:endParaRPr b="0" i="0" sz="3500" u="none" cap="none" strike="noStrike">
              <a:solidFill>
                <a:srgbClr val="000000"/>
              </a:solidFill>
              <a:highlight>
                <a:srgbClr val="EFEFEF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37" name="Google Shape;637;p32"/>
          <p:cNvSpPr/>
          <p:nvPr/>
        </p:nvSpPr>
        <p:spPr>
          <a:xfrm>
            <a:off x="644975" y="2614050"/>
            <a:ext cx="770100" cy="723300"/>
          </a:xfrm>
          <a:prstGeom prst="rect">
            <a:avLst/>
          </a:prstGeom>
          <a:noFill/>
          <a:ln cap="flat" cmpd="sng" w="2857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1</a:t>
            </a:r>
            <a:endParaRPr b="1" i="0" sz="26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38" name="Google Shape;638;p32"/>
          <p:cNvSpPr/>
          <p:nvPr/>
        </p:nvSpPr>
        <p:spPr>
          <a:xfrm>
            <a:off x="644975" y="3909450"/>
            <a:ext cx="770100" cy="723300"/>
          </a:xfrm>
          <a:prstGeom prst="rect">
            <a:avLst/>
          </a:prstGeom>
          <a:noFill/>
          <a:ln cap="flat" cmpd="sng" w="2857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2</a:t>
            </a:r>
            <a:endParaRPr b="1" i="0" sz="26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39" name="Google Shape;639;p32"/>
          <p:cNvSpPr txBox="1"/>
          <p:nvPr/>
        </p:nvSpPr>
        <p:spPr>
          <a:xfrm>
            <a:off x="1902700" y="2514000"/>
            <a:ext cx="8285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The </a:t>
            </a:r>
            <a:r>
              <a:rPr b="1" i="0" lang="en-US" sz="2000" u="none" cap="none" strike="noStrike">
                <a:solidFill>
                  <a:srgbClr val="FF7800"/>
                </a:solidFill>
                <a:latin typeface="Comfortaa"/>
                <a:ea typeface="Comfortaa"/>
                <a:cs typeface="Comfortaa"/>
                <a:sym typeface="Comfortaa"/>
              </a:rPr>
              <a:t>anterior</a:t>
            </a: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and </a:t>
            </a:r>
            <a:r>
              <a:rPr b="1" i="0" lang="en-US" sz="2000" u="none" cap="none" strike="noStrike">
                <a:solidFill>
                  <a:srgbClr val="B88CCF"/>
                </a:solidFill>
                <a:latin typeface="Comfortaa"/>
                <a:ea typeface="Comfortaa"/>
                <a:cs typeface="Comfortaa"/>
                <a:sym typeface="Comfortaa"/>
              </a:rPr>
              <a:t>posterior</a:t>
            </a: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0" i="0" lang="en-US" sz="20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longitudinal ligaments</a:t>
            </a: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run as continuous bands along the anterior &amp; posterior surfaces of the </a:t>
            </a:r>
            <a:r>
              <a:rPr b="1" i="0" lang="en-US" sz="20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vertebral bodies.</a:t>
            </a:r>
            <a:endParaRPr b="1" i="0" sz="20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40" name="Google Shape;640;p32"/>
          <p:cNvSpPr txBox="1"/>
          <p:nvPr/>
        </p:nvSpPr>
        <p:spPr>
          <a:xfrm>
            <a:off x="1902700" y="3763200"/>
            <a:ext cx="9098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These ligaments </a:t>
            </a:r>
            <a:r>
              <a:rPr b="1" i="0" lang="en-US" sz="2000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hold the vertebrae firmly</a:t>
            </a:r>
            <a:r>
              <a:rPr b="0" i="0" lang="en-US" sz="2000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together but at the same time </a:t>
            </a:r>
            <a:r>
              <a:rPr b="1" i="0" lang="en-US" sz="2000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permit a small amount of </a:t>
            </a:r>
            <a:r>
              <a:rPr b="1" i="0" lang="en-US" sz="2000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movement</a:t>
            </a:r>
            <a:r>
              <a:rPr b="0" i="0" lang="en-US" sz="2000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to take place.</a:t>
            </a:r>
            <a:endParaRPr b="0" i="0" sz="2000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41" name="Google Shape;641;p32"/>
          <p:cNvPicPr preferRelativeResize="0"/>
          <p:nvPr/>
        </p:nvPicPr>
        <p:blipFill rotWithShape="1">
          <a:blip r:embed="rId4">
            <a:alphaModFix/>
          </a:blip>
          <a:srcRect b="0" l="0" r="0" t="4816"/>
          <a:stretch/>
        </p:blipFill>
        <p:spPr>
          <a:xfrm>
            <a:off x="12669245" y="0"/>
            <a:ext cx="5197954" cy="387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2" name="Google Shape;642;p32"/>
          <p:cNvGrpSpPr/>
          <p:nvPr/>
        </p:nvGrpSpPr>
        <p:grpSpPr>
          <a:xfrm rot="-5400000">
            <a:off x="-107919" y="6542567"/>
            <a:ext cx="4043342" cy="2039563"/>
            <a:chOff x="6777990" y="3874492"/>
            <a:chExt cx="1646915" cy="744339"/>
          </a:xfrm>
        </p:grpSpPr>
        <p:sp>
          <p:nvSpPr>
            <p:cNvPr id="643" name="Google Shape;643;p32"/>
            <p:cNvSpPr/>
            <p:nvPr/>
          </p:nvSpPr>
          <p:spPr>
            <a:xfrm>
              <a:off x="6777990" y="3874492"/>
              <a:ext cx="411129" cy="356237"/>
            </a:xfrm>
            <a:custGeom>
              <a:rect b="b" l="l" r="r" t="t"/>
              <a:pathLst>
                <a:path extrusionOk="0" h="60023" w="69272">
                  <a:moveTo>
                    <a:pt x="17333" y="0"/>
                  </a:moveTo>
                  <a:lnTo>
                    <a:pt x="0" y="30011"/>
                  </a:lnTo>
                  <a:lnTo>
                    <a:pt x="17333" y="60023"/>
                  </a:lnTo>
                  <a:lnTo>
                    <a:pt x="51939" y="60023"/>
                  </a:lnTo>
                  <a:lnTo>
                    <a:pt x="69271" y="30011"/>
                  </a:lnTo>
                  <a:lnTo>
                    <a:pt x="51939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F9CB9C"/>
              </a:solidFill>
              <a:prstDash val="solid"/>
              <a:miter lim="58162"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7188425" y="3874492"/>
              <a:ext cx="411123" cy="356237"/>
            </a:xfrm>
            <a:custGeom>
              <a:rect b="b" l="l" r="r" t="t"/>
              <a:pathLst>
                <a:path extrusionOk="0" h="60023" w="69271">
                  <a:moveTo>
                    <a:pt x="17274" y="0"/>
                  </a:moveTo>
                  <a:lnTo>
                    <a:pt x="0" y="30011"/>
                  </a:lnTo>
                  <a:lnTo>
                    <a:pt x="17274" y="60023"/>
                  </a:lnTo>
                  <a:lnTo>
                    <a:pt x="51939" y="60023"/>
                  </a:lnTo>
                  <a:lnTo>
                    <a:pt x="69271" y="30011"/>
                  </a:lnTo>
                  <a:lnTo>
                    <a:pt x="51939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F9CB9C"/>
              </a:solidFill>
              <a:prstDash val="solid"/>
              <a:miter lim="58162"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45" name="Google Shape;645;p32"/>
            <p:cNvGrpSpPr/>
            <p:nvPr/>
          </p:nvGrpSpPr>
          <p:grpSpPr>
            <a:xfrm>
              <a:off x="7603341" y="3874492"/>
              <a:ext cx="618095" cy="744339"/>
              <a:chOff x="7603341" y="3874492"/>
              <a:chExt cx="618095" cy="744339"/>
            </a:xfrm>
          </p:grpSpPr>
          <p:cxnSp>
            <p:nvCxnSpPr>
              <p:cNvPr id="646" name="Google Shape;646;p32"/>
              <p:cNvCxnSpPr/>
              <p:nvPr/>
            </p:nvCxnSpPr>
            <p:spPr>
              <a:xfrm rot="5400000">
                <a:off x="8030186" y="4427581"/>
                <a:ext cx="376200" cy="63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9CB9C"/>
                </a:solidFill>
                <a:prstDash val="solid"/>
                <a:round/>
                <a:headEnd len="sm" w="sm" type="none"/>
                <a:tailEnd len="med" w="med" type="stealth"/>
              </a:ln>
            </p:spPr>
          </p:cxnSp>
          <p:sp>
            <p:nvSpPr>
              <p:cNvPr id="647" name="Google Shape;647;p32"/>
              <p:cNvSpPr/>
              <p:nvPr/>
            </p:nvSpPr>
            <p:spPr>
              <a:xfrm>
                <a:off x="7603341" y="3874492"/>
                <a:ext cx="411474" cy="356237"/>
              </a:xfrm>
              <a:custGeom>
                <a:rect b="b" l="l" r="r" t="t"/>
                <a:pathLst>
                  <a:path extrusionOk="0" h="60023" w="69330">
                    <a:moveTo>
                      <a:pt x="17333" y="0"/>
                    </a:moveTo>
                    <a:lnTo>
                      <a:pt x="1" y="30011"/>
                    </a:lnTo>
                    <a:lnTo>
                      <a:pt x="17333" y="60023"/>
                    </a:lnTo>
                    <a:lnTo>
                      <a:pt x="51998" y="60023"/>
                    </a:lnTo>
                    <a:lnTo>
                      <a:pt x="69330" y="30011"/>
                    </a:lnTo>
                    <a:lnTo>
                      <a:pt x="51998" y="0"/>
                    </a:lnTo>
                    <a:close/>
                  </a:path>
                </a:pathLst>
              </a:custGeom>
              <a:noFill/>
              <a:ln cap="flat" cmpd="sng" w="19050">
                <a:solidFill>
                  <a:srgbClr val="F9CB9C"/>
                </a:solidFill>
                <a:prstDash val="solid"/>
                <a:miter lim="58162"/>
                <a:headEnd len="sm" w="sm" type="none"/>
                <a:tailEnd len="sm" w="sm" type="none"/>
              </a:ln>
            </p:spPr>
            <p:txBody>
              <a:bodyPr anchorCtr="0" anchor="ctr" bIns="182850" lIns="182850" spcFirstLastPara="1" rIns="182850" wrap="square" tIns="18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48" name="Google Shape;648;p32"/>
            <p:cNvSpPr/>
            <p:nvPr/>
          </p:nvSpPr>
          <p:spPr>
            <a:xfrm>
              <a:off x="8013776" y="3874492"/>
              <a:ext cx="411129" cy="356237"/>
            </a:xfrm>
            <a:custGeom>
              <a:rect b="b" l="l" r="r" t="t"/>
              <a:pathLst>
                <a:path extrusionOk="0" h="60023" w="69272">
                  <a:moveTo>
                    <a:pt x="17333" y="0"/>
                  </a:moveTo>
                  <a:lnTo>
                    <a:pt x="0" y="30011"/>
                  </a:lnTo>
                  <a:lnTo>
                    <a:pt x="17333" y="60023"/>
                  </a:lnTo>
                  <a:lnTo>
                    <a:pt x="51939" y="60023"/>
                  </a:lnTo>
                  <a:lnTo>
                    <a:pt x="69271" y="30011"/>
                  </a:lnTo>
                  <a:lnTo>
                    <a:pt x="51939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F9CB9C"/>
              </a:solidFill>
              <a:prstDash val="solid"/>
              <a:miter lim="58162"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649" name="Google Shape;649;p32"/>
          <p:cNvGraphicFramePr/>
          <p:nvPr/>
        </p:nvGraphicFramePr>
        <p:xfrm>
          <a:off x="2933525" y="5675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{FEC004D1-4C39-4A3F-973E-84F3A0E5AC3A}</a:tableStyleId>
              </a:tblPr>
              <a:tblGrid>
                <a:gridCol w="2590975"/>
                <a:gridCol w="5791025"/>
              </a:tblGrid>
              <a:tr h="710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cap="none" strike="noStrike">
                          <a:solidFill>
                            <a:srgbClr val="6AA84F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Interspinous ligament</a:t>
                      </a:r>
                      <a:endParaRPr sz="2100" u="none" cap="none" strike="noStrike">
                        <a:solidFill>
                          <a:srgbClr val="6AA84F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Connects two adjacent spinous processes.</a:t>
                      </a:r>
                      <a:endParaRPr sz="2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cxnSp>
        <p:nvCxnSpPr>
          <p:cNvPr id="650" name="Google Shape;650;p32"/>
          <p:cNvCxnSpPr/>
          <p:nvPr/>
        </p:nvCxnSpPr>
        <p:spPr>
          <a:xfrm>
            <a:off x="1902709" y="7003612"/>
            <a:ext cx="1030800" cy="15600"/>
          </a:xfrm>
          <a:prstGeom prst="straightConnector1">
            <a:avLst/>
          </a:prstGeom>
          <a:noFill/>
          <a:ln cap="flat" cmpd="sng" w="19050">
            <a:solidFill>
              <a:srgbClr val="F9CB9C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651" name="Google Shape;651;p32"/>
          <p:cNvCxnSpPr/>
          <p:nvPr/>
        </p:nvCxnSpPr>
        <p:spPr>
          <a:xfrm>
            <a:off x="1902709" y="7958662"/>
            <a:ext cx="1030800" cy="15600"/>
          </a:xfrm>
          <a:prstGeom prst="straightConnector1">
            <a:avLst/>
          </a:prstGeom>
          <a:noFill/>
          <a:ln cap="flat" cmpd="sng" w="19050">
            <a:solidFill>
              <a:srgbClr val="F9CB9C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652" name="Google Shape;652;p32"/>
          <p:cNvCxnSpPr/>
          <p:nvPr/>
        </p:nvCxnSpPr>
        <p:spPr>
          <a:xfrm>
            <a:off x="1902709" y="9052362"/>
            <a:ext cx="1030800" cy="15600"/>
          </a:xfrm>
          <a:prstGeom prst="straightConnector1">
            <a:avLst/>
          </a:prstGeom>
          <a:noFill/>
          <a:ln cap="flat" cmpd="sng" w="19050">
            <a:solidFill>
              <a:srgbClr val="F9CB9C"/>
            </a:solidFill>
            <a:prstDash val="solid"/>
            <a:round/>
            <a:headEnd len="sm" w="sm" type="none"/>
            <a:tailEnd len="med" w="med" type="stealth"/>
          </a:ln>
        </p:spPr>
      </p:cxnSp>
      <p:graphicFrame>
        <p:nvGraphicFramePr>
          <p:cNvPr id="653" name="Google Shape;653;p32"/>
          <p:cNvGraphicFramePr/>
          <p:nvPr/>
        </p:nvGraphicFramePr>
        <p:xfrm>
          <a:off x="2933525" y="65999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{FEC004D1-4C39-4A3F-973E-84F3A0E5AC3A}</a:tableStyleId>
              </a:tblPr>
              <a:tblGrid>
                <a:gridCol w="2590975"/>
                <a:gridCol w="5791025"/>
              </a:tblGrid>
              <a:tr h="745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cap="none" strike="noStrike">
                          <a:solidFill>
                            <a:srgbClr val="9FC5E8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Ligamentum flavum</a:t>
                      </a:r>
                      <a:endParaRPr sz="2100" u="none" cap="none" strike="noStrike">
                        <a:solidFill>
                          <a:srgbClr val="9FC5E8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Connects the</a:t>
                      </a:r>
                      <a:r>
                        <a:rPr b="1"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r>
                        <a:rPr b="1" lang="en-US" sz="1900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laminae</a:t>
                      </a:r>
                      <a:r>
                        <a:rPr lang="en-US" sz="19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of adjacent vertebrae.</a:t>
                      </a:r>
                      <a:endParaRPr sz="19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654" name="Google Shape;654;p32"/>
          <p:cNvGraphicFramePr/>
          <p:nvPr/>
        </p:nvGraphicFramePr>
        <p:xfrm>
          <a:off x="2933525" y="7624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{FEC004D1-4C39-4A3F-973E-84F3A0E5AC3A}</a:tableStyleId>
              </a:tblPr>
              <a:tblGrid>
                <a:gridCol w="2590975"/>
                <a:gridCol w="5791025"/>
              </a:tblGrid>
              <a:tr h="745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cap="none" strike="noStrike">
                          <a:solidFill>
                            <a:srgbClr val="F1C232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Supraspinous ligament</a:t>
                      </a:r>
                      <a:endParaRPr sz="2100" u="none" cap="none" strike="noStrike">
                        <a:solidFill>
                          <a:srgbClr val="F1C232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Connect the </a:t>
                      </a:r>
                      <a:r>
                        <a:rPr b="1" lang="en-US" sz="2000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tips</a:t>
                      </a:r>
                      <a:r>
                        <a:rPr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of adjacent spinous processes.</a:t>
                      </a:r>
                      <a:endParaRPr sz="2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655" name="Google Shape;655;p32"/>
          <p:cNvGraphicFramePr/>
          <p:nvPr/>
        </p:nvGraphicFramePr>
        <p:xfrm>
          <a:off x="2933525" y="86486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{FEC004D1-4C39-4A3F-973E-84F3A0E5AC3A}</a:tableStyleId>
              </a:tblPr>
              <a:tblGrid>
                <a:gridCol w="2590975"/>
                <a:gridCol w="5791025"/>
              </a:tblGrid>
              <a:tr h="745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cap="none" strike="noStrike">
                          <a:solidFill>
                            <a:srgbClr val="674EA7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Intertransverse ligament</a:t>
                      </a:r>
                      <a:endParaRPr sz="2100" u="none" cap="none" strike="noStrike">
                        <a:solidFill>
                          <a:srgbClr val="674EA7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Connects 2 adjacent transverse processes.</a:t>
                      </a:r>
                      <a:endParaRPr sz="2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9CB9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656" name="Google Shape;656;p32"/>
          <p:cNvSpPr txBox="1"/>
          <p:nvPr/>
        </p:nvSpPr>
        <p:spPr>
          <a:xfrm>
            <a:off x="1222375" y="5755713"/>
            <a:ext cx="3939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-US" sz="31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1</a:t>
            </a:r>
            <a:endParaRPr b="1" i="0" sz="31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57" name="Google Shape;657;p32"/>
          <p:cNvSpPr txBox="1"/>
          <p:nvPr/>
        </p:nvSpPr>
        <p:spPr>
          <a:xfrm>
            <a:off x="903925" y="6780988"/>
            <a:ext cx="10308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-US" sz="31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32"/>
          <p:cNvSpPr txBox="1"/>
          <p:nvPr/>
        </p:nvSpPr>
        <p:spPr>
          <a:xfrm>
            <a:off x="1118425" y="7766975"/>
            <a:ext cx="6018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31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9" name="Google Shape;659;p32"/>
          <p:cNvSpPr txBox="1"/>
          <p:nvPr/>
        </p:nvSpPr>
        <p:spPr>
          <a:xfrm>
            <a:off x="1222375" y="8752950"/>
            <a:ext cx="4503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31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0" name="Google Shape;660;p32"/>
          <p:cNvPicPr preferRelativeResize="0"/>
          <p:nvPr/>
        </p:nvPicPr>
        <p:blipFill rotWithShape="1">
          <a:blip r:embed="rId5">
            <a:alphaModFix/>
          </a:blip>
          <a:srcRect b="0" l="3212" r="0" t="0"/>
          <a:stretch/>
        </p:blipFill>
        <p:spPr>
          <a:xfrm>
            <a:off x="13988806" y="7442800"/>
            <a:ext cx="2558844" cy="2567300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32"/>
          <p:cNvSpPr txBox="1"/>
          <p:nvPr/>
        </p:nvSpPr>
        <p:spPr>
          <a:xfrm>
            <a:off x="12255825" y="8137350"/>
            <a:ext cx="2039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Intertransverse ligament</a:t>
            </a:r>
            <a:endParaRPr b="0" i="0" sz="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2" name="Google Shape;662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711374" y="3747125"/>
            <a:ext cx="6447578" cy="3877199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32"/>
          <p:cNvSpPr/>
          <p:nvPr/>
        </p:nvSpPr>
        <p:spPr>
          <a:xfrm>
            <a:off x="16547650" y="5630063"/>
            <a:ext cx="1030800" cy="243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93C47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32"/>
          <p:cNvSpPr/>
          <p:nvPr/>
        </p:nvSpPr>
        <p:spPr>
          <a:xfrm>
            <a:off x="16547650" y="5336941"/>
            <a:ext cx="1030800" cy="243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CFE2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9FC5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32"/>
          <p:cNvSpPr/>
          <p:nvPr/>
        </p:nvSpPr>
        <p:spPr>
          <a:xfrm>
            <a:off x="16547650" y="5923200"/>
            <a:ext cx="1172400" cy="243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D9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66" name="Google Shape;666;p32"/>
          <p:cNvCxnSpPr/>
          <p:nvPr/>
        </p:nvCxnSpPr>
        <p:spPr>
          <a:xfrm flipH="1" rot="10800000">
            <a:off x="11396575" y="8801175"/>
            <a:ext cx="2331900" cy="507900"/>
          </a:xfrm>
          <a:prstGeom prst="straightConnector1">
            <a:avLst/>
          </a:prstGeom>
          <a:noFill/>
          <a:ln cap="flat" cmpd="sng" w="9525">
            <a:solidFill>
              <a:srgbClr val="E69138"/>
            </a:solidFill>
            <a:prstDash val="solid"/>
            <a:round/>
            <a:headEnd len="sm" w="sm" type="none"/>
            <a:tailEnd len="med" w="med" type="triangle"/>
          </a:ln>
        </p:spPr>
      </p:cxnSp>
      <p:grpSp>
        <p:nvGrpSpPr>
          <p:cNvPr id="667" name="Google Shape;667;p32"/>
          <p:cNvGrpSpPr/>
          <p:nvPr/>
        </p:nvGrpSpPr>
        <p:grpSpPr>
          <a:xfrm>
            <a:off x="10593467" y="318438"/>
            <a:ext cx="1117916" cy="779647"/>
            <a:chOff x="3051531" y="1516809"/>
            <a:chExt cx="390034" cy="296545"/>
          </a:xfrm>
        </p:grpSpPr>
        <p:sp>
          <p:nvSpPr>
            <p:cNvPr id="668" name="Google Shape;668;p32"/>
            <p:cNvSpPr/>
            <p:nvPr/>
          </p:nvSpPr>
          <p:spPr>
            <a:xfrm>
              <a:off x="3051531" y="1516809"/>
              <a:ext cx="389719" cy="296545"/>
            </a:xfrm>
            <a:custGeom>
              <a:rect b="b" l="l" r="r" t="t"/>
              <a:pathLst>
                <a:path extrusionOk="0" h="19806" w="26029">
                  <a:moveTo>
                    <a:pt x="316" y="0"/>
                  </a:moveTo>
                  <a:cubicBezTo>
                    <a:pt x="148" y="0"/>
                    <a:pt x="1" y="147"/>
                    <a:pt x="1" y="316"/>
                  </a:cubicBezTo>
                  <a:lnTo>
                    <a:pt x="1" y="19490"/>
                  </a:lnTo>
                  <a:cubicBezTo>
                    <a:pt x="1" y="19658"/>
                    <a:pt x="148" y="19805"/>
                    <a:pt x="316" y="19805"/>
                  </a:cubicBezTo>
                  <a:lnTo>
                    <a:pt x="25713" y="19805"/>
                  </a:lnTo>
                  <a:cubicBezTo>
                    <a:pt x="25882" y="19805"/>
                    <a:pt x="26029" y="19658"/>
                    <a:pt x="26029" y="19490"/>
                  </a:cubicBezTo>
                  <a:lnTo>
                    <a:pt x="26029" y="316"/>
                  </a:lnTo>
                  <a:cubicBezTo>
                    <a:pt x="26029" y="147"/>
                    <a:pt x="25882" y="0"/>
                    <a:pt x="2571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32"/>
            <p:cNvSpPr/>
            <p:nvPr/>
          </p:nvSpPr>
          <p:spPr>
            <a:xfrm>
              <a:off x="3051531" y="1744391"/>
              <a:ext cx="389719" cy="68963"/>
            </a:xfrm>
            <a:custGeom>
              <a:rect b="b" l="l" r="r" t="t"/>
              <a:pathLst>
                <a:path extrusionOk="0" h="4606" w="26029">
                  <a:moveTo>
                    <a:pt x="1" y="1"/>
                  </a:moveTo>
                  <a:lnTo>
                    <a:pt x="1" y="4290"/>
                  </a:lnTo>
                  <a:cubicBezTo>
                    <a:pt x="1" y="4458"/>
                    <a:pt x="148" y="4605"/>
                    <a:pt x="316" y="4605"/>
                  </a:cubicBezTo>
                  <a:lnTo>
                    <a:pt x="25713" y="4605"/>
                  </a:lnTo>
                  <a:cubicBezTo>
                    <a:pt x="25882" y="4605"/>
                    <a:pt x="26029" y="4458"/>
                    <a:pt x="26029" y="4290"/>
                  </a:cubicBezTo>
                  <a:lnTo>
                    <a:pt x="26029" y="1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32"/>
            <p:cNvSpPr/>
            <p:nvPr/>
          </p:nvSpPr>
          <p:spPr>
            <a:xfrm>
              <a:off x="3051531" y="1753838"/>
              <a:ext cx="389719" cy="59516"/>
            </a:xfrm>
            <a:custGeom>
              <a:rect b="b" l="l" r="r" t="t"/>
              <a:pathLst>
                <a:path extrusionOk="0" h="3975" w="26029">
                  <a:moveTo>
                    <a:pt x="1" y="1"/>
                  </a:moveTo>
                  <a:lnTo>
                    <a:pt x="1" y="3659"/>
                  </a:lnTo>
                  <a:cubicBezTo>
                    <a:pt x="1" y="3827"/>
                    <a:pt x="148" y="3974"/>
                    <a:pt x="316" y="3974"/>
                  </a:cubicBezTo>
                  <a:lnTo>
                    <a:pt x="25713" y="3974"/>
                  </a:lnTo>
                  <a:cubicBezTo>
                    <a:pt x="25882" y="3953"/>
                    <a:pt x="26029" y="3827"/>
                    <a:pt x="26029" y="3659"/>
                  </a:cubicBezTo>
                  <a:lnTo>
                    <a:pt x="26029" y="1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32"/>
            <p:cNvSpPr/>
            <p:nvPr/>
          </p:nvSpPr>
          <p:spPr>
            <a:xfrm>
              <a:off x="3051846" y="1516809"/>
              <a:ext cx="389405" cy="65804"/>
            </a:xfrm>
            <a:custGeom>
              <a:rect b="b" l="l" r="r" t="t"/>
              <a:pathLst>
                <a:path extrusionOk="0" h="4395" w="26008">
                  <a:moveTo>
                    <a:pt x="316" y="0"/>
                  </a:moveTo>
                  <a:cubicBezTo>
                    <a:pt x="127" y="0"/>
                    <a:pt x="1" y="147"/>
                    <a:pt x="1" y="316"/>
                  </a:cubicBezTo>
                  <a:lnTo>
                    <a:pt x="1" y="4394"/>
                  </a:lnTo>
                  <a:lnTo>
                    <a:pt x="26008" y="4394"/>
                  </a:lnTo>
                  <a:lnTo>
                    <a:pt x="26008" y="316"/>
                  </a:lnTo>
                  <a:cubicBezTo>
                    <a:pt x="26008" y="147"/>
                    <a:pt x="25882" y="0"/>
                    <a:pt x="2571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32"/>
            <p:cNvSpPr/>
            <p:nvPr/>
          </p:nvSpPr>
          <p:spPr>
            <a:xfrm>
              <a:off x="3051846" y="1516809"/>
              <a:ext cx="389719" cy="56356"/>
            </a:xfrm>
            <a:custGeom>
              <a:rect b="b" l="l" r="r" t="t"/>
              <a:pathLst>
                <a:path extrusionOk="0" h="3764" w="26029">
                  <a:moveTo>
                    <a:pt x="316" y="0"/>
                  </a:moveTo>
                  <a:cubicBezTo>
                    <a:pt x="127" y="0"/>
                    <a:pt x="1" y="147"/>
                    <a:pt x="1" y="316"/>
                  </a:cubicBezTo>
                  <a:lnTo>
                    <a:pt x="1" y="3764"/>
                  </a:lnTo>
                  <a:lnTo>
                    <a:pt x="26008" y="3764"/>
                  </a:lnTo>
                  <a:lnTo>
                    <a:pt x="26029" y="316"/>
                  </a:lnTo>
                  <a:cubicBezTo>
                    <a:pt x="26029" y="147"/>
                    <a:pt x="25882" y="0"/>
                    <a:pt x="2571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32"/>
            <p:cNvSpPr/>
            <p:nvPr/>
          </p:nvSpPr>
          <p:spPr>
            <a:xfrm>
              <a:off x="3077973" y="1539148"/>
              <a:ext cx="15751" cy="11978"/>
            </a:xfrm>
            <a:custGeom>
              <a:rect b="b" l="l" r="r" t="t"/>
              <a:pathLst>
                <a:path extrusionOk="0" h="800" w="1052">
                  <a:moveTo>
                    <a:pt x="526" y="1"/>
                  </a:moveTo>
                  <a:cubicBezTo>
                    <a:pt x="1" y="1"/>
                    <a:pt x="1" y="779"/>
                    <a:pt x="526" y="800"/>
                  </a:cubicBezTo>
                  <a:cubicBezTo>
                    <a:pt x="1052" y="779"/>
                    <a:pt x="1052" y="1"/>
                    <a:pt x="52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32"/>
            <p:cNvSpPr/>
            <p:nvPr/>
          </p:nvSpPr>
          <p:spPr>
            <a:xfrm>
              <a:off x="3100012" y="1539148"/>
              <a:ext cx="15751" cy="11978"/>
            </a:xfrm>
            <a:custGeom>
              <a:rect b="b" l="l" r="r" t="t"/>
              <a:pathLst>
                <a:path extrusionOk="0" h="800" w="1052">
                  <a:moveTo>
                    <a:pt x="526" y="1"/>
                  </a:moveTo>
                  <a:cubicBezTo>
                    <a:pt x="0" y="1"/>
                    <a:pt x="0" y="779"/>
                    <a:pt x="526" y="800"/>
                  </a:cubicBezTo>
                  <a:cubicBezTo>
                    <a:pt x="1052" y="779"/>
                    <a:pt x="1052" y="1"/>
                    <a:pt x="52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32"/>
            <p:cNvSpPr/>
            <p:nvPr/>
          </p:nvSpPr>
          <p:spPr>
            <a:xfrm>
              <a:off x="3121737" y="1539148"/>
              <a:ext cx="15751" cy="11978"/>
            </a:xfrm>
            <a:custGeom>
              <a:rect b="b" l="l" r="r" t="t"/>
              <a:pathLst>
                <a:path extrusionOk="0" h="800" w="1052">
                  <a:moveTo>
                    <a:pt x="526" y="1"/>
                  </a:moveTo>
                  <a:cubicBezTo>
                    <a:pt x="0" y="1"/>
                    <a:pt x="0" y="800"/>
                    <a:pt x="526" y="800"/>
                  </a:cubicBezTo>
                  <a:cubicBezTo>
                    <a:pt x="1051" y="800"/>
                    <a:pt x="1051" y="1"/>
                    <a:pt x="52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32"/>
            <p:cNvSpPr/>
            <p:nvPr/>
          </p:nvSpPr>
          <p:spPr>
            <a:xfrm>
              <a:off x="3336727" y="1539148"/>
              <a:ext cx="81226" cy="11978"/>
            </a:xfrm>
            <a:custGeom>
              <a:rect b="b" l="l" r="r" t="t"/>
              <a:pathLst>
                <a:path extrusionOk="0" h="800" w="5425">
                  <a:moveTo>
                    <a:pt x="526" y="1"/>
                  </a:moveTo>
                  <a:cubicBezTo>
                    <a:pt x="1" y="1"/>
                    <a:pt x="1" y="800"/>
                    <a:pt x="526" y="800"/>
                  </a:cubicBezTo>
                  <a:lnTo>
                    <a:pt x="4899" y="800"/>
                  </a:lnTo>
                  <a:cubicBezTo>
                    <a:pt x="5425" y="779"/>
                    <a:pt x="5425" y="1"/>
                    <a:pt x="4899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32"/>
            <p:cNvSpPr/>
            <p:nvPr/>
          </p:nvSpPr>
          <p:spPr>
            <a:xfrm>
              <a:off x="3301153" y="1539148"/>
              <a:ext cx="30244" cy="11978"/>
            </a:xfrm>
            <a:custGeom>
              <a:rect b="b" l="l" r="r" t="t"/>
              <a:pathLst>
                <a:path extrusionOk="0" h="800" w="2020">
                  <a:moveTo>
                    <a:pt x="527" y="1"/>
                  </a:moveTo>
                  <a:cubicBezTo>
                    <a:pt x="1" y="1"/>
                    <a:pt x="1" y="800"/>
                    <a:pt x="527" y="800"/>
                  </a:cubicBezTo>
                  <a:lnTo>
                    <a:pt x="1494" y="800"/>
                  </a:lnTo>
                  <a:cubicBezTo>
                    <a:pt x="2019" y="779"/>
                    <a:pt x="2019" y="1"/>
                    <a:pt x="1494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32"/>
            <p:cNvSpPr/>
            <p:nvPr/>
          </p:nvSpPr>
          <p:spPr>
            <a:xfrm>
              <a:off x="3170832" y="1608096"/>
              <a:ext cx="151432" cy="107667"/>
            </a:xfrm>
            <a:custGeom>
              <a:rect b="b" l="l" r="r" t="t"/>
              <a:pathLst>
                <a:path extrusionOk="0" h="7191" w="10114">
                  <a:moveTo>
                    <a:pt x="2061" y="0"/>
                  </a:moveTo>
                  <a:cubicBezTo>
                    <a:pt x="926" y="0"/>
                    <a:pt x="1" y="925"/>
                    <a:pt x="1" y="2061"/>
                  </a:cubicBezTo>
                  <a:lnTo>
                    <a:pt x="1" y="5130"/>
                  </a:lnTo>
                  <a:cubicBezTo>
                    <a:pt x="1" y="6265"/>
                    <a:pt x="926" y="7191"/>
                    <a:pt x="2061" y="7191"/>
                  </a:cubicBezTo>
                  <a:lnTo>
                    <a:pt x="8053" y="7191"/>
                  </a:lnTo>
                  <a:cubicBezTo>
                    <a:pt x="9189" y="7191"/>
                    <a:pt x="10093" y="6287"/>
                    <a:pt x="10114" y="5151"/>
                  </a:cubicBezTo>
                  <a:lnTo>
                    <a:pt x="10114" y="2061"/>
                  </a:lnTo>
                  <a:cubicBezTo>
                    <a:pt x="10114" y="925"/>
                    <a:pt x="9189" y="0"/>
                    <a:pt x="805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32"/>
            <p:cNvSpPr/>
            <p:nvPr/>
          </p:nvSpPr>
          <p:spPr>
            <a:xfrm>
              <a:off x="3170832" y="1608096"/>
              <a:ext cx="151432" cy="44079"/>
            </a:xfrm>
            <a:custGeom>
              <a:rect b="b" l="l" r="r" t="t"/>
              <a:pathLst>
                <a:path extrusionOk="0" h="2944" w="10114">
                  <a:moveTo>
                    <a:pt x="2061" y="0"/>
                  </a:moveTo>
                  <a:cubicBezTo>
                    <a:pt x="926" y="0"/>
                    <a:pt x="1" y="925"/>
                    <a:pt x="1" y="2061"/>
                  </a:cubicBezTo>
                  <a:lnTo>
                    <a:pt x="1" y="2944"/>
                  </a:lnTo>
                  <a:cubicBezTo>
                    <a:pt x="1" y="1808"/>
                    <a:pt x="926" y="883"/>
                    <a:pt x="2061" y="883"/>
                  </a:cubicBezTo>
                  <a:lnTo>
                    <a:pt x="8053" y="883"/>
                  </a:lnTo>
                  <a:cubicBezTo>
                    <a:pt x="9189" y="883"/>
                    <a:pt x="10114" y="1808"/>
                    <a:pt x="10114" y="2944"/>
                  </a:cubicBezTo>
                  <a:lnTo>
                    <a:pt x="10114" y="2061"/>
                  </a:lnTo>
                  <a:cubicBezTo>
                    <a:pt x="10114" y="925"/>
                    <a:pt x="9189" y="0"/>
                    <a:pt x="8053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32"/>
            <p:cNvSpPr/>
            <p:nvPr/>
          </p:nvSpPr>
          <p:spPr>
            <a:xfrm>
              <a:off x="3227503" y="1642084"/>
              <a:ext cx="41878" cy="40007"/>
            </a:xfrm>
            <a:custGeom>
              <a:rect b="b" l="l" r="r" t="t"/>
              <a:pathLst>
                <a:path extrusionOk="0" h="2672" w="2797">
                  <a:moveTo>
                    <a:pt x="330" y="0"/>
                  </a:moveTo>
                  <a:cubicBezTo>
                    <a:pt x="161" y="0"/>
                    <a:pt x="0" y="144"/>
                    <a:pt x="0" y="337"/>
                  </a:cubicBezTo>
                  <a:lnTo>
                    <a:pt x="0" y="2335"/>
                  </a:lnTo>
                  <a:cubicBezTo>
                    <a:pt x="0" y="2528"/>
                    <a:pt x="148" y="2672"/>
                    <a:pt x="322" y="2672"/>
                  </a:cubicBezTo>
                  <a:cubicBezTo>
                    <a:pt x="375" y="2672"/>
                    <a:pt x="430" y="2658"/>
                    <a:pt x="484" y="2629"/>
                  </a:cubicBezTo>
                  <a:lnTo>
                    <a:pt x="2544" y="1641"/>
                  </a:lnTo>
                  <a:cubicBezTo>
                    <a:pt x="2796" y="1515"/>
                    <a:pt x="2796" y="1157"/>
                    <a:pt x="2544" y="1031"/>
                  </a:cubicBezTo>
                  <a:lnTo>
                    <a:pt x="484" y="43"/>
                  </a:lnTo>
                  <a:cubicBezTo>
                    <a:pt x="435" y="13"/>
                    <a:pt x="382" y="0"/>
                    <a:pt x="330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32"/>
            <p:cNvSpPr/>
            <p:nvPr/>
          </p:nvSpPr>
          <p:spPr>
            <a:xfrm>
              <a:off x="3087106" y="1776177"/>
              <a:ext cx="160865" cy="11679"/>
            </a:xfrm>
            <a:custGeom>
              <a:rect b="b" l="l" r="r" t="t"/>
              <a:pathLst>
                <a:path extrusionOk="0" h="780" w="10744">
                  <a:moveTo>
                    <a:pt x="506" y="1"/>
                  </a:moveTo>
                  <a:cubicBezTo>
                    <a:pt x="0" y="1"/>
                    <a:pt x="7" y="779"/>
                    <a:pt x="526" y="779"/>
                  </a:cubicBezTo>
                  <a:lnTo>
                    <a:pt x="10218" y="779"/>
                  </a:lnTo>
                  <a:cubicBezTo>
                    <a:pt x="10744" y="779"/>
                    <a:pt x="10744" y="1"/>
                    <a:pt x="10218" y="1"/>
                  </a:cubicBezTo>
                  <a:lnTo>
                    <a:pt x="526" y="1"/>
                  </a:lnTo>
                  <a:cubicBezTo>
                    <a:pt x="519" y="1"/>
                    <a:pt x="512" y="1"/>
                    <a:pt x="506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32"/>
            <p:cNvSpPr/>
            <p:nvPr/>
          </p:nvSpPr>
          <p:spPr>
            <a:xfrm>
              <a:off x="3362540" y="1775563"/>
              <a:ext cx="46295" cy="11978"/>
            </a:xfrm>
            <a:custGeom>
              <a:rect b="b" l="l" r="r" t="t"/>
              <a:pathLst>
                <a:path extrusionOk="0" h="800" w="3092">
                  <a:moveTo>
                    <a:pt x="526" y="0"/>
                  </a:moveTo>
                  <a:cubicBezTo>
                    <a:pt x="1" y="0"/>
                    <a:pt x="1" y="799"/>
                    <a:pt x="526" y="799"/>
                  </a:cubicBezTo>
                  <a:lnTo>
                    <a:pt x="2566" y="799"/>
                  </a:lnTo>
                  <a:cubicBezTo>
                    <a:pt x="3091" y="799"/>
                    <a:pt x="3091" y="0"/>
                    <a:pt x="2566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3" name="Google Shape;683;p32"/>
          <p:cNvSpPr txBox="1"/>
          <p:nvPr/>
        </p:nvSpPr>
        <p:spPr>
          <a:xfrm>
            <a:off x="10455225" y="1098075"/>
            <a:ext cx="1394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sng" cap="none" strike="noStrike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here!</a:t>
            </a:r>
            <a:endParaRPr b="1" i="0" sz="1600" u="none" cap="none" strike="noStrike">
              <a:solidFill>
                <a:srgbClr val="FF99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84" name="Google Shape;684;p32">
            <a:hlinkClick r:id="rId8"/>
          </p:cNvPr>
          <p:cNvSpPr txBox="1"/>
          <p:nvPr/>
        </p:nvSpPr>
        <p:spPr>
          <a:xfrm>
            <a:off x="10295175" y="1416014"/>
            <a:ext cx="1714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sng" cap="none" strike="noStrike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And here</a:t>
            </a:r>
            <a:endParaRPr b="1" i="0" sz="1500" u="sng" cap="none" strike="noStrike">
              <a:solidFill>
                <a:srgbClr val="FF99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85" name="Google Shape;685;p32"/>
          <p:cNvSpPr/>
          <p:nvPr/>
        </p:nvSpPr>
        <p:spPr>
          <a:xfrm>
            <a:off x="1616275" y="1715950"/>
            <a:ext cx="4493700" cy="620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-US" sz="2600" u="sng">
                <a:latin typeface="Comfortaa"/>
                <a:ea typeface="Comfortaa"/>
                <a:cs typeface="Comfortaa"/>
                <a:sym typeface="Comfortaa"/>
              </a:rPr>
              <a:t>Joints between Bodies</a:t>
            </a:r>
            <a:endParaRPr b="1" i="0" sz="2600" u="sng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86" name="Google Shape;686;p32"/>
          <p:cNvSpPr/>
          <p:nvPr/>
        </p:nvSpPr>
        <p:spPr>
          <a:xfrm>
            <a:off x="1616275" y="4670138"/>
            <a:ext cx="4493700" cy="620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-US" sz="2600" u="sng">
                <a:latin typeface="Comfortaa"/>
                <a:ea typeface="Comfortaa"/>
                <a:cs typeface="Comfortaa"/>
                <a:sym typeface="Comfortaa"/>
              </a:rPr>
              <a:t>Joints between Arches</a:t>
            </a:r>
            <a:endParaRPr b="1" i="0" sz="2600" u="sng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Google Shape;69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33"/>
          <p:cNvSpPr txBox="1"/>
          <p:nvPr/>
        </p:nvSpPr>
        <p:spPr>
          <a:xfrm>
            <a:off x="1902700" y="815299"/>
            <a:ext cx="93765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en-US" sz="3500">
                <a:solidFill>
                  <a:schemeClr val="dk1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Vertebral Joints</a:t>
            </a:r>
            <a:endParaRPr sz="3500">
              <a:highlight>
                <a:srgbClr val="EFEFEF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93" name="Google Shape;693;p33"/>
          <p:cNvSpPr txBox="1"/>
          <p:nvPr/>
        </p:nvSpPr>
        <p:spPr>
          <a:xfrm>
            <a:off x="556775" y="3042450"/>
            <a:ext cx="12887700" cy="6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latin typeface="Comfortaa"/>
                <a:ea typeface="Comfortaa"/>
                <a:cs typeface="Comfortaa"/>
                <a:sym typeface="Comfortaa"/>
              </a:rPr>
              <a:t>Between pedic</a:t>
            </a:r>
            <a:r>
              <a:rPr lang="en-US" sz="2300">
                <a:latin typeface="Comfortaa"/>
                <a:ea typeface="Comfortaa"/>
                <a:cs typeface="Comfortaa"/>
                <a:sym typeface="Comfortaa"/>
              </a:rPr>
              <a:t>le</a:t>
            </a:r>
            <a:r>
              <a:rPr b="0" i="0" lang="en-US" sz="2300" u="none" cap="none" strike="noStrike">
                <a:latin typeface="Comfortaa"/>
                <a:ea typeface="Comfortaa"/>
                <a:cs typeface="Comfortaa"/>
                <a:sym typeface="Comfortaa"/>
              </a:rPr>
              <a:t>s - intervertebral foramen</a:t>
            </a:r>
            <a:endParaRPr b="0" i="0" sz="2300" u="none" cap="none" strike="noStrike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300" u="none" cap="none" strike="noStrike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latin typeface="Comfortaa"/>
                <a:ea typeface="Comfortaa"/>
                <a:cs typeface="Comfortaa"/>
                <a:sym typeface="Comfortaa"/>
              </a:rPr>
              <a:t>Adjacent articular process </a:t>
            </a:r>
            <a:r>
              <a:rPr b="1" i="0" lang="en-US" sz="2300" u="none" cap="none" strike="noStrike">
                <a:latin typeface="Comfortaa"/>
                <a:ea typeface="Comfortaa"/>
                <a:cs typeface="Comfortaa"/>
                <a:sym typeface="Comfortaa"/>
              </a:rPr>
              <a:t>Synovial joint </a:t>
            </a:r>
            <a:r>
              <a:rPr b="0" i="0" lang="en-US" sz="2300" u="none" cap="none" strike="noStrike">
                <a:latin typeface="Comfortaa"/>
                <a:ea typeface="Comfortaa"/>
                <a:cs typeface="Comfortaa"/>
                <a:sym typeface="Comfortaa"/>
              </a:rPr>
              <a:t>(Facet joints</a:t>
            </a:r>
            <a:r>
              <a:rPr lang="en-US" sz="2300">
                <a:latin typeface="Comfortaa"/>
                <a:ea typeface="Comfortaa"/>
                <a:cs typeface="Comfortaa"/>
                <a:sym typeface="Comfortaa"/>
              </a:rPr>
              <a:t> or</a:t>
            </a:r>
            <a:r>
              <a:rPr b="0" i="0" lang="en-US" sz="2300" u="none" cap="none" strike="noStrike">
                <a:latin typeface="Comfortaa"/>
                <a:ea typeface="Comfortaa"/>
                <a:cs typeface="Comfortaa"/>
                <a:sym typeface="Comfortaa"/>
              </a:rPr>
              <a:t> Zygapophyseal joints).</a:t>
            </a:r>
            <a:endParaRPr b="0" i="0" sz="2300" u="none" cap="none" strike="noStrike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2300" u="none" cap="none" strike="noStrike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2300">
                <a:latin typeface="Comfortaa"/>
                <a:ea typeface="Comfortaa"/>
                <a:cs typeface="Comfortaa"/>
                <a:sym typeface="Comfortaa"/>
              </a:rPr>
              <a:t>Other</a:t>
            </a:r>
            <a:r>
              <a:rPr b="0" i="0" lang="en-US" sz="2300" u="none" cap="none" strike="noStrike">
                <a:latin typeface="Comfortaa"/>
                <a:ea typeface="Comfortaa"/>
                <a:cs typeface="Comfortaa"/>
                <a:sym typeface="Comfortaa"/>
              </a:rPr>
              <a:t> arch by </a:t>
            </a:r>
            <a:r>
              <a:rPr b="1" i="0" lang="en-US" sz="2300" u="none" cap="none" strike="noStrike">
                <a:latin typeface="Comfortaa"/>
                <a:ea typeface="Comfortaa"/>
                <a:cs typeface="Comfortaa"/>
                <a:sym typeface="Comfortaa"/>
              </a:rPr>
              <a:t>ligaments</a:t>
            </a:r>
            <a:r>
              <a:rPr lang="en-US" sz="2300">
                <a:latin typeface="Comfortaa"/>
                <a:ea typeface="Comfortaa"/>
                <a:cs typeface="Comfortaa"/>
                <a:sym typeface="Comfortaa"/>
              </a:rPr>
              <a:t>:</a:t>
            </a:r>
            <a:endParaRPr sz="23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Ligamentum Flava*</a:t>
            </a:r>
            <a:r>
              <a:rPr b="1" i="0" lang="en-US" sz="2300" u="none" cap="none" strike="noStrike">
                <a:latin typeface="Comfortaa"/>
                <a:ea typeface="Comfortaa"/>
                <a:cs typeface="Comfortaa"/>
                <a:sym typeface="Comfortaa"/>
              </a:rPr>
              <a:t>:</a:t>
            </a:r>
            <a:r>
              <a:rPr b="0" i="0" lang="en-US" sz="2300" u="none" cap="none" strike="noStrike">
                <a:latin typeface="Comfortaa"/>
                <a:ea typeface="Comfortaa"/>
                <a:cs typeface="Comfortaa"/>
                <a:sym typeface="Comfortaa"/>
              </a:rPr>
              <a:t> yellow, high elastic fibers, join the adjacent lamina ,stretch by the flexion of spine (</a:t>
            </a:r>
            <a:r>
              <a:rPr lang="en-US" sz="2300">
                <a:latin typeface="Comfortaa"/>
                <a:ea typeface="Comfortaa"/>
                <a:cs typeface="Comfortaa"/>
                <a:sym typeface="Comfortaa"/>
              </a:rPr>
              <a:t>i</a:t>
            </a:r>
            <a:r>
              <a:rPr b="0" i="0" lang="en-US" sz="2300" u="none" cap="none" strike="noStrike">
                <a:latin typeface="Comfortaa"/>
                <a:ea typeface="Comfortaa"/>
                <a:cs typeface="Comfortaa"/>
                <a:sym typeface="Comfortaa"/>
              </a:rPr>
              <a:t>n leaning forward -ANTI-GRAVITY support).</a:t>
            </a:r>
            <a:endParaRPr b="0" i="0" sz="2300" u="none" cap="none" strike="noStrike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300" u="none" cap="none" strike="noStrike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1" i="0" lang="en-US" sz="23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Supraspinous liga</a:t>
            </a:r>
            <a:r>
              <a:rPr b="1" lang="en-US" sz="23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ment*</a:t>
            </a:r>
            <a:r>
              <a:rPr b="1" i="0" lang="en-US" sz="2300" u="none" cap="none" strike="noStrike">
                <a:latin typeface="Comfortaa"/>
                <a:ea typeface="Comfortaa"/>
                <a:cs typeface="Comfortaa"/>
                <a:sym typeface="Comfortaa"/>
              </a:rPr>
              <a:t>:</a:t>
            </a:r>
            <a:r>
              <a:rPr b="0" i="0" lang="en-US" sz="2300" u="none" cap="none" strike="noStrike">
                <a:latin typeface="Comfortaa"/>
                <a:ea typeface="Comfortaa"/>
                <a:cs typeface="Comfortaa"/>
                <a:sym typeface="Comfortaa"/>
              </a:rPr>
              <a:t> strong, white, join the tips of spinous process, lax in extended spine, taut by full flexion &amp; support spine (touching the toes).</a:t>
            </a:r>
            <a:endParaRPr b="0" i="0" sz="2300" u="none" cap="none" strike="noStrike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300" u="none" cap="none" strike="noStrike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latin typeface="Comfortaa"/>
                <a:ea typeface="Comfortaa"/>
                <a:cs typeface="Comfortaa"/>
                <a:sym typeface="Comfortaa"/>
              </a:rPr>
              <a:t>Interspinous &amp; Intertransverse ligaments:</a:t>
            </a:r>
            <a:r>
              <a:rPr b="0" i="0" lang="en-US" sz="1900" u="none" cap="none" strike="noStrike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0" i="0" lang="en-US" sz="2300" u="none" cap="none" strike="noStrike">
                <a:latin typeface="Comfortaa"/>
                <a:ea typeface="Comfortaa"/>
                <a:cs typeface="Comfortaa"/>
                <a:sym typeface="Comfortaa"/>
              </a:rPr>
              <a:t>weak ligaments</a:t>
            </a:r>
            <a:r>
              <a:rPr lang="en-US" sz="2300">
                <a:latin typeface="Comfortaa"/>
                <a:ea typeface="Comfortaa"/>
                <a:cs typeface="Comfortaa"/>
                <a:sym typeface="Comfortaa"/>
              </a:rPr>
              <a:t>  </a:t>
            </a:r>
            <a:r>
              <a:rPr lang="en-US" sz="1900">
                <a:solidFill>
                  <a:srgbClr val="3C78D8"/>
                </a:solidFill>
                <a:latin typeface="Comfortaa"/>
                <a:ea typeface="Comfortaa"/>
                <a:cs typeface="Comfortaa"/>
                <a:sym typeface="Comfortaa"/>
              </a:rPr>
              <a:t>                             </a:t>
            </a:r>
            <a:endParaRPr sz="1900">
              <a:solidFill>
                <a:srgbClr val="3C78D8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3C78D8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3C78D8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4" name="Google Shape;694;p33"/>
          <p:cNvSpPr txBox="1"/>
          <p:nvPr/>
        </p:nvSpPr>
        <p:spPr>
          <a:xfrm>
            <a:off x="13344525" y="468125"/>
            <a:ext cx="3535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-US" sz="2600" u="none" cap="none" strike="noStrike">
                <a:solidFill>
                  <a:srgbClr val="3C78D8"/>
                </a:solidFill>
                <a:latin typeface="Comfortaa"/>
                <a:ea typeface="Comfortaa"/>
                <a:cs typeface="Comfortaa"/>
                <a:sym typeface="Comfortaa"/>
              </a:rPr>
              <a:t>In Male Slides Only</a:t>
            </a:r>
            <a:endParaRPr b="0" i="0" sz="2600" u="none" cap="none" strike="noStrike">
              <a:solidFill>
                <a:srgbClr val="3C78D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95" name="Google Shape;695;p33"/>
          <p:cNvSpPr/>
          <p:nvPr/>
        </p:nvSpPr>
        <p:spPr>
          <a:xfrm>
            <a:off x="13278075" y="397325"/>
            <a:ext cx="3516000" cy="726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6" name="Google Shape;696;p33"/>
          <p:cNvGrpSpPr/>
          <p:nvPr/>
        </p:nvGrpSpPr>
        <p:grpSpPr>
          <a:xfrm>
            <a:off x="556774" y="3042457"/>
            <a:ext cx="304677" cy="584992"/>
            <a:chOff x="7564426" y="3224343"/>
            <a:chExt cx="119985" cy="368801"/>
          </a:xfrm>
        </p:grpSpPr>
        <p:sp>
          <p:nvSpPr>
            <p:cNvPr id="697" name="Google Shape;697;p33"/>
            <p:cNvSpPr/>
            <p:nvPr/>
          </p:nvSpPr>
          <p:spPr>
            <a:xfrm>
              <a:off x="7564426" y="3224379"/>
              <a:ext cx="119985" cy="368765"/>
            </a:xfrm>
            <a:custGeom>
              <a:rect b="b" l="l" r="r" t="t"/>
              <a:pathLst>
                <a:path extrusionOk="0" h="40557" w="13196">
                  <a:moveTo>
                    <a:pt x="2529" y="1"/>
                  </a:moveTo>
                  <a:lnTo>
                    <a:pt x="2547" y="1348"/>
                  </a:lnTo>
                  <a:lnTo>
                    <a:pt x="10244" y="1459"/>
                  </a:lnTo>
                  <a:lnTo>
                    <a:pt x="10227" y="108"/>
                  </a:lnTo>
                  <a:lnTo>
                    <a:pt x="2529" y="1"/>
                  </a:lnTo>
                  <a:close/>
                  <a:moveTo>
                    <a:pt x="3107" y="1850"/>
                  </a:moveTo>
                  <a:lnTo>
                    <a:pt x="556" y="15262"/>
                  </a:lnTo>
                  <a:lnTo>
                    <a:pt x="12617" y="15439"/>
                  </a:lnTo>
                  <a:lnTo>
                    <a:pt x="9489" y="1872"/>
                  </a:lnTo>
                  <a:lnTo>
                    <a:pt x="3107" y="1850"/>
                  </a:lnTo>
                  <a:close/>
                  <a:moveTo>
                    <a:pt x="1" y="15688"/>
                  </a:moveTo>
                  <a:lnTo>
                    <a:pt x="23" y="17035"/>
                  </a:lnTo>
                  <a:lnTo>
                    <a:pt x="13195" y="17226"/>
                  </a:lnTo>
                  <a:lnTo>
                    <a:pt x="13177" y="15879"/>
                  </a:lnTo>
                  <a:lnTo>
                    <a:pt x="1" y="15688"/>
                  </a:lnTo>
                  <a:close/>
                  <a:moveTo>
                    <a:pt x="4658" y="17528"/>
                  </a:moveTo>
                  <a:lnTo>
                    <a:pt x="4658" y="17528"/>
                  </a:lnTo>
                  <a:cubicBezTo>
                    <a:pt x="4685" y="21359"/>
                    <a:pt x="6027" y="32838"/>
                    <a:pt x="6902" y="40557"/>
                  </a:cubicBezTo>
                  <a:cubicBezTo>
                    <a:pt x="6902" y="40557"/>
                    <a:pt x="8813" y="21274"/>
                    <a:pt x="8560" y="17586"/>
                  </a:cubicBezTo>
                  <a:lnTo>
                    <a:pt x="4658" y="17528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33"/>
            <p:cNvSpPr/>
            <p:nvPr/>
          </p:nvSpPr>
          <p:spPr>
            <a:xfrm>
              <a:off x="7564426" y="3224343"/>
              <a:ext cx="119985" cy="368801"/>
            </a:xfrm>
            <a:custGeom>
              <a:rect b="b" l="l" r="r" t="t"/>
              <a:pathLst>
                <a:path extrusionOk="0" h="40561" w="13196">
                  <a:moveTo>
                    <a:pt x="2529" y="1"/>
                  </a:moveTo>
                  <a:lnTo>
                    <a:pt x="2529" y="5"/>
                  </a:lnTo>
                  <a:lnTo>
                    <a:pt x="2547" y="1352"/>
                  </a:lnTo>
                  <a:lnTo>
                    <a:pt x="10244" y="1463"/>
                  </a:lnTo>
                  <a:lnTo>
                    <a:pt x="10227" y="112"/>
                  </a:lnTo>
                  <a:lnTo>
                    <a:pt x="2529" y="1"/>
                  </a:lnTo>
                  <a:close/>
                  <a:moveTo>
                    <a:pt x="3107" y="1854"/>
                  </a:moveTo>
                  <a:lnTo>
                    <a:pt x="556" y="15266"/>
                  </a:lnTo>
                  <a:lnTo>
                    <a:pt x="12617" y="15443"/>
                  </a:lnTo>
                  <a:lnTo>
                    <a:pt x="9489" y="1876"/>
                  </a:lnTo>
                  <a:lnTo>
                    <a:pt x="3107" y="1854"/>
                  </a:lnTo>
                  <a:close/>
                  <a:moveTo>
                    <a:pt x="1" y="15692"/>
                  </a:moveTo>
                  <a:lnTo>
                    <a:pt x="23" y="17039"/>
                  </a:lnTo>
                  <a:lnTo>
                    <a:pt x="13195" y="17230"/>
                  </a:lnTo>
                  <a:lnTo>
                    <a:pt x="13177" y="15883"/>
                  </a:lnTo>
                  <a:lnTo>
                    <a:pt x="1" y="15692"/>
                  </a:lnTo>
                  <a:close/>
                  <a:moveTo>
                    <a:pt x="4658" y="17532"/>
                  </a:moveTo>
                  <a:lnTo>
                    <a:pt x="4658" y="17532"/>
                  </a:lnTo>
                  <a:cubicBezTo>
                    <a:pt x="4685" y="21363"/>
                    <a:pt x="6027" y="32842"/>
                    <a:pt x="6902" y="40561"/>
                  </a:cubicBezTo>
                  <a:cubicBezTo>
                    <a:pt x="6902" y="40561"/>
                    <a:pt x="8813" y="21278"/>
                    <a:pt x="8560" y="17590"/>
                  </a:cubicBezTo>
                  <a:lnTo>
                    <a:pt x="4658" y="17532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9" name="Google Shape;699;p33"/>
          <p:cNvGrpSpPr/>
          <p:nvPr/>
        </p:nvGrpSpPr>
        <p:grpSpPr>
          <a:xfrm>
            <a:off x="556774" y="4400657"/>
            <a:ext cx="304677" cy="584992"/>
            <a:chOff x="7564426" y="3224343"/>
            <a:chExt cx="119985" cy="368801"/>
          </a:xfrm>
        </p:grpSpPr>
        <p:sp>
          <p:nvSpPr>
            <p:cNvPr id="700" name="Google Shape;700;p33"/>
            <p:cNvSpPr/>
            <p:nvPr/>
          </p:nvSpPr>
          <p:spPr>
            <a:xfrm>
              <a:off x="7564426" y="3224379"/>
              <a:ext cx="119985" cy="368765"/>
            </a:xfrm>
            <a:custGeom>
              <a:rect b="b" l="l" r="r" t="t"/>
              <a:pathLst>
                <a:path extrusionOk="0" h="40557" w="13196">
                  <a:moveTo>
                    <a:pt x="2529" y="1"/>
                  </a:moveTo>
                  <a:lnTo>
                    <a:pt x="2547" y="1348"/>
                  </a:lnTo>
                  <a:lnTo>
                    <a:pt x="10244" y="1459"/>
                  </a:lnTo>
                  <a:lnTo>
                    <a:pt x="10227" y="108"/>
                  </a:lnTo>
                  <a:lnTo>
                    <a:pt x="2529" y="1"/>
                  </a:lnTo>
                  <a:close/>
                  <a:moveTo>
                    <a:pt x="3107" y="1850"/>
                  </a:moveTo>
                  <a:lnTo>
                    <a:pt x="556" y="15262"/>
                  </a:lnTo>
                  <a:lnTo>
                    <a:pt x="12617" y="15439"/>
                  </a:lnTo>
                  <a:lnTo>
                    <a:pt x="9489" y="1872"/>
                  </a:lnTo>
                  <a:lnTo>
                    <a:pt x="3107" y="1850"/>
                  </a:lnTo>
                  <a:close/>
                  <a:moveTo>
                    <a:pt x="1" y="15688"/>
                  </a:moveTo>
                  <a:lnTo>
                    <a:pt x="23" y="17035"/>
                  </a:lnTo>
                  <a:lnTo>
                    <a:pt x="13195" y="17226"/>
                  </a:lnTo>
                  <a:lnTo>
                    <a:pt x="13177" y="15879"/>
                  </a:lnTo>
                  <a:lnTo>
                    <a:pt x="1" y="15688"/>
                  </a:lnTo>
                  <a:close/>
                  <a:moveTo>
                    <a:pt x="4658" y="17528"/>
                  </a:moveTo>
                  <a:lnTo>
                    <a:pt x="4658" y="17528"/>
                  </a:lnTo>
                  <a:cubicBezTo>
                    <a:pt x="4685" y="21359"/>
                    <a:pt x="6027" y="32838"/>
                    <a:pt x="6902" y="40557"/>
                  </a:cubicBezTo>
                  <a:cubicBezTo>
                    <a:pt x="6902" y="40557"/>
                    <a:pt x="8813" y="21274"/>
                    <a:pt x="8560" y="17586"/>
                  </a:cubicBezTo>
                  <a:lnTo>
                    <a:pt x="4658" y="17528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33"/>
            <p:cNvSpPr/>
            <p:nvPr/>
          </p:nvSpPr>
          <p:spPr>
            <a:xfrm>
              <a:off x="7564426" y="3224343"/>
              <a:ext cx="119985" cy="368801"/>
            </a:xfrm>
            <a:custGeom>
              <a:rect b="b" l="l" r="r" t="t"/>
              <a:pathLst>
                <a:path extrusionOk="0" h="40561" w="13196">
                  <a:moveTo>
                    <a:pt x="2529" y="1"/>
                  </a:moveTo>
                  <a:lnTo>
                    <a:pt x="2529" y="5"/>
                  </a:lnTo>
                  <a:lnTo>
                    <a:pt x="2547" y="1352"/>
                  </a:lnTo>
                  <a:lnTo>
                    <a:pt x="10244" y="1463"/>
                  </a:lnTo>
                  <a:lnTo>
                    <a:pt x="10227" y="112"/>
                  </a:lnTo>
                  <a:lnTo>
                    <a:pt x="2529" y="1"/>
                  </a:lnTo>
                  <a:close/>
                  <a:moveTo>
                    <a:pt x="3107" y="1854"/>
                  </a:moveTo>
                  <a:lnTo>
                    <a:pt x="556" y="15266"/>
                  </a:lnTo>
                  <a:lnTo>
                    <a:pt x="12617" y="15443"/>
                  </a:lnTo>
                  <a:lnTo>
                    <a:pt x="9489" y="1876"/>
                  </a:lnTo>
                  <a:lnTo>
                    <a:pt x="3107" y="1854"/>
                  </a:lnTo>
                  <a:close/>
                  <a:moveTo>
                    <a:pt x="1" y="15692"/>
                  </a:moveTo>
                  <a:lnTo>
                    <a:pt x="23" y="17039"/>
                  </a:lnTo>
                  <a:lnTo>
                    <a:pt x="13195" y="17230"/>
                  </a:lnTo>
                  <a:lnTo>
                    <a:pt x="13177" y="15883"/>
                  </a:lnTo>
                  <a:lnTo>
                    <a:pt x="1" y="15692"/>
                  </a:lnTo>
                  <a:close/>
                  <a:moveTo>
                    <a:pt x="4658" y="17532"/>
                  </a:moveTo>
                  <a:lnTo>
                    <a:pt x="4658" y="17532"/>
                  </a:lnTo>
                  <a:cubicBezTo>
                    <a:pt x="4685" y="21363"/>
                    <a:pt x="6027" y="32842"/>
                    <a:pt x="6902" y="40561"/>
                  </a:cubicBezTo>
                  <a:cubicBezTo>
                    <a:pt x="6902" y="40561"/>
                    <a:pt x="8813" y="21278"/>
                    <a:pt x="8560" y="17590"/>
                  </a:cubicBezTo>
                  <a:lnTo>
                    <a:pt x="4658" y="17532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2" name="Google Shape;702;p33"/>
          <p:cNvGrpSpPr/>
          <p:nvPr/>
        </p:nvGrpSpPr>
        <p:grpSpPr>
          <a:xfrm>
            <a:off x="556774" y="3721557"/>
            <a:ext cx="304677" cy="584992"/>
            <a:chOff x="7564426" y="3224343"/>
            <a:chExt cx="119985" cy="368801"/>
          </a:xfrm>
        </p:grpSpPr>
        <p:sp>
          <p:nvSpPr>
            <p:cNvPr id="703" name="Google Shape;703;p33"/>
            <p:cNvSpPr/>
            <p:nvPr/>
          </p:nvSpPr>
          <p:spPr>
            <a:xfrm>
              <a:off x="7564426" y="3224379"/>
              <a:ext cx="119985" cy="368765"/>
            </a:xfrm>
            <a:custGeom>
              <a:rect b="b" l="l" r="r" t="t"/>
              <a:pathLst>
                <a:path extrusionOk="0" h="40557" w="13196">
                  <a:moveTo>
                    <a:pt x="2529" y="1"/>
                  </a:moveTo>
                  <a:lnTo>
                    <a:pt x="2547" y="1348"/>
                  </a:lnTo>
                  <a:lnTo>
                    <a:pt x="10244" y="1459"/>
                  </a:lnTo>
                  <a:lnTo>
                    <a:pt x="10227" y="108"/>
                  </a:lnTo>
                  <a:lnTo>
                    <a:pt x="2529" y="1"/>
                  </a:lnTo>
                  <a:close/>
                  <a:moveTo>
                    <a:pt x="3107" y="1850"/>
                  </a:moveTo>
                  <a:lnTo>
                    <a:pt x="556" y="15262"/>
                  </a:lnTo>
                  <a:lnTo>
                    <a:pt x="12617" y="15439"/>
                  </a:lnTo>
                  <a:lnTo>
                    <a:pt x="9489" y="1872"/>
                  </a:lnTo>
                  <a:lnTo>
                    <a:pt x="3107" y="1850"/>
                  </a:lnTo>
                  <a:close/>
                  <a:moveTo>
                    <a:pt x="1" y="15688"/>
                  </a:moveTo>
                  <a:lnTo>
                    <a:pt x="23" y="17035"/>
                  </a:lnTo>
                  <a:lnTo>
                    <a:pt x="13195" y="17226"/>
                  </a:lnTo>
                  <a:lnTo>
                    <a:pt x="13177" y="15879"/>
                  </a:lnTo>
                  <a:lnTo>
                    <a:pt x="1" y="15688"/>
                  </a:lnTo>
                  <a:close/>
                  <a:moveTo>
                    <a:pt x="4658" y="17528"/>
                  </a:moveTo>
                  <a:lnTo>
                    <a:pt x="4658" y="17528"/>
                  </a:lnTo>
                  <a:cubicBezTo>
                    <a:pt x="4685" y="21359"/>
                    <a:pt x="6027" y="32838"/>
                    <a:pt x="6902" y="40557"/>
                  </a:cubicBezTo>
                  <a:cubicBezTo>
                    <a:pt x="6902" y="40557"/>
                    <a:pt x="8813" y="21274"/>
                    <a:pt x="8560" y="17586"/>
                  </a:cubicBezTo>
                  <a:lnTo>
                    <a:pt x="4658" y="17528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33"/>
            <p:cNvSpPr/>
            <p:nvPr/>
          </p:nvSpPr>
          <p:spPr>
            <a:xfrm>
              <a:off x="7564426" y="3224343"/>
              <a:ext cx="119985" cy="368801"/>
            </a:xfrm>
            <a:custGeom>
              <a:rect b="b" l="l" r="r" t="t"/>
              <a:pathLst>
                <a:path extrusionOk="0" h="40561" w="13196">
                  <a:moveTo>
                    <a:pt x="2529" y="1"/>
                  </a:moveTo>
                  <a:lnTo>
                    <a:pt x="2529" y="5"/>
                  </a:lnTo>
                  <a:lnTo>
                    <a:pt x="2547" y="1352"/>
                  </a:lnTo>
                  <a:lnTo>
                    <a:pt x="10244" y="1463"/>
                  </a:lnTo>
                  <a:lnTo>
                    <a:pt x="10227" y="112"/>
                  </a:lnTo>
                  <a:lnTo>
                    <a:pt x="2529" y="1"/>
                  </a:lnTo>
                  <a:close/>
                  <a:moveTo>
                    <a:pt x="3107" y="1854"/>
                  </a:moveTo>
                  <a:lnTo>
                    <a:pt x="556" y="15266"/>
                  </a:lnTo>
                  <a:lnTo>
                    <a:pt x="12617" y="15443"/>
                  </a:lnTo>
                  <a:lnTo>
                    <a:pt x="9489" y="1876"/>
                  </a:lnTo>
                  <a:lnTo>
                    <a:pt x="3107" y="1854"/>
                  </a:lnTo>
                  <a:close/>
                  <a:moveTo>
                    <a:pt x="1" y="15692"/>
                  </a:moveTo>
                  <a:lnTo>
                    <a:pt x="23" y="17039"/>
                  </a:lnTo>
                  <a:lnTo>
                    <a:pt x="13195" y="17230"/>
                  </a:lnTo>
                  <a:lnTo>
                    <a:pt x="13177" y="15883"/>
                  </a:lnTo>
                  <a:lnTo>
                    <a:pt x="1" y="15692"/>
                  </a:lnTo>
                  <a:close/>
                  <a:moveTo>
                    <a:pt x="4658" y="17532"/>
                  </a:moveTo>
                  <a:lnTo>
                    <a:pt x="4658" y="17532"/>
                  </a:lnTo>
                  <a:cubicBezTo>
                    <a:pt x="4685" y="21363"/>
                    <a:pt x="6027" y="32842"/>
                    <a:pt x="6902" y="40561"/>
                  </a:cubicBezTo>
                  <a:cubicBezTo>
                    <a:pt x="6902" y="40561"/>
                    <a:pt x="8813" y="21278"/>
                    <a:pt x="8560" y="17590"/>
                  </a:cubicBezTo>
                  <a:lnTo>
                    <a:pt x="4658" y="17532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05" name="Google Shape;705;p33"/>
          <p:cNvSpPr/>
          <p:nvPr/>
        </p:nvSpPr>
        <p:spPr>
          <a:xfrm>
            <a:off x="364250" y="6557238"/>
            <a:ext cx="537300" cy="585000"/>
          </a:xfrm>
          <a:prstGeom prst="rect">
            <a:avLst/>
          </a:prstGeom>
          <a:noFill/>
          <a:ln cap="flat" cmpd="sng" w="2857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2</a:t>
            </a:r>
            <a:endParaRPr b="1" i="0" sz="26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06" name="Google Shape;706;p33"/>
          <p:cNvSpPr/>
          <p:nvPr/>
        </p:nvSpPr>
        <p:spPr>
          <a:xfrm>
            <a:off x="364238" y="7502475"/>
            <a:ext cx="537300" cy="585000"/>
          </a:xfrm>
          <a:prstGeom prst="rect">
            <a:avLst/>
          </a:prstGeom>
          <a:noFill/>
          <a:ln cap="flat" cmpd="sng" w="2857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-US" sz="2600">
                <a:latin typeface="Comfortaa"/>
                <a:ea typeface="Comfortaa"/>
                <a:cs typeface="Comfortaa"/>
                <a:sym typeface="Comfortaa"/>
              </a:rPr>
              <a:t>3</a:t>
            </a:r>
            <a:endParaRPr b="1" i="0" sz="26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07" name="Google Shape;707;p33"/>
          <p:cNvSpPr/>
          <p:nvPr/>
        </p:nvSpPr>
        <p:spPr>
          <a:xfrm>
            <a:off x="364250" y="5612000"/>
            <a:ext cx="537300" cy="585000"/>
          </a:xfrm>
          <a:prstGeom prst="rect">
            <a:avLst/>
          </a:prstGeom>
          <a:noFill/>
          <a:ln cap="flat" cmpd="sng" w="2857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-US" sz="2600">
                <a:latin typeface="Comfortaa"/>
                <a:ea typeface="Comfortaa"/>
                <a:cs typeface="Comfortaa"/>
                <a:sym typeface="Comfortaa"/>
              </a:rPr>
              <a:t>1</a:t>
            </a:r>
            <a:endParaRPr b="1" i="0" sz="26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08" name="Google Shape;708;p33"/>
          <p:cNvSpPr txBox="1"/>
          <p:nvPr/>
        </p:nvSpPr>
        <p:spPr>
          <a:xfrm>
            <a:off x="87025" y="8581200"/>
            <a:ext cx="3000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3C78D8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19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*most important</a:t>
            </a:r>
            <a:endParaRPr/>
          </a:p>
        </p:txBody>
      </p:sp>
      <p:sp>
        <p:nvSpPr>
          <p:cNvPr id="709" name="Google Shape;709;p33"/>
          <p:cNvSpPr txBox="1"/>
          <p:nvPr/>
        </p:nvSpPr>
        <p:spPr>
          <a:xfrm>
            <a:off x="556775" y="2077963"/>
            <a:ext cx="83724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 u="sng">
                <a:latin typeface="Comfortaa"/>
                <a:ea typeface="Comfortaa"/>
                <a:cs typeface="Comfortaa"/>
                <a:sym typeface="Comfortaa"/>
              </a:rPr>
              <a:t>Joints between the neural arches:</a:t>
            </a:r>
            <a:endParaRPr b="1" sz="2700" u="sng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" name="Google Shape;714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34"/>
          <p:cNvSpPr txBox="1"/>
          <p:nvPr/>
        </p:nvSpPr>
        <p:spPr>
          <a:xfrm>
            <a:off x="1902700" y="815299"/>
            <a:ext cx="93765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Ligamentum Nuchae</a:t>
            </a:r>
            <a:endParaRPr b="0" i="0" sz="3500" u="none" cap="none" strike="noStrike">
              <a:solidFill>
                <a:srgbClr val="000000"/>
              </a:solidFill>
              <a:highlight>
                <a:srgbClr val="EFEFEF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716" name="Google Shape;716;p34"/>
          <p:cNvGrpSpPr/>
          <p:nvPr/>
        </p:nvGrpSpPr>
        <p:grpSpPr>
          <a:xfrm>
            <a:off x="443766" y="2899790"/>
            <a:ext cx="578698" cy="899616"/>
            <a:chOff x="7564426" y="3224343"/>
            <a:chExt cx="119985" cy="368801"/>
          </a:xfrm>
        </p:grpSpPr>
        <p:sp>
          <p:nvSpPr>
            <p:cNvPr id="717" name="Google Shape;717;p34"/>
            <p:cNvSpPr/>
            <p:nvPr/>
          </p:nvSpPr>
          <p:spPr>
            <a:xfrm>
              <a:off x="7564426" y="3224379"/>
              <a:ext cx="119985" cy="368765"/>
            </a:xfrm>
            <a:custGeom>
              <a:rect b="b" l="l" r="r" t="t"/>
              <a:pathLst>
                <a:path extrusionOk="0" h="40557" w="13196">
                  <a:moveTo>
                    <a:pt x="2529" y="1"/>
                  </a:moveTo>
                  <a:lnTo>
                    <a:pt x="2547" y="1348"/>
                  </a:lnTo>
                  <a:lnTo>
                    <a:pt x="10244" y="1459"/>
                  </a:lnTo>
                  <a:lnTo>
                    <a:pt x="10227" y="108"/>
                  </a:lnTo>
                  <a:lnTo>
                    <a:pt x="2529" y="1"/>
                  </a:lnTo>
                  <a:close/>
                  <a:moveTo>
                    <a:pt x="3107" y="1850"/>
                  </a:moveTo>
                  <a:lnTo>
                    <a:pt x="556" y="15262"/>
                  </a:lnTo>
                  <a:lnTo>
                    <a:pt x="12617" y="15439"/>
                  </a:lnTo>
                  <a:lnTo>
                    <a:pt x="9489" y="1872"/>
                  </a:lnTo>
                  <a:lnTo>
                    <a:pt x="3107" y="1850"/>
                  </a:lnTo>
                  <a:close/>
                  <a:moveTo>
                    <a:pt x="1" y="15688"/>
                  </a:moveTo>
                  <a:lnTo>
                    <a:pt x="23" y="17035"/>
                  </a:lnTo>
                  <a:lnTo>
                    <a:pt x="13195" y="17226"/>
                  </a:lnTo>
                  <a:lnTo>
                    <a:pt x="13177" y="15879"/>
                  </a:lnTo>
                  <a:lnTo>
                    <a:pt x="1" y="15688"/>
                  </a:lnTo>
                  <a:close/>
                  <a:moveTo>
                    <a:pt x="4658" y="17528"/>
                  </a:moveTo>
                  <a:lnTo>
                    <a:pt x="4658" y="17528"/>
                  </a:lnTo>
                  <a:cubicBezTo>
                    <a:pt x="4685" y="21359"/>
                    <a:pt x="6027" y="32838"/>
                    <a:pt x="6902" y="40557"/>
                  </a:cubicBezTo>
                  <a:cubicBezTo>
                    <a:pt x="6902" y="40557"/>
                    <a:pt x="8813" y="21274"/>
                    <a:pt x="8560" y="17586"/>
                  </a:cubicBezTo>
                  <a:lnTo>
                    <a:pt x="4658" y="17528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7564426" y="3224343"/>
              <a:ext cx="119985" cy="368801"/>
            </a:xfrm>
            <a:custGeom>
              <a:rect b="b" l="l" r="r" t="t"/>
              <a:pathLst>
                <a:path extrusionOk="0" h="40561" w="13196">
                  <a:moveTo>
                    <a:pt x="2529" y="1"/>
                  </a:moveTo>
                  <a:lnTo>
                    <a:pt x="2529" y="5"/>
                  </a:lnTo>
                  <a:lnTo>
                    <a:pt x="2547" y="1352"/>
                  </a:lnTo>
                  <a:lnTo>
                    <a:pt x="10244" y="1463"/>
                  </a:lnTo>
                  <a:lnTo>
                    <a:pt x="10227" y="112"/>
                  </a:lnTo>
                  <a:lnTo>
                    <a:pt x="2529" y="1"/>
                  </a:lnTo>
                  <a:close/>
                  <a:moveTo>
                    <a:pt x="3107" y="1854"/>
                  </a:moveTo>
                  <a:lnTo>
                    <a:pt x="556" y="15266"/>
                  </a:lnTo>
                  <a:lnTo>
                    <a:pt x="12617" y="15443"/>
                  </a:lnTo>
                  <a:lnTo>
                    <a:pt x="9489" y="1876"/>
                  </a:lnTo>
                  <a:lnTo>
                    <a:pt x="3107" y="1854"/>
                  </a:lnTo>
                  <a:close/>
                  <a:moveTo>
                    <a:pt x="1" y="15692"/>
                  </a:moveTo>
                  <a:lnTo>
                    <a:pt x="23" y="17039"/>
                  </a:lnTo>
                  <a:lnTo>
                    <a:pt x="13195" y="17230"/>
                  </a:lnTo>
                  <a:lnTo>
                    <a:pt x="13177" y="15883"/>
                  </a:lnTo>
                  <a:lnTo>
                    <a:pt x="1" y="15692"/>
                  </a:lnTo>
                  <a:close/>
                  <a:moveTo>
                    <a:pt x="4658" y="17532"/>
                  </a:moveTo>
                  <a:lnTo>
                    <a:pt x="4658" y="17532"/>
                  </a:lnTo>
                  <a:cubicBezTo>
                    <a:pt x="4685" y="21363"/>
                    <a:pt x="6027" y="32842"/>
                    <a:pt x="6902" y="40561"/>
                  </a:cubicBezTo>
                  <a:cubicBezTo>
                    <a:pt x="6902" y="40561"/>
                    <a:pt x="8813" y="21278"/>
                    <a:pt x="8560" y="17590"/>
                  </a:cubicBezTo>
                  <a:lnTo>
                    <a:pt x="4658" y="17532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9" name="Google Shape;719;p34"/>
          <p:cNvGrpSpPr/>
          <p:nvPr/>
        </p:nvGrpSpPr>
        <p:grpSpPr>
          <a:xfrm>
            <a:off x="443766" y="5173465"/>
            <a:ext cx="578698" cy="899616"/>
            <a:chOff x="7564426" y="3224343"/>
            <a:chExt cx="119985" cy="368801"/>
          </a:xfrm>
        </p:grpSpPr>
        <p:sp>
          <p:nvSpPr>
            <p:cNvPr id="720" name="Google Shape;720;p34"/>
            <p:cNvSpPr/>
            <p:nvPr/>
          </p:nvSpPr>
          <p:spPr>
            <a:xfrm>
              <a:off x="7564426" y="3224379"/>
              <a:ext cx="119985" cy="368765"/>
            </a:xfrm>
            <a:custGeom>
              <a:rect b="b" l="l" r="r" t="t"/>
              <a:pathLst>
                <a:path extrusionOk="0" h="40557" w="13196">
                  <a:moveTo>
                    <a:pt x="2529" y="1"/>
                  </a:moveTo>
                  <a:lnTo>
                    <a:pt x="2547" y="1348"/>
                  </a:lnTo>
                  <a:lnTo>
                    <a:pt x="10244" y="1459"/>
                  </a:lnTo>
                  <a:lnTo>
                    <a:pt x="10227" y="108"/>
                  </a:lnTo>
                  <a:lnTo>
                    <a:pt x="2529" y="1"/>
                  </a:lnTo>
                  <a:close/>
                  <a:moveTo>
                    <a:pt x="3107" y="1850"/>
                  </a:moveTo>
                  <a:lnTo>
                    <a:pt x="556" y="15262"/>
                  </a:lnTo>
                  <a:lnTo>
                    <a:pt x="12617" y="15439"/>
                  </a:lnTo>
                  <a:lnTo>
                    <a:pt x="9489" y="1872"/>
                  </a:lnTo>
                  <a:lnTo>
                    <a:pt x="3107" y="1850"/>
                  </a:lnTo>
                  <a:close/>
                  <a:moveTo>
                    <a:pt x="1" y="15688"/>
                  </a:moveTo>
                  <a:lnTo>
                    <a:pt x="23" y="17035"/>
                  </a:lnTo>
                  <a:lnTo>
                    <a:pt x="13195" y="17226"/>
                  </a:lnTo>
                  <a:lnTo>
                    <a:pt x="13177" y="15879"/>
                  </a:lnTo>
                  <a:lnTo>
                    <a:pt x="1" y="15688"/>
                  </a:lnTo>
                  <a:close/>
                  <a:moveTo>
                    <a:pt x="4658" y="17528"/>
                  </a:moveTo>
                  <a:lnTo>
                    <a:pt x="4658" y="17528"/>
                  </a:lnTo>
                  <a:cubicBezTo>
                    <a:pt x="4685" y="21359"/>
                    <a:pt x="6027" y="32838"/>
                    <a:pt x="6902" y="40557"/>
                  </a:cubicBezTo>
                  <a:cubicBezTo>
                    <a:pt x="6902" y="40557"/>
                    <a:pt x="8813" y="21274"/>
                    <a:pt x="8560" y="17586"/>
                  </a:cubicBezTo>
                  <a:lnTo>
                    <a:pt x="4658" y="17528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7564426" y="3224343"/>
              <a:ext cx="119985" cy="368801"/>
            </a:xfrm>
            <a:custGeom>
              <a:rect b="b" l="l" r="r" t="t"/>
              <a:pathLst>
                <a:path extrusionOk="0" h="40561" w="13196">
                  <a:moveTo>
                    <a:pt x="2529" y="1"/>
                  </a:moveTo>
                  <a:lnTo>
                    <a:pt x="2529" y="5"/>
                  </a:lnTo>
                  <a:lnTo>
                    <a:pt x="2547" y="1352"/>
                  </a:lnTo>
                  <a:lnTo>
                    <a:pt x="10244" y="1463"/>
                  </a:lnTo>
                  <a:lnTo>
                    <a:pt x="10227" y="112"/>
                  </a:lnTo>
                  <a:lnTo>
                    <a:pt x="2529" y="1"/>
                  </a:lnTo>
                  <a:close/>
                  <a:moveTo>
                    <a:pt x="3107" y="1854"/>
                  </a:moveTo>
                  <a:lnTo>
                    <a:pt x="556" y="15266"/>
                  </a:lnTo>
                  <a:lnTo>
                    <a:pt x="12617" y="15443"/>
                  </a:lnTo>
                  <a:lnTo>
                    <a:pt x="9489" y="1876"/>
                  </a:lnTo>
                  <a:lnTo>
                    <a:pt x="3107" y="1854"/>
                  </a:lnTo>
                  <a:close/>
                  <a:moveTo>
                    <a:pt x="1" y="15692"/>
                  </a:moveTo>
                  <a:lnTo>
                    <a:pt x="23" y="17039"/>
                  </a:lnTo>
                  <a:lnTo>
                    <a:pt x="13195" y="17230"/>
                  </a:lnTo>
                  <a:lnTo>
                    <a:pt x="13177" y="15883"/>
                  </a:lnTo>
                  <a:lnTo>
                    <a:pt x="1" y="15692"/>
                  </a:lnTo>
                  <a:close/>
                  <a:moveTo>
                    <a:pt x="4658" y="17532"/>
                  </a:moveTo>
                  <a:lnTo>
                    <a:pt x="4658" y="17532"/>
                  </a:lnTo>
                  <a:cubicBezTo>
                    <a:pt x="4685" y="21363"/>
                    <a:pt x="6027" y="32842"/>
                    <a:pt x="6902" y="40561"/>
                  </a:cubicBezTo>
                  <a:cubicBezTo>
                    <a:pt x="6902" y="40561"/>
                    <a:pt x="8813" y="21278"/>
                    <a:pt x="8560" y="17590"/>
                  </a:cubicBezTo>
                  <a:lnTo>
                    <a:pt x="4658" y="17532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2" name="Google Shape;722;p34"/>
          <p:cNvGrpSpPr/>
          <p:nvPr/>
        </p:nvGrpSpPr>
        <p:grpSpPr>
          <a:xfrm>
            <a:off x="443766" y="7353115"/>
            <a:ext cx="578698" cy="899616"/>
            <a:chOff x="7564426" y="3224343"/>
            <a:chExt cx="119985" cy="368801"/>
          </a:xfrm>
        </p:grpSpPr>
        <p:sp>
          <p:nvSpPr>
            <p:cNvPr id="723" name="Google Shape;723;p34"/>
            <p:cNvSpPr/>
            <p:nvPr/>
          </p:nvSpPr>
          <p:spPr>
            <a:xfrm>
              <a:off x="7564426" y="3224379"/>
              <a:ext cx="119985" cy="368765"/>
            </a:xfrm>
            <a:custGeom>
              <a:rect b="b" l="l" r="r" t="t"/>
              <a:pathLst>
                <a:path extrusionOk="0" h="40557" w="13196">
                  <a:moveTo>
                    <a:pt x="2529" y="1"/>
                  </a:moveTo>
                  <a:lnTo>
                    <a:pt x="2547" y="1348"/>
                  </a:lnTo>
                  <a:lnTo>
                    <a:pt x="10244" y="1459"/>
                  </a:lnTo>
                  <a:lnTo>
                    <a:pt x="10227" y="108"/>
                  </a:lnTo>
                  <a:lnTo>
                    <a:pt x="2529" y="1"/>
                  </a:lnTo>
                  <a:close/>
                  <a:moveTo>
                    <a:pt x="3107" y="1850"/>
                  </a:moveTo>
                  <a:lnTo>
                    <a:pt x="556" y="15262"/>
                  </a:lnTo>
                  <a:lnTo>
                    <a:pt x="12617" y="15439"/>
                  </a:lnTo>
                  <a:lnTo>
                    <a:pt x="9489" y="1872"/>
                  </a:lnTo>
                  <a:lnTo>
                    <a:pt x="3107" y="1850"/>
                  </a:lnTo>
                  <a:close/>
                  <a:moveTo>
                    <a:pt x="1" y="15688"/>
                  </a:moveTo>
                  <a:lnTo>
                    <a:pt x="23" y="17035"/>
                  </a:lnTo>
                  <a:lnTo>
                    <a:pt x="13195" y="17226"/>
                  </a:lnTo>
                  <a:lnTo>
                    <a:pt x="13177" y="15879"/>
                  </a:lnTo>
                  <a:lnTo>
                    <a:pt x="1" y="15688"/>
                  </a:lnTo>
                  <a:close/>
                  <a:moveTo>
                    <a:pt x="4658" y="17528"/>
                  </a:moveTo>
                  <a:lnTo>
                    <a:pt x="4658" y="17528"/>
                  </a:lnTo>
                  <a:cubicBezTo>
                    <a:pt x="4685" y="21359"/>
                    <a:pt x="6027" y="32838"/>
                    <a:pt x="6902" y="40557"/>
                  </a:cubicBezTo>
                  <a:cubicBezTo>
                    <a:pt x="6902" y="40557"/>
                    <a:pt x="8813" y="21274"/>
                    <a:pt x="8560" y="17586"/>
                  </a:cubicBezTo>
                  <a:lnTo>
                    <a:pt x="4658" y="17528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7564426" y="3224343"/>
              <a:ext cx="119985" cy="368801"/>
            </a:xfrm>
            <a:custGeom>
              <a:rect b="b" l="l" r="r" t="t"/>
              <a:pathLst>
                <a:path extrusionOk="0" h="40561" w="13196">
                  <a:moveTo>
                    <a:pt x="2529" y="1"/>
                  </a:moveTo>
                  <a:lnTo>
                    <a:pt x="2529" y="5"/>
                  </a:lnTo>
                  <a:lnTo>
                    <a:pt x="2547" y="1352"/>
                  </a:lnTo>
                  <a:lnTo>
                    <a:pt x="10244" y="1463"/>
                  </a:lnTo>
                  <a:lnTo>
                    <a:pt x="10227" y="112"/>
                  </a:lnTo>
                  <a:lnTo>
                    <a:pt x="2529" y="1"/>
                  </a:lnTo>
                  <a:close/>
                  <a:moveTo>
                    <a:pt x="3107" y="1854"/>
                  </a:moveTo>
                  <a:lnTo>
                    <a:pt x="556" y="15266"/>
                  </a:lnTo>
                  <a:lnTo>
                    <a:pt x="12617" y="15443"/>
                  </a:lnTo>
                  <a:lnTo>
                    <a:pt x="9489" y="1876"/>
                  </a:lnTo>
                  <a:lnTo>
                    <a:pt x="3107" y="1854"/>
                  </a:lnTo>
                  <a:close/>
                  <a:moveTo>
                    <a:pt x="1" y="15692"/>
                  </a:moveTo>
                  <a:lnTo>
                    <a:pt x="23" y="17039"/>
                  </a:lnTo>
                  <a:lnTo>
                    <a:pt x="13195" y="17230"/>
                  </a:lnTo>
                  <a:lnTo>
                    <a:pt x="13177" y="15883"/>
                  </a:lnTo>
                  <a:lnTo>
                    <a:pt x="1" y="15692"/>
                  </a:lnTo>
                  <a:close/>
                  <a:moveTo>
                    <a:pt x="4658" y="17532"/>
                  </a:moveTo>
                  <a:lnTo>
                    <a:pt x="4658" y="17532"/>
                  </a:lnTo>
                  <a:cubicBezTo>
                    <a:pt x="4685" y="21363"/>
                    <a:pt x="6027" y="32842"/>
                    <a:pt x="6902" y="40561"/>
                  </a:cubicBezTo>
                  <a:cubicBezTo>
                    <a:pt x="6902" y="40561"/>
                    <a:pt x="8813" y="21278"/>
                    <a:pt x="8560" y="17590"/>
                  </a:cubicBezTo>
                  <a:lnTo>
                    <a:pt x="4658" y="17532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5" name="Google Shape;725;p34"/>
          <p:cNvSpPr txBox="1"/>
          <p:nvPr/>
        </p:nvSpPr>
        <p:spPr>
          <a:xfrm>
            <a:off x="1359900" y="2612475"/>
            <a:ext cx="89082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In the </a:t>
            </a:r>
            <a:r>
              <a:rPr b="0" i="0" lang="en-US" sz="24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cervical region</a:t>
            </a:r>
            <a:r>
              <a:rPr b="0" i="0" lang="en-US" sz="2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, the </a:t>
            </a:r>
            <a:r>
              <a:rPr b="1" i="0" lang="en-US" sz="2400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Supraspinous</a:t>
            </a:r>
            <a:r>
              <a:rPr b="0" i="0" lang="en-US" sz="2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and </a:t>
            </a:r>
            <a:r>
              <a:rPr b="1" i="0" lang="en-US" sz="2400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Interspinous</a:t>
            </a:r>
            <a:r>
              <a:rPr b="0" i="0" lang="en-US" sz="2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ligaments are </a:t>
            </a:r>
            <a:r>
              <a:rPr b="1" i="0" lang="en-US" sz="2400" u="sng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thickened</a:t>
            </a:r>
            <a:r>
              <a:rPr b="0" i="0" lang="en-US" sz="2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to form the strong </a:t>
            </a:r>
            <a:r>
              <a:rPr b="1" i="0" lang="en-US" sz="24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ligamentum nuchae</a:t>
            </a:r>
            <a:endParaRPr b="1" i="0" sz="14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26" name="Google Shape;726;p34"/>
          <p:cNvSpPr txBox="1"/>
          <p:nvPr/>
        </p:nvSpPr>
        <p:spPr>
          <a:xfrm>
            <a:off x="1359900" y="4930650"/>
            <a:ext cx="7383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It extends from the </a:t>
            </a:r>
            <a:r>
              <a:rPr b="0" i="0" lang="en-US" sz="24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external occipital protuberance</a:t>
            </a:r>
            <a:r>
              <a:rPr b="0" i="0" lang="en-US" sz="2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of the skull </a:t>
            </a:r>
            <a:r>
              <a:rPr b="0" i="0" lang="en-US" sz="24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to the spine</a:t>
            </a:r>
            <a:r>
              <a:rPr b="0" i="0" lang="en-US" sz="2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of the </a:t>
            </a:r>
            <a:r>
              <a:rPr b="1" i="0" lang="en-US" sz="2400" u="sng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7th</a:t>
            </a:r>
            <a:r>
              <a:rPr b="0" i="0" lang="en-US" sz="24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 cervical vertebra.</a:t>
            </a:r>
            <a:endParaRPr b="0" i="0" sz="24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27" name="Google Shape;727;p34"/>
          <p:cNvSpPr txBox="1"/>
          <p:nvPr/>
        </p:nvSpPr>
        <p:spPr>
          <a:xfrm>
            <a:off x="1359900" y="7248825"/>
            <a:ext cx="68733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Its </a:t>
            </a:r>
            <a:r>
              <a:rPr b="1" i="0" lang="en-US" sz="2400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anterior border</a:t>
            </a:r>
            <a:r>
              <a:rPr b="0" i="0" lang="en-US" sz="2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is strongly attached to the cervical spines in between.</a:t>
            </a:r>
            <a:endParaRPr b="0" i="0" sz="1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descr="image" id="728" name="Google Shape;728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1351" y="1943022"/>
            <a:ext cx="4892325" cy="6400950"/>
          </a:xfrm>
          <a:prstGeom prst="rect">
            <a:avLst/>
          </a:prstGeom>
          <a:noFill/>
          <a:ln cap="flat" cmpd="sng" w="9525">
            <a:solidFill>
              <a:srgbClr val="00003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729" name="Google Shape;729;p34"/>
          <p:cNvSpPr/>
          <p:nvPr/>
        </p:nvSpPr>
        <p:spPr>
          <a:xfrm>
            <a:off x="11561350" y="4744175"/>
            <a:ext cx="794400" cy="7233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34"/>
          <p:cNvSpPr txBox="1"/>
          <p:nvPr/>
        </p:nvSpPr>
        <p:spPr>
          <a:xfrm>
            <a:off x="13263119" y="5609278"/>
            <a:ext cx="5046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7 C</a:t>
            </a:r>
            <a:endParaRPr b="1" i="0" sz="18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p34"/>
          <p:cNvSpPr txBox="1"/>
          <p:nvPr/>
        </p:nvSpPr>
        <p:spPr>
          <a:xfrm>
            <a:off x="11490600" y="507775"/>
            <a:ext cx="2971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2" name="Google Shape;732;p34"/>
          <p:cNvSpPr/>
          <p:nvPr/>
        </p:nvSpPr>
        <p:spPr>
          <a:xfrm>
            <a:off x="12261650" y="346225"/>
            <a:ext cx="3892800" cy="723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34"/>
          <p:cNvSpPr txBox="1"/>
          <p:nvPr/>
        </p:nvSpPr>
        <p:spPr>
          <a:xfrm>
            <a:off x="13108000" y="438475"/>
            <a:ext cx="2745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Important slide</a:t>
            </a:r>
            <a:endParaRPr b="0" i="0" sz="23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34" name="Google Shape;734;p34"/>
          <p:cNvSpPr/>
          <p:nvPr/>
        </p:nvSpPr>
        <p:spPr>
          <a:xfrm>
            <a:off x="12579400" y="385375"/>
            <a:ext cx="528600" cy="492600"/>
          </a:xfrm>
          <a:prstGeom prst="star5">
            <a:avLst>
              <a:gd fmla="val 20800" name="adj"/>
              <a:gd fmla="val 105146" name="hf"/>
              <a:gd fmla="val 110557" name="vf"/>
            </a:avLst>
          </a:prstGeom>
          <a:solidFill>
            <a:srgbClr val="CC0000"/>
          </a:solidFill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9" name="Google Shape;739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35"/>
          <p:cNvSpPr txBox="1"/>
          <p:nvPr/>
        </p:nvSpPr>
        <p:spPr>
          <a:xfrm>
            <a:off x="1902700" y="815299"/>
            <a:ext cx="93765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Blood Supply of The Vertebrae</a:t>
            </a:r>
            <a:endParaRPr b="0" i="0" sz="3500" u="none" cap="none" strike="noStrike">
              <a:solidFill>
                <a:srgbClr val="000000"/>
              </a:solidFill>
              <a:highlight>
                <a:srgbClr val="EFEFE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t/>
            </a:r>
            <a:endParaRPr b="0" i="0" sz="3500" u="none" cap="none" strike="noStrike">
              <a:solidFill>
                <a:srgbClr val="000000"/>
              </a:solidFill>
              <a:highlight>
                <a:srgbClr val="EFEFEF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41" name="Google Shape;741;p35"/>
          <p:cNvSpPr/>
          <p:nvPr/>
        </p:nvSpPr>
        <p:spPr>
          <a:xfrm>
            <a:off x="13354275" y="397325"/>
            <a:ext cx="3516000" cy="726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35"/>
          <p:cNvSpPr txBox="1"/>
          <p:nvPr/>
        </p:nvSpPr>
        <p:spPr>
          <a:xfrm>
            <a:off x="13344525" y="468125"/>
            <a:ext cx="3535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-US" sz="2600" u="none" cap="none" strike="noStrike">
                <a:solidFill>
                  <a:srgbClr val="3C78D8"/>
                </a:solidFill>
                <a:latin typeface="Comfortaa"/>
                <a:ea typeface="Comfortaa"/>
                <a:cs typeface="Comfortaa"/>
                <a:sym typeface="Comfortaa"/>
              </a:rPr>
              <a:t>In Male Slides Only</a:t>
            </a:r>
            <a:endParaRPr b="0" i="0" sz="2600" u="none" cap="none" strike="noStrike">
              <a:solidFill>
                <a:srgbClr val="3C78D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43" name="Google Shape;743;p35"/>
          <p:cNvSpPr txBox="1"/>
          <p:nvPr/>
        </p:nvSpPr>
        <p:spPr>
          <a:xfrm>
            <a:off x="3344600" y="2261613"/>
            <a:ext cx="4983600" cy="46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Segmentally </a:t>
            </a:r>
            <a:r>
              <a:rPr b="1" lang="en-US" sz="25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(according</a:t>
            </a:r>
            <a:endParaRPr b="1" sz="25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en-US" sz="25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to region) </a:t>
            </a:r>
            <a:r>
              <a:rPr b="1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by</a:t>
            </a:r>
            <a:r>
              <a:rPr b="1" lang="en-US" sz="2500">
                <a:latin typeface="Comfortaa"/>
                <a:ea typeface="Comfortaa"/>
                <a:cs typeface="Comfortaa"/>
                <a:sym typeface="Comfortaa"/>
              </a:rPr>
              <a:t>:</a:t>
            </a:r>
            <a:r>
              <a:rPr b="1" i="0" lang="en-US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:</a:t>
            </a:r>
            <a:endParaRPr b="1" i="0" sz="2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● The vertebral Artery.</a:t>
            </a:r>
            <a:endParaRPr b="0" i="0" sz="2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● Ascending and deep cervical arteries.</a:t>
            </a:r>
            <a:endParaRPr b="0" i="0" sz="2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● Intercostal artery.</a:t>
            </a:r>
            <a:endParaRPr b="0" i="0" sz="2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● Lumber and lateral sacral</a:t>
            </a:r>
            <a:endParaRPr b="0" i="0" sz="2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arteries.</a:t>
            </a:r>
            <a:endParaRPr b="0" i="0" sz="2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44" name="Google Shape;744;p35"/>
          <p:cNvSpPr/>
          <p:nvPr/>
        </p:nvSpPr>
        <p:spPr>
          <a:xfrm>
            <a:off x="2851050" y="1823163"/>
            <a:ext cx="5619000" cy="5359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6B2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45" name="Google Shape;745;p35"/>
          <p:cNvSpPr/>
          <p:nvPr/>
        </p:nvSpPr>
        <p:spPr>
          <a:xfrm>
            <a:off x="9817950" y="1823163"/>
            <a:ext cx="5619000" cy="5359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6B2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46" name="Google Shape;746;p35"/>
          <p:cNvSpPr txBox="1"/>
          <p:nvPr/>
        </p:nvSpPr>
        <p:spPr>
          <a:xfrm>
            <a:off x="10187550" y="2153913"/>
            <a:ext cx="4879800" cy="48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Drains by:</a:t>
            </a:r>
            <a:endParaRPr b="1" i="0" sz="26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● Basivertebral veins.</a:t>
            </a:r>
            <a:endParaRPr b="0" i="0" sz="22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● Internal vertebral venous plexus.</a:t>
            </a:r>
            <a:endParaRPr b="0" i="0" sz="22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● External vertebral venous plexus into</a:t>
            </a:r>
            <a:endParaRPr b="0" i="0" sz="22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● Regional segmental veins [</a:t>
            </a:r>
            <a:r>
              <a:rPr lang="en-US" sz="2200">
                <a:latin typeface="Comfortaa"/>
                <a:ea typeface="Comfortaa"/>
                <a:cs typeface="Comfortaa"/>
                <a:sym typeface="Comfortaa"/>
              </a:rPr>
              <a:t>v</a:t>
            </a:r>
            <a:r>
              <a:rPr b="0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ertebral, </a:t>
            </a:r>
            <a:r>
              <a:rPr lang="en-US" sz="2200">
                <a:latin typeface="Comfortaa"/>
                <a:ea typeface="Comfortaa"/>
                <a:cs typeface="Comfortaa"/>
                <a:sym typeface="Comfortaa"/>
              </a:rPr>
              <a:t>p</a:t>
            </a:r>
            <a:r>
              <a:rPr b="0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ost intercostal, </a:t>
            </a:r>
            <a:r>
              <a:rPr lang="en-US" sz="2200">
                <a:latin typeface="Comfortaa"/>
                <a:ea typeface="Comfortaa"/>
                <a:cs typeface="Comfortaa"/>
                <a:sym typeface="Comfortaa"/>
              </a:rPr>
              <a:t>l</a:t>
            </a:r>
            <a:r>
              <a:rPr b="0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umber and lateral sacral veins]</a:t>
            </a:r>
            <a:endParaRPr b="0" i="0" sz="22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7" name="Google Shape;747;p35"/>
          <p:cNvSpPr txBox="1"/>
          <p:nvPr/>
        </p:nvSpPr>
        <p:spPr>
          <a:xfrm>
            <a:off x="2774975" y="8082300"/>
            <a:ext cx="23196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Venous communication</a:t>
            </a:r>
            <a:endParaRPr b="0" i="0" sz="21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48" name="Google Shape;748;p35"/>
          <p:cNvSpPr txBox="1"/>
          <p:nvPr/>
        </p:nvSpPr>
        <p:spPr>
          <a:xfrm>
            <a:off x="5414225" y="7851450"/>
            <a:ext cx="30279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reflux blood 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along valveless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vein</a:t>
            </a:r>
            <a:endParaRPr b="0" i="0" sz="16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49" name="Google Shape;749;p35"/>
          <p:cNvSpPr txBox="1"/>
          <p:nvPr/>
        </p:nvSpPr>
        <p:spPr>
          <a:xfrm>
            <a:off x="8291675" y="8063100"/>
            <a:ext cx="22380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malignant disease</a:t>
            </a:r>
            <a:endParaRPr b="0" i="0" sz="17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50" name="Google Shape;750;p35"/>
          <p:cNvSpPr txBox="1"/>
          <p:nvPr/>
        </p:nvSpPr>
        <p:spPr>
          <a:xfrm>
            <a:off x="10698775" y="7882200"/>
            <a:ext cx="26142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0" i="0" lang="en-US" sz="19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from prostate, kidney, breast, bronchus، thyroid</a:t>
            </a:r>
            <a:endParaRPr b="0" i="0" sz="1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51" name="Google Shape;751;p35"/>
          <p:cNvSpPr txBox="1"/>
          <p:nvPr/>
        </p:nvSpPr>
        <p:spPr>
          <a:xfrm>
            <a:off x="13613725" y="8045875"/>
            <a:ext cx="19746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can spread to spine</a:t>
            </a:r>
            <a:endParaRPr b="0" i="0" sz="21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752" name="Google Shape;752;p35"/>
          <p:cNvCxnSpPr/>
          <p:nvPr/>
        </p:nvCxnSpPr>
        <p:spPr>
          <a:xfrm>
            <a:off x="12227650" y="3290400"/>
            <a:ext cx="0" cy="373800"/>
          </a:xfrm>
          <a:prstGeom prst="straightConnector1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53" name="Google Shape;753;p35"/>
          <p:cNvCxnSpPr/>
          <p:nvPr/>
        </p:nvCxnSpPr>
        <p:spPr>
          <a:xfrm>
            <a:off x="12227650" y="4103800"/>
            <a:ext cx="0" cy="439500"/>
          </a:xfrm>
          <a:prstGeom prst="straightConnector1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754" name="Google Shape;754;p35"/>
          <p:cNvGrpSpPr/>
          <p:nvPr/>
        </p:nvGrpSpPr>
        <p:grpSpPr>
          <a:xfrm>
            <a:off x="2210747" y="7688614"/>
            <a:ext cx="13866513" cy="1741649"/>
            <a:chOff x="238125" y="2506075"/>
            <a:chExt cx="7115411" cy="673075"/>
          </a:xfrm>
        </p:grpSpPr>
        <p:sp>
          <p:nvSpPr>
            <p:cNvPr id="755" name="Google Shape;755;p35"/>
            <p:cNvSpPr/>
            <p:nvPr/>
          </p:nvSpPr>
          <p:spPr>
            <a:xfrm>
              <a:off x="238125" y="2506075"/>
              <a:ext cx="1643150" cy="673075"/>
            </a:xfrm>
            <a:custGeom>
              <a:rect b="b" l="l" r="r" t="t"/>
              <a:pathLst>
                <a:path extrusionOk="0" h="26923" w="65726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43" y="26923"/>
                  </a:lnTo>
                  <a:lnTo>
                    <a:pt x="65725" y="13477"/>
                  </a:lnTo>
                  <a:lnTo>
                    <a:pt x="54943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35"/>
            <p:cNvSpPr/>
            <p:nvPr/>
          </p:nvSpPr>
          <p:spPr>
            <a:xfrm>
              <a:off x="1606190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35"/>
            <p:cNvSpPr/>
            <p:nvPr/>
          </p:nvSpPr>
          <p:spPr>
            <a:xfrm>
              <a:off x="2973481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35"/>
            <p:cNvSpPr/>
            <p:nvPr/>
          </p:nvSpPr>
          <p:spPr>
            <a:xfrm>
              <a:off x="5709611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35"/>
            <p:cNvSpPr/>
            <p:nvPr/>
          </p:nvSpPr>
          <p:spPr>
            <a:xfrm>
              <a:off x="4342321" y="2506075"/>
              <a:ext cx="1643150" cy="673075"/>
            </a:xfrm>
            <a:custGeom>
              <a:rect b="b" l="l" r="r" t="t"/>
              <a:pathLst>
                <a:path extrusionOk="0" h="26923" w="65726">
                  <a:moveTo>
                    <a:pt x="1" y="0"/>
                  </a:moveTo>
                  <a:lnTo>
                    <a:pt x="10751" y="13477"/>
                  </a:lnTo>
                  <a:lnTo>
                    <a:pt x="1" y="26923"/>
                  </a:lnTo>
                  <a:lnTo>
                    <a:pt x="54944" y="26923"/>
                  </a:lnTo>
                  <a:lnTo>
                    <a:pt x="65726" y="13477"/>
                  </a:lnTo>
                  <a:lnTo>
                    <a:pt x="54944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" name="Google Shape;76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36"/>
          <p:cNvSpPr txBox="1"/>
          <p:nvPr/>
        </p:nvSpPr>
        <p:spPr>
          <a:xfrm>
            <a:off x="1902700" y="815300"/>
            <a:ext cx="102648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Helpful Pictures</a:t>
            </a:r>
            <a:endParaRPr b="0" i="0" sz="3500" u="none" cap="none" strike="noStrike">
              <a:solidFill>
                <a:srgbClr val="000000"/>
              </a:solidFill>
              <a:highlight>
                <a:srgbClr val="EFEFEF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66" name="Google Shape;766;p36"/>
          <p:cNvPicPr preferRelativeResize="0"/>
          <p:nvPr/>
        </p:nvPicPr>
        <p:blipFill rotWithShape="1">
          <a:blip r:embed="rId4">
            <a:alphaModFix/>
          </a:blip>
          <a:srcRect b="25250" l="0" r="0" t="17865"/>
          <a:stretch/>
        </p:blipFill>
        <p:spPr>
          <a:xfrm>
            <a:off x="10258338" y="2243125"/>
            <a:ext cx="5312050" cy="670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36"/>
          <p:cNvPicPr preferRelativeResize="0"/>
          <p:nvPr/>
        </p:nvPicPr>
        <p:blipFill rotWithShape="1">
          <a:blip r:embed="rId5">
            <a:alphaModFix/>
          </a:blip>
          <a:srcRect b="25269" l="0" r="2818" t="18069"/>
          <a:stretch/>
        </p:blipFill>
        <p:spPr>
          <a:xfrm>
            <a:off x="2717613" y="2243126"/>
            <a:ext cx="5312050" cy="670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0"/>
          <p:cNvSpPr txBox="1"/>
          <p:nvPr/>
        </p:nvSpPr>
        <p:spPr>
          <a:xfrm>
            <a:off x="1767775" y="776375"/>
            <a:ext cx="35733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Introduction</a:t>
            </a:r>
            <a:endParaRPr b="0" i="0" sz="3600" u="none" cap="none" strike="noStrike">
              <a:solidFill>
                <a:srgbClr val="000000"/>
              </a:solidFill>
              <a:highlight>
                <a:srgbClr val="EFEFEF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11960650" y="431263"/>
            <a:ext cx="38742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US" sz="2700" u="none" cap="none" strike="noStrike">
                <a:solidFill>
                  <a:srgbClr val="3C78D8"/>
                </a:solidFill>
                <a:latin typeface="Comfortaa"/>
                <a:ea typeface="Comfortaa"/>
                <a:cs typeface="Comfortaa"/>
                <a:sym typeface="Comfortaa"/>
              </a:rPr>
              <a:t>In Male Slides Only</a:t>
            </a:r>
            <a:endParaRPr b="1" i="0" sz="2700" u="none" cap="none" strike="noStrike">
              <a:solidFill>
                <a:srgbClr val="3C78D8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0"/>
          <p:cNvSpPr txBox="1"/>
          <p:nvPr/>
        </p:nvSpPr>
        <p:spPr>
          <a:xfrm>
            <a:off x="3949300" y="4381850"/>
            <a:ext cx="1083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 txBox="1"/>
          <p:nvPr/>
        </p:nvSpPr>
        <p:spPr>
          <a:xfrm>
            <a:off x="0" y="0"/>
            <a:ext cx="3000000" cy="34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 	 	 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		 								</a:t>
            </a:r>
            <a:b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	 			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368550" y="2551125"/>
            <a:ext cx="13341300" cy="66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1- The vertebral column (Spine) is one of the most important parts of the body.</a:t>
            </a:r>
            <a:endParaRPr b="0" i="0" sz="27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2- The most important function of the spine is to protect the spinal cord.</a:t>
            </a:r>
            <a:endParaRPr b="0" i="0" sz="27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3- Along with this major function, others include supporting the mass of the body, withstanding external forces, and allowing for mobility and flexibility while dissipating energy and protecting against impact.</a:t>
            </a:r>
            <a:endParaRPr b="0" i="0" sz="27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4- The spine is connected to the muscle and ligaments of the trunk for postural control and spinal stability.</a:t>
            </a:r>
            <a:endParaRPr b="0" i="0" sz="27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5- It can be separated into </a:t>
            </a:r>
            <a:r>
              <a:rPr b="1" i="0" lang="en-US" sz="27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FIVE</a:t>
            </a:r>
            <a:r>
              <a:rPr b="0" i="0" lang="en-US" sz="27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distinct sections: </a:t>
            </a:r>
            <a:endParaRPr b="0" i="0" sz="27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all of which are comprised of independent bony vertebrae and intervertebral discs.</a:t>
            </a:r>
            <a:endParaRPr b="0" i="0" sz="27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445250" y="4381850"/>
            <a:ext cx="3526176" cy="57923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" name="Google Shape;107;p10"/>
          <p:cNvCxnSpPr>
            <a:endCxn id="106" idx="1"/>
          </p:cNvCxnSpPr>
          <p:nvPr/>
        </p:nvCxnSpPr>
        <p:spPr>
          <a:xfrm flipH="1" rot="10800000">
            <a:off x="9308950" y="7278001"/>
            <a:ext cx="5136300" cy="582900"/>
          </a:xfrm>
          <a:prstGeom prst="straightConnector1">
            <a:avLst/>
          </a:prstGeom>
          <a:noFill/>
          <a:ln cap="flat" cmpd="sng" w="38100">
            <a:solidFill>
              <a:srgbClr val="E69138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108" name="Google Shape;108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515125" y="318450"/>
            <a:ext cx="2262025" cy="40556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" name="Google Shape;109;p10"/>
          <p:cNvCxnSpPr/>
          <p:nvPr/>
        </p:nvCxnSpPr>
        <p:spPr>
          <a:xfrm flipH="1" rot="10800000">
            <a:off x="15646775" y="1561025"/>
            <a:ext cx="752400" cy="338400"/>
          </a:xfrm>
          <a:prstGeom prst="straightConnector1">
            <a:avLst/>
          </a:prstGeom>
          <a:noFill/>
          <a:ln cap="flat" cmpd="sng" w="9525">
            <a:solidFill>
              <a:srgbClr val="DD7E6B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10" name="Google Shape;110;p10"/>
          <p:cNvSpPr txBox="1"/>
          <p:nvPr/>
        </p:nvSpPr>
        <p:spPr>
          <a:xfrm>
            <a:off x="14236450" y="1561025"/>
            <a:ext cx="15984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Vertebral</a:t>
            </a:r>
            <a:endParaRPr b="0" i="0" sz="1700" u="none" cap="none" strike="noStrike">
              <a:solidFill>
                <a:srgbClr val="66666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column</a:t>
            </a:r>
            <a:endParaRPr b="0" i="0" sz="1700" u="none" cap="none" strike="noStrike">
              <a:solidFill>
                <a:srgbClr val="666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1" name="Google Shape;111;p10"/>
          <p:cNvSpPr/>
          <p:nvPr/>
        </p:nvSpPr>
        <p:spPr>
          <a:xfrm>
            <a:off x="11904325" y="432550"/>
            <a:ext cx="3798900" cy="620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2" name="Google Shape;772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3" name="Google Shape;773;p37"/>
          <p:cNvGrpSpPr/>
          <p:nvPr/>
        </p:nvGrpSpPr>
        <p:grpSpPr>
          <a:xfrm>
            <a:off x="9335099" y="2726253"/>
            <a:ext cx="3514317" cy="595244"/>
            <a:chOff x="4404545" y="3301592"/>
            <a:chExt cx="782403" cy="129272"/>
          </a:xfrm>
        </p:grpSpPr>
        <p:sp>
          <p:nvSpPr>
            <p:cNvPr id="774" name="Google Shape;774;p37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Lateral flexion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775" name="Google Shape;775;p37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776" name="Google Shape;776;p37"/>
          <p:cNvGrpSpPr/>
          <p:nvPr/>
        </p:nvGrpSpPr>
        <p:grpSpPr>
          <a:xfrm>
            <a:off x="2209006" y="1521764"/>
            <a:ext cx="14507554" cy="1005270"/>
            <a:chOff x="4411970" y="2468673"/>
            <a:chExt cx="747292" cy="167428"/>
          </a:xfrm>
        </p:grpSpPr>
        <p:sp>
          <p:nvSpPr>
            <p:cNvPr id="777" name="Google Shape;777;p37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778" name="Google Shape;778;p37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9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Which one of the following head movements contributes in the atlanto-axial joint ? </a:t>
              </a:r>
              <a:endParaRPr b="0" i="0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779" name="Google Shape;779;p37"/>
          <p:cNvSpPr txBox="1"/>
          <p:nvPr/>
        </p:nvSpPr>
        <p:spPr>
          <a:xfrm>
            <a:off x="2306265" y="1760850"/>
            <a:ext cx="7713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Q1</a:t>
            </a:r>
            <a:endParaRPr b="1" i="0" sz="23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780" name="Google Shape;780;p37"/>
          <p:cNvGrpSpPr/>
          <p:nvPr/>
        </p:nvGrpSpPr>
        <p:grpSpPr>
          <a:xfrm>
            <a:off x="2209006" y="4321833"/>
            <a:ext cx="14507554" cy="1005287"/>
            <a:chOff x="4411970" y="2468673"/>
            <a:chExt cx="747292" cy="167428"/>
          </a:xfrm>
        </p:grpSpPr>
        <p:sp>
          <p:nvSpPr>
            <p:cNvPr id="781" name="Google Shape;781;p37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782" name="Google Shape;782;p37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which one of the following ligaments contributes in ligamentum nuchae?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783" name="Google Shape;783;p37"/>
          <p:cNvGrpSpPr/>
          <p:nvPr/>
        </p:nvGrpSpPr>
        <p:grpSpPr>
          <a:xfrm>
            <a:off x="2306577" y="2726253"/>
            <a:ext cx="3514317" cy="595244"/>
            <a:chOff x="4404545" y="3301592"/>
            <a:chExt cx="782403" cy="129272"/>
          </a:xfrm>
        </p:grpSpPr>
        <p:sp>
          <p:nvSpPr>
            <p:cNvPr id="784" name="Google Shape;784;p37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Flexion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785" name="Google Shape;785;p37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786" name="Google Shape;786;p37"/>
          <p:cNvGrpSpPr/>
          <p:nvPr/>
        </p:nvGrpSpPr>
        <p:grpSpPr>
          <a:xfrm>
            <a:off x="5820837" y="2726253"/>
            <a:ext cx="3514317" cy="595244"/>
            <a:chOff x="4404545" y="3301592"/>
            <a:chExt cx="782403" cy="129272"/>
          </a:xfrm>
        </p:grpSpPr>
        <p:sp>
          <p:nvSpPr>
            <p:cNvPr id="787" name="Google Shape;787;p37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Extension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788" name="Google Shape;788;p37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789" name="Google Shape;789;p37"/>
          <p:cNvGrpSpPr/>
          <p:nvPr/>
        </p:nvGrpSpPr>
        <p:grpSpPr>
          <a:xfrm>
            <a:off x="12849371" y="2726253"/>
            <a:ext cx="3514317" cy="595244"/>
            <a:chOff x="4404545" y="3301592"/>
            <a:chExt cx="782403" cy="129272"/>
          </a:xfrm>
        </p:grpSpPr>
        <p:sp>
          <p:nvSpPr>
            <p:cNvPr id="790" name="Google Shape;790;p37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Lateral rotation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791" name="Google Shape;791;p37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792" name="Google Shape;792;p37"/>
          <p:cNvSpPr txBox="1"/>
          <p:nvPr/>
        </p:nvSpPr>
        <p:spPr>
          <a:xfrm>
            <a:off x="2299375" y="4440775"/>
            <a:ext cx="7713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Q2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37"/>
          <p:cNvSpPr txBox="1"/>
          <p:nvPr/>
        </p:nvSpPr>
        <p:spPr>
          <a:xfrm>
            <a:off x="5885027" y="2699075"/>
            <a:ext cx="4509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94" name="Google Shape;794;p37"/>
          <p:cNvGrpSpPr/>
          <p:nvPr/>
        </p:nvGrpSpPr>
        <p:grpSpPr>
          <a:xfrm>
            <a:off x="2209006" y="6879834"/>
            <a:ext cx="14507554" cy="1005287"/>
            <a:chOff x="4411970" y="2468673"/>
            <a:chExt cx="747292" cy="167428"/>
          </a:xfrm>
        </p:grpSpPr>
        <p:sp>
          <p:nvSpPr>
            <p:cNvPr id="795" name="Google Shape;795;p37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796" name="Google Shape;796;p37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In which vertebral region the extensive rotation of the spine ? 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797" name="Google Shape;797;p37"/>
          <p:cNvSpPr txBox="1"/>
          <p:nvPr/>
        </p:nvSpPr>
        <p:spPr>
          <a:xfrm>
            <a:off x="2299375" y="6998775"/>
            <a:ext cx="7713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Q3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37"/>
          <p:cNvSpPr txBox="1"/>
          <p:nvPr/>
        </p:nvSpPr>
        <p:spPr>
          <a:xfrm>
            <a:off x="9453402" y="2699075"/>
            <a:ext cx="4509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9" name="Google Shape;799;p37"/>
          <p:cNvSpPr txBox="1"/>
          <p:nvPr/>
        </p:nvSpPr>
        <p:spPr>
          <a:xfrm>
            <a:off x="12973850" y="2696550"/>
            <a:ext cx="4509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0" name="Google Shape;800;p37"/>
          <p:cNvSpPr txBox="1"/>
          <p:nvPr/>
        </p:nvSpPr>
        <p:spPr>
          <a:xfrm>
            <a:off x="2316652" y="2696538"/>
            <a:ext cx="4509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01" name="Google Shape;801;p37"/>
          <p:cNvGrpSpPr/>
          <p:nvPr/>
        </p:nvGrpSpPr>
        <p:grpSpPr>
          <a:xfrm>
            <a:off x="9462737" y="5464228"/>
            <a:ext cx="3514317" cy="595244"/>
            <a:chOff x="4404545" y="3301592"/>
            <a:chExt cx="782403" cy="129272"/>
          </a:xfrm>
        </p:grpSpPr>
        <p:sp>
          <p:nvSpPr>
            <p:cNvPr id="802" name="Google Shape;802;p37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7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Supraspinous ligament   </a:t>
              </a:r>
              <a:endParaRPr b="0" i="0" sz="17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803" name="Google Shape;803;p37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804" name="Google Shape;804;p37"/>
          <p:cNvGrpSpPr/>
          <p:nvPr/>
        </p:nvGrpSpPr>
        <p:grpSpPr>
          <a:xfrm>
            <a:off x="2434216" y="5464228"/>
            <a:ext cx="3514317" cy="595244"/>
            <a:chOff x="4404545" y="3301592"/>
            <a:chExt cx="782403" cy="129272"/>
          </a:xfrm>
        </p:grpSpPr>
        <p:sp>
          <p:nvSpPr>
            <p:cNvPr id="805" name="Google Shape;805;p37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Ligamentum flavum</a:t>
              </a:r>
              <a:endParaRPr b="0" i="0" sz="1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806" name="Google Shape;806;p37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807" name="Google Shape;807;p37"/>
          <p:cNvGrpSpPr/>
          <p:nvPr/>
        </p:nvGrpSpPr>
        <p:grpSpPr>
          <a:xfrm>
            <a:off x="5948473" y="5464228"/>
            <a:ext cx="3514317" cy="595244"/>
            <a:chOff x="4404545" y="3301592"/>
            <a:chExt cx="782403" cy="129272"/>
          </a:xfrm>
        </p:grpSpPr>
        <p:sp>
          <p:nvSpPr>
            <p:cNvPr id="808" name="Google Shape;808;p37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7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Intertransverse ligament</a:t>
              </a:r>
              <a:endParaRPr b="0" i="0" sz="17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809" name="Google Shape;809;p37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810" name="Google Shape;810;p37"/>
          <p:cNvGrpSpPr/>
          <p:nvPr/>
        </p:nvGrpSpPr>
        <p:grpSpPr>
          <a:xfrm>
            <a:off x="12977008" y="5464228"/>
            <a:ext cx="3514317" cy="595244"/>
            <a:chOff x="4404545" y="3301592"/>
            <a:chExt cx="782403" cy="129272"/>
          </a:xfrm>
        </p:grpSpPr>
        <p:sp>
          <p:nvSpPr>
            <p:cNvPr id="811" name="Google Shape;811;p37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7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Anterior longitudinal ligament</a:t>
              </a:r>
              <a:endParaRPr b="0" i="0" sz="17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812" name="Google Shape;812;p37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813" name="Google Shape;813;p37"/>
          <p:cNvSpPr txBox="1"/>
          <p:nvPr/>
        </p:nvSpPr>
        <p:spPr>
          <a:xfrm>
            <a:off x="6012664" y="5437050"/>
            <a:ext cx="4509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4" name="Google Shape;814;p37"/>
          <p:cNvSpPr txBox="1"/>
          <p:nvPr/>
        </p:nvSpPr>
        <p:spPr>
          <a:xfrm>
            <a:off x="9581039" y="5437050"/>
            <a:ext cx="4509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5" name="Google Shape;815;p37"/>
          <p:cNvSpPr txBox="1"/>
          <p:nvPr/>
        </p:nvSpPr>
        <p:spPr>
          <a:xfrm>
            <a:off x="13101488" y="5434525"/>
            <a:ext cx="4509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6" name="Google Shape;816;p37"/>
          <p:cNvSpPr txBox="1"/>
          <p:nvPr/>
        </p:nvSpPr>
        <p:spPr>
          <a:xfrm>
            <a:off x="2444289" y="5434513"/>
            <a:ext cx="4509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17" name="Google Shape;817;p37"/>
          <p:cNvGrpSpPr/>
          <p:nvPr/>
        </p:nvGrpSpPr>
        <p:grpSpPr>
          <a:xfrm>
            <a:off x="9462737" y="8040803"/>
            <a:ext cx="3514317" cy="595244"/>
            <a:chOff x="4404545" y="3301592"/>
            <a:chExt cx="782403" cy="129272"/>
          </a:xfrm>
        </p:grpSpPr>
        <p:sp>
          <p:nvSpPr>
            <p:cNvPr id="818" name="Google Shape;818;p37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Lumbar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819" name="Google Shape;819;p37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820" name="Google Shape;820;p37"/>
          <p:cNvGrpSpPr/>
          <p:nvPr/>
        </p:nvGrpSpPr>
        <p:grpSpPr>
          <a:xfrm>
            <a:off x="2434216" y="8040803"/>
            <a:ext cx="3514317" cy="595244"/>
            <a:chOff x="4404545" y="3301592"/>
            <a:chExt cx="782403" cy="129272"/>
          </a:xfrm>
        </p:grpSpPr>
        <p:sp>
          <p:nvSpPr>
            <p:cNvPr id="821" name="Google Shape;821;p37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Cervical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822" name="Google Shape;822;p37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823" name="Google Shape;823;p37"/>
          <p:cNvGrpSpPr/>
          <p:nvPr/>
        </p:nvGrpSpPr>
        <p:grpSpPr>
          <a:xfrm>
            <a:off x="5948473" y="8040803"/>
            <a:ext cx="3514317" cy="595244"/>
            <a:chOff x="4404545" y="3301592"/>
            <a:chExt cx="782403" cy="129272"/>
          </a:xfrm>
        </p:grpSpPr>
        <p:sp>
          <p:nvSpPr>
            <p:cNvPr id="824" name="Google Shape;824;p37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Thoracic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825" name="Google Shape;825;p37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826" name="Google Shape;826;p37"/>
          <p:cNvGrpSpPr/>
          <p:nvPr/>
        </p:nvGrpSpPr>
        <p:grpSpPr>
          <a:xfrm>
            <a:off x="12977008" y="8040803"/>
            <a:ext cx="3514317" cy="595244"/>
            <a:chOff x="4404545" y="3301592"/>
            <a:chExt cx="782403" cy="129272"/>
          </a:xfrm>
        </p:grpSpPr>
        <p:sp>
          <p:nvSpPr>
            <p:cNvPr id="827" name="Google Shape;827;p37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Sacral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828" name="Google Shape;828;p37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829" name="Google Shape;829;p37"/>
          <p:cNvSpPr txBox="1"/>
          <p:nvPr/>
        </p:nvSpPr>
        <p:spPr>
          <a:xfrm>
            <a:off x="6012664" y="8013625"/>
            <a:ext cx="4509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0" name="Google Shape;830;p37"/>
          <p:cNvSpPr txBox="1"/>
          <p:nvPr/>
        </p:nvSpPr>
        <p:spPr>
          <a:xfrm>
            <a:off x="9581039" y="8013625"/>
            <a:ext cx="4509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1" name="Google Shape;831;p37"/>
          <p:cNvSpPr txBox="1"/>
          <p:nvPr/>
        </p:nvSpPr>
        <p:spPr>
          <a:xfrm>
            <a:off x="13101488" y="8011100"/>
            <a:ext cx="4509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2" name="Google Shape;832;p37"/>
          <p:cNvSpPr txBox="1"/>
          <p:nvPr/>
        </p:nvSpPr>
        <p:spPr>
          <a:xfrm>
            <a:off x="2444289" y="8011088"/>
            <a:ext cx="4509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3" name="Google Shape;833;p37"/>
          <p:cNvSpPr txBox="1"/>
          <p:nvPr/>
        </p:nvSpPr>
        <p:spPr>
          <a:xfrm>
            <a:off x="2209012" y="318450"/>
            <a:ext cx="91992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B45F06"/>
                </a:solidFill>
                <a:latin typeface="Comfortaa"/>
                <a:ea typeface="Comfortaa"/>
                <a:cs typeface="Comfortaa"/>
                <a:sym typeface="Comfortaa"/>
              </a:rPr>
              <a:t>MCQs:</a:t>
            </a:r>
            <a:endParaRPr b="0" i="0" sz="4900" u="none" cap="none" strike="noStrike">
              <a:solidFill>
                <a:srgbClr val="B45F0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834" name="Google Shape;834;p37"/>
          <p:cNvGrpSpPr/>
          <p:nvPr/>
        </p:nvGrpSpPr>
        <p:grpSpPr>
          <a:xfrm>
            <a:off x="8148353" y="149779"/>
            <a:ext cx="10094314" cy="748992"/>
            <a:chOff x="3558802" y="4011244"/>
            <a:chExt cx="1866000" cy="111600"/>
          </a:xfrm>
        </p:grpSpPr>
        <p:sp>
          <p:nvSpPr>
            <p:cNvPr id="835" name="Google Shape;835;p37"/>
            <p:cNvSpPr/>
            <p:nvPr/>
          </p:nvSpPr>
          <p:spPr>
            <a:xfrm flipH="1" rot="5400000">
              <a:off x="4436152" y="3134077"/>
              <a:ext cx="111300" cy="1866000"/>
            </a:xfrm>
            <a:prstGeom prst="round2SameRect">
              <a:avLst>
                <a:gd fmla="val 50000" name="adj1"/>
                <a:gd fmla="val 50000" name="adj2"/>
              </a:avLst>
            </a:prstGeom>
            <a:solidFill>
              <a:srgbClr val="FCE5CD"/>
            </a:solidFill>
            <a:ln cap="flat" cmpd="sng" w="152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37"/>
            <p:cNvSpPr/>
            <p:nvPr/>
          </p:nvSpPr>
          <p:spPr>
            <a:xfrm flipH="1" rot="5400000">
              <a:off x="4157232" y="3412894"/>
              <a:ext cx="111600" cy="1308300"/>
            </a:xfrm>
            <a:prstGeom prst="round2SameRect">
              <a:avLst>
                <a:gd fmla="val 50000" name="adj1"/>
                <a:gd fmla="val 50000" name="adj2"/>
              </a:avLst>
            </a:prstGeom>
            <a:solidFill>
              <a:srgbClr val="FCE5CD"/>
            </a:solidFill>
            <a:ln cap="flat" cmpd="sng" w="152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37" name="Google Shape;837;p37">
            <a:hlinkClick r:id="rId4"/>
          </p:cNvPr>
          <p:cNvSpPr txBox="1"/>
          <p:nvPr/>
        </p:nvSpPr>
        <p:spPr>
          <a:xfrm>
            <a:off x="15249270" y="201016"/>
            <a:ext cx="2993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Click here </a:t>
            </a:r>
            <a:endParaRPr b="0" i="0" sz="3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38" name="Google Shape;838;p37"/>
          <p:cNvSpPr txBox="1"/>
          <p:nvPr/>
        </p:nvSpPr>
        <p:spPr>
          <a:xfrm flipH="1">
            <a:off x="8607448" y="277969"/>
            <a:ext cx="7252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Here is a quizlet -flash cards- for revision 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39" name="Google Shape;839;p37"/>
          <p:cNvSpPr txBox="1"/>
          <p:nvPr/>
        </p:nvSpPr>
        <p:spPr>
          <a:xfrm>
            <a:off x="16228175" y="8791725"/>
            <a:ext cx="20145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Key answers:</a:t>
            </a:r>
            <a:endParaRPr b="0" i="0" sz="20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1-D</a:t>
            </a:r>
            <a:endParaRPr b="0" i="0" sz="20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2-C</a:t>
            </a:r>
            <a:endParaRPr b="0" i="0" sz="20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3-B</a:t>
            </a:r>
            <a:endParaRPr b="0" i="0" sz="20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4" name="Google Shape;84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5" name="Google Shape;845;p38"/>
          <p:cNvGrpSpPr/>
          <p:nvPr/>
        </p:nvGrpSpPr>
        <p:grpSpPr>
          <a:xfrm>
            <a:off x="9335099" y="2726253"/>
            <a:ext cx="3514317" cy="595244"/>
            <a:chOff x="4404545" y="3301592"/>
            <a:chExt cx="782403" cy="129272"/>
          </a:xfrm>
        </p:grpSpPr>
        <p:sp>
          <p:nvSpPr>
            <p:cNvPr id="846" name="Google Shape;846;p38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C7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847" name="Google Shape;847;p38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848" name="Google Shape;848;p38"/>
          <p:cNvGrpSpPr/>
          <p:nvPr/>
        </p:nvGrpSpPr>
        <p:grpSpPr>
          <a:xfrm>
            <a:off x="2209006" y="1521764"/>
            <a:ext cx="14507554" cy="1005270"/>
            <a:chOff x="4411970" y="2468673"/>
            <a:chExt cx="747292" cy="167428"/>
          </a:xfrm>
        </p:grpSpPr>
        <p:sp>
          <p:nvSpPr>
            <p:cNvPr id="849" name="Google Shape;849;p38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38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To which spine of the ligamentum nuchae is attached (extended) ?</a:t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51" name="Google Shape;851;p38"/>
          <p:cNvSpPr txBox="1"/>
          <p:nvPr/>
        </p:nvSpPr>
        <p:spPr>
          <a:xfrm>
            <a:off x="2306265" y="1760850"/>
            <a:ext cx="7713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Q4</a:t>
            </a:r>
            <a:endParaRPr b="1" i="0" sz="23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852" name="Google Shape;852;p38"/>
          <p:cNvGrpSpPr/>
          <p:nvPr/>
        </p:nvGrpSpPr>
        <p:grpSpPr>
          <a:xfrm>
            <a:off x="2209006" y="4321833"/>
            <a:ext cx="14507554" cy="1005287"/>
            <a:chOff x="4411970" y="2468673"/>
            <a:chExt cx="747292" cy="167428"/>
          </a:xfrm>
        </p:grpSpPr>
        <p:sp>
          <p:nvSpPr>
            <p:cNvPr id="853" name="Google Shape;853;p38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38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The transverse arch is attached to the body of a typical vertebrae via?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855" name="Google Shape;855;p38"/>
          <p:cNvGrpSpPr/>
          <p:nvPr/>
        </p:nvGrpSpPr>
        <p:grpSpPr>
          <a:xfrm>
            <a:off x="2306577" y="2726253"/>
            <a:ext cx="3514317" cy="595244"/>
            <a:chOff x="4404545" y="3301592"/>
            <a:chExt cx="782403" cy="129272"/>
          </a:xfrm>
        </p:grpSpPr>
        <p:sp>
          <p:nvSpPr>
            <p:cNvPr id="856" name="Google Shape;856;p38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T12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857" name="Google Shape;857;p38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858" name="Google Shape;858;p38"/>
          <p:cNvGrpSpPr/>
          <p:nvPr/>
        </p:nvGrpSpPr>
        <p:grpSpPr>
          <a:xfrm>
            <a:off x="5820837" y="2726253"/>
            <a:ext cx="3514317" cy="595244"/>
            <a:chOff x="4404545" y="3301592"/>
            <a:chExt cx="782403" cy="129272"/>
          </a:xfrm>
        </p:grpSpPr>
        <p:sp>
          <p:nvSpPr>
            <p:cNvPr id="859" name="Google Shape;859;p38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C5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860" name="Google Shape;860;p38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861" name="Google Shape;861;p38"/>
          <p:cNvGrpSpPr/>
          <p:nvPr/>
        </p:nvGrpSpPr>
        <p:grpSpPr>
          <a:xfrm>
            <a:off x="12849371" y="2726253"/>
            <a:ext cx="3514317" cy="595244"/>
            <a:chOff x="4404545" y="3301592"/>
            <a:chExt cx="782403" cy="129272"/>
          </a:xfrm>
        </p:grpSpPr>
        <p:sp>
          <p:nvSpPr>
            <p:cNvPr id="862" name="Google Shape;862;p38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S1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863" name="Google Shape;863;p38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864" name="Google Shape;864;p38"/>
          <p:cNvSpPr txBox="1"/>
          <p:nvPr/>
        </p:nvSpPr>
        <p:spPr>
          <a:xfrm>
            <a:off x="2299375" y="4440775"/>
            <a:ext cx="7713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Q5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p38"/>
          <p:cNvSpPr txBox="1"/>
          <p:nvPr/>
        </p:nvSpPr>
        <p:spPr>
          <a:xfrm>
            <a:off x="5885027" y="2699075"/>
            <a:ext cx="4509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66" name="Google Shape;866;p38"/>
          <p:cNvGrpSpPr/>
          <p:nvPr/>
        </p:nvGrpSpPr>
        <p:grpSpPr>
          <a:xfrm>
            <a:off x="2209006" y="6879834"/>
            <a:ext cx="14507554" cy="1005287"/>
            <a:chOff x="4411970" y="2468673"/>
            <a:chExt cx="747292" cy="167428"/>
          </a:xfrm>
        </p:grpSpPr>
        <p:sp>
          <p:nvSpPr>
            <p:cNvPr id="867" name="Google Shape;867;p38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868" name="Google Shape;868;p38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IVDs consist of ?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869" name="Google Shape;869;p38"/>
          <p:cNvSpPr txBox="1"/>
          <p:nvPr/>
        </p:nvSpPr>
        <p:spPr>
          <a:xfrm>
            <a:off x="2299375" y="6998775"/>
            <a:ext cx="7713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Q6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p38"/>
          <p:cNvSpPr txBox="1"/>
          <p:nvPr/>
        </p:nvSpPr>
        <p:spPr>
          <a:xfrm>
            <a:off x="9453402" y="2699075"/>
            <a:ext cx="4509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1" name="Google Shape;871;p38"/>
          <p:cNvSpPr txBox="1"/>
          <p:nvPr/>
        </p:nvSpPr>
        <p:spPr>
          <a:xfrm>
            <a:off x="12973850" y="2696550"/>
            <a:ext cx="4509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2" name="Google Shape;872;p38"/>
          <p:cNvSpPr txBox="1"/>
          <p:nvPr/>
        </p:nvSpPr>
        <p:spPr>
          <a:xfrm>
            <a:off x="2316652" y="2696538"/>
            <a:ext cx="4509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73" name="Google Shape;873;p38"/>
          <p:cNvGrpSpPr/>
          <p:nvPr/>
        </p:nvGrpSpPr>
        <p:grpSpPr>
          <a:xfrm>
            <a:off x="9462737" y="5464228"/>
            <a:ext cx="3514317" cy="595244"/>
            <a:chOff x="4404545" y="3301592"/>
            <a:chExt cx="782403" cy="129272"/>
          </a:xfrm>
        </p:grpSpPr>
        <p:sp>
          <p:nvSpPr>
            <p:cNvPr id="874" name="Google Shape;874;p38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Laminae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875" name="Google Shape;875;p38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876" name="Google Shape;876;p38"/>
          <p:cNvGrpSpPr/>
          <p:nvPr/>
        </p:nvGrpSpPr>
        <p:grpSpPr>
          <a:xfrm>
            <a:off x="2434216" y="5464228"/>
            <a:ext cx="3514317" cy="595244"/>
            <a:chOff x="4404545" y="3301592"/>
            <a:chExt cx="782403" cy="129272"/>
          </a:xfrm>
        </p:grpSpPr>
        <p:sp>
          <p:nvSpPr>
            <p:cNvPr id="877" name="Google Shape;877;p38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Ligaments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878" name="Google Shape;878;p38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879" name="Google Shape;879;p38"/>
          <p:cNvGrpSpPr/>
          <p:nvPr/>
        </p:nvGrpSpPr>
        <p:grpSpPr>
          <a:xfrm>
            <a:off x="5948473" y="5464228"/>
            <a:ext cx="3514317" cy="595244"/>
            <a:chOff x="4404545" y="3301592"/>
            <a:chExt cx="782403" cy="129272"/>
          </a:xfrm>
        </p:grpSpPr>
        <p:sp>
          <p:nvSpPr>
            <p:cNvPr id="880" name="Google Shape;880;p38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Processes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881" name="Google Shape;881;p38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882" name="Google Shape;882;p38"/>
          <p:cNvGrpSpPr/>
          <p:nvPr/>
        </p:nvGrpSpPr>
        <p:grpSpPr>
          <a:xfrm>
            <a:off x="12977008" y="5464228"/>
            <a:ext cx="3514317" cy="595244"/>
            <a:chOff x="4404545" y="3301592"/>
            <a:chExt cx="782403" cy="129272"/>
          </a:xfrm>
        </p:grpSpPr>
        <p:sp>
          <p:nvSpPr>
            <p:cNvPr id="883" name="Google Shape;883;p38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Pedicles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884" name="Google Shape;884;p38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885" name="Google Shape;885;p38"/>
          <p:cNvSpPr txBox="1"/>
          <p:nvPr/>
        </p:nvSpPr>
        <p:spPr>
          <a:xfrm>
            <a:off x="6012664" y="5437050"/>
            <a:ext cx="4509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6" name="Google Shape;886;p38"/>
          <p:cNvSpPr txBox="1"/>
          <p:nvPr/>
        </p:nvSpPr>
        <p:spPr>
          <a:xfrm>
            <a:off x="9581039" y="5437050"/>
            <a:ext cx="4509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7" name="Google Shape;887;p38"/>
          <p:cNvSpPr txBox="1"/>
          <p:nvPr/>
        </p:nvSpPr>
        <p:spPr>
          <a:xfrm>
            <a:off x="13101488" y="5434525"/>
            <a:ext cx="4509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8" name="Google Shape;888;p38"/>
          <p:cNvSpPr txBox="1"/>
          <p:nvPr/>
        </p:nvSpPr>
        <p:spPr>
          <a:xfrm>
            <a:off x="2444289" y="5434513"/>
            <a:ext cx="4509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89" name="Google Shape;889;p38"/>
          <p:cNvGrpSpPr/>
          <p:nvPr/>
        </p:nvGrpSpPr>
        <p:grpSpPr>
          <a:xfrm>
            <a:off x="9462737" y="8040803"/>
            <a:ext cx="3514317" cy="595244"/>
            <a:chOff x="4404545" y="3301592"/>
            <a:chExt cx="782403" cy="129272"/>
          </a:xfrm>
        </p:grpSpPr>
        <p:sp>
          <p:nvSpPr>
            <p:cNvPr id="890" name="Google Shape;890;p38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Nucleus pulposus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891" name="Google Shape;891;p38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892" name="Google Shape;892;p38"/>
          <p:cNvGrpSpPr/>
          <p:nvPr/>
        </p:nvGrpSpPr>
        <p:grpSpPr>
          <a:xfrm>
            <a:off x="2434216" y="8040803"/>
            <a:ext cx="3514317" cy="595244"/>
            <a:chOff x="4404545" y="3301592"/>
            <a:chExt cx="782403" cy="129272"/>
          </a:xfrm>
        </p:grpSpPr>
        <p:sp>
          <p:nvSpPr>
            <p:cNvPr id="893" name="Google Shape;893;p38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Annulus fibrosus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894" name="Google Shape;894;p38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895" name="Google Shape;895;p38"/>
          <p:cNvGrpSpPr/>
          <p:nvPr/>
        </p:nvGrpSpPr>
        <p:grpSpPr>
          <a:xfrm>
            <a:off x="5948473" y="8040803"/>
            <a:ext cx="3514317" cy="595244"/>
            <a:chOff x="4404545" y="3301592"/>
            <a:chExt cx="782403" cy="129272"/>
          </a:xfrm>
        </p:grpSpPr>
        <p:sp>
          <p:nvSpPr>
            <p:cNvPr id="896" name="Google Shape;896;p38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Nucleus pulposus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897" name="Google Shape;897;p38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898" name="Google Shape;898;p38"/>
          <p:cNvGrpSpPr/>
          <p:nvPr/>
        </p:nvGrpSpPr>
        <p:grpSpPr>
          <a:xfrm>
            <a:off x="12977008" y="8040803"/>
            <a:ext cx="3514317" cy="595244"/>
            <a:chOff x="4404545" y="3301592"/>
            <a:chExt cx="782403" cy="129272"/>
          </a:xfrm>
        </p:grpSpPr>
        <p:sp>
          <p:nvSpPr>
            <p:cNvPr id="899" name="Google Shape;899;p38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A&amp;C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900" name="Google Shape;900;p38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901" name="Google Shape;901;p38"/>
          <p:cNvSpPr txBox="1"/>
          <p:nvPr/>
        </p:nvSpPr>
        <p:spPr>
          <a:xfrm>
            <a:off x="6012664" y="8013625"/>
            <a:ext cx="4509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2" name="Google Shape;902;p38"/>
          <p:cNvSpPr txBox="1"/>
          <p:nvPr/>
        </p:nvSpPr>
        <p:spPr>
          <a:xfrm>
            <a:off x="9581039" y="8013625"/>
            <a:ext cx="4509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3" name="Google Shape;903;p38"/>
          <p:cNvSpPr txBox="1"/>
          <p:nvPr/>
        </p:nvSpPr>
        <p:spPr>
          <a:xfrm>
            <a:off x="13101488" y="8011100"/>
            <a:ext cx="4509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4" name="Google Shape;904;p38"/>
          <p:cNvSpPr txBox="1"/>
          <p:nvPr/>
        </p:nvSpPr>
        <p:spPr>
          <a:xfrm>
            <a:off x="2444289" y="8011088"/>
            <a:ext cx="450900" cy="6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5" name="Google Shape;905;p38"/>
          <p:cNvSpPr txBox="1"/>
          <p:nvPr/>
        </p:nvSpPr>
        <p:spPr>
          <a:xfrm>
            <a:off x="2209012" y="318450"/>
            <a:ext cx="91992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B45F06"/>
                </a:solidFill>
                <a:latin typeface="Comfortaa"/>
                <a:ea typeface="Comfortaa"/>
                <a:cs typeface="Comfortaa"/>
                <a:sym typeface="Comfortaa"/>
              </a:rPr>
              <a:t>MCQs:</a:t>
            </a:r>
            <a:endParaRPr b="0" i="0" sz="4900" u="none" cap="none" strike="noStrike">
              <a:solidFill>
                <a:srgbClr val="B45F0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06" name="Google Shape;906;p38"/>
          <p:cNvSpPr txBox="1"/>
          <p:nvPr/>
        </p:nvSpPr>
        <p:spPr>
          <a:xfrm>
            <a:off x="16228175" y="8791725"/>
            <a:ext cx="20145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Key answers:</a:t>
            </a:r>
            <a:endParaRPr b="0" i="0" sz="20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4-C</a:t>
            </a:r>
            <a:endParaRPr b="0" i="0" sz="20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5-D</a:t>
            </a:r>
            <a:endParaRPr b="0" i="0" sz="20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6-D</a:t>
            </a:r>
            <a:endParaRPr b="0" i="0" sz="20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07" name="Google Shape;907;p38"/>
          <p:cNvSpPr txBox="1"/>
          <p:nvPr/>
        </p:nvSpPr>
        <p:spPr>
          <a:xfrm>
            <a:off x="2202674" y="1154999"/>
            <a:ext cx="3977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Special thanks to 441QBank!</a:t>
            </a:r>
            <a:endParaRPr b="0" i="0" sz="1500" u="none" cap="none" strike="noStrike">
              <a:solidFill>
                <a:srgbClr val="000000"/>
              </a:solidFill>
              <a:highlight>
                <a:srgbClr val="FCE5CD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2" name="Google Shape;912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3" name="Google Shape;913;p39"/>
          <p:cNvGrpSpPr/>
          <p:nvPr/>
        </p:nvGrpSpPr>
        <p:grpSpPr>
          <a:xfrm>
            <a:off x="9335113" y="2726300"/>
            <a:ext cx="3514317" cy="595244"/>
            <a:chOff x="4404545" y="3301592"/>
            <a:chExt cx="782403" cy="129272"/>
          </a:xfrm>
        </p:grpSpPr>
        <p:sp>
          <p:nvSpPr>
            <p:cNvPr id="914" name="Google Shape;914;p39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0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7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915" name="Google Shape;915;p39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916" name="Google Shape;916;p39"/>
          <p:cNvGrpSpPr/>
          <p:nvPr/>
        </p:nvGrpSpPr>
        <p:grpSpPr>
          <a:xfrm>
            <a:off x="2209016" y="1521782"/>
            <a:ext cx="14507553" cy="1005274"/>
            <a:chOff x="4411970" y="2468673"/>
            <a:chExt cx="747292" cy="167428"/>
          </a:xfrm>
        </p:grpSpPr>
        <p:sp>
          <p:nvSpPr>
            <p:cNvPr id="917" name="Google Shape;917;p39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9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0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The coccyx is typically made of ______ fused vertebrae?</a:t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19" name="Google Shape;919;p39"/>
          <p:cNvSpPr txBox="1"/>
          <p:nvPr/>
        </p:nvSpPr>
        <p:spPr>
          <a:xfrm>
            <a:off x="2306265" y="1760850"/>
            <a:ext cx="771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Q</a:t>
            </a:r>
            <a:r>
              <a:rPr b="1" lang="en-US" sz="2300">
                <a:latin typeface="Comfortaa"/>
                <a:ea typeface="Comfortaa"/>
                <a:cs typeface="Comfortaa"/>
                <a:sym typeface="Comfortaa"/>
              </a:rPr>
              <a:t>7</a:t>
            </a:r>
            <a:endParaRPr b="1" i="0" sz="23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920" name="Google Shape;920;p39"/>
          <p:cNvGrpSpPr/>
          <p:nvPr/>
        </p:nvGrpSpPr>
        <p:grpSpPr>
          <a:xfrm>
            <a:off x="2209016" y="4321847"/>
            <a:ext cx="14507553" cy="1005290"/>
            <a:chOff x="4411970" y="2468673"/>
            <a:chExt cx="747292" cy="167428"/>
          </a:xfrm>
        </p:grpSpPr>
        <p:sp>
          <p:nvSpPr>
            <p:cNvPr id="921" name="Google Shape;921;p39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9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>
                  <a:latin typeface="Comfortaa"/>
                  <a:ea typeface="Comfortaa"/>
                  <a:cs typeface="Comfortaa"/>
                  <a:sym typeface="Comfortaa"/>
                </a:rPr>
                <a:t>                   The cervical vertebrae have ______, which the thoracic and lumbar vertebrae do not have?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923" name="Google Shape;923;p39"/>
          <p:cNvGrpSpPr/>
          <p:nvPr/>
        </p:nvGrpSpPr>
        <p:grpSpPr>
          <a:xfrm>
            <a:off x="2306591" y="2726300"/>
            <a:ext cx="3514317" cy="595244"/>
            <a:chOff x="4404545" y="3301592"/>
            <a:chExt cx="782403" cy="129272"/>
          </a:xfrm>
        </p:grpSpPr>
        <p:sp>
          <p:nvSpPr>
            <p:cNvPr id="924" name="Google Shape;924;p39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US" sz="20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5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925" name="Google Shape;925;p39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926" name="Google Shape;926;p39"/>
          <p:cNvGrpSpPr/>
          <p:nvPr/>
        </p:nvGrpSpPr>
        <p:grpSpPr>
          <a:xfrm>
            <a:off x="5820851" y="2726300"/>
            <a:ext cx="3514317" cy="595244"/>
            <a:chOff x="4404545" y="3301592"/>
            <a:chExt cx="782403" cy="129272"/>
          </a:xfrm>
        </p:grpSpPr>
        <p:sp>
          <p:nvSpPr>
            <p:cNvPr id="927" name="Google Shape;927;p39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0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4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928" name="Google Shape;928;p39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929" name="Google Shape;929;p39"/>
          <p:cNvGrpSpPr/>
          <p:nvPr/>
        </p:nvGrpSpPr>
        <p:grpSpPr>
          <a:xfrm>
            <a:off x="12849385" y="2726300"/>
            <a:ext cx="3514317" cy="595244"/>
            <a:chOff x="4404545" y="3301592"/>
            <a:chExt cx="782403" cy="129272"/>
          </a:xfrm>
        </p:grpSpPr>
        <p:sp>
          <p:nvSpPr>
            <p:cNvPr id="930" name="Google Shape;930;p39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0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6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931" name="Google Shape;931;p39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932" name="Google Shape;932;p39"/>
          <p:cNvSpPr txBox="1"/>
          <p:nvPr/>
        </p:nvSpPr>
        <p:spPr>
          <a:xfrm>
            <a:off x="2299375" y="4440775"/>
            <a:ext cx="771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Q</a:t>
            </a:r>
            <a:r>
              <a:rPr b="1" lang="en-US" sz="2300">
                <a:latin typeface="Comfortaa"/>
                <a:ea typeface="Comfortaa"/>
                <a:cs typeface="Comfortaa"/>
                <a:sym typeface="Comfortaa"/>
              </a:rPr>
              <a:t>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3" name="Google Shape;933;p39"/>
          <p:cNvSpPr txBox="1"/>
          <p:nvPr/>
        </p:nvSpPr>
        <p:spPr>
          <a:xfrm>
            <a:off x="5885027" y="2699075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34" name="Google Shape;934;p39"/>
          <p:cNvGrpSpPr/>
          <p:nvPr/>
        </p:nvGrpSpPr>
        <p:grpSpPr>
          <a:xfrm>
            <a:off x="2209016" y="6879848"/>
            <a:ext cx="14507553" cy="1005290"/>
            <a:chOff x="4411970" y="2468673"/>
            <a:chExt cx="747292" cy="167428"/>
          </a:xfrm>
        </p:grpSpPr>
        <p:sp>
          <p:nvSpPr>
            <p:cNvPr id="935" name="Google Shape;935;p39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936" name="Google Shape;936;p39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>
                  <a:latin typeface="Comfortaa"/>
                  <a:ea typeface="Comfortaa"/>
                  <a:cs typeface="Comfortaa"/>
                  <a:sym typeface="Comfortaa"/>
                </a:rPr>
                <a:t>           What movement is extensive in thoracic spine and least extensive in lumbar spine?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937" name="Google Shape;937;p39"/>
          <p:cNvSpPr txBox="1"/>
          <p:nvPr/>
        </p:nvSpPr>
        <p:spPr>
          <a:xfrm>
            <a:off x="2299375" y="6998775"/>
            <a:ext cx="771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Q</a:t>
            </a:r>
            <a:r>
              <a:rPr b="1" lang="en-US" sz="2300">
                <a:latin typeface="Comfortaa"/>
                <a:ea typeface="Comfortaa"/>
                <a:cs typeface="Comfortaa"/>
                <a:sym typeface="Comfortaa"/>
              </a:rPr>
              <a:t>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39"/>
          <p:cNvSpPr txBox="1"/>
          <p:nvPr/>
        </p:nvSpPr>
        <p:spPr>
          <a:xfrm>
            <a:off x="9453402" y="2699075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9" name="Google Shape;939;p39"/>
          <p:cNvSpPr txBox="1"/>
          <p:nvPr/>
        </p:nvSpPr>
        <p:spPr>
          <a:xfrm>
            <a:off x="12973850" y="2696550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0" name="Google Shape;940;p39"/>
          <p:cNvSpPr txBox="1"/>
          <p:nvPr/>
        </p:nvSpPr>
        <p:spPr>
          <a:xfrm>
            <a:off x="2316652" y="2696538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41" name="Google Shape;941;p39"/>
          <p:cNvGrpSpPr/>
          <p:nvPr/>
        </p:nvGrpSpPr>
        <p:grpSpPr>
          <a:xfrm>
            <a:off x="9462751" y="5464275"/>
            <a:ext cx="3514317" cy="595244"/>
            <a:chOff x="4404545" y="3301592"/>
            <a:chExt cx="782403" cy="129272"/>
          </a:xfrm>
        </p:grpSpPr>
        <p:sp>
          <p:nvSpPr>
            <p:cNvPr id="942" name="Google Shape;942;p39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>
                  <a:latin typeface="Comfortaa"/>
                  <a:ea typeface="Comfortaa"/>
                  <a:cs typeface="Comfortaa"/>
                  <a:sym typeface="Comfortaa"/>
                </a:rPr>
                <a:t>    Transverse processes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943" name="Google Shape;943;p39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944" name="Google Shape;944;p39"/>
          <p:cNvGrpSpPr/>
          <p:nvPr/>
        </p:nvGrpSpPr>
        <p:grpSpPr>
          <a:xfrm>
            <a:off x="2434230" y="5464275"/>
            <a:ext cx="3514317" cy="595244"/>
            <a:chOff x="4404545" y="3301592"/>
            <a:chExt cx="782403" cy="129272"/>
          </a:xfrm>
        </p:grpSpPr>
        <p:sp>
          <p:nvSpPr>
            <p:cNvPr id="945" name="Google Shape;945;p39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>
                  <a:latin typeface="Comfortaa"/>
                  <a:ea typeface="Comfortaa"/>
                  <a:cs typeface="Comfortaa"/>
                  <a:sym typeface="Comfortaa"/>
                </a:rPr>
                <a:t>   Spinous processes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946" name="Google Shape;946;p39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947" name="Google Shape;947;p39"/>
          <p:cNvGrpSpPr/>
          <p:nvPr/>
        </p:nvGrpSpPr>
        <p:grpSpPr>
          <a:xfrm>
            <a:off x="5948487" y="5464275"/>
            <a:ext cx="3514317" cy="595244"/>
            <a:chOff x="4404545" y="3301592"/>
            <a:chExt cx="782403" cy="129272"/>
          </a:xfrm>
        </p:grpSpPr>
        <p:sp>
          <p:nvSpPr>
            <p:cNvPr id="948" name="Google Shape;948;p39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>
                  <a:latin typeface="Comfortaa"/>
                  <a:ea typeface="Comfortaa"/>
                  <a:cs typeface="Comfortaa"/>
                  <a:sym typeface="Comfortaa"/>
                </a:rPr>
                <a:t>    Transverse foramen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949" name="Google Shape;949;p39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950" name="Google Shape;950;p39"/>
          <p:cNvGrpSpPr/>
          <p:nvPr/>
        </p:nvGrpSpPr>
        <p:grpSpPr>
          <a:xfrm>
            <a:off x="12977022" y="5464275"/>
            <a:ext cx="3514317" cy="595244"/>
            <a:chOff x="4404545" y="3301592"/>
            <a:chExt cx="782403" cy="129272"/>
          </a:xfrm>
        </p:grpSpPr>
        <p:sp>
          <p:nvSpPr>
            <p:cNvPr id="951" name="Google Shape;951;p39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>
                  <a:latin typeface="Comfortaa"/>
                  <a:ea typeface="Comfortaa"/>
                  <a:cs typeface="Comfortaa"/>
                  <a:sym typeface="Comfortaa"/>
                </a:rPr>
                <a:t>    Articular processes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952" name="Google Shape;952;p39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953" name="Google Shape;953;p39"/>
          <p:cNvSpPr txBox="1"/>
          <p:nvPr/>
        </p:nvSpPr>
        <p:spPr>
          <a:xfrm>
            <a:off x="6012664" y="5437050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4" name="Google Shape;954;p39"/>
          <p:cNvSpPr txBox="1"/>
          <p:nvPr/>
        </p:nvSpPr>
        <p:spPr>
          <a:xfrm>
            <a:off x="9581039" y="5437050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5" name="Google Shape;955;p39"/>
          <p:cNvSpPr txBox="1"/>
          <p:nvPr/>
        </p:nvSpPr>
        <p:spPr>
          <a:xfrm>
            <a:off x="13101488" y="5434525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6" name="Google Shape;956;p39"/>
          <p:cNvSpPr txBox="1"/>
          <p:nvPr/>
        </p:nvSpPr>
        <p:spPr>
          <a:xfrm>
            <a:off x="2444289" y="5434513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57" name="Google Shape;957;p39"/>
          <p:cNvGrpSpPr/>
          <p:nvPr/>
        </p:nvGrpSpPr>
        <p:grpSpPr>
          <a:xfrm>
            <a:off x="9462751" y="8040850"/>
            <a:ext cx="3514317" cy="595244"/>
            <a:chOff x="4404545" y="3301592"/>
            <a:chExt cx="782403" cy="129272"/>
          </a:xfrm>
        </p:grpSpPr>
        <p:sp>
          <p:nvSpPr>
            <p:cNvPr id="958" name="Google Shape;958;p39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>
                  <a:latin typeface="Comfortaa"/>
                  <a:ea typeface="Comfortaa"/>
                  <a:cs typeface="Comfortaa"/>
                  <a:sym typeface="Comfortaa"/>
                </a:rPr>
                <a:t>Flexion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959" name="Google Shape;959;p39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960" name="Google Shape;960;p39"/>
          <p:cNvGrpSpPr/>
          <p:nvPr/>
        </p:nvGrpSpPr>
        <p:grpSpPr>
          <a:xfrm>
            <a:off x="2434230" y="8040850"/>
            <a:ext cx="3514317" cy="595244"/>
            <a:chOff x="4404545" y="3301592"/>
            <a:chExt cx="782403" cy="129272"/>
          </a:xfrm>
        </p:grpSpPr>
        <p:sp>
          <p:nvSpPr>
            <p:cNvPr id="961" name="Google Shape;961;p39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>
                  <a:latin typeface="Comfortaa"/>
                  <a:ea typeface="Comfortaa"/>
                  <a:cs typeface="Comfortaa"/>
                  <a:sym typeface="Comfortaa"/>
                </a:rPr>
                <a:t>Rotation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962" name="Google Shape;962;p39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963" name="Google Shape;963;p39"/>
          <p:cNvGrpSpPr/>
          <p:nvPr/>
        </p:nvGrpSpPr>
        <p:grpSpPr>
          <a:xfrm>
            <a:off x="5948487" y="8040850"/>
            <a:ext cx="3514317" cy="595244"/>
            <a:chOff x="4404545" y="3301592"/>
            <a:chExt cx="782403" cy="129272"/>
          </a:xfrm>
        </p:grpSpPr>
        <p:sp>
          <p:nvSpPr>
            <p:cNvPr id="964" name="Google Shape;964;p39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>
                  <a:latin typeface="Comfortaa"/>
                  <a:ea typeface="Comfortaa"/>
                  <a:cs typeface="Comfortaa"/>
                  <a:sym typeface="Comfortaa"/>
                </a:rPr>
                <a:t>Extension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965" name="Google Shape;965;p39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966" name="Google Shape;966;p39"/>
          <p:cNvGrpSpPr/>
          <p:nvPr/>
        </p:nvGrpSpPr>
        <p:grpSpPr>
          <a:xfrm>
            <a:off x="12977022" y="8040850"/>
            <a:ext cx="3514317" cy="595244"/>
            <a:chOff x="4404545" y="3301592"/>
            <a:chExt cx="782403" cy="129272"/>
          </a:xfrm>
        </p:grpSpPr>
        <p:sp>
          <p:nvSpPr>
            <p:cNvPr id="967" name="Google Shape;967;p39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>
                  <a:latin typeface="Comfortaa"/>
                  <a:ea typeface="Comfortaa"/>
                  <a:cs typeface="Comfortaa"/>
                  <a:sym typeface="Comfortaa"/>
                </a:rPr>
                <a:t>B&amp;C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968" name="Google Shape;968;p39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969" name="Google Shape;969;p39"/>
          <p:cNvSpPr txBox="1"/>
          <p:nvPr/>
        </p:nvSpPr>
        <p:spPr>
          <a:xfrm>
            <a:off x="6012664" y="8013625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0" name="Google Shape;970;p39"/>
          <p:cNvSpPr txBox="1"/>
          <p:nvPr/>
        </p:nvSpPr>
        <p:spPr>
          <a:xfrm>
            <a:off x="9581039" y="8013625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1" name="Google Shape;971;p39"/>
          <p:cNvSpPr txBox="1"/>
          <p:nvPr/>
        </p:nvSpPr>
        <p:spPr>
          <a:xfrm>
            <a:off x="13101488" y="8011100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2" name="Google Shape;972;p39"/>
          <p:cNvSpPr txBox="1"/>
          <p:nvPr/>
        </p:nvSpPr>
        <p:spPr>
          <a:xfrm>
            <a:off x="2444289" y="8011088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3" name="Google Shape;973;p39"/>
          <p:cNvSpPr txBox="1"/>
          <p:nvPr/>
        </p:nvSpPr>
        <p:spPr>
          <a:xfrm>
            <a:off x="2209012" y="318450"/>
            <a:ext cx="91992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B45F06"/>
                </a:solidFill>
                <a:latin typeface="Comfortaa"/>
                <a:ea typeface="Comfortaa"/>
                <a:cs typeface="Comfortaa"/>
                <a:sym typeface="Comfortaa"/>
              </a:rPr>
              <a:t>MCQs:</a:t>
            </a:r>
            <a:endParaRPr b="0" i="0" sz="4900" u="none" cap="none" strike="noStrike">
              <a:solidFill>
                <a:srgbClr val="B45F0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74" name="Google Shape;974;p39"/>
          <p:cNvSpPr txBox="1"/>
          <p:nvPr/>
        </p:nvSpPr>
        <p:spPr>
          <a:xfrm>
            <a:off x="16228175" y="8791725"/>
            <a:ext cx="20145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Key answers:</a:t>
            </a:r>
            <a:endParaRPr b="0" i="0" sz="20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7</a:t>
            </a:r>
            <a:r>
              <a:rPr b="0" i="0" lang="en-US" sz="20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-</a:t>
            </a:r>
            <a:r>
              <a:rPr lang="en-US" sz="2000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B</a:t>
            </a:r>
            <a:endParaRPr b="0" i="0" sz="20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8</a:t>
            </a:r>
            <a:r>
              <a:rPr b="0" i="0" lang="en-US" sz="20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-</a:t>
            </a:r>
            <a:r>
              <a:rPr lang="en-US" sz="2000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B</a:t>
            </a:r>
            <a:endParaRPr b="0" i="0" sz="20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9</a:t>
            </a:r>
            <a:r>
              <a:rPr b="0" i="0" lang="en-US" sz="20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-</a:t>
            </a:r>
            <a:r>
              <a:rPr lang="en-US" sz="2000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A</a:t>
            </a:r>
            <a:endParaRPr b="0" i="0" sz="20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75" name="Google Shape;975;p39"/>
          <p:cNvSpPr txBox="1"/>
          <p:nvPr/>
        </p:nvSpPr>
        <p:spPr>
          <a:xfrm>
            <a:off x="2202674" y="1154999"/>
            <a:ext cx="3977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Special thanks to 441QBank!</a:t>
            </a:r>
            <a:endParaRPr b="0" i="0" sz="1500" u="none" cap="none" strike="noStrike">
              <a:solidFill>
                <a:srgbClr val="000000"/>
              </a:solidFill>
              <a:highlight>
                <a:srgbClr val="FCE5CD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0" name="Google Shape;980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81" name="Google Shape;981;p40"/>
          <p:cNvGrpSpPr/>
          <p:nvPr/>
        </p:nvGrpSpPr>
        <p:grpSpPr>
          <a:xfrm>
            <a:off x="9335113" y="2726300"/>
            <a:ext cx="3514317" cy="595244"/>
            <a:chOff x="4404545" y="3301592"/>
            <a:chExt cx="782403" cy="129272"/>
          </a:xfrm>
        </p:grpSpPr>
        <p:sp>
          <p:nvSpPr>
            <p:cNvPr id="982" name="Google Shape;982;p4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0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Sacral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983" name="Google Shape;983;p4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984" name="Google Shape;984;p40"/>
          <p:cNvGrpSpPr/>
          <p:nvPr/>
        </p:nvGrpSpPr>
        <p:grpSpPr>
          <a:xfrm>
            <a:off x="2209016" y="1521782"/>
            <a:ext cx="14507553" cy="1005274"/>
            <a:chOff x="4411970" y="2468673"/>
            <a:chExt cx="747292" cy="167428"/>
          </a:xfrm>
        </p:grpSpPr>
        <p:sp>
          <p:nvSpPr>
            <p:cNvPr id="985" name="Google Shape;985;p40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0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0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Which region of the vertebral column contains 5 vertebrae</a:t>
              </a:r>
              <a:r>
                <a:rPr lang="en-US" sz="20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?</a:t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87" name="Google Shape;987;p40"/>
          <p:cNvSpPr txBox="1"/>
          <p:nvPr/>
        </p:nvSpPr>
        <p:spPr>
          <a:xfrm>
            <a:off x="2306265" y="1760850"/>
            <a:ext cx="771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lang="en-US" sz="2300">
                <a:latin typeface="Comfortaa"/>
                <a:ea typeface="Comfortaa"/>
                <a:cs typeface="Comfortaa"/>
                <a:sym typeface="Comfortaa"/>
              </a:rPr>
              <a:t>Q10</a:t>
            </a:r>
            <a:endParaRPr b="1" i="0" sz="23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988" name="Google Shape;988;p40"/>
          <p:cNvGrpSpPr/>
          <p:nvPr/>
        </p:nvGrpSpPr>
        <p:grpSpPr>
          <a:xfrm>
            <a:off x="2209016" y="4321847"/>
            <a:ext cx="14507553" cy="1005290"/>
            <a:chOff x="4411970" y="2468673"/>
            <a:chExt cx="747292" cy="167428"/>
          </a:xfrm>
        </p:grpSpPr>
        <p:sp>
          <p:nvSpPr>
            <p:cNvPr id="989" name="Google Shape;989;p40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0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>
                  <a:latin typeface="Comfortaa"/>
                  <a:ea typeface="Comfortaa"/>
                  <a:cs typeface="Comfortaa"/>
                  <a:sym typeface="Comfortaa"/>
                </a:rPr>
                <a:t>                   The intervertebral disc forms about  ______ of the whole length of the vertebral column?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991" name="Google Shape;991;p40"/>
          <p:cNvGrpSpPr/>
          <p:nvPr/>
        </p:nvGrpSpPr>
        <p:grpSpPr>
          <a:xfrm>
            <a:off x="2306591" y="2726300"/>
            <a:ext cx="3514317" cy="595244"/>
            <a:chOff x="4404545" y="3301592"/>
            <a:chExt cx="782403" cy="129272"/>
          </a:xfrm>
        </p:grpSpPr>
        <p:sp>
          <p:nvSpPr>
            <p:cNvPr id="992" name="Google Shape;992;p4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US" sz="20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Cervical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993" name="Google Shape;993;p4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994" name="Google Shape;994;p40"/>
          <p:cNvGrpSpPr/>
          <p:nvPr/>
        </p:nvGrpSpPr>
        <p:grpSpPr>
          <a:xfrm>
            <a:off x="5820851" y="2726300"/>
            <a:ext cx="3514317" cy="595244"/>
            <a:chOff x="4404545" y="3301592"/>
            <a:chExt cx="782403" cy="129272"/>
          </a:xfrm>
        </p:grpSpPr>
        <p:sp>
          <p:nvSpPr>
            <p:cNvPr id="995" name="Google Shape;995;p4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0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Lumbar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996" name="Google Shape;996;p4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997" name="Google Shape;997;p40"/>
          <p:cNvGrpSpPr/>
          <p:nvPr/>
        </p:nvGrpSpPr>
        <p:grpSpPr>
          <a:xfrm>
            <a:off x="12849385" y="2726300"/>
            <a:ext cx="3514317" cy="595244"/>
            <a:chOff x="4404545" y="3301592"/>
            <a:chExt cx="782403" cy="129272"/>
          </a:xfrm>
        </p:grpSpPr>
        <p:sp>
          <p:nvSpPr>
            <p:cNvPr id="998" name="Google Shape;998;p4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0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B &amp; C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999" name="Google Shape;999;p4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1000" name="Google Shape;1000;p40"/>
          <p:cNvSpPr txBox="1"/>
          <p:nvPr/>
        </p:nvSpPr>
        <p:spPr>
          <a:xfrm>
            <a:off x="2299375" y="4440775"/>
            <a:ext cx="771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Q</a:t>
            </a:r>
            <a:r>
              <a:rPr b="1" lang="en-US" sz="2300">
                <a:latin typeface="Comfortaa"/>
                <a:ea typeface="Comfortaa"/>
                <a:cs typeface="Comfortaa"/>
                <a:sym typeface="Comfortaa"/>
              </a:rPr>
              <a:t>11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p40"/>
          <p:cNvSpPr txBox="1"/>
          <p:nvPr/>
        </p:nvSpPr>
        <p:spPr>
          <a:xfrm>
            <a:off x="5885027" y="2699075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02" name="Google Shape;1002;p40"/>
          <p:cNvGrpSpPr/>
          <p:nvPr/>
        </p:nvGrpSpPr>
        <p:grpSpPr>
          <a:xfrm>
            <a:off x="2209016" y="6879848"/>
            <a:ext cx="14507553" cy="1005290"/>
            <a:chOff x="4411970" y="2468673"/>
            <a:chExt cx="747292" cy="167428"/>
          </a:xfrm>
        </p:grpSpPr>
        <p:sp>
          <p:nvSpPr>
            <p:cNvPr id="1003" name="Google Shape;1003;p40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004" name="Google Shape;1004;p40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>
                  <a:latin typeface="Comfortaa"/>
                  <a:ea typeface="Comfortaa"/>
                  <a:cs typeface="Comfortaa"/>
                  <a:sym typeface="Comfortaa"/>
                </a:rPr>
                <a:t>When does the secondary (cervical) curvature occur?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1005" name="Google Shape;1005;p40"/>
          <p:cNvSpPr txBox="1"/>
          <p:nvPr/>
        </p:nvSpPr>
        <p:spPr>
          <a:xfrm>
            <a:off x="2299375" y="6998775"/>
            <a:ext cx="771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Q</a:t>
            </a:r>
            <a:r>
              <a:rPr b="1" lang="en-US" sz="2300">
                <a:latin typeface="Comfortaa"/>
                <a:ea typeface="Comfortaa"/>
                <a:cs typeface="Comfortaa"/>
                <a:sym typeface="Comfortaa"/>
              </a:rPr>
              <a:t>12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6" name="Google Shape;1006;p40"/>
          <p:cNvSpPr txBox="1"/>
          <p:nvPr/>
        </p:nvSpPr>
        <p:spPr>
          <a:xfrm>
            <a:off x="9453402" y="2699075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7" name="Google Shape;1007;p40"/>
          <p:cNvSpPr txBox="1"/>
          <p:nvPr/>
        </p:nvSpPr>
        <p:spPr>
          <a:xfrm>
            <a:off x="12973850" y="2696550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8" name="Google Shape;1008;p40"/>
          <p:cNvSpPr txBox="1"/>
          <p:nvPr/>
        </p:nvSpPr>
        <p:spPr>
          <a:xfrm>
            <a:off x="2316652" y="2696538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09" name="Google Shape;1009;p40"/>
          <p:cNvGrpSpPr/>
          <p:nvPr/>
        </p:nvGrpSpPr>
        <p:grpSpPr>
          <a:xfrm>
            <a:off x="9462751" y="5464275"/>
            <a:ext cx="3514317" cy="595244"/>
            <a:chOff x="4404545" y="3301592"/>
            <a:chExt cx="782403" cy="129272"/>
          </a:xfrm>
        </p:grpSpPr>
        <p:sp>
          <p:nvSpPr>
            <p:cNvPr id="1010" name="Google Shape;1010;p4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>
                  <a:latin typeface="Comfortaa"/>
                  <a:ea typeface="Comfortaa"/>
                  <a:cs typeface="Comfortaa"/>
                  <a:sym typeface="Comfortaa"/>
                </a:rPr>
                <a:t>1/5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011" name="Google Shape;1011;p4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1012" name="Google Shape;1012;p40"/>
          <p:cNvGrpSpPr/>
          <p:nvPr/>
        </p:nvGrpSpPr>
        <p:grpSpPr>
          <a:xfrm>
            <a:off x="2434230" y="5464275"/>
            <a:ext cx="3514317" cy="595244"/>
            <a:chOff x="4404545" y="3301592"/>
            <a:chExt cx="782403" cy="129272"/>
          </a:xfrm>
        </p:grpSpPr>
        <p:sp>
          <p:nvSpPr>
            <p:cNvPr id="1013" name="Google Shape;1013;p4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>
                  <a:latin typeface="Comfortaa"/>
                  <a:ea typeface="Comfortaa"/>
                  <a:cs typeface="Comfortaa"/>
                  <a:sym typeface="Comfortaa"/>
                </a:rPr>
                <a:t>1/4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014" name="Google Shape;1014;p4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1015" name="Google Shape;1015;p40"/>
          <p:cNvGrpSpPr/>
          <p:nvPr/>
        </p:nvGrpSpPr>
        <p:grpSpPr>
          <a:xfrm>
            <a:off x="5948487" y="5464275"/>
            <a:ext cx="3514317" cy="595244"/>
            <a:chOff x="4404545" y="3301592"/>
            <a:chExt cx="782403" cy="129272"/>
          </a:xfrm>
        </p:grpSpPr>
        <p:sp>
          <p:nvSpPr>
            <p:cNvPr id="1016" name="Google Shape;1016;p4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>
                  <a:latin typeface="Comfortaa"/>
                  <a:ea typeface="Comfortaa"/>
                  <a:cs typeface="Comfortaa"/>
                  <a:sym typeface="Comfortaa"/>
                </a:rPr>
                <a:t>1/2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017" name="Google Shape;1017;p4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1018" name="Google Shape;1018;p40"/>
          <p:cNvGrpSpPr/>
          <p:nvPr/>
        </p:nvGrpSpPr>
        <p:grpSpPr>
          <a:xfrm>
            <a:off x="12977022" y="5464275"/>
            <a:ext cx="3514317" cy="595244"/>
            <a:chOff x="4404545" y="3301592"/>
            <a:chExt cx="782403" cy="129272"/>
          </a:xfrm>
        </p:grpSpPr>
        <p:sp>
          <p:nvSpPr>
            <p:cNvPr id="1019" name="Google Shape;1019;p4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>
                  <a:latin typeface="Comfortaa"/>
                  <a:ea typeface="Comfortaa"/>
                  <a:cs typeface="Comfortaa"/>
                  <a:sym typeface="Comfortaa"/>
                </a:rPr>
                <a:t>1/6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020" name="Google Shape;1020;p4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1021" name="Google Shape;1021;p40"/>
          <p:cNvSpPr txBox="1"/>
          <p:nvPr/>
        </p:nvSpPr>
        <p:spPr>
          <a:xfrm>
            <a:off x="6012664" y="5437050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2" name="Google Shape;1022;p40"/>
          <p:cNvSpPr txBox="1"/>
          <p:nvPr/>
        </p:nvSpPr>
        <p:spPr>
          <a:xfrm>
            <a:off x="9581039" y="5437050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3" name="Google Shape;1023;p40"/>
          <p:cNvSpPr txBox="1"/>
          <p:nvPr/>
        </p:nvSpPr>
        <p:spPr>
          <a:xfrm>
            <a:off x="13101488" y="5434525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4" name="Google Shape;1024;p40"/>
          <p:cNvSpPr txBox="1"/>
          <p:nvPr/>
        </p:nvSpPr>
        <p:spPr>
          <a:xfrm>
            <a:off x="2444289" y="5434513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25" name="Google Shape;1025;p40"/>
          <p:cNvGrpSpPr/>
          <p:nvPr/>
        </p:nvGrpSpPr>
        <p:grpSpPr>
          <a:xfrm>
            <a:off x="9462751" y="8040850"/>
            <a:ext cx="3514317" cy="595244"/>
            <a:chOff x="4404545" y="3301592"/>
            <a:chExt cx="782403" cy="129272"/>
          </a:xfrm>
        </p:grpSpPr>
        <p:sp>
          <p:nvSpPr>
            <p:cNvPr id="1026" name="Google Shape;1026;p4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US" sz="17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When the baby </a:t>
              </a:r>
              <a:endParaRPr sz="1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US" sz="17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begins to crawl</a:t>
              </a:r>
              <a:endParaRPr b="1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027" name="Google Shape;1027;p4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1028" name="Google Shape;1028;p40"/>
          <p:cNvGrpSpPr/>
          <p:nvPr/>
        </p:nvGrpSpPr>
        <p:grpSpPr>
          <a:xfrm>
            <a:off x="2434230" y="8040850"/>
            <a:ext cx="3514317" cy="595244"/>
            <a:chOff x="4404545" y="3301592"/>
            <a:chExt cx="782403" cy="129272"/>
          </a:xfrm>
        </p:grpSpPr>
        <p:sp>
          <p:nvSpPr>
            <p:cNvPr id="1029" name="Google Shape;1029;p4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700">
                  <a:latin typeface="Comfortaa"/>
                  <a:ea typeface="Comfortaa"/>
                  <a:cs typeface="Comfortaa"/>
                  <a:sym typeface="Comfortaa"/>
                </a:rPr>
                <a:t>When the baby begins </a:t>
              </a:r>
              <a:endParaRPr sz="1700"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700">
                  <a:latin typeface="Comfortaa"/>
                  <a:ea typeface="Comfortaa"/>
                  <a:cs typeface="Comfortaa"/>
                  <a:sym typeface="Comfortaa"/>
                </a:rPr>
                <a:t>to hold the head up</a:t>
              </a:r>
              <a:endParaRPr b="0" i="0" sz="17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030" name="Google Shape;1030;p4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1031" name="Google Shape;1031;p40"/>
          <p:cNvGrpSpPr/>
          <p:nvPr/>
        </p:nvGrpSpPr>
        <p:grpSpPr>
          <a:xfrm>
            <a:off x="5948487" y="8040850"/>
            <a:ext cx="3514317" cy="595244"/>
            <a:chOff x="4404545" y="3301592"/>
            <a:chExt cx="782403" cy="129272"/>
          </a:xfrm>
        </p:grpSpPr>
        <p:sp>
          <p:nvSpPr>
            <p:cNvPr id="1032" name="Google Shape;1032;p4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US" sz="17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When the baby can sit without support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033" name="Google Shape;1033;p4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1034" name="Google Shape;1034;p40"/>
          <p:cNvGrpSpPr/>
          <p:nvPr/>
        </p:nvGrpSpPr>
        <p:grpSpPr>
          <a:xfrm>
            <a:off x="12977022" y="8040850"/>
            <a:ext cx="3514317" cy="595244"/>
            <a:chOff x="4404545" y="3301592"/>
            <a:chExt cx="782403" cy="129272"/>
          </a:xfrm>
        </p:grpSpPr>
        <p:sp>
          <p:nvSpPr>
            <p:cNvPr id="1035" name="Google Shape;1035;p40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US" sz="17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When the baby </a:t>
              </a:r>
              <a:endParaRPr sz="1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US" sz="17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starts to walk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036" name="Google Shape;1036;p40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1037" name="Google Shape;1037;p40"/>
          <p:cNvSpPr txBox="1"/>
          <p:nvPr/>
        </p:nvSpPr>
        <p:spPr>
          <a:xfrm>
            <a:off x="6012664" y="8013625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8" name="Google Shape;1038;p40"/>
          <p:cNvSpPr txBox="1"/>
          <p:nvPr/>
        </p:nvSpPr>
        <p:spPr>
          <a:xfrm>
            <a:off x="9581039" y="8013625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9" name="Google Shape;1039;p40"/>
          <p:cNvSpPr txBox="1"/>
          <p:nvPr/>
        </p:nvSpPr>
        <p:spPr>
          <a:xfrm>
            <a:off x="13101488" y="8011100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0" name="Google Shape;1040;p40"/>
          <p:cNvSpPr txBox="1"/>
          <p:nvPr/>
        </p:nvSpPr>
        <p:spPr>
          <a:xfrm>
            <a:off x="2444289" y="8011088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1" name="Google Shape;1041;p40"/>
          <p:cNvSpPr txBox="1"/>
          <p:nvPr/>
        </p:nvSpPr>
        <p:spPr>
          <a:xfrm>
            <a:off x="2209012" y="318450"/>
            <a:ext cx="91992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B45F06"/>
                </a:solidFill>
                <a:latin typeface="Comfortaa"/>
                <a:ea typeface="Comfortaa"/>
                <a:cs typeface="Comfortaa"/>
                <a:sym typeface="Comfortaa"/>
              </a:rPr>
              <a:t>MCQs:</a:t>
            </a:r>
            <a:endParaRPr b="0" i="0" sz="4900" u="none" cap="none" strike="noStrike">
              <a:solidFill>
                <a:srgbClr val="B45F0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42" name="Google Shape;1042;p40"/>
          <p:cNvSpPr txBox="1"/>
          <p:nvPr/>
        </p:nvSpPr>
        <p:spPr>
          <a:xfrm>
            <a:off x="16228175" y="8791725"/>
            <a:ext cx="20145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Key answers:</a:t>
            </a:r>
            <a:endParaRPr b="0" i="0" sz="20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10</a:t>
            </a:r>
            <a:r>
              <a:rPr b="0" i="0" lang="en-US" sz="20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-</a:t>
            </a:r>
            <a:r>
              <a:rPr lang="en-US" sz="2000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D</a:t>
            </a:r>
            <a:endParaRPr b="0" i="0" sz="20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11</a:t>
            </a:r>
            <a:r>
              <a:rPr b="0" i="0" lang="en-US" sz="20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-</a:t>
            </a:r>
            <a:r>
              <a:rPr lang="en-US" sz="2000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A</a:t>
            </a:r>
            <a:endParaRPr b="0" i="0" sz="20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12</a:t>
            </a:r>
            <a:r>
              <a:rPr b="0" i="0" lang="en-US" sz="20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-</a:t>
            </a:r>
            <a:r>
              <a:rPr lang="en-US" sz="2000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A</a:t>
            </a:r>
            <a:endParaRPr b="0" i="0" sz="20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43" name="Google Shape;1043;p40"/>
          <p:cNvSpPr txBox="1"/>
          <p:nvPr/>
        </p:nvSpPr>
        <p:spPr>
          <a:xfrm>
            <a:off x="2202674" y="1154999"/>
            <a:ext cx="3977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Special thanks to 441QBank!</a:t>
            </a:r>
            <a:endParaRPr b="0" i="0" sz="1500" u="none" cap="none" strike="noStrike">
              <a:solidFill>
                <a:srgbClr val="000000"/>
              </a:solidFill>
              <a:highlight>
                <a:srgbClr val="FCE5CD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Google Shape;1048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49" name="Google Shape;1049;p41"/>
          <p:cNvGrpSpPr/>
          <p:nvPr/>
        </p:nvGrpSpPr>
        <p:grpSpPr>
          <a:xfrm>
            <a:off x="9335113" y="2726300"/>
            <a:ext cx="3514317" cy="595244"/>
            <a:chOff x="4404545" y="3301592"/>
            <a:chExt cx="782403" cy="129272"/>
          </a:xfrm>
        </p:grpSpPr>
        <p:sp>
          <p:nvSpPr>
            <p:cNvPr id="1050" name="Google Shape;1050;p41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US" sz="20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vertebral nerves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051" name="Google Shape;1051;p41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1052" name="Google Shape;1052;p41"/>
          <p:cNvGrpSpPr/>
          <p:nvPr/>
        </p:nvGrpSpPr>
        <p:grpSpPr>
          <a:xfrm>
            <a:off x="2209016" y="1521782"/>
            <a:ext cx="14507553" cy="1005274"/>
            <a:chOff x="4411970" y="2468673"/>
            <a:chExt cx="747292" cy="167428"/>
          </a:xfrm>
        </p:grpSpPr>
        <p:sp>
          <p:nvSpPr>
            <p:cNvPr id="1053" name="Google Shape;1053;p41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1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0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Through the foramina, the ____ pass on their way to the brain above </a:t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55" name="Google Shape;1055;p41"/>
          <p:cNvSpPr txBox="1"/>
          <p:nvPr/>
        </p:nvSpPr>
        <p:spPr>
          <a:xfrm>
            <a:off x="2306265" y="1760850"/>
            <a:ext cx="771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lang="en-US" sz="2300">
                <a:latin typeface="Comfortaa"/>
                <a:ea typeface="Comfortaa"/>
                <a:cs typeface="Comfortaa"/>
                <a:sym typeface="Comfortaa"/>
              </a:rPr>
              <a:t>Q13</a:t>
            </a:r>
            <a:endParaRPr b="1" i="0" sz="23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1056" name="Google Shape;1056;p41"/>
          <p:cNvGrpSpPr/>
          <p:nvPr/>
        </p:nvGrpSpPr>
        <p:grpSpPr>
          <a:xfrm>
            <a:off x="2209016" y="4321847"/>
            <a:ext cx="14507553" cy="1005290"/>
            <a:chOff x="4411970" y="2468673"/>
            <a:chExt cx="747292" cy="167428"/>
          </a:xfrm>
        </p:grpSpPr>
        <p:sp>
          <p:nvSpPr>
            <p:cNvPr id="1057" name="Google Shape;1057;p41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1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>
                  <a:latin typeface="Comfortaa"/>
                  <a:ea typeface="Comfortaa"/>
                  <a:cs typeface="Comfortaa"/>
                  <a:sym typeface="Comfortaa"/>
                </a:rPr>
                <a:t>                   The spinal cord exits the spine via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1059" name="Google Shape;1059;p41"/>
          <p:cNvGrpSpPr/>
          <p:nvPr/>
        </p:nvGrpSpPr>
        <p:grpSpPr>
          <a:xfrm>
            <a:off x="2306591" y="2726300"/>
            <a:ext cx="3514317" cy="595244"/>
            <a:chOff x="4404545" y="3301592"/>
            <a:chExt cx="782403" cy="129272"/>
          </a:xfrm>
        </p:grpSpPr>
        <p:sp>
          <p:nvSpPr>
            <p:cNvPr id="1060" name="Google Shape;1060;p41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US" sz="20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vertebral arteries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061" name="Google Shape;1061;p41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1062" name="Google Shape;1062;p41"/>
          <p:cNvGrpSpPr/>
          <p:nvPr/>
        </p:nvGrpSpPr>
        <p:grpSpPr>
          <a:xfrm>
            <a:off x="5820851" y="2726300"/>
            <a:ext cx="3514317" cy="595244"/>
            <a:chOff x="4404545" y="3301592"/>
            <a:chExt cx="782403" cy="129272"/>
          </a:xfrm>
        </p:grpSpPr>
        <p:sp>
          <p:nvSpPr>
            <p:cNvPr id="1063" name="Google Shape;1063;p41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US" sz="20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vertebral veins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064" name="Google Shape;1064;p41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1065" name="Google Shape;1065;p41"/>
          <p:cNvGrpSpPr/>
          <p:nvPr/>
        </p:nvGrpSpPr>
        <p:grpSpPr>
          <a:xfrm>
            <a:off x="12849385" y="2726300"/>
            <a:ext cx="3514317" cy="595244"/>
            <a:chOff x="4404545" y="3301592"/>
            <a:chExt cx="782403" cy="129272"/>
          </a:xfrm>
        </p:grpSpPr>
        <p:sp>
          <p:nvSpPr>
            <p:cNvPr id="1066" name="Google Shape;1066;p41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0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spinal cord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067" name="Google Shape;1067;p41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1068" name="Google Shape;1068;p41"/>
          <p:cNvSpPr txBox="1"/>
          <p:nvPr/>
        </p:nvSpPr>
        <p:spPr>
          <a:xfrm>
            <a:off x="2299375" y="4440775"/>
            <a:ext cx="771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Q</a:t>
            </a:r>
            <a:r>
              <a:rPr b="1" lang="en-US" sz="2300">
                <a:latin typeface="Comfortaa"/>
                <a:ea typeface="Comfortaa"/>
                <a:cs typeface="Comfortaa"/>
                <a:sym typeface="Comfortaa"/>
              </a:rPr>
              <a:t>14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9" name="Google Shape;1069;p41"/>
          <p:cNvSpPr txBox="1"/>
          <p:nvPr/>
        </p:nvSpPr>
        <p:spPr>
          <a:xfrm>
            <a:off x="5885027" y="2699075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70" name="Google Shape;1070;p41"/>
          <p:cNvGrpSpPr/>
          <p:nvPr/>
        </p:nvGrpSpPr>
        <p:grpSpPr>
          <a:xfrm>
            <a:off x="2209016" y="6879848"/>
            <a:ext cx="14507553" cy="1005290"/>
            <a:chOff x="4411970" y="2468673"/>
            <a:chExt cx="747292" cy="167428"/>
          </a:xfrm>
        </p:grpSpPr>
        <p:sp>
          <p:nvSpPr>
            <p:cNvPr id="1071" name="Google Shape;1071;p41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072" name="Google Shape;1072;p41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>
                  <a:latin typeface="Comfortaa"/>
                  <a:ea typeface="Comfortaa"/>
                  <a:cs typeface="Comfortaa"/>
                  <a:sym typeface="Comfortaa"/>
                </a:rPr>
                <a:t>In which region(s) are the intervertebral discs the thickest</a:t>
              </a:r>
              <a:r>
                <a:rPr lang="en-US" sz="2000">
                  <a:latin typeface="Comfortaa"/>
                  <a:ea typeface="Comfortaa"/>
                  <a:cs typeface="Comfortaa"/>
                  <a:sym typeface="Comfortaa"/>
                </a:rPr>
                <a:t>?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1073" name="Google Shape;1073;p41"/>
          <p:cNvSpPr txBox="1"/>
          <p:nvPr/>
        </p:nvSpPr>
        <p:spPr>
          <a:xfrm>
            <a:off x="2299375" y="6998775"/>
            <a:ext cx="771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Q</a:t>
            </a:r>
            <a:r>
              <a:rPr b="1" lang="en-US" sz="2300">
                <a:latin typeface="Comfortaa"/>
                <a:ea typeface="Comfortaa"/>
                <a:cs typeface="Comfortaa"/>
                <a:sym typeface="Comfortaa"/>
              </a:rPr>
              <a:t>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4" name="Google Shape;1074;p41"/>
          <p:cNvSpPr txBox="1"/>
          <p:nvPr/>
        </p:nvSpPr>
        <p:spPr>
          <a:xfrm>
            <a:off x="9453402" y="2699075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5" name="Google Shape;1075;p41"/>
          <p:cNvSpPr txBox="1"/>
          <p:nvPr/>
        </p:nvSpPr>
        <p:spPr>
          <a:xfrm>
            <a:off x="12973850" y="2696550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6" name="Google Shape;1076;p41"/>
          <p:cNvSpPr txBox="1"/>
          <p:nvPr/>
        </p:nvSpPr>
        <p:spPr>
          <a:xfrm>
            <a:off x="2316652" y="2696538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77" name="Google Shape;1077;p41"/>
          <p:cNvGrpSpPr/>
          <p:nvPr/>
        </p:nvGrpSpPr>
        <p:grpSpPr>
          <a:xfrm>
            <a:off x="9462751" y="5464275"/>
            <a:ext cx="3514317" cy="595244"/>
            <a:chOff x="4404545" y="3301592"/>
            <a:chExt cx="782403" cy="129272"/>
          </a:xfrm>
        </p:grpSpPr>
        <p:sp>
          <p:nvSpPr>
            <p:cNvPr id="1078" name="Google Shape;1078;p41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700">
                  <a:latin typeface="Comfortaa"/>
                  <a:ea typeface="Comfortaa"/>
                  <a:cs typeface="Comfortaa"/>
                  <a:sym typeface="Comfortaa"/>
                </a:rPr>
                <a:t>Intravertebral foramen</a:t>
              </a:r>
              <a:endParaRPr b="0" i="0" sz="17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079" name="Google Shape;1079;p41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1080" name="Google Shape;1080;p41"/>
          <p:cNvGrpSpPr/>
          <p:nvPr/>
        </p:nvGrpSpPr>
        <p:grpSpPr>
          <a:xfrm>
            <a:off x="2434230" y="5464275"/>
            <a:ext cx="3514317" cy="595244"/>
            <a:chOff x="4404545" y="3301592"/>
            <a:chExt cx="782403" cy="129272"/>
          </a:xfrm>
        </p:grpSpPr>
        <p:sp>
          <p:nvSpPr>
            <p:cNvPr id="1081" name="Google Shape;1081;p41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700">
                  <a:latin typeface="Comfortaa"/>
                  <a:ea typeface="Comfortaa"/>
                  <a:cs typeface="Comfortaa"/>
                  <a:sym typeface="Comfortaa"/>
                </a:rPr>
                <a:t>vertebral foramen</a:t>
              </a:r>
              <a:endParaRPr b="0" i="0" sz="17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082" name="Google Shape;1082;p41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1083" name="Google Shape;1083;p41"/>
          <p:cNvGrpSpPr/>
          <p:nvPr/>
        </p:nvGrpSpPr>
        <p:grpSpPr>
          <a:xfrm>
            <a:off x="5948487" y="5464275"/>
            <a:ext cx="3514317" cy="595244"/>
            <a:chOff x="4404545" y="3301592"/>
            <a:chExt cx="782403" cy="129272"/>
          </a:xfrm>
        </p:grpSpPr>
        <p:sp>
          <p:nvSpPr>
            <p:cNvPr id="1084" name="Google Shape;1084;p41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US" sz="17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interv</a:t>
              </a:r>
              <a:r>
                <a:rPr lang="en-US" sz="17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ertebral foramen</a:t>
              </a:r>
              <a:endParaRPr sz="1700"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085" name="Google Shape;1085;p41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1086" name="Google Shape;1086;p41"/>
          <p:cNvGrpSpPr/>
          <p:nvPr/>
        </p:nvGrpSpPr>
        <p:grpSpPr>
          <a:xfrm>
            <a:off x="12977022" y="5464275"/>
            <a:ext cx="3514317" cy="595244"/>
            <a:chOff x="4404545" y="3301592"/>
            <a:chExt cx="782403" cy="129272"/>
          </a:xfrm>
        </p:grpSpPr>
        <p:sp>
          <p:nvSpPr>
            <p:cNvPr id="1087" name="Google Shape;1087;p41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700">
                  <a:latin typeface="Comfortaa"/>
                  <a:ea typeface="Comfortaa"/>
                  <a:cs typeface="Comfortaa"/>
                  <a:sym typeface="Comfortaa"/>
                </a:rPr>
                <a:t>IVD foramen</a:t>
              </a:r>
              <a:endParaRPr b="0" i="0" sz="17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088" name="Google Shape;1088;p41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1089" name="Google Shape;1089;p41"/>
          <p:cNvSpPr txBox="1"/>
          <p:nvPr/>
        </p:nvSpPr>
        <p:spPr>
          <a:xfrm>
            <a:off x="6012664" y="5437050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0" name="Google Shape;1090;p41"/>
          <p:cNvSpPr txBox="1"/>
          <p:nvPr/>
        </p:nvSpPr>
        <p:spPr>
          <a:xfrm>
            <a:off x="9581039" y="5437050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1" name="Google Shape;1091;p41"/>
          <p:cNvSpPr txBox="1"/>
          <p:nvPr/>
        </p:nvSpPr>
        <p:spPr>
          <a:xfrm>
            <a:off x="13101488" y="5434525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2" name="Google Shape;1092;p41"/>
          <p:cNvSpPr txBox="1"/>
          <p:nvPr/>
        </p:nvSpPr>
        <p:spPr>
          <a:xfrm>
            <a:off x="2444289" y="5434513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93" name="Google Shape;1093;p41"/>
          <p:cNvGrpSpPr/>
          <p:nvPr/>
        </p:nvGrpSpPr>
        <p:grpSpPr>
          <a:xfrm>
            <a:off x="9462751" y="8040850"/>
            <a:ext cx="3514317" cy="595244"/>
            <a:chOff x="4404545" y="3301592"/>
            <a:chExt cx="782403" cy="129272"/>
          </a:xfrm>
        </p:grpSpPr>
        <p:sp>
          <p:nvSpPr>
            <p:cNvPr id="1094" name="Google Shape;1094;p41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US" sz="17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thoracic &amp; lumbar</a:t>
              </a:r>
              <a:endParaRPr b="1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095" name="Google Shape;1095;p41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1096" name="Google Shape;1096;p41"/>
          <p:cNvGrpSpPr/>
          <p:nvPr/>
        </p:nvGrpSpPr>
        <p:grpSpPr>
          <a:xfrm>
            <a:off x="2434230" y="8040850"/>
            <a:ext cx="3514317" cy="595244"/>
            <a:chOff x="4404545" y="3301592"/>
            <a:chExt cx="782403" cy="129272"/>
          </a:xfrm>
        </p:grpSpPr>
        <p:sp>
          <p:nvSpPr>
            <p:cNvPr id="1097" name="Google Shape;1097;p41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700">
                  <a:latin typeface="Comfortaa"/>
                  <a:ea typeface="Comfortaa"/>
                  <a:cs typeface="Comfortaa"/>
                  <a:sym typeface="Comfortaa"/>
                </a:rPr>
                <a:t>cervical &amp; thoracic</a:t>
              </a:r>
              <a:endParaRPr b="0" i="0" sz="17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098" name="Google Shape;1098;p41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1099" name="Google Shape;1099;p41"/>
          <p:cNvGrpSpPr/>
          <p:nvPr/>
        </p:nvGrpSpPr>
        <p:grpSpPr>
          <a:xfrm>
            <a:off x="5948487" y="8040850"/>
            <a:ext cx="3514317" cy="595244"/>
            <a:chOff x="4404545" y="3301592"/>
            <a:chExt cx="782403" cy="129272"/>
          </a:xfrm>
        </p:grpSpPr>
        <p:sp>
          <p:nvSpPr>
            <p:cNvPr id="1100" name="Google Shape;1100;p41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US" sz="17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cervical &amp; lumbar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101" name="Google Shape;1101;p41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1102" name="Google Shape;1102;p41"/>
          <p:cNvGrpSpPr/>
          <p:nvPr/>
        </p:nvGrpSpPr>
        <p:grpSpPr>
          <a:xfrm>
            <a:off x="12977022" y="8040850"/>
            <a:ext cx="3514317" cy="595244"/>
            <a:chOff x="4404545" y="3301592"/>
            <a:chExt cx="782403" cy="129272"/>
          </a:xfrm>
        </p:grpSpPr>
        <p:sp>
          <p:nvSpPr>
            <p:cNvPr id="1103" name="Google Shape;1103;p41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US" sz="17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cervical only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104" name="Google Shape;1104;p41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1105" name="Google Shape;1105;p41"/>
          <p:cNvSpPr txBox="1"/>
          <p:nvPr/>
        </p:nvSpPr>
        <p:spPr>
          <a:xfrm>
            <a:off x="6012664" y="8013625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6" name="Google Shape;1106;p41"/>
          <p:cNvSpPr txBox="1"/>
          <p:nvPr/>
        </p:nvSpPr>
        <p:spPr>
          <a:xfrm>
            <a:off x="9581039" y="8013625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7" name="Google Shape;1107;p41"/>
          <p:cNvSpPr txBox="1"/>
          <p:nvPr/>
        </p:nvSpPr>
        <p:spPr>
          <a:xfrm>
            <a:off x="13101488" y="8011100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8" name="Google Shape;1108;p41"/>
          <p:cNvSpPr txBox="1"/>
          <p:nvPr/>
        </p:nvSpPr>
        <p:spPr>
          <a:xfrm>
            <a:off x="2444289" y="8011088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9" name="Google Shape;1109;p41"/>
          <p:cNvSpPr txBox="1"/>
          <p:nvPr/>
        </p:nvSpPr>
        <p:spPr>
          <a:xfrm>
            <a:off x="2209012" y="318450"/>
            <a:ext cx="91992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B45F06"/>
                </a:solidFill>
                <a:latin typeface="Comfortaa"/>
                <a:ea typeface="Comfortaa"/>
                <a:cs typeface="Comfortaa"/>
                <a:sym typeface="Comfortaa"/>
              </a:rPr>
              <a:t>MCQs:</a:t>
            </a:r>
            <a:endParaRPr b="0" i="0" sz="4900" u="none" cap="none" strike="noStrike">
              <a:solidFill>
                <a:srgbClr val="B45F0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10" name="Google Shape;1110;p41"/>
          <p:cNvSpPr txBox="1"/>
          <p:nvPr/>
        </p:nvSpPr>
        <p:spPr>
          <a:xfrm>
            <a:off x="16228175" y="8791725"/>
            <a:ext cx="20145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Key answers:</a:t>
            </a:r>
            <a:endParaRPr b="0" i="0" sz="20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13</a:t>
            </a:r>
            <a:r>
              <a:rPr b="0" i="0" lang="en-US" sz="20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-</a:t>
            </a:r>
            <a:r>
              <a:rPr lang="en-US" sz="2000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A</a:t>
            </a:r>
            <a:endParaRPr b="0" i="0" sz="20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14</a:t>
            </a:r>
            <a:r>
              <a:rPr b="0" i="0" lang="en-US" sz="20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-</a:t>
            </a:r>
            <a:r>
              <a:rPr lang="en-US" sz="2000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A</a:t>
            </a:r>
            <a:endParaRPr b="0" i="0" sz="20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15</a:t>
            </a:r>
            <a:r>
              <a:rPr b="0" i="0" lang="en-US" sz="20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-</a:t>
            </a:r>
            <a:r>
              <a:rPr lang="en-US" sz="2000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B</a:t>
            </a:r>
            <a:endParaRPr b="0" i="0" sz="20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11" name="Google Shape;1111;p41"/>
          <p:cNvSpPr txBox="1"/>
          <p:nvPr/>
        </p:nvSpPr>
        <p:spPr>
          <a:xfrm>
            <a:off x="2202674" y="1154999"/>
            <a:ext cx="3977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Special thanks to 441QBank!</a:t>
            </a:r>
            <a:endParaRPr b="0" i="0" sz="1500" u="none" cap="none" strike="noStrike">
              <a:solidFill>
                <a:srgbClr val="000000"/>
              </a:solidFill>
              <a:highlight>
                <a:srgbClr val="FCE5CD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5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42"/>
          <p:cNvSpPr txBox="1"/>
          <p:nvPr>
            <p:ph type="title"/>
          </p:nvPr>
        </p:nvSpPr>
        <p:spPr>
          <a:xfrm>
            <a:off x="4975771" y="562805"/>
            <a:ext cx="8336400" cy="11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spAutoFit/>
          </a:bodyPr>
          <a:lstStyle/>
          <a:p>
            <a:pPr indent="0" lvl="0" marL="4000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6950">
                <a:latin typeface="Caveat"/>
                <a:ea typeface="Caveat"/>
                <a:cs typeface="Caveat"/>
                <a:sym typeface="Caveat"/>
              </a:rPr>
              <a:t>Done by the amazing team</a:t>
            </a:r>
            <a:endParaRPr sz="695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117" name="Google Shape;1117;p42"/>
          <p:cNvSpPr txBox="1"/>
          <p:nvPr/>
        </p:nvSpPr>
        <p:spPr>
          <a:xfrm>
            <a:off x="1511709" y="3862800"/>
            <a:ext cx="49038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Team leaders: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Arwa Alghamdi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Deema Aljuribah</a:t>
            </a:r>
            <a:endParaRPr b="0" i="0" sz="2000" u="none" cap="none" strike="noStrike">
              <a:solidFill>
                <a:srgbClr val="000000"/>
              </a:solidFill>
              <a:highlight>
                <a:srgbClr val="FCE5CD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Razan Alnufaie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1118" name="Google Shape;1118;p42"/>
          <p:cNvGrpSpPr/>
          <p:nvPr/>
        </p:nvGrpSpPr>
        <p:grpSpPr>
          <a:xfrm>
            <a:off x="387915" y="9236907"/>
            <a:ext cx="1123783" cy="785323"/>
            <a:chOff x="5156931" y="2922194"/>
            <a:chExt cx="324699" cy="347611"/>
          </a:xfrm>
        </p:grpSpPr>
        <p:sp>
          <p:nvSpPr>
            <p:cNvPr id="1119" name="Google Shape;1119;p42"/>
            <p:cNvSpPr/>
            <p:nvPr/>
          </p:nvSpPr>
          <p:spPr>
            <a:xfrm>
              <a:off x="5160706" y="3072982"/>
              <a:ext cx="317149" cy="43543"/>
            </a:xfrm>
            <a:custGeom>
              <a:rect b="b" l="l" r="r" t="t"/>
              <a:pathLst>
                <a:path extrusionOk="0" h="1661" w="12098">
                  <a:moveTo>
                    <a:pt x="15" y="1"/>
                  </a:moveTo>
                  <a:lnTo>
                    <a:pt x="0" y="1661"/>
                  </a:lnTo>
                  <a:lnTo>
                    <a:pt x="12097" y="1661"/>
                  </a:lnTo>
                  <a:lnTo>
                    <a:pt x="12083" y="1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2"/>
            <p:cNvSpPr/>
            <p:nvPr/>
          </p:nvSpPr>
          <p:spPr>
            <a:xfrm>
              <a:off x="5258330" y="2922194"/>
              <a:ext cx="128689" cy="62261"/>
            </a:xfrm>
            <a:custGeom>
              <a:rect b="b" l="l" r="r" t="t"/>
              <a:pathLst>
                <a:path extrusionOk="0" h="2375" w="4909">
                  <a:moveTo>
                    <a:pt x="2453" y="0"/>
                  </a:moveTo>
                  <a:cubicBezTo>
                    <a:pt x="2397" y="0"/>
                    <a:pt x="2339" y="22"/>
                    <a:pt x="2296" y="65"/>
                  </a:cubicBezTo>
                  <a:lnTo>
                    <a:pt x="997" y="1364"/>
                  </a:lnTo>
                  <a:lnTo>
                    <a:pt x="1" y="2375"/>
                  </a:lnTo>
                  <a:lnTo>
                    <a:pt x="4909" y="2375"/>
                  </a:lnTo>
                  <a:lnTo>
                    <a:pt x="2599" y="65"/>
                  </a:lnTo>
                  <a:cubicBezTo>
                    <a:pt x="2563" y="22"/>
                    <a:pt x="2509" y="0"/>
                    <a:pt x="2453" y="0"/>
                  </a:cubicBezTo>
                  <a:close/>
                </a:path>
              </a:pathLst>
            </a:custGeom>
            <a:solidFill>
              <a:srgbClr val="F2F3F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2"/>
            <p:cNvSpPr/>
            <p:nvPr/>
          </p:nvSpPr>
          <p:spPr>
            <a:xfrm>
              <a:off x="5258330" y="2957951"/>
              <a:ext cx="128689" cy="26503"/>
            </a:xfrm>
            <a:custGeom>
              <a:rect b="b" l="l" r="r" t="t"/>
              <a:pathLst>
                <a:path extrusionOk="0" h="1011" w="4909">
                  <a:moveTo>
                    <a:pt x="997" y="0"/>
                  </a:moveTo>
                  <a:lnTo>
                    <a:pt x="1" y="1011"/>
                  </a:lnTo>
                  <a:lnTo>
                    <a:pt x="4909" y="1011"/>
                  </a:lnTo>
                  <a:lnTo>
                    <a:pt x="3913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2"/>
            <p:cNvSpPr/>
            <p:nvPr/>
          </p:nvSpPr>
          <p:spPr>
            <a:xfrm>
              <a:off x="5180000" y="2975358"/>
              <a:ext cx="278561" cy="260761"/>
            </a:xfrm>
            <a:custGeom>
              <a:rect b="b" l="l" r="r" t="t"/>
              <a:pathLst>
                <a:path extrusionOk="0" h="9947" w="10626">
                  <a:moveTo>
                    <a:pt x="217" y="0"/>
                  </a:moveTo>
                  <a:cubicBezTo>
                    <a:pt x="102" y="0"/>
                    <a:pt x="1" y="102"/>
                    <a:pt x="1" y="217"/>
                  </a:cubicBezTo>
                  <a:lnTo>
                    <a:pt x="1" y="9946"/>
                  </a:lnTo>
                  <a:lnTo>
                    <a:pt x="10625" y="9946"/>
                  </a:lnTo>
                  <a:lnTo>
                    <a:pt x="10625" y="217"/>
                  </a:lnTo>
                  <a:cubicBezTo>
                    <a:pt x="10625" y="102"/>
                    <a:pt x="10524" y="0"/>
                    <a:pt x="10409" y="0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42"/>
            <p:cNvSpPr/>
            <p:nvPr/>
          </p:nvSpPr>
          <p:spPr>
            <a:xfrm>
              <a:off x="5438847" y="2975358"/>
              <a:ext cx="19714" cy="260761"/>
            </a:xfrm>
            <a:custGeom>
              <a:rect b="b" l="l" r="r" t="t"/>
              <a:pathLst>
                <a:path extrusionOk="0" h="9947" w="752">
                  <a:moveTo>
                    <a:pt x="1" y="0"/>
                  </a:moveTo>
                  <a:lnTo>
                    <a:pt x="1" y="9946"/>
                  </a:lnTo>
                  <a:lnTo>
                    <a:pt x="751" y="9946"/>
                  </a:lnTo>
                  <a:lnTo>
                    <a:pt x="751" y="217"/>
                  </a:lnTo>
                  <a:cubicBezTo>
                    <a:pt x="751" y="102"/>
                    <a:pt x="650" y="0"/>
                    <a:pt x="535" y="0"/>
                  </a:cubicBezTo>
                  <a:close/>
                </a:path>
              </a:pathLst>
            </a:custGeom>
            <a:solidFill>
              <a:srgbClr val="F2F3F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42"/>
            <p:cNvSpPr/>
            <p:nvPr/>
          </p:nvSpPr>
          <p:spPr>
            <a:xfrm>
              <a:off x="5180000" y="3062785"/>
              <a:ext cx="278561" cy="172967"/>
            </a:xfrm>
            <a:custGeom>
              <a:rect b="b" l="l" r="r" t="t"/>
              <a:pathLst>
                <a:path extrusionOk="0" h="6598" w="10626">
                  <a:moveTo>
                    <a:pt x="1" y="0"/>
                  </a:moveTo>
                  <a:lnTo>
                    <a:pt x="1" y="6597"/>
                  </a:lnTo>
                  <a:lnTo>
                    <a:pt x="10625" y="6597"/>
                  </a:lnTo>
                  <a:lnTo>
                    <a:pt x="10625" y="0"/>
                  </a:lnTo>
                  <a:lnTo>
                    <a:pt x="5313" y="379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F3F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2"/>
            <p:cNvSpPr/>
            <p:nvPr/>
          </p:nvSpPr>
          <p:spPr>
            <a:xfrm>
              <a:off x="5221262" y="3114192"/>
              <a:ext cx="196953" cy="10329"/>
            </a:xfrm>
            <a:custGeom>
              <a:rect b="b" l="l" r="r" t="t"/>
              <a:pathLst>
                <a:path extrusionOk="0" h="394" w="7513">
                  <a:moveTo>
                    <a:pt x="7259" y="1"/>
                  </a:moveTo>
                  <a:cubicBezTo>
                    <a:pt x="7250" y="1"/>
                    <a:pt x="7241" y="1"/>
                    <a:pt x="7232" y="2"/>
                  </a:cubicBezTo>
                  <a:lnTo>
                    <a:pt x="246" y="2"/>
                  </a:lnTo>
                  <a:cubicBezTo>
                    <a:pt x="0" y="17"/>
                    <a:pt x="0" y="378"/>
                    <a:pt x="246" y="392"/>
                  </a:cubicBezTo>
                  <a:lnTo>
                    <a:pt x="7232" y="392"/>
                  </a:lnTo>
                  <a:cubicBezTo>
                    <a:pt x="7241" y="393"/>
                    <a:pt x="7250" y="393"/>
                    <a:pt x="7259" y="393"/>
                  </a:cubicBezTo>
                  <a:cubicBezTo>
                    <a:pt x="7512" y="393"/>
                    <a:pt x="7512" y="1"/>
                    <a:pt x="7259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2"/>
            <p:cNvSpPr/>
            <p:nvPr/>
          </p:nvSpPr>
          <p:spPr>
            <a:xfrm>
              <a:off x="5254031" y="3136528"/>
              <a:ext cx="129581" cy="10696"/>
            </a:xfrm>
            <a:custGeom>
              <a:rect b="b" l="l" r="r" t="t"/>
              <a:pathLst>
                <a:path extrusionOk="0" h="408" w="4943">
                  <a:moveTo>
                    <a:pt x="255" y="1"/>
                  </a:moveTo>
                  <a:cubicBezTo>
                    <a:pt x="0" y="1"/>
                    <a:pt x="0" y="407"/>
                    <a:pt x="255" y="407"/>
                  </a:cubicBezTo>
                  <a:cubicBezTo>
                    <a:pt x="263" y="407"/>
                    <a:pt x="272" y="407"/>
                    <a:pt x="280" y="406"/>
                  </a:cubicBezTo>
                  <a:lnTo>
                    <a:pt x="4698" y="406"/>
                  </a:lnTo>
                  <a:cubicBezTo>
                    <a:pt x="4943" y="377"/>
                    <a:pt x="4943" y="31"/>
                    <a:pt x="4698" y="2"/>
                  </a:cubicBezTo>
                  <a:lnTo>
                    <a:pt x="280" y="2"/>
                  </a:lnTo>
                  <a:cubicBezTo>
                    <a:pt x="272" y="1"/>
                    <a:pt x="263" y="1"/>
                    <a:pt x="255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42"/>
            <p:cNvSpPr/>
            <p:nvPr/>
          </p:nvSpPr>
          <p:spPr>
            <a:xfrm>
              <a:off x="5284074" y="3159282"/>
              <a:ext cx="68893" cy="10617"/>
            </a:xfrm>
            <a:custGeom>
              <a:rect b="b" l="l" r="r" t="t"/>
              <a:pathLst>
                <a:path extrusionOk="0" h="405" w="2628">
                  <a:moveTo>
                    <a:pt x="246" y="0"/>
                  </a:moveTo>
                  <a:cubicBezTo>
                    <a:pt x="0" y="15"/>
                    <a:pt x="0" y="375"/>
                    <a:pt x="246" y="404"/>
                  </a:cubicBezTo>
                  <a:lnTo>
                    <a:pt x="2382" y="404"/>
                  </a:lnTo>
                  <a:cubicBezTo>
                    <a:pt x="2628" y="375"/>
                    <a:pt x="2628" y="15"/>
                    <a:pt x="2382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42"/>
            <p:cNvSpPr/>
            <p:nvPr/>
          </p:nvSpPr>
          <p:spPr>
            <a:xfrm>
              <a:off x="5156931" y="3073009"/>
              <a:ext cx="324699" cy="196796"/>
            </a:xfrm>
            <a:custGeom>
              <a:rect b="b" l="l" r="r" t="t"/>
              <a:pathLst>
                <a:path extrusionOk="0" h="7507" w="12386">
                  <a:moveTo>
                    <a:pt x="176" y="0"/>
                  </a:moveTo>
                  <a:cubicBezTo>
                    <a:pt x="85" y="0"/>
                    <a:pt x="0" y="67"/>
                    <a:pt x="0" y="173"/>
                  </a:cubicBezTo>
                  <a:lnTo>
                    <a:pt x="0" y="7304"/>
                  </a:lnTo>
                  <a:cubicBezTo>
                    <a:pt x="0" y="7420"/>
                    <a:pt x="101" y="7506"/>
                    <a:pt x="217" y="7506"/>
                  </a:cubicBezTo>
                  <a:lnTo>
                    <a:pt x="12169" y="7506"/>
                  </a:lnTo>
                  <a:cubicBezTo>
                    <a:pt x="12285" y="7506"/>
                    <a:pt x="12386" y="7420"/>
                    <a:pt x="12386" y="7304"/>
                  </a:cubicBezTo>
                  <a:lnTo>
                    <a:pt x="12386" y="173"/>
                  </a:lnTo>
                  <a:cubicBezTo>
                    <a:pt x="12375" y="76"/>
                    <a:pt x="12291" y="3"/>
                    <a:pt x="12201" y="3"/>
                  </a:cubicBezTo>
                  <a:cubicBezTo>
                    <a:pt x="12171" y="3"/>
                    <a:pt x="12140" y="11"/>
                    <a:pt x="12111" y="29"/>
                  </a:cubicBezTo>
                  <a:lnTo>
                    <a:pt x="11722" y="303"/>
                  </a:lnTo>
                  <a:lnTo>
                    <a:pt x="6294" y="4201"/>
                  </a:lnTo>
                  <a:cubicBezTo>
                    <a:pt x="6265" y="4222"/>
                    <a:pt x="6229" y="4233"/>
                    <a:pt x="6193" y="4233"/>
                  </a:cubicBezTo>
                  <a:cubicBezTo>
                    <a:pt x="6157" y="4233"/>
                    <a:pt x="6121" y="4222"/>
                    <a:pt x="6092" y="4201"/>
                  </a:cubicBezTo>
                  <a:lnTo>
                    <a:pt x="274" y="29"/>
                  </a:lnTo>
                  <a:cubicBezTo>
                    <a:pt x="243" y="9"/>
                    <a:pt x="209" y="0"/>
                    <a:pt x="176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2"/>
            <p:cNvSpPr/>
            <p:nvPr/>
          </p:nvSpPr>
          <p:spPr>
            <a:xfrm>
              <a:off x="5464197" y="3072694"/>
              <a:ext cx="17433" cy="197111"/>
            </a:xfrm>
            <a:custGeom>
              <a:rect b="b" l="l" r="r" t="t"/>
              <a:pathLst>
                <a:path extrusionOk="0" h="7519" w="665">
                  <a:moveTo>
                    <a:pt x="481" y="0"/>
                  </a:moveTo>
                  <a:cubicBezTo>
                    <a:pt x="450" y="0"/>
                    <a:pt x="419" y="8"/>
                    <a:pt x="390" y="26"/>
                  </a:cubicBezTo>
                  <a:lnTo>
                    <a:pt x="1" y="301"/>
                  </a:lnTo>
                  <a:lnTo>
                    <a:pt x="1" y="7518"/>
                  </a:lnTo>
                  <a:lnTo>
                    <a:pt x="448" y="7518"/>
                  </a:lnTo>
                  <a:cubicBezTo>
                    <a:pt x="564" y="7518"/>
                    <a:pt x="665" y="7432"/>
                    <a:pt x="665" y="7316"/>
                  </a:cubicBezTo>
                  <a:lnTo>
                    <a:pt x="665" y="185"/>
                  </a:lnTo>
                  <a:cubicBezTo>
                    <a:pt x="665" y="76"/>
                    <a:pt x="575" y="0"/>
                    <a:pt x="48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2"/>
            <p:cNvSpPr/>
            <p:nvPr/>
          </p:nvSpPr>
          <p:spPr>
            <a:xfrm>
              <a:off x="5217461" y="3013579"/>
              <a:ext cx="32585" cy="32952"/>
            </a:xfrm>
            <a:custGeom>
              <a:rect b="b" l="l" r="r" t="t"/>
              <a:pathLst>
                <a:path extrusionOk="0" h="1257" w="1243">
                  <a:moveTo>
                    <a:pt x="188" y="0"/>
                  </a:moveTo>
                  <a:cubicBezTo>
                    <a:pt x="87" y="0"/>
                    <a:pt x="1" y="87"/>
                    <a:pt x="1" y="203"/>
                  </a:cubicBezTo>
                  <a:lnTo>
                    <a:pt x="1" y="1054"/>
                  </a:lnTo>
                  <a:cubicBezTo>
                    <a:pt x="1" y="1155"/>
                    <a:pt x="87" y="1256"/>
                    <a:pt x="188" y="1256"/>
                  </a:cubicBezTo>
                  <a:lnTo>
                    <a:pt x="1040" y="1256"/>
                  </a:lnTo>
                  <a:cubicBezTo>
                    <a:pt x="1156" y="1256"/>
                    <a:pt x="1242" y="1155"/>
                    <a:pt x="1242" y="1054"/>
                  </a:cubicBezTo>
                  <a:lnTo>
                    <a:pt x="1242" y="203"/>
                  </a:lnTo>
                  <a:cubicBezTo>
                    <a:pt x="1242" y="87"/>
                    <a:pt x="1156" y="0"/>
                    <a:pt x="1040" y="0"/>
                  </a:cubicBezTo>
                  <a:close/>
                </a:path>
              </a:pathLst>
            </a:custGeom>
            <a:solidFill>
              <a:srgbClr val="96ABBB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2"/>
            <p:cNvSpPr/>
            <p:nvPr/>
          </p:nvSpPr>
          <p:spPr>
            <a:xfrm>
              <a:off x="5271595" y="3008258"/>
              <a:ext cx="36491" cy="10670"/>
            </a:xfrm>
            <a:custGeom>
              <a:rect b="b" l="l" r="r" t="t"/>
              <a:pathLst>
                <a:path extrusionOk="0" h="407" w="1392">
                  <a:moveTo>
                    <a:pt x="1137" y="0"/>
                  </a:moveTo>
                  <a:cubicBezTo>
                    <a:pt x="1129" y="0"/>
                    <a:pt x="1120" y="0"/>
                    <a:pt x="1112" y="1"/>
                  </a:cubicBezTo>
                  <a:lnTo>
                    <a:pt x="245" y="1"/>
                  </a:lnTo>
                  <a:cubicBezTo>
                    <a:pt x="0" y="30"/>
                    <a:pt x="0" y="391"/>
                    <a:pt x="245" y="406"/>
                  </a:cubicBezTo>
                  <a:lnTo>
                    <a:pt x="1112" y="406"/>
                  </a:lnTo>
                  <a:cubicBezTo>
                    <a:pt x="1120" y="406"/>
                    <a:pt x="1129" y="407"/>
                    <a:pt x="1137" y="407"/>
                  </a:cubicBezTo>
                  <a:cubicBezTo>
                    <a:pt x="1392" y="407"/>
                    <a:pt x="1392" y="0"/>
                    <a:pt x="1137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2"/>
            <p:cNvSpPr/>
            <p:nvPr/>
          </p:nvSpPr>
          <p:spPr>
            <a:xfrm>
              <a:off x="5270206" y="3036255"/>
              <a:ext cx="113406" cy="10670"/>
            </a:xfrm>
            <a:custGeom>
              <a:rect b="b" l="l" r="r" t="t"/>
              <a:pathLst>
                <a:path extrusionOk="0" h="407" w="4326">
                  <a:moveTo>
                    <a:pt x="271" y="0"/>
                  </a:moveTo>
                  <a:cubicBezTo>
                    <a:pt x="0" y="0"/>
                    <a:pt x="5" y="406"/>
                    <a:pt x="284" y="406"/>
                  </a:cubicBezTo>
                  <a:cubicBezTo>
                    <a:pt x="289" y="406"/>
                    <a:pt x="294" y="406"/>
                    <a:pt x="298" y="406"/>
                  </a:cubicBezTo>
                  <a:lnTo>
                    <a:pt x="4081" y="406"/>
                  </a:lnTo>
                  <a:cubicBezTo>
                    <a:pt x="4326" y="377"/>
                    <a:pt x="4326" y="16"/>
                    <a:pt x="4081" y="2"/>
                  </a:cubicBezTo>
                  <a:lnTo>
                    <a:pt x="298" y="2"/>
                  </a:lnTo>
                  <a:cubicBezTo>
                    <a:pt x="289" y="1"/>
                    <a:pt x="280" y="0"/>
                    <a:pt x="271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2"/>
            <p:cNvSpPr/>
            <p:nvPr/>
          </p:nvSpPr>
          <p:spPr>
            <a:xfrm>
              <a:off x="5223517" y="3080532"/>
              <a:ext cx="69915" cy="10670"/>
            </a:xfrm>
            <a:custGeom>
              <a:rect b="b" l="l" r="r" t="t"/>
              <a:pathLst>
                <a:path extrusionOk="0" h="407" w="2667">
                  <a:moveTo>
                    <a:pt x="2396" y="0"/>
                  </a:moveTo>
                  <a:cubicBezTo>
                    <a:pt x="2387" y="0"/>
                    <a:pt x="2378" y="1"/>
                    <a:pt x="2368" y="2"/>
                  </a:cubicBezTo>
                  <a:lnTo>
                    <a:pt x="246" y="2"/>
                  </a:lnTo>
                  <a:cubicBezTo>
                    <a:pt x="1" y="16"/>
                    <a:pt x="1" y="377"/>
                    <a:pt x="246" y="406"/>
                  </a:cubicBezTo>
                  <a:lnTo>
                    <a:pt x="2368" y="406"/>
                  </a:lnTo>
                  <a:cubicBezTo>
                    <a:pt x="2373" y="406"/>
                    <a:pt x="2378" y="406"/>
                    <a:pt x="2382" y="406"/>
                  </a:cubicBezTo>
                  <a:cubicBezTo>
                    <a:pt x="2662" y="406"/>
                    <a:pt x="2667" y="0"/>
                    <a:pt x="2396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2"/>
            <p:cNvSpPr/>
            <p:nvPr/>
          </p:nvSpPr>
          <p:spPr>
            <a:xfrm>
              <a:off x="5183251" y="3234152"/>
              <a:ext cx="56939" cy="10696"/>
            </a:xfrm>
            <a:custGeom>
              <a:rect b="b" l="l" r="r" t="t"/>
              <a:pathLst>
                <a:path extrusionOk="0" h="408" w="2172">
                  <a:moveTo>
                    <a:pt x="255" y="1"/>
                  </a:moveTo>
                  <a:cubicBezTo>
                    <a:pt x="1" y="1"/>
                    <a:pt x="1" y="408"/>
                    <a:pt x="255" y="408"/>
                  </a:cubicBezTo>
                  <a:cubicBezTo>
                    <a:pt x="264" y="408"/>
                    <a:pt x="272" y="407"/>
                    <a:pt x="281" y="406"/>
                  </a:cubicBezTo>
                  <a:lnTo>
                    <a:pt x="1927" y="406"/>
                  </a:lnTo>
                  <a:cubicBezTo>
                    <a:pt x="2172" y="378"/>
                    <a:pt x="2172" y="31"/>
                    <a:pt x="1927" y="2"/>
                  </a:cubicBezTo>
                  <a:lnTo>
                    <a:pt x="281" y="2"/>
                  </a:lnTo>
                  <a:cubicBezTo>
                    <a:pt x="272" y="1"/>
                    <a:pt x="264" y="1"/>
                    <a:pt x="255" y="1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5" name="Google Shape;1135;p42"/>
          <p:cNvSpPr txBox="1"/>
          <p:nvPr/>
        </p:nvSpPr>
        <p:spPr>
          <a:xfrm>
            <a:off x="1847850" y="9625934"/>
            <a:ext cx="40569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anatomyteam442@gmail.com</a:t>
            </a:r>
            <a:endParaRPr b="0" i="0" sz="1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36" name="Google Shape;1136;p42"/>
          <p:cNvSpPr txBox="1"/>
          <p:nvPr/>
        </p:nvSpPr>
        <p:spPr>
          <a:xfrm>
            <a:off x="2568607" y="5375909"/>
            <a:ext cx="3000000" cy="4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Members: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7" name="Google Shape;1137;p42"/>
          <p:cNvSpPr txBox="1"/>
          <p:nvPr/>
        </p:nvSpPr>
        <p:spPr>
          <a:xfrm>
            <a:off x="12321809" y="4017900"/>
            <a:ext cx="4903800" cy="11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Team leaders:</a:t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Mishal Alsuwayegh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Mohammed Alghamdi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38" name="Google Shape;1138;p42"/>
          <p:cNvSpPr txBox="1"/>
          <p:nvPr/>
        </p:nvSpPr>
        <p:spPr>
          <a:xfrm>
            <a:off x="11311926" y="5779600"/>
            <a:ext cx="3857400" cy="43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Othman Aldraihem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Faisal Alomar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Abdullah Alturki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Othman Alabdullah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Omar Alkadhi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Abdullah Ali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Meshari Alshathri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Yazeed Alsanad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Fahd Mobaireek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Emad Almutairi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39" name="Google Shape;1139;p42"/>
          <p:cNvSpPr txBox="1"/>
          <p:nvPr/>
        </p:nvSpPr>
        <p:spPr>
          <a:xfrm>
            <a:off x="13137056" y="5278809"/>
            <a:ext cx="3000000" cy="4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Members: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0" name="Google Shape;1140;p42"/>
          <p:cNvSpPr txBox="1"/>
          <p:nvPr/>
        </p:nvSpPr>
        <p:spPr>
          <a:xfrm>
            <a:off x="14752175" y="5773500"/>
            <a:ext cx="3483300" cy="47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Nasser Alghaith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Saad Almogren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Azzam Abdullah Alotaibi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Hassan Ali Alabdullatif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Rayan Alotaibi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Mohammed Nasser 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Luay Almutair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Mohammed Fahad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Mohammed Majed 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Abdulkarim Salman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41" name="Google Shape;1141;p42"/>
          <p:cNvSpPr txBox="1"/>
          <p:nvPr/>
        </p:nvSpPr>
        <p:spPr>
          <a:xfrm>
            <a:off x="5739000" y="9601925"/>
            <a:ext cx="6810000" cy="4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Thanks to Faisal Alomar for his design of the team logo </a:t>
            </a:r>
            <a:endParaRPr b="1" i="0" sz="1700" u="none" cap="none" strike="noStrike">
              <a:solidFill>
                <a:srgbClr val="000000"/>
              </a:solidFill>
              <a:highlight>
                <a:srgbClr val="FCE5CD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42" name="Google Shape;1142;p42"/>
          <p:cNvSpPr txBox="1"/>
          <p:nvPr/>
        </p:nvSpPr>
        <p:spPr>
          <a:xfrm>
            <a:off x="743467" y="5876700"/>
            <a:ext cx="3624900" cy="3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Aljazi Albabtain</a:t>
            </a:r>
            <a:endParaRPr sz="2000">
              <a:highlight>
                <a:srgbClr val="FCE5CD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Atheer Alkanhal </a:t>
            </a:r>
            <a:endParaRPr sz="2000">
              <a:highlight>
                <a:srgbClr val="FCE5CD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omfortaa"/>
                <a:ea typeface="Comfortaa"/>
                <a:cs typeface="Comfortaa"/>
                <a:sym typeface="Comfortaa"/>
              </a:rPr>
              <a:t>Arob Alasheikh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omfortaa"/>
                <a:ea typeface="Comfortaa"/>
                <a:cs typeface="Comfortaa"/>
                <a:sym typeface="Comfortaa"/>
              </a:rPr>
              <a:t>Ajwan Aljohani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omfortaa"/>
                <a:ea typeface="Comfortaa"/>
                <a:cs typeface="Comfortaa"/>
                <a:sym typeface="Comfortaa"/>
              </a:rPr>
              <a:t>Deema alqahtani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omfortaa"/>
                <a:ea typeface="Comfortaa"/>
                <a:cs typeface="Comfortaa"/>
                <a:sym typeface="Comfortaa"/>
              </a:rPr>
              <a:t>Dena Alsuhaibani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omfortaa"/>
                <a:ea typeface="Comfortaa"/>
                <a:cs typeface="Comfortaa"/>
                <a:sym typeface="Comfortaa"/>
              </a:rPr>
              <a:t>Farah alqazlan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omfortaa"/>
                <a:ea typeface="Comfortaa"/>
                <a:cs typeface="Comfortaa"/>
                <a:sym typeface="Comfortaa"/>
              </a:rPr>
              <a:t>Jana Alhazmi 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omfortaa"/>
                <a:ea typeface="Comfortaa"/>
                <a:cs typeface="Comfortaa"/>
                <a:sym typeface="Comfortaa"/>
              </a:rPr>
              <a:t>Kadi aldosari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Mashael Alasmari</a:t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43" name="Google Shape;1143;p42"/>
          <p:cNvSpPr txBox="1"/>
          <p:nvPr/>
        </p:nvSpPr>
        <p:spPr>
          <a:xfrm>
            <a:off x="4183729" y="5870588"/>
            <a:ext cx="3000000" cy="3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Noura Bin hammad</a:t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Najla aldhbiban</a:t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Nouf aldalaqan</a:t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Razan alasmari</a:t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Roaa alharbi</a:t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Raghad Mohammed</a:t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Shaden albassam</a:t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Waha Almathami</a:t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Walaa AlMutawa</a:t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Yara Ameer Alalwan</a:t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oogle Shape;116;p11"/>
          <p:cNvGrpSpPr/>
          <p:nvPr/>
        </p:nvGrpSpPr>
        <p:grpSpPr>
          <a:xfrm>
            <a:off x="620548" y="563022"/>
            <a:ext cx="13803966" cy="8501653"/>
            <a:chOff x="2253298" y="2428317"/>
            <a:chExt cx="974072" cy="935378"/>
          </a:xfrm>
        </p:grpSpPr>
        <p:sp>
          <p:nvSpPr>
            <p:cNvPr id="117" name="Google Shape;117;p11"/>
            <p:cNvSpPr/>
            <p:nvPr/>
          </p:nvSpPr>
          <p:spPr>
            <a:xfrm>
              <a:off x="2417208" y="2799329"/>
              <a:ext cx="619167" cy="193359"/>
            </a:xfrm>
            <a:custGeom>
              <a:rect b="b" l="l" r="r" t="t"/>
              <a:pathLst>
                <a:path extrusionOk="0" h="36397" w="116549">
                  <a:moveTo>
                    <a:pt x="18199" y="1"/>
                  </a:moveTo>
                  <a:cubicBezTo>
                    <a:pt x="8148" y="1"/>
                    <a:pt x="1" y="8148"/>
                    <a:pt x="1" y="18198"/>
                  </a:cubicBezTo>
                  <a:cubicBezTo>
                    <a:pt x="1" y="28249"/>
                    <a:pt x="8148" y="36396"/>
                    <a:pt x="18199" y="36396"/>
                  </a:cubicBezTo>
                  <a:lnTo>
                    <a:pt x="98350" y="36396"/>
                  </a:lnTo>
                  <a:cubicBezTo>
                    <a:pt x="108401" y="36396"/>
                    <a:pt x="116548" y="28249"/>
                    <a:pt x="116548" y="18198"/>
                  </a:cubicBezTo>
                  <a:cubicBezTo>
                    <a:pt x="116548" y="8148"/>
                    <a:pt x="108401" y="1"/>
                    <a:pt x="98350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i="0" lang="en-US" sz="3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Spine or Vertebral Column</a:t>
              </a:r>
              <a:endParaRPr b="0" i="0" sz="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2726356" y="3024889"/>
              <a:ext cx="2582" cy="99328"/>
            </a:xfrm>
            <a:custGeom>
              <a:rect b="b" l="l" r="r" t="t"/>
              <a:pathLst>
                <a:path extrusionOk="0" h="18697" w="486">
                  <a:moveTo>
                    <a:pt x="243" y="1"/>
                  </a:moveTo>
                  <a:cubicBezTo>
                    <a:pt x="108" y="1"/>
                    <a:pt x="1" y="109"/>
                    <a:pt x="1" y="243"/>
                  </a:cubicBezTo>
                  <a:lnTo>
                    <a:pt x="1" y="18455"/>
                  </a:lnTo>
                  <a:cubicBezTo>
                    <a:pt x="1" y="18588"/>
                    <a:pt x="108" y="18697"/>
                    <a:pt x="243" y="18697"/>
                  </a:cubicBezTo>
                  <a:cubicBezTo>
                    <a:pt x="377" y="18697"/>
                    <a:pt x="485" y="18588"/>
                    <a:pt x="485" y="18455"/>
                  </a:cubicBezTo>
                  <a:lnTo>
                    <a:pt x="485" y="243"/>
                  </a:lnTo>
                  <a:cubicBezTo>
                    <a:pt x="485" y="109"/>
                    <a:pt x="377" y="1"/>
                    <a:pt x="243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1"/>
            <p:cNvSpPr/>
            <p:nvPr/>
          </p:nvSpPr>
          <p:spPr>
            <a:xfrm>
              <a:off x="2785174" y="3024884"/>
              <a:ext cx="287220" cy="99333"/>
            </a:xfrm>
            <a:custGeom>
              <a:rect b="b" l="l" r="r" t="t"/>
              <a:pathLst>
                <a:path extrusionOk="0" h="18698" w="54065">
                  <a:moveTo>
                    <a:pt x="242" y="0"/>
                  </a:moveTo>
                  <a:cubicBezTo>
                    <a:pt x="109" y="0"/>
                    <a:pt x="0" y="109"/>
                    <a:pt x="0" y="242"/>
                  </a:cubicBezTo>
                  <a:lnTo>
                    <a:pt x="0" y="5286"/>
                  </a:lnTo>
                  <a:cubicBezTo>
                    <a:pt x="0" y="8843"/>
                    <a:pt x="2895" y="11736"/>
                    <a:pt x="6451" y="11736"/>
                  </a:cubicBezTo>
                  <a:lnTo>
                    <a:pt x="46862" y="11736"/>
                  </a:lnTo>
                  <a:cubicBezTo>
                    <a:pt x="50567" y="11736"/>
                    <a:pt x="53580" y="14751"/>
                    <a:pt x="53580" y="18456"/>
                  </a:cubicBezTo>
                  <a:cubicBezTo>
                    <a:pt x="53580" y="18589"/>
                    <a:pt x="53689" y="18698"/>
                    <a:pt x="53822" y="18698"/>
                  </a:cubicBezTo>
                  <a:cubicBezTo>
                    <a:pt x="53957" y="18698"/>
                    <a:pt x="54064" y="18589"/>
                    <a:pt x="54063" y="18456"/>
                  </a:cubicBezTo>
                  <a:cubicBezTo>
                    <a:pt x="54063" y="14484"/>
                    <a:pt x="50831" y="11250"/>
                    <a:pt x="46858" y="11250"/>
                  </a:cubicBezTo>
                  <a:lnTo>
                    <a:pt x="6449" y="11250"/>
                  </a:lnTo>
                  <a:cubicBezTo>
                    <a:pt x="3160" y="11250"/>
                    <a:pt x="484" y="8576"/>
                    <a:pt x="484" y="5286"/>
                  </a:cubicBezTo>
                  <a:lnTo>
                    <a:pt x="484" y="242"/>
                  </a:lnTo>
                  <a:cubicBezTo>
                    <a:pt x="484" y="109"/>
                    <a:pt x="376" y="0"/>
                    <a:pt x="242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11"/>
            <p:cNvSpPr/>
            <p:nvPr/>
          </p:nvSpPr>
          <p:spPr>
            <a:xfrm>
              <a:off x="2382903" y="3024884"/>
              <a:ext cx="287215" cy="99333"/>
            </a:xfrm>
            <a:custGeom>
              <a:rect b="b" l="l" r="r" t="t"/>
              <a:pathLst>
                <a:path extrusionOk="0" h="18698" w="54064">
                  <a:moveTo>
                    <a:pt x="53821" y="0"/>
                  </a:moveTo>
                  <a:cubicBezTo>
                    <a:pt x="53686" y="0"/>
                    <a:pt x="53579" y="109"/>
                    <a:pt x="53579" y="242"/>
                  </a:cubicBezTo>
                  <a:lnTo>
                    <a:pt x="53579" y="5286"/>
                  </a:lnTo>
                  <a:cubicBezTo>
                    <a:pt x="53579" y="8576"/>
                    <a:pt x="50903" y="11250"/>
                    <a:pt x="47614" y="11250"/>
                  </a:cubicBezTo>
                  <a:lnTo>
                    <a:pt x="7205" y="11250"/>
                  </a:lnTo>
                  <a:cubicBezTo>
                    <a:pt x="3232" y="11250"/>
                    <a:pt x="0" y="14484"/>
                    <a:pt x="0" y="18456"/>
                  </a:cubicBezTo>
                  <a:cubicBezTo>
                    <a:pt x="0" y="18589"/>
                    <a:pt x="109" y="18698"/>
                    <a:pt x="242" y="18698"/>
                  </a:cubicBezTo>
                  <a:cubicBezTo>
                    <a:pt x="376" y="18698"/>
                    <a:pt x="485" y="18589"/>
                    <a:pt x="485" y="18456"/>
                  </a:cubicBezTo>
                  <a:cubicBezTo>
                    <a:pt x="485" y="14751"/>
                    <a:pt x="3499" y="11736"/>
                    <a:pt x="7202" y="11736"/>
                  </a:cubicBezTo>
                  <a:lnTo>
                    <a:pt x="47612" y="11736"/>
                  </a:lnTo>
                  <a:cubicBezTo>
                    <a:pt x="51169" y="11736"/>
                    <a:pt x="54063" y="8843"/>
                    <a:pt x="54063" y="5286"/>
                  </a:cubicBezTo>
                  <a:lnTo>
                    <a:pt x="54063" y="242"/>
                  </a:lnTo>
                  <a:cubicBezTo>
                    <a:pt x="54063" y="109"/>
                    <a:pt x="53955" y="0"/>
                    <a:pt x="53821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11"/>
            <p:cNvSpPr/>
            <p:nvPr/>
          </p:nvSpPr>
          <p:spPr>
            <a:xfrm>
              <a:off x="2553170" y="3151258"/>
              <a:ext cx="349744" cy="212436"/>
            </a:xfrm>
            <a:custGeom>
              <a:rect b="b" l="l" r="r" t="t"/>
              <a:pathLst>
                <a:path extrusionOk="0" h="39988" w="49277">
                  <a:moveTo>
                    <a:pt x="7996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6" y="39988"/>
                  </a:cubicBezTo>
                  <a:lnTo>
                    <a:pt x="41280" y="39988"/>
                  </a:lnTo>
                  <a:cubicBezTo>
                    <a:pt x="45697" y="39988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7" y="3579"/>
                    <a:pt x="45697" y="0"/>
                    <a:pt x="41280" y="0"/>
                  </a:cubicBezTo>
                  <a:close/>
                </a:path>
              </a:pathLst>
            </a:custGeom>
            <a:solidFill>
              <a:srgbClr val="FFF5EA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2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The </a:t>
              </a:r>
              <a:r>
                <a:rPr b="1" i="0" lang="en-US" sz="2400" u="sng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2 bones</a:t>
              </a:r>
              <a:r>
                <a:rPr b="0" i="0" lang="en-US" sz="2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:</a:t>
              </a:r>
              <a:endParaRPr b="0" i="0" sz="2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2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1- </a:t>
              </a:r>
              <a:r>
                <a:rPr b="1" i="0" lang="en-US" sz="2400" u="none" cap="none" strike="noStrike">
                  <a:solidFill>
                    <a:srgbClr val="E69138"/>
                  </a:solidFill>
                  <a:latin typeface="Comfortaa"/>
                  <a:ea typeface="Comfortaa"/>
                  <a:cs typeface="Comfortaa"/>
                  <a:sym typeface="Comfortaa"/>
                </a:rPr>
                <a:t>Sacrum (5 fused vertebrae)</a:t>
              </a:r>
              <a:endParaRPr b="1" i="0" sz="2400" u="none" cap="none" strike="noStrike">
                <a:solidFill>
                  <a:srgbClr val="E69138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2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2- </a:t>
              </a:r>
              <a:r>
                <a:rPr b="1" i="0" lang="en-US" sz="2400" u="none" cap="none" strike="noStrike">
                  <a:solidFill>
                    <a:srgbClr val="76A5AF"/>
                  </a:solidFill>
                  <a:latin typeface="Comfortaa"/>
                  <a:ea typeface="Comfortaa"/>
                  <a:cs typeface="Comfortaa"/>
                  <a:sym typeface="Comfortaa"/>
                </a:rPr>
                <a:t>Coccyx (4 fused vertebrae)</a:t>
              </a:r>
              <a:endParaRPr b="1" i="0" sz="2400" u="none" cap="none" strike="noStrike">
                <a:solidFill>
                  <a:srgbClr val="76A5AF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22" name="Google Shape;122;p11"/>
            <p:cNvSpPr/>
            <p:nvPr/>
          </p:nvSpPr>
          <p:spPr>
            <a:xfrm>
              <a:off x="2922826" y="3151258"/>
              <a:ext cx="304544" cy="212436"/>
            </a:xfrm>
            <a:custGeom>
              <a:rect b="b" l="l" r="r" t="t"/>
              <a:pathLst>
                <a:path extrusionOk="0" h="39988" w="49279">
                  <a:moveTo>
                    <a:pt x="7995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5" y="39988"/>
                  </a:cubicBezTo>
                  <a:lnTo>
                    <a:pt x="41282" y="39988"/>
                  </a:lnTo>
                  <a:cubicBezTo>
                    <a:pt x="45698" y="39988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79"/>
                    <a:pt x="45698" y="0"/>
                    <a:pt x="41282" y="0"/>
                  </a:cubicBezTo>
                  <a:close/>
                </a:path>
              </a:pathLst>
            </a:custGeom>
            <a:solidFill>
              <a:srgbClr val="FFF5EA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23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The 24 </a:t>
              </a:r>
              <a:r>
                <a:rPr b="1" i="0" lang="en-US" sz="2300" u="sng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single</a:t>
              </a:r>
              <a:r>
                <a:rPr b="0" i="0" lang="en-US" sz="23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 vertebrae:</a:t>
              </a:r>
              <a:endParaRPr b="0" i="0" sz="23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2400" u="none" cap="none" strike="noStrike">
                  <a:solidFill>
                    <a:srgbClr val="38761D"/>
                  </a:solidFill>
                  <a:latin typeface="Comfortaa"/>
                  <a:ea typeface="Comfortaa"/>
                  <a:cs typeface="Comfortaa"/>
                  <a:sym typeface="Comfortaa"/>
                </a:rPr>
                <a:t>7 Cervical vertebrae</a:t>
              </a:r>
              <a:endParaRPr b="0" i="0" sz="2400" u="none" cap="none" strike="noStrike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2400" u="none" cap="none" strike="noStrike">
                  <a:solidFill>
                    <a:srgbClr val="0000FF"/>
                  </a:solidFill>
                  <a:latin typeface="Comfortaa"/>
                  <a:ea typeface="Comfortaa"/>
                  <a:cs typeface="Comfortaa"/>
                  <a:sym typeface="Comfortaa"/>
                </a:rPr>
                <a:t>12 Thoracic vertebrae</a:t>
              </a:r>
              <a:endParaRPr b="0" i="0" sz="2400" u="none" cap="none" strike="noStrike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2400" u="none" cap="none" strike="noStrike">
                  <a:solidFill>
                    <a:srgbClr val="A64D79"/>
                  </a:solidFill>
                  <a:latin typeface="Comfortaa"/>
                  <a:ea typeface="Comfortaa"/>
                  <a:cs typeface="Comfortaa"/>
                  <a:sym typeface="Comfortaa"/>
                </a:rPr>
                <a:t>5 Lumbar vertebrae</a:t>
              </a:r>
              <a:endParaRPr b="0" i="0" sz="2400" u="none" cap="none" strike="noStrike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23" name="Google Shape;123;p11"/>
            <p:cNvSpPr/>
            <p:nvPr/>
          </p:nvSpPr>
          <p:spPr>
            <a:xfrm>
              <a:off x="2253298" y="3151259"/>
              <a:ext cx="261795" cy="212436"/>
            </a:xfrm>
            <a:custGeom>
              <a:rect b="b" l="l" r="r" t="t"/>
              <a:pathLst>
                <a:path extrusionOk="0" h="39988" w="49279">
                  <a:moveTo>
                    <a:pt x="7997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7" y="39988"/>
                  </a:cubicBezTo>
                  <a:lnTo>
                    <a:pt x="41282" y="39988"/>
                  </a:lnTo>
                  <a:cubicBezTo>
                    <a:pt x="45697" y="39988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79"/>
                    <a:pt x="45697" y="0"/>
                    <a:pt x="41282" y="0"/>
                  </a:cubicBezTo>
                  <a:close/>
                </a:path>
              </a:pathLst>
            </a:custGeom>
            <a:solidFill>
              <a:srgbClr val="FFF5EA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 Consists of </a:t>
              </a:r>
              <a:r>
                <a:rPr b="1" i="0" lang="en-US" sz="2500" u="none" cap="none" strike="noStrike">
                  <a:solidFill>
                    <a:srgbClr val="CC0000"/>
                  </a:solidFill>
                  <a:latin typeface="Comfortaa"/>
                  <a:ea typeface="Comfortaa"/>
                  <a:cs typeface="Comfortaa"/>
                  <a:sym typeface="Comfortaa"/>
                </a:rPr>
                <a:t>24</a:t>
              </a:r>
              <a:r>
                <a:rPr b="1" i="0" lang="en-US" sz="25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 </a:t>
              </a:r>
              <a:r>
                <a:rPr b="0" i="0" lang="en-US" sz="2500" u="sng" cap="none" strike="noStrike">
                  <a:solidFill>
                    <a:srgbClr val="CC0000"/>
                  </a:solidFill>
                  <a:latin typeface="Comfortaa"/>
                  <a:ea typeface="Comfortaa"/>
                  <a:cs typeface="Comfortaa"/>
                  <a:sym typeface="Comfortaa"/>
                </a:rPr>
                <a:t>single</a:t>
              </a:r>
              <a:r>
                <a:rPr b="0" i="0" lang="en-US" sz="25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 </a:t>
              </a:r>
              <a:r>
                <a:rPr b="0" i="0" lang="en-US" sz="2500" cap="none" strike="noStrike">
                  <a:solidFill>
                    <a:srgbClr val="CC0000"/>
                  </a:solidFill>
                  <a:latin typeface="Comfortaa"/>
                  <a:ea typeface="Comfortaa"/>
                  <a:cs typeface="Comfortaa"/>
                  <a:sym typeface="Comfortaa"/>
                </a:rPr>
                <a:t>vertebrae</a:t>
              </a:r>
              <a:r>
                <a:rPr b="0" i="0" lang="en-US" sz="25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 and </a:t>
              </a:r>
              <a:r>
                <a:rPr b="1" i="0" lang="en-US" sz="25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2 bones</a:t>
              </a:r>
              <a:endParaRPr b="1" i="0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24" name="Google Shape;124;p11"/>
            <p:cNvSpPr/>
            <p:nvPr/>
          </p:nvSpPr>
          <p:spPr>
            <a:xfrm>
              <a:off x="2718685" y="3113966"/>
              <a:ext cx="17919" cy="17924"/>
            </a:xfrm>
            <a:custGeom>
              <a:rect b="b" l="l" r="r" t="t"/>
              <a:pathLst>
                <a:path extrusionOk="0" h="3374" w="3373">
                  <a:moveTo>
                    <a:pt x="1687" y="0"/>
                  </a:moveTo>
                  <a:cubicBezTo>
                    <a:pt x="755" y="0"/>
                    <a:pt x="1" y="755"/>
                    <a:pt x="1" y="1687"/>
                  </a:cubicBezTo>
                  <a:cubicBezTo>
                    <a:pt x="1" y="2619"/>
                    <a:pt x="755" y="3373"/>
                    <a:pt x="1687" y="3373"/>
                  </a:cubicBezTo>
                  <a:cubicBezTo>
                    <a:pt x="2618" y="3373"/>
                    <a:pt x="3372" y="2619"/>
                    <a:pt x="3372" y="1687"/>
                  </a:cubicBezTo>
                  <a:cubicBezTo>
                    <a:pt x="3372" y="755"/>
                    <a:pt x="2618" y="0"/>
                    <a:pt x="1687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1"/>
            <p:cNvSpPr/>
            <p:nvPr/>
          </p:nvSpPr>
          <p:spPr>
            <a:xfrm>
              <a:off x="3062128" y="3113966"/>
              <a:ext cx="17924" cy="17924"/>
            </a:xfrm>
            <a:custGeom>
              <a:rect b="b" l="l" r="r" t="t"/>
              <a:pathLst>
                <a:path extrusionOk="0" h="3374" w="3374">
                  <a:moveTo>
                    <a:pt x="1687" y="0"/>
                  </a:moveTo>
                  <a:cubicBezTo>
                    <a:pt x="755" y="0"/>
                    <a:pt x="0" y="755"/>
                    <a:pt x="0" y="1687"/>
                  </a:cubicBezTo>
                  <a:cubicBezTo>
                    <a:pt x="0" y="2619"/>
                    <a:pt x="755" y="3373"/>
                    <a:pt x="1687" y="3373"/>
                  </a:cubicBezTo>
                  <a:cubicBezTo>
                    <a:pt x="2619" y="3373"/>
                    <a:pt x="3373" y="2619"/>
                    <a:pt x="3373" y="1687"/>
                  </a:cubicBezTo>
                  <a:cubicBezTo>
                    <a:pt x="3373" y="755"/>
                    <a:pt x="2619" y="0"/>
                    <a:pt x="1687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1"/>
            <p:cNvSpPr/>
            <p:nvPr/>
          </p:nvSpPr>
          <p:spPr>
            <a:xfrm>
              <a:off x="2375226" y="3113966"/>
              <a:ext cx="17924" cy="17924"/>
            </a:xfrm>
            <a:custGeom>
              <a:rect b="b" l="l" r="r" t="t"/>
              <a:pathLst>
                <a:path extrusionOk="0" h="3374" w="3374">
                  <a:moveTo>
                    <a:pt x="1687" y="0"/>
                  </a:moveTo>
                  <a:cubicBezTo>
                    <a:pt x="755" y="0"/>
                    <a:pt x="1" y="755"/>
                    <a:pt x="1" y="1687"/>
                  </a:cubicBezTo>
                  <a:cubicBezTo>
                    <a:pt x="1" y="2619"/>
                    <a:pt x="755" y="3373"/>
                    <a:pt x="1687" y="3373"/>
                  </a:cubicBezTo>
                  <a:cubicBezTo>
                    <a:pt x="2619" y="3373"/>
                    <a:pt x="3374" y="2619"/>
                    <a:pt x="3374" y="1687"/>
                  </a:cubicBezTo>
                  <a:cubicBezTo>
                    <a:pt x="3374" y="755"/>
                    <a:pt x="2619" y="0"/>
                    <a:pt x="1687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1"/>
            <p:cNvSpPr/>
            <p:nvPr/>
          </p:nvSpPr>
          <p:spPr>
            <a:xfrm>
              <a:off x="2718685" y="3017224"/>
              <a:ext cx="17919" cy="17919"/>
            </a:xfrm>
            <a:custGeom>
              <a:rect b="b" l="l" r="r" t="t"/>
              <a:pathLst>
                <a:path extrusionOk="0" h="3373" w="3373">
                  <a:moveTo>
                    <a:pt x="1687" y="1"/>
                  </a:moveTo>
                  <a:cubicBezTo>
                    <a:pt x="755" y="1"/>
                    <a:pt x="1" y="754"/>
                    <a:pt x="1" y="1686"/>
                  </a:cubicBezTo>
                  <a:cubicBezTo>
                    <a:pt x="1" y="2618"/>
                    <a:pt x="755" y="3372"/>
                    <a:pt x="1687" y="3372"/>
                  </a:cubicBezTo>
                  <a:cubicBezTo>
                    <a:pt x="2618" y="3372"/>
                    <a:pt x="3372" y="2618"/>
                    <a:pt x="3372" y="1686"/>
                  </a:cubicBezTo>
                  <a:cubicBezTo>
                    <a:pt x="3372" y="754"/>
                    <a:pt x="2618" y="1"/>
                    <a:pt x="1687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11"/>
            <p:cNvSpPr/>
            <p:nvPr/>
          </p:nvSpPr>
          <p:spPr>
            <a:xfrm>
              <a:off x="2777509" y="3017224"/>
              <a:ext cx="17914" cy="17919"/>
            </a:xfrm>
            <a:custGeom>
              <a:rect b="b" l="l" r="r" t="t"/>
              <a:pathLst>
                <a:path extrusionOk="0" h="3373" w="3372">
                  <a:moveTo>
                    <a:pt x="1685" y="1"/>
                  </a:moveTo>
                  <a:cubicBezTo>
                    <a:pt x="753" y="1"/>
                    <a:pt x="0" y="754"/>
                    <a:pt x="0" y="1686"/>
                  </a:cubicBezTo>
                  <a:cubicBezTo>
                    <a:pt x="0" y="2618"/>
                    <a:pt x="753" y="3372"/>
                    <a:pt x="1685" y="3372"/>
                  </a:cubicBezTo>
                  <a:cubicBezTo>
                    <a:pt x="2617" y="3372"/>
                    <a:pt x="3372" y="2618"/>
                    <a:pt x="3372" y="1686"/>
                  </a:cubicBezTo>
                  <a:cubicBezTo>
                    <a:pt x="3372" y="754"/>
                    <a:pt x="2617" y="1"/>
                    <a:pt x="1685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11"/>
            <p:cNvSpPr/>
            <p:nvPr/>
          </p:nvSpPr>
          <p:spPr>
            <a:xfrm>
              <a:off x="2659856" y="3017224"/>
              <a:ext cx="17914" cy="17919"/>
            </a:xfrm>
            <a:custGeom>
              <a:rect b="b" l="l" r="r" t="t"/>
              <a:pathLst>
                <a:path extrusionOk="0" h="3373" w="3372">
                  <a:moveTo>
                    <a:pt x="1687" y="1"/>
                  </a:moveTo>
                  <a:cubicBezTo>
                    <a:pt x="755" y="1"/>
                    <a:pt x="1" y="754"/>
                    <a:pt x="1" y="1686"/>
                  </a:cubicBezTo>
                  <a:cubicBezTo>
                    <a:pt x="1" y="2618"/>
                    <a:pt x="755" y="3372"/>
                    <a:pt x="1687" y="3372"/>
                  </a:cubicBezTo>
                  <a:cubicBezTo>
                    <a:pt x="2619" y="3372"/>
                    <a:pt x="3372" y="2618"/>
                    <a:pt x="3372" y="1686"/>
                  </a:cubicBezTo>
                  <a:cubicBezTo>
                    <a:pt x="3372" y="754"/>
                    <a:pt x="2619" y="1"/>
                    <a:pt x="1687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1"/>
            <p:cNvSpPr/>
            <p:nvPr/>
          </p:nvSpPr>
          <p:spPr>
            <a:xfrm>
              <a:off x="2726356" y="2667807"/>
              <a:ext cx="2582" cy="99322"/>
            </a:xfrm>
            <a:custGeom>
              <a:rect b="b" l="l" r="r" t="t"/>
              <a:pathLst>
                <a:path extrusionOk="0" h="18696" w="486">
                  <a:moveTo>
                    <a:pt x="243" y="0"/>
                  </a:moveTo>
                  <a:cubicBezTo>
                    <a:pt x="108" y="0"/>
                    <a:pt x="1" y="109"/>
                    <a:pt x="1" y="243"/>
                  </a:cubicBezTo>
                  <a:lnTo>
                    <a:pt x="1" y="18453"/>
                  </a:lnTo>
                  <a:cubicBezTo>
                    <a:pt x="1" y="18588"/>
                    <a:pt x="108" y="18695"/>
                    <a:pt x="243" y="18695"/>
                  </a:cubicBezTo>
                  <a:cubicBezTo>
                    <a:pt x="377" y="18695"/>
                    <a:pt x="485" y="18588"/>
                    <a:pt x="485" y="18453"/>
                  </a:cubicBezTo>
                  <a:lnTo>
                    <a:pt x="485" y="243"/>
                  </a:lnTo>
                  <a:cubicBezTo>
                    <a:pt x="485" y="109"/>
                    <a:pt x="377" y="0"/>
                    <a:pt x="243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1"/>
            <p:cNvSpPr/>
            <p:nvPr/>
          </p:nvSpPr>
          <p:spPr>
            <a:xfrm>
              <a:off x="2785174" y="2667796"/>
              <a:ext cx="287210" cy="99333"/>
            </a:xfrm>
            <a:custGeom>
              <a:rect b="b" l="l" r="r" t="t"/>
              <a:pathLst>
                <a:path extrusionOk="0" h="18698" w="54063">
                  <a:moveTo>
                    <a:pt x="53821" y="1"/>
                  </a:moveTo>
                  <a:cubicBezTo>
                    <a:pt x="53687" y="1"/>
                    <a:pt x="53579" y="108"/>
                    <a:pt x="53579" y="243"/>
                  </a:cubicBezTo>
                  <a:cubicBezTo>
                    <a:pt x="53579" y="3946"/>
                    <a:pt x="50564" y="6961"/>
                    <a:pt x="46861" y="6961"/>
                  </a:cubicBezTo>
                  <a:lnTo>
                    <a:pt x="6451" y="6961"/>
                  </a:lnTo>
                  <a:cubicBezTo>
                    <a:pt x="2895" y="6961"/>
                    <a:pt x="0" y="9857"/>
                    <a:pt x="0" y="13412"/>
                  </a:cubicBezTo>
                  <a:lnTo>
                    <a:pt x="0" y="18455"/>
                  </a:lnTo>
                  <a:cubicBezTo>
                    <a:pt x="0" y="18590"/>
                    <a:pt x="109" y="18697"/>
                    <a:pt x="242" y="18697"/>
                  </a:cubicBezTo>
                  <a:cubicBezTo>
                    <a:pt x="379" y="18697"/>
                    <a:pt x="487" y="18590"/>
                    <a:pt x="486" y="18455"/>
                  </a:cubicBezTo>
                  <a:lnTo>
                    <a:pt x="486" y="13412"/>
                  </a:lnTo>
                  <a:cubicBezTo>
                    <a:pt x="486" y="10122"/>
                    <a:pt x="3162" y="7447"/>
                    <a:pt x="6451" y="7447"/>
                  </a:cubicBezTo>
                  <a:lnTo>
                    <a:pt x="46858" y="7447"/>
                  </a:lnTo>
                  <a:cubicBezTo>
                    <a:pt x="50831" y="7447"/>
                    <a:pt x="54063" y="4215"/>
                    <a:pt x="54063" y="243"/>
                  </a:cubicBezTo>
                  <a:cubicBezTo>
                    <a:pt x="54063" y="108"/>
                    <a:pt x="53954" y="1"/>
                    <a:pt x="53821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1"/>
            <p:cNvSpPr/>
            <p:nvPr/>
          </p:nvSpPr>
          <p:spPr>
            <a:xfrm>
              <a:off x="2382892" y="2667796"/>
              <a:ext cx="287226" cy="99333"/>
            </a:xfrm>
            <a:custGeom>
              <a:rect b="b" l="l" r="r" t="t"/>
              <a:pathLst>
                <a:path extrusionOk="0" h="18698" w="54066">
                  <a:moveTo>
                    <a:pt x="243" y="1"/>
                  </a:moveTo>
                  <a:cubicBezTo>
                    <a:pt x="108" y="1"/>
                    <a:pt x="1" y="108"/>
                    <a:pt x="1" y="243"/>
                  </a:cubicBezTo>
                  <a:cubicBezTo>
                    <a:pt x="1" y="4216"/>
                    <a:pt x="3233" y="7447"/>
                    <a:pt x="7204" y="7447"/>
                  </a:cubicBezTo>
                  <a:lnTo>
                    <a:pt x="47616" y="7447"/>
                  </a:lnTo>
                  <a:cubicBezTo>
                    <a:pt x="50905" y="7447"/>
                    <a:pt x="53581" y="10122"/>
                    <a:pt x="53581" y="13412"/>
                  </a:cubicBezTo>
                  <a:lnTo>
                    <a:pt x="53581" y="18455"/>
                  </a:lnTo>
                  <a:cubicBezTo>
                    <a:pt x="53581" y="18590"/>
                    <a:pt x="53688" y="18697"/>
                    <a:pt x="53823" y="18697"/>
                  </a:cubicBezTo>
                  <a:cubicBezTo>
                    <a:pt x="53957" y="18697"/>
                    <a:pt x="54065" y="18590"/>
                    <a:pt x="54062" y="18455"/>
                  </a:cubicBezTo>
                  <a:lnTo>
                    <a:pt x="54062" y="13412"/>
                  </a:lnTo>
                  <a:cubicBezTo>
                    <a:pt x="54062" y="9854"/>
                    <a:pt x="51169" y="6961"/>
                    <a:pt x="47611" y="6961"/>
                  </a:cubicBezTo>
                  <a:lnTo>
                    <a:pt x="7203" y="6961"/>
                  </a:lnTo>
                  <a:cubicBezTo>
                    <a:pt x="3498" y="6961"/>
                    <a:pt x="485" y="3946"/>
                    <a:pt x="485" y="243"/>
                  </a:cubicBezTo>
                  <a:cubicBezTo>
                    <a:pt x="485" y="108"/>
                    <a:pt x="377" y="1"/>
                    <a:pt x="243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11"/>
            <p:cNvSpPr/>
            <p:nvPr/>
          </p:nvSpPr>
          <p:spPr>
            <a:xfrm>
              <a:off x="2940204" y="2428317"/>
              <a:ext cx="261795" cy="212447"/>
            </a:xfrm>
            <a:custGeom>
              <a:rect b="b" l="l" r="r" t="t"/>
              <a:pathLst>
                <a:path extrusionOk="0" h="39990" w="49279">
                  <a:moveTo>
                    <a:pt x="7995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5" y="39989"/>
                  </a:cubicBezTo>
                  <a:lnTo>
                    <a:pt x="41282" y="39989"/>
                  </a:lnTo>
                  <a:cubicBezTo>
                    <a:pt x="45698" y="39989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80"/>
                    <a:pt x="45698" y="1"/>
                    <a:pt x="41282" y="1"/>
                  </a:cubicBezTo>
                  <a:close/>
                </a:path>
              </a:pathLst>
            </a:custGeom>
            <a:solidFill>
              <a:srgbClr val="FFF5EA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Formed from </a:t>
              </a:r>
              <a:r>
                <a:rPr b="0" i="0" lang="en-US" sz="2500" u="none" cap="none" strike="noStrike">
                  <a:solidFill>
                    <a:srgbClr val="CC0000"/>
                  </a:solidFill>
                  <a:latin typeface="Comfortaa"/>
                  <a:ea typeface="Comfortaa"/>
                  <a:cs typeface="Comfortaa"/>
                  <a:sym typeface="Comfortaa"/>
                </a:rPr>
                <a:t>33</a:t>
              </a:r>
              <a:r>
                <a:rPr b="0" i="0" lang="en-US" sz="25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 irregular </a:t>
              </a:r>
              <a:r>
                <a:rPr b="0" i="0" lang="en-US" sz="2500" u="sng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vertebrae</a:t>
              </a:r>
              <a:endParaRPr b="0" i="0" sz="2500" u="sng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34" name="Google Shape;134;p11"/>
            <p:cNvSpPr/>
            <p:nvPr/>
          </p:nvSpPr>
          <p:spPr>
            <a:xfrm>
              <a:off x="2253298" y="2428317"/>
              <a:ext cx="261795" cy="212447"/>
            </a:xfrm>
            <a:custGeom>
              <a:rect b="b" l="l" r="r" t="t"/>
              <a:pathLst>
                <a:path extrusionOk="0" h="39990" w="49279">
                  <a:moveTo>
                    <a:pt x="7997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7" y="39989"/>
                  </a:cubicBezTo>
                  <a:lnTo>
                    <a:pt x="41282" y="39989"/>
                  </a:lnTo>
                  <a:cubicBezTo>
                    <a:pt x="45697" y="39989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80"/>
                    <a:pt x="45697" y="1"/>
                    <a:pt x="41282" y="1"/>
                  </a:cubicBezTo>
                  <a:close/>
                </a:path>
              </a:pathLst>
            </a:custGeom>
            <a:solidFill>
              <a:srgbClr val="FFF5EA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Extends from the skull to the pelvis</a:t>
              </a:r>
              <a:endParaRPr b="0" i="0" sz="2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35" name="Google Shape;135;p11"/>
            <p:cNvSpPr/>
            <p:nvPr/>
          </p:nvSpPr>
          <p:spPr>
            <a:xfrm>
              <a:off x="2718685" y="2660136"/>
              <a:ext cx="17919" cy="17919"/>
            </a:xfrm>
            <a:custGeom>
              <a:rect b="b" l="l" r="r" t="t"/>
              <a:pathLst>
                <a:path extrusionOk="0" h="3373" w="3373">
                  <a:moveTo>
                    <a:pt x="1687" y="0"/>
                  </a:moveTo>
                  <a:cubicBezTo>
                    <a:pt x="755" y="0"/>
                    <a:pt x="1" y="754"/>
                    <a:pt x="1" y="1687"/>
                  </a:cubicBezTo>
                  <a:cubicBezTo>
                    <a:pt x="1" y="2619"/>
                    <a:pt x="755" y="3373"/>
                    <a:pt x="1687" y="3373"/>
                  </a:cubicBezTo>
                  <a:cubicBezTo>
                    <a:pt x="2618" y="3373"/>
                    <a:pt x="3372" y="2617"/>
                    <a:pt x="3372" y="1687"/>
                  </a:cubicBezTo>
                  <a:cubicBezTo>
                    <a:pt x="3372" y="754"/>
                    <a:pt x="2618" y="0"/>
                    <a:pt x="1687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1"/>
            <p:cNvSpPr/>
            <p:nvPr/>
          </p:nvSpPr>
          <p:spPr>
            <a:xfrm>
              <a:off x="3062128" y="2660136"/>
              <a:ext cx="17924" cy="17919"/>
            </a:xfrm>
            <a:custGeom>
              <a:rect b="b" l="l" r="r" t="t"/>
              <a:pathLst>
                <a:path extrusionOk="0" h="3373" w="3374">
                  <a:moveTo>
                    <a:pt x="1687" y="0"/>
                  </a:moveTo>
                  <a:cubicBezTo>
                    <a:pt x="755" y="0"/>
                    <a:pt x="0" y="754"/>
                    <a:pt x="0" y="1687"/>
                  </a:cubicBezTo>
                  <a:cubicBezTo>
                    <a:pt x="0" y="2619"/>
                    <a:pt x="755" y="3373"/>
                    <a:pt x="1687" y="3373"/>
                  </a:cubicBezTo>
                  <a:cubicBezTo>
                    <a:pt x="2619" y="3370"/>
                    <a:pt x="3373" y="2617"/>
                    <a:pt x="3373" y="1687"/>
                  </a:cubicBezTo>
                  <a:cubicBezTo>
                    <a:pt x="3373" y="754"/>
                    <a:pt x="2619" y="0"/>
                    <a:pt x="1687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1"/>
            <p:cNvSpPr/>
            <p:nvPr/>
          </p:nvSpPr>
          <p:spPr>
            <a:xfrm>
              <a:off x="2375226" y="2660136"/>
              <a:ext cx="17924" cy="17919"/>
            </a:xfrm>
            <a:custGeom>
              <a:rect b="b" l="l" r="r" t="t"/>
              <a:pathLst>
                <a:path extrusionOk="0" h="3373" w="3374">
                  <a:moveTo>
                    <a:pt x="1687" y="0"/>
                  </a:moveTo>
                  <a:cubicBezTo>
                    <a:pt x="755" y="0"/>
                    <a:pt x="1" y="754"/>
                    <a:pt x="1" y="1687"/>
                  </a:cubicBezTo>
                  <a:cubicBezTo>
                    <a:pt x="1" y="2619"/>
                    <a:pt x="755" y="3373"/>
                    <a:pt x="1687" y="3373"/>
                  </a:cubicBezTo>
                  <a:cubicBezTo>
                    <a:pt x="2619" y="3370"/>
                    <a:pt x="3374" y="2617"/>
                    <a:pt x="3374" y="1687"/>
                  </a:cubicBezTo>
                  <a:cubicBezTo>
                    <a:pt x="3374" y="754"/>
                    <a:pt x="2619" y="0"/>
                    <a:pt x="1687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11"/>
            <p:cNvSpPr/>
            <p:nvPr/>
          </p:nvSpPr>
          <p:spPr>
            <a:xfrm>
              <a:off x="2718685" y="2756878"/>
              <a:ext cx="17919" cy="17919"/>
            </a:xfrm>
            <a:custGeom>
              <a:rect b="b" l="l" r="r" t="t"/>
              <a:pathLst>
                <a:path extrusionOk="0" h="3373" w="3373">
                  <a:moveTo>
                    <a:pt x="1687" y="1"/>
                  </a:moveTo>
                  <a:cubicBezTo>
                    <a:pt x="755" y="1"/>
                    <a:pt x="1" y="754"/>
                    <a:pt x="1" y="1686"/>
                  </a:cubicBezTo>
                  <a:cubicBezTo>
                    <a:pt x="1" y="2618"/>
                    <a:pt x="755" y="3372"/>
                    <a:pt x="1687" y="3372"/>
                  </a:cubicBezTo>
                  <a:cubicBezTo>
                    <a:pt x="2618" y="3372"/>
                    <a:pt x="3372" y="2616"/>
                    <a:pt x="3372" y="1686"/>
                  </a:cubicBezTo>
                  <a:cubicBezTo>
                    <a:pt x="3372" y="754"/>
                    <a:pt x="2618" y="1"/>
                    <a:pt x="1687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11"/>
            <p:cNvSpPr/>
            <p:nvPr/>
          </p:nvSpPr>
          <p:spPr>
            <a:xfrm>
              <a:off x="2777509" y="2756878"/>
              <a:ext cx="17914" cy="17919"/>
            </a:xfrm>
            <a:custGeom>
              <a:rect b="b" l="l" r="r" t="t"/>
              <a:pathLst>
                <a:path extrusionOk="0" h="3373" w="3372">
                  <a:moveTo>
                    <a:pt x="1685" y="1"/>
                  </a:moveTo>
                  <a:cubicBezTo>
                    <a:pt x="753" y="1"/>
                    <a:pt x="0" y="754"/>
                    <a:pt x="0" y="1686"/>
                  </a:cubicBezTo>
                  <a:cubicBezTo>
                    <a:pt x="0" y="2618"/>
                    <a:pt x="753" y="3372"/>
                    <a:pt x="1685" y="3372"/>
                  </a:cubicBezTo>
                  <a:cubicBezTo>
                    <a:pt x="2617" y="3372"/>
                    <a:pt x="3372" y="2616"/>
                    <a:pt x="3372" y="1686"/>
                  </a:cubicBezTo>
                  <a:cubicBezTo>
                    <a:pt x="3372" y="754"/>
                    <a:pt x="2617" y="1"/>
                    <a:pt x="1685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11"/>
            <p:cNvSpPr/>
            <p:nvPr/>
          </p:nvSpPr>
          <p:spPr>
            <a:xfrm>
              <a:off x="2659856" y="2756878"/>
              <a:ext cx="17914" cy="17919"/>
            </a:xfrm>
            <a:custGeom>
              <a:rect b="b" l="l" r="r" t="t"/>
              <a:pathLst>
                <a:path extrusionOk="0" h="3373" w="3372">
                  <a:moveTo>
                    <a:pt x="1687" y="1"/>
                  </a:moveTo>
                  <a:cubicBezTo>
                    <a:pt x="755" y="1"/>
                    <a:pt x="1" y="754"/>
                    <a:pt x="1" y="1686"/>
                  </a:cubicBezTo>
                  <a:cubicBezTo>
                    <a:pt x="1" y="2618"/>
                    <a:pt x="755" y="3372"/>
                    <a:pt x="1687" y="3372"/>
                  </a:cubicBezTo>
                  <a:cubicBezTo>
                    <a:pt x="2619" y="3372"/>
                    <a:pt x="3372" y="2616"/>
                    <a:pt x="3372" y="1686"/>
                  </a:cubicBezTo>
                  <a:cubicBezTo>
                    <a:pt x="3372" y="754"/>
                    <a:pt x="2619" y="1"/>
                    <a:pt x="1687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11"/>
            <p:cNvSpPr/>
            <p:nvPr/>
          </p:nvSpPr>
          <p:spPr>
            <a:xfrm>
              <a:off x="2644918" y="2533889"/>
              <a:ext cx="163747" cy="1291"/>
            </a:xfrm>
            <a:custGeom>
              <a:rect b="b" l="l" r="r" t="t"/>
              <a:pathLst>
                <a:path extrusionOk="0" h="243" w="30823">
                  <a:moveTo>
                    <a:pt x="121" y="1"/>
                  </a:moveTo>
                  <a:cubicBezTo>
                    <a:pt x="55" y="1"/>
                    <a:pt x="0" y="55"/>
                    <a:pt x="0" y="121"/>
                  </a:cubicBezTo>
                  <a:cubicBezTo>
                    <a:pt x="0" y="187"/>
                    <a:pt x="55" y="243"/>
                    <a:pt x="121" y="243"/>
                  </a:cubicBezTo>
                  <a:lnTo>
                    <a:pt x="30701" y="243"/>
                  </a:lnTo>
                  <a:cubicBezTo>
                    <a:pt x="30769" y="243"/>
                    <a:pt x="30823" y="187"/>
                    <a:pt x="30823" y="121"/>
                  </a:cubicBezTo>
                  <a:cubicBezTo>
                    <a:pt x="30823" y="55"/>
                    <a:pt x="30767" y="1"/>
                    <a:pt x="30701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42" name="Google Shape;142;p11"/>
            <p:cNvSpPr/>
            <p:nvPr/>
          </p:nvSpPr>
          <p:spPr>
            <a:xfrm>
              <a:off x="2547865" y="2428324"/>
              <a:ext cx="355041" cy="212447"/>
            </a:xfrm>
            <a:custGeom>
              <a:rect b="b" l="l" r="r" t="t"/>
              <a:pathLst>
                <a:path extrusionOk="0" h="39990" w="49277">
                  <a:moveTo>
                    <a:pt x="7996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6" y="39989"/>
                  </a:cubicBezTo>
                  <a:lnTo>
                    <a:pt x="41280" y="39989"/>
                  </a:lnTo>
                  <a:cubicBezTo>
                    <a:pt x="45697" y="39989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7" y="3580"/>
                    <a:pt x="45697" y="1"/>
                    <a:pt x="41280" y="1"/>
                  </a:cubicBezTo>
                  <a:close/>
                </a:path>
              </a:pathLst>
            </a:custGeom>
            <a:solidFill>
              <a:srgbClr val="FFF5EA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25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Surrounds and protects the </a:t>
              </a:r>
              <a:r>
                <a:rPr b="1" i="0" lang="en-US" sz="2500" u="sng" cap="none" strike="noStrike">
                  <a:solidFill>
                    <a:srgbClr val="CC0000"/>
                  </a:solidFill>
                  <a:latin typeface="Comfortaa"/>
                  <a:ea typeface="Comfortaa"/>
                  <a:cs typeface="Comfortaa"/>
                  <a:sym typeface="Comfortaa"/>
                </a:rPr>
                <a:t>spinal cord</a:t>
              </a:r>
              <a:r>
                <a:rPr b="0" i="0" lang="en-US" sz="25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 and supports the whole body</a:t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3" name="Google Shape;14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48925" y="660401"/>
            <a:ext cx="3486150" cy="938212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1"/>
          <p:cNvSpPr/>
          <p:nvPr/>
        </p:nvSpPr>
        <p:spPr>
          <a:xfrm>
            <a:off x="15600400" y="1382650"/>
            <a:ext cx="873900" cy="434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1"/>
          <p:cNvSpPr txBox="1"/>
          <p:nvPr/>
        </p:nvSpPr>
        <p:spPr>
          <a:xfrm>
            <a:off x="789850" y="9478325"/>
            <a:ext cx="11979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sng" cap="none" strike="noStrike">
                <a:solidFill>
                  <a:srgbClr val="666666"/>
                </a:solidFill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Mnemonic</a:t>
            </a:r>
            <a:r>
              <a:rPr b="0" i="0" lang="en-US" sz="1600" u="none" cap="none" strike="noStrike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 for the single vertebrae: Breakfast at 7 (Cervical) , Lunch at 12 ( Thoracic) , Dinner at 5 ( Lumbar) </a:t>
            </a:r>
            <a:endParaRPr b="0" i="0" sz="1600" u="none" cap="none" strike="noStrike">
              <a:solidFill>
                <a:srgbClr val="666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2"/>
          <p:cNvSpPr txBox="1"/>
          <p:nvPr/>
        </p:nvSpPr>
        <p:spPr>
          <a:xfrm>
            <a:off x="6488150" y="1692550"/>
            <a:ext cx="1083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2"/>
          <p:cNvSpPr txBox="1"/>
          <p:nvPr/>
        </p:nvSpPr>
        <p:spPr>
          <a:xfrm>
            <a:off x="1898378" y="786650"/>
            <a:ext cx="55854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Vertebral Column</a:t>
            </a:r>
            <a:endParaRPr b="0" i="0" sz="3500" u="none" cap="none" strike="noStrike">
              <a:solidFill>
                <a:srgbClr val="000000"/>
              </a:solidFill>
              <a:highlight>
                <a:srgbClr val="EFEFEF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3" name="Google Shape;153;p12"/>
          <p:cNvSpPr txBox="1"/>
          <p:nvPr/>
        </p:nvSpPr>
        <p:spPr>
          <a:xfrm>
            <a:off x="782300" y="2275338"/>
            <a:ext cx="17064900" cy="40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The </a:t>
            </a:r>
            <a:r>
              <a:rPr b="1" i="0" lang="en-US" sz="27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single vertebrae </a:t>
            </a:r>
            <a:r>
              <a:rPr b="0" i="0" lang="en-US" sz="27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are </a:t>
            </a:r>
            <a:r>
              <a:rPr b="1" i="0" lang="en-US" sz="27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separated by</a:t>
            </a:r>
            <a:r>
              <a:rPr b="0" i="0" lang="en-US" sz="2700" u="none" cap="none" strike="noStrike">
                <a:solidFill>
                  <a:srgbClr val="00FF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0" i="0" lang="en-US" sz="27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pads of flexible </a:t>
            </a:r>
            <a:r>
              <a:rPr b="1" i="0" lang="en-US" sz="27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fibrocartilage</a:t>
            </a:r>
            <a:r>
              <a:rPr b="0" i="0" lang="en-US" sz="2700" u="none" cap="none" strike="noStrike">
                <a:solidFill>
                  <a:srgbClr val="00FF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0" i="0" lang="en-US" sz="27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called the </a:t>
            </a:r>
            <a:r>
              <a:rPr b="1" i="0" lang="en-US" sz="27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intervertebral disc</a:t>
            </a:r>
            <a:r>
              <a:rPr b="1" i="0" lang="en-US" sz="2700" u="none" cap="none" strike="noStrike">
                <a:solidFill>
                  <a:srgbClr val="FF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0" i="0" lang="en-US" sz="2700" u="none" cap="none" strike="noStrike">
                <a:solidFill>
                  <a:srgbClr val="3C78D8"/>
                </a:solidFill>
                <a:latin typeface="Comfortaa"/>
                <a:ea typeface="Comfortaa"/>
                <a:cs typeface="Comfortaa"/>
                <a:sym typeface="Comfortaa"/>
              </a:rPr>
              <a:t>(I/V disc) </a:t>
            </a:r>
            <a:r>
              <a:rPr b="1" i="0" lang="en-US" sz="27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b="0" i="0" lang="en-US" sz="27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which cushion the vertebrae and absorb shocks.</a:t>
            </a:r>
            <a:endParaRPr b="0" i="0" sz="27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The</a:t>
            </a:r>
            <a:r>
              <a:rPr b="0" i="0" lang="en-US" sz="27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1" i="0" lang="en-US" sz="27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intervertebral discs</a:t>
            </a:r>
            <a:r>
              <a:rPr b="0" i="0" lang="en-US" sz="27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and </a:t>
            </a:r>
            <a:r>
              <a:rPr b="1" i="0" lang="en-US" sz="27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S-shaped curvatures</a:t>
            </a:r>
            <a:r>
              <a:rPr b="1" i="0" lang="en-US" sz="27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0" i="0" lang="en-US" sz="20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(Explained in the next slide)</a:t>
            </a:r>
            <a:r>
              <a:rPr b="0" i="0" lang="en-US" sz="27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of the vertebral column work together to:</a:t>
            </a:r>
            <a:endParaRPr b="0" i="0" sz="27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1- </a:t>
            </a:r>
            <a:r>
              <a:rPr b="1" i="0" lang="en-US" sz="27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Prevent shock to the head</a:t>
            </a:r>
            <a:r>
              <a:rPr b="0" i="0" lang="en-US" sz="27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when we walk or run</a:t>
            </a:r>
            <a:endParaRPr b="0" i="0" sz="27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7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    2- </a:t>
            </a:r>
            <a:r>
              <a:rPr lang="en-US" sz="2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Make</a:t>
            </a:r>
            <a:r>
              <a:rPr b="0" i="0" lang="en-US" sz="27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the </a:t>
            </a:r>
            <a:r>
              <a:rPr b="1" i="0" lang="en-US" sz="27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body trunk flexible</a:t>
            </a:r>
            <a:r>
              <a:rPr b="0" i="0" lang="en-US" sz="27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b="0" i="0" sz="27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54" name="Google Shape;154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00975" y="6992568"/>
            <a:ext cx="2923444" cy="2864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386505" y="6770250"/>
            <a:ext cx="3139022" cy="3203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6" name="Google Shape;156;p12"/>
          <p:cNvCxnSpPr/>
          <p:nvPr/>
        </p:nvCxnSpPr>
        <p:spPr>
          <a:xfrm>
            <a:off x="8409862" y="8329596"/>
            <a:ext cx="1644300" cy="523500"/>
          </a:xfrm>
          <a:prstGeom prst="straightConnector1">
            <a:avLst/>
          </a:prstGeom>
          <a:noFill/>
          <a:ln cap="flat" cmpd="sng" w="28575">
            <a:solidFill>
              <a:srgbClr val="F6B26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7" name="Google Shape;157;p12"/>
          <p:cNvCxnSpPr/>
          <p:nvPr/>
        </p:nvCxnSpPr>
        <p:spPr>
          <a:xfrm flipH="1">
            <a:off x="12594222" y="7924230"/>
            <a:ext cx="2375100" cy="895200"/>
          </a:xfrm>
          <a:prstGeom prst="straightConnector1">
            <a:avLst/>
          </a:prstGeom>
          <a:noFill/>
          <a:ln cap="flat" cmpd="sng" w="28575">
            <a:solidFill>
              <a:srgbClr val="F6B26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8" name="Google Shape;158;p12"/>
          <p:cNvSpPr txBox="1"/>
          <p:nvPr/>
        </p:nvSpPr>
        <p:spPr>
          <a:xfrm>
            <a:off x="10070585" y="8853266"/>
            <a:ext cx="25416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-US" sz="2600" u="none" cap="none" strike="noStrike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Intervertebral disc</a:t>
            </a:r>
            <a:endParaRPr b="0" i="0" sz="2600" u="none" cap="none" strike="noStrike">
              <a:solidFill>
                <a:srgbClr val="666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9" name="Google Shape;159;p12"/>
          <p:cNvSpPr/>
          <p:nvPr/>
        </p:nvSpPr>
        <p:spPr>
          <a:xfrm>
            <a:off x="357325" y="5171700"/>
            <a:ext cx="865200" cy="400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CE5CD"/>
          </a:solidFill>
          <a:ln cap="flat" cmpd="sng" w="19050">
            <a:solidFill>
              <a:srgbClr val="FCE5C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2"/>
          <p:cNvSpPr/>
          <p:nvPr/>
        </p:nvSpPr>
        <p:spPr>
          <a:xfrm>
            <a:off x="357325" y="5794250"/>
            <a:ext cx="865200" cy="400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CE5CD"/>
          </a:solidFill>
          <a:ln cap="flat" cmpd="sng" w="19050">
            <a:solidFill>
              <a:srgbClr val="FCE5C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2"/>
          <p:cNvSpPr txBox="1"/>
          <p:nvPr/>
        </p:nvSpPr>
        <p:spPr>
          <a:xfrm>
            <a:off x="10302600" y="8360500"/>
            <a:ext cx="710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كأنه حشوة بين الفقرات</a:t>
            </a:r>
            <a:endParaRPr b="0" i="0" sz="1800" u="none" cap="none" strike="noStrike">
              <a:solidFill>
                <a:srgbClr val="666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3"/>
          <p:cNvSpPr/>
          <p:nvPr/>
        </p:nvSpPr>
        <p:spPr>
          <a:xfrm>
            <a:off x="5886325" y="451350"/>
            <a:ext cx="6281400" cy="1258500"/>
          </a:xfrm>
          <a:prstGeom prst="roundRect">
            <a:avLst>
              <a:gd fmla="val 50000" name="adj"/>
            </a:avLst>
          </a:prstGeom>
          <a:solidFill>
            <a:srgbClr val="FCE5CD"/>
          </a:solidFill>
          <a:ln cap="flat" cmpd="sng" w="2857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US" sz="35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Spinal Curvatures</a:t>
            </a:r>
            <a:endParaRPr b="1" i="0" sz="43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8" name="Google Shape;168;p13"/>
          <p:cNvSpPr/>
          <p:nvPr/>
        </p:nvSpPr>
        <p:spPr>
          <a:xfrm>
            <a:off x="11115475" y="2295175"/>
            <a:ext cx="5678700" cy="1258500"/>
          </a:xfrm>
          <a:prstGeom prst="roundRect">
            <a:avLst>
              <a:gd fmla="val 50000" name="adj"/>
            </a:avLst>
          </a:prstGeom>
          <a:noFill/>
          <a:ln cap="flat" cmpd="sng" w="2857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Secondary curvatures</a:t>
            </a:r>
            <a:endParaRPr b="0" i="0" sz="37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9" name="Google Shape;169;p13"/>
          <p:cNvSpPr/>
          <p:nvPr/>
        </p:nvSpPr>
        <p:spPr>
          <a:xfrm>
            <a:off x="1015492" y="2295175"/>
            <a:ext cx="5751600" cy="1258500"/>
          </a:xfrm>
          <a:prstGeom prst="roundRect">
            <a:avLst>
              <a:gd fmla="val 50000" name="adj"/>
            </a:avLst>
          </a:prstGeom>
          <a:noFill/>
          <a:ln cap="flat" cmpd="sng" w="2857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Primary curvatures</a:t>
            </a:r>
            <a:endParaRPr b="0" i="0" sz="38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70" name="Google Shape;170;p13"/>
          <p:cNvSpPr/>
          <p:nvPr/>
        </p:nvSpPr>
        <p:spPr>
          <a:xfrm>
            <a:off x="912150" y="4054800"/>
            <a:ext cx="5958300" cy="1034400"/>
          </a:xfrm>
          <a:prstGeom prst="roundRect">
            <a:avLst>
              <a:gd fmla="val 50000" name="adj"/>
            </a:avLst>
          </a:prstGeom>
          <a:noFill/>
          <a:ln cap="flat" cmpd="sng" w="2857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Present in the </a:t>
            </a:r>
            <a:r>
              <a:rPr b="1" i="0" lang="en-US" sz="2400" u="none" cap="none" strike="noStrike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Thoracic</a:t>
            </a:r>
            <a:r>
              <a:rPr b="0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and </a:t>
            </a:r>
            <a:r>
              <a:rPr b="1" i="0" lang="en-US" sz="2500" u="none" cap="none" strike="noStrike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Sacral</a:t>
            </a:r>
            <a:r>
              <a:rPr b="1" i="0" lang="en-US" sz="2200" u="none" cap="none" strike="noStrike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0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regions. </a:t>
            </a:r>
            <a:endParaRPr b="0" i="0" sz="3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1" name="Google Shape;171;p13"/>
          <p:cNvSpPr/>
          <p:nvPr/>
        </p:nvSpPr>
        <p:spPr>
          <a:xfrm>
            <a:off x="9575092" y="4137773"/>
            <a:ext cx="3456900" cy="1258500"/>
          </a:xfrm>
          <a:prstGeom prst="roundRect">
            <a:avLst>
              <a:gd fmla="val 50000" name="adj"/>
            </a:avLst>
          </a:prstGeom>
          <a:noFill/>
          <a:ln cap="flat" cmpd="sng" w="2857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-US" sz="2900" u="none" cap="none" strike="noStrike">
                <a:solidFill>
                  <a:srgbClr val="E06666"/>
                </a:solidFill>
                <a:latin typeface="Comfortaa"/>
                <a:ea typeface="Comfortaa"/>
                <a:cs typeface="Comfortaa"/>
                <a:sym typeface="Comfortaa"/>
              </a:rPr>
              <a:t>Cervical</a:t>
            </a:r>
            <a:r>
              <a:rPr b="0" i="0" lang="en-US" sz="29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curvature</a:t>
            </a:r>
            <a:endParaRPr b="0" i="0" sz="29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72" name="Google Shape;172;p13"/>
          <p:cNvSpPr/>
          <p:nvPr/>
        </p:nvSpPr>
        <p:spPr>
          <a:xfrm>
            <a:off x="14314916" y="4137786"/>
            <a:ext cx="3456900" cy="1258500"/>
          </a:xfrm>
          <a:prstGeom prst="roundRect">
            <a:avLst>
              <a:gd fmla="val 50000" name="adj"/>
            </a:avLst>
          </a:prstGeom>
          <a:noFill/>
          <a:ln cap="flat" cmpd="sng" w="2857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Lumbar</a:t>
            </a:r>
            <a:r>
              <a:rPr b="0" i="0" lang="en-US" sz="29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curvature</a:t>
            </a:r>
            <a:endParaRPr b="0" i="0" sz="37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173" name="Google Shape;173;p13"/>
          <p:cNvCxnSpPr>
            <a:stCxn id="167" idx="2"/>
            <a:endCxn id="168" idx="0"/>
          </p:cNvCxnSpPr>
          <p:nvPr/>
        </p:nvCxnSpPr>
        <p:spPr>
          <a:xfrm flipH="1" rot="-5400000">
            <a:off x="11198275" y="-461400"/>
            <a:ext cx="585300" cy="4927800"/>
          </a:xfrm>
          <a:prstGeom prst="bentConnector3">
            <a:avLst>
              <a:gd fmla="val 50002" name="adj1"/>
            </a:avLst>
          </a:prstGeom>
          <a:noFill/>
          <a:ln cap="flat" cmpd="sng" w="2857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4" name="Google Shape;174;p13"/>
          <p:cNvCxnSpPr>
            <a:stCxn id="169" idx="0"/>
            <a:endCxn id="167" idx="2"/>
          </p:cNvCxnSpPr>
          <p:nvPr/>
        </p:nvCxnSpPr>
        <p:spPr>
          <a:xfrm rot="-5400000">
            <a:off x="6166492" y="-565325"/>
            <a:ext cx="585300" cy="5135700"/>
          </a:xfrm>
          <a:prstGeom prst="bentConnector3">
            <a:avLst>
              <a:gd fmla="val 50002" name="adj1"/>
            </a:avLst>
          </a:prstGeom>
          <a:noFill/>
          <a:ln cap="flat" cmpd="sng" w="2857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5" name="Google Shape;175;p13"/>
          <p:cNvCxnSpPr>
            <a:stCxn id="168" idx="2"/>
            <a:endCxn id="172" idx="0"/>
          </p:cNvCxnSpPr>
          <p:nvPr/>
        </p:nvCxnSpPr>
        <p:spPr>
          <a:xfrm flipH="1" rot="-5400000">
            <a:off x="14707075" y="2801425"/>
            <a:ext cx="584100" cy="2088600"/>
          </a:xfrm>
          <a:prstGeom prst="bentConnector3">
            <a:avLst>
              <a:gd fmla="val 50001" name="adj1"/>
            </a:avLst>
          </a:prstGeom>
          <a:noFill/>
          <a:ln cap="flat" cmpd="sng" w="2857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6" name="Google Shape;176;p13"/>
          <p:cNvCxnSpPr>
            <a:stCxn id="171" idx="0"/>
            <a:endCxn id="168" idx="2"/>
          </p:cNvCxnSpPr>
          <p:nvPr/>
        </p:nvCxnSpPr>
        <p:spPr>
          <a:xfrm rot="-5400000">
            <a:off x="12337192" y="2520023"/>
            <a:ext cx="584100" cy="26514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7" name="Google Shape;177;p13"/>
          <p:cNvCxnSpPr>
            <a:stCxn id="169" idx="2"/>
            <a:endCxn id="170" idx="0"/>
          </p:cNvCxnSpPr>
          <p:nvPr/>
        </p:nvCxnSpPr>
        <p:spPr>
          <a:xfrm>
            <a:off x="3891292" y="3553675"/>
            <a:ext cx="0" cy="501000"/>
          </a:xfrm>
          <a:prstGeom prst="straightConnector1">
            <a:avLst/>
          </a:prstGeom>
          <a:noFill/>
          <a:ln cap="flat" cmpd="sng" w="2857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8" name="Google Shape;178;p13"/>
          <p:cNvCxnSpPr>
            <a:endCxn id="179" idx="0"/>
          </p:cNvCxnSpPr>
          <p:nvPr/>
        </p:nvCxnSpPr>
        <p:spPr>
          <a:xfrm flipH="1">
            <a:off x="3891300" y="5089325"/>
            <a:ext cx="8700" cy="501000"/>
          </a:xfrm>
          <a:prstGeom prst="straightConnector1">
            <a:avLst/>
          </a:prstGeom>
          <a:noFill/>
          <a:ln cap="flat" cmpd="sng" w="2857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9" name="Google Shape;179;p13"/>
          <p:cNvSpPr/>
          <p:nvPr/>
        </p:nvSpPr>
        <p:spPr>
          <a:xfrm>
            <a:off x="1015500" y="5590325"/>
            <a:ext cx="5751600" cy="1258500"/>
          </a:xfrm>
          <a:prstGeom prst="roundRect">
            <a:avLst>
              <a:gd fmla="val 50000" name="adj"/>
            </a:avLst>
          </a:prstGeom>
          <a:noFill/>
          <a:ln cap="flat" cmpd="sng" w="2857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Referred to as primary, </a:t>
            </a:r>
            <a:r>
              <a:rPr b="0" i="0" lang="en-US" sz="2100" u="none" cap="none" strike="noStrike">
                <a:solidFill>
                  <a:srgbClr val="3C78D8"/>
                </a:solidFill>
                <a:latin typeface="Comfortaa"/>
                <a:ea typeface="Comfortaa"/>
                <a:cs typeface="Comfortaa"/>
                <a:sym typeface="Comfortaa"/>
              </a:rPr>
              <a:t>why?</a:t>
            </a:r>
            <a:r>
              <a:rPr b="0" i="0" lang="en-US" sz="21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Because they are present </a:t>
            </a:r>
            <a:r>
              <a:rPr b="1" i="0" lang="en-US" sz="21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when we are born</a:t>
            </a:r>
            <a:endParaRPr b="1" i="0" sz="21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80" name="Google Shape;180;p13"/>
          <p:cNvSpPr/>
          <p:nvPr/>
        </p:nvSpPr>
        <p:spPr>
          <a:xfrm>
            <a:off x="9575100" y="5688325"/>
            <a:ext cx="3456900" cy="1258500"/>
          </a:xfrm>
          <a:prstGeom prst="roundRect">
            <a:avLst>
              <a:gd fmla="val 50000" name="adj"/>
            </a:avLst>
          </a:prstGeom>
          <a:noFill/>
          <a:ln cap="flat" cmpd="sng" w="2857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Appears when a baby begins to </a:t>
            </a:r>
            <a:r>
              <a:rPr b="1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hold his head</a:t>
            </a: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(6th month)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81" name="Google Shape;181;p13"/>
          <p:cNvSpPr/>
          <p:nvPr/>
        </p:nvSpPr>
        <p:spPr>
          <a:xfrm>
            <a:off x="14314916" y="5688336"/>
            <a:ext cx="3456900" cy="1258500"/>
          </a:xfrm>
          <a:prstGeom prst="roundRect">
            <a:avLst>
              <a:gd fmla="val 50000" name="adj"/>
            </a:avLst>
          </a:prstGeom>
          <a:noFill/>
          <a:ln cap="flat" cmpd="sng" w="2857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Develops when the baby </a:t>
            </a:r>
            <a:r>
              <a:rPr b="1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begins to walk </a:t>
            </a:r>
            <a:r>
              <a:rPr b="0" i="0" lang="en-US" sz="19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(around the end of the 1st year)</a:t>
            </a:r>
            <a:endParaRPr b="0" i="0" sz="27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182" name="Google Shape;182;p13"/>
          <p:cNvCxnSpPr>
            <a:stCxn id="171" idx="2"/>
            <a:endCxn id="180" idx="0"/>
          </p:cNvCxnSpPr>
          <p:nvPr/>
        </p:nvCxnSpPr>
        <p:spPr>
          <a:xfrm>
            <a:off x="11303542" y="5396273"/>
            <a:ext cx="0" cy="292200"/>
          </a:xfrm>
          <a:prstGeom prst="straightConnector1">
            <a:avLst/>
          </a:prstGeom>
          <a:noFill/>
          <a:ln cap="flat" cmpd="sng" w="2857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3" name="Google Shape;183;p13"/>
          <p:cNvCxnSpPr>
            <a:stCxn id="172" idx="2"/>
            <a:endCxn id="181" idx="0"/>
          </p:cNvCxnSpPr>
          <p:nvPr/>
        </p:nvCxnSpPr>
        <p:spPr>
          <a:xfrm>
            <a:off x="16043366" y="5396286"/>
            <a:ext cx="0" cy="292200"/>
          </a:xfrm>
          <a:prstGeom prst="straightConnector1">
            <a:avLst/>
          </a:prstGeom>
          <a:noFill/>
          <a:ln cap="flat" cmpd="sng" w="2857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Spinal curves" id="184" name="Google Shape;184;p13" title="Spinal curves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905350" y="7163938"/>
            <a:ext cx="4532275" cy="289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3"/>
          <p:cNvSpPr/>
          <p:nvPr/>
        </p:nvSpPr>
        <p:spPr>
          <a:xfrm>
            <a:off x="15439900" y="9553838"/>
            <a:ext cx="1260000" cy="501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" name="Google Shape;18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35347" y="2719922"/>
            <a:ext cx="1583275" cy="6999299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3"/>
          <p:cNvSpPr/>
          <p:nvPr/>
        </p:nvSpPr>
        <p:spPr>
          <a:xfrm>
            <a:off x="14292750" y="7071363"/>
            <a:ext cx="2313300" cy="1034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Google Shape;188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0575" y="6996400"/>
            <a:ext cx="6508268" cy="313337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3"/>
          <p:cNvSpPr txBox="1"/>
          <p:nvPr/>
        </p:nvSpPr>
        <p:spPr>
          <a:xfrm>
            <a:off x="248400" y="1543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3"/>
          <p:cNvSpPr/>
          <p:nvPr/>
        </p:nvSpPr>
        <p:spPr>
          <a:xfrm>
            <a:off x="3761225" y="6996338"/>
            <a:ext cx="3353700" cy="313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4"/>
          <p:cNvSpPr txBox="1"/>
          <p:nvPr/>
        </p:nvSpPr>
        <p:spPr>
          <a:xfrm>
            <a:off x="1902700" y="815291"/>
            <a:ext cx="71652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Typical Vertebrae</a:t>
            </a:r>
            <a:endParaRPr b="0" i="0" sz="3500" u="none" cap="none" strike="noStrike">
              <a:solidFill>
                <a:srgbClr val="000000"/>
              </a:solidFill>
              <a:highlight>
                <a:srgbClr val="EFEFEF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197" name="Google Shape;197;p14"/>
          <p:cNvCxnSpPr>
            <a:stCxn id="198" idx="6"/>
            <a:endCxn id="199" idx="2"/>
          </p:cNvCxnSpPr>
          <p:nvPr/>
        </p:nvCxnSpPr>
        <p:spPr>
          <a:xfrm>
            <a:off x="2724550" y="5143500"/>
            <a:ext cx="1404600" cy="1872000"/>
          </a:xfrm>
          <a:prstGeom prst="bentConnector3">
            <a:avLst>
              <a:gd fmla="val 49995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0" name="Google Shape;200;p14"/>
          <p:cNvCxnSpPr>
            <a:stCxn id="198" idx="6"/>
            <a:endCxn id="201" idx="2"/>
          </p:cNvCxnSpPr>
          <p:nvPr/>
        </p:nvCxnSpPr>
        <p:spPr>
          <a:xfrm flipH="1" rot="10800000">
            <a:off x="2724550" y="2535600"/>
            <a:ext cx="1404600" cy="2607900"/>
          </a:xfrm>
          <a:prstGeom prst="bentConnector3">
            <a:avLst>
              <a:gd fmla="val 49995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2" name="Google Shape;202;p14"/>
          <p:cNvCxnSpPr/>
          <p:nvPr/>
        </p:nvCxnSpPr>
        <p:spPr>
          <a:xfrm flipH="1" rot="10800000">
            <a:off x="6841600" y="2294225"/>
            <a:ext cx="1226400" cy="18000"/>
          </a:xfrm>
          <a:prstGeom prst="bentConnector3">
            <a:avLst>
              <a:gd fmla="val 5583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3" name="Google Shape;203;p14"/>
          <p:cNvCxnSpPr>
            <a:stCxn id="204" idx="3"/>
            <a:endCxn id="205" idx="2"/>
          </p:cNvCxnSpPr>
          <p:nvPr/>
        </p:nvCxnSpPr>
        <p:spPr>
          <a:xfrm flipH="1" rot="10800000">
            <a:off x="6841600" y="4830300"/>
            <a:ext cx="1172400" cy="21852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6" name="Google Shape;206;p14"/>
          <p:cNvCxnSpPr>
            <a:stCxn id="204" idx="3"/>
            <a:endCxn id="207" idx="3"/>
          </p:cNvCxnSpPr>
          <p:nvPr/>
        </p:nvCxnSpPr>
        <p:spPr>
          <a:xfrm>
            <a:off x="6841600" y="7015500"/>
            <a:ext cx="1223400" cy="1245600"/>
          </a:xfrm>
          <a:prstGeom prst="bentConnector4">
            <a:avLst>
              <a:gd fmla="val 47916" name="adj1"/>
              <a:gd fmla="val 95055" name="adj2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08" name="Google Shape;208;p14"/>
          <p:cNvGrpSpPr/>
          <p:nvPr/>
        </p:nvGrpSpPr>
        <p:grpSpPr>
          <a:xfrm>
            <a:off x="8041000" y="1897100"/>
            <a:ext cx="2985375" cy="638400"/>
            <a:chOff x="5592550" y="1432688"/>
            <a:chExt cx="1492688" cy="319200"/>
          </a:xfrm>
        </p:grpSpPr>
        <p:sp>
          <p:nvSpPr>
            <p:cNvPr id="209" name="Google Shape;209;p14"/>
            <p:cNvSpPr/>
            <p:nvPr/>
          </p:nvSpPr>
          <p:spPr>
            <a:xfrm>
              <a:off x="5728938" y="1432688"/>
              <a:ext cx="1356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		 	 	 		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			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				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					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						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21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Disc like, weight-bearing part of the vertebra that </a:t>
              </a:r>
              <a:r>
                <a:rPr b="1" i="0" lang="en-US" sz="22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lies anteriorly</a:t>
              </a:r>
              <a:r>
                <a:rPr b="0" i="0" lang="en-US" sz="21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. </a:t>
              </a:r>
              <a:endParaRPr b="0" i="0" sz="21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					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				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			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		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t/>
              </a:r>
              <a:endParaRPr b="0" i="0" sz="22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10" name="Google Shape;210;p14"/>
            <p:cNvSpPr/>
            <p:nvPr/>
          </p:nvSpPr>
          <p:spPr>
            <a:xfrm>
              <a:off x="5592550" y="1544250"/>
              <a:ext cx="174000" cy="174000"/>
            </a:xfrm>
            <a:prstGeom prst="ellipse">
              <a:avLst/>
            </a:prstGeom>
            <a:solidFill>
              <a:srgbClr val="E6B8A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14"/>
          <p:cNvGrpSpPr/>
          <p:nvPr/>
        </p:nvGrpSpPr>
        <p:grpSpPr>
          <a:xfrm>
            <a:off x="0" y="4824300"/>
            <a:ext cx="2724550" cy="638400"/>
            <a:chOff x="1596750" y="2412150"/>
            <a:chExt cx="1362275" cy="319200"/>
          </a:xfrm>
        </p:grpSpPr>
        <p:sp>
          <p:nvSpPr>
            <p:cNvPr id="212" name="Google Shape;212;p14"/>
            <p:cNvSpPr/>
            <p:nvPr/>
          </p:nvSpPr>
          <p:spPr>
            <a:xfrm>
              <a:off x="1596750" y="2412150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b="1" i="0" lang="en-US" sz="2800" u="none" cap="none" strike="noStrike">
                  <a:solidFill>
                    <a:srgbClr val="3D3D3D"/>
                  </a:solidFill>
                  <a:latin typeface="Comfortaa"/>
                  <a:ea typeface="Comfortaa"/>
                  <a:cs typeface="Comfortaa"/>
                  <a:sym typeface="Comfortaa"/>
                </a:rPr>
                <a:t>Any vertebrae is formed from</a:t>
              </a:r>
              <a:endParaRPr b="1" i="0" sz="2800" u="none" cap="none" strike="noStrike">
                <a:solidFill>
                  <a:srgbClr val="3D3D3D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98" name="Google Shape;198;p14"/>
            <p:cNvSpPr/>
            <p:nvPr/>
          </p:nvSpPr>
          <p:spPr>
            <a:xfrm>
              <a:off x="2785025" y="2484750"/>
              <a:ext cx="174000" cy="174000"/>
            </a:xfrm>
            <a:prstGeom prst="ellipse">
              <a:avLst/>
            </a:prstGeom>
            <a:solidFill>
              <a:srgbClr val="E6B8A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213;p14"/>
          <p:cNvGrpSpPr/>
          <p:nvPr/>
        </p:nvGrpSpPr>
        <p:grpSpPr>
          <a:xfrm>
            <a:off x="4129000" y="6696300"/>
            <a:ext cx="2712600" cy="638400"/>
            <a:chOff x="3650050" y="3348150"/>
            <a:chExt cx="1356300" cy="319200"/>
          </a:xfrm>
        </p:grpSpPr>
        <p:sp>
          <p:nvSpPr>
            <p:cNvPr id="204" name="Google Shape;204;p14"/>
            <p:cNvSpPr/>
            <p:nvPr/>
          </p:nvSpPr>
          <p:spPr>
            <a:xfrm>
              <a:off x="3824050" y="3348150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b="0" i="0" lang="en-US" sz="2800" u="none" cap="none" strike="noStrike">
                  <a:solidFill>
                    <a:srgbClr val="3D3D3D"/>
                  </a:solidFill>
                  <a:latin typeface="Comfortaa"/>
                  <a:ea typeface="Comfortaa"/>
                  <a:cs typeface="Comfortaa"/>
                  <a:sym typeface="Comfortaa"/>
                </a:rPr>
                <a:t>Vertebral arch </a:t>
              </a:r>
              <a:r>
                <a:rPr b="0" i="0" lang="en-US" sz="2400" u="none" cap="none" strike="noStrike">
                  <a:solidFill>
                    <a:srgbClr val="6D9EEB"/>
                  </a:solidFill>
                  <a:latin typeface="Comfortaa"/>
                  <a:ea typeface="Comfortaa"/>
                  <a:cs typeface="Comfortaa"/>
                  <a:sym typeface="Comfortaa"/>
                </a:rPr>
                <a:t>(Neural arch)</a:t>
              </a:r>
              <a:endParaRPr b="0" i="0" sz="2400" u="none" cap="none" strike="noStrike">
                <a:solidFill>
                  <a:srgbClr val="6D9EEB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99" name="Google Shape;199;p14"/>
            <p:cNvSpPr/>
            <p:nvPr/>
          </p:nvSpPr>
          <p:spPr>
            <a:xfrm>
              <a:off x="3650050" y="3420750"/>
              <a:ext cx="174000" cy="174000"/>
            </a:xfrm>
            <a:prstGeom prst="ellipse">
              <a:avLst/>
            </a:prstGeom>
            <a:solidFill>
              <a:srgbClr val="E6B8A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14"/>
          <p:cNvGrpSpPr/>
          <p:nvPr/>
        </p:nvGrpSpPr>
        <p:grpSpPr>
          <a:xfrm>
            <a:off x="4129000" y="2216300"/>
            <a:ext cx="2712600" cy="638400"/>
            <a:chOff x="3650050" y="1476150"/>
            <a:chExt cx="1356300" cy="319200"/>
          </a:xfrm>
        </p:grpSpPr>
        <p:sp>
          <p:nvSpPr>
            <p:cNvPr id="215" name="Google Shape;215;p14"/>
            <p:cNvSpPr/>
            <p:nvPr/>
          </p:nvSpPr>
          <p:spPr>
            <a:xfrm>
              <a:off x="3824050" y="1476150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00"/>
                <a:buFont typeface="Arial"/>
                <a:buNone/>
              </a:pPr>
              <a:r>
                <a:rPr b="0" i="0" lang="en-US" sz="3100" u="none" cap="none" strike="noStrike">
                  <a:solidFill>
                    <a:srgbClr val="3D3D3D"/>
                  </a:solidFill>
                  <a:latin typeface="Comfortaa"/>
                  <a:ea typeface="Comfortaa"/>
                  <a:cs typeface="Comfortaa"/>
                  <a:sym typeface="Comfortaa"/>
                </a:rPr>
                <a:t>Body or Centrum</a:t>
              </a:r>
              <a:endParaRPr b="0" i="0" sz="3100" u="none" cap="none" strike="noStrike">
                <a:solidFill>
                  <a:srgbClr val="3D3D3D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01" name="Google Shape;201;p14"/>
            <p:cNvSpPr/>
            <p:nvPr/>
          </p:nvSpPr>
          <p:spPr>
            <a:xfrm>
              <a:off x="3650050" y="1548750"/>
              <a:ext cx="174000" cy="174000"/>
            </a:xfrm>
            <a:prstGeom prst="ellipse">
              <a:avLst/>
            </a:prstGeom>
            <a:solidFill>
              <a:srgbClr val="E6B8A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6" name="Google Shape;216;p14"/>
          <p:cNvGrpSpPr/>
          <p:nvPr/>
        </p:nvGrpSpPr>
        <p:grpSpPr>
          <a:xfrm>
            <a:off x="8014000" y="4511075"/>
            <a:ext cx="2538600" cy="638400"/>
            <a:chOff x="5592550" y="2890950"/>
            <a:chExt cx="1269300" cy="319200"/>
          </a:xfrm>
        </p:grpSpPr>
        <p:sp>
          <p:nvSpPr>
            <p:cNvPr id="217" name="Google Shape;217;p14"/>
            <p:cNvSpPr/>
            <p:nvPr/>
          </p:nvSpPr>
          <p:spPr>
            <a:xfrm>
              <a:off x="5679550" y="2890950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3D3D3D"/>
                  </a:solidFill>
                  <a:latin typeface="Comfortaa"/>
                  <a:ea typeface="Comfortaa"/>
                  <a:cs typeface="Comfortaa"/>
                  <a:sym typeface="Comfortaa"/>
                </a:rPr>
                <a:t> Formed </a:t>
              </a:r>
              <a:r>
                <a:rPr lang="en-US" sz="2300">
                  <a:solidFill>
                    <a:srgbClr val="3D3D3D"/>
                  </a:solidFill>
                  <a:latin typeface="Comfortaa"/>
                  <a:ea typeface="Comfortaa"/>
                  <a:cs typeface="Comfortaa"/>
                  <a:sym typeface="Comfortaa"/>
                </a:rPr>
                <a:t>from</a:t>
              </a:r>
              <a:r>
                <a:rPr b="0" i="0" lang="en-US" sz="22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b="0" i="0" sz="22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5" name="Google Shape;205;p14"/>
            <p:cNvSpPr/>
            <p:nvPr/>
          </p:nvSpPr>
          <p:spPr>
            <a:xfrm>
              <a:off x="5592550" y="2963550"/>
              <a:ext cx="174000" cy="174000"/>
            </a:xfrm>
            <a:prstGeom prst="ellipse">
              <a:avLst/>
            </a:prstGeom>
            <a:solidFill>
              <a:srgbClr val="E6B8A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8" name="Google Shape;218;p14"/>
          <p:cNvGrpSpPr/>
          <p:nvPr/>
        </p:nvGrpSpPr>
        <p:grpSpPr>
          <a:xfrm>
            <a:off x="8014000" y="7818950"/>
            <a:ext cx="2712600" cy="638400"/>
            <a:chOff x="5592550" y="3805350"/>
            <a:chExt cx="1356300" cy="319200"/>
          </a:xfrm>
        </p:grpSpPr>
        <p:sp>
          <p:nvSpPr>
            <p:cNvPr id="219" name="Google Shape;219;p14"/>
            <p:cNvSpPr/>
            <p:nvPr/>
          </p:nvSpPr>
          <p:spPr>
            <a:xfrm>
              <a:off x="5766550" y="3805350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US" sz="2400" u="none" cap="none" strike="noStrike">
                  <a:solidFill>
                    <a:srgbClr val="3D3D3D"/>
                  </a:solidFill>
                  <a:latin typeface="Comfortaa"/>
                  <a:ea typeface="Comfortaa"/>
                  <a:cs typeface="Comfortaa"/>
                  <a:sym typeface="Comfortaa"/>
                </a:rPr>
                <a:t>Carries 7 processes</a:t>
              </a:r>
              <a:endParaRPr b="0" i="0" sz="2400" u="none" cap="none" strike="noStrike">
                <a:solidFill>
                  <a:srgbClr val="3D3D3D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07" name="Google Shape;207;p14"/>
            <p:cNvSpPr/>
            <p:nvPr/>
          </p:nvSpPr>
          <p:spPr>
            <a:xfrm>
              <a:off x="5592550" y="3877950"/>
              <a:ext cx="174000" cy="174000"/>
            </a:xfrm>
            <a:prstGeom prst="ellipse">
              <a:avLst/>
            </a:prstGeom>
            <a:solidFill>
              <a:srgbClr val="E6B8A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20" name="Google Shape;220;p14"/>
          <p:cNvCxnSpPr>
            <a:endCxn id="221" idx="2"/>
          </p:cNvCxnSpPr>
          <p:nvPr/>
        </p:nvCxnSpPr>
        <p:spPr>
          <a:xfrm flipH="1" rot="10800000">
            <a:off x="10115539" y="4114840"/>
            <a:ext cx="783900" cy="6939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2" name="Google Shape;222;p14"/>
          <p:cNvCxnSpPr/>
          <p:nvPr/>
        </p:nvCxnSpPr>
        <p:spPr>
          <a:xfrm>
            <a:off x="10115674" y="4830286"/>
            <a:ext cx="783900" cy="6939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23" name="Google Shape;223;p14"/>
          <p:cNvGrpSpPr/>
          <p:nvPr/>
        </p:nvGrpSpPr>
        <p:grpSpPr>
          <a:xfrm>
            <a:off x="10899439" y="3872650"/>
            <a:ext cx="6878063" cy="484386"/>
            <a:chOff x="5592550" y="2890952"/>
            <a:chExt cx="5144399" cy="319200"/>
          </a:xfrm>
        </p:grpSpPr>
        <p:sp>
          <p:nvSpPr>
            <p:cNvPr id="224" name="Google Shape;224;p14"/>
            <p:cNvSpPr/>
            <p:nvPr/>
          </p:nvSpPr>
          <p:spPr>
            <a:xfrm>
              <a:off x="5766549" y="2890952"/>
              <a:ext cx="49704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>
                  <a:solidFill>
                    <a:srgbClr val="3D3D3D"/>
                  </a:solidFill>
                  <a:latin typeface="Comfortaa"/>
                  <a:ea typeface="Comfortaa"/>
                  <a:cs typeface="Comfortaa"/>
                  <a:sym typeface="Comfortaa"/>
                </a:rPr>
                <a:t>Fusion of </a:t>
              </a:r>
              <a:r>
                <a:rPr b="1" i="0" lang="en-US" sz="2400" u="none" cap="none" strike="noStrike">
                  <a:solidFill>
                    <a:srgbClr val="3D3D3D"/>
                  </a:solidFill>
                  <a:latin typeface="Comfortaa"/>
                  <a:ea typeface="Comfortaa"/>
                  <a:cs typeface="Comfortaa"/>
                  <a:sym typeface="Comfortaa"/>
                </a:rPr>
                <a:t>2 </a:t>
              </a:r>
              <a:r>
                <a:rPr b="1" lang="en-US" sz="2400">
                  <a:solidFill>
                    <a:srgbClr val="3D3D3D"/>
                  </a:solidFill>
                  <a:latin typeface="Comfortaa"/>
                  <a:ea typeface="Comfortaa"/>
                  <a:cs typeface="Comfortaa"/>
                  <a:sym typeface="Comfortaa"/>
                </a:rPr>
                <a:t>P</a:t>
              </a:r>
              <a:r>
                <a:rPr b="1" i="0" lang="en-US" sz="2400" u="none" cap="none" strike="noStrike">
                  <a:solidFill>
                    <a:srgbClr val="3D3D3D"/>
                  </a:solidFill>
                  <a:latin typeface="Comfortaa"/>
                  <a:ea typeface="Comfortaa"/>
                  <a:cs typeface="Comfortaa"/>
                  <a:sym typeface="Comfortaa"/>
                </a:rPr>
                <a:t>edicles</a:t>
              </a:r>
              <a:r>
                <a:rPr b="0" i="0" lang="en-US" sz="2400" u="none" cap="none" strike="noStrike">
                  <a:solidFill>
                    <a:srgbClr val="3D3D3D"/>
                  </a:solidFill>
                  <a:latin typeface="Comfortaa"/>
                  <a:ea typeface="Comfortaa"/>
                  <a:cs typeface="Comfortaa"/>
                  <a:sym typeface="Comfortaa"/>
                </a:rPr>
                <a:t> and </a:t>
              </a:r>
              <a:r>
                <a:rPr b="1" i="0" lang="en-US" sz="2400" u="none" cap="none" strike="noStrike">
                  <a:solidFill>
                    <a:srgbClr val="3D3D3D"/>
                  </a:solidFill>
                  <a:latin typeface="Comfortaa"/>
                  <a:ea typeface="Comfortaa"/>
                  <a:cs typeface="Comfortaa"/>
                  <a:sym typeface="Comfortaa"/>
                </a:rPr>
                <a:t>2 </a:t>
              </a:r>
              <a:r>
                <a:rPr b="1" lang="en-US" sz="2400">
                  <a:solidFill>
                    <a:srgbClr val="3D3D3D"/>
                  </a:solidFill>
                  <a:latin typeface="Comfortaa"/>
                  <a:ea typeface="Comfortaa"/>
                  <a:cs typeface="Comfortaa"/>
                  <a:sym typeface="Comfortaa"/>
                </a:rPr>
                <a:t>L</a:t>
              </a:r>
              <a:r>
                <a:rPr b="1" i="0" lang="en-US" sz="2400" u="none" cap="none" strike="noStrike">
                  <a:solidFill>
                    <a:srgbClr val="3D3D3D"/>
                  </a:solidFill>
                  <a:latin typeface="Comfortaa"/>
                  <a:ea typeface="Comfortaa"/>
                  <a:cs typeface="Comfortaa"/>
                  <a:sym typeface="Comfortaa"/>
                </a:rPr>
                <a:t>aminae</a:t>
              </a:r>
              <a:endParaRPr b="1" i="0" sz="1400" u="none" cap="none" strike="noStrike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21" name="Google Shape;221;p14"/>
            <p:cNvSpPr/>
            <p:nvPr/>
          </p:nvSpPr>
          <p:spPr>
            <a:xfrm>
              <a:off x="5592550" y="2963550"/>
              <a:ext cx="174000" cy="174000"/>
            </a:xfrm>
            <a:prstGeom prst="ellipse">
              <a:avLst/>
            </a:prstGeom>
            <a:solidFill>
              <a:srgbClr val="E6B8A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" name="Google Shape;225;p14"/>
          <p:cNvGrpSpPr/>
          <p:nvPr/>
        </p:nvGrpSpPr>
        <p:grpSpPr>
          <a:xfrm>
            <a:off x="10899587" y="5370475"/>
            <a:ext cx="4897835" cy="264078"/>
            <a:chOff x="5592550" y="3877950"/>
            <a:chExt cx="2516097" cy="174011"/>
          </a:xfrm>
        </p:grpSpPr>
        <p:sp>
          <p:nvSpPr>
            <p:cNvPr id="226" name="Google Shape;226;p14"/>
            <p:cNvSpPr/>
            <p:nvPr/>
          </p:nvSpPr>
          <p:spPr>
            <a:xfrm>
              <a:off x="5766547" y="3877961"/>
              <a:ext cx="2342100" cy="1740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en-US" sz="2300">
                  <a:solidFill>
                    <a:srgbClr val="3D3D3D"/>
                  </a:solidFill>
                  <a:latin typeface="Comfortaa"/>
                  <a:ea typeface="Comfortaa"/>
                  <a:cs typeface="Comfortaa"/>
                  <a:sym typeface="Comfortaa"/>
                </a:rPr>
                <a:t>Vertebral foramen</a:t>
              </a:r>
              <a:endParaRPr b="0" i="0" sz="2300" u="none" cap="none" strike="noStrike">
                <a:solidFill>
                  <a:srgbClr val="3D3D3D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5592550" y="3877950"/>
              <a:ext cx="174000" cy="174000"/>
            </a:xfrm>
            <a:prstGeom prst="ellipse">
              <a:avLst/>
            </a:prstGeom>
            <a:solidFill>
              <a:srgbClr val="E6B8A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28" name="Google Shape;228;p14"/>
          <p:cNvCxnSpPr>
            <a:endCxn id="229" idx="2"/>
          </p:cNvCxnSpPr>
          <p:nvPr/>
        </p:nvCxnSpPr>
        <p:spPr>
          <a:xfrm flipH="1" rot="10800000">
            <a:off x="10297650" y="7043450"/>
            <a:ext cx="1172400" cy="9144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10297650" y="7980125"/>
            <a:ext cx="1172400" cy="9144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31" name="Google Shape;231;p14"/>
          <p:cNvGrpSpPr/>
          <p:nvPr/>
        </p:nvGrpSpPr>
        <p:grpSpPr>
          <a:xfrm>
            <a:off x="11470050" y="6724250"/>
            <a:ext cx="2886600" cy="638400"/>
            <a:chOff x="5592550" y="2890950"/>
            <a:chExt cx="1443300" cy="319200"/>
          </a:xfrm>
        </p:grpSpPr>
        <p:sp>
          <p:nvSpPr>
            <p:cNvPr id="232" name="Google Shape;232;p14"/>
            <p:cNvSpPr/>
            <p:nvPr/>
          </p:nvSpPr>
          <p:spPr>
            <a:xfrm>
              <a:off x="5679550" y="2890950"/>
              <a:ext cx="1356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US" sz="2400" u="none" cap="none" strike="noStrike">
                  <a:solidFill>
                    <a:srgbClr val="3D3D3D"/>
                  </a:solidFill>
                  <a:latin typeface="Comfortaa"/>
                  <a:ea typeface="Comfortaa"/>
                  <a:cs typeface="Comfortaa"/>
                  <a:sym typeface="Comfortaa"/>
                </a:rPr>
                <a:t>2 transverse processes</a:t>
              </a:r>
              <a:endParaRPr b="0" i="0" sz="2400" u="none" cap="none" strike="noStrike">
                <a:solidFill>
                  <a:srgbClr val="3D3D3D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5592550" y="2963550"/>
              <a:ext cx="174000" cy="174000"/>
            </a:xfrm>
            <a:prstGeom prst="ellipse">
              <a:avLst/>
            </a:prstGeom>
            <a:solidFill>
              <a:srgbClr val="E6B8A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3" name="Google Shape;233;p14"/>
          <p:cNvGrpSpPr/>
          <p:nvPr/>
        </p:nvGrpSpPr>
        <p:grpSpPr>
          <a:xfrm>
            <a:off x="11470050" y="8553050"/>
            <a:ext cx="2712600" cy="638400"/>
            <a:chOff x="5592550" y="3805350"/>
            <a:chExt cx="1356300" cy="319200"/>
          </a:xfrm>
        </p:grpSpPr>
        <p:sp>
          <p:nvSpPr>
            <p:cNvPr id="234" name="Google Shape;234;p14"/>
            <p:cNvSpPr/>
            <p:nvPr/>
          </p:nvSpPr>
          <p:spPr>
            <a:xfrm>
              <a:off x="5766550" y="3805350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US" sz="2400" u="none" cap="none" strike="noStrike">
                  <a:solidFill>
                    <a:srgbClr val="3D3D3D"/>
                  </a:solidFill>
                  <a:latin typeface="Comfortaa"/>
                  <a:ea typeface="Comfortaa"/>
                  <a:cs typeface="Comfortaa"/>
                  <a:sym typeface="Comfortaa"/>
                </a:rPr>
                <a:t>4 articular processes</a:t>
              </a:r>
              <a:endParaRPr b="0" i="0" sz="2400" u="none" cap="none" strike="noStrike">
                <a:solidFill>
                  <a:srgbClr val="3D3D3D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5592550" y="3877950"/>
              <a:ext cx="174000" cy="174000"/>
            </a:xfrm>
            <a:prstGeom prst="ellipse">
              <a:avLst/>
            </a:prstGeom>
            <a:solidFill>
              <a:srgbClr val="E6B8A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36" name="Google Shape;236;p14"/>
          <p:cNvCxnSpPr/>
          <p:nvPr/>
        </p:nvCxnSpPr>
        <p:spPr>
          <a:xfrm>
            <a:off x="10899450" y="7980113"/>
            <a:ext cx="1475100" cy="126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7" name="Google Shape;237;p14"/>
          <p:cNvSpPr/>
          <p:nvPr/>
        </p:nvSpPr>
        <p:spPr>
          <a:xfrm>
            <a:off x="12374550" y="7815550"/>
            <a:ext cx="348000" cy="348000"/>
          </a:xfrm>
          <a:prstGeom prst="ellipse">
            <a:avLst/>
          </a:prstGeom>
          <a:solidFill>
            <a:srgbClr val="E6B8AF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14"/>
          <p:cNvSpPr txBox="1"/>
          <p:nvPr/>
        </p:nvSpPr>
        <p:spPr>
          <a:xfrm>
            <a:off x="12722550" y="7727950"/>
            <a:ext cx="3366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One </a:t>
            </a:r>
            <a:r>
              <a:rPr b="1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spinous process</a:t>
            </a:r>
            <a:endParaRPr b="1" i="0" sz="22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239" name="Google Shape;239;p14"/>
          <p:cNvCxnSpPr>
            <a:endCxn id="240" idx="2"/>
          </p:cNvCxnSpPr>
          <p:nvPr/>
        </p:nvCxnSpPr>
        <p:spPr>
          <a:xfrm flipH="1" rot="10800000">
            <a:off x="13897322" y="8616471"/>
            <a:ext cx="930300" cy="5133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1" name="Google Shape;241;p14"/>
          <p:cNvCxnSpPr/>
          <p:nvPr/>
        </p:nvCxnSpPr>
        <p:spPr>
          <a:xfrm>
            <a:off x="13850972" y="9126228"/>
            <a:ext cx="1023000" cy="3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42" name="Google Shape;242;p14"/>
          <p:cNvGrpSpPr/>
          <p:nvPr/>
        </p:nvGrpSpPr>
        <p:grpSpPr>
          <a:xfrm>
            <a:off x="14827622" y="8447487"/>
            <a:ext cx="2458129" cy="337969"/>
            <a:chOff x="5592550" y="2890950"/>
            <a:chExt cx="1530305" cy="319200"/>
          </a:xfrm>
        </p:grpSpPr>
        <p:sp>
          <p:nvSpPr>
            <p:cNvPr id="243" name="Google Shape;243;p14"/>
            <p:cNvSpPr/>
            <p:nvPr/>
          </p:nvSpPr>
          <p:spPr>
            <a:xfrm>
              <a:off x="5766555" y="2890950"/>
              <a:ext cx="1356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3D3D3D"/>
                  </a:solidFill>
                  <a:latin typeface="Comfortaa"/>
                  <a:ea typeface="Comfortaa"/>
                  <a:cs typeface="Comfortaa"/>
                  <a:sym typeface="Comfortaa"/>
                </a:rPr>
                <a:t> 2 superior</a:t>
              </a:r>
              <a:endParaRPr b="0" i="0" sz="22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5592550" y="2963550"/>
              <a:ext cx="174000" cy="174000"/>
            </a:xfrm>
            <a:prstGeom prst="ellipse">
              <a:avLst/>
            </a:prstGeom>
            <a:solidFill>
              <a:srgbClr val="E6B8A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4" name="Google Shape;244;p14"/>
          <p:cNvGrpSpPr/>
          <p:nvPr/>
        </p:nvGrpSpPr>
        <p:grpSpPr>
          <a:xfrm>
            <a:off x="14897497" y="8959056"/>
            <a:ext cx="2178625" cy="337969"/>
            <a:chOff x="5592550" y="3805350"/>
            <a:chExt cx="1356300" cy="319200"/>
          </a:xfrm>
        </p:grpSpPr>
        <p:sp>
          <p:nvSpPr>
            <p:cNvPr id="245" name="Google Shape;245;p14"/>
            <p:cNvSpPr/>
            <p:nvPr/>
          </p:nvSpPr>
          <p:spPr>
            <a:xfrm>
              <a:off x="5766550" y="3805350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US" sz="2400" u="none" cap="none" strike="noStrike">
                  <a:solidFill>
                    <a:srgbClr val="3D3D3D"/>
                  </a:solidFill>
                  <a:latin typeface="Comfortaa"/>
                  <a:ea typeface="Comfortaa"/>
                  <a:cs typeface="Comfortaa"/>
                  <a:sym typeface="Comfortaa"/>
                </a:rPr>
                <a:t>2 inferior</a:t>
              </a:r>
              <a:endParaRPr b="0" i="0" sz="2400" u="none" cap="none" strike="noStrike">
                <a:solidFill>
                  <a:srgbClr val="3D3D3D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5592550" y="3877950"/>
              <a:ext cx="174000" cy="174000"/>
            </a:xfrm>
            <a:prstGeom prst="ellipse">
              <a:avLst/>
            </a:prstGeom>
            <a:solidFill>
              <a:srgbClr val="E6B8A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7" name="Google Shape;247;p14"/>
          <p:cNvSpPr txBox="1"/>
          <p:nvPr/>
        </p:nvSpPr>
        <p:spPr>
          <a:xfrm>
            <a:off x="2463625" y="9751775"/>
            <a:ext cx="13164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Looks complicated?  Don’t worry, everything will be clear after studying the next slide</a:t>
            </a:r>
            <a:endParaRPr b="0" i="0" sz="18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descr="Fig 2 - The general structure of a vertebrae. " id="248" name="Google Shape;24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458625" y="150450"/>
            <a:ext cx="5651750" cy="3126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4"/>
          <p:cNvSpPr/>
          <p:nvPr/>
        </p:nvSpPr>
        <p:spPr>
          <a:xfrm>
            <a:off x="15797225" y="2858550"/>
            <a:ext cx="2331900" cy="507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5"/>
          <p:cNvSpPr txBox="1"/>
          <p:nvPr/>
        </p:nvSpPr>
        <p:spPr>
          <a:xfrm>
            <a:off x="1902700" y="815291"/>
            <a:ext cx="71652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Typical Vertebrae</a:t>
            </a:r>
            <a:endParaRPr b="0" i="0" sz="3500" u="none" cap="none" strike="noStrike">
              <a:solidFill>
                <a:srgbClr val="000000"/>
              </a:solidFill>
              <a:highlight>
                <a:srgbClr val="EFEFEF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56" name="Google Shape;256;p15"/>
          <p:cNvSpPr/>
          <p:nvPr/>
        </p:nvSpPr>
        <p:spPr>
          <a:xfrm>
            <a:off x="6412925" y="5811125"/>
            <a:ext cx="4024500" cy="1090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225675" y="6469350"/>
            <a:ext cx="6507000" cy="432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" name="Google Shape;258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82150" y="96000"/>
            <a:ext cx="10836198" cy="10040551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15"/>
          <p:cNvSpPr/>
          <p:nvPr/>
        </p:nvSpPr>
        <p:spPr>
          <a:xfrm>
            <a:off x="10268225" y="8170475"/>
            <a:ext cx="2012400" cy="1853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5"/>
          <p:cNvSpPr txBox="1"/>
          <p:nvPr/>
        </p:nvSpPr>
        <p:spPr>
          <a:xfrm>
            <a:off x="225675" y="1372875"/>
            <a:ext cx="6055500" cy="41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 	 	 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* Vertebral foramen:</a:t>
            </a:r>
            <a:endParaRPr b="1" i="0" sz="25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3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Lies between the body and the arch</a:t>
            </a:r>
            <a:r>
              <a:rPr b="1" i="0" lang="en-US" sz="23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b="0" i="0" lang="en-US" sz="23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through which the spinal cord passes.</a:t>
            </a:r>
            <a:endParaRPr b="0" i="0" sz="23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7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0" i="0" sz="17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5"/>
          <p:cNvSpPr txBox="1"/>
          <p:nvPr/>
        </p:nvSpPr>
        <p:spPr>
          <a:xfrm>
            <a:off x="131650" y="3949325"/>
            <a:ext cx="7165200" cy="9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1" i="0" sz="2300" u="none" cap="none" strike="noStrike">
              <a:solidFill>
                <a:srgbClr val="E0666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E06666"/>
                </a:solidFill>
                <a:latin typeface="Comfortaa"/>
                <a:ea typeface="Comfortaa"/>
                <a:cs typeface="Comfortaa"/>
                <a:sym typeface="Comfortaa"/>
              </a:rPr>
              <a:t>Transverse processes: </a:t>
            </a:r>
            <a:endParaRPr b="1" i="0" sz="2500" u="none" cap="none" strike="noStrike">
              <a:solidFill>
                <a:srgbClr val="E0666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sng" cap="none" strike="noStrike">
                <a:solidFill>
                  <a:srgbClr val="E06666"/>
                </a:solidFill>
                <a:latin typeface="Comfortaa"/>
                <a:ea typeface="Comfortaa"/>
                <a:cs typeface="Comfortaa"/>
                <a:sym typeface="Comfortaa"/>
              </a:rPr>
              <a:t>Lateral</a:t>
            </a:r>
            <a:r>
              <a:rPr b="0" i="0" lang="en-US" sz="2300" u="none" cap="none" strike="noStrike">
                <a:solidFill>
                  <a:srgbClr val="E06666"/>
                </a:solidFill>
                <a:latin typeface="Comfortaa"/>
                <a:ea typeface="Comfortaa"/>
                <a:cs typeface="Comfortaa"/>
                <a:sym typeface="Comfortaa"/>
              </a:rPr>
              <a:t> projections from the vertebral arch.</a:t>
            </a:r>
            <a:r>
              <a:rPr b="0" i="0" lang="en-US" sz="23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0" i="0" sz="23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1" i="0" sz="2300" u="none" cap="none" strike="noStrike">
              <a:solidFill>
                <a:srgbClr val="38761D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Spinous process:</a:t>
            </a:r>
            <a:endParaRPr b="1" i="0" sz="2500" u="none" cap="none" strike="noStrike">
              <a:solidFill>
                <a:srgbClr val="38761D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 S</a:t>
            </a:r>
            <a:r>
              <a:rPr b="0" i="0" lang="en-US" sz="2300" u="sng" cap="none" strike="noStrike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ingle</a:t>
            </a:r>
            <a:r>
              <a:rPr b="0" i="0" lang="en-US" sz="2300" u="none" cap="none" strike="noStrike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 projection arising from the </a:t>
            </a:r>
            <a:r>
              <a:rPr b="0" i="0" lang="en-US" sz="2300" u="sng" cap="none" strike="noStrike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posterior</a:t>
            </a:r>
            <a:r>
              <a:rPr b="0" i="0" lang="en-US" sz="2300" u="none" cap="none" strike="noStrike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 aspect of the vertebral arch. </a:t>
            </a:r>
            <a:endParaRPr b="0" i="0" sz="2300" u="none" cap="none" strike="noStrike">
              <a:solidFill>
                <a:srgbClr val="38761D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هي العظمة البارزة الي تقدرون تلمسونها في ظهركم</a:t>
            </a:r>
            <a:endParaRPr b="0" i="0" sz="1600" u="none" cap="none" strike="noStrike">
              <a:solidFill>
                <a:srgbClr val="66666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38761D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1" i="0" sz="2500" u="none" cap="none" strike="noStrike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Superior</a:t>
            </a:r>
            <a:r>
              <a:rPr b="1" i="0" lang="en-US" sz="25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and </a:t>
            </a:r>
            <a:r>
              <a:rPr b="1" i="0" lang="en-US" sz="2500" u="none" cap="none" strike="noStrike">
                <a:solidFill>
                  <a:srgbClr val="674EA7"/>
                </a:solidFill>
                <a:latin typeface="Comfortaa"/>
                <a:ea typeface="Comfortaa"/>
                <a:cs typeface="Comfortaa"/>
                <a:sym typeface="Comfortaa"/>
              </a:rPr>
              <a:t>inferior</a:t>
            </a:r>
            <a:r>
              <a:rPr b="1" i="0" lang="en-US" sz="25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articular processes:</a:t>
            </a:r>
            <a:endParaRPr b="1" i="0" sz="25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sng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Paired</a:t>
            </a:r>
            <a:r>
              <a:rPr b="0" i="0" lang="en-US" sz="23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projections </a:t>
            </a:r>
            <a:r>
              <a:rPr b="0" i="0" lang="en-US" sz="2300" u="sng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lateral</a:t>
            </a:r>
            <a:r>
              <a:rPr b="0" i="0" lang="en-US" sz="23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to the vertebral foramen, allowing a vertebra to form joints with adjacent vertebra.</a:t>
            </a:r>
            <a:endParaRPr b="0" i="0" sz="23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(فائدتهم انهم يربطون كل فقرة مع الفقرة اللي تحتها و فوقها)</a:t>
            </a:r>
            <a:endParaRPr b="0" i="0" sz="2300" u="none" cap="none" strike="noStrike">
              <a:solidFill>
                <a:srgbClr val="66666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38761D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		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6"/>
          <p:cNvSpPr txBox="1"/>
          <p:nvPr/>
        </p:nvSpPr>
        <p:spPr>
          <a:xfrm>
            <a:off x="2463600" y="1313575"/>
            <a:ext cx="1083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16"/>
          <p:cNvSpPr txBox="1"/>
          <p:nvPr/>
        </p:nvSpPr>
        <p:spPr>
          <a:xfrm>
            <a:off x="1902700" y="815291"/>
            <a:ext cx="71652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Typical </a:t>
            </a:r>
            <a:r>
              <a:rPr b="0" i="0" lang="en-US" sz="3500" u="none" cap="none" strike="noStrike">
                <a:solidFill>
                  <a:srgbClr val="E06666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Cervical</a:t>
            </a:r>
            <a:r>
              <a:rPr b="0" i="0" lang="en-US" sz="3500" u="none" cap="none" strike="noStrike">
                <a:solidFill>
                  <a:srgbClr val="000000"/>
                </a:solidFill>
                <a:highlight>
                  <a:srgbClr val="EFEFEF"/>
                </a:highlight>
                <a:latin typeface="Comfortaa"/>
                <a:ea typeface="Comfortaa"/>
                <a:cs typeface="Comfortaa"/>
                <a:sym typeface="Comfortaa"/>
              </a:rPr>
              <a:t> Vertebrae</a:t>
            </a:r>
            <a:endParaRPr b="0" i="0" sz="3500" u="none" cap="none" strike="noStrike">
              <a:solidFill>
                <a:srgbClr val="000000"/>
              </a:solidFill>
              <a:highlight>
                <a:srgbClr val="EFEFEF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69" name="Google Shape;269;p16"/>
          <p:cNvSpPr txBox="1"/>
          <p:nvPr/>
        </p:nvSpPr>
        <p:spPr>
          <a:xfrm>
            <a:off x="5058850" y="2531925"/>
            <a:ext cx="3046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70" name="Google Shape;270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000650" y="6370625"/>
            <a:ext cx="6865249" cy="376397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6"/>
          <p:cNvSpPr/>
          <p:nvPr/>
        </p:nvSpPr>
        <p:spPr>
          <a:xfrm>
            <a:off x="16060525" y="6281275"/>
            <a:ext cx="244500" cy="2256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16"/>
          <p:cNvSpPr/>
          <p:nvPr/>
        </p:nvSpPr>
        <p:spPr>
          <a:xfrm>
            <a:off x="11246125" y="9704000"/>
            <a:ext cx="2200200" cy="400200"/>
          </a:xfrm>
          <a:prstGeom prst="rect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6"/>
          <p:cNvSpPr/>
          <p:nvPr/>
        </p:nvSpPr>
        <p:spPr>
          <a:xfrm>
            <a:off x="15439900" y="6281275"/>
            <a:ext cx="1297500" cy="639300"/>
          </a:xfrm>
          <a:prstGeom prst="rect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4" name="Google Shape;274;p16"/>
          <p:cNvGrpSpPr/>
          <p:nvPr/>
        </p:nvGrpSpPr>
        <p:grpSpPr>
          <a:xfrm>
            <a:off x="191329" y="1890250"/>
            <a:ext cx="17949380" cy="4062926"/>
            <a:chOff x="6777990" y="3177862"/>
            <a:chExt cx="1679820" cy="1052953"/>
          </a:xfrm>
        </p:grpSpPr>
        <p:sp>
          <p:nvSpPr>
            <p:cNvPr id="275" name="Google Shape;275;p16"/>
            <p:cNvSpPr/>
            <p:nvPr/>
          </p:nvSpPr>
          <p:spPr>
            <a:xfrm>
              <a:off x="6777990" y="3177866"/>
              <a:ext cx="411129" cy="1052803"/>
            </a:xfrm>
            <a:custGeom>
              <a:rect b="b" l="l" r="r" t="t"/>
              <a:pathLst>
                <a:path extrusionOk="0" h="60023" w="69272">
                  <a:moveTo>
                    <a:pt x="17333" y="0"/>
                  </a:moveTo>
                  <a:lnTo>
                    <a:pt x="0" y="30011"/>
                  </a:lnTo>
                  <a:lnTo>
                    <a:pt x="17333" y="60023"/>
                  </a:lnTo>
                  <a:lnTo>
                    <a:pt x="51939" y="60023"/>
                  </a:lnTo>
                  <a:lnTo>
                    <a:pt x="69271" y="30011"/>
                  </a:lnTo>
                  <a:lnTo>
                    <a:pt x="51939" y="0"/>
                  </a:lnTo>
                  <a:close/>
                </a:path>
              </a:pathLst>
            </a:custGeom>
            <a:noFill/>
            <a:ln cap="flat" cmpd="sng" w="28575">
              <a:solidFill>
                <a:srgbClr val="F9CB9C"/>
              </a:solidFill>
              <a:prstDash val="solid"/>
              <a:miter lim="58162"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25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The typical ce</a:t>
              </a:r>
              <a:r>
                <a:rPr lang="en-US" sz="25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rvical</a:t>
              </a:r>
              <a:endParaRPr b="0" i="0" sz="25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25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vertebrae are</a:t>
              </a:r>
              <a:endParaRPr b="0" i="0" sz="25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2500" u="none" cap="none" strike="noStrike">
                  <a:solidFill>
                    <a:srgbClr val="FF0000"/>
                  </a:solidFill>
                  <a:latin typeface="Comfortaa"/>
                  <a:ea typeface="Comfortaa"/>
                  <a:cs typeface="Comfortaa"/>
                  <a:sym typeface="Comfortaa"/>
                </a:rPr>
                <a:t> </a:t>
              </a:r>
              <a:r>
                <a:rPr b="0" i="0" lang="en-US" sz="2500" u="none" cap="none" strike="noStrike">
                  <a:solidFill>
                    <a:srgbClr val="CC0000"/>
                  </a:solidFill>
                  <a:latin typeface="Comfortaa"/>
                  <a:ea typeface="Comfortaa"/>
                  <a:cs typeface="Comfortaa"/>
                  <a:sym typeface="Comfortaa"/>
                </a:rPr>
                <a:t>C3 to C6</a:t>
              </a:r>
              <a:endParaRPr b="1" i="0" sz="27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76" name="Google Shape;276;p16"/>
            <p:cNvSpPr/>
            <p:nvPr/>
          </p:nvSpPr>
          <p:spPr>
            <a:xfrm>
              <a:off x="7189121" y="3177936"/>
              <a:ext cx="411123" cy="1052803"/>
            </a:xfrm>
            <a:custGeom>
              <a:rect b="b" l="l" r="r" t="t"/>
              <a:pathLst>
                <a:path extrusionOk="0" h="60023" w="69271">
                  <a:moveTo>
                    <a:pt x="17274" y="0"/>
                  </a:moveTo>
                  <a:lnTo>
                    <a:pt x="0" y="30011"/>
                  </a:lnTo>
                  <a:lnTo>
                    <a:pt x="17274" y="60023"/>
                  </a:lnTo>
                  <a:lnTo>
                    <a:pt x="51939" y="60023"/>
                  </a:lnTo>
                  <a:lnTo>
                    <a:pt x="69271" y="30011"/>
                  </a:lnTo>
                  <a:lnTo>
                    <a:pt x="51939" y="0"/>
                  </a:lnTo>
                  <a:close/>
                </a:path>
              </a:pathLst>
            </a:custGeom>
            <a:noFill/>
            <a:ln cap="flat" cmpd="sng" w="28575">
              <a:solidFill>
                <a:srgbClr val="F9CB9C"/>
              </a:solidFill>
              <a:prstDash val="solid"/>
              <a:miter lim="58162"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2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They are the</a:t>
              </a:r>
              <a:endParaRPr b="0" i="0" sz="2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2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 </a:t>
              </a:r>
              <a:r>
                <a:rPr b="1" i="0" lang="en-US" sz="2400" u="sng" cap="none" strike="noStrike">
                  <a:solidFill>
                    <a:srgbClr val="CC0000"/>
                  </a:solidFill>
                  <a:latin typeface="Comfortaa"/>
                  <a:ea typeface="Comfortaa"/>
                  <a:cs typeface="Comfortaa"/>
                  <a:sym typeface="Comfortaa"/>
                </a:rPr>
                <a:t>smallest</a:t>
              </a:r>
              <a:r>
                <a:rPr b="0" i="0" lang="en-US" sz="2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 and the</a:t>
              </a:r>
              <a:endParaRPr b="0" i="0" sz="2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24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 lightest vertebrae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16"/>
            <p:cNvSpPr/>
            <p:nvPr/>
          </p:nvSpPr>
          <p:spPr>
            <a:xfrm>
              <a:off x="7603340" y="3177936"/>
              <a:ext cx="411474" cy="1052803"/>
            </a:xfrm>
            <a:custGeom>
              <a:rect b="b" l="l" r="r" t="t"/>
              <a:pathLst>
                <a:path extrusionOk="0" h="60023" w="69330">
                  <a:moveTo>
                    <a:pt x="17333" y="0"/>
                  </a:moveTo>
                  <a:lnTo>
                    <a:pt x="1" y="30011"/>
                  </a:lnTo>
                  <a:lnTo>
                    <a:pt x="17333" y="60023"/>
                  </a:lnTo>
                  <a:lnTo>
                    <a:pt x="51998" y="60023"/>
                  </a:lnTo>
                  <a:lnTo>
                    <a:pt x="69330" y="30011"/>
                  </a:lnTo>
                  <a:lnTo>
                    <a:pt x="51998" y="0"/>
                  </a:lnTo>
                  <a:close/>
                </a:path>
              </a:pathLst>
            </a:custGeom>
            <a:noFill/>
            <a:ln cap="flat" cmpd="sng" w="28575">
              <a:solidFill>
                <a:srgbClr val="F9CB9C"/>
              </a:solidFill>
              <a:prstDash val="solid"/>
              <a:miter lim="58162"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23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Their spinous</a:t>
              </a:r>
              <a:endParaRPr b="0" i="0" sz="23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23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 processes are</a:t>
              </a:r>
              <a:endParaRPr b="0" i="0" sz="23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23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 </a:t>
              </a:r>
              <a:r>
                <a:rPr b="1" i="0" lang="en-US" sz="2300" u="sng" cap="none" strike="noStrike">
                  <a:solidFill>
                    <a:srgbClr val="CC0000"/>
                  </a:solidFill>
                  <a:latin typeface="Comfortaa"/>
                  <a:ea typeface="Comfortaa"/>
                  <a:cs typeface="Comfortaa"/>
                  <a:sym typeface="Comfortaa"/>
                </a:rPr>
                <a:t>short and bifid</a:t>
              </a:r>
              <a:r>
                <a:rPr b="0" i="0" lang="en-US" sz="2300" u="sng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.</a:t>
              </a:r>
              <a:endParaRPr b="0" i="0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16"/>
            <p:cNvSpPr/>
            <p:nvPr/>
          </p:nvSpPr>
          <p:spPr>
            <a:xfrm>
              <a:off x="8013776" y="3177862"/>
              <a:ext cx="444034" cy="1052953"/>
            </a:xfrm>
            <a:custGeom>
              <a:rect b="b" l="l" r="r" t="t"/>
              <a:pathLst>
                <a:path extrusionOk="0" h="60023" w="69272">
                  <a:moveTo>
                    <a:pt x="17333" y="0"/>
                  </a:moveTo>
                  <a:lnTo>
                    <a:pt x="0" y="30011"/>
                  </a:lnTo>
                  <a:lnTo>
                    <a:pt x="17333" y="60023"/>
                  </a:lnTo>
                  <a:lnTo>
                    <a:pt x="51939" y="60023"/>
                  </a:lnTo>
                  <a:lnTo>
                    <a:pt x="69271" y="30011"/>
                  </a:lnTo>
                  <a:lnTo>
                    <a:pt x="51939" y="0"/>
                  </a:lnTo>
                  <a:close/>
                </a:path>
              </a:pathLst>
            </a:custGeom>
            <a:noFill/>
            <a:ln cap="flat" cmpd="sng" w="28575">
              <a:solidFill>
                <a:srgbClr val="F9CB9C"/>
              </a:solidFill>
              <a:prstDash val="solid"/>
              <a:miter lim="58162"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i="0" lang="en-US" sz="19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The transverse</a:t>
              </a:r>
              <a:endParaRPr b="1" i="0" sz="19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i="0" lang="en-US" sz="19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 processes </a:t>
              </a:r>
              <a:r>
                <a:rPr b="0" i="0" lang="en-US" sz="19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of the cervical</a:t>
              </a:r>
              <a:endParaRPr b="0" i="0" sz="19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9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vertebrae contain </a:t>
              </a:r>
              <a:r>
                <a:rPr b="1" i="0" lang="en-US" sz="1900" u="sng" cap="none" strike="noStrike">
                  <a:solidFill>
                    <a:srgbClr val="CC0000"/>
                  </a:solidFill>
                  <a:latin typeface="Comfortaa"/>
                  <a:ea typeface="Comfortaa"/>
                  <a:cs typeface="Comfortaa"/>
                  <a:sym typeface="Comfortaa"/>
                </a:rPr>
                <a:t>foramina</a:t>
              </a:r>
              <a:r>
                <a:rPr b="1" i="0" lang="en-US" sz="1900" u="sng" cap="none" strike="noStrike">
                  <a:solidFill>
                    <a:srgbClr val="3C78D8"/>
                  </a:solidFill>
                  <a:latin typeface="Comfortaa"/>
                  <a:ea typeface="Comfortaa"/>
                  <a:cs typeface="Comfortaa"/>
                  <a:sym typeface="Comfortaa"/>
                </a:rPr>
                <a:t>*</a:t>
              </a:r>
              <a:r>
                <a:rPr b="1" i="0" lang="en-US" sz="1900" u="none" cap="none" strike="noStrike">
                  <a:solidFill>
                    <a:srgbClr val="CC0000"/>
                  </a:solidFill>
                  <a:latin typeface="Comfortaa"/>
                  <a:ea typeface="Comfortaa"/>
                  <a:cs typeface="Comfortaa"/>
                  <a:sym typeface="Comfortaa"/>
                </a:rPr>
                <a:t> </a:t>
              </a:r>
              <a:endParaRPr b="1" i="0" sz="19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9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through which the </a:t>
              </a:r>
              <a:endParaRPr b="0" i="0" sz="19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i="0" lang="en-US" sz="19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vertebral arteries </a:t>
              </a:r>
              <a:r>
                <a:rPr b="0" i="0" lang="en-US" sz="1800" u="none" cap="none" strike="noStrike">
                  <a:solidFill>
                    <a:srgbClr val="3C78D8"/>
                  </a:solidFill>
                  <a:latin typeface="Comfortaa"/>
                  <a:ea typeface="Comfortaa"/>
                  <a:cs typeface="Comfortaa"/>
                  <a:sym typeface="Comfortaa"/>
                </a:rPr>
                <a:t>and the sympathetic nerve fiber</a:t>
              </a:r>
              <a:r>
                <a:rPr b="1" i="0" lang="en-US" sz="1900" u="none" cap="none" strike="noStrike">
                  <a:solidFill>
                    <a:srgbClr val="0000FF"/>
                  </a:solidFill>
                  <a:latin typeface="Comfortaa"/>
                  <a:ea typeface="Comfortaa"/>
                  <a:cs typeface="Comfortaa"/>
                  <a:sym typeface="Comfortaa"/>
                </a:rPr>
                <a:t> </a:t>
              </a:r>
              <a:r>
                <a:rPr b="0" i="0" lang="en-US" sz="19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pass </a:t>
              </a:r>
              <a:endParaRPr b="0" i="0" sz="19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9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on their way to </a:t>
              </a:r>
              <a:endParaRPr b="0" i="0" sz="19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9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the brain above.</a:t>
              </a:r>
              <a:r>
                <a:rPr b="0" i="0" lang="en-US" sz="25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 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9" name="Google Shape;279;p16"/>
          <p:cNvSpPr/>
          <p:nvPr/>
        </p:nvSpPr>
        <p:spPr>
          <a:xfrm>
            <a:off x="191325" y="7442575"/>
            <a:ext cx="10396500" cy="2109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0" name="Google Shape;280;p16"/>
          <p:cNvSpPr txBox="1"/>
          <p:nvPr/>
        </p:nvSpPr>
        <p:spPr>
          <a:xfrm>
            <a:off x="343725" y="8479575"/>
            <a:ext cx="1083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3C78D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1" name="Google Shape;281;p16"/>
          <p:cNvSpPr txBox="1"/>
          <p:nvPr/>
        </p:nvSpPr>
        <p:spPr>
          <a:xfrm>
            <a:off x="191325" y="7588625"/>
            <a:ext cx="1083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3C78D8"/>
                </a:solidFill>
                <a:latin typeface="Comfortaa"/>
                <a:ea typeface="Comfortaa"/>
                <a:cs typeface="Comfortaa"/>
                <a:sym typeface="Comfortaa"/>
              </a:rPr>
              <a:t>  *Other name for the transverse process foramina: Foramen transversarium</a:t>
            </a:r>
            <a:endParaRPr b="0" i="0" sz="1800" u="none" cap="none" strike="noStrike">
              <a:solidFill>
                <a:srgbClr val="3C78D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2" name="Google Shape;282;p16"/>
          <p:cNvSpPr txBox="1"/>
          <p:nvPr/>
        </p:nvSpPr>
        <p:spPr>
          <a:xfrm>
            <a:off x="343725" y="8125563"/>
            <a:ext cx="108324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3C78D8"/>
                </a:solidFill>
                <a:latin typeface="Comfortaa"/>
                <a:ea typeface="Comfortaa"/>
                <a:cs typeface="Comfortaa"/>
                <a:sym typeface="Comfortaa"/>
              </a:rPr>
              <a:t>Salient features of the cervical vertebrae:</a:t>
            </a:r>
            <a:endParaRPr b="0" i="0" sz="1800" u="none" cap="none" strike="noStrike">
              <a:solidFill>
                <a:srgbClr val="3C78D8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3C78D8"/>
                </a:solidFill>
                <a:latin typeface="Comfortaa"/>
                <a:ea typeface="Comfortaa"/>
                <a:cs typeface="Comfortaa"/>
                <a:sym typeface="Comfortaa"/>
              </a:rPr>
              <a:t>Identified by</a:t>
            </a:r>
            <a:endParaRPr b="0" i="0" sz="1800" u="none" cap="none" strike="noStrike">
              <a:solidFill>
                <a:srgbClr val="3C78D8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3C78D8"/>
                </a:solidFill>
                <a:latin typeface="Comfortaa"/>
                <a:ea typeface="Comfortaa"/>
                <a:cs typeface="Comfortaa"/>
                <a:sym typeface="Comfortaa"/>
              </a:rPr>
              <a:t>1- The foramen transversarium (FT)</a:t>
            </a:r>
            <a:endParaRPr b="0" i="0" sz="1800" u="none" cap="none" strike="noStrike">
              <a:solidFill>
                <a:srgbClr val="3C78D8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3C78D8"/>
                </a:solidFill>
                <a:latin typeface="Comfortaa"/>
                <a:ea typeface="Comfortaa"/>
                <a:cs typeface="Comfortaa"/>
                <a:sym typeface="Comfortaa"/>
              </a:rPr>
              <a:t>2- Small and bifid spine ( Exception C1 and C7 )</a:t>
            </a:r>
            <a:endParaRPr b="0" i="0" sz="1800" u="none" cap="none" strike="noStrike">
              <a:solidFill>
                <a:srgbClr val="3C78D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