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10287000" cx="18288000"/>
  <p:notesSz cx="18288000" cy="10287000"/>
  <p:embeddedFontLst>
    <p:embeddedFont>
      <p:font typeface="Roboto"/>
      <p:regular r:id="rId35"/>
      <p:bold r:id="rId36"/>
      <p:italic r:id="rId37"/>
      <p:boldItalic r:id="rId38"/>
    </p:embeddedFont>
    <p:embeddedFont>
      <p:font typeface="Caveat"/>
      <p:regular r:id="rId39"/>
      <p:bold r:id="rId40"/>
    </p:embeddedFont>
    <p:embeddedFont>
      <p:font typeface="Arial Narrow"/>
      <p:regular r:id="rId41"/>
      <p:bold r:id="rId42"/>
      <p:italic r:id="rId43"/>
      <p:boldItalic r:id="rId44"/>
    </p:embeddedFont>
    <p:embeddedFont>
      <p:font typeface="Montserrat"/>
      <p:regular r:id="rId45"/>
      <p:bold r:id="rId46"/>
      <p:italic r:id="rId47"/>
      <p:boldItalic r:id="rId48"/>
    </p:embeddedFont>
    <p:embeddedFont>
      <p:font typeface="Montserrat Medium"/>
      <p:regular r:id="rId49"/>
      <p:bold r:id="rId50"/>
      <p:italic r:id="rId51"/>
      <p:boldItalic r:id="rId52"/>
    </p:embeddedFont>
    <p:embeddedFont>
      <p:font typeface="Comfortaa"/>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http://customooxmlschemas.google.com/">
      <go:slidesCustomData xmlns:go="http://customooxmlschemas.google.com/" r:id="rId55" roundtripDataSignature="AMtx7mggjpy98AA6IUE4o0WPjZ8n0hMo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5B0760-4BED-4A4F-AFF4-49A4295DB2DB}">
  <a:tblStyle styleId="{E15B0760-4BED-4A4F-AFF4-49A4295DB2D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veat-bold.fntdata"/><Relationship Id="rId42" Type="http://schemas.openxmlformats.org/officeDocument/2006/relationships/font" Target="fonts/ArialNarrow-bold.fntdata"/><Relationship Id="rId41" Type="http://schemas.openxmlformats.org/officeDocument/2006/relationships/font" Target="fonts/ArialNarrow-regular.fntdata"/><Relationship Id="rId44" Type="http://schemas.openxmlformats.org/officeDocument/2006/relationships/font" Target="fonts/ArialNarrow-boldItalic.fntdata"/><Relationship Id="rId43" Type="http://schemas.openxmlformats.org/officeDocument/2006/relationships/font" Target="fonts/ArialNarrow-italic.fntdata"/><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MontserratMedium-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oboto-regular.fntdata"/><Relationship Id="rId34" Type="http://schemas.openxmlformats.org/officeDocument/2006/relationships/slide" Target="slides/slide28.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Caveat-regular.fntdata"/><Relationship Id="rId38"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italic.fntdata"/><Relationship Id="rId50" Type="http://schemas.openxmlformats.org/officeDocument/2006/relationships/font" Target="fonts/MontserratMedium-bold.fntdata"/><Relationship Id="rId53" Type="http://schemas.openxmlformats.org/officeDocument/2006/relationships/font" Target="fonts/Comfortaa-regular.fntdata"/><Relationship Id="rId52" Type="http://schemas.openxmlformats.org/officeDocument/2006/relationships/font" Target="fonts/MontserratMedium-boldItalic.fntdata"/><Relationship Id="rId11" Type="http://schemas.openxmlformats.org/officeDocument/2006/relationships/slide" Target="slides/slide5.xml"/><Relationship Id="rId55" Type="http://customschemas.google.com/relationships/presentationmetadata" Target="metadata"/><Relationship Id="rId10" Type="http://schemas.openxmlformats.org/officeDocument/2006/relationships/slide" Target="slides/slide4.xml"/><Relationship Id="rId54" Type="http://schemas.openxmlformats.org/officeDocument/2006/relationships/font" Target="fonts/Comfortaa-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 name="Google Shape;44;p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0527c2f90d_1_0: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0527c2f90d_1_0: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0527c2f90d_1_4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0527c2f90d_1_4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5ec1255fe_0_0: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05ec1255fe_0_0: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5ec1255fe_0_4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05ec1255fe_0_4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4f87ef1f9ad98c_0: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f87ef1f9ad98c_0: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4f87ef1f9ad98c_1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4f87ef1f9ad98c_1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4f87ef1f9ad98c_2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f87ef1f9ad98c_2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4f87ef1f9ad98c_3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4f87ef1f9ad98c_3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4f87ef1f9ad98c_4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4f87ef1f9ad98c_4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4f87ef1f9ad98c_5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4f87ef1f9ad98c_5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p2: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4f87ef1f9ad98c_6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4f87ef1f9ad98c_6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09ba63a99d_0_25: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09ba63a99d_0_25: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09ba63a99d_0_9: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09ba63a99d_0_9: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75ddb81a17d296db_0: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75ddb81a17d296db_0: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75ddb81a17d296db_1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75ddb81a17d296db_1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09ba63a99d_0_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09ba63a99d_0_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3" name="Google Shape;513;p3: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2" name="Google Shape;622;p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4" name="Google Shape;694;p5: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04ac45ac3e_0_6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98" name="Google Shape;98;g104ac45ac3e_0_6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8b3e3414c_1_10: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08b3e3414c_1_10: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08b3e3414c_1_32: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08b3e3414c_1_32: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04ac45ac3e_0_108: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04ac45ac3e_0_108: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527c2f90d_0_0: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0527c2f90d_0_0: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0527c2f90d_0_3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0527c2f90d_0_3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0527c2f90d_0_595: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0527c2f90d_0_595: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20"/>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0"/>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0"/>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15" name="Shape 15"/>
        <p:cNvGrpSpPr/>
        <p:nvPr/>
      </p:nvGrpSpPr>
      <p:grpSpPr>
        <a:xfrm>
          <a:off x="0" y="0"/>
          <a:ext cx="0" cy="0"/>
          <a:chOff x="0" y="0"/>
          <a:chExt cx="0" cy="0"/>
        </a:xfrm>
      </p:grpSpPr>
      <p:pic>
        <p:nvPicPr>
          <p:cNvPr id="16" name="Google Shape;16;p21"/>
          <p:cNvPicPr preferRelativeResize="0"/>
          <p:nvPr/>
        </p:nvPicPr>
        <p:blipFill rotWithShape="1">
          <a:blip r:embed="rId2">
            <a:alphaModFix/>
          </a:blip>
          <a:srcRect b="0" l="0" r="0" t="0"/>
          <a:stretch/>
        </p:blipFill>
        <p:spPr>
          <a:xfrm>
            <a:off x="12645411" y="643388"/>
            <a:ext cx="4038599" cy="2984273"/>
          </a:xfrm>
          <a:prstGeom prst="rect">
            <a:avLst/>
          </a:prstGeom>
          <a:noFill/>
          <a:ln>
            <a:noFill/>
          </a:ln>
        </p:spPr>
      </p:pic>
      <p:pic>
        <p:nvPicPr>
          <p:cNvPr id="17" name="Google Shape;17;p21"/>
          <p:cNvPicPr preferRelativeResize="0"/>
          <p:nvPr/>
        </p:nvPicPr>
        <p:blipFill rotWithShape="1">
          <a:blip r:embed="rId3">
            <a:alphaModFix/>
          </a:blip>
          <a:srcRect b="0" l="0" r="0" t="0"/>
          <a:stretch/>
        </p:blipFill>
        <p:spPr>
          <a:xfrm>
            <a:off x="1351352" y="643388"/>
            <a:ext cx="4419599" cy="3219449"/>
          </a:xfrm>
          <a:prstGeom prst="rect">
            <a:avLst/>
          </a:prstGeom>
          <a:noFill/>
          <a:ln>
            <a:noFill/>
          </a:ln>
        </p:spPr>
      </p:pic>
      <p:sp>
        <p:nvSpPr>
          <p:cNvPr id="18" name="Google Shape;18;p21"/>
          <p:cNvSpPr txBox="1"/>
          <p:nvPr>
            <p:ph type="title"/>
          </p:nvPr>
        </p:nvSpPr>
        <p:spPr>
          <a:xfrm>
            <a:off x="4975771" y="562805"/>
            <a:ext cx="8336400" cy="1193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650">
                <a:solidFill>
                  <a:srgbClr val="FDB48F"/>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1"/>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1"/>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1"/>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2" name="Shape 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 name="Shape 23"/>
        <p:cNvGrpSpPr/>
        <p:nvPr/>
      </p:nvGrpSpPr>
      <p:grpSpPr>
        <a:xfrm>
          <a:off x="0" y="0"/>
          <a:ext cx="0" cy="0"/>
          <a:chOff x="0" y="0"/>
          <a:chExt cx="0" cy="0"/>
        </a:xfrm>
      </p:grpSpPr>
      <p:sp>
        <p:nvSpPr>
          <p:cNvPr id="24" name="Google Shape;24;p23"/>
          <p:cNvSpPr txBox="1"/>
          <p:nvPr>
            <p:ph type="ctrTitle"/>
          </p:nvPr>
        </p:nvSpPr>
        <p:spPr>
          <a:xfrm>
            <a:off x="1371600" y="3188970"/>
            <a:ext cx="15544800" cy="216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 type="subTitle"/>
          </p:nvPr>
        </p:nvSpPr>
        <p:spPr>
          <a:xfrm>
            <a:off x="2743200" y="5760720"/>
            <a:ext cx="12801600" cy="2571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3"/>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3"/>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9" name="Shape 29"/>
        <p:cNvGrpSpPr/>
        <p:nvPr/>
      </p:nvGrpSpPr>
      <p:grpSpPr>
        <a:xfrm>
          <a:off x="0" y="0"/>
          <a:ext cx="0" cy="0"/>
          <a:chOff x="0" y="0"/>
          <a:chExt cx="0" cy="0"/>
        </a:xfrm>
      </p:grpSpPr>
      <p:sp>
        <p:nvSpPr>
          <p:cNvPr id="30" name="Google Shape;30;p24"/>
          <p:cNvSpPr txBox="1"/>
          <p:nvPr>
            <p:ph type="title"/>
          </p:nvPr>
        </p:nvSpPr>
        <p:spPr>
          <a:xfrm>
            <a:off x="4975771" y="562805"/>
            <a:ext cx="8336400" cy="1193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650">
                <a:solidFill>
                  <a:srgbClr val="FDB48F"/>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4"/>
          <p:cNvSpPr txBox="1"/>
          <p:nvPr>
            <p:ph idx="1" type="body"/>
          </p:nvPr>
        </p:nvSpPr>
        <p:spPr>
          <a:xfrm>
            <a:off x="914400" y="2366010"/>
            <a:ext cx="16459200" cy="678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2" name="Google Shape;32;p24"/>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4"/>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4"/>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5" name="Shape 35"/>
        <p:cNvGrpSpPr/>
        <p:nvPr/>
      </p:nvGrpSpPr>
      <p:grpSpPr>
        <a:xfrm>
          <a:off x="0" y="0"/>
          <a:ext cx="0" cy="0"/>
          <a:chOff x="0" y="0"/>
          <a:chExt cx="0" cy="0"/>
        </a:xfrm>
      </p:grpSpPr>
      <p:sp>
        <p:nvSpPr>
          <p:cNvPr id="36" name="Google Shape;36;p25"/>
          <p:cNvSpPr txBox="1"/>
          <p:nvPr>
            <p:ph type="title"/>
          </p:nvPr>
        </p:nvSpPr>
        <p:spPr>
          <a:xfrm>
            <a:off x="4975771" y="562805"/>
            <a:ext cx="8336400" cy="1193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650">
                <a:solidFill>
                  <a:srgbClr val="FDB48F"/>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5"/>
          <p:cNvSpPr txBox="1"/>
          <p:nvPr>
            <p:ph idx="1" type="body"/>
          </p:nvPr>
        </p:nvSpPr>
        <p:spPr>
          <a:xfrm>
            <a:off x="914400" y="2366010"/>
            <a:ext cx="7955400" cy="678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8" name="Google Shape;38;p25"/>
          <p:cNvSpPr txBox="1"/>
          <p:nvPr>
            <p:ph idx="2" type="body"/>
          </p:nvPr>
        </p:nvSpPr>
        <p:spPr>
          <a:xfrm>
            <a:off x="9418320" y="2366010"/>
            <a:ext cx="7955400" cy="678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9" name="Google Shape;39;p25"/>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5"/>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5"/>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4975771" y="562805"/>
            <a:ext cx="8336400" cy="1193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650" u="none" cap="none" strike="noStrike">
                <a:solidFill>
                  <a:srgbClr val="FDB48F"/>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9"/>
          <p:cNvSpPr txBox="1"/>
          <p:nvPr>
            <p:ph idx="1" type="body"/>
          </p:nvPr>
        </p:nvSpPr>
        <p:spPr>
          <a:xfrm>
            <a:off x="914400" y="2366010"/>
            <a:ext cx="16459200" cy="678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p19"/>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9"/>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19"/>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8.jpg"/><Relationship Id="rId5" Type="http://schemas.openxmlformats.org/officeDocument/2006/relationships/hyperlink" Target="https://docs.google.com/presentation/d/1TqFrwJwPpNRkeuXhJK_mTytLGLo_bK_J-sNgo7wsKlg/edit" TargetMode="External"/><Relationship Id="rId6" Type="http://schemas.openxmlformats.org/officeDocument/2006/relationships/hyperlink" Target="https://docs.google.com/presentation/d/1-4XrHk0ehAoa1huxbkdu8f-g6-YBr_Q3-rzzQcLIhVs/edit" TargetMode="External"/><Relationship Id="rId7" Type="http://schemas.openxmlformats.org/officeDocument/2006/relationships/image" Target="../media/image7.png"/><Relationship Id="rId8"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9.png"/><Relationship Id="rId6"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2.png"/><Relationship Id="rId6"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5.jpg"/><Relationship Id="rId6" Type="http://schemas.openxmlformats.org/officeDocument/2006/relationships/image" Target="../media/image13.png"/><Relationship Id="rId7"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8.jpg"/><Relationship Id="rId7"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44.jpg"/><Relationship Id="rId6" Type="http://schemas.openxmlformats.org/officeDocument/2006/relationships/image" Target="../media/image39.jpg"/><Relationship Id="rId7" Type="http://schemas.openxmlformats.org/officeDocument/2006/relationships/image" Target="../media/image42.jpg"/><Relationship Id="rId8"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43.jpg"/><Relationship Id="rId6" Type="http://schemas.openxmlformats.org/officeDocument/2006/relationships/image" Target="../media/image41.jpg"/><Relationship Id="rId7"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46.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47.png"/><Relationship Id="rId6" Type="http://schemas.openxmlformats.org/officeDocument/2006/relationships/image" Target="../media/image15.png"/><Relationship Id="rId7"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 name="Shape 45"/>
        <p:cNvGrpSpPr/>
        <p:nvPr/>
      </p:nvGrpSpPr>
      <p:grpSpPr>
        <a:xfrm>
          <a:off x="0" y="0"/>
          <a:ext cx="0" cy="0"/>
          <a:chOff x="0" y="0"/>
          <a:chExt cx="0" cy="0"/>
        </a:xfrm>
      </p:grpSpPr>
      <p:pic>
        <p:nvPicPr>
          <p:cNvPr id="46" name="Google Shape;46;p1"/>
          <p:cNvPicPr preferRelativeResize="0"/>
          <p:nvPr/>
        </p:nvPicPr>
        <p:blipFill rotWithShape="1">
          <a:blip r:embed="rId3">
            <a:alphaModFix/>
          </a:blip>
          <a:srcRect b="0" l="0" r="0" t="0"/>
          <a:stretch/>
        </p:blipFill>
        <p:spPr>
          <a:xfrm>
            <a:off x="8780" y="1677408"/>
            <a:ext cx="4694866" cy="8597901"/>
          </a:xfrm>
          <a:prstGeom prst="rect">
            <a:avLst/>
          </a:prstGeom>
          <a:noFill/>
          <a:ln>
            <a:noFill/>
          </a:ln>
        </p:spPr>
      </p:pic>
      <p:pic>
        <p:nvPicPr>
          <p:cNvPr id="47" name="Google Shape;47;p1"/>
          <p:cNvPicPr preferRelativeResize="0"/>
          <p:nvPr/>
        </p:nvPicPr>
        <p:blipFill rotWithShape="1">
          <a:blip r:embed="rId4">
            <a:alphaModFix/>
          </a:blip>
          <a:srcRect b="0" l="0" r="0" t="0"/>
          <a:stretch/>
        </p:blipFill>
        <p:spPr>
          <a:xfrm>
            <a:off x="17221334" y="24430"/>
            <a:ext cx="1039163" cy="5180357"/>
          </a:xfrm>
          <a:prstGeom prst="rect">
            <a:avLst/>
          </a:prstGeom>
          <a:noFill/>
          <a:ln>
            <a:noFill/>
          </a:ln>
        </p:spPr>
      </p:pic>
      <p:sp>
        <p:nvSpPr>
          <p:cNvPr id="48" name="Google Shape;48;p1"/>
          <p:cNvSpPr txBox="1"/>
          <p:nvPr/>
        </p:nvSpPr>
        <p:spPr>
          <a:xfrm>
            <a:off x="14121584" y="7499557"/>
            <a:ext cx="3604200" cy="241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fortaa"/>
                <a:ea typeface="Comfortaa"/>
                <a:cs typeface="Comfortaa"/>
                <a:sym typeface="Comfortaa"/>
              </a:rPr>
              <a:t>Color index:</a:t>
            </a:r>
            <a:endParaRPr b="1" i="0" sz="1800" u="none" cap="none" strike="noStrike">
              <a:solidFill>
                <a:srgbClr val="00000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000000"/>
              </a:buClr>
              <a:buSzPts val="1800"/>
              <a:buFont typeface="Comfortaa"/>
              <a:buChar char="●"/>
            </a:pPr>
            <a:r>
              <a:rPr b="0" i="0" lang="en-US" sz="1800" u="none" cap="none" strike="noStrike">
                <a:solidFill>
                  <a:srgbClr val="000000"/>
                </a:solidFill>
                <a:latin typeface="Comfortaa"/>
                <a:ea typeface="Comfortaa"/>
                <a:cs typeface="Comfortaa"/>
                <a:sym typeface="Comfortaa"/>
              </a:rPr>
              <a:t>Mine text</a:t>
            </a:r>
            <a:endParaRPr b="0" i="0" sz="1800" u="none" cap="none" strike="noStrike">
              <a:solidFill>
                <a:srgbClr val="CC000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CC0000"/>
              </a:buClr>
              <a:buSzPts val="1800"/>
              <a:buFont typeface="Comfortaa"/>
              <a:buChar char="●"/>
            </a:pPr>
            <a:r>
              <a:rPr b="0" i="0" lang="en-US" sz="1800" u="none" cap="none" strike="noStrike">
                <a:solidFill>
                  <a:srgbClr val="CC0000"/>
                </a:solidFill>
                <a:latin typeface="Comfortaa"/>
                <a:ea typeface="Comfortaa"/>
                <a:cs typeface="Comfortaa"/>
                <a:sym typeface="Comfortaa"/>
              </a:rPr>
              <a:t>Important </a:t>
            </a:r>
            <a:endParaRPr b="0" i="0" sz="1800" u="none" cap="none" strike="noStrike">
              <a:solidFill>
                <a:srgbClr val="CC000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38761D"/>
              </a:buClr>
              <a:buSzPts val="1800"/>
              <a:buFont typeface="Comfortaa"/>
              <a:buChar char="●"/>
            </a:pPr>
            <a:r>
              <a:rPr b="0" i="0" lang="en-US" sz="1800" u="none" cap="none" strike="noStrike">
                <a:solidFill>
                  <a:srgbClr val="38761D"/>
                </a:solidFill>
                <a:latin typeface="Comfortaa"/>
                <a:ea typeface="Comfortaa"/>
                <a:cs typeface="Comfortaa"/>
                <a:sym typeface="Comfortaa"/>
              </a:rPr>
              <a:t>Doctors notes</a:t>
            </a:r>
            <a:endParaRPr b="0" i="0" sz="1800" u="none" cap="none" strike="noStrike">
              <a:solidFill>
                <a:srgbClr val="38761D"/>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C27BA0"/>
              </a:buClr>
              <a:buSzPts val="1800"/>
              <a:buFont typeface="Comfortaa"/>
              <a:buChar char="●"/>
            </a:pPr>
            <a:r>
              <a:rPr b="0" i="0" lang="en-US" sz="1800" u="none" cap="none" strike="noStrike">
                <a:solidFill>
                  <a:srgbClr val="C27BA0"/>
                </a:solidFill>
                <a:latin typeface="Comfortaa"/>
                <a:ea typeface="Comfortaa"/>
                <a:cs typeface="Comfortaa"/>
                <a:sym typeface="Comfortaa"/>
              </a:rPr>
              <a:t>Female slides only</a:t>
            </a:r>
            <a:endParaRPr b="0" i="0" sz="1800" u="none" cap="none" strike="noStrike">
              <a:solidFill>
                <a:srgbClr val="C27BA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3D85C6"/>
              </a:buClr>
              <a:buSzPts val="1800"/>
              <a:buFont typeface="Comfortaa"/>
              <a:buChar char="●"/>
            </a:pPr>
            <a:r>
              <a:rPr b="0" i="0" lang="en-US" sz="1800" u="none" cap="none" strike="noStrike">
                <a:solidFill>
                  <a:srgbClr val="3D85C6"/>
                </a:solidFill>
                <a:latin typeface="Comfortaa"/>
                <a:ea typeface="Comfortaa"/>
                <a:cs typeface="Comfortaa"/>
                <a:sym typeface="Comfortaa"/>
              </a:rPr>
              <a:t>Male slides only </a:t>
            </a:r>
            <a:endParaRPr b="0" i="0" sz="1800" u="none" cap="none" strike="noStrike">
              <a:solidFill>
                <a:srgbClr val="3D85C6"/>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999999"/>
              </a:buClr>
              <a:buSzPts val="1800"/>
              <a:buFont typeface="Comfortaa"/>
              <a:buChar char="●"/>
            </a:pPr>
            <a:r>
              <a:rPr b="0" i="0" lang="en-US" sz="1800" u="none" cap="none" strike="noStrike">
                <a:solidFill>
                  <a:srgbClr val="999999"/>
                </a:solidFill>
                <a:latin typeface="Comfortaa"/>
                <a:ea typeface="Comfortaa"/>
                <a:cs typeface="Comfortaa"/>
                <a:sym typeface="Comfortaa"/>
              </a:rPr>
              <a:t>Extra</a:t>
            </a:r>
            <a:endParaRPr b="0" i="0" sz="1800" u="none" cap="none" strike="noStrike">
              <a:solidFill>
                <a:srgbClr val="999999"/>
              </a:solidFill>
              <a:latin typeface="Comfortaa"/>
              <a:ea typeface="Comfortaa"/>
              <a:cs typeface="Comfortaa"/>
              <a:sym typeface="Comfortaa"/>
            </a:endParaRPr>
          </a:p>
        </p:txBody>
      </p:sp>
      <p:grpSp>
        <p:nvGrpSpPr>
          <p:cNvPr id="49" name="Google Shape;49;p1"/>
          <p:cNvGrpSpPr/>
          <p:nvPr/>
        </p:nvGrpSpPr>
        <p:grpSpPr>
          <a:xfrm>
            <a:off x="13358741" y="6633124"/>
            <a:ext cx="624969" cy="535732"/>
            <a:chOff x="7513884" y="2448269"/>
            <a:chExt cx="363185" cy="338792"/>
          </a:xfrm>
        </p:grpSpPr>
        <p:sp>
          <p:nvSpPr>
            <p:cNvPr id="50" name="Google Shape;50;p1"/>
            <p:cNvSpPr/>
            <p:nvPr/>
          </p:nvSpPr>
          <p:spPr>
            <a:xfrm>
              <a:off x="7666316" y="2448269"/>
              <a:ext cx="210753" cy="206954"/>
            </a:xfrm>
            <a:custGeom>
              <a:rect b="b" l="l" r="r" t="t"/>
              <a:pathLst>
                <a:path extrusionOk="0" h="7899" w="8044">
                  <a:moveTo>
                    <a:pt x="5680" y="0"/>
                  </a:moveTo>
                  <a:cubicBezTo>
                    <a:pt x="5491" y="0"/>
                    <a:pt x="5302" y="72"/>
                    <a:pt x="5158" y="216"/>
                  </a:cubicBezTo>
                  <a:lnTo>
                    <a:pt x="289" y="5085"/>
                  </a:lnTo>
                  <a:cubicBezTo>
                    <a:pt x="1" y="5373"/>
                    <a:pt x="1" y="5843"/>
                    <a:pt x="289" y="6130"/>
                  </a:cubicBezTo>
                  <a:lnTo>
                    <a:pt x="1851" y="7683"/>
                  </a:lnTo>
                  <a:cubicBezTo>
                    <a:pt x="1995" y="7827"/>
                    <a:pt x="2182" y="7899"/>
                    <a:pt x="2370" y="7899"/>
                  </a:cubicBezTo>
                  <a:cubicBezTo>
                    <a:pt x="2558" y="7899"/>
                    <a:pt x="2747" y="7827"/>
                    <a:pt x="2896" y="7683"/>
                  </a:cubicBezTo>
                  <a:lnTo>
                    <a:pt x="7756" y="2814"/>
                  </a:lnTo>
                  <a:cubicBezTo>
                    <a:pt x="8043" y="2526"/>
                    <a:pt x="8043" y="2066"/>
                    <a:pt x="7756" y="1778"/>
                  </a:cubicBezTo>
                  <a:lnTo>
                    <a:pt x="6203" y="216"/>
                  </a:lnTo>
                  <a:cubicBezTo>
                    <a:pt x="6059" y="72"/>
                    <a:pt x="5870" y="0"/>
                    <a:pt x="5680" y="0"/>
                  </a:cubicBez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1"/>
            <p:cNvSpPr/>
            <p:nvPr/>
          </p:nvSpPr>
          <p:spPr>
            <a:xfrm>
              <a:off x="7691442" y="2471482"/>
              <a:ext cx="185627" cy="183741"/>
            </a:xfrm>
            <a:custGeom>
              <a:rect b="b" l="l" r="r" t="t"/>
              <a:pathLst>
                <a:path extrusionOk="0" h="7013" w="7085">
                  <a:moveTo>
                    <a:pt x="5915" y="1"/>
                  </a:moveTo>
                  <a:lnTo>
                    <a:pt x="5920" y="7"/>
                  </a:lnTo>
                  <a:lnTo>
                    <a:pt x="5920" y="7"/>
                  </a:lnTo>
                  <a:cubicBezTo>
                    <a:pt x="5918" y="5"/>
                    <a:pt x="5917" y="3"/>
                    <a:pt x="5915" y="1"/>
                  </a:cubicBezTo>
                  <a:close/>
                  <a:moveTo>
                    <a:pt x="5920" y="7"/>
                  </a:moveTo>
                  <a:cubicBezTo>
                    <a:pt x="6202" y="295"/>
                    <a:pt x="6200" y="760"/>
                    <a:pt x="5915" y="1046"/>
                  </a:cubicBezTo>
                  <a:lnTo>
                    <a:pt x="1045" y="5915"/>
                  </a:lnTo>
                  <a:cubicBezTo>
                    <a:pt x="902" y="6059"/>
                    <a:pt x="715" y="6131"/>
                    <a:pt x="526" y="6131"/>
                  </a:cubicBezTo>
                  <a:cubicBezTo>
                    <a:pt x="338" y="6131"/>
                    <a:pt x="149" y="6059"/>
                    <a:pt x="0" y="5915"/>
                  </a:cubicBezTo>
                  <a:lnTo>
                    <a:pt x="0" y="5915"/>
                  </a:lnTo>
                  <a:lnTo>
                    <a:pt x="892" y="6797"/>
                  </a:lnTo>
                  <a:cubicBezTo>
                    <a:pt x="1036" y="6941"/>
                    <a:pt x="1223" y="7013"/>
                    <a:pt x="1410" y="7013"/>
                  </a:cubicBezTo>
                  <a:cubicBezTo>
                    <a:pt x="1596" y="7013"/>
                    <a:pt x="1783" y="6941"/>
                    <a:pt x="1927" y="6797"/>
                  </a:cubicBezTo>
                  <a:lnTo>
                    <a:pt x="6797" y="1928"/>
                  </a:lnTo>
                  <a:cubicBezTo>
                    <a:pt x="7084" y="1640"/>
                    <a:pt x="7084" y="1180"/>
                    <a:pt x="6797" y="892"/>
                  </a:cubicBezTo>
                  <a:lnTo>
                    <a:pt x="5920" y="7"/>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
            <p:cNvSpPr/>
            <p:nvPr/>
          </p:nvSpPr>
          <p:spPr>
            <a:xfrm>
              <a:off x="7755972" y="2483298"/>
              <a:ext cx="84416" cy="84154"/>
            </a:xfrm>
            <a:custGeom>
              <a:rect b="b" l="l" r="r" t="t"/>
              <a:pathLst>
                <a:path extrusionOk="0" h="3212" w="3222">
                  <a:moveTo>
                    <a:pt x="624" y="0"/>
                  </a:moveTo>
                  <a:lnTo>
                    <a:pt x="1" y="614"/>
                  </a:lnTo>
                  <a:lnTo>
                    <a:pt x="2599" y="3212"/>
                  </a:lnTo>
                  <a:lnTo>
                    <a:pt x="3222" y="2589"/>
                  </a:lnTo>
                  <a:lnTo>
                    <a:pt x="624" y="0"/>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
            <p:cNvSpPr/>
            <p:nvPr/>
          </p:nvSpPr>
          <p:spPr>
            <a:xfrm>
              <a:off x="7800931" y="2528258"/>
              <a:ext cx="39457" cy="39195"/>
            </a:xfrm>
            <a:custGeom>
              <a:rect b="b" l="l" r="r" t="t"/>
              <a:pathLst>
                <a:path extrusionOk="0" h="1496" w="1506">
                  <a:moveTo>
                    <a:pt x="614" y="0"/>
                  </a:moveTo>
                  <a:lnTo>
                    <a:pt x="1" y="614"/>
                  </a:lnTo>
                  <a:lnTo>
                    <a:pt x="883" y="1496"/>
                  </a:lnTo>
                  <a:lnTo>
                    <a:pt x="1506" y="882"/>
                  </a:lnTo>
                  <a:lnTo>
                    <a:pt x="614" y="0"/>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
            <p:cNvSpPr/>
            <p:nvPr/>
          </p:nvSpPr>
          <p:spPr>
            <a:xfrm>
              <a:off x="7513884" y="2611888"/>
              <a:ext cx="195662" cy="175068"/>
            </a:xfrm>
            <a:custGeom>
              <a:rect b="b" l="l" r="r" t="t"/>
              <a:pathLst>
                <a:path extrusionOk="0" h="6682" w="7468">
                  <a:moveTo>
                    <a:pt x="6231" y="0"/>
                  </a:moveTo>
                  <a:lnTo>
                    <a:pt x="1" y="6231"/>
                  </a:lnTo>
                  <a:cubicBezTo>
                    <a:pt x="84" y="6538"/>
                    <a:pt x="472" y="6682"/>
                    <a:pt x="1011" y="6682"/>
                  </a:cubicBezTo>
                  <a:cubicBezTo>
                    <a:pt x="2642" y="6682"/>
                    <a:pt x="5653" y="5363"/>
                    <a:pt x="5761" y="3259"/>
                  </a:cubicBezTo>
                  <a:cubicBezTo>
                    <a:pt x="5790" y="3010"/>
                    <a:pt x="5905" y="2780"/>
                    <a:pt x="6097" y="2617"/>
                  </a:cubicBezTo>
                  <a:lnTo>
                    <a:pt x="7468" y="1237"/>
                  </a:lnTo>
                  <a:lnTo>
                    <a:pt x="6231" y="0"/>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
            <p:cNvSpPr/>
            <p:nvPr/>
          </p:nvSpPr>
          <p:spPr>
            <a:xfrm>
              <a:off x="7513884" y="2626691"/>
              <a:ext cx="195426" cy="160370"/>
            </a:xfrm>
            <a:custGeom>
              <a:rect b="b" l="l" r="r" t="t"/>
              <a:pathLst>
                <a:path extrusionOk="0" h="6121" w="7459">
                  <a:moveTo>
                    <a:pt x="6787" y="1"/>
                  </a:moveTo>
                  <a:lnTo>
                    <a:pt x="5407" y="1371"/>
                  </a:lnTo>
                  <a:cubicBezTo>
                    <a:pt x="5225" y="1534"/>
                    <a:pt x="5110" y="1764"/>
                    <a:pt x="5081" y="2014"/>
                  </a:cubicBezTo>
                  <a:cubicBezTo>
                    <a:pt x="4968" y="4114"/>
                    <a:pt x="1958" y="5437"/>
                    <a:pt x="326" y="5437"/>
                  </a:cubicBezTo>
                  <a:cubicBezTo>
                    <a:pt x="297" y="5437"/>
                    <a:pt x="268" y="5436"/>
                    <a:pt x="240" y="5436"/>
                  </a:cubicBezTo>
                  <a:lnTo>
                    <a:pt x="1" y="5675"/>
                  </a:lnTo>
                  <a:cubicBezTo>
                    <a:pt x="81" y="5978"/>
                    <a:pt x="465" y="6121"/>
                    <a:pt x="1000" y="6121"/>
                  </a:cubicBezTo>
                  <a:cubicBezTo>
                    <a:pt x="2628" y="6121"/>
                    <a:pt x="5653" y="4801"/>
                    <a:pt x="5761" y="2694"/>
                  </a:cubicBezTo>
                  <a:cubicBezTo>
                    <a:pt x="5790" y="2455"/>
                    <a:pt x="5905" y="2225"/>
                    <a:pt x="6087" y="2052"/>
                  </a:cubicBezTo>
                  <a:lnTo>
                    <a:pt x="7458" y="681"/>
                  </a:lnTo>
                  <a:lnTo>
                    <a:pt x="6787" y="1"/>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 name="Google Shape;56;p1">
            <a:hlinkClick r:id="rId5"/>
          </p:cNvPr>
          <p:cNvSpPr txBox="1"/>
          <p:nvPr/>
        </p:nvSpPr>
        <p:spPr>
          <a:xfrm>
            <a:off x="13983316" y="6633082"/>
            <a:ext cx="3493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sng" cap="none" strike="noStrike">
                <a:solidFill>
                  <a:srgbClr val="000000"/>
                </a:solidFill>
                <a:highlight>
                  <a:srgbClr val="FCE5CD"/>
                </a:highlight>
                <a:latin typeface="Comfortaa"/>
                <a:ea typeface="Comfortaa"/>
                <a:cs typeface="Comfortaa"/>
                <a:sym typeface="Comfortaa"/>
              </a:rPr>
              <a:t>Editing file</a:t>
            </a:r>
            <a:endParaRPr b="0" i="0" sz="3000" u="sng" cap="none" strike="noStrike">
              <a:solidFill>
                <a:srgbClr val="000000"/>
              </a:solidFill>
              <a:highlight>
                <a:srgbClr val="FCE5CD"/>
              </a:highlight>
              <a:latin typeface="Comfortaa"/>
              <a:ea typeface="Comfortaa"/>
              <a:cs typeface="Comfortaa"/>
              <a:sym typeface="Comfortaa"/>
            </a:endParaRPr>
          </a:p>
        </p:txBody>
      </p:sp>
      <p:pic>
        <p:nvPicPr>
          <p:cNvPr id="57" name="Google Shape;57;p1">
            <a:hlinkClick r:id="rId6"/>
          </p:cNvPr>
          <p:cNvPicPr preferRelativeResize="0"/>
          <p:nvPr/>
        </p:nvPicPr>
        <p:blipFill rotWithShape="1">
          <a:blip r:embed="rId7">
            <a:alphaModFix/>
          </a:blip>
          <a:srcRect b="0" l="0" r="0" t="0"/>
          <a:stretch/>
        </p:blipFill>
        <p:spPr>
          <a:xfrm>
            <a:off x="13651045" y="-642629"/>
            <a:ext cx="4847402" cy="4847402"/>
          </a:xfrm>
          <a:prstGeom prst="rect">
            <a:avLst/>
          </a:prstGeom>
          <a:noFill/>
          <a:ln>
            <a:noFill/>
          </a:ln>
        </p:spPr>
      </p:pic>
      <p:pic>
        <p:nvPicPr>
          <p:cNvPr id="58" name="Google Shape;58;p1"/>
          <p:cNvPicPr preferRelativeResize="0"/>
          <p:nvPr/>
        </p:nvPicPr>
        <p:blipFill rotWithShape="1">
          <a:blip r:embed="rId8">
            <a:alphaModFix/>
          </a:blip>
          <a:srcRect b="0" l="0" r="0" t="0"/>
          <a:stretch/>
        </p:blipFill>
        <p:spPr>
          <a:xfrm>
            <a:off x="12584492" y="542874"/>
            <a:ext cx="2523400" cy="2476400"/>
          </a:xfrm>
          <a:prstGeom prst="rect">
            <a:avLst/>
          </a:prstGeom>
          <a:noFill/>
          <a:ln>
            <a:noFill/>
          </a:ln>
        </p:spPr>
      </p:pic>
      <p:sp>
        <p:nvSpPr>
          <p:cNvPr id="59" name="Google Shape;59;p1"/>
          <p:cNvSpPr txBox="1"/>
          <p:nvPr/>
        </p:nvSpPr>
        <p:spPr>
          <a:xfrm>
            <a:off x="3428996" y="3659500"/>
            <a:ext cx="12596700" cy="223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B45F06"/>
                </a:solidFill>
                <a:latin typeface="Comfortaa"/>
                <a:ea typeface="Comfortaa"/>
                <a:cs typeface="Comfortaa"/>
                <a:sym typeface="Comfortaa"/>
              </a:rPr>
              <a:t>L</a:t>
            </a:r>
            <a:r>
              <a:rPr lang="en-US" sz="3500">
                <a:solidFill>
                  <a:srgbClr val="B45F06"/>
                </a:solidFill>
                <a:latin typeface="Comfortaa"/>
                <a:ea typeface="Comfortaa"/>
                <a:cs typeface="Comfortaa"/>
                <a:sym typeface="Comfortaa"/>
              </a:rPr>
              <a:t>20</a:t>
            </a:r>
            <a:endParaRPr b="0" i="0" sz="3500" u="none" cap="none" strike="noStrike">
              <a:solidFill>
                <a:srgbClr val="B45F06"/>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3500"/>
              <a:buFont typeface="Arial"/>
              <a:buNone/>
            </a:pPr>
            <a:r>
              <a:rPr b="0" i="0" lang="en-US" sz="4900" u="none" cap="none" strike="noStrike">
                <a:solidFill>
                  <a:srgbClr val="B45F06"/>
                </a:solidFill>
                <a:latin typeface="Comfortaa"/>
                <a:ea typeface="Comfortaa"/>
                <a:cs typeface="Comfortaa"/>
                <a:sym typeface="Comfortaa"/>
              </a:rPr>
              <a:t>Introdu</a:t>
            </a:r>
            <a:r>
              <a:rPr lang="en-US" sz="4900">
                <a:solidFill>
                  <a:srgbClr val="B45F06"/>
                </a:solidFill>
                <a:latin typeface="Comfortaa"/>
                <a:ea typeface="Comfortaa"/>
                <a:cs typeface="Comfortaa"/>
                <a:sym typeface="Comfortaa"/>
              </a:rPr>
              <a:t>ction to Surface anatomy of the upper &amp; lower limbs</a:t>
            </a:r>
            <a:endParaRPr b="0" i="0" sz="4900" u="none" cap="none" strike="noStrike">
              <a:solidFill>
                <a:srgbClr val="B45F06"/>
              </a:solidFill>
              <a:latin typeface="Comfortaa"/>
              <a:ea typeface="Comfortaa"/>
              <a:cs typeface="Comfortaa"/>
              <a:sym typeface="Comfortaa"/>
            </a:endParaRPr>
          </a:p>
        </p:txBody>
      </p:sp>
      <p:pic>
        <p:nvPicPr>
          <p:cNvPr id="60" name="Google Shape;60;p1"/>
          <p:cNvPicPr preferRelativeResize="0"/>
          <p:nvPr/>
        </p:nvPicPr>
        <p:blipFill>
          <a:blip r:embed="rId9">
            <a:alphaModFix/>
          </a:blip>
          <a:stretch>
            <a:fillRect/>
          </a:stretch>
        </p:blipFill>
        <p:spPr>
          <a:xfrm>
            <a:off x="9466325" y="665075"/>
            <a:ext cx="2992325" cy="223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g10527c2f90d_1_0"/>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238" name="Google Shape;238;g10527c2f90d_1_0"/>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239" name="Google Shape;239;g10527c2f90d_1_0"/>
          <p:cNvGrpSpPr/>
          <p:nvPr/>
        </p:nvGrpSpPr>
        <p:grpSpPr>
          <a:xfrm>
            <a:off x="1616277" y="1497618"/>
            <a:ext cx="4665429" cy="1244475"/>
            <a:chOff x="4411970" y="4340222"/>
            <a:chExt cx="779468" cy="242682"/>
          </a:xfrm>
        </p:grpSpPr>
        <p:sp>
          <p:nvSpPr>
            <p:cNvPr id="240" name="Google Shape;240;g10527c2f90d_1_0"/>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10527c2f90d_1_0"/>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10527c2f90d_1_0"/>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3" name="Google Shape;243;g10527c2f90d_1_0"/>
          <p:cNvSpPr txBox="1"/>
          <p:nvPr/>
        </p:nvSpPr>
        <p:spPr>
          <a:xfrm>
            <a:off x="3286875" y="1835875"/>
            <a:ext cx="264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omfortaa"/>
                <a:ea typeface="Comfortaa"/>
                <a:cs typeface="Comfortaa"/>
                <a:sym typeface="Comfortaa"/>
              </a:rPr>
              <a:t>Elbow :</a:t>
            </a:r>
            <a:endParaRPr sz="3600">
              <a:latin typeface="Comfortaa"/>
              <a:ea typeface="Comfortaa"/>
              <a:cs typeface="Comfortaa"/>
              <a:sym typeface="Comfortaa"/>
            </a:endParaRPr>
          </a:p>
        </p:txBody>
      </p:sp>
      <p:sp>
        <p:nvSpPr>
          <p:cNvPr id="244" name="Google Shape;244;g10527c2f90d_1_0"/>
          <p:cNvSpPr txBox="1"/>
          <p:nvPr/>
        </p:nvSpPr>
        <p:spPr>
          <a:xfrm>
            <a:off x="2096475" y="1673463"/>
            <a:ext cx="3375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latin typeface="Comfortaa"/>
                <a:ea typeface="Comfortaa"/>
                <a:cs typeface="Comfortaa"/>
                <a:sym typeface="Comfortaa"/>
              </a:rPr>
              <a:t>5</a:t>
            </a:r>
            <a:endParaRPr sz="4600">
              <a:latin typeface="Comfortaa"/>
              <a:ea typeface="Comfortaa"/>
              <a:cs typeface="Comfortaa"/>
              <a:sym typeface="Comfortaa"/>
            </a:endParaRPr>
          </a:p>
        </p:txBody>
      </p:sp>
      <p:graphicFrame>
        <p:nvGraphicFramePr>
          <p:cNvPr id="245" name="Google Shape;245;g10527c2f90d_1_0"/>
          <p:cNvGraphicFramePr/>
          <p:nvPr/>
        </p:nvGraphicFramePr>
        <p:xfrm>
          <a:off x="810350" y="3643163"/>
          <a:ext cx="3000000" cy="3000000"/>
        </p:xfrm>
        <a:graphic>
          <a:graphicData uri="http://schemas.openxmlformats.org/drawingml/2006/table">
            <a:tbl>
              <a:tblPr>
                <a:noFill/>
                <a:tableStyleId>{E15B0760-4BED-4A4F-AFF4-49A4295DB2DB}</a:tableStyleId>
              </a:tblPr>
              <a:tblGrid>
                <a:gridCol w="8178175"/>
                <a:gridCol w="7964975"/>
              </a:tblGrid>
              <a:tr h="1544400">
                <a:tc>
                  <a:txBody>
                    <a:bodyPr/>
                    <a:lstStyle/>
                    <a:p>
                      <a:pPr indent="0" lvl="0" marL="0" rtl="0" algn="l">
                        <a:spcBef>
                          <a:spcPts val="0"/>
                        </a:spcBef>
                        <a:spcAft>
                          <a:spcPts val="0"/>
                        </a:spcAft>
                        <a:buNone/>
                      </a:pPr>
                      <a:r>
                        <a:t/>
                      </a:r>
                      <a:endParaRPr/>
                    </a:p>
                  </a:txBody>
                  <a:tcPr marT="91425" marB="91425" marR="91425" marL="91425">
                    <a:solidFill>
                      <a:srgbClr val="E69138"/>
                    </a:solidFill>
                  </a:tcPr>
                </a:tc>
                <a:tc>
                  <a:txBody>
                    <a:bodyPr/>
                    <a:lstStyle/>
                    <a:p>
                      <a:pPr indent="0" lvl="0" marL="0" rtl="0" algn="l">
                        <a:spcBef>
                          <a:spcPts val="0"/>
                        </a:spcBef>
                        <a:spcAft>
                          <a:spcPts val="0"/>
                        </a:spcAft>
                        <a:buNone/>
                      </a:pPr>
                      <a:r>
                        <a:t/>
                      </a:r>
                      <a:endParaRPr/>
                    </a:p>
                  </a:txBody>
                  <a:tcPr marT="91425" marB="91425" marR="91425" marL="91425">
                    <a:solidFill>
                      <a:srgbClr val="E69138"/>
                    </a:solidFill>
                  </a:tcPr>
                </a:tc>
              </a:tr>
              <a:tr h="2566700">
                <a:tc>
                  <a:txBody>
                    <a:bodyPr/>
                    <a:lstStyle/>
                    <a:p>
                      <a:pPr indent="0" lvl="0" marL="0" rtl="0" algn="l">
                        <a:spcBef>
                          <a:spcPts val="0"/>
                        </a:spcBef>
                        <a:spcAft>
                          <a:spcPts val="0"/>
                        </a:spcAft>
                        <a:buNone/>
                      </a:pPr>
                      <a:r>
                        <a:t/>
                      </a:r>
                      <a:endParaRPr/>
                    </a:p>
                  </a:txBody>
                  <a:tcPr marT="91425" marB="91425" marR="91425" marL="91425">
                    <a:solidFill>
                      <a:srgbClr val="FCE5CD"/>
                    </a:solidFill>
                  </a:tcPr>
                </a:tc>
                <a:tc>
                  <a:txBody>
                    <a:bodyPr/>
                    <a:lstStyle/>
                    <a:p>
                      <a:pPr indent="0" lvl="0" marL="0" rtl="0" algn="l">
                        <a:spcBef>
                          <a:spcPts val="0"/>
                        </a:spcBef>
                        <a:spcAft>
                          <a:spcPts val="0"/>
                        </a:spcAft>
                        <a:buNone/>
                      </a:pPr>
                      <a:r>
                        <a:t/>
                      </a:r>
                      <a:endParaRPr/>
                    </a:p>
                  </a:txBody>
                  <a:tcPr marT="91425" marB="91425" marR="91425" marL="91425">
                    <a:solidFill>
                      <a:srgbClr val="FCE5CD"/>
                    </a:solidFill>
                  </a:tcPr>
                </a:tc>
              </a:tr>
            </a:tbl>
          </a:graphicData>
        </a:graphic>
      </p:graphicFrame>
      <p:sp>
        <p:nvSpPr>
          <p:cNvPr id="246" name="Google Shape;246;g10527c2f90d_1_0"/>
          <p:cNvSpPr txBox="1"/>
          <p:nvPr/>
        </p:nvSpPr>
        <p:spPr>
          <a:xfrm>
            <a:off x="2505125" y="3979775"/>
            <a:ext cx="3695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Comfortaa"/>
                <a:ea typeface="Comfortaa"/>
                <a:cs typeface="Comfortaa"/>
                <a:sym typeface="Comfortaa"/>
              </a:rPr>
              <a:t>extended</a:t>
            </a:r>
            <a:endParaRPr b="1" sz="4000">
              <a:latin typeface="Comfortaa"/>
              <a:ea typeface="Comfortaa"/>
              <a:cs typeface="Comfortaa"/>
              <a:sym typeface="Comfortaa"/>
            </a:endParaRPr>
          </a:p>
        </p:txBody>
      </p:sp>
      <p:sp>
        <p:nvSpPr>
          <p:cNvPr id="247" name="Google Shape;247;g10527c2f90d_1_0"/>
          <p:cNvSpPr txBox="1"/>
          <p:nvPr/>
        </p:nvSpPr>
        <p:spPr>
          <a:xfrm>
            <a:off x="10304775" y="4033075"/>
            <a:ext cx="5187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Comfortaa"/>
                <a:ea typeface="Comfortaa"/>
                <a:cs typeface="Comfortaa"/>
                <a:sym typeface="Comfortaa"/>
              </a:rPr>
              <a:t>flexed</a:t>
            </a:r>
            <a:endParaRPr b="1" sz="4000">
              <a:latin typeface="Comfortaa"/>
              <a:ea typeface="Comfortaa"/>
              <a:cs typeface="Comfortaa"/>
              <a:sym typeface="Comfortaa"/>
            </a:endParaRPr>
          </a:p>
        </p:txBody>
      </p:sp>
      <p:sp>
        <p:nvSpPr>
          <p:cNvPr id="248" name="Google Shape;248;g10527c2f90d_1_0"/>
          <p:cNvSpPr txBox="1"/>
          <p:nvPr/>
        </p:nvSpPr>
        <p:spPr>
          <a:xfrm>
            <a:off x="1207925" y="5489975"/>
            <a:ext cx="51879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omfortaa"/>
                <a:ea typeface="Comfortaa"/>
                <a:cs typeface="Comfortaa"/>
                <a:sym typeface="Comfortaa"/>
              </a:rPr>
              <a:t>the tip of the olecranon process, the medial and the lateral epicondyles lie </a:t>
            </a:r>
            <a:endParaRPr sz="2300">
              <a:latin typeface="Comfortaa"/>
              <a:ea typeface="Comfortaa"/>
              <a:cs typeface="Comfortaa"/>
              <a:sym typeface="Comfortaa"/>
            </a:endParaRPr>
          </a:p>
          <a:p>
            <a:pPr indent="0" lvl="0" marL="0" rtl="0" algn="l">
              <a:spcBef>
                <a:spcPts val="0"/>
              </a:spcBef>
              <a:spcAft>
                <a:spcPts val="0"/>
              </a:spcAft>
              <a:buNone/>
            </a:pPr>
            <a:r>
              <a:rPr b="1" lang="en-US" sz="2300" u="sng">
                <a:solidFill>
                  <a:srgbClr val="CC0000"/>
                </a:solidFill>
                <a:latin typeface="Comfortaa"/>
                <a:ea typeface="Comfortaa"/>
                <a:cs typeface="Comfortaa"/>
                <a:sym typeface="Comfortaa"/>
              </a:rPr>
              <a:t>in a straight line.</a:t>
            </a:r>
            <a:endParaRPr b="1" sz="2300" u="sng">
              <a:solidFill>
                <a:srgbClr val="CC0000"/>
              </a:solidFill>
              <a:latin typeface="Comfortaa"/>
              <a:ea typeface="Comfortaa"/>
              <a:cs typeface="Comfortaa"/>
              <a:sym typeface="Comfortaa"/>
            </a:endParaRPr>
          </a:p>
        </p:txBody>
      </p:sp>
      <p:sp>
        <p:nvSpPr>
          <p:cNvPr id="249" name="Google Shape;249;g10527c2f90d_1_0"/>
          <p:cNvSpPr txBox="1"/>
          <p:nvPr/>
        </p:nvSpPr>
        <p:spPr>
          <a:xfrm>
            <a:off x="9380875" y="5489975"/>
            <a:ext cx="43173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omfortaa"/>
                <a:ea typeface="Comfortaa"/>
                <a:cs typeface="Comfortaa"/>
                <a:sym typeface="Comfortaa"/>
              </a:rPr>
              <a:t>the olecranon forms the apex of </a:t>
            </a:r>
            <a:r>
              <a:rPr b="1" lang="en-US" sz="2300" u="sng">
                <a:solidFill>
                  <a:srgbClr val="CC0000"/>
                </a:solidFill>
                <a:latin typeface="Comfortaa"/>
                <a:ea typeface="Comfortaa"/>
                <a:cs typeface="Comfortaa"/>
                <a:sym typeface="Comfortaa"/>
              </a:rPr>
              <a:t>an equilateral triangle</a:t>
            </a:r>
            <a:r>
              <a:rPr lang="en-US" sz="2300">
                <a:latin typeface="Comfortaa"/>
                <a:ea typeface="Comfortaa"/>
                <a:cs typeface="Comfortaa"/>
                <a:sym typeface="Comfortaa"/>
              </a:rPr>
              <a:t>, where the epicondyles form the </a:t>
            </a:r>
            <a:r>
              <a:rPr b="1" lang="en-US" sz="2300">
                <a:latin typeface="Comfortaa"/>
                <a:ea typeface="Comfortaa"/>
                <a:cs typeface="Comfortaa"/>
                <a:sym typeface="Comfortaa"/>
              </a:rPr>
              <a:t>angles</a:t>
            </a:r>
            <a:r>
              <a:rPr lang="en-US" sz="2300">
                <a:latin typeface="Comfortaa"/>
                <a:ea typeface="Comfortaa"/>
                <a:cs typeface="Comfortaa"/>
                <a:sym typeface="Comfortaa"/>
              </a:rPr>
              <a:t>.</a:t>
            </a:r>
            <a:r>
              <a:rPr b="1" lang="en-US" sz="2300">
                <a:latin typeface="Comfortaa"/>
                <a:ea typeface="Comfortaa"/>
                <a:cs typeface="Comfortaa"/>
                <a:sym typeface="Comfortaa"/>
              </a:rPr>
              <a:t> </a:t>
            </a:r>
            <a:endParaRPr b="1" sz="2300">
              <a:latin typeface="Comfortaa"/>
              <a:ea typeface="Comfortaa"/>
              <a:cs typeface="Comfortaa"/>
              <a:sym typeface="Comfortaa"/>
            </a:endParaRPr>
          </a:p>
        </p:txBody>
      </p:sp>
      <p:pic>
        <p:nvPicPr>
          <p:cNvPr id="250" name="Google Shape;250;g10527c2f90d_1_0"/>
          <p:cNvPicPr preferRelativeResize="0"/>
          <p:nvPr/>
        </p:nvPicPr>
        <p:blipFill>
          <a:blip r:embed="rId5">
            <a:alphaModFix/>
          </a:blip>
          <a:stretch>
            <a:fillRect/>
          </a:stretch>
        </p:blipFill>
        <p:spPr>
          <a:xfrm>
            <a:off x="7143400" y="3671450"/>
            <a:ext cx="1845125" cy="4111100"/>
          </a:xfrm>
          <a:prstGeom prst="rect">
            <a:avLst/>
          </a:prstGeom>
          <a:noFill/>
          <a:ln>
            <a:noFill/>
          </a:ln>
        </p:spPr>
      </p:pic>
      <p:pic>
        <p:nvPicPr>
          <p:cNvPr id="251" name="Google Shape;251;g10527c2f90d_1_0"/>
          <p:cNvPicPr preferRelativeResize="0"/>
          <p:nvPr/>
        </p:nvPicPr>
        <p:blipFill>
          <a:blip r:embed="rId6">
            <a:alphaModFix/>
          </a:blip>
          <a:stretch>
            <a:fillRect/>
          </a:stretch>
        </p:blipFill>
        <p:spPr>
          <a:xfrm>
            <a:off x="15224400" y="3671450"/>
            <a:ext cx="1729100" cy="4111100"/>
          </a:xfrm>
          <a:prstGeom prst="rect">
            <a:avLst/>
          </a:prstGeom>
          <a:noFill/>
          <a:ln>
            <a:noFill/>
          </a:ln>
        </p:spPr>
      </p:pic>
      <p:grpSp>
        <p:nvGrpSpPr>
          <p:cNvPr id="252" name="Google Shape;252;g10527c2f90d_1_0"/>
          <p:cNvGrpSpPr/>
          <p:nvPr/>
        </p:nvGrpSpPr>
        <p:grpSpPr>
          <a:xfrm flipH="1" rot="10800000">
            <a:off x="1208209" y="8474783"/>
            <a:ext cx="746277" cy="550850"/>
            <a:chOff x="4923925" y="1877500"/>
            <a:chExt cx="59525" cy="36975"/>
          </a:xfrm>
        </p:grpSpPr>
        <p:sp>
          <p:nvSpPr>
            <p:cNvPr id="253" name="Google Shape;253;g10527c2f90d_1_0"/>
            <p:cNvSpPr/>
            <p:nvPr/>
          </p:nvSpPr>
          <p:spPr>
            <a:xfrm>
              <a:off x="4923925" y="1877500"/>
              <a:ext cx="28875" cy="36975"/>
            </a:xfrm>
            <a:custGeom>
              <a:rect b="b" l="l" r="r" t="t"/>
              <a:pathLst>
                <a:path extrusionOk="0" h="1479" w="1155">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10527c2f90d_1_0"/>
            <p:cNvSpPr/>
            <p:nvPr/>
          </p:nvSpPr>
          <p:spPr>
            <a:xfrm>
              <a:off x="4954575" y="1877500"/>
              <a:ext cx="28875" cy="36975"/>
            </a:xfrm>
            <a:custGeom>
              <a:rect b="b" l="l" r="r" t="t"/>
              <a:pathLst>
                <a:path extrusionOk="0" h="1479" w="1155">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F6B26B"/>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5" name="Google Shape;255;g10527c2f90d_1_0"/>
          <p:cNvSpPr txBox="1"/>
          <p:nvPr/>
        </p:nvSpPr>
        <p:spPr>
          <a:xfrm>
            <a:off x="2345225" y="8450050"/>
            <a:ext cx="12188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Comfortaa"/>
                <a:ea typeface="Comfortaa"/>
                <a:cs typeface="Comfortaa"/>
                <a:sym typeface="Comfortaa"/>
              </a:rPr>
              <a:t>Fractures of any of these structures will disturbs this arrangement. </a:t>
            </a:r>
            <a:endParaRPr b="1" sz="2700">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g10527c2f90d_1_41"/>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261" name="Google Shape;261;g10527c2f90d_1_41"/>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262" name="Google Shape;262;g10527c2f90d_1_41"/>
          <p:cNvGrpSpPr/>
          <p:nvPr/>
        </p:nvGrpSpPr>
        <p:grpSpPr>
          <a:xfrm>
            <a:off x="1616277" y="1992355"/>
            <a:ext cx="4665429" cy="1244475"/>
            <a:chOff x="4411970" y="4340222"/>
            <a:chExt cx="779468" cy="242682"/>
          </a:xfrm>
        </p:grpSpPr>
        <p:sp>
          <p:nvSpPr>
            <p:cNvPr id="263" name="Google Shape;263;g10527c2f90d_1_41"/>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10527c2f90d_1_41"/>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10527c2f90d_1_41"/>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6" name="Google Shape;266;g10527c2f90d_1_41"/>
          <p:cNvSpPr txBox="1"/>
          <p:nvPr/>
        </p:nvSpPr>
        <p:spPr>
          <a:xfrm>
            <a:off x="3340175" y="2306788"/>
            <a:ext cx="25407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latin typeface="Comfortaa"/>
                <a:ea typeface="Comfortaa"/>
                <a:cs typeface="Comfortaa"/>
                <a:sym typeface="Comfortaa"/>
              </a:rPr>
              <a:t>Hand :</a:t>
            </a:r>
            <a:endParaRPr sz="3700">
              <a:latin typeface="Comfortaa"/>
              <a:ea typeface="Comfortaa"/>
              <a:cs typeface="Comfortaa"/>
              <a:sym typeface="Comfortaa"/>
            </a:endParaRPr>
          </a:p>
        </p:txBody>
      </p:sp>
      <p:sp>
        <p:nvSpPr>
          <p:cNvPr id="267" name="Google Shape;267;g10527c2f90d_1_41"/>
          <p:cNvSpPr txBox="1"/>
          <p:nvPr/>
        </p:nvSpPr>
        <p:spPr>
          <a:xfrm>
            <a:off x="2043200" y="2168200"/>
            <a:ext cx="3732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latin typeface="Comfortaa"/>
                <a:ea typeface="Comfortaa"/>
                <a:cs typeface="Comfortaa"/>
                <a:sym typeface="Comfortaa"/>
              </a:rPr>
              <a:t>6</a:t>
            </a:r>
            <a:endParaRPr sz="4600">
              <a:latin typeface="Comfortaa"/>
              <a:ea typeface="Comfortaa"/>
              <a:cs typeface="Comfortaa"/>
              <a:sym typeface="Comfortaa"/>
            </a:endParaRPr>
          </a:p>
        </p:txBody>
      </p:sp>
      <p:sp>
        <p:nvSpPr>
          <p:cNvPr id="268" name="Google Shape;268;g10527c2f90d_1_41"/>
          <p:cNvSpPr txBox="1"/>
          <p:nvPr/>
        </p:nvSpPr>
        <p:spPr>
          <a:xfrm>
            <a:off x="835025" y="3926450"/>
            <a:ext cx="7835100" cy="59721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The </a:t>
            </a:r>
            <a:r>
              <a:rPr b="1" lang="en-US" sz="2300">
                <a:latin typeface="Comfortaa"/>
                <a:ea typeface="Comfortaa"/>
                <a:cs typeface="Comfortaa"/>
                <a:sym typeface="Comfortaa"/>
              </a:rPr>
              <a:t>metacarpals</a:t>
            </a:r>
            <a:r>
              <a:rPr lang="en-US" sz="2200">
                <a:latin typeface="Comfortaa"/>
                <a:ea typeface="Comfortaa"/>
                <a:cs typeface="Comfortaa"/>
                <a:sym typeface="Comfortaa"/>
              </a:rPr>
              <a:t>, although they overlapped by the long extensor tendons of the fingers, they can be palpated on the dorsum of the hand. </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The </a:t>
            </a:r>
            <a:r>
              <a:rPr b="1" lang="en-US" sz="2300">
                <a:latin typeface="Comfortaa"/>
                <a:ea typeface="Comfortaa"/>
                <a:cs typeface="Comfortaa"/>
                <a:sym typeface="Comfortaa"/>
              </a:rPr>
              <a:t>heads of the metacarpals</a:t>
            </a:r>
            <a:r>
              <a:rPr lang="en-US" sz="2200">
                <a:latin typeface="Comfortaa"/>
                <a:ea typeface="Comfortaa"/>
                <a:cs typeface="Comfortaa"/>
                <a:sym typeface="Comfortaa"/>
              </a:rPr>
              <a:t> form the knuckles of the hand.</a:t>
            </a:r>
            <a:endParaRPr sz="2200">
              <a:latin typeface="Comfortaa"/>
              <a:ea typeface="Comfortaa"/>
              <a:cs typeface="Comfortaa"/>
              <a:sym typeface="Comfortaa"/>
            </a:endParaRPr>
          </a:p>
          <a:p>
            <a:pPr indent="0" lvl="0" marL="457200" rtl="0" algn="l">
              <a:spcBef>
                <a:spcPts val="0"/>
              </a:spcBef>
              <a:spcAft>
                <a:spcPts val="0"/>
              </a:spcAft>
              <a:buNone/>
            </a:pPr>
            <a:r>
              <a:rPr lang="en-US" sz="2200">
                <a:latin typeface="Comfortaa"/>
                <a:ea typeface="Comfortaa"/>
                <a:cs typeface="Comfortaa"/>
                <a:sym typeface="Comfortaa"/>
              </a:rPr>
              <a:t>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Notice that the </a:t>
            </a:r>
            <a:r>
              <a:rPr b="1" lang="en-US" sz="2200">
                <a:solidFill>
                  <a:srgbClr val="CC0000"/>
                </a:solidFill>
                <a:latin typeface="Comfortaa"/>
                <a:ea typeface="Comfortaa"/>
                <a:cs typeface="Comfortaa"/>
                <a:sym typeface="Comfortaa"/>
              </a:rPr>
              <a:t>3rd</a:t>
            </a:r>
            <a:r>
              <a:rPr lang="en-US" sz="2200">
                <a:latin typeface="Comfortaa"/>
                <a:ea typeface="Comfortaa"/>
                <a:cs typeface="Comfortaa"/>
                <a:sym typeface="Comfortaa"/>
              </a:rPr>
              <a:t> metacarpal head is the most projected. </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The dorsal aspects of the </a:t>
            </a:r>
            <a:r>
              <a:rPr b="1" lang="en-US" sz="2200">
                <a:latin typeface="Comfortaa"/>
                <a:ea typeface="Comfortaa"/>
                <a:cs typeface="Comfortaa"/>
                <a:sym typeface="Comfortaa"/>
              </a:rPr>
              <a:t>phalanges</a:t>
            </a:r>
            <a:r>
              <a:rPr lang="en-US" sz="2200">
                <a:latin typeface="Comfortaa"/>
                <a:ea typeface="Comfortaa"/>
                <a:cs typeface="Comfortaa"/>
                <a:sym typeface="Comfortaa"/>
              </a:rPr>
              <a:t> can be easily palpated. </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The </a:t>
            </a:r>
            <a:r>
              <a:rPr b="1" lang="en-US" sz="2200">
                <a:solidFill>
                  <a:srgbClr val="CC0000"/>
                </a:solidFill>
                <a:latin typeface="Comfortaa"/>
                <a:ea typeface="Comfortaa"/>
                <a:cs typeface="Comfortaa"/>
                <a:sym typeface="Comfortaa"/>
              </a:rPr>
              <a:t>knuckles</a:t>
            </a:r>
            <a:r>
              <a:rPr lang="en-US" sz="2200">
                <a:latin typeface="Comfortaa"/>
                <a:ea typeface="Comfortaa"/>
                <a:cs typeface="Comfortaa"/>
                <a:sym typeface="Comfortaa"/>
              </a:rPr>
              <a:t> of the fingers are formed by the heads of the proximal and middle </a:t>
            </a:r>
            <a:r>
              <a:rPr b="1" lang="en-US" sz="2200">
                <a:latin typeface="Comfortaa"/>
                <a:ea typeface="Comfortaa"/>
                <a:cs typeface="Comfortaa"/>
                <a:sym typeface="Comfortaa"/>
              </a:rPr>
              <a:t>phalanges</a:t>
            </a:r>
            <a:r>
              <a:rPr lang="en-US" sz="2200">
                <a:latin typeface="Comfortaa"/>
                <a:ea typeface="Comfortaa"/>
                <a:cs typeface="Comfortaa"/>
                <a:sym typeface="Comfortaa"/>
              </a:rPr>
              <a:t>.</a:t>
            </a:r>
            <a:endParaRPr sz="2200">
              <a:latin typeface="Comfortaa"/>
              <a:ea typeface="Comfortaa"/>
              <a:cs typeface="Comfortaa"/>
              <a:sym typeface="Comfortaa"/>
            </a:endParaRPr>
          </a:p>
        </p:txBody>
      </p:sp>
      <p:pic>
        <p:nvPicPr>
          <p:cNvPr id="269" name="Google Shape;269;g10527c2f90d_1_41"/>
          <p:cNvPicPr preferRelativeResize="0"/>
          <p:nvPr/>
        </p:nvPicPr>
        <p:blipFill>
          <a:blip r:embed="rId5">
            <a:alphaModFix/>
          </a:blip>
          <a:stretch>
            <a:fillRect/>
          </a:stretch>
        </p:blipFill>
        <p:spPr>
          <a:xfrm>
            <a:off x="8421450" y="5989900"/>
            <a:ext cx="4254000" cy="3731025"/>
          </a:xfrm>
          <a:prstGeom prst="rect">
            <a:avLst/>
          </a:prstGeom>
          <a:noFill/>
          <a:ln>
            <a:noFill/>
          </a:ln>
        </p:spPr>
      </p:pic>
      <p:pic>
        <p:nvPicPr>
          <p:cNvPr id="270" name="Google Shape;270;g10527c2f90d_1_41"/>
          <p:cNvPicPr preferRelativeResize="0"/>
          <p:nvPr/>
        </p:nvPicPr>
        <p:blipFill>
          <a:blip r:embed="rId6">
            <a:alphaModFix/>
          </a:blip>
          <a:stretch>
            <a:fillRect/>
          </a:stretch>
        </p:blipFill>
        <p:spPr>
          <a:xfrm>
            <a:off x="12675450" y="4221688"/>
            <a:ext cx="4665424" cy="5381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g105ec1255fe_0_0"/>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grpSp>
        <p:nvGrpSpPr>
          <p:cNvPr id="276" name="Google Shape;276;g105ec1255fe_0_0"/>
          <p:cNvGrpSpPr/>
          <p:nvPr/>
        </p:nvGrpSpPr>
        <p:grpSpPr>
          <a:xfrm>
            <a:off x="1616277" y="1992355"/>
            <a:ext cx="4665429" cy="1244475"/>
            <a:chOff x="4411970" y="4340222"/>
            <a:chExt cx="779468" cy="242682"/>
          </a:xfrm>
        </p:grpSpPr>
        <p:sp>
          <p:nvSpPr>
            <p:cNvPr id="277" name="Google Shape;277;g105ec1255fe_0_0"/>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105ec1255fe_0_0"/>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105ec1255fe_0_0"/>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0" name="Google Shape;280;g105ec1255fe_0_0"/>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sp>
        <p:nvSpPr>
          <p:cNvPr id="281" name="Google Shape;281;g105ec1255fe_0_0"/>
          <p:cNvSpPr txBox="1"/>
          <p:nvPr/>
        </p:nvSpPr>
        <p:spPr>
          <a:xfrm>
            <a:off x="2913775" y="2306800"/>
            <a:ext cx="3588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500">
                <a:latin typeface="Comfortaa"/>
                <a:ea typeface="Comfortaa"/>
                <a:cs typeface="Comfortaa"/>
                <a:sym typeface="Comfortaa"/>
              </a:rPr>
              <a:t>Axillary Folds: </a:t>
            </a:r>
            <a:endParaRPr sz="3500">
              <a:latin typeface="Comfortaa"/>
              <a:ea typeface="Comfortaa"/>
              <a:cs typeface="Comfortaa"/>
              <a:sym typeface="Comfortaa"/>
            </a:endParaRPr>
          </a:p>
        </p:txBody>
      </p:sp>
      <p:sp>
        <p:nvSpPr>
          <p:cNvPr id="282" name="Google Shape;282;g105ec1255fe_0_0"/>
          <p:cNvSpPr txBox="1"/>
          <p:nvPr/>
        </p:nvSpPr>
        <p:spPr>
          <a:xfrm>
            <a:off x="2043175" y="2168200"/>
            <a:ext cx="4974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latin typeface="Comfortaa"/>
                <a:ea typeface="Comfortaa"/>
                <a:cs typeface="Comfortaa"/>
                <a:sym typeface="Comfortaa"/>
              </a:rPr>
              <a:t>7</a:t>
            </a:r>
            <a:endParaRPr sz="4600">
              <a:latin typeface="Comfortaa"/>
              <a:ea typeface="Comfortaa"/>
              <a:cs typeface="Comfortaa"/>
              <a:sym typeface="Comfortaa"/>
            </a:endParaRPr>
          </a:p>
        </p:txBody>
      </p:sp>
      <p:sp>
        <p:nvSpPr>
          <p:cNvPr id="283" name="Google Shape;283;g105ec1255fe_0_0"/>
          <p:cNvSpPr/>
          <p:nvPr/>
        </p:nvSpPr>
        <p:spPr>
          <a:xfrm>
            <a:off x="888325" y="4139675"/>
            <a:ext cx="7639800" cy="35535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105ec1255fe_0_0"/>
          <p:cNvSpPr txBox="1"/>
          <p:nvPr/>
        </p:nvSpPr>
        <p:spPr>
          <a:xfrm>
            <a:off x="1323625" y="3627275"/>
            <a:ext cx="29316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latin typeface="Comfortaa"/>
                <a:ea typeface="Comfortaa"/>
                <a:cs typeface="Comfortaa"/>
                <a:sym typeface="Comfortaa"/>
              </a:rPr>
              <a:t>Anterior</a:t>
            </a:r>
            <a:endParaRPr b="1" sz="2900">
              <a:latin typeface="Comfortaa"/>
              <a:ea typeface="Comfortaa"/>
              <a:cs typeface="Comfortaa"/>
              <a:sym typeface="Comfortaa"/>
            </a:endParaRPr>
          </a:p>
        </p:txBody>
      </p:sp>
      <p:sp>
        <p:nvSpPr>
          <p:cNvPr id="285" name="Google Shape;285;g105ec1255fe_0_0"/>
          <p:cNvSpPr txBox="1"/>
          <p:nvPr/>
        </p:nvSpPr>
        <p:spPr>
          <a:xfrm>
            <a:off x="888325" y="4618050"/>
            <a:ext cx="74265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Comfortaa"/>
                <a:ea typeface="Comfortaa"/>
                <a:cs typeface="Comfortaa"/>
                <a:sym typeface="Comfortaa"/>
              </a:rPr>
              <a:t>The anterior axillary folds</a:t>
            </a:r>
            <a:r>
              <a:rPr lang="en-US" sz="2400">
                <a:latin typeface="Comfortaa"/>
                <a:ea typeface="Comfortaa"/>
                <a:cs typeface="Comfortaa"/>
                <a:sym typeface="Comfortaa"/>
              </a:rPr>
              <a:t> is formed by the lower margin of the pectoralis major, and can be palpated by the finger.</a:t>
            </a:r>
            <a:endParaRPr sz="2400">
              <a:latin typeface="Comfortaa"/>
              <a:ea typeface="Comfortaa"/>
              <a:cs typeface="Comfortaa"/>
              <a:sym typeface="Comfortaa"/>
            </a:endParaRPr>
          </a:p>
          <a:p>
            <a:pPr indent="0" lvl="0" marL="0" rtl="0" algn="l">
              <a:spcBef>
                <a:spcPts val="0"/>
              </a:spcBef>
              <a:spcAft>
                <a:spcPts val="0"/>
              </a:spcAft>
              <a:buNone/>
            </a:pPr>
            <a:r>
              <a:t/>
            </a:r>
            <a:endParaRPr sz="2400">
              <a:latin typeface="Comfortaa"/>
              <a:ea typeface="Comfortaa"/>
              <a:cs typeface="Comfortaa"/>
              <a:sym typeface="Comfortaa"/>
            </a:endParaRPr>
          </a:p>
          <a:p>
            <a:pPr indent="0" lvl="0" marL="0" rtl="0" algn="l">
              <a:spcBef>
                <a:spcPts val="0"/>
              </a:spcBef>
              <a:spcAft>
                <a:spcPts val="0"/>
              </a:spcAft>
              <a:buNone/>
            </a:pPr>
            <a:r>
              <a:rPr lang="en-US" sz="2400">
                <a:latin typeface="Comfortaa"/>
                <a:ea typeface="Comfortaa"/>
                <a:cs typeface="Comfortaa"/>
                <a:sym typeface="Comfortaa"/>
              </a:rPr>
              <a:t> This can be made by asking the patient to press the hand against the ipsilateral hip.</a:t>
            </a:r>
            <a:endParaRPr sz="2400">
              <a:latin typeface="Comfortaa"/>
              <a:ea typeface="Comfortaa"/>
              <a:cs typeface="Comfortaa"/>
              <a:sym typeface="Comfortaa"/>
            </a:endParaRPr>
          </a:p>
        </p:txBody>
      </p:sp>
      <p:sp>
        <p:nvSpPr>
          <p:cNvPr id="286" name="Google Shape;286;g105ec1255fe_0_0"/>
          <p:cNvSpPr/>
          <p:nvPr/>
        </p:nvSpPr>
        <p:spPr>
          <a:xfrm>
            <a:off x="9581525" y="6139800"/>
            <a:ext cx="7639800" cy="29214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105ec1255fe_0_0"/>
          <p:cNvSpPr txBox="1"/>
          <p:nvPr/>
        </p:nvSpPr>
        <p:spPr>
          <a:xfrm>
            <a:off x="14959675" y="5616275"/>
            <a:ext cx="19899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latin typeface="Comfortaa"/>
                <a:ea typeface="Comfortaa"/>
                <a:cs typeface="Comfortaa"/>
                <a:sym typeface="Comfortaa"/>
              </a:rPr>
              <a:t>Posterior</a:t>
            </a:r>
            <a:endParaRPr b="1" sz="2900">
              <a:latin typeface="Comfortaa"/>
              <a:ea typeface="Comfortaa"/>
              <a:cs typeface="Comfortaa"/>
              <a:sym typeface="Comfortaa"/>
            </a:endParaRPr>
          </a:p>
        </p:txBody>
      </p:sp>
      <p:sp>
        <p:nvSpPr>
          <p:cNvPr id="288" name="Google Shape;288;g105ec1255fe_0_0"/>
          <p:cNvSpPr txBox="1"/>
          <p:nvPr/>
        </p:nvSpPr>
        <p:spPr>
          <a:xfrm>
            <a:off x="10198175" y="6751375"/>
            <a:ext cx="66804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Comfortaa"/>
                <a:ea typeface="Comfortaa"/>
                <a:cs typeface="Comfortaa"/>
                <a:sym typeface="Comfortaa"/>
              </a:rPr>
              <a:t>The posterior axillary fold</a:t>
            </a:r>
            <a:r>
              <a:rPr lang="en-US" sz="2400">
                <a:latin typeface="Comfortaa"/>
                <a:ea typeface="Comfortaa"/>
                <a:cs typeface="Comfortaa"/>
                <a:sym typeface="Comfortaa"/>
              </a:rPr>
              <a:t> is formed by the tendon of latissimus dorsi &amp; teres major.</a:t>
            </a:r>
            <a:endParaRPr sz="2400">
              <a:latin typeface="Comfortaa"/>
              <a:ea typeface="Comfortaa"/>
              <a:cs typeface="Comfortaa"/>
              <a:sym typeface="Comfortaa"/>
            </a:endParaRPr>
          </a:p>
        </p:txBody>
      </p:sp>
      <p:pic>
        <p:nvPicPr>
          <p:cNvPr id="289" name="Google Shape;289;g105ec1255fe_0_0"/>
          <p:cNvPicPr preferRelativeResize="0"/>
          <p:nvPr/>
        </p:nvPicPr>
        <p:blipFill>
          <a:blip r:embed="rId5">
            <a:alphaModFix/>
          </a:blip>
          <a:stretch>
            <a:fillRect/>
          </a:stretch>
        </p:blipFill>
        <p:spPr>
          <a:xfrm>
            <a:off x="9398650" y="1101550"/>
            <a:ext cx="6218001" cy="4481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g105ec1255fe_0_44"/>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295" name="Google Shape;295;g105ec1255fe_0_44"/>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296" name="Google Shape;296;g105ec1255fe_0_44"/>
          <p:cNvGrpSpPr/>
          <p:nvPr/>
        </p:nvGrpSpPr>
        <p:grpSpPr>
          <a:xfrm>
            <a:off x="1616277" y="1992355"/>
            <a:ext cx="4665429" cy="1244475"/>
            <a:chOff x="4411970" y="4340222"/>
            <a:chExt cx="779468" cy="242682"/>
          </a:xfrm>
        </p:grpSpPr>
        <p:sp>
          <p:nvSpPr>
            <p:cNvPr id="297" name="Google Shape;297;g105ec1255fe_0_4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105ec1255fe_0_4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105ec1255fe_0_4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0" name="Google Shape;300;g105ec1255fe_0_44"/>
          <p:cNvSpPr txBox="1"/>
          <p:nvPr/>
        </p:nvSpPr>
        <p:spPr>
          <a:xfrm>
            <a:off x="3357925" y="2306800"/>
            <a:ext cx="28428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latin typeface="Comfortaa"/>
                <a:ea typeface="Comfortaa"/>
                <a:cs typeface="Comfortaa"/>
                <a:sym typeface="Comfortaa"/>
              </a:rPr>
              <a:t>Axilla :</a:t>
            </a:r>
            <a:endParaRPr sz="3700">
              <a:latin typeface="Comfortaa"/>
              <a:ea typeface="Comfortaa"/>
              <a:cs typeface="Comfortaa"/>
              <a:sym typeface="Comfortaa"/>
            </a:endParaRPr>
          </a:p>
        </p:txBody>
      </p:sp>
      <p:sp>
        <p:nvSpPr>
          <p:cNvPr id="301" name="Google Shape;301;g105ec1255fe_0_44"/>
          <p:cNvSpPr txBox="1"/>
          <p:nvPr/>
        </p:nvSpPr>
        <p:spPr>
          <a:xfrm>
            <a:off x="2025425" y="2168200"/>
            <a:ext cx="10392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latin typeface="Comfortaa"/>
                <a:ea typeface="Comfortaa"/>
                <a:cs typeface="Comfortaa"/>
                <a:sym typeface="Comfortaa"/>
              </a:rPr>
              <a:t>8</a:t>
            </a:r>
            <a:endParaRPr sz="4600">
              <a:latin typeface="Comfortaa"/>
              <a:ea typeface="Comfortaa"/>
              <a:cs typeface="Comfortaa"/>
              <a:sym typeface="Comfortaa"/>
            </a:endParaRPr>
          </a:p>
        </p:txBody>
      </p:sp>
      <p:sp>
        <p:nvSpPr>
          <p:cNvPr id="302" name="Google Shape;302;g105ec1255fe_0_44"/>
          <p:cNvSpPr txBox="1"/>
          <p:nvPr/>
        </p:nvSpPr>
        <p:spPr>
          <a:xfrm>
            <a:off x="443775" y="4299575"/>
            <a:ext cx="9025500" cy="45870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When the arm by the side, the</a:t>
            </a:r>
            <a:r>
              <a:rPr b="1" lang="en-US" sz="2200">
                <a:latin typeface="Comfortaa"/>
                <a:ea typeface="Comfortaa"/>
                <a:cs typeface="Comfortaa"/>
                <a:sym typeface="Comfortaa"/>
              </a:rPr>
              <a:t> inferior part</a:t>
            </a:r>
            <a:r>
              <a:rPr lang="en-US" sz="2200">
                <a:latin typeface="Comfortaa"/>
                <a:ea typeface="Comfortaa"/>
                <a:cs typeface="Comfortaa"/>
                <a:sym typeface="Comfortaa"/>
              </a:rPr>
              <a:t> of the head of the humerus can be easily palpated through the floor of the axilla.</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 </a:t>
            </a:r>
            <a:r>
              <a:rPr lang="en-US" sz="2200">
                <a:solidFill>
                  <a:srgbClr val="CC0000"/>
                </a:solidFill>
                <a:latin typeface="Comfortaa"/>
                <a:ea typeface="Comfortaa"/>
                <a:cs typeface="Comfortaa"/>
                <a:sym typeface="Comfortaa"/>
              </a:rPr>
              <a:t>Pulsations</a:t>
            </a:r>
            <a:r>
              <a:rPr lang="en-US" sz="2200">
                <a:latin typeface="Comfortaa"/>
                <a:ea typeface="Comfortaa"/>
                <a:cs typeface="Comfortaa"/>
                <a:sym typeface="Comfortaa"/>
              </a:rPr>
              <a:t> of the </a:t>
            </a:r>
            <a:r>
              <a:rPr b="1" lang="en-US" sz="2200">
                <a:latin typeface="Comfortaa"/>
                <a:ea typeface="Comfortaa"/>
                <a:cs typeface="Comfortaa"/>
                <a:sym typeface="Comfortaa"/>
              </a:rPr>
              <a:t>axillary artery</a:t>
            </a:r>
            <a:r>
              <a:rPr lang="en-US" sz="2200">
                <a:latin typeface="Comfortaa"/>
                <a:ea typeface="Comfortaa"/>
                <a:cs typeface="Comfortaa"/>
                <a:sym typeface="Comfortaa"/>
              </a:rPr>
              <a:t> can be felt high up in the axilla, and around the artery the cords of the brachial plexus.</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 The medial wall of the axilla is formed by the upper ribs covered by serratus anterior. </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 The lateral wall is formed by biceps brachii, coracobrachialis and the bicipital groove.</a:t>
            </a:r>
            <a:endParaRPr sz="2200">
              <a:latin typeface="Comfortaa"/>
              <a:ea typeface="Comfortaa"/>
              <a:cs typeface="Comfortaa"/>
              <a:sym typeface="Comfortaa"/>
            </a:endParaRPr>
          </a:p>
        </p:txBody>
      </p:sp>
      <p:pic>
        <p:nvPicPr>
          <p:cNvPr id="303" name="Google Shape;303;g105ec1255fe_0_44"/>
          <p:cNvPicPr preferRelativeResize="0"/>
          <p:nvPr/>
        </p:nvPicPr>
        <p:blipFill>
          <a:blip r:embed="rId5">
            <a:alphaModFix/>
          </a:blip>
          <a:stretch>
            <a:fillRect/>
          </a:stretch>
        </p:blipFill>
        <p:spPr>
          <a:xfrm>
            <a:off x="8510325" y="533000"/>
            <a:ext cx="3424900" cy="3438900"/>
          </a:xfrm>
          <a:prstGeom prst="rect">
            <a:avLst/>
          </a:prstGeom>
          <a:noFill/>
          <a:ln>
            <a:noFill/>
          </a:ln>
        </p:spPr>
      </p:pic>
      <p:pic>
        <p:nvPicPr>
          <p:cNvPr id="304" name="Google Shape;304;g105ec1255fe_0_44"/>
          <p:cNvPicPr preferRelativeResize="0"/>
          <p:nvPr/>
        </p:nvPicPr>
        <p:blipFill>
          <a:blip r:embed="rId6">
            <a:alphaModFix/>
          </a:blip>
          <a:stretch>
            <a:fillRect/>
          </a:stretch>
        </p:blipFill>
        <p:spPr>
          <a:xfrm>
            <a:off x="11672825" y="2593950"/>
            <a:ext cx="5644851" cy="7587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g4f87ef1f9ad98c_0"/>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310" name="Google Shape;310;g4f87ef1f9ad98c_0"/>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311" name="Google Shape;311;g4f87ef1f9ad98c_0"/>
          <p:cNvGrpSpPr/>
          <p:nvPr/>
        </p:nvGrpSpPr>
        <p:grpSpPr>
          <a:xfrm>
            <a:off x="1825103" y="2120512"/>
            <a:ext cx="4665429" cy="1244475"/>
            <a:chOff x="4411970" y="4340222"/>
            <a:chExt cx="779468" cy="242682"/>
          </a:xfrm>
        </p:grpSpPr>
        <p:sp>
          <p:nvSpPr>
            <p:cNvPr id="312" name="Google Shape;312;g4f87ef1f9ad98c_0"/>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4f87ef1f9ad98c_0"/>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4f87ef1f9ad98c_0"/>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1400"/>
                <a:buFont typeface="Arial"/>
                <a:buNone/>
              </a:pPr>
              <a:r>
                <a:rPr b="1" lang="en-US" sz="3700">
                  <a:latin typeface="Comfortaa"/>
                  <a:ea typeface="Comfortaa"/>
                  <a:cs typeface="Comfortaa"/>
                  <a:sym typeface="Comfortaa"/>
                </a:rPr>
                <a:t>Muscles:</a:t>
              </a:r>
              <a:endParaRPr b="1" i="0" sz="3700" u="none" cap="none" strike="noStrike">
                <a:solidFill>
                  <a:srgbClr val="000000"/>
                </a:solidFill>
                <a:latin typeface="Comfortaa"/>
                <a:ea typeface="Comfortaa"/>
                <a:cs typeface="Comfortaa"/>
                <a:sym typeface="Comfortaa"/>
              </a:endParaRPr>
            </a:p>
          </p:txBody>
        </p:sp>
      </p:grpSp>
      <p:sp>
        <p:nvSpPr>
          <p:cNvPr id="315" name="Google Shape;315;g4f87ef1f9ad98c_0"/>
          <p:cNvSpPr txBox="1"/>
          <p:nvPr/>
        </p:nvSpPr>
        <p:spPr>
          <a:xfrm>
            <a:off x="443775" y="4299575"/>
            <a:ext cx="9025500" cy="521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200">
              <a:latin typeface="Comfortaa"/>
              <a:ea typeface="Comfortaa"/>
              <a:cs typeface="Comfortaa"/>
              <a:sym typeface="Comfortaa"/>
            </a:endParaRPr>
          </a:p>
        </p:txBody>
      </p:sp>
      <p:graphicFrame>
        <p:nvGraphicFramePr>
          <p:cNvPr id="316" name="Google Shape;316;g4f87ef1f9ad98c_0"/>
          <p:cNvGraphicFramePr/>
          <p:nvPr/>
        </p:nvGraphicFramePr>
        <p:xfrm>
          <a:off x="746148" y="3988589"/>
          <a:ext cx="3000000" cy="3000000"/>
        </p:xfrm>
        <a:graphic>
          <a:graphicData uri="http://schemas.openxmlformats.org/drawingml/2006/table">
            <a:tbl>
              <a:tblPr>
                <a:noFill/>
                <a:tableStyleId>{E15B0760-4BED-4A4F-AFF4-49A4295DB2DB}</a:tableStyleId>
              </a:tblPr>
              <a:tblGrid>
                <a:gridCol w="10399500"/>
              </a:tblGrid>
              <a:tr h="5236150">
                <a:tc>
                  <a:txBody>
                    <a:bodyPr/>
                    <a:lstStyle/>
                    <a:p>
                      <a:pPr indent="0" lvl="0" marL="0" rtl="0" algn="l">
                        <a:spcBef>
                          <a:spcPts val="0"/>
                        </a:spcBef>
                        <a:spcAft>
                          <a:spcPts val="0"/>
                        </a:spcAft>
                        <a:buNone/>
                      </a:pPr>
                      <a:r>
                        <a:rPr b="1" lang="en-US" sz="2200">
                          <a:latin typeface="Comfortaa"/>
                          <a:ea typeface="Comfortaa"/>
                          <a:cs typeface="Comfortaa"/>
                          <a:sym typeface="Comfortaa"/>
                        </a:rPr>
                        <a:t>1.Deltoid: (shoulder):</a:t>
                      </a:r>
                      <a:endParaRPr b="1" sz="2200">
                        <a:latin typeface="Comfortaa"/>
                        <a:ea typeface="Comfortaa"/>
                        <a:cs typeface="Comfortaa"/>
                        <a:sym typeface="Comfortaa"/>
                      </a:endParaRPr>
                    </a:p>
                    <a:p>
                      <a:pPr indent="0" lvl="0" marL="0" rtl="0" algn="l">
                        <a:spcBef>
                          <a:spcPts val="0"/>
                        </a:spcBef>
                        <a:spcAft>
                          <a:spcPts val="0"/>
                        </a:spcAft>
                        <a:buNone/>
                      </a:pPr>
                      <a:r>
                        <a:t/>
                      </a:r>
                      <a:endParaRPr b="1"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The borders are visible when the arm is abducted against resistance.</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The </a:t>
                      </a:r>
                      <a:r>
                        <a:rPr b="1" lang="en-US" sz="2200">
                          <a:latin typeface="Comfortaa"/>
                          <a:ea typeface="Comfortaa"/>
                          <a:cs typeface="Comfortaa"/>
                          <a:sym typeface="Comfortaa"/>
                        </a:rPr>
                        <a:t>distal attachment of the deltoid </a:t>
                      </a:r>
                      <a:r>
                        <a:rPr lang="en-US" sz="2200">
                          <a:latin typeface="Comfortaa"/>
                          <a:ea typeface="Comfortaa"/>
                          <a:cs typeface="Comfortaa"/>
                          <a:sym typeface="Comfortaa"/>
                        </a:rPr>
                        <a:t>can be palpated on the lateral surface of the</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humerus.</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2.Muscles of the arm:</a:t>
                      </a:r>
                      <a:endParaRPr b="1" sz="2200">
                        <a:latin typeface="Comfortaa"/>
                        <a:ea typeface="Comfortaa"/>
                        <a:cs typeface="Comfortaa"/>
                        <a:sym typeface="Comfortaa"/>
                      </a:endParaRPr>
                    </a:p>
                    <a:p>
                      <a:pPr indent="0" lvl="0" marL="0" rtl="0" algn="l">
                        <a:spcBef>
                          <a:spcPts val="0"/>
                        </a:spcBef>
                        <a:spcAft>
                          <a:spcPts val="0"/>
                        </a:spcAft>
                        <a:buNone/>
                      </a:pPr>
                      <a:r>
                        <a:t/>
                      </a:r>
                      <a:endParaRPr b="1"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Biceps brachii</a:t>
                      </a:r>
                      <a:r>
                        <a:rPr lang="en-US" sz="2200">
                          <a:latin typeface="Comfortaa"/>
                          <a:ea typeface="Comfortaa"/>
                          <a:cs typeface="Comfortaa"/>
                          <a:sym typeface="Comfortaa"/>
                        </a:rPr>
                        <a:t> &amp; </a:t>
                      </a:r>
                      <a:r>
                        <a:rPr b="1" lang="en-US" sz="2200">
                          <a:latin typeface="Comfortaa"/>
                          <a:ea typeface="Comfortaa"/>
                          <a:cs typeface="Comfortaa"/>
                          <a:sym typeface="Comfortaa"/>
                        </a:rPr>
                        <a:t>triceps brachii </a:t>
                      </a:r>
                      <a:r>
                        <a:rPr lang="en-US" sz="2200">
                          <a:latin typeface="Comfortaa"/>
                          <a:ea typeface="Comfortaa"/>
                          <a:cs typeface="Comfortaa"/>
                          <a:sym typeface="Comfortaa"/>
                        </a:rPr>
                        <a:t>form bulge on the anterior and posterior surfaces of the arm:</a:t>
                      </a:r>
                      <a:endParaRPr sz="2200">
                        <a:latin typeface="Comfortaa"/>
                        <a:ea typeface="Comfortaa"/>
                        <a:cs typeface="Comfortaa"/>
                        <a:sym typeface="Comfortaa"/>
                      </a:endParaRPr>
                    </a:p>
                    <a:p>
                      <a:pPr indent="-368300" lvl="0" marL="457200" rtl="0" algn="l">
                        <a:spcBef>
                          <a:spcPts val="0"/>
                        </a:spcBef>
                        <a:spcAft>
                          <a:spcPts val="0"/>
                        </a:spcAft>
                        <a:buSzPts val="2200"/>
                        <a:buFont typeface="Montserrat"/>
                        <a:buAutoNum type="arabicPeriod"/>
                      </a:pPr>
                      <a:r>
                        <a:rPr lang="en-US" sz="2200">
                          <a:latin typeface="Comfortaa"/>
                          <a:ea typeface="Comfortaa"/>
                          <a:cs typeface="Comfortaa"/>
                          <a:sym typeface="Comfortaa"/>
                        </a:rPr>
                        <a:t>The </a:t>
                      </a:r>
                      <a:r>
                        <a:rPr b="1" lang="en-US" sz="2200">
                          <a:latin typeface="Comfortaa"/>
                          <a:ea typeface="Comfortaa"/>
                          <a:cs typeface="Comfortaa"/>
                          <a:sym typeface="Comfortaa"/>
                        </a:rPr>
                        <a:t>triceps tendon</a:t>
                      </a:r>
                      <a:r>
                        <a:rPr lang="en-US" sz="2200">
                          <a:latin typeface="Comfortaa"/>
                          <a:ea typeface="Comfortaa"/>
                          <a:cs typeface="Comfortaa"/>
                          <a:sym typeface="Comfortaa"/>
                        </a:rPr>
                        <a:t> can be palpated where it is attached to the olecranon process. “Posteriorly”</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368300" lvl="0" marL="457200" rtl="0" algn="l">
                        <a:spcBef>
                          <a:spcPts val="0"/>
                        </a:spcBef>
                        <a:spcAft>
                          <a:spcPts val="0"/>
                        </a:spcAft>
                        <a:buSzPts val="2200"/>
                        <a:buFont typeface="Montserrat"/>
                        <a:buAutoNum type="arabicPeriod"/>
                      </a:pPr>
                      <a:r>
                        <a:rPr lang="en-US" sz="2200">
                          <a:latin typeface="Comfortaa"/>
                          <a:ea typeface="Comfortaa"/>
                          <a:cs typeface="Comfortaa"/>
                          <a:sym typeface="Comfortaa"/>
                        </a:rPr>
                        <a:t>The </a:t>
                      </a:r>
                      <a:r>
                        <a:rPr b="1" lang="en-US" sz="2200">
                          <a:latin typeface="Comfortaa"/>
                          <a:ea typeface="Comfortaa"/>
                          <a:cs typeface="Comfortaa"/>
                          <a:sym typeface="Comfortaa"/>
                        </a:rPr>
                        <a:t>biceps tendon</a:t>
                      </a:r>
                      <a:r>
                        <a:rPr lang="en-US" sz="2200">
                          <a:latin typeface="Comfortaa"/>
                          <a:ea typeface="Comfortaa"/>
                          <a:cs typeface="Comfortaa"/>
                          <a:sym typeface="Comfortaa"/>
                        </a:rPr>
                        <a:t> can be palpated in the cubital fossa, just lateral to the midline. “Anteriorly”</a:t>
                      </a:r>
                      <a:endParaRPr sz="2200">
                        <a:latin typeface="Comfortaa"/>
                        <a:ea typeface="Comfortaa"/>
                        <a:cs typeface="Comfortaa"/>
                        <a:sym typeface="Comfortaa"/>
                      </a:endParaRPr>
                    </a:p>
                    <a:p>
                      <a:pPr indent="0" lvl="0" marL="0" rtl="0" algn="l">
                        <a:spcBef>
                          <a:spcPts val="0"/>
                        </a:spcBef>
                        <a:spcAft>
                          <a:spcPts val="0"/>
                        </a:spcAft>
                        <a:buNone/>
                      </a:pPr>
                      <a:r>
                        <a:t/>
                      </a:r>
                      <a:endParaRPr sz="1200">
                        <a:solidFill>
                          <a:srgbClr val="B7B7B7"/>
                        </a:solidFill>
                        <a:latin typeface="Montserrat"/>
                        <a:ea typeface="Montserrat"/>
                        <a:cs typeface="Montserrat"/>
                        <a:sym typeface="Montserrat"/>
                      </a:endParaRPr>
                    </a:p>
                  </a:txBody>
                  <a:tcPr marT="91425" marB="91425" marR="91425" marL="91425"/>
                </a:tc>
              </a:tr>
            </a:tbl>
          </a:graphicData>
        </a:graphic>
      </p:graphicFrame>
      <p:pic>
        <p:nvPicPr>
          <p:cNvPr id="317" name="Google Shape;317;g4f87ef1f9ad98c_0"/>
          <p:cNvPicPr preferRelativeResize="0"/>
          <p:nvPr/>
        </p:nvPicPr>
        <p:blipFill>
          <a:blip r:embed="rId5">
            <a:alphaModFix/>
          </a:blip>
          <a:stretch>
            <a:fillRect/>
          </a:stretch>
        </p:blipFill>
        <p:spPr>
          <a:xfrm>
            <a:off x="12101425" y="3988600"/>
            <a:ext cx="4665424" cy="5236149"/>
          </a:xfrm>
          <a:prstGeom prst="rect">
            <a:avLst/>
          </a:prstGeom>
          <a:noFill/>
          <a:ln>
            <a:noFill/>
          </a:ln>
        </p:spPr>
      </p:pic>
      <p:sp>
        <p:nvSpPr>
          <p:cNvPr id="318" name="Google Shape;318;g4f87ef1f9ad98c_0"/>
          <p:cNvSpPr txBox="1"/>
          <p:nvPr/>
        </p:nvSpPr>
        <p:spPr>
          <a:xfrm>
            <a:off x="2241941" y="2366529"/>
            <a:ext cx="51090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9</a:t>
            </a:r>
            <a:endParaRPr b="1" sz="3700">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4f87ef1f9ad98c_14"/>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324" name="Google Shape;324;g4f87ef1f9ad98c_14"/>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325" name="Google Shape;325;g4f87ef1f9ad98c_14"/>
          <p:cNvGrpSpPr/>
          <p:nvPr/>
        </p:nvGrpSpPr>
        <p:grpSpPr>
          <a:xfrm>
            <a:off x="2408033" y="1216137"/>
            <a:ext cx="4665429" cy="1244475"/>
            <a:chOff x="4411970" y="4340222"/>
            <a:chExt cx="779468" cy="242682"/>
          </a:xfrm>
        </p:grpSpPr>
        <p:sp>
          <p:nvSpPr>
            <p:cNvPr id="326" name="Google Shape;326;g4f87ef1f9ad98c_1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4f87ef1f9ad98c_1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4f87ef1f9ad98c_1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1400"/>
                <a:buFont typeface="Arial"/>
                <a:buNone/>
              </a:pPr>
              <a:r>
                <a:rPr b="1" lang="en-US" sz="3700">
                  <a:latin typeface="Comfortaa"/>
                  <a:ea typeface="Comfortaa"/>
                  <a:cs typeface="Comfortaa"/>
                  <a:sym typeface="Comfortaa"/>
                </a:rPr>
                <a:t>Veins :</a:t>
              </a:r>
              <a:endParaRPr b="1" i="0" sz="3700" u="none" cap="none" strike="noStrike">
                <a:solidFill>
                  <a:srgbClr val="000000"/>
                </a:solidFill>
                <a:latin typeface="Comfortaa"/>
                <a:ea typeface="Comfortaa"/>
                <a:cs typeface="Comfortaa"/>
                <a:sym typeface="Comfortaa"/>
              </a:endParaRPr>
            </a:p>
          </p:txBody>
        </p:sp>
      </p:grpSp>
      <p:sp>
        <p:nvSpPr>
          <p:cNvPr id="329" name="Google Shape;329;g4f87ef1f9ad98c_14"/>
          <p:cNvSpPr txBox="1"/>
          <p:nvPr/>
        </p:nvSpPr>
        <p:spPr>
          <a:xfrm>
            <a:off x="443775" y="4299575"/>
            <a:ext cx="9025500" cy="529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200">
              <a:latin typeface="Comfortaa"/>
              <a:ea typeface="Comfortaa"/>
              <a:cs typeface="Comfortaa"/>
              <a:sym typeface="Comfortaa"/>
            </a:endParaRPr>
          </a:p>
        </p:txBody>
      </p:sp>
      <p:graphicFrame>
        <p:nvGraphicFramePr>
          <p:cNvPr id="330" name="Google Shape;330;g4f87ef1f9ad98c_14"/>
          <p:cNvGraphicFramePr/>
          <p:nvPr/>
        </p:nvGraphicFramePr>
        <p:xfrm>
          <a:off x="1856903" y="2848978"/>
          <a:ext cx="3000000" cy="3000000"/>
        </p:xfrm>
        <a:graphic>
          <a:graphicData uri="http://schemas.openxmlformats.org/drawingml/2006/table">
            <a:tbl>
              <a:tblPr>
                <a:noFill/>
                <a:tableStyleId>{E15B0760-4BED-4A4F-AFF4-49A4295DB2DB}</a:tableStyleId>
              </a:tblPr>
              <a:tblGrid>
                <a:gridCol w="6654975"/>
                <a:gridCol w="7328975"/>
              </a:tblGrid>
              <a:tr h="7272100">
                <a:tc>
                  <a:txBody>
                    <a:bodyPr/>
                    <a:lstStyle/>
                    <a:p>
                      <a:pPr indent="0" lvl="0" marL="0" rtl="0" algn="l">
                        <a:spcBef>
                          <a:spcPts val="0"/>
                        </a:spcBef>
                        <a:spcAft>
                          <a:spcPts val="0"/>
                        </a:spcAft>
                        <a:buNone/>
                      </a:pPr>
                      <a:r>
                        <a:rPr lang="en-US" sz="2200">
                          <a:latin typeface="Comfortaa"/>
                          <a:ea typeface="Comfortaa"/>
                          <a:cs typeface="Comfortaa"/>
                          <a:sym typeface="Comfortaa"/>
                        </a:rPr>
                        <a:t>There are 2 grooves that separate the bulges formed by the </a:t>
                      </a:r>
                      <a:r>
                        <a:rPr b="1" lang="en-US" sz="2200">
                          <a:latin typeface="Comfortaa"/>
                          <a:ea typeface="Comfortaa"/>
                          <a:cs typeface="Comfortaa"/>
                          <a:sym typeface="Comfortaa"/>
                        </a:rPr>
                        <a:t>biceps</a:t>
                      </a:r>
                      <a:r>
                        <a:rPr lang="en-US" sz="2200">
                          <a:latin typeface="Comfortaa"/>
                          <a:ea typeface="Comfortaa"/>
                          <a:cs typeface="Comfortaa"/>
                          <a:sym typeface="Comfortaa"/>
                        </a:rPr>
                        <a:t> and </a:t>
                      </a:r>
                      <a:r>
                        <a:rPr b="1" lang="en-US" sz="2200">
                          <a:latin typeface="Comfortaa"/>
                          <a:ea typeface="Comfortaa"/>
                          <a:cs typeface="Comfortaa"/>
                          <a:sym typeface="Comfortaa"/>
                        </a:rPr>
                        <a:t>triceps:</a:t>
                      </a:r>
                      <a:r>
                        <a:rPr lang="en-US" sz="2200">
                          <a:latin typeface="Comfortaa"/>
                          <a:ea typeface="Comfortaa"/>
                          <a:cs typeface="Comfortaa"/>
                          <a:sym typeface="Comfortaa"/>
                        </a:rPr>
                        <a:t>.</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(Medial and lateral grooves)</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1-The </a:t>
                      </a:r>
                      <a:r>
                        <a:rPr b="1" lang="en-US" sz="2200" u="sng">
                          <a:latin typeface="Comfortaa"/>
                          <a:ea typeface="Comfortaa"/>
                          <a:cs typeface="Comfortaa"/>
                          <a:sym typeface="Comfortaa"/>
                        </a:rPr>
                        <a:t>cephalic vein</a:t>
                      </a:r>
                      <a:r>
                        <a:rPr lang="en-US" sz="2200">
                          <a:latin typeface="Comfortaa"/>
                          <a:ea typeface="Comfortaa"/>
                          <a:cs typeface="Comfortaa"/>
                          <a:sym typeface="Comfortaa"/>
                        </a:rPr>
                        <a:t> ascends superiorly in     the </a:t>
                      </a:r>
                      <a:r>
                        <a:rPr b="1" lang="en-US" sz="2200" u="sng">
                          <a:latin typeface="Comfortaa"/>
                          <a:ea typeface="Comfortaa"/>
                          <a:cs typeface="Comfortaa"/>
                          <a:sym typeface="Comfortaa"/>
                        </a:rPr>
                        <a:t>lateral groove.</a:t>
                      </a:r>
                      <a:endParaRPr b="1" sz="2200" u="sng">
                        <a:latin typeface="Comfortaa"/>
                        <a:ea typeface="Comfortaa"/>
                        <a:cs typeface="Comfortaa"/>
                        <a:sym typeface="Comfortaa"/>
                      </a:endParaRPr>
                    </a:p>
                    <a:p>
                      <a:pPr indent="0" lvl="0" marL="0" rtl="0" algn="l">
                        <a:spcBef>
                          <a:spcPts val="0"/>
                        </a:spcBef>
                        <a:spcAft>
                          <a:spcPts val="0"/>
                        </a:spcAft>
                        <a:buNone/>
                      </a:pPr>
                      <a:r>
                        <a:t/>
                      </a:r>
                      <a:endParaRPr b="1" sz="2200" u="sng">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2-The </a:t>
                      </a:r>
                      <a:r>
                        <a:rPr b="1" lang="en-US" sz="2200" u="sng">
                          <a:latin typeface="Comfortaa"/>
                          <a:ea typeface="Comfortaa"/>
                          <a:cs typeface="Comfortaa"/>
                          <a:sym typeface="Comfortaa"/>
                        </a:rPr>
                        <a:t>basilic vein</a:t>
                      </a:r>
                      <a:r>
                        <a:rPr lang="en-US" sz="2200">
                          <a:latin typeface="Comfortaa"/>
                          <a:ea typeface="Comfortaa"/>
                          <a:cs typeface="Comfortaa"/>
                          <a:sym typeface="Comfortaa"/>
                        </a:rPr>
                        <a:t> ascends in the </a:t>
                      </a:r>
                      <a:r>
                        <a:rPr b="1" lang="en-US" sz="2200" u="sng">
                          <a:latin typeface="Comfortaa"/>
                          <a:ea typeface="Comfortaa"/>
                          <a:cs typeface="Comfortaa"/>
                          <a:sym typeface="Comfortaa"/>
                        </a:rPr>
                        <a:t>medial groove.</a:t>
                      </a:r>
                      <a:endParaRPr sz="2200">
                        <a:latin typeface="Comfortaa"/>
                        <a:ea typeface="Comfortaa"/>
                        <a:cs typeface="Comfortaa"/>
                        <a:sym typeface="Comfortaa"/>
                      </a:endParaRPr>
                    </a:p>
                  </a:txBody>
                  <a:tcPr marT="91425" marB="91425" marR="91425" marL="91425"/>
                </a:tc>
                <a:tc>
                  <a:txBody>
                    <a:bodyPr/>
                    <a:lstStyle/>
                    <a:p>
                      <a:pPr indent="0" lvl="0" marL="0" rtl="0" algn="l">
                        <a:spcBef>
                          <a:spcPts val="0"/>
                        </a:spcBef>
                        <a:spcAft>
                          <a:spcPts val="0"/>
                        </a:spcAft>
                        <a:buNone/>
                      </a:pPr>
                      <a:r>
                        <a:rPr lang="en-US" sz="2200">
                          <a:latin typeface="Comfortaa"/>
                          <a:ea typeface="Comfortaa"/>
                          <a:cs typeface="Comfortaa"/>
                          <a:sym typeface="Comfortaa"/>
                        </a:rPr>
                        <a:t>The </a:t>
                      </a:r>
                      <a:r>
                        <a:rPr b="1" lang="en-US" sz="2200">
                          <a:latin typeface="Comfortaa"/>
                          <a:ea typeface="Comfortaa"/>
                          <a:cs typeface="Comfortaa"/>
                          <a:sym typeface="Comfortaa"/>
                        </a:rPr>
                        <a:t>brachial artery</a:t>
                      </a:r>
                      <a:r>
                        <a:rPr lang="en-US" sz="2200">
                          <a:latin typeface="Comfortaa"/>
                          <a:ea typeface="Comfortaa"/>
                          <a:cs typeface="Comfortaa"/>
                          <a:sym typeface="Comfortaa"/>
                        </a:rPr>
                        <a:t> can be felt pulsating deep to the medial border of the biceps.</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To stop bleeding by pressure on the artery:</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in the </a:t>
                      </a:r>
                      <a:r>
                        <a:rPr b="1" lang="en-US" sz="2200" u="sng">
                          <a:latin typeface="Comfortaa"/>
                          <a:ea typeface="Comfortaa"/>
                          <a:cs typeface="Comfortaa"/>
                          <a:sym typeface="Comfortaa"/>
                        </a:rPr>
                        <a:t>upper half </a:t>
                      </a:r>
                      <a:r>
                        <a:rPr lang="en-US" sz="2200">
                          <a:latin typeface="Comfortaa"/>
                          <a:ea typeface="Comfortaa"/>
                          <a:cs typeface="Comfortaa"/>
                          <a:sym typeface="Comfortaa"/>
                        </a:rPr>
                        <a:t>of the arm it is pushed laterally against the humerus.</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-In the </a:t>
                      </a:r>
                      <a:r>
                        <a:rPr b="1" lang="en-US" sz="2200" u="sng">
                          <a:latin typeface="Comfortaa"/>
                          <a:ea typeface="Comfortaa"/>
                          <a:cs typeface="Comfortaa"/>
                          <a:sym typeface="Comfortaa"/>
                        </a:rPr>
                        <a:t>lower half</a:t>
                      </a:r>
                      <a:r>
                        <a:rPr lang="en-US" sz="2200">
                          <a:latin typeface="Comfortaa"/>
                          <a:ea typeface="Comfortaa"/>
                          <a:cs typeface="Comfortaa"/>
                          <a:sym typeface="Comfortaa"/>
                        </a:rPr>
                        <a:t> it is pushed posteriorly.</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-In the </a:t>
                      </a:r>
                      <a:r>
                        <a:rPr b="1" lang="en-US" sz="2200" u="sng">
                          <a:latin typeface="Comfortaa"/>
                          <a:ea typeface="Comfortaa"/>
                          <a:cs typeface="Comfortaa"/>
                          <a:sym typeface="Comfortaa"/>
                        </a:rPr>
                        <a:t>cubital fossa</a:t>
                      </a:r>
                      <a:r>
                        <a:rPr lang="en-US" sz="2200">
                          <a:latin typeface="Comfortaa"/>
                          <a:ea typeface="Comfortaa"/>
                          <a:cs typeface="Comfortaa"/>
                          <a:sym typeface="Comfortaa"/>
                        </a:rPr>
                        <a:t>, it lies beneath the bicipital aponeurosis</a:t>
                      </a:r>
                      <a:r>
                        <a:rPr lang="en-US" sz="1200">
                          <a:solidFill>
                            <a:srgbClr val="4D4D4D"/>
                          </a:solidFill>
                          <a:latin typeface="Montserrat Medium"/>
                          <a:ea typeface="Montserrat Medium"/>
                          <a:cs typeface="Montserrat Medium"/>
                          <a:sym typeface="Montserrat Medium"/>
                        </a:rPr>
                        <a:t>.</a:t>
                      </a:r>
                      <a:endParaRPr sz="1200">
                        <a:solidFill>
                          <a:srgbClr val="4D4D4D"/>
                        </a:solidFill>
                        <a:latin typeface="Montserrat Medium"/>
                        <a:ea typeface="Montserrat Medium"/>
                        <a:cs typeface="Montserrat Medium"/>
                        <a:sym typeface="Montserrat Medium"/>
                      </a:endParaRPr>
                    </a:p>
                  </a:txBody>
                  <a:tcPr marT="91425" marB="91425" marR="91425" marL="91425"/>
                </a:tc>
              </a:tr>
            </a:tbl>
          </a:graphicData>
        </a:graphic>
      </p:graphicFrame>
      <p:grpSp>
        <p:nvGrpSpPr>
          <p:cNvPr id="331" name="Google Shape;331;g4f87ef1f9ad98c_14"/>
          <p:cNvGrpSpPr/>
          <p:nvPr/>
        </p:nvGrpSpPr>
        <p:grpSpPr>
          <a:xfrm>
            <a:off x="9701757" y="1216124"/>
            <a:ext cx="4665429" cy="1244475"/>
            <a:chOff x="4411970" y="4340222"/>
            <a:chExt cx="779468" cy="242682"/>
          </a:xfrm>
        </p:grpSpPr>
        <p:sp>
          <p:nvSpPr>
            <p:cNvPr id="332" name="Google Shape;332;g4f87ef1f9ad98c_1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4f87ef1f9ad98c_1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4f87ef1f9ad98c_1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5" name="Google Shape;335;g4f87ef1f9ad98c_14"/>
          <p:cNvPicPr preferRelativeResize="0"/>
          <p:nvPr/>
        </p:nvPicPr>
        <p:blipFill rotWithShape="1">
          <a:blip r:embed="rId5">
            <a:alphaModFix/>
          </a:blip>
          <a:srcRect b="32099" l="50588" r="0" t="4275"/>
          <a:stretch/>
        </p:blipFill>
        <p:spPr>
          <a:xfrm>
            <a:off x="2408025" y="7132451"/>
            <a:ext cx="5631799" cy="2562674"/>
          </a:xfrm>
          <a:prstGeom prst="rect">
            <a:avLst/>
          </a:prstGeom>
          <a:noFill/>
          <a:ln>
            <a:noFill/>
          </a:ln>
        </p:spPr>
      </p:pic>
      <p:pic>
        <p:nvPicPr>
          <p:cNvPr id="336" name="Google Shape;336;g4f87ef1f9ad98c_14"/>
          <p:cNvPicPr preferRelativeResize="0"/>
          <p:nvPr/>
        </p:nvPicPr>
        <p:blipFill>
          <a:blip r:embed="rId6">
            <a:alphaModFix/>
          </a:blip>
          <a:stretch>
            <a:fillRect/>
          </a:stretch>
        </p:blipFill>
        <p:spPr>
          <a:xfrm>
            <a:off x="9170571" y="7202313"/>
            <a:ext cx="5727775" cy="2562676"/>
          </a:xfrm>
          <a:prstGeom prst="rect">
            <a:avLst/>
          </a:prstGeom>
          <a:noFill/>
          <a:ln>
            <a:noFill/>
          </a:ln>
        </p:spPr>
      </p:pic>
      <p:sp>
        <p:nvSpPr>
          <p:cNvPr id="337" name="Google Shape;337;g4f87ef1f9ad98c_14"/>
          <p:cNvSpPr txBox="1"/>
          <p:nvPr/>
        </p:nvSpPr>
        <p:spPr>
          <a:xfrm>
            <a:off x="2669431" y="1462166"/>
            <a:ext cx="11724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10</a:t>
            </a:r>
            <a:endParaRPr b="1" sz="3700">
              <a:latin typeface="Comfortaa"/>
              <a:ea typeface="Comfortaa"/>
              <a:cs typeface="Comfortaa"/>
              <a:sym typeface="Comfortaa"/>
            </a:endParaRPr>
          </a:p>
        </p:txBody>
      </p:sp>
      <p:sp>
        <p:nvSpPr>
          <p:cNvPr id="338" name="Google Shape;338;g4f87ef1f9ad98c_14"/>
          <p:cNvSpPr txBox="1"/>
          <p:nvPr/>
        </p:nvSpPr>
        <p:spPr>
          <a:xfrm>
            <a:off x="10203459" y="1462150"/>
            <a:ext cx="10392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11</a:t>
            </a:r>
            <a:endParaRPr b="1" sz="3700">
              <a:latin typeface="Comfortaa"/>
              <a:ea typeface="Comfortaa"/>
              <a:cs typeface="Comfortaa"/>
              <a:sym typeface="Comfortaa"/>
            </a:endParaRPr>
          </a:p>
        </p:txBody>
      </p:sp>
      <p:sp>
        <p:nvSpPr>
          <p:cNvPr id="339" name="Google Shape;339;g4f87ef1f9ad98c_14"/>
          <p:cNvSpPr txBox="1"/>
          <p:nvPr/>
        </p:nvSpPr>
        <p:spPr>
          <a:xfrm>
            <a:off x="10992699" y="1568075"/>
            <a:ext cx="3472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latin typeface="Comfortaa"/>
                <a:ea typeface="Comfortaa"/>
                <a:cs typeface="Comfortaa"/>
                <a:sym typeface="Comfortaa"/>
              </a:rPr>
              <a:t>Brachial artery :</a:t>
            </a:r>
            <a:endParaRPr b="1" sz="3000">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g4f87ef1f9ad98c_24"/>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345" name="Google Shape;345;g4f87ef1f9ad98c_24"/>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346" name="Google Shape;346;g4f87ef1f9ad98c_24"/>
          <p:cNvGrpSpPr/>
          <p:nvPr/>
        </p:nvGrpSpPr>
        <p:grpSpPr>
          <a:xfrm>
            <a:off x="1849147" y="1278223"/>
            <a:ext cx="4665429" cy="1244475"/>
            <a:chOff x="4411970" y="4340222"/>
            <a:chExt cx="779468" cy="242682"/>
          </a:xfrm>
        </p:grpSpPr>
        <p:sp>
          <p:nvSpPr>
            <p:cNvPr id="347" name="Google Shape;347;g4f87ef1f9ad98c_2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4f87ef1f9ad98c_2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4f87ef1f9ad98c_2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0" name="Google Shape;350;g4f87ef1f9ad98c_24"/>
          <p:cNvSpPr txBox="1"/>
          <p:nvPr/>
        </p:nvSpPr>
        <p:spPr>
          <a:xfrm>
            <a:off x="443775" y="4299575"/>
            <a:ext cx="9025500" cy="529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200">
              <a:latin typeface="Comfortaa"/>
              <a:ea typeface="Comfortaa"/>
              <a:cs typeface="Comfortaa"/>
              <a:sym typeface="Comfortaa"/>
            </a:endParaRPr>
          </a:p>
        </p:txBody>
      </p:sp>
      <p:graphicFrame>
        <p:nvGraphicFramePr>
          <p:cNvPr id="351" name="Google Shape;351;g4f87ef1f9ad98c_24"/>
          <p:cNvGraphicFramePr/>
          <p:nvPr/>
        </p:nvGraphicFramePr>
        <p:xfrm>
          <a:off x="984631" y="2864236"/>
          <a:ext cx="3000000" cy="3000000"/>
        </p:xfrm>
        <a:graphic>
          <a:graphicData uri="http://schemas.openxmlformats.org/drawingml/2006/table">
            <a:tbl>
              <a:tblPr>
                <a:noFill/>
                <a:tableStyleId>{E15B0760-4BED-4A4F-AFF4-49A4295DB2DB}</a:tableStyleId>
              </a:tblPr>
              <a:tblGrid>
                <a:gridCol w="7845150"/>
                <a:gridCol w="7189025"/>
              </a:tblGrid>
              <a:tr h="842700">
                <a:tc rowSpan="3">
                  <a:txBody>
                    <a:bodyPr/>
                    <a:lstStyle/>
                    <a:p>
                      <a:pPr indent="0" lvl="0" marL="0" rtl="0" algn="l">
                        <a:spcBef>
                          <a:spcPts val="0"/>
                        </a:spcBef>
                        <a:spcAft>
                          <a:spcPts val="0"/>
                        </a:spcAft>
                        <a:buNone/>
                      </a:pPr>
                      <a:r>
                        <a:rPr lang="en-US" sz="2200">
                          <a:latin typeface="Comfortaa"/>
                          <a:ea typeface="Comfortaa"/>
                          <a:cs typeface="Comfortaa"/>
                          <a:sym typeface="Comfortaa"/>
                        </a:rPr>
                        <a:t>Consists of :</a:t>
                      </a:r>
                      <a:endParaRPr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1.Cephalic vein</a:t>
                      </a:r>
                      <a:endParaRPr b="1"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2.Basilic vein</a:t>
                      </a:r>
                      <a:endParaRPr b="1"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3.Median cubital vein</a:t>
                      </a:r>
                      <a:r>
                        <a:rPr lang="en-US" sz="2200">
                          <a:latin typeface="Comfortaa"/>
                          <a:ea typeface="Comfortaa"/>
                          <a:cs typeface="Comfortaa"/>
                          <a:sym typeface="Comfortaa"/>
                        </a:rPr>
                        <a:t> are clearly visible.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*The median cubital vein connects the cephalic and the basilic veins</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It crosses </a:t>
                      </a:r>
                      <a:r>
                        <a:rPr b="1" lang="en-US" sz="2200">
                          <a:latin typeface="Comfortaa"/>
                          <a:ea typeface="Comfortaa"/>
                          <a:cs typeface="Comfortaa"/>
                          <a:sym typeface="Comfortaa"/>
                        </a:rPr>
                        <a:t>over </a:t>
                      </a:r>
                      <a:r>
                        <a:rPr lang="en-US" sz="2200">
                          <a:latin typeface="Comfortaa"/>
                          <a:ea typeface="Comfortaa"/>
                          <a:cs typeface="Comfortaa"/>
                          <a:sym typeface="Comfortaa"/>
                        </a:rPr>
                        <a:t>the bicipital aponeurosis. </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It is the vein of choice for IV line, WHY? </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Venipuncture and Transfusion</a:t>
                      </a:r>
                      <a:endParaRPr sz="2200">
                        <a:latin typeface="Comfortaa"/>
                        <a:ea typeface="Comfortaa"/>
                        <a:cs typeface="Comfortaa"/>
                        <a:sym typeface="Comfortaa"/>
                      </a:endParaRPr>
                    </a:p>
                    <a:p>
                      <a:pPr indent="0" lvl="0" marL="0" rtl="0" algn="l">
                        <a:spcBef>
                          <a:spcPts val="0"/>
                        </a:spcBef>
                        <a:spcAft>
                          <a:spcPts val="0"/>
                        </a:spcAft>
                        <a:buNone/>
                      </a:pPr>
                      <a:r>
                        <a:rPr lang="en-US" sz="2200">
                          <a:solidFill>
                            <a:srgbClr val="9E9E9E"/>
                          </a:solidFill>
                          <a:latin typeface="Comfortaa"/>
                          <a:ea typeface="Comfortaa"/>
                          <a:cs typeface="Comfortaa"/>
                          <a:sym typeface="Comfortaa"/>
                        </a:rPr>
                        <a:t>Because it has a wide lumen and is clearly visible in the cubital fossa. It is also more stationary and not surrounded by nerves</a:t>
                      </a:r>
                      <a:r>
                        <a:rPr lang="en-US" sz="1300">
                          <a:solidFill>
                            <a:srgbClr val="9E9E9E"/>
                          </a:solidFill>
                          <a:latin typeface="Montserrat Medium"/>
                          <a:ea typeface="Montserrat Medium"/>
                          <a:cs typeface="Montserrat Medium"/>
                          <a:sym typeface="Montserrat Medium"/>
                        </a:rPr>
                        <a:t>.</a:t>
                      </a:r>
                      <a:r>
                        <a:rPr lang="en-US" sz="1300">
                          <a:solidFill>
                            <a:srgbClr val="666666"/>
                          </a:solidFill>
                          <a:latin typeface="Montserrat Medium"/>
                          <a:ea typeface="Montserrat Medium"/>
                          <a:cs typeface="Montserrat Medium"/>
                          <a:sym typeface="Montserrat Medium"/>
                        </a:rPr>
                        <a:t> </a:t>
                      </a:r>
                      <a:endParaRPr sz="1300">
                        <a:solidFill>
                          <a:srgbClr val="666666"/>
                        </a:solidFill>
                        <a:latin typeface="Montserrat Medium"/>
                        <a:ea typeface="Montserrat Medium"/>
                        <a:cs typeface="Montserrat Medium"/>
                        <a:sym typeface="Montserrat Medium"/>
                      </a:endParaRPr>
                    </a:p>
                  </a:txBody>
                  <a:tcPr marT="91425" marB="91425" marR="91425" marL="91425"/>
                </a:tc>
                <a:tc rowSpan="3">
                  <a:txBody>
                    <a:bodyPr/>
                    <a:lstStyle/>
                    <a:p>
                      <a:pPr indent="0" lvl="0" marL="0" rtl="0" algn="l">
                        <a:spcBef>
                          <a:spcPts val="0"/>
                        </a:spcBef>
                        <a:spcAft>
                          <a:spcPts val="0"/>
                        </a:spcAft>
                        <a:buNone/>
                      </a:pPr>
                      <a:r>
                        <a:t/>
                      </a:r>
                      <a:endParaRPr/>
                    </a:p>
                  </a:txBody>
                  <a:tcPr marT="91425" marB="91425" marR="91425" marL="91425"/>
                </a:tc>
              </a:tr>
              <a:tr h="1060325">
                <a:tc vMerge="1"/>
                <a:tc vMerge="1"/>
              </a:tr>
              <a:tr h="5147150">
                <a:tc vMerge="1"/>
                <a:tc vMerge="1"/>
              </a:tr>
            </a:tbl>
          </a:graphicData>
        </a:graphic>
      </p:graphicFrame>
      <p:pic>
        <p:nvPicPr>
          <p:cNvPr id="352" name="Google Shape;352;g4f87ef1f9ad98c_24"/>
          <p:cNvPicPr preferRelativeResize="0"/>
          <p:nvPr/>
        </p:nvPicPr>
        <p:blipFill rotWithShape="1">
          <a:blip r:embed="rId5">
            <a:alphaModFix/>
          </a:blip>
          <a:srcRect b="0" l="0" r="0" t="4680"/>
          <a:stretch/>
        </p:blipFill>
        <p:spPr>
          <a:xfrm>
            <a:off x="9469282" y="3706936"/>
            <a:ext cx="6329124" cy="4333740"/>
          </a:xfrm>
          <a:prstGeom prst="rect">
            <a:avLst/>
          </a:prstGeom>
          <a:noFill/>
          <a:ln>
            <a:noFill/>
          </a:ln>
        </p:spPr>
      </p:pic>
      <p:sp>
        <p:nvSpPr>
          <p:cNvPr id="353" name="Google Shape;353;g4f87ef1f9ad98c_24"/>
          <p:cNvSpPr txBox="1"/>
          <p:nvPr/>
        </p:nvSpPr>
        <p:spPr>
          <a:xfrm>
            <a:off x="2169803" y="1524267"/>
            <a:ext cx="11724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12</a:t>
            </a:r>
            <a:endParaRPr b="1" sz="3700">
              <a:latin typeface="Comfortaa"/>
              <a:ea typeface="Comfortaa"/>
              <a:cs typeface="Comfortaa"/>
              <a:sym typeface="Comfortaa"/>
            </a:endParaRPr>
          </a:p>
        </p:txBody>
      </p:sp>
      <p:sp>
        <p:nvSpPr>
          <p:cNvPr id="354" name="Google Shape;354;g4f87ef1f9ad98c_24"/>
          <p:cNvSpPr txBox="1"/>
          <p:nvPr/>
        </p:nvSpPr>
        <p:spPr>
          <a:xfrm>
            <a:off x="3106057" y="1713781"/>
            <a:ext cx="14630400" cy="6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latin typeface="Comfortaa"/>
                <a:ea typeface="Comfortaa"/>
                <a:cs typeface="Comfortaa"/>
                <a:sym typeface="Comfortaa"/>
              </a:rPr>
              <a:t>Cubital fossa :</a:t>
            </a:r>
            <a:endParaRPr b="1" sz="3300">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g4f87ef1f9ad98c_34"/>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360" name="Google Shape;360;g4f87ef1f9ad98c_34"/>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361" name="Google Shape;361;g4f87ef1f9ad98c_34"/>
          <p:cNvGrpSpPr/>
          <p:nvPr/>
        </p:nvGrpSpPr>
        <p:grpSpPr>
          <a:xfrm>
            <a:off x="2376984" y="913394"/>
            <a:ext cx="4665429" cy="1244475"/>
            <a:chOff x="4411970" y="4340222"/>
            <a:chExt cx="779468" cy="242682"/>
          </a:xfrm>
        </p:grpSpPr>
        <p:sp>
          <p:nvSpPr>
            <p:cNvPr id="362" name="Google Shape;362;g4f87ef1f9ad98c_3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4f87ef1f9ad98c_3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4f87ef1f9ad98c_3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5" name="Google Shape;365;g4f87ef1f9ad98c_34"/>
          <p:cNvSpPr txBox="1"/>
          <p:nvPr/>
        </p:nvSpPr>
        <p:spPr>
          <a:xfrm>
            <a:off x="443775" y="4299575"/>
            <a:ext cx="9025500" cy="529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200">
              <a:latin typeface="Comfortaa"/>
              <a:ea typeface="Comfortaa"/>
              <a:cs typeface="Comfortaa"/>
              <a:sym typeface="Comfortaa"/>
            </a:endParaRPr>
          </a:p>
        </p:txBody>
      </p:sp>
      <p:graphicFrame>
        <p:nvGraphicFramePr>
          <p:cNvPr id="366" name="Google Shape;366;g4f87ef1f9ad98c_34"/>
          <p:cNvGraphicFramePr/>
          <p:nvPr/>
        </p:nvGraphicFramePr>
        <p:xfrm>
          <a:off x="1083583" y="2429539"/>
          <a:ext cx="3000000" cy="3000000"/>
        </p:xfrm>
        <a:graphic>
          <a:graphicData uri="http://schemas.openxmlformats.org/drawingml/2006/table">
            <a:tbl>
              <a:tblPr>
                <a:noFill/>
                <a:tableStyleId>{E15B0760-4BED-4A4F-AFF4-49A4295DB2DB}</a:tableStyleId>
              </a:tblPr>
              <a:tblGrid>
                <a:gridCol w="7563000"/>
                <a:gridCol w="8144450"/>
              </a:tblGrid>
              <a:tr h="1024350">
                <a:tc rowSpan="3">
                  <a:txBody>
                    <a:bodyPr/>
                    <a:lstStyle/>
                    <a:p>
                      <a:pPr indent="0" lvl="0" marL="0" rtl="0" algn="l">
                        <a:spcBef>
                          <a:spcPts val="0"/>
                        </a:spcBef>
                        <a:spcAft>
                          <a:spcPts val="0"/>
                        </a:spcAft>
                        <a:buNone/>
                      </a:pPr>
                      <a:r>
                        <a:rPr b="1" lang="en-US" sz="2200">
                          <a:latin typeface="Comfortaa"/>
                          <a:ea typeface="Comfortaa"/>
                          <a:cs typeface="Comfortaa"/>
                          <a:sym typeface="Comfortaa"/>
                        </a:rPr>
                        <a:t>The dorsal venous network:</a:t>
                      </a:r>
                      <a:endParaRPr b="1"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The network of superficial veins can be seen on the dorsum of the hand.</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The network drains upward into the cephalic vein laterally, and the basilic vein medially.</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The tendons of extensor digitorum, extensor indicis, and extensor digiti minimi can be seen and felt as you extends your fingers</a:t>
                      </a:r>
                      <a:r>
                        <a:rPr lang="en-US" sz="1300">
                          <a:solidFill>
                            <a:srgbClr val="4D4D4D"/>
                          </a:solidFill>
                          <a:latin typeface="Montserrat Medium"/>
                          <a:ea typeface="Montserrat Medium"/>
                          <a:cs typeface="Montserrat Medium"/>
                          <a:sym typeface="Montserrat Medium"/>
                        </a:rPr>
                        <a:t>.</a:t>
                      </a:r>
                      <a:endParaRPr sz="1300">
                        <a:solidFill>
                          <a:srgbClr val="4D4D4D"/>
                        </a:solidFill>
                        <a:latin typeface="Montserrat Medium"/>
                        <a:ea typeface="Montserrat Medium"/>
                        <a:cs typeface="Montserrat Medium"/>
                        <a:sym typeface="Montserrat Medium"/>
                      </a:endParaRPr>
                    </a:p>
                  </a:txBody>
                  <a:tcPr marT="91425" marB="91425" marR="91425" marL="91425"/>
                </a:tc>
                <a:tc rowSpan="3">
                  <a:txBody>
                    <a:bodyPr/>
                    <a:lstStyle/>
                    <a:p>
                      <a:pPr indent="0" lvl="0" marL="0" rtl="0" algn="l">
                        <a:lnSpc>
                          <a:spcPct val="115000"/>
                        </a:lnSpc>
                        <a:spcBef>
                          <a:spcPts val="0"/>
                        </a:spcBef>
                        <a:spcAft>
                          <a:spcPts val="0"/>
                        </a:spcAft>
                        <a:buNone/>
                      </a:pPr>
                      <a:r>
                        <a:rPr lang="en-US" sz="2000">
                          <a:latin typeface="Comfortaa"/>
                          <a:ea typeface="Comfortaa"/>
                          <a:cs typeface="Comfortaa"/>
                          <a:sym typeface="Comfortaa"/>
                        </a:rPr>
                        <a:t>It is a </a:t>
                      </a:r>
                      <a:r>
                        <a:rPr b="1" lang="en-US" sz="2000">
                          <a:latin typeface="Comfortaa"/>
                          <a:ea typeface="Comfortaa"/>
                          <a:cs typeface="Comfortaa"/>
                          <a:sym typeface="Comfortaa"/>
                        </a:rPr>
                        <a:t>depression </a:t>
                      </a:r>
                      <a:r>
                        <a:rPr lang="en-US" sz="2000">
                          <a:latin typeface="Comfortaa"/>
                          <a:ea typeface="Comfortaa"/>
                          <a:cs typeface="Comfortaa"/>
                          <a:sym typeface="Comfortaa"/>
                        </a:rPr>
                        <a:t>on the lateral aspect of the wrist joint which is accentuated</a:t>
                      </a:r>
                      <a:r>
                        <a:rPr lang="en-US" sz="2000">
                          <a:latin typeface="Montserrat Medium"/>
                          <a:ea typeface="Montserrat Medium"/>
                          <a:cs typeface="Montserrat Medium"/>
                          <a:sym typeface="Montserrat Medium"/>
                        </a:rPr>
                        <a:t> </a:t>
                      </a:r>
                      <a:r>
                        <a:rPr lang="en-US" sz="2000">
                          <a:latin typeface="Comfortaa"/>
                          <a:ea typeface="Comfortaa"/>
                          <a:cs typeface="Comfortaa"/>
                          <a:sym typeface="Comfortaa"/>
                        </a:rPr>
                        <a:t>when you extends your thumb.</a:t>
                      </a:r>
                      <a:endParaRPr sz="2000">
                        <a:latin typeface="Comfortaa"/>
                        <a:ea typeface="Comfortaa"/>
                        <a:cs typeface="Comfortaa"/>
                        <a:sym typeface="Comfortaa"/>
                      </a:endParaRPr>
                    </a:p>
                    <a:p>
                      <a:pPr indent="0" lvl="0" marL="0" rtl="0" algn="l">
                        <a:lnSpc>
                          <a:spcPct val="115000"/>
                        </a:lnSpc>
                        <a:spcBef>
                          <a:spcPts val="0"/>
                        </a:spcBef>
                        <a:spcAft>
                          <a:spcPts val="0"/>
                        </a:spcAft>
                        <a:buNone/>
                      </a:pPr>
                      <a:r>
                        <a:rPr b="1" lang="en-US" sz="2000">
                          <a:latin typeface="Comfortaa"/>
                          <a:ea typeface="Comfortaa"/>
                          <a:cs typeface="Comfortaa"/>
                          <a:sym typeface="Comfortaa"/>
                        </a:rPr>
                        <a:t>Boundaries:</a:t>
                      </a:r>
                      <a:endParaRPr b="1" sz="2000">
                        <a:latin typeface="Comfortaa"/>
                        <a:ea typeface="Comfortaa"/>
                        <a:cs typeface="Comfortaa"/>
                        <a:sym typeface="Comfortaa"/>
                      </a:endParaRPr>
                    </a:p>
                    <a:p>
                      <a:pPr indent="0" lvl="0" marL="0" rtl="0" algn="l">
                        <a:lnSpc>
                          <a:spcPct val="115000"/>
                        </a:lnSpc>
                        <a:spcBef>
                          <a:spcPts val="0"/>
                        </a:spcBef>
                        <a:spcAft>
                          <a:spcPts val="0"/>
                        </a:spcAft>
                        <a:buNone/>
                      </a:pPr>
                      <a:r>
                        <a:rPr b="1" lang="en-US" sz="2000">
                          <a:latin typeface="Comfortaa"/>
                          <a:ea typeface="Comfortaa"/>
                          <a:cs typeface="Comfortaa"/>
                          <a:sym typeface="Comfortaa"/>
                        </a:rPr>
                        <a:t>Laterally by 2 tendons:</a:t>
                      </a:r>
                      <a:endParaRPr b="1" sz="2000">
                        <a:latin typeface="Comfortaa"/>
                        <a:ea typeface="Comfortaa"/>
                        <a:cs typeface="Comfortaa"/>
                        <a:sym typeface="Comfortaa"/>
                      </a:endParaRPr>
                    </a:p>
                    <a:p>
                      <a:pPr indent="0" lvl="0" marL="0" rtl="0" algn="l">
                        <a:lnSpc>
                          <a:spcPct val="115000"/>
                        </a:lnSpc>
                        <a:spcBef>
                          <a:spcPts val="0"/>
                        </a:spcBef>
                        <a:spcAft>
                          <a:spcPts val="0"/>
                        </a:spcAft>
                        <a:buNone/>
                      </a:pPr>
                      <a:r>
                        <a:rPr lang="en-US" sz="2000">
                          <a:latin typeface="Comfortaa"/>
                          <a:ea typeface="Comfortaa"/>
                          <a:cs typeface="Comfortaa"/>
                          <a:sym typeface="Comfortaa"/>
                        </a:rPr>
                        <a:t> ● Abductor pollicis longus.</a:t>
                      </a:r>
                      <a:endParaRPr sz="2000">
                        <a:latin typeface="Comfortaa"/>
                        <a:ea typeface="Comfortaa"/>
                        <a:cs typeface="Comfortaa"/>
                        <a:sym typeface="Comfortaa"/>
                      </a:endParaRPr>
                    </a:p>
                    <a:p>
                      <a:pPr indent="0" lvl="0" marL="0" rtl="0" algn="l">
                        <a:lnSpc>
                          <a:spcPct val="115000"/>
                        </a:lnSpc>
                        <a:spcBef>
                          <a:spcPts val="0"/>
                        </a:spcBef>
                        <a:spcAft>
                          <a:spcPts val="0"/>
                        </a:spcAft>
                        <a:buNone/>
                      </a:pPr>
                      <a:r>
                        <a:rPr lang="en-US" sz="2000">
                          <a:latin typeface="Comfortaa"/>
                          <a:ea typeface="Comfortaa"/>
                          <a:cs typeface="Comfortaa"/>
                          <a:sym typeface="Comfortaa"/>
                        </a:rPr>
                        <a:t> ● Extensor pollicis brevis.</a:t>
                      </a:r>
                      <a:endParaRPr sz="2000">
                        <a:latin typeface="Comfortaa"/>
                        <a:ea typeface="Comfortaa"/>
                        <a:cs typeface="Comfortaa"/>
                        <a:sym typeface="Comfortaa"/>
                      </a:endParaRPr>
                    </a:p>
                    <a:p>
                      <a:pPr indent="0" lvl="0" marL="0" rtl="0" algn="l">
                        <a:lnSpc>
                          <a:spcPct val="115000"/>
                        </a:lnSpc>
                        <a:spcBef>
                          <a:spcPts val="0"/>
                        </a:spcBef>
                        <a:spcAft>
                          <a:spcPts val="0"/>
                        </a:spcAft>
                        <a:buNone/>
                      </a:pPr>
                      <a:r>
                        <a:rPr b="1" lang="en-US" sz="2000">
                          <a:latin typeface="Comfortaa"/>
                          <a:ea typeface="Comfortaa"/>
                          <a:cs typeface="Comfortaa"/>
                          <a:sym typeface="Comfortaa"/>
                        </a:rPr>
                        <a:t> Medially:</a:t>
                      </a:r>
                      <a:endParaRPr b="1"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 ● Extensor pollicis longus.</a:t>
                      </a:r>
                      <a:endParaRPr sz="2000">
                        <a:latin typeface="Comfortaa"/>
                        <a:ea typeface="Comfortaa"/>
                        <a:cs typeface="Comfortaa"/>
                        <a:sym typeface="Comfortaa"/>
                      </a:endParaRPr>
                    </a:p>
                    <a:p>
                      <a:pPr indent="0" lvl="0" marL="0" rtl="0" algn="l">
                        <a:lnSpc>
                          <a:spcPct val="115000"/>
                        </a:lnSpc>
                        <a:spcBef>
                          <a:spcPts val="0"/>
                        </a:spcBef>
                        <a:spcAft>
                          <a:spcPts val="0"/>
                        </a:spcAft>
                        <a:buNone/>
                      </a:pPr>
                      <a:r>
                        <a:rPr b="1" lang="en-US" sz="2000">
                          <a:latin typeface="Comfortaa"/>
                          <a:ea typeface="Comfortaa"/>
                          <a:cs typeface="Comfortaa"/>
                          <a:sym typeface="Comfortaa"/>
                        </a:rPr>
                        <a:t>The Floor:</a:t>
                      </a:r>
                      <a:endParaRPr b="1" sz="2000">
                        <a:latin typeface="Comfortaa"/>
                        <a:ea typeface="Comfortaa"/>
                        <a:cs typeface="Comfortaa"/>
                        <a:sym typeface="Comfortaa"/>
                      </a:endParaRPr>
                    </a:p>
                    <a:p>
                      <a:pPr indent="0" lvl="0" marL="0" rtl="0" algn="l">
                        <a:lnSpc>
                          <a:spcPct val="115000"/>
                        </a:lnSpc>
                        <a:spcBef>
                          <a:spcPts val="0"/>
                        </a:spcBef>
                        <a:spcAft>
                          <a:spcPts val="0"/>
                        </a:spcAft>
                        <a:buNone/>
                      </a:pPr>
                      <a:r>
                        <a:rPr lang="en-US" sz="2000">
                          <a:latin typeface="Comfortaa"/>
                          <a:ea typeface="Comfortaa"/>
                          <a:cs typeface="Comfortaa"/>
                          <a:sym typeface="Comfortaa"/>
                        </a:rPr>
                        <a:t>In its proximal part the r</a:t>
                      </a:r>
                      <a:r>
                        <a:rPr b="1" lang="en-US" sz="2000" u="sng">
                          <a:latin typeface="Comfortaa"/>
                          <a:ea typeface="Comfortaa"/>
                          <a:cs typeface="Comfortaa"/>
                          <a:sym typeface="Comfortaa"/>
                        </a:rPr>
                        <a:t>adial styloid process</a:t>
                      </a:r>
                      <a:r>
                        <a:rPr lang="en-US" sz="2000">
                          <a:latin typeface="Comfortaa"/>
                          <a:ea typeface="Comfortaa"/>
                          <a:cs typeface="Comfortaa"/>
                          <a:sym typeface="Comfortaa"/>
                        </a:rPr>
                        <a:t> is palpable.</a:t>
                      </a:r>
                      <a:endParaRPr sz="2000">
                        <a:latin typeface="Comfortaa"/>
                        <a:ea typeface="Comfortaa"/>
                        <a:cs typeface="Comfortaa"/>
                        <a:sym typeface="Comfortaa"/>
                      </a:endParaRPr>
                    </a:p>
                    <a:p>
                      <a:pPr indent="0" lvl="0" marL="0" rtl="0" algn="l">
                        <a:lnSpc>
                          <a:spcPct val="115000"/>
                        </a:lnSpc>
                        <a:spcBef>
                          <a:spcPts val="0"/>
                        </a:spcBef>
                        <a:spcAft>
                          <a:spcPts val="0"/>
                        </a:spcAft>
                        <a:buNone/>
                      </a:pPr>
                      <a:r>
                        <a:rPr lang="en-US" sz="2000">
                          <a:latin typeface="Comfortaa"/>
                          <a:ea typeface="Comfortaa"/>
                          <a:cs typeface="Comfortaa"/>
                          <a:sym typeface="Comfortaa"/>
                        </a:rPr>
                        <a:t> The scaphoid bone is also palpable in the distal part of the anatomical snuff box</a:t>
                      </a:r>
                      <a:r>
                        <a:rPr lang="en-US" sz="2000">
                          <a:latin typeface="Montserrat Medium"/>
                          <a:ea typeface="Montserrat Medium"/>
                          <a:cs typeface="Montserrat Medium"/>
                          <a:sym typeface="Montserrat Medium"/>
                        </a:rPr>
                        <a:t>.</a:t>
                      </a:r>
                      <a:endParaRPr sz="2000">
                        <a:latin typeface="Montserrat Medium"/>
                        <a:ea typeface="Montserrat Medium"/>
                        <a:cs typeface="Montserrat Medium"/>
                        <a:sym typeface="Montserrat Medium"/>
                      </a:endParaRPr>
                    </a:p>
                    <a:p>
                      <a:pPr indent="0" lvl="0" marL="0" rtl="0" algn="l">
                        <a:spcBef>
                          <a:spcPts val="0"/>
                        </a:spcBef>
                        <a:spcAft>
                          <a:spcPts val="0"/>
                        </a:spcAft>
                        <a:buNone/>
                      </a:pPr>
                      <a:r>
                        <a:t/>
                      </a:r>
                      <a:endParaRPr sz="1200">
                        <a:solidFill>
                          <a:srgbClr val="FF0000"/>
                        </a:solidFill>
                        <a:latin typeface="Montserrat"/>
                        <a:ea typeface="Montserrat"/>
                        <a:cs typeface="Montserrat"/>
                        <a:sym typeface="Montserrat"/>
                      </a:endParaRPr>
                    </a:p>
                  </a:txBody>
                  <a:tcPr marT="91425" marB="91425" marR="91425" marL="91425"/>
                </a:tc>
              </a:tr>
              <a:tr h="1288800">
                <a:tc vMerge="1"/>
                <a:tc vMerge="1"/>
              </a:tr>
              <a:tr h="4936650">
                <a:tc vMerge="1"/>
                <a:tc vMerge="1"/>
              </a:tr>
            </a:tbl>
          </a:graphicData>
        </a:graphic>
      </p:graphicFrame>
      <p:grpSp>
        <p:nvGrpSpPr>
          <p:cNvPr id="367" name="Google Shape;367;g4f87ef1f9ad98c_34"/>
          <p:cNvGrpSpPr/>
          <p:nvPr/>
        </p:nvGrpSpPr>
        <p:grpSpPr>
          <a:xfrm>
            <a:off x="9469283" y="913403"/>
            <a:ext cx="4665429" cy="1244475"/>
            <a:chOff x="4411970" y="4340222"/>
            <a:chExt cx="779468" cy="242682"/>
          </a:xfrm>
        </p:grpSpPr>
        <p:sp>
          <p:nvSpPr>
            <p:cNvPr id="368" name="Google Shape;368;g4f87ef1f9ad98c_3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4f87ef1f9ad98c_3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4f87ef1f9ad98c_3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1" name="Google Shape;371;g4f87ef1f9ad98c_34"/>
          <p:cNvPicPr preferRelativeResize="0"/>
          <p:nvPr/>
        </p:nvPicPr>
        <p:blipFill>
          <a:blip r:embed="rId5">
            <a:alphaModFix/>
          </a:blip>
          <a:stretch>
            <a:fillRect/>
          </a:stretch>
        </p:blipFill>
        <p:spPr>
          <a:xfrm>
            <a:off x="2199574" y="6173848"/>
            <a:ext cx="4842849" cy="3303926"/>
          </a:xfrm>
          <a:prstGeom prst="rect">
            <a:avLst/>
          </a:prstGeom>
          <a:noFill/>
          <a:ln>
            <a:noFill/>
          </a:ln>
        </p:spPr>
      </p:pic>
      <p:pic>
        <p:nvPicPr>
          <p:cNvPr id="372" name="Google Shape;372;g4f87ef1f9ad98c_34"/>
          <p:cNvPicPr preferRelativeResize="0"/>
          <p:nvPr/>
        </p:nvPicPr>
        <p:blipFill>
          <a:blip r:embed="rId6">
            <a:alphaModFix/>
          </a:blip>
          <a:stretch>
            <a:fillRect/>
          </a:stretch>
        </p:blipFill>
        <p:spPr>
          <a:xfrm>
            <a:off x="12815561" y="6403248"/>
            <a:ext cx="3609950" cy="3074525"/>
          </a:xfrm>
          <a:prstGeom prst="rect">
            <a:avLst/>
          </a:prstGeom>
          <a:noFill/>
          <a:ln>
            <a:noFill/>
          </a:ln>
        </p:spPr>
      </p:pic>
      <p:sp>
        <p:nvSpPr>
          <p:cNvPr id="373" name="Google Shape;373;g4f87ef1f9ad98c_34"/>
          <p:cNvSpPr txBox="1"/>
          <p:nvPr/>
        </p:nvSpPr>
        <p:spPr>
          <a:xfrm>
            <a:off x="2721348" y="1159425"/>
            <a:ext cx="15024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13</a:t>
            </a:r>
            <a:endParaRPr b="1" sz="3700">
              <a:latin typeface="Comfortaa"/>
              <a:ea typeface="Comfortaa"/>
              <a:cs typeface="Comfortaa"/>
              <a:sym typeface="Comfortaa"/>
            </a:endParaRPr>
          </a:p>
        </p:txBody>
      </p:sp>
      <p:sp>
        <p:nvSpPr>
          <p:cNvPr id="374" name="Google Shape;374;g4f87ef1f9ad98c_34"/>
          <p:cNvSpPr txBox="1"/>
          <p:nvPr/>
        </p:nvSpPr>
        <p:spPr>
          <a:xfrm>
            <a:off x="9782546" y="1159425"/>
            <a:ext cx="51090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14</a:t>
            </a:r>
            <a:endParaRPr b="1" sz="3700">
              <a:latin typeface="Comfortaa"/>
              <a:ea typeface="Comfortaa"/>
              <a:cs typeface="Comfortaa"/>
              <a:sym typeface="Comfortaa"/>
            </a:endParaRPr>
          </a:p>
        </p:txBody>
      </p:sp>
      <p:sp>
        <p:nvSpPr>
          <p:cNvPr id="375" name="Google Shape;375;g4f87ef1f9ad98c_34"/>
          <p:cNvSpPr txBox="1"/>
          <p:nvPr/>
        </p:nvSpPr>
        <p:spPr>
          <a:xfrm>
            <a:off x="3740782" y="1284524"/>
            <a:ext cx="5109000" cy="62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latin typeface="Comfortaa"/>
                <a:ea typeface="Comfortaa"/>
                <a:cs typeface="Comfortaa"/>
                <a:sym typeface="Comfortaa"/>
              </a:rPr>
              <a:t>Hand dorsum :</a:t>
            </a:r>
            <a:endParaRPr b="1" sz="2900">
              <a:latin typeface="Comfortaa"/>
              <a:ea typeface="Comfortaa"/>
              <a:cs typeface="Comfortaa"/>
              <a:sym typeface="Comfortaa"/>
            </a:endParaRPr>
          </a:p>
        </p:txBody>
      </p:sp>
      <p:sp>
        <p:nvSpPr>
          <p:cNvPr id="376" name="Google Shape;376;g4f87ef1f9ad98c_34"/>
          <p:cNvSpPr txBox="1"/>
          <p:nvPr/>
        </p:nvSpPr>
        <p:spPr>
          <a:xfrm>
            <a:off x="11248572" y="1265331"/>
            <a:ext cx="14630400" cy="66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latin typeface="Comfortaa"/>
                <a:ea typeface="Comfortaa"/>
                <a:cs typeface="Comfortaa"/>
                <a:sym typeface="Comfortaa"/>
              </a:rPr>
              <a:t>Snuff box :</a:t>
            </a:r>
            <a:endParaRPr b="1" sz="3100">
              <a:latin typeface="Comfortaa"/>
              <a:ea typeface="Comfortaa"/>
              <a:cs typeface="Comfortaa"/>
              <a:sym typeface="Comfortaa"/>
            </a:endParaRPr>
          </a:p>
        </p:txBody>
      </p:sp>
      <p:pic>
        <p:nvPicPr>
          <p:cNvPr id="377" name="Google Shape;377;g4f87ef1f9ad98c_34"/>
          <p:cNvPicPr preferRelativeResize="0"/>
          <p:nvPr/>
        </p:nvPicPr>
        <p:blipFill>
          <a:blip r:embed="rId7">
            <a:alphaModFix/>
          </a:blip>
          <a:stretch>
            <a:fillRect/>
          </a:stretch>
        </p:blipFill>
        <p:spPr>
          <a:xfrm>
            <a:off x="9188898" y="6971078"/>
            <a:ext cx="3010150" cy="2591571"/>
          </a:xfrm>
          <a:prstGeom prst="rect">
            <a:avLst/>
          </a:prstGeom>
          <a:noFill/>
          <a:ln>
            <a:noFill/>
          </a:ln>
        </p:spPr>
      </p:pic>
      <p:cxnSp>
        <p:nvCxnSpPr>
          <p:cNvPr id="378" name="Google Shape;378;g4f87ef1f9ad98c_34"/>
          <p:cNvCxnSpPr/>
          <p:nvPr/>
        </p:nvCxnSpPr>
        <p:spPr>
          <a:xfrm flipH="1">
            <a:off x="9045775" y="8750700"/>
            <a:ext cx="376800" cy="376800"/>
          </a:xfrm>
          <a:prstGeom prst="straightConnector1">
            <a:avLst/>
          </a:prstGeom>
          <a:noFill/>
          <a:ln cap="flat" cmpd="sng" w="28575">
            <a:solidFill>
              <a:schemeClr val="dk1"/>
            </a:solidFill>
            <a:prstDash val="solid"/>
            <a:round/>
            <a:headEnd len="med" w="med" type="none"/>
            <a:tailEnd len="med" w="med" type="triangle"/>
          </a:ln>
        </p:spPr>
      </p:cxnSp>
      <p:sp>
        <p:nvSpPr>
          <p:cNvPr id="379" name="Google Shape;379;g4f87ef1f9ad98c_34"/>
          <p:cNvSpPr txBox="1"/>
          <p:nvPr/>
        </p:nvSpPr>
        <p:spPr>
          <a:xfrm>
            <a:off x="8268700" y="9127500"/>
            <a:ext cx="103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omfortaa"/>
                <a:ea typeface="Comfortaa"/>
                <a:cs typeface="Comfortaa"/>
                <a:sym typeface="Comfortaa"/>
              </a:rPr>
              <a:t>Laterally</a:t>
            </a:r>
            <a:endParaRPr>
              <a:latin typeface="Comfortaa"/>
              <a:ea typeface="Comfortaa"/>
              <a:cs typeface="Comfortaa"/>
              <a:sym typeface="Comforta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g4f87ef1f9ad98c_44"/>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385" name="Google Shape;385;g4f87ef1f9ad98c_44"/>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386" name="Google Shape;386;g4f87ef1f9ad98c_44"/>
          <p:cNvGrpSpPr/>
          <p:nvPr/>
        </p:nvGrpSpPr>
        <p:grpSpPr>
          <a:xfrm>
            <a:off x="2353697" y="866820"/>
            <a:ext cx="4665429" cy="1244475"/>
            <a:chOff x="4411970" y="4340222"/>
            <a:chExt cx="779468" cy="242682"/>
          </a:xfrm>
        </p:grpSpPr>
        <p:sp>
          <p:nvSpPr>
            <p:cNvPr id="387" name="Google Shape;387;g4f87ef1f9ad98c_4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4f87ef1f9ad98c_4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g4f87ef1f9ad98c_4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0" name="Google Shape;390;g4f87ef1f9ad98c_44"/>
          <p:cNvSpPr txBox="1"/>
          <p:nvPr/>
        </p:nvSpPr>
        <p:spPr>
          <a:xfrm>
            <a:off x="443775" y="4299575"/>
            <a:ext cx="9025500" cy="529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200">
              <a:latin typeface="Comfortaa"/>
              <a:ea typeface="Comfortaa"/>
              <a:cs typeface="Comfortaa"/>
              <a:sym typeface="Comfortaa"/>
            </a:endParaRPr>
          </a:p>
        </p:txBody>
      </p:sp>
      <p:grpSp>
        <p:nvGrpSpPr>
          <p:cNvPr id="391" name="Google Shape;391;g4f87ef1f9ad98c_44"/>
          <p:cNvGrpSpPr/>
          <p:nvPr/>
        </p:nvGrpSpPr>
        <p:grpSpPr>
          <a:xfrm>
            <a:off x="9701758" y="866820"/>
            <a:ext cx="4665429" cy="1244475"/>
            <a:chOff x="4411970" y="4340222"/>
            <a:chExt cx="779468" cy="242682"/>
          </a:xfrm>
        </p:grpSpPr>
        <p:sp>
          <p:nvSpPr>
            <p:cNvPr id="392" name="Google Shape;392;g4f87ef1f9ad98c_4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4f87ef1f9ad98c_4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g4f87ef1f9ad98c_4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aphicFrame>
        <p:nvGraphicFramePr>
          <p:cNvPr id="395" name="Google Shape;395;g4f87ef1f9ad98c_44"/>
          <p:cNvGraphicFramePr/>
          <p:nvPr/>
        </p:nvGraphicFramePr>
        <p:xfrm>
          <a:off x="1925075" y="2220017"/>
          <a:ext cx="3000000" cy="3000000"/>
        </p:xfrm>
        <a:graphic>
          <a:graphicData uri="http://schemas.openxmlformats.org/drawingml/2006/table">
            <a:tbl>
              <a:tblPr>
                <a:noFill/>
                <a:tableStyleId>{E15B0760-4BED-4A4F-AFF4-49A4295DB2DB}</a:tableStyleId>
              </a:tblPr>
              <a:tblGrid>
                <a:gridCol w="6660725"/>
                <a:gridCol w="7349000"/>
              </a:tblGrid>
              <a:tr h="1225750">
                <a:tc rowSpan="3">
                  <a:txBody>
                    <a:bodyPr/>
                    <a:lstStyle/>
                    <a:p>
                      <a:pPr indent="0" lvl="0" marL="0" rtl="0" algn="l">
                        <a:lnSpc>
                          <a:spcPct val="115000"/>
                        </a:lnSpc>
                        <a:spcBef>
                          <a:spcPts val="0"/>
                        </a:spcBef>
                        <a:spcAft>
                          <a:spcPts val="0"/>
                        </a:spcAft>
                        <a:buNone/>
                      </a:pPr>
                      <a:r>
                        <a:rPr lang="en-US" sz="1700">
                          <a:latin typeface="Comfortaa"/>
                          <a:ea typeface="Comfortaa"/>
                          <a:cs typeface="Comfortaa"/>
                          <a:sym typeface="Comfortaa"/>
                        </a:rPr>
                        <a:t>The </a:t>
                      </a:r>
                      <a:r>
                        <a:rPr b="1" lang="en-US" sz="1700">
                          <a:latin typeface="Comfortaa"/>
                          <a:ea typeface="Comfortaa"/>
                          <a:cs typeface="Comfortaa"/>
                          <a:sym typeface="Comfortaa"/>
                        </a:rPr>
                        <a:t>Radial artery</a:t>
                      </a:r>
                      <a:r>
                        <a:rPr lang="en-US" sz="1700">
                          <a:latin typeface="Comfortaa"/>
                          <a:ea typeface="Comfortaa"/>
                          <a:cs typeface="Comfortaa"/>
                          <a:sym typeface="Comfortaa"/>
                        </a:rPr>
                        <a:t> can be drawn by a line extends from the midpoint of the cubital fossa to the base of the styloid process of radius.</a:t>
                      </a:r>
                      <a:endParaRPr sz="1700">
                        <a:latin typeface="Comfortaa"/>
                        <a:ea typeface="Comfortaa"/>
                        <a:cs typeface="Comfortaa"/>
                        <a:sym typeface="Comfortaa"/>
                      </a:endParaRPr>
                    </a:p>
                    <a:p>
                      <a:pPr indent="0" lvl="0" marL="0" rtl="0" algn="l">
                        <a:lnSpc>
                          <a:spcPct val="115000"/>
                        </a:lnSpc>
                        <a:spcBef>
                          <a:spcPts val="0"/>
                        </a:spcBef>
                        <a:spcAft>
                          <a:spcPts val="0"/>
                        </a:spcAft>
                        <a:buNone/>
                      </a:pPr>
                      <a:r>
                        <a:t/>
                      </a:r>
                      <a:endParaRPr sz="1700">
                        <a:latin typeface="Comfortaa"/>
                        <a:ea typeface="Comfortaa"/>
                        <a:cs typeface="Comfortaa"/>
                        <a:sym typeface="Comfortaa"/>
                      </a:endParaRPr>
                    </a:p>
                    <a:p>
                      <a:pPr indent="0" lvl="0" marL="0" rtl="0" algn="l">
                        <a:lnSpc>
                          <a:spcPct val="115000"/>
                        </a:lnSpc>
                        <a:spcBef>
                          <a:spcPts val="0"/>
                        </a:spcBef>
                        <a:spcAft>
                          <a:spcPts val="0"/>
                        </a:spcAft>
                        <a:buNone/>
                      </a:pPr>
                      <a:r>
                        <a:rPr b="1" lang="en-US" sz="1700">
                          <a:latin typeface="Comfortaa"/>
                          <a:ea typeface="Comfortaa"/>
                          <a:cs typeface="Comfortaa"/>
                          <a:sym typeface="Comfortaa"/>
                        </a:rPr>
                        <a:t>Radial Artery pulsation: </a:t>
                      </a:r>
                      <a:endParaRPr b="1" sz="1700">
                        <a:latin typeface="Comfortaa"/>
                        <a:ea typeface="Comfortaa"/>
                        <a:cs typeface="Comfortaa"/>
                        <a:sym typeface="Comfortaa"/>
                      </a:endParaRPr>
                    </a:p>
                    <a:p>
                      <a:pPr indent="0" lvl="0" marL="0" rtl="0" algn="l">
                        <a:lnSpc>
                          <a:spcPct val="115000"/>
                        </a:lnSpc>
                        <a:spcBef>
                          <a:spcPts val="0"/>
                        </a:spcBef>
                        <a:spcAft>
                          <a:spcPts val="0"/>
                        </a:spcAft>
                        <a:buNone/>
                      </a:pPr>
                      <a:r>
                        <a:rPr b="1" lang="en-US" sz="1700" u="sng">
                          <a:latin typeface="Comfortaa"/>
                          <a:ea typeface="Comfortaa"/>
                          <a:cs typeface="Comfortaa"/>
                          <a:sym typeface="Comfortaa"/>
                        </a:rPr>
                        <a:t>Universally</a:t>
                      </a:r>
                      <a:r>
                        <a:rPr lang="en-US" sz="1700">
                          <a:latin typeface="Comfortaa"/>
                          <a:ea typeface="Comfortaa"/>
                          <a:cs typeface="Comfortaa"/>
                          <a:sym typeface="Comfortaa"/>
                        </a:rPr>
                        <a:t>, its pulsations can easily be felt anterior to the distal third of radius.</a:t>
                      </a:r>
                      <a:endParaRPr sz="1700">
                        <a:latin typeface="Comfortaa"/>
                        <a:ea typeface="Comfortaa"/>
                        <a:cs typeface="Comfortaa"/>
                        <a:sym typeface="Comfortaa"/>
                      </a:endParaRPr>
                    </a:p>
                    <a:p>
                      <a:pPr indent="0" lvl="0" marL="0" rtl="0" algn="l">
                        <a:lnSpc>
                          <a:spcPct val="115000"/>
                        </a:lnSpc>
                        <a:spcBef>
                          <a:spcPts val="0"/>
                        </a:spcBef>
                        <a:spcAft>
                          <a:spcPts val="0"/>
                        </a:spcAft>
                        <a:buNone/>
                      </a:pPr>
                      <a:r>
                        <a:rPr lang="en-US" sz="1700">
                          <a:latin typeface="Comfortaa"/>
                          <a:ea typeface="Comfortaa"/>
                          <a:cs typeface="Comfortaa"/>
                          <a:sym typeface="Comfortaa"/>
                        </a:rPr>
                        <a:t> Here it lies just beneath the skin and fascia lateral to the tendon of </a:t>
                      </a:r>
                      <a:r>
                        <a:rPr b="1" lang="en-US" sz="1700" u="sng">
                          <a:latin typeface="Comfortaa"/>
                          <a:ea typeface="Comfortaa"/>
                          <a:cs typeface="Comfortaa"/>
                          <a:sym typeface="Comfortaa"/>
                        </a:rPr>
                        <a:t>flexor carpi radialis.</a:t>
                      </a:r>
                      <a:endParaRPr b="1" sz="1700" u="sng">
                        <a:latin typeface="Comfortaa"/>
                        <a:ea typeface="Comfortaa"/>
                        <a:cs typeface="Comfortaa"/>
                        <a:sym typeface="Comfortaa"/>
                      </a:endParaRPr>
                    </a:p>
                    <a:p>
                      <a:pPr indent="0" lvl="0" marL="0" rtl="0" algn="l">
                        <a:lnSpc>
                          <a:spcPct val="115000"/>
                        </a:lnSpc>
                        <a:spcBef>
                          <a:spcPts val="0"/>
                        </a:spcBef>
                        <a:spcAft>
                          <a:spcPts val="0"/>
                        </a:spcAft>
                        <a:buNone/>
                      </a:pPr>
                      <a:r>
                        <a:t/>
                      </a:r>
                      <a:endParaRPr sz="1700">
                        <a:latin typeface="Comfortaa"/>
                        <a:ea typeface="Comfortaa"/>
                        <a:cs typeface="Comfortaa"/>
                        <a:sym typeface="Comfortaa"/>
                      </a:endParaRPr>
                    </a:p>
                    <a:p>
                      <a:pPr indent="0" lvl="0" marL="0" rtl="0" algn="l">
                        <a:lnSpc>
                          <a:spcPct val="115000"/>
                        </a:lnSpc>
                        <a:spcBef>
                          <a:spcPts val="0"/>
                        </a:spcBef>
                        <a:spcAft>
                          <a:spcPts val="0"/>
                        </a:spcAft>
                        <a:buNone/>
                      </a:pPr>
                      <a:r>
                        <a:rPr b="1" lang="en-US" sz="1700">
                          <a:latin typeface="Comfortaa"/>
                          <a:ea typeface="Comfortaa"/>
                          <a:cs typeface="Comfortaa"/>
                          <a:sym typeface="Comfortaa"/>
                        </a:rPr>
                        <a:t>Radial artery pulsation</a:t>
                      </a:r>
                      <a:r>
                        <a:rPr lang="en-US" sz="1700">
                          <a:latin typeface="Comfortaa"/>
                          <a:ea typeface="Comfortaa"/>
                          <a:cs typeface="Comfortaa"/>
                          <a:sym typeface="Comfortaa"/>
                        </a:rPr>
                        <a:t> can be felt against the floor of the snuff box. </a:t>
                      </a:r>
                      <a:endParaRPr sz="1700">
                        <a:latin typeface="Comfortaa"/>
                        <a:ea typeface="Comfortaa"/>
                        <a:cs typeface="Comfortaa"/>
                        <a:sym typeface="Comfortaa"/>
                      </a:endParaRPr>
                    </a:p>
                    <a:p>
                      <a:pPr indent="0" lvl="0" marL="0" rtl="0" algn="l">
                        <a:lnSpc>
                          <a:spcPct val="115000"/>
                        </a:lnSpc>
                        <a:spcBef>
                          <a:spcPts val="0"/>
                        </a:spcBef>
                        <a:spcAft>
                          <a:spcPts val="0"/>
                        </a:spcAft>
                        <a:buNone/>
                      </a:pPr>
                      <a:r>
                        <a:rPr lang="en-US" sz="1700">
                          <a:latin typeface="Comfortaa"/>
                          <a:ea typeface="Comfortaa"/>
                          <a:cs typeface="Comfortaa"/>
                          <a:sym typeface="Comfortaa"/>
                        </a:rPr>
                        <a:t>More superficially, the anatomical snuff box is crossed by:</a:t>
                      </a:r>
                      <a:endParaRPr sz="1700">
                        <a:latin typeface="Comfortaa"/>
                        <a:ea typeface="Comfortaa"/>
                        <a:cs typeface="Comfortaa"/>
                        <a:sym typeface="Comfortaa"/>
                      </a:endParaRPr>
                    </a:p>
                    <a:p>
                      <a:pPr indent="-336550" lvl="0" marL="457200" rtl="0" algn="l">
                        <a:lnSpc>
                          <a:spcPct val="115000"/>
                        </a:lnSpc>
                        <a:spcBef>
                          <a:spcPts val="0"/>
                        </a:spcBef>
                        <a:spcAft>
                          <a:spcPts val="0"/>
                        </a:spcAft>
                        <a:buSzPts val="1700"/>
                        <a:buFont typeface="Comfortaa"/>
                        <a:buChar char="●"/>
                      </a:pPr>
                      <a:r>
                        <a:rPr b="1" lang="en-US" sz="1700">
                          <a:latin typeface="Comfortaa"/>
                          <a:ea typeface="Comfortaa"/>
                          <a:cs typeface="Comfortaa"/>
                          <a:sym typeface="Comfortaa"/>
                        </a:rPr>
                        <a:t>The cephalic vein.</a:t>
                      </a:r>
                      <a:endParaRPr b="1" sz="1700">
                        <a:latin typeface="Comfortaa"/>
                        <a:ea typeface="Comfortaa"/>
                        <a:cs typeface="Comfortaa"/>
                        <a:sym typeface="Comfortaa"/>
                      </a:endParaRPr>
                    </a:p>
                    <a:p>
                      <a:pPr indent="-336550" lvl="0" marL="457200" rtl="0" algn="l">
                        <a:lnSpc>
                          <a:spcPct val="115000"/>
                        </a:lnSpc>
                        <a:spcBef>
                          <a:spcPts val="0"/>
                        </a:spcBef>
                        <a:spcAft>
                          <a:spcPts val="0"/>
                        </a:spcAft>
                        <a:buSzPts val="1700"/>
                        <a:buFont typeface="Comfortaa"/>
                        <a:buChar char="●"/>
                      </a:pPr>
                      <a:r>
                        <a:rPr b="1" lang="en-US" sz="1700">
                          <a:latin typeface="Comfortaa"/>
                          <a:ea typeface="Comfortaa"/>
                          <a:cs typeface="Comfortaa"/>
                          <a:sym typeface="Comfortaa"/>
                        </a:rPr>
                        <a:t>The radial nerve. </a:t>
                      </a:r>
                      <a:endParaRPr b="1" sz="1700">
                        <a:latin typeface="Comfortaa"/>
                        <a:ea typeface="Comfortaa"/>
                        <a:cs typeface="Comfortaa"/>
                        <a:sym typeface="Comfortaa"/>
                      </a:endParaRPr>
                    </a:p>
                    <a:p>
                      <a:pPr indent="0" lvl="0" marL="0" rtl="0" algn="ctr">
                        <a:spcBef>
                          <a:spcPts val="0"/>
                        </a:spcBef>
                        <a:spcAft>
                          <a:spcPts val="0"/>
                        </a:spcAft>
                        <a:buNone/>
                      </a:pPr>
                      <a:r>
                        <a:t/>
                      </a:r>
                      <a:endParaRPr sz="800">
                        <a:solidFill>
                          <a:srgbClr val="4D4D4D"/>
                        </a:solidFill>
                        <a:latin typeface="Montserrat"/>
                        <a:ea typeface="Montserrat"/>
                        <a:cs typeface="Montserrat"/>
                        <a:sym typeface="Montserrat"/>
                      </a:endParaRPr>
                    </a:p>
                  </a:txBody>
                  <a:tcPr marT="91425" marB="91425" marR="91425" marL="91425"/>
                </a:tc>
                <a:tc rowSpan="3">
                  <a:txBody>
                    <a:bodyPr/>
                    <a:lstStyle/>
                    <a:p>
                      <a:pPr indent="0" lvl="0" marL="0" rtl="0" algn="l">
                        <a:lnSpc>
                          <a:spcPct val="115000"/>
                        </a:lnSpc>
                        <a:spcBef>
                          <a:spcPts val="0"/>
                        </a:spcBef>
                        <a:spcAft>
                          <a:spcPts val="0"/>
                        </a:spcAft>
                        <a:buNone/>
                      </a:pPr>
                      <a:r>
                        <a:rPr b="1" lang="en-US" sz="2200">
                          <a:latin typeface="Comfortaa"/>
                          <a:ea typeface="Comfortaa"/>
                          <a:cs typeface="Comfortaa"/>
                          <a:sym typeface="Comfortaa"/>
                        </a:rPr>
                        <a:t>Superficial Palmar Arterial arch:</a:t>
                      </a:r>
                      <a:endParaRPr b="1" sz="2200">
                        <a:latin typeface="Comfortaa"/>
                        <a:ea typeface="Comfortaa"/>
                        <a:cs typeface="Comfortaa"/>
                        <a:sym typeface="Comfortaa"/>
                      </a:endParaRPr>
                    </a:p>
                    <a:p>
                      <a:pPr indent="0" lvl="0" marL="0" rtl="0" algn="l">
                        <a:lnSpc>
                          <a:spcPct val="115000"/>
                        </a:lnSpc>
                        <a:spcBef>
                          <a:spcPts val="0"/>
                        </a:spcBef>
                        <a:spcAft>
                          <a:spcPts val="0"/>
                        </a:spcAft>
                        <a:buNone/>
                      </a:pPr>
                      <a:r>
                        <a:rPr lang="en-US" sz="2200">
                          <a:latin typeface="Comfortaa"/>
                          <a:ea typeface="Comfortaa"/>
                          <a:cs typeface="Comfortaa"/>
                          <a:sym typeface="Comfortaa"/>
                        </a:rPr>
                        <a:t>The superficial palmar arterial arch is located in the central part of the palm and lies on a line drawn across the palm at the level of the </a:t>
                      </a:r>
                      <a:r>
                        <a:rPr b="1" lang="en-US" sz="2200" u="sng">
                          <a:latin typeface="Comfortaa"/>
                          <a:ea typeface="Comfortaa"/>
                          <a:cs typeface="Comfortaa"/>
                          <a:sym typeface="Comfortaa"/>
                        </a:rPr>
                        <a:t>distal border of the fully extended thumb. </a:t>
                      </a:r>
                      <a:endParaRPr b="1" sz="2200" u="sng">
                        <a:latin typeface="Comfortaa"/>
                        <a:ea typeface="Comfortaa"/>
                        <a:cs typeface="Comfortaa"/>
                        <a:sym typeface="Comfortaa"/>
                      </a:endParaRPr>
                    </a:p>
                    <a:p>
                      <a:pPr indent="0" lvl="0" marL="0" rtl="0" algn="l">
                        <a:lnSpc>
                          <a:spcPct val="115000"/>
                        </a:lnSpc>
                        <a:spcBef>
                          <a:spcPts val="0"/>
                        </a:spcBef>
                        <a:spcAft>
                          <a:spcPts val="0"/>
                        </a:spcAft>
                        <a:buNone/>
                      </a:pPr>
                      <a:r>
                        <a:t/>
                      </a:r>
                      <a:endParaRPr sz="2200">
                        <a:latin typeface="Comfortaa"/>
                        <a:ea typeface="Comfortaa"/>
                        <a:cs typeface="Comfortaa"/>
                        <a:sym typeface="Comfortaa"/>
                      </a:endParaRPr>
                    </a:p>
                    <a:p>
                      <a:pPr indent="0" lvl="0" marL="0" rtl="0" algn="l">
                        <a:lnSpc>
                          <a:spcPct val="115000"/>
                        </a:lnSpc>
                        <a:spcBef>
                          <a:spcPts val="0"/>
                        </a:spcBef>
                        <a:spcAft>
                          <a:spcPts val="0"/>
                        </a:spcAft>
                        <a:buNone/>
                      </a:pPr>
                      <a:r>
                        <a:rPr b="1" lang="en-US" sz="2200">
                          <a:latin typeface="Comfortaa"/>
                          <a:ea typeface="Comfortaa"/>
                          <a:cs typeface="Comfortaa"/>
                          <a:sym typeface="Comfortaa"/>
                        </a:rPr>
                        <a:t>Deep Palmar Arterial Arch:</a:t>
                      </a:r>
                      <a:endParaRPr b="1" sz="2200">
                        <a:latin typeface="Comfortaa"/>
                        <a:ea typeface="Comfortaa"/>
                        <a:cs typeface="Comfortaa"/>
                        <a:sym typeface="Comfortaa"/>
                      </a:endParaRPr>
                    </a:p>
                    <a:p>
                      <a:pPr indent="0" lvl="0" marL="0" rtl="0" algn="l">
                        <a:lnSpc>
                          <a:spcPct val="115000"/>
                        </a:lnSpc>
                        <a:spcBef>
                          <a:spcPts val="0"/>
                        </a:spcBef>
                        <a:spcAft>
                          <a:spcPts val="0"/>
                        </a:spcAft>
                        <a:buNone/>
                      </a:pPr>
                      <a:r>
                        <a:rPr lang="en-US" sz="2200">
                          <a:latin typeface="Comfortaa"/>
                          <a:ea typeface="Comfortaa"/>
                          <a:cs typeface="Comfortaa"/>
                          <a:sym typeface="Comfortaa"/>
                        </a:rPr>
                        <a:t>-</a:t>
                      </a:r>
                      <a:r>
                        <a:rPr lang="en-US" sz="2200">
                          <a:latin typeface="Comfortaa"/>
                          <a:ea typeface="Comfortaa"/>
                          <a:cs typeface="Comfortaa"/>
                          <a:sym typeface="Comfortaa"/>
                        </a:rPr>
                        <a:t>The deep palmar arterial arch is also located in the central part of the palm </a:t>
                      </a:r>
                      <a:r>
                        <a:rPr b="1" lang="en-US" sz="2200">
                          <a:latin typeface="Comfortaa"/>
                          <a:ea typeface="Comfortaa"/>
                          <a:cs typeface="Comfortaa"/>
                          <a:sym typeface="Comfortaa"/>
                        </a:rPr>
                        <a:t>(proximal to the superficial one)</a:t>
                      </a:r>
                      <a:r>
                        <a:rPr lang="en-US" sz="2200">
                          <a:latin typeface="Comfortaa"/>
                          <a:ea typeface="Comfortaa"/>
                          <a:cs typeface="Comfortaa"/>
                          <a:sym typeface="Comfortaa"/>
                        </a:rPr>
                        <a:t>, </a:t>
                      </a:r>
                      <a:endParaRPr sz="2200">
                        <a:latin typeface="Comfortaa"/>
                        <a:ea typeface="Comfortaa"/>
                        <a:cs typeface="Comfortaa"/>
                        <a:sym typeface="Comfortaa"/>
                      </a:endParaRPr>
                    </a:p>
                    <a:p>
                      <a:pPr indent="0" lvl="0" marL="0" rtl="0" algn="l">
                        <a:lnSpc>
                          <a:spcPct val="115000"/>
                        </a:lnSpc>
                        <a:spcBef>
                          <a:spcPts val="0"/>
                        </a:spcBef>
                        <a:spcAft>
                          <a:spcPts val="0"/>
                        </a:spcAft>
                        <a:buNone/>
                      </a:pPr>
                      <a:r>
                        <a:rPr lang="en-US" sz="2200">
                          <a:latin typeface="Comfortaa"/>
                          <a:ea typeface="Comfortaa"/>
                          <a:cs typeface="Comfortaa"/>
                          <a:sym typeface="Comfortaa"/>
                        </a:rPr>
                        <a:t>-lies on a line drawn across the palm at the level of the </a:t>
                      </a:r>
                      <a:r>
                        <a:rPr b="1" lang="en-US" sz="2200" u="sng">
                          <a:latin typeface="Comfortaa"/>
                          <a:ea typeface="Comfortaa"/>
                          <a:cs typeface="Comfortaa"/>
                          <a:sym typeface="Comfortaa"/>
                        </a:rPr>
                        <a:t>proximal border</a:t>
                      </a:r>
                      <a:r>
                        <a:rPr lang="en-US" sz="2200">
                          <a:latin typeface="Comfortaa"/>
                          <a:ea typeface="Comfortaa"/>
                          <a:cs typeface="Comfortaa"/>
                          <a:sym typeface="Comfortaa"/>
                        </a:rPr>
                        <a:t> of the</a:t>
                      </a:r>
                      <a:r>
                        <a:rPr lang="en-US" sz="2200" u="sng">
                          <a:latin typeface="Comfortaa"/>
                          <a:ea typeface="Comfortaa"/>
                          <a:cs typeface="Comfortaa"/>
                          <a:sym typeface="Comfortaa"/>
                        </a:rPr>
                        <a:t> fully extended thumb.</a:t>
                      </a:r>
                      <a:endParaRPr sz="2200" u="sng">
                        <a:latin typeface="Comfortaa"/>
                        <a:ea typeface="Comfortaa"/>
                        <a:cs typeface="Comfortaa"/>
                        <a:sym typeface="Comfortaa"/>
                      </a:endParaRPr>
                    </a:p>
                    <a:p>
                      <a:pPr indent="0" lvl="0" marL="0" rtl="0" algn="l">
                        <a:lnSpc>
                          <a:spcPct val="115000"/>
                        </a:lnSpc>
                        <a:spcBef>
                          <a:spcPts val="0"/>
                        </a:spcBef>
                        <a:spcAft>
                          <a:spcPts val="0"/>
                        </a:spcAft>
                        <a:buNone/>
                      </a:pPr>
                      <a:r>
                        <a:t/>
                      </a:r>
                      <a:endParaRPr sz="1200">
                        <a:solidFill>
                          <a:srgbClr val="FF0000"/>
                        </a:solidFill>
                        <a:latin typeface="Montserrat"/>
                        <a:ea typeface="Montserrat"/>
                        <a:cs typeface="Montserrat"/>
                        <a:sym typeface="Montserrat"/>
                      </a:endParaRPr>
                    </a:p>
                  </a:txBody>
                  <a:tcPr marT="91425" marB="91425" marR="91425" marL="91425"/>
                </a:tc>
              </a:tr>
              <a:tr h="1542225">
                <a:tc vMerge="1"/>
                <a:tc vMerge="1"/>
              </a:tr>
              <a:tr h="5199050">
                <a:tc vMerge="1"/>
                <a:tc vMerge="1"/>
              </a:tr>
            </a:tbl>
          </a:graphicData>
        </a:graphic>
      </p:graphicFrame>
      <p:pic>
        <p:nvPicPr>
          <p:cNvPr id="396" name="Google Shape;396;g4f87ef1f9ad98c_44"/>
          <p:cNvPicPr preferRelativeResize="0"/>
          <p:nvPr/>
        </p:nvPicPr>
        <p:blipFill rotWithShape="1">
          <a:blip r:embed="rId5">
            <a:alphaModFix/>
          </a:blip>
          <a:srcRect b="0" l="18652" r="0" t="0"/>
          <a:stretch/>
        </p:blipFill>
        <p:spPr>
          <a:xfrm>
            <a:off x="4812950" y="7731500"/>
            <a:ext cx="3772850" cy="2386450"/>
          </a:xfrm>
          <a:prstGeom prst="rect">
            <a:avLst/>
          </a:prstGeom>
          <a:noFill/>
          <a:ln>
            <a:noFill/>
          </a:ln>
        </p:spPr>
      </p:pic>
      <p:sp>
        <p:nvSpPr>
          <p:cNvPr id="397" name="Google Shape;397;g4f87ef1f9ad98c_44"/>
          <p:cNvSpPr txBox="1"/>
          <p:nvPr/>
        </p:nvSpPr>
        <p:spPr>
          <a:xfrm>
            <a:off x="2755632" y="1112850"/>
            <a:ext cx="51090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15   </a:t>
            </a:r>
            <a:r>
              <a:rPr b="1" lang="en-US" sz="3300">
                <a:latin typeface="Comfortaa"/>
                <a:ea typeface="Comfortaa"/>
                <a:cs typeface="Comfortaa"/>
                <a:sym typeface="Comfortaa"/>
              </a:rPr>
              <a:t> Radial artery:</a:t>
            </a:r>
            <a:endParaRPr b="1" sz="3300">
              <a:latin typeface="Comfortaa"/>
              <a:ea typeface="Comfortaa"/>
              <a:cs typeface="Comfortaa"/>
              <a:sym typeface="Comfortaa"/>
            </a:endParaRPr>
          </a:p>
        </p:txBody>
      </p:sp>
      <p:sp>
        <p:nvSpPr>
          <p:cNvPr id="398" name="Google Shape;398;g4f87ef1f9ad98c_44"/>
          <p:cNvSpPr txBox="1"/>
          <p:nvPr/>
        </p:nvSpPr>
        <p:spPr>
          <a:xfrm>
            <a:off x="10148057" y="1112838"/>
            <a:ext cx="51090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16   </a:t>
            </a:r>
            <a:r>
              <a:rPr b="1" lang="en-US" sz="3200">
                <a:latin typeface="Comfortaa"/>
                <a:ea typeface="Comfortaa"/>
                <a:cs typeface="Comfortaa"/>
                <a:sym typeface="Comfortaa"/>
              </a:rPr>
              <a:t>Palmar A.arch:</a:t>
            </a:r>
            <a:endParaRPr b="1" sz="3200">
              <a:latin typeface="Comfortaa"/>
              <a:ea typeface="Comfortaa"/>
              <a:cs typeface="Comfortaa"/>
              <a:sym typeface="Comfortaa"/>
            </a:endParaRPr>
          </a:p>
        </p:txBody>
      </p:sp>
      <p:pic>
        <p:nvPicPr>
          <p:cNvPr id="399" name="Google Shape;399;g4f87ef1f9ad98c_44"/>
          <p:cNvPicPr preferRelativeResize="0"/>
          <p:nvPr/>
        </p:nvPicPr>
        <p:blipFill>
          <a:blip r:embed="rId6">
            <a:alphaModFix/>
          </a:blip>
          <a:stretch>
            <a:fillRect/>
          </a:stretch>
        </p:blipFill>
        <p:spPr>
          <a:xfrm>
            <a:off x="1925075" y="7731500"/>
            <a:ext cx="2794401" cy="2489375"/>
          </a:xfrm>
          <a:prstGeom prst="rect">
            <a:avLst/>
          </a:prstGeom>
          <a:noFill/>
          <a:ln>
            <a:noFill/>
          </a:ln>
        </p:spPr>
      </p:pic>
      <p:pic>
        <p:nvPicPr>
          <p:cNvPr id="400" name="Google Shape;400;g4f87ef1f9ad98c_44"/>
          <p:cNvPicPr preferRelativeResize="0"/>
          <p:nvPr/>
        </p:nvPicPr>
        <p:blipFill>
          <a:blip r:embed="rId7">
            <a:alphaModFix/>
          </a:blip>
          <a:stretch>
            <a:fillRect/>
          </a:stretch>
        </p:blipFill>
        <p:spPr>
          <a:xfrm>
            <a:off x="10849375" y="7113331"/>
            <a:ext cx="2794401" cy="30046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g4f87ef1f9ad98c_54"/>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406" name="Google Shape;406;g4f87ef1f9ad98c_54"/>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407" name="Google Shape;407;g4f87ef1f9ad98c_54"/>
          <p:cNvGrpSpPr/>
          <p:nvPr/>
        </p:nvGrpSpPr>
        <p:grpSpPr>
          <a:xfrm>
            <a:off x="2120835" y="1526616"/>
            <a:ext cx="4665429" cy="1244475"/>
            <a:chOff x="4411970" y="4340222"/>
            <a:chExt cx="779468" cy="242682"/>
          </a:xfrm>
        </p:grpSpPr>
        <p:sp>
          <p:nvSpPr>
            <p:cNvPr id="408" name="Google Shape;408;g4f87ef1f9ad98c_5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g4f87ef1f9ad98c_5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g4f87ef1f9ad98c_5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1" name="Google Shape;411;g4f87ef1f9ad98c_54"/>
          <p:cNvSpPr txBox="1"/>
          <p:nvPr/>
        </p:nvSpPr>
        <p:spPr>
          <a:xfrm>
            <a:off x="443775" y="4299575"/>
            <a:ext cx="9025500" cy="529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200">
              <a:latin typeface="Comfortaa"/>
              <a:ea typeface="Comfortaa"/>
              <a:cs typeface="Comfortaa"/>
              <a:sym typeface="Comfortaa"/>
            </a:endParaRPr>
          </a:p>
        </p:txBody>
      </p:sp>
      <p:graphicFrame>
        <p:nvGraphicFramePr>
          <p:cNvPr id="412" name="Google Shape;412;g4f87ef1f9ad98c_54"/>
          <p:cNvGraphicFramePr/>
          <p:nvPr/>
        </p:nvGraphicFramePr>
        <p:xfrm>
          <a:off x="2120826" y="3117350"/>
          <a:ext cx="3000000" cy="3000000"/>
        </p:xfrm>
        <a:graphic>
          <a:graphicData uri="http://schemas.openxmlformats.org/drawingml/2006/table">
            <a:tbl>
              <a:tblPr>
                <a:noFill/>
                <a:tableStyleId>{E15B0760-4BED-4A4F-AFF4-49A4295DB2DB}</a:tableStyleId>
              </a:tblPr>
              <a:tblGrid>
                <a:gridCol w="9891825"/>
                <a:gridCol w="3560275"/>
              </a:tblGrid>
              <a:tr h="580900">
                <a:tc rowSpan="3">
                  <a:txBody>
                    <a:bodyPr/>
                    <a:lstStyle/>
                    <a:p>
                      <a:pPr indent="0" lvl="0" marL="0" rtl="0" algn="l">
                        <a:lnSpc>
                          <a:spcPct val="115000"/>
                        </a:lnSpc>
                        <a:spcBef>
                          <a:spcPts val="0"/>
                        </a:spcBef>
                        <a:spcAft>
                          <a:spcPts val="0"/>
                        </a:spcAft>
                        <a:buNone/>
                      </a:pPr>
                      <a:r>
                        <a:rPr lang="en-US" sz="1900">
                          <a:latin typeface="Comfortaa"/>
                          <a:ea typeface="Comfortaa"/>
                          <a:cs typeface="Comfortaa"/>
                          <a:sym typeface="Comfortaa"/>
                        </a:rPr>
                        <a:t>All of the following structures are palpable in the inguinal region:</a:t>
                      </a:r>
                      <a:endParaRPr sz="1900">
                        <a:latin typeface="Comfortaa"/>
                        <a:ea typeface="Comfortaa"/>
                        <a:cs typeface="Comfortaa"/>
                        <a:sym typeface="Comfortaa"/>
                      </a:endParaRPr>
                    </a:p>
                    <a:p>
                      <a:pPr indent="0" lvl="0" marL="0" rtl="0" algn="l">
                        <a:lnSpc>
                          <a:spcPct val="115000"/>
                        </a:lnSpc>
                        <a:spcBef>
                          <a:spcPts val="0"/>
                        </a:spcBef>
                        <a:spcAft>
                          <a:spcPts val="0"/>
                        </a:spcAft>
                        <a:buNone/>
                      </a:pPr>
                      <a:r>
                        <a:rPr b="1" lang="en-US" sz="1900">
                          <a:latin typeface="Comfortaa"/>
                          <a:ea typeface="Comfortaa"/>
                          <a:cs typeface="Comfortaa"/>
                          <a:sym typeface="Comfortaa"/>
                        </a:rPr>
                        <a:t>1. </a:t>
                      </a:r>
                      <a:r>
                        <a:rPr b="1" lang="en-US" sz="1900">
                          <a:solidFill>
                            <a:schemeClr val="accent4"/>
                          </a:solidFill>
                          <a:latin typeface="Comfortaa"/>
                          <a:ea typeface="Comfortaa"/>
                          <a:cs typeface="Comfortaa"/>
                          <a:sym typeface="Comfortaa"/>
                        </a:rPr>
                        <a:t>Symphysis pubis.</a:t>
                      </a:r>
                      <a:endParaRPr b="1" sz="1900">
                        <a:solidFill>
                          <a:schemeClr val="accent4"/>
                        </a:solidFill>
                        <a:latin typeface="Comfortaa"/>
                        <a:ea typeface="Comfortaa"/>
                        <a:cs typeface="Comfortaa"/>
                        <a:sym typeface="Comfortaa"/>
                      </a:endParaRPr>
                    </a:p>
                    <a:p>
                      <a:pPr indent="0" lvl="0" marL="0" rtl="0" algn="l">
                        <a:lnSpc>
                          <a:spcPct val="115000"/>
                        </a:lnSpc>
                        <a:spcBef>
                          <a:spcPts val="0"/>
                        </a:spcBef>
                        <a:spcAft>
                          <a:spcPts val="0"/>
                        </a:spcAft>
                        <a:buNone/>
                      </a:pPr>
                      <a:r>
                        <a:rPr b="1" lang="en-US" sz="1900">
                          <a:latin typeface="Comfortaa"/>
                          <a:ea typeface="Comfortaa"/>
                          <a:cs typeface="Comfortaa"/>
                          <a:sym typeface="Comfortaa"/>
                        </a:rPr>
                        <a:t>2. Body of pubis.</a:t>
                      </a:r>
                      <a:endParaRPr b="1" sz="1900">
                        <a:latin typeface="Comfortaa"/>
                        <a:ea typeface="Comfortaa"/>
                        <a:cs typeface="Comfortaa"/>
                        <a:sym typeface="Comfortaa"/>
                      </a:endParaRPr>
                    </a:p>
                    <a:p>
                      <a:pPr indent="0" lvl="0" marL="0" rtl="0" algn="l">
                        <a:lnSpc>
                          <a:spcPct val="115000"/>
                        </a:lnSpc>
                        <a:spcBef>
                          <a:spcPts val="0"/>
                        </a:spcBef>
                        <a:spcAft>
                          <a:spcPts val="0"/>
                        </a:spcAft>
                        <a:buNone/>
                      </a:pPr>
                      <a:r>
                        <a:rPr b="1" lang="en-US" sz="1900">
                          <a:latin typeface="Comfortaa"/>
                          <a:ea typeface="Comfortaa"/>
                          <a:cs typeface="Comfortaa"/>
                          <a:sym typeface="Comfortaa"/>
                        </a:rPr>
                        <a:t>3. </a:t>
                      </a:r>
                      <a:r>
                        <a:rPr b="1" lang="en-US" sz="1900">
                          <a:solidFill>
                            <a:schemeClr val="accent6"/>
                          </a:solidFill>
                          <a:latin typeface="Comfortaa"/>
                          <a:ea typeface="Comfortaa"/>
                          <a:cs typeface="Comfortaa"/>
                          <a:sym typeface="Comfortaa"/>
                        </a:rPr>
                        <a:t>Pubic tubercle.</a:t>
                      </a:r>
                      <a:endParaRPr b="1" sz="1900">
                        <a:solidFill>
                          <a:schemeClr val="accent6"/>
                        </a:solidFill>
                        <a:latin typeface="Comfortaa"/>
                        <a:ea typeface="Comfortaa"/>
                        <a:cs typeface="Comfortaa"/>
                        <a:sym typeface="Comfortaa"/>
                      </a:endParaRPr>
                    </a:p>
                    <a:p>
                      <a:pPr indent="0" lvl="0" marL="0" rtl="0" algn="l">
                        <a:spcBef>
                          <a:spcPts val="0"/>
                        </a:spcBef>
                        <a:spcAft>
                          <a:spcPts val="0"/>
                        </a:spcAft>
                        <a:buNone/>
                      </a:pPr>
                      <a:r>
                        <a:rPr b="1" lang="en-US" sz="1900">
                          <a:latin typeface="Comfortaa"/>
                          <a:ea typeface="Comfortaa"/>
                          <a:cs typeface="Comfortaa"/>
                          <a:sym typeface="Comfortaa"/>
                        </a:rPr>
                        <a:t>4. </a:t>
                      </a:r>
                      <a:r>
                        <a:rPr b="1" lang="en-US" sz="1900">
                          <a:solidFill>
                            <a:srgbClr val="6AA84F"/>
                          </a:solidFill>
                          <a:latin typeface="Comfortaa"/>
                          <a:ea typeface="Comfortaa"/>
                          <a:cs typeface="Comfortaa"/>
                          <a:sym typeface="Comfortaa"/>
                        </a:rPr>
                        <a:t>ASIS. (Anterior Superior Iliac Spine)</a:t>
                      </a:r>
                      <a:endParaRPr b="1" sz="1900">
                        <a:solidFill>
                          <a:srgbClr val="6AA84F"/>
                        </a:solidFill>
                        <a:latin typeface="Comfortaa"/>
                        <a:ea typeface="Comfortaa"/>
                        <a:cs typeface="Comfortaa"/>
                        <a:sym typeface="Comfortaa"/>
                      </a:endParaRPr>
                    </a:p>
                    <a:p>
                      <a:pPr indent="0" lvl="0" marL="0" rtl="0" algn="l">
                        <a:spcBef>
                          <a:spcPts val="0"/>
                        </a:spcBef>
                        <a:spcAft>
                          <a:spcPts val="0"/>
                        </a:spcAft>
                        <a:buNone/>
                      </a:pPr>
                      <a:r>
                        <a:t/>
                      </a:r>
                      <a:endParaRPr b="1" sz="1900">
                        <a:solidFill>
                          <a:srgbClr val="6AA84F"/>
                        </a:solidFill>
                        <a:latin typeface="Comfortaa"/>
                        <a:ea typeface="Comfortaa"/>
                        <a:cs typeface="Comfortaa"/>
                        <a:sym typeface="Comfortaa"/>
                      </a:endParaRPr>
                    </a:p>
                    <a:p>
                      <a:pPr indent="0" lvl="0" marL="0" rtl="0" algn="l">
                        <a:lnSpc>
                          <a:spcPct val="115000"/>
                        </a:lnSpc>
                        <a:spcBef>
                          <a:spcPts val="0"/>
                        </a:spcBef>
                        <a:spcAft>
                          <a:spcPts val="0"/>
                        </a:spcAft>
                        <a:buNone/>
                      </a:pPr>
                      <a:r>
                        <a:rPr lang="en-US" sz="1900">
                          <a:latin typeface="Comfortaa"/>
                          <a:ea typeface="Comfortaa"/>
                          <a:cs typeface="Comfortaa"/>
                          <a:sym typeface="Comfortaa"/>
                        </a:rPr>
                        <a:t>-</a:t>
                      </a:r>
                      <a:r>
                        <a:rPr lang="en-US" sz="1900">
                          <a:latin typeface="Comfortaa"/>
                          <a:ea typeface="Comfortaa"/>
                          <a:cs typeface="Comfortaa"/>
                          <a:sym typeface="Comfortaa"/>
                        </a:rPr>
                        <a:t>The inguinal ligament extends between:</a:t>
                      </a:r>
                      <a:endParaRPr sz="1900">
                        <a:latin typeface="Comfortaa"/>
                        <a:ea typeface="Comfortaa"/>
                        <a:cs typeface="Comfortaa"/>
                        <a:sym typeface="Comfortaa"/>
                      </a:endParaRPr>
                    </a:p>
                    <a:p>
                      <a:pPr indent="0" lvl="0" marL="0" rtl="0" algn="l">
                        <a:lnSpc>
                          <a:spcPct val="115000"/>
                        </a:lnSpc>
                        <a:spcBef>
                          <a:spcPts val="0"/>
                        </a:spcBef>
                        <a:spcAft>
                          <a:spcPts val="0"/>
                        </a:spcAft>
                        <a:buNone/>
                      </a:pPr>
                      <a:r>
                        <a:rPr lang="en-US" sz="1900">
                          <a:latin typeface="Comfortaa"/>
                          <a:ea typeface="Comfortaa"/>
                          <a:cs typeface="Comfortaa"/>
                          <a:sym typeface="Comfortaa"/>
                        </a:rPr>
                        <a:t>The </a:t>
                      </a:r>
                      <a:r>
                        <a:rPr b="1" lang="en-US" sz="1900">
                          <a:latin typeface="Comfortaa"/>
                          <a:ea typeface="Comfortaa"/>
                          <a:cs typeface="Comfortaa"/>
                          <a:sym typeface="Comfortaa"/>
                        </a:rPr>
                        <a:t>Pubic tubercle</a:t>
                      </a:r>
                      <a:r>
                        <a:rPr lang="en-US" sz="1900">
                          <a:latin typeface="Comfortaa"/>
                          <a:ea typeface="Comfortaa"/>
                          <a:cs typeface="Comfortaa"/>
                          <a:sym typeface="Comfortaa"/>
                        </a:rPr>
                        <a:t> and The </a:t>
                      </a:r>
                      <a:r>
                        <a:rPr b="1" lang="en-US" sz="1900">
                          <a:latin typeface="Comfortaa"/>
                          <a:ea typeface="Comfortaa"/>
                          <a:cs typeface="Comfortaa"/>
                          <a:sym typeface="Comfortaa"/>
                        </a:rPr>
                        <a:t>ASIS</a:t>
                      </a:r>
                      <a:r>
                        <a:rPr lang="en-US" sz="1900">
                          <a:latin typeface="Comfortaa"/>
                          <a:ea typeface="Comfortaa"/>
                          <a:cs typeface="Comfortaa"/>
                          <a:sym typeface="Comfortaa"/>
                        </a:rPr>
                        <a:t>.</a:t>
                      </a:r>
                      <a:endParaRPr sz="1900">
                        <a:latin typeface="Comfortaa"/>
                        <a:ea typeface="Comfortaa"/>
                        <a:cs typeface="Comfortaa"/>
                        <a:sym typeface="Comfortaa"/>
                      </a:endParaRPr>
                    </a:p>
                    <a:p>
                      <a:pPr indent="0" lvl="0" marL="0" rtl="0" algn="l">
                        <a:lnSpc>
                          <a:spcPct val="115000"/>
                        </a:lnSpc>
                        <a:spcBef>
                          <a:spcPts val="0"/>
                        </a:spcBef>
                        <a:spcAft>
                          <a:spcPts val="0"/>
                        </a:spcAft>
                        <a:buNone/>
                      </a:pPr>
                      <a:r>
                        <a:t/>
                      </a:r>
                      <a:endParaRPr sz="1900">
                        <a:latin typeface="Comfortaa"/>
                        <a:ea typeface="Comfortaa"/>
                        <a:cs typeface="Comfortaa"/>
                        <a:sym typeface="Comfortaa"/>
                      </a:endParaRPr>
                    </a:p>
                    <a:p>
                      <a:pPr indent="0" lvl="0" marL="0" rtl="0" algn="l">
                        <a:spcBef>
                          <a:spcPts val="0"/>
                        </a:spcBef>
                        <a:spcAft>
                          <a:spcPts val="0"/>
                        </a:spcAft>
                        <a:buNone/>
                      </a:pPr>
                      <a:r>
                        <a:rPr lang="en-US" sz="1900">
                          <a:latin typeface="Comfortaa"/>
                          <a:ea typeface="Comfortaa"/>
                          <a:cs typeface="Comfortaa"/>
                          <a:sym typeface="Comfortaa"/>
                        </a:rPr>
                        <a:t>-In the </a:t>
                      </a:r>
                      <a:r>
                        <a:rPr b="1" lang="en-US" sz="1900">
                          <a:latin typeface="Comfortaa"/>
                          <a:ea typeface="Comfortaa"/>
                          <a:cs typeface="Comfortaa"/>
                          <a:sym typeface="Comfortaa"/>
                        </a:rPr>
                        <a:t>mid-inguinal point</a:t>
                      </a:r>
                      <a:r>
                        <a:rPr lang="en-US" sz="1900">
                          <a:latin typeface="Comfortaa"/>
                          <a:ea typeface="Comfortaa"/>
                          <a:cs typeface="Comfortaa"/>
                          <a:sym typeface="Comfortaa"/>
                        </a:rPr>
                        <a:t> :</a:t>
                      </a:r>
                      <a:endParaRPr sz="1900">
                        <a:latin typeface="Comfortaa"/>
                        <a:ea typeface="Comfortaa"/>
                        <a:cs typeface="Comfortaa"/>
                        <a:sym typeface="Comfortaa"/>
                      </a:endParaRPr>
                    </a:p>
                    <a:p>
                      <a:pPr indent="0" lvl="0" marL="0" rtl="0" algn="l">
                        <a:spcBef>
                          <a:spcPts val="0"/>
                        </a:spcBef>
                        <a:spcAft>
                          <a:spcPts val="0"/>
                        </a:spcAft>
                        <a:buNone/>
                      </a:pPr>
                      <a:r>
                        <a:rPr lang="en-US" sz="1900">
                          <a:latin typeface="Comfortaa"/>
                          <a:ea typeface="Comfortaa"/>
                          <a:cs typeface="Comfortaa"/>
                          <a:sym typeface="Comfortaa"/>
                        </a:rPr>
                        <a:t>-it is a point on the inguinal ligament midway between the symphysis pubis and ASIS</a:t>
                      </a:r>
                      <a:endParaRPr sz="1900">
                        <a:latin typeface="Comfortaa"/>
                        <a:ea typeface="Comfortaa"/>
                        <a:cs typeface="Comfortaa"/>
                        <a:sym typeface="Comfortaa"/>
                      </a:endParaRPr>
                    </a:p>
                    <a:p>
                      <a:pPr indent="0" lvl="0" marL="0" rtl="0" algn="l">
                        <a:spcBef>
                          <a:spcPts val="0"/>
                        </a:spcBef>
                        <a:spcAft>
                          <a:spcPts val="0"/>
                        </a:spcAft>
                        <a:buNone/>
                      </a:pPr>
                      <a:r>
                        <a:t/>
                      </a:r>
                      <a:endParaRPr sz="1900">
                        <a:latin typeface="Comfortaa"/>
                        <a:ea typeface="Comfortaa"/>
                        <a:cs typeface="Comfortaa"/>
                        <a:sym typeface="Comfortaa"/>
                      </a:endParaRPr>
                    </a:p>
                    <a:p>
                      <a:pPr indent="0" lvl="0" marL="0" rtl="0" algn="l">
                        <a:spcBef>
                          <a:spcPts val="0"/>
                        </a:spcBef>
                        <a:spcAft>
                          <a:spcPts val="0"/>
                        </a:spcAft>
                        <a:buNone/>
                      </a:pPr>
                      <a:r>
                        <a:rPr lang="en-US" sz="1900">
                          <a:latin typeface="Comfortaa"/>
                          <a:ea typeface="Comfortaa"/>
                          <a:cs typeface="Comfortaa"/>
                          <a:sym typeface="Comfortaa"/>
                        </a:rPr>
                        <a:t>-here you can feel the pulsations of the femoral artery.</a:t>
                      </a:r>
                      <a:endParaRPr sz="1900">
                        <a:latin typeface="Comfortaa"/>
                        <a:ea typeface="Comfortaa"/>
                        <a:cs typeface="Comfortaa"/>
                        <a:sym typeface="Comfortaa"/>
                      </a:endParaRPr>
                    </a:p>
                    <a:p>
                      <a:pPr indent="0" lvl="0" marL="0" rtl="0" algn="l">
                        <a:spcBef>
                          <a:spcPts val="0"/>
                        </a:spcBef>
                        <a:spcAft>
                          <a:spcPts val="0"/>
                        </a:spcAft>
                        <a:buNone/>
                      </a:pPr>
                      <a:r>
                        <a:t/>
                      </a:r>
                      <a:endParaRPr sz="1900">
                        <a:latin typeface="Comfortaa"/>
                        <a:ea typeface="Comfortaa"/>
                        <a:cs typeface="Comfortaa"/>
                        <a:sym typeface="Comfortaa"/>
                      </a:endParaRPr>
                    </a:p>
                    <a:p>
                      <a:pPr indent="0" lvl="0" marL="0" rtl="0" algn="l">
                        <a:lnSpc>
                          <a:spcPct val="115000"/>
                        </a:lnSpc>
                        <a:spcBef>
                          <a:spcPts val="0"/>
                        </a:spcBef>
                        <a:spcAft>
                          <a:spcPts val="0"/>
                        </a:spcAft>
                        <a:buNone/>
                      </a:pPr>
                      <a:r>
                        <a:rPr lang="en-US" sz="1900">
                          <a:latin typeface="Comfortaa"/>
                          <a:ea typeface="Comfortaa"/>
                          <a:cs typeface="Comfortaa"/>
                          <a:sym typeface="Comfortaa"/>
                        </a:rPr>
                        <a:t>.The femoral artery is an important site for vascular access as a large number of arteriographic procedures are undertaken through its percutaneous puncture, (e.g. coronary angiography)</a:t>
                      </a:r>
                      <a:endParaRPr sz="1900">
                        <a:latin typeface="Comfortaa"/>
                        <a:ea typeface="Comfortaa"/>
                        <a:cs typeface="Comfortaa"/>
                        <a:sym typeface="Comfortaa"/>
                      </a:endParaRPr>
                    </a:p>
                    <a:p>
                      <a:pPr indent="0" lvl="0" marL="0" rtl="0" algn="l">
                        <a:lnSpc>
                          <a:spcPct val="115000"/>
                        </a:lnSpc>
                        <a:spcBef>
                          <a:spcPts val="0"/>
                        </a:spcBef>
                        <a:spcAft>
                          <a:spcPts val="0"/>
                        </a:spcAft>
                        <a:buNone/>
                      </a:pPr>
                      <a:r>
                        <a:rPr lang="en-US" sz="1900">
                          <a:latin typeface="Comfortaa"/>
                          <a:ea typeface="Comfortaa"/>
                          <a:cs typeface="Comfortaa"/>
                          <a:sym typeface="Comfortaa"/>
                        </a:rPr>
                        <a:t>.</a:t>
                      </a:r>
                      <a:endParaRPr sz="1900">
                        <a:latin typeface="Comfortaa"/>
                        <a:ea typeface="Comfortaa"/>
                        <a:cs typeface="Comfortaa"/>
                        <a:sym typeface="Comfortaa"/>
                      </a:endParaRPr>
                    </a:p>
                    <a:p>
                      <a:pPr indent="0" lvl="0" marL="0" rtl="0" algn="l">
                        <a:lnSpc>
                          <a:spcPct val="115000"/>
                        </a:lnSpc>
                        <a:spcBef>
                          <a:spcPts val="0"/>
                        </a:spcBef>
                        <a:spcAft>
                          <a:spcPts val="0"/>
                        </a:spcAft>
                        <a:buNone/>
                      </a:pPr>
                      <a:r>
                        <a:rPr lang="en-US" sz="1900">
                          <a:latin typeface="Comfortaa"/>
                          <a:ea typeface="Comfortaa"/>
                          <a:cs typeface="Comfortaa"/>
                          <a:sym typeface="Comfortaa"/>
                        </a:rPr>
                        <a:t>.The femoral vein lies on the </a:t>
                      </a:r>
                      <a:r>
                        <a:rPr b="1" lang="en-US" sz="1900">
                          <a:latin typeface="Comfortaa"/>
                          <a:ea typeface="Comfortaa"/>
                          <a:cs typeface="Comfortaa"/>
                          <a:sym typeface="Comfortaa"/>
                        </a:rPr>
                        <a:t>medial side</a:t>
                      </a:r>
                      <a:r>
                        <a:rPr lang="en-US" sz="1900">
                          <a:latin typeface="Comfortaa"/>
                          <a:ea typeface="Comfortaa"/>
                          <a:cs typeface="Comfortaa"/>
                          <a:sym typeface="Comfortaa"/>
                        </a:rPr>
                        <a:t> of the artery. </a:t>
                      </a:r>
                      <a:endParaRPr sz="1900">
                        <a:latin typeface="Comfortaa"/>
                        <a:ea typeface="Comfortaa"/>
                        <a:cs typeface="Comfortaa"/>
                        <a:sym typeface="Comfortaa"/>
                      </a:endParaRPr>
                    </a:p>
                    <a:p>
                      <a:pPr indent="0" lvl="0" marL="0" rtl="0" algn="l">
                        <a:lnSpc>
                          <a:spcPct val="115000"/>
                        </a:lnSpc>
                        <a:spcBef>
                          <a:spcPts val="0"/>
                        </a:spcBef>
                        <a:spcAft>
                          <a:spcPts val="0"/>
                        </a:spcAft>
                        <a:buNone/>
                      </a:pPr>
                      <a:r>
                        <a:rPr lang="en-US" sz="1900">
                          <a:latin typeface="Comfortaa"/>
                          <a:ea typeface="Comfortaa"/>
                          <a:cs typeface="Comfortaa"/>
                          <a:sym typeface="Comfortaa"/>
                        </a:rPr>
                        <a:t>While the femoral nerve lies </a:t>
                      </a:r>
                      <a:r>
                        <a:rPr b="1" lang="en-US" sz="1900">
                          <a:latin typeface="Comfortaa"/>
                          <a:ea typeface="Comfortaa"/>
                          <a:cs typeface="Comfortaa"/>
                          <a:sym typeface="Comfortaa"/>
                        </a:rPr>
                        <a:t>lateral </a:t>
                      </a:r>
                      <a:r>
                        <a:rPr lang="en-US" sz="1900">
                          <a:latin typeface="Comfortaa"/>
                          <a:ea typeface="Comfortaa"/>
                          <a:cs typeface="Comfortaa"/>
                          <a:sym typeface="Comfortaa"/>
                        </a:rPr>
                        <a:t>to the artery. </a:t>
                      </a:r>
                      <a:endParaRPr sz="1900">
                        <a:latin typeface="Comfortaa"/>
                        <a:ea typeface="Comfortaa"/>
                        <a:cs typeface="Comfortaa"/>
                        <a:sym typeface="Comfortaa"/>
                      </a:endParaRPr>
                    </a:p>
                  </a:txBody>
                  <a:tcPr marT="91425" marB="91425" marR="91425" marL="91425"/>
                </a:tc>
                <a:tc rowSpan="3">
                  <a:txBody>
                    <a:bodyPr/>
                    <a:lstStyle/>
                    <a:p>
                      <a:pPr indent="0" lvl="0" marL="0" rtl="0" algn="l">
                        <a:spcBef>
                          <a:spcPts val="0"/>
                        </a:spcBef>
                        <a:spcAft>
                          <a:spcPts val="0"/>
                        </a:spcAft>
                        <a:buNone/>
                      </a:pPr>
                      <a:r>
                        <a:t/>
                      </a:r>
                      <a:endParaRPr sz="1100"/>
                    </a:p>
                  </a:txBody>
                  <a:tcPr marT="91425" marB="91425" marR="91425" marL="91425"/>
                </a:tc>
              </a:tr>
              <a:tr h="730850">
                <a:tc vMerge="1"/>
                <a:tc vMerge="1"/>
              </a:tr>
              <a:tr h="5531850">
                <a:tc vMerge="1"/>
                <a:tc vMerge="1"/>
              </a:tr>
            </a:tbl>
          </a:graphicData>
        </a:graphic>
      </p:graphicFrame>
      <p:pic>
        <p:nvPicPr>
          <p:cNvPr id="413" name="Google Shape;413;g4f87ef1f9ad98c_54"/>
          <p:cNvPicPr preferRelativeResize="0"/>
          <p:nvPr/>
        </p:nvPicPr>
        <p:blipFill>
          <a:blip r:embed="rId5">
            <a:alphaModFix/>
          </a:blip>
          <a:stretch>
            <a:fillRect/>
          </a:stretch>
        </p:blipFill>
        <p:spPr>
          <a:xfrm>
            <a:off x="12193163" y="3569661"/>
            <a:ext cx="3231375" cy="4510725"/>
          </a:xfrm>
          <a:prstGeom prst="rect">
            <a:avLst/>
          </a:prstGeom>
          <a:noFill/>
          <a:ln>
            <a:noFill/>
          </a:ln>
        </p:spPr>
      </p:pic>
      <p:sp>
        <p:nvSpPr>
          <p:cNvPr id="414" name="Google Shape;414;g4f87ef1f9ad98c_54"/>
          <p:cNvSpPr txBox="1"/>
          <p:nvPr/>
        </p:nvSpPr>
        <p:spPr>
          <a:xfrm>
            <a:off x="2402030" y="1772650"/>
            <a:ext cx="51090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  1   </a:t>
            </a:r>
            <a:r>
              <a:rPr b="1" lang="en-US" sz="2800">
                <a:latin typeface="Comfortaa"/>
                <a:ea typeface="Comfortaa"/>
                <a:cs typeface="Comfortaa"/>
                <a:sym typeface="Comfortaa"/>
              </a:rPr>
              <a:t> </a:t>
            </a:r>
            <a:r>
              <a:rPr lang="en-US" sz="2800">
                <a:latin typeface="Comfortaa"/>
                <a:ea typeface="Comfortaa"/>
                <a:cs typeface="Comfortaa"/>
                <a:sym typeface="Comfortaa"/>
              </a:rPr>
              <a:t>Inguinal region:</a:t>
            </a:r>
            <a:endParaRPr sz="2800">
              <a:latin typeface="Comfortaa"/>
              <a:ea typeface="Comfortaa"/>
              <a:cs typeface="Comfortaa"/>
              <a:sym typeface="Comfortaa"/>
            </a:endParaRPr>
          </a:p>
        </p:txBody>
      </p:sp>
      <p:grpSp>
        <p:nvGrpSpPr>
          <p:cNvPr id="415" name="Google Shape;415;g4f87ef1f9ad98c_54"/>
          <p:cNvGrpSpPr/>
          <p:nvPr/>
        </p:nvGrpSpPr>
        <p:grpSpPr>
          <a:xfrm>
            <a:off x="2402025" y="164570"/>
            <a:ext cx="887850" cy="1015815"/>
            <a:chOff x="1825800" y="1651625"/>
            <a:chExt cx="539989" cy="571775"/>
          </a:xfrm>
        </p:grpSpPr>
        <p:sp>
          <p:nvSpPr>
            <p:cNvPr id="416" name="Google Shape;416;g4f87ef1f9ad98c_54"/>
            <p:cNvSpPr/>
            <p:nvPr/>
          </p:nvSpPr>
          <p:spPr>
            <a:xfrm>
              <a:off x="2093189" y="1651625"/>
              <a:ext cx="272600" cy="287950"/>
            </a:xfrm>
            <a:custGeom>
              <a:rect b="b" l="l" r="r" t="t"/>
              <a:pathLst>
                <a:path extrusionOk="0" h="11518" w="10904">
                  <a:moveTo>
                    <a:pt x="2" y="1"/>
                  </a:moveTo>
                  <a:lnTo>
                    <a:pt x="0" y="11518"/>
                  </a:lnTo>
                  <a:lnTo>
                    <a:pt x="10904" y="11518"/>
                  </a:lnTo>
                  <a:cubicBezTo>
                    <a:pt x="10391" y="5596"/>
                    <a:pt x="5836" y="826"/>
                    <a:pt x="2" y="1"/>
                  </a:cubicBezTo>
                  <a:close/>
                </a:path>
              </a:pathLst>
            </a:custGeom>
            <a:solidFill>
              <a:srgbClr val="E69138"/>
            </a:solidFill>
            <a:ln cap="flat" cmpd="sng" w="9525">
              <a:solidFill>
                <a:srgbClr val="667E9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4f87ef1f9ad98c_54"/>
            <p:cNvSpPr/>
            <p:nvPr/>
          </p:nvSpPr>
          <p:spPr>
            <a:xfrm>
              <a:off x="1825800" y="1967150"/>
              <a:ext cx="231900" cy="233575"/>
            </a:xfrm>
            <a:custGeom>
              <a:rect b="b" l="l" r="r" t="t"/>
              <a:pathLst>
                <a:path extrusionOk="0" h="9343" w="9276">
                  <a:moveTo>
                    <a:pt x="0" y="1"/>
                  </a:moveTo>
                  <a:cubicBezTo>
                    <a:pt x="465" y="4930"/>
                    <a:pt x="4350" y="8842"/>
                    <a:pt x="9275" y="9343"/>
                  </a:cubicBezTo>
                  <a:lnTo>
                    <a:pt x="9275" y="1"/>
                  </a:lnTo>
                  <a:close/>
                </a:path>
              </a:pathLst>
            </a:custGeom>
            <a:solidFill>
              <a:srgbClr val="F6B26B"/>
            </a:solidFill>
            <a:ln cap="flat" cmpd="sng" w="9525">
              <a:solidFill>
                <a:srgbClr val="445D7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4f87ef1f9ad98c_54"/>
            <p:cNvSpPr/>
            <p:nvPr/>
          </p:nvSpPr>
          <p:spPr>
            <a:xfrm>
              <a:off x="2093189" y="1967150"/>
              <a:ext cx="244350" cy="256250"/>
            </a:xfrm>
            <a:custGeom>
              <a:rect b="b" l="l" r="r" t="t"/>
              <a:pathLst>
                <a:path extrusionOk="0" h="10250" w="9774">
                  <a:moveTo>
                    <a:pt x="0" y="1"/>
                  </a:moveTo>
                  <a:lnTo>
                    <a:pt x="0" y="10249"/>
                  </a:lnTo>
                  <a:cubicBezTo>
                    <a:pt x="5200" y="9514"/>
                    <a:pt x="9280" y="5280"/>
                    <a:pt x="9773" y="1"/>
                  </a:cubicBezTo>
                  <a:close/>
                </a:path>
              </a:pathLst>
            </a:custGeom>
            <a:solidFill>
              <a:srgbClr val="F9CB9C"/>
            </a:solidFill>
            <a:ln cap="flat" cmpd="sng" w="9525">
              <a:solidFill>
                <a:srgbClr val="CFD9E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4f87ef1f9ad98c_54"/>
            <p:cNvSpPr/>
            <p:nvPr/>
          </p:nvSpPr>
          <p:spPr>
            <a:xfrm>
              <a:off x="1851375" y="1730300"/>
              <a:ext cx="206325" cy="209275"/>
            </a:xfrm>
            <a:custGeom>
              <a:rect b="b" l="l" r="r" t="t"/>
              <a:pathLst>
                <a:path extrusionOk="0" h="8371" w="8253">
                  <a:moveTo>
                    <a:pt x="8252" y="1"/>
                  </a:moveTo>
                  <a:cubicBezTo>
                    <a:pt x="3865" y="441"/>
                    <a:pt x="383" y="3959"/>
                    <a:pt x="1" y="8371"/>
                  </a:cubicBezTo>
                  <a:lnTo>
                    <a:pt x="8252" y="8371"/>
                  </a:lnTo>
                  <a:lnTo>
                    <a:pt x="8252" y="1"/>
                  </a:lnTo>
                  <a:close/>
                </a:path>
              </a:pathLst>
            </a:custGeom>
            <a:solidFill>
              <a:srgbClr val="FCE5CD"/>
            </a:solidFill>
            <a:ln cap="flat" cmpd="sng" w="9525">
              <a:solidFill>
                <a:srgbClr val="869FB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0" name="Google Shape;420;g4f87ef1f9ad98c_54"/>
          <p:cNvSpPr txBox="1"/>
          <p:nvPr/>
        </p:nvSpPr>
        <p:spPr>
          <a:xfrm>
            <a:off x="3432000" y="318450"/>
            <a:ext cx="11424000" cy="104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4200">
                <a:solidFill>
                  <a:schemeClr val="dk1"/>
                </a:solidFill>
                <a:latin typeface="Comfortaa"/>
                <a:ea typeface="Comfortaa"/>
                <a:cs typeface="Comfortaa"/>
                <a:sym typeface="Comfortaa"/>
              </a:rPr>
              <a:t>Surface anatomy of lower limb</a:t>
            </a:r>
            <a:r>
              <a:rPr lang="en-US" sz="3700">
                <a:solidFill>
                  <a:schemeClr val="dk1"/>
                </a:solidFill>
                <a:latin typeface="Comfortaa"/>
                <a:ea typeface="Comfortaa"/>
                <a:cs typeface="Comfortaa"/>
                <a:sym typeface="Comfortaa"/>
              </a:rPr>
              <a:t> :</a:t>
            </a:r>
            <a:endParaRPr sz="37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 name="Shape 64"/>
        <p:cNvGrpSpPr/>
        <p:nvPr/>
      </p:nvGrpSpPr>
      <p:grpSpPr>
        <a:xfrm>
          <a:off x="0" y="0"/>
          <a:ext cx="0" cy="0"/>
          <a:chOff x="0" y="0"/>
          <a:chExt cx="0" cy="0"/>
        </a:xfrm>
      </p:grpSpPr>
      <p:pic>
        <p:nvPicPr>
          <p:cNvPr id="65" name="Google Shape;65;p2"/>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66" name="Google Shape;66;p2"/>
          <p:cNvSpPr txBox="1"/>
          <p:nvPr/>
        </p:nvSpPr>
        <p:spPr>
          <a:xfrm>
            <a:off x="3642225" y="1013725"/>
            <a:ext cx="120219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solidFill>
                  <a:srgbClr val="B45F06"/>
                </a:solidFill>
                <a:latin typeface="Comfortaa"/>
                <a:ea typeface="Comfortaa"/>
                <a:cs typeface="Comfortaa"/>
                <a:sym typeface="Comfortaa"/>
              </a:rPr>
              <a:t>       OBJECTIVES:</a:t>
            </a:r>
            <a:endParaRPr sz="4900">
              <a:solidFill>
                <a:srgbClr val="B45F06"/>
              </a:solidFill>
              <a:latin typeface="Comfortaa"/>
              <a:ea typeface="Comfortaa"/>
              <a:cs typeface="Comfortaa"/>
              <a:sym typeface="Comfortaa"/>
            </a:endParaRPr>
          </a:p>
        </p:txBody>
      </p:sp>
      <p:sp>
        <p:nvSpPr>
          <p:cNvPr id="67" name="Google Shape;67;p2"/>
          <p:cNvSpPr/>
          <p:nvPr/>
        </p:nvSpPr>
        <p:spPr>
          <a:xfrm>
            <a:off x="3429003" y="1366519"/>
            <a:ext cx="297000" cy="233400"/>
          </a:xfrm>
          <a:prstGeom prst="stripedRightArrow">
            <a:avLst>
              <a:gd fmla="val 0" name="adj1"/>
              <a:gd fmla="val 0" name="adj2"/>
            </a:avLst>
          </a:prstGeom>
          <a:solidFill>
            <a:srgbClr val="869FB2"/>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45F06"/>
              </a:solidFill>
              <a:latin typeface="Arial"/>
              <a:ea typeface="Arial"/>
              <a:cs typeface="Arial"/>
              <a:sym typeface="Arial"/>
            </a:endParaRPr>
          </a:p>
        </p:txBody>
      </p:sp>
      <p:grpSp>
        <p:nvGrpSpPr>
          <p:cNvPr id="68" name="Google Shape;68;p2"/>
          <p:cNvGrpSpPr/>
          <p:nvPr/>
        </p:nvGrpSpPr>
        <p:grpSpPr>
          <a:xfrm>
            <a:off x="2731479" y="1093158"/>
            <a:ext cx="1976148" cy="780124"/>
            <a:chOff x="4791775" y="1877500"/>
            <a:chExt cx="66725" cy="36975"/>
          </a:xfrm>
        </p:grpSpPr>
        <p:sp>
          <p:nvSpPr>
            <p:cNvPr id="69" name="Google Shape;69;p2"/>
            <p:cNvSpPr/>
            <p:nvPr/>
          </p:nvSpPr>
          <p:spPr>
            <a:xfrm>
              <a:off x="4791775" y="1877500"/>
              <a:ext cx="36075" cy="36975"/>
            </a:xfrm>
            <a:custGeom>
              <a:rect b="b" l="l" r="r" t="t"/>
              <a:pathLst>
                <a:path extrusionOk="0" h="1479" w="1443">
                  <a:moveTo>
                    <a:pt x="0" y="0"/>
                  </a:moveTo>
                  <a:lnTo>
                    <a:pt x="743" y="736"/>
                  </a:lnTo>
                  <a:lnTo>
                    <a:pt x="0" y="1479"/>
                  </a:lnTo>
                  <a:lnTo>
                    <a:pt x="700" y="1479"/>
                  </a:lnTo>
                  <a:lnTo>
                    <a:pt x="1442" y="736"/>
                  </a:lnTo>
                  <a:lnTo>
                    <a:pt x="700" y="0"/>
                  </a:ln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highlight>
                  <a:srgbClr val="B45F06"/>
                </a:highlight>
                <a:latin typeface="Arial"/>
                <a:ea typeface="Arial"/>
                <a:cs typeface="Arial"/>
                <a:sym typeface="Arial"/>
              </a:endParaRPr>
            </a:p>
          </p:txBody>
        </p:sp>
        <p:sp>
          <p:nvSpPr>
            <p:cNvPr id="70" name="Google Shape;70;p2"/>
            <p:cNvSpPr/>
            <p:nvPr/>
          </p:nvSpPr>
          <p:spPr>
            <a:xfrm>
              <a:off x="4822425" y="1877500"/>
              <a:ext cx="36075" cy="36975"/>
            </a:xfrm>
            <a:custGeom>
              <a:rect b="b" l="l" r="r" t="t"/>
              <a:pathLst>
                <a:path extrusionOk="0" h="1479" w="1443">
                  <a:moveTo>
                    <a:pt x="0" y="0"/>
                  </a:moveTo>
                  <a:lnTo>
                    <a:pt x="743" y="736"/>
                  </a:lnTo>
                  <a:lnTo>
                    <a:pt x="0" y="1479"/>
                  </a:lnTo>
                  <a:lnTo>
                    <a:pt x="700" y="1479"/>
                  </a:lnTo>
                  <a:lnTo>
                    <a:pt x="1443" y="736"/>
                  </a:lnTo>
                  <a:lnTo>
                    <a:pt x="700" y="0"/>
                  </a:ln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highlight>
                  <a:srgbClr val="B45F06"/>
                </a:highlight>
                <a:latin typeface="Arial"/>
                <a:ea typeface="Arial"/>
                <a:cs typeface="Arial"/>
                <a:sym typeface="Arial"/>
              </a:endParaRPr>
            </a:p>
          </p:txBody>
        </p:sp>
      </p:grpSp>
      <p:sp>
        <p:nvSpPr>
          <p:cNvPr id="71" name="Google Shape;71;p2"/>
          <p:cNvSpPr txBox="1"/>
          <p:nvPr/>
        </p:nvSpPr>
        <p:spPr>
          <a:xfrm>
            <a:off x="2175025" y="4019125"/>
            <a:ext cx="16221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latin typeface="Comfortaa"/>
                <a:ea typeface="Comfortaa"/>
                <a:cs typeface="Comfortaa"/>
                <a:sym typeface="Comfortaa"/>
              </a:rPr>
              <a:t>Palpate and feel the important bony prominences in upper and lower limbs.</a:t>
            </a:r>
            <a:endParaRPr sz="2800">
              <a:latin typeface="Comfortaa"/>
              <a:ea typeface="Comfortaa"/>
              <a:cs typeface="Comfortaa"/>
              <a:sym typeface="Comfortaa"/>
            </a:endParaRPr>
          </a:p>
        </p:txBody>
      </p:sp>
      <p:grpSp>
        <p:nvGrpSpPr>
          <p:cNvPr id="72" name="Google Shape;72;p2"/>
          <p:cNvGrpSpPr/>
          <p:nvPr/>
        </p:nvGrpSpPr>
        <p:grpSpPr>
          <a:xfrm>
            <a:off x="1497446" y="4081858"/>
            <a:ext cx="296998" cy="490136"/>
            <a:chOff x="7564426" y="3224343"/>
            <a:chExt cx="119985" cy="368801"/>
          </a:xfrm>
        </p:grpSpPr>
        <p:sp>
          <p:nvSpPr>
            <p:cNvPr id="73" name="Google Shape;73;p2"/>
            <p:cNvSpPr/>
            <p:nvPr/>
          </p:nvSpPr>
          <p:spPr>
            <a:xfrm>
              <a:off x="7564426" y="3224379"/>
              <a:ext cx="119985" cy="368765"/>
            </a:xfrm>
            <a:custGeom>
              <a:rect b="b" l="l" r="r" t="t"/>
              <a:pathLst>
                <a:path extrusionOk="0" h="40557" w="13196">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
            <p:cNvSpPr/>
            <p:nvPr/>
          </p:nvSpPr>
          <p:spPr>
            <a:xfrm>
              <a:off x="7564426" y="3224343"/>
              <a:ext cx="119985" cy="368801"/>
            </a:xfrm>
            <a:custGeom>
              <a:rect b="b" l="l" r="r" t="t"/>
              <a:pathLst>
                <a:path extrusionOk="0" h="40561" w="13196">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 name="Google Shape;75;p2"/>
          <p:cNvGrpSpPr/>
          <p:nvPr/>
        </p:nvGrpSpPr>
        <p:grpSpPr>
          <a:xfrm>
            <a:off x="1497446" y="5102633"/>
            <a:ext cx="296998" cy="490136"/>
            <a:chOff x="7564426" y="3224343"/>
            <a:chExt cx="119985" cy="368801"/>
          </a:xfrm>
        </p:grpSpPr>
        <p:sp>
          <p:nvSpPr>
            <p:cNvPr id="76" name="Google Shape;76;p2"/>
            <p:cNvSpPr/>
            <p:nvPr/>
          </p:nvSpPr>
          <p:spPr>
            <a:xfrm>
              <a:off x="7564426" y="3224379"/>
              <a:ext cx="119985" cy="368765"/>
            </a:xfrm>
            <a:custGeom>
              <a:rect b="b" l="l" r="r" t="t"/>
              <a:pathLst>
                <a:path extrusionOk="0" h="40557" w="13196">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
            <p:cNvSpPr/>
            <p:nvPr/>
          </p:nvSpPr>
          <p:spPr>
            <a:xfrm>
              <a:off x="7564426" y="3224343"/>
              <a:ext cx="119985" cy="368801"/>
            </a:xfrm>
            <a:custGeom>
              <a:rect b="b" l="l" r="r" t="t"/>
              <a:pathLst>
                <a:path extrusionOk="0" h="40561" w="13196">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 name="Google Shape;78;p2"/>
          <p:cNvSpPr txBox="1"/>
          <p:nvPr/>
        </p:nvSpPr>
        <p:spPr>
          <a:xfrm>
            <a:off x="1954075" y="5074250"/>
            <a:ext cx="1559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latin typeface="Comfortaa"/>
                <a:ea typeface="Comfortaa"/>
                <a:cs typeface="Comfortaa"/>
                <a:sym typeface="Comfortaa"/>
              </a:rPr>
              <a:t>  </a:t>
            </a:r>
            <a:r>
              <a:rPr lang="en-US" sz="2800">
                <a:latin typeface="Comfortaa"/>
                <a:ea typeface="Comfortaa"/>
                <a:cs typeface="Comfortaa"/>
                <a:sym typeface="Comfortaa"/>
              </a:rPr>
              <a:t>Palpate and feel the different muscles and muscular groups and tendons.</a:t>
            </a:r>
            <a:endParaRPr sz="2800">
              <a:latin typeface="Comfortaa"/>
              <a:ea typeface="Comfortaa"/>
              <a:cs typeface="Comfortaa"/>
              <a:sym typeface="Comfortaa"/>
            </a:endParaRPr>
          </a:p>
        </p:txBody>
      </p:sp>
      <p:grpSp>
        <p:nvGrpSpPr>
          <p:cNvPr id="79" name="Google Shape;79;p2"/>
          <p:cNvGrpSpPr/>
          <p:nvPr/>
        </p:nvGrpSpPr>
        <p:grpSpPr>
          <a:xfrm>
            <a:off x="1497446" y="6123408"/>
            <a:ext cx="296998" cy="490136"/>
            <a:chOff x="7564426" y="3224343"/>
            <a:chExt cx="119985" cy="368801"/>
          </a:xfrm>
        </p:grpSpPr>
        <p:sp>
          <p:nvSpPr>
            <p:cNvPr id="80" name="Google Shape;80;p2"/>
            <p:cNvSpPr/>
            <p:nvPr/>
          </p:nvSpPr>
          <p:spPr>
            <a:xfrm>
              <a:off x="7564426" y="3224379"/>
              <a:ext cx="119985" cy="368765"/>
            </a:xfrm>
            <a:custGeom>
              <a:rect b="b" l="l" r="r" t="t"/>
              <a:pathLst>
                <a:path extrusionOk="0" h="40557" w="13196">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
            <p:cNvSpPr/>
            <p:nvPr/>
          </p:nvSpPr>
          <p:spPr>
            <a:xfrm>
              <a:off x="7564426" y="3224343"/>
              <a:ext cx="119985" cy="368801"/>
            </a:xfrm>
            <a:custGeom>
              <a:rect b="b" l="l" r="r" t="t"/>
              <a:pathLst>
                <a:path extrusionOk="0" h="40561" w="13196">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 name="Google Shape;82;p2"/>
          <p:cNvGrpSpPr/>
          <p:nvPr/>
        </p:nvGrpSpPr>
        <p:grpSpPr>
          <a:xfrm>
            <a:off x="1497446" y="7221933"/>
            <a:ext cx="296998" cy="490136"/>
            <a:chOff x="7564426" y="3224343"/>
            <a:chExt cx="119985" cy="368801"/>
          </a:xfrm>
        </p:grpSpPr>
        <p:sp>
          <p:nvSpPr>
            <p:cNvPr id="83" name="Google Shape;83;p2"/>
            <p:cNvSpPr/>
            <p:nvPr/>
          </p:nvSpPr>
          <p:spPr>
            <a:xfrm>
              <a:off x="7564426" y="3224379"/>
              <a:ext cx="119985" cy="368765"/>
            </a:xfrm>
            <a:custGeom>
              <a:rect b="b" l="l" r="r" t="t"/>
              <a:pathLst>
                <a:path extrusionOk="0" h="40557" w="13196">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
            <p:cNvSpPr/>
            <p:nvPr/>
          </p:nvSpPr>
          <p:spPr>
            <a:xfrm>
              <a:off x="7564426" y="3224343"/>
              <a:ext cx="119985" cy="368801"/>
            </a:xfrm>
            <a:custGeom>
              <a:rect b="b" l="l" r="r" t="t"/>
              <a:pathLst>
                <a:path extrusionOk="0" h="40561" w="13196">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 name="Google Shape;85;p2"/>
          <p:cNvSpPr txBox="1"/>
          <p:nvPr/>
        </p:nvSpPr>
        <p:spPr>
          <a:xfrm>
            <a:off x="2175025" y="5901175"/>
            <a:ext cx="14924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latin typeface="Comfortaa"/>
                <a:ea typeface="Comfortaa"/>
                <a:cs typeface="Comfortaa"/>
                <a:sym typeface="Comfortaa"/>
              </a:rPr>
              <a:t>Perform some movements to see the action of individual muscle or muscular groups in the upper and lower limbs.</a:t>
            </a:r>
            <a:endParaRPr sz="2800">
              <a:latin typeface="Comfortaa"/>
              <a:ea typeface="Comfortaa"/>
              <a:cs typeface="Comfortaa"/>
              <a:sym typeface="Comfortaa"/>
            </a:endParaRPr>
          </a:p>
        </p:txBody>
      </p:sp>
      <p:grpSp>
        <p:nvGrpSpPr>
          <p:cNvPr id="86" name="Google Shape;86;p2"/>
          <p:cNvGrpSpPr/>
          <p:nvPr/>
        </p:nvGrpSpPr>
        <p:grpSpPr>
          <a:xfrm>
            <a:off x="1497446" y="8320458"/>
            <a:ext cx="296998" cy="490136"/>
            <a:chOff x="7564426" y="3224343"/>
            <a:chExt cx="119985" cy="368801"/>
          </a:xfrm>
        </p:grpSpPr>
        <p:sp>
          <p:nvSpPr>
            <p:cNvPr id="87" name="Google Shape;87;p2"/>
            <p:cNvSpPr/>
            <p:nvPr/>
          </p:nvSpPr>
          <p:spPr>
            <a:xfrm>
              <a:off x="7564426" y="3224379"/>
              <a:ext cx="119985" cy="368765"/>
            </a:xfrm>
            <a:custGeom>
              <a:rect b="b" l="l" r="r" t="t"/>
              <a:pathLst>
                <a:path extrusionOk="0" h="40557" w="13196">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
            <p:cNvSpPr/>
            <p:nvPr/>
          </p:nvSpPr>
          <p:spPr>
            <a:xfrm>
              <a:off x="7564426" y="3224343"/>
              <a:ext cx="119985" cy="368801"/>
            </a:xfrm>
            <a:custGeom>
              <a:rect b="b" l="l" r="r" t="t"/>
              <a:pathLst>
                <a:path extrusionOk="0" h="40561" w="13196">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 name="Google Shape;89;p2"/>
          <p:cNvSpPr txBox="1"/>
          <p:nvPr/>
        </p:nvSpPr>
        <p:spPr>
          <a:xfrm>
            <a:off x="2175025" y="7159200"/>
            <a:ext cx="14924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latin typeface="Comfortaa"/>
                <a:ea typeface="Comfortaa"/>
                <a:cs typeface="Comfortaa"/>
                <a:sym typeface="Comfortaa"/>
              </a:rPr>
              <a:t>Feel the pulsations of most of the arteries of the upper and lower limbs</a:t>
            </a:r>
            <a:endParaRPr sz="2800">
              <a:latin typeface="Comfortaa"/>
              <a:ea typeface="Comfortaa"/>
              <a:cs typeface="Comfortaa"/>
              <a:sym typeface="Comfortaa"/>
            </a:endParaRPr>
          </a:p>
        </p:txBody>
      </p:sp>
      <p:sp>
        <p:nvSpPr>
          <p:cNvPr id="90" name="Google Shape;90;p2"/>
          <p:cNvSpPr txBox="1"/>
          <p:nvPr/>
        </p:nvSpPr>
        <p:spPr>
          <a:xfrm>
            <a:off x="2095075" y="8214325"/>
            <a:ext cx="1508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latin typeface="Comfortaa"/>
                <a:ea typeface="Comfortaa"/>
                <a:cs typeface="Comfortaa"/>
                <a:sym typeface="Comfortaa"/>
              </a:rPr>
              <a:t>Locate the site of most of the superficial veins in the upper and lower limbs.</a:t>
            </a:r>
            <a:endParaRPr sz="2800">
              <a:latin typeface="Comfortaa"/>
              <a:ea typeface="Comfortaa"/>
              <a:cs typeface="Comfortaa"/>
              <a:sym typeface="Comfortaa"/>
            </a:endParaRPr>
          </a:p>
        </p:txBody>
      </p:sp>
      <p:pic>
        <p:nvPicPr>
          <p:cNvPr id="91" name="Google Shape;91;p2"/>
          <p:cNvPicPr preferRelativeResize="0"/>
          <p:nvPr/>
        </p:nvPicPr>
        <p:blipFill rotWithShape="1">
          <a:blip r:embed="rId4">
            <a:alphaModFix/>
          </a:blip>
          <a:srcRect b="0" l="0" r="0" t="0"/>
          <a:stretch/>
        </p:blipFill>
        <p:spPr>
          <a:xfrm>
            <a:off x="17221334" y="24430"/>
            <a:ext cx="1039163" cy="5180357"/>
          </a:xfrm>
          <a:prstGeom prst="rect">
            <a:avLst/>
          </a:prstGeom>
          <a:noFill/>
          <a:ln>
            <a:noFill/>
          </a:ln>
        </p:spPr>
      </p:pic>
      <p:grpSp>
        <p:nvGrpSpPr>
          <p:cNvPr id="92" name="Google Shape;92;p2"/>
          <p:cNvGrpSpPr/>
          <p:nvPr/>
        </p:nvGrpSpPr>
        <p:grpSpPr>
          <a:xfrm>
            <a:off x="1497446" y="3061083"/>
            <a:ext cx="296998" cy="490136"/>
            <a:chOff x="7564426" y="3224343"/>
            <a:chExt cx="119985" cy="368801"/>
          </a:xfrm>
        </p:grpSpPr>
        <p:sp>
          <p:nvSpPr>
            <p:cNvPr id="93" name="Google Shape;93;p2"/>
            <p:cNvSpPr/>
            <p:nvPr/>
          </p:nvSpPr>
          <p:spPr>
            <a:xfrm>
              <a:off x="7564426" y="3224379"/>
              <a:ext cx="119985" cy="368765"/>
            </a:xfrm>
            <a:custGeom>
              <a:rect b="b" l="l" r="r" t="t"/>
              <a:pathLst>
                <a:path extrusionOk="0" h="40557" w="13196">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
            <p:cNvSpPr/>
            <p:nvPr/>
          </p:nvSpPr>
          <p:spPr>
            <a:xfrm>
              <a:off x="7564426" y="3224343"/>
              <a:ext cx="119985" cy="368801"/>
            </a:xfrm>
            <a:custGeom>
              <a:rect b="b" l="l" r="r" t="t"/>
              <a:pathLst>
                <a:path extrusionOk="0" h="40561" w="13196">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000000"/>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 name="Google Shape;95;p2"/>
          <p:cNvSpPr txBox="1"/>
          <p:nvPr/>
        </p:nvSpPr>
        <p:spPr>
          <a:xfrm>
            <a:off x="2175025" y="3029288"/>
            <a:ext cx="12162300" cy="61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US" sz="2800">
                <a:solidFill>
                  <a:srgbClr val="3D85C6"/>
                </a:solidFill>
                <a:latin typeface="Comfortaa"/>
                <a:ea typeface="Comfortaa"/>
                <a:cs typeface="Comfortaa"/>
                <a:sym typeface="Comfortaa"/>
              </a:rPr>
              <a:t>Define the surface anatomy and its clinical relevance.</a:t>
            </a:r>
            <a:endParaRPr sz="2800">
              <a:solidFill>
                <a:srgbClr val="3D85C6"/>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g4f87ef1f9ad98c_64"/>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426" name="Google Shape;426;g4f87ef1f9ad98c_64"/>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427" name="Google Shape;427;g4f87ef1f9ad98c_64"/>
          <p:cNvGrpSpPr/>
          <p:nvPr/>
        </p:nvGrpSpPr>
        <p:grpSpPr>
          <a:xfrm>
            <a:off x="2117042" y="1029813"/>
            <a:ext cx="4665429" cy="1244475"/>
            <a:chOff x="4411970" y="4340222"/>
            <a:chExt cx="779468" cy="242682"/>
          </a:xfrm>
        </p:grpSpPr>
        <p:sp>
          <p:nvSpPr>
            <p:cNvPr id="428" name="Google Shape;428;g4f87ef1f9ad98c_6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g4f87ef1f9ad98c_6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g4f87ef1f9ad98c_6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1" name="Google Shape;431;g4f87ef1f9ad98c_64"/>
          <p:cNvSpPr txBox="1"/>
          <p:nvPr/>
        </p:nvSpPr>
        <p:spPr>
          <a:xfrm>
            <a:off x="443775" y="4299575"/>
            <a:ext cx="9025500" cy="529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200">
              <a:latin typeface="Comfortaa"/>
              <a:ea typeface="Comfortaa"/>
              <a:cs typeface="Comfortaa"/>
              <a:sym typeface="Comfortaa"/>
            </a:endParaRPr>
          </a:p>
        </p:txBody>
      </p:sp>
      <p:graphicFrame>
        <p:nvGraphicFramePr>
          <p:cNvPr id="432" name="Google Shape;432;g4f87ef1f9ad98c_64"/>
          <p:cNvGraphicFramePr/>
          <p:nvPr/>
        </p:nvGraphicFramePr>
        <p:xfrm>
          <a:off x="1451498" y="2421810"/>
          <a:ext cx="3000000" cy="3000000"/>
        </p:xfrm>
        <a:graphic>
          <a:graphicData uri="http://schemas.openxmlformats.org/drawingml/2006/table">
            <a:tbl>
              <a:tblPr>
                <a:noFill/>
                <a:tableStyleId>{E15B0760-4BED-4A4F-AFF4-49A4295DB2DB}</a:tableStyleId>
              </a:tblPr>
              <a:tblGrid>
                <a:gridCol w="6720525"/>
                <a:gridCol w="7647200"/>
              </a:tblGrid>
              <a:tr h="968875">
                <a:tc rowSpan="3">
                  <a:txBody>
                    <a:bodyPr/>
                    <a:lstStyle/>
                    <a:p>
                      <a:pPr indent="0" lvl="0" marL="0" rtl="0" algn="l">
                        <a:lnSpc>
                          <a:spcPct val="115000"/>
                        </a:lnSpc>
                        <a:spcBef>
                          <a:spcPts val="0"/>
                        </a:spcBef>
                        <a:spcAft>
                          <a:spcPts val="0"/>
                        </a:spcAft>
                        <a:buNone/>
                      </a:pPr>
                      <a:r>
                        <a:rPr lang="en-US" sz="1800">
                          <a:latin typeface="Comfortaa"/>
                          <a:ea typeface="Comfortaa"/>
                          <a:cs typeface="Comfortaa"/>
                          <a:sym typeface="Comfortaa"/>
                        </a:rPr>
                        <a:t>The femoral triangle can be seen as a depression below the fold of the groin in the upper part of the thigh.</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In a thin, muscular subject:</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●the </a:t>
                      </a:r>
                      <a:r>
                        <a:rPr b="1" lang="en-US" sz="1800">
                          <a:latin typeface="Comfortaa"/>
                          <a:ea typeface="Comfortaa"/>
                          <a:cs typeface="Comfortaa"/>
                          <a:sym typeface="Comfortaa"/>
                        </a:rPr>
                        <a:t>boundaries </a:t>
                      </a:r>
                      <a:r>
                        <a:rPr lang="en-US" sz="1800">
                          <a:latin typeface="Comfortaa"/>
                          <a:ea typeface="Comfortaa"/>
                          <a:cs typeface="Comfortaa"/>
                          <a:sym typeface="Comfortaa"/>
                        </a:rPr>
                        <a:t>of the triangle can be identified when the thigh is flexed, abducted, and laterally rotated.</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The </a:t>
                      </a:r>
                      <a:r>
                        <a:rPr b="1" lang="en-US" sz="1800">
                          <a:latin typeface="Comfortaa"/>
                          <a:ea typeface="Comfortaa"/>
                          <a:cs typeface="Comfortaa"/>
                          <a:sym typeface="Comfortaa"/>
                        </a:rPr>
                        <a:t>base </a:t>
                      </a:r>
                      <a:r>
                        <a:rPr lang="en-US" sz="1800">
                          <a:latin typeface="Comfortaa"/>
                          <a:ea typeface="Comfortaa"/>
                          <a:cs typeface="Comfortaa"/>
                          <a:sym typeface="Comfortaa"/>
                        </a:rPr>
                        <a:t>of the triangle is formed by the </a:t>
                      </a:r>
                      <a:r>
                        <a:rPr b="1" lang="en-US" sz="1800">
                          <a:solidFill>
                            <a:schemeClr val="accent6"/>
                          </a:solidFill>
                          <a:latin typeface="Comfortaa"/>
                          <a:ea typeface="Comfortaa"/>
                          <a:cs typeface="Comfortaa"/>
                          <a:sym typeface="Comfortaa"/>
                        </a:rPr>
                        <a:t>inguinal ligament</a:t>
                      </a:r>
                      <a:r>
                        <a:rPr lang="en-US" sz="1800">
                          <a:solidFill>
                            <a:schemeClr val="accent6"/>
                          </a:solidFill>
                          <a:latin typeface="Comfortaa"/>
                          <a:ea typeface="Comfortaa"/>
                          <a:cs typeface="Comfortaa"/>
                          <a:sym typeface="Comfortaa"/>
                        </a:rPr>
                        <a:t>,</a:t>
                      </a:r>
                      <a:endParaRPr sz="1800">
                        <a:solidFill>
                          <a:schemeClr val="accent6"/>
                        </a:solidFill>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the </a:t>
                      </a:r>
                      <a:r>
                        <a:rPr b="1" lang="en-US" sz="1800">
                          <a:latin typeface="Comfortaa"/>
                          <a:ea typeface="Comfortaa"/>
                          <a:cs typeface="Comfortaa"/>
                          <a:sym typeface="Comfortaa"/>
                        </a:rPr>
                        <a:t>lateral border</a:t>
                      </a:r>
                      <a:r>
                        <a:rPr lang="en-US" sz="1800">
                          <a:latin typeface="Comfortaa"/>
                          <a:ea typeface="Comfortaa"/>
                          <a:cs typeface="Comfortaa"/>
                          <a:sym typeface="Comfortaa"/>
                        </a:rPr>
                        <a:t> by the </a:t>
                      </a:r>
                      <a:r>
                        <a:rPr b="1" lang="en-US" sz="1800">
                          <a:solidFill>
                            <a:schemeClr val="accent4"/>
                          </a:solidFill>
                          <a:latin typeface="Comfortaa"/>
                          <a:ea typeface="Comfortaa"/>
                          <a:cs typeface="Comfortaa"/>
                          <a:sym typeface="Comfortaa"/>
                        </a:rPr>
                        <a:t>sartorius</a:t>
                      </a:r>
                      <a:r>
                        <a:rPr b="1" lang="en-US" sz="1800">
                          <a:latin typeface="Comfortaa"/>
                          <a:ea typeface="Comfortaa"/>
                          <a:cs typeface="Comfortaa"/>
                          <a:sym typeface="Comfortaa"/>
                        </a:rPr>
                        <a:t> </a:t>
                      </a:r>
                      <a:r>
                        <a:rPr lang="en-US" sz="1800">
                          <a:latin typeface="Comfortaa"/>
                          <a:ea typeface="Comfortaa"/>
                          <a:cs typeface="Comfortaa"/>
                          <a:sym typeface="Comfortaa"/>
                        </a:rPr>
                        <a:t>and</a:t>
                      </a:r>
                      <a:endParaRPr sz="18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 the </a:t>
                      </a:r>
                      <a:r>
                        <a:rPr b="1" lang="en-US" sz="1800">
                          <a:latin typeface="Comfortaa"/>
                          <a:ea typeface="Comfortaa"/>
                          <a:cs typeface="Comfortaa"/>
                          <a:sym typeface="Comfortaa"/>
                        </a:rPr>
                        <a:t>medial border</a:t>
                      </a:r>
                      <a:r>
                        <a:rPr lang="en-US" sz="1800">
                          <a:latin typeface="Comfortaa"/>
                          <a:ea typeface="Comfortaa"/>
                          <a:cs typeface="Comfortaa"/>
                          <a:sym typeface="Comfortaa"/>
                        </a:rPr>
                        <a:t> by the </a:t>
                      </a:r>
                      <a:r>
                        <a:rPr b="1" lang="en-US" sz="1800">
                          <a:solidFill>
                            <a:schemeClr val="accent3"/>
                          </a:solidFill>
                          <a:latin typeface="Comfortaa"/>
                          <a:ea typeface="Comfortaa"/>
                          <a:cs typeface="Comfortaa"/>
                          <a:sym typeface="Comfortaa"/>
                        </a:rPr>
                        <a:t>adductor longus</a:t>
                      </a:r>
                      <a:endParaRPr b="1" sz="1800">
                        <a:solidFill>
                          <a:schemeClr val="accent3"/>
                        </a:solidFill>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The </a:t>
                      </a:r>
                      <a:r>
                        <a:rPr b="1" lang="en-US" sz="1800" u="sng">
                          <a:latin typeface="Comfortaa"/>
                          <a:ea typeface="Comfortaa"/>
                          <a:cs typeface="Comfortaa"/>
                          <a:sym typeface="Comfortaa"/>
                        </a:rPr>
                        <a:t>iliac crest</a:t>
                      </a:r>
                      <a:r>
                        <a:rPr lang="en-US" sz="1800">
                          <a:latin typeface="Comfortaa"/>
                          <a:ea typeface="Comfortaa"/>
                          <a:cs typeface="Comfortaa"/>
                          <a:sym typeface="Comfortaa"/>
                        </a:rPr>
                        <a:t> is </a:t>
                      </a:r>
                      <a:r>
                        <a:rPr b="1" lang="en-US" sz="1800">
                          <a:latin typeface="Comfortaa"/>
                          <a:ea typeface="Comfortaa"/>
                          <a:cs typeface="Comfortaa"/>
                          <a:sym typeface="Comfortaa"/>
                        </a:rPr>
                        <a:t>subcutaneous </a:t>
                      </a:r>
                      <a:r>
                        <a:rPr lang="en-US" sz="1800">
                          <a:latin typeface="Comfortaa"/>
                          <a:ea typeface="Comfortaa"/>
                          <a:cs typeface="Comfortaa"/>
                          <a:sym typeface="Comfortaa"/>
                        </a:rPr>
                        <a:t>and can be palpated throughout its length, from the </a:t>
                      </a:r>
                      <a:r>
                        <a:rPr b="1" lang="en-US" sz="1800">
                          <a:latin typeface="Comfortaa"/>
                          <a:ea typeface="Comfortaa"/>
                          <a:cs typeface="Comfortaa"/>
                          <a:sym typeface="Comfortaa"/>
                        </a:rPr>
                        <a:t>ASIS </a:t>
                      </a:r>
                      <a:r>
                        <a:rPr lang="en-US" sz="1800">
                          <a:latin typeface="Comfortaa"/>
                          <a:ea typeface="Comfortaa"/>
                          <a:cs typeface="Comfortaa"/>
                          <a:sym typeface="Comfortaa"/>
                        </a:rPr>
                        <a:t>to the </a:t>
                      </a:r>
                      <a:r>
                        <a:rPr b="1" lang="en-US" sz="1800">
                          <a:latin typeface="Comfortaa"/>
                          <a:ea typeface="Comfortaa"/>
                          <a:cs typeface="Comfortaa"/>
                          <a:sym typeface="Comfortaa"/>
                        </a:rPr>
                        <a:t>PSIS</a:t>
                      </a:r>
                      <a:r>
                        <a:rPr lang="en-US" sz="1800">
                          <a:latin typeface="Comfortaa"/>
                          <a:ea typeface="Comfortaa"/>
                          <a:cs typeface="Comfortaa"/>
                          <a:sym typeface="Comfortaa"/>
                        </a:rPr>
                        <a:t>.</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The </a:t>
                      </a:r>
                      <a:r>
                        <a:rPr lang="en-US" sz="1800" u="sng">
                          <a:latin typeface="Comfortaa"/>
                          <a:ea typeface="Comfortaa"/>
                          <a:cs typeface="Comfortaa"/>
                          <a:sym typeface="Comfortaa"/>
                        </a:rPr>
                        <a:t>greater trochanter</a:t>
                      </a:r>
                      <a:r>
                        <a:rPr lang="en-US" sz="1800">
                          <a:latin typeface="Comfortaa"/>
                          <a:ea typeface="Comfortaa"/>
                          <a:cs typeface="Comfortaa"/>
                          <a:sym typeface="Comfortaa"/>
                        </a:rPr>
                        <a:t> of the femur is also </a:t>
                      </a:r>
                      <a:r>
                        <a:rPr b="1" lang="en-US" sz="1800">
                          <a:latin typeface="Comfortaa"/>
                          <a:ea typeface="Comfortaa"/>
                          <a:cs typeface="Comfortaa"/>
                          <a:sym typeface="Comfortaa"/>
                        </a:rPr>
                        <a:t>subcutaneous</a:t>
                      </a:r>
                      <a:r>
                        <a:rPr lang="en-US" sz="1800">
                          <a:latin typeface="Comfortaa"/>
                          <a:ea typeface="Comfortaa"/>
                          <a:cs typeface="Comfortaa"/>
                          <a:sym typeface="Comfortaa"/>
                        </a:rPr>
                        <a:t> and can be palpated on the lateral aspect of the hip joint behind and below to the ASIS</a:t>
                      </a:r>
                      <a:r>
                        <a:rPr lang="en-US" sz="1800">
                          <a:latin typeface="Montserrat Medium"/>
                          <a:ea typeface="Montserrat Medium"/>
                          <a:cs typeface="Montserrat Medium"/>
                          <a:sym typeface="Montserrat Medium"/>
                        </a:rPr>
                        <a:t>.</a:t>
                      </a:r>
                      <a:endParaRPr sz="1800">
                        <a:latin typeface="Montserrat Medium"/>
                        <a:ea typeface="Montserrat Medium"/>
                        <a:cs typeface="Montserrat Medium"/>
                        <a:sym typeface="Montserrat Medium"/>
                      </a:endParaRPr>
                    </a:p>
                    <a:p>
                      <a:pPr indent="0" lvl="0" marL="0" rtl="0" algn="l">
                        <a:spcBef>
                          <a:spcPts val="0"/>
                        </a:spcBef>
                        <a:spcAft>
                          <a:spcPts val="0"/>
                        </a:spcAft>
                        <a:buNone/>
                      </a:pPr>
                      <a:r>
                        <a:t/>
                      </a:r>
                      <a:endParaRPr sz="1200">
                        <a:solidFill>
                          <a:srgbClr val="00B050"/>
                        </a:solidFill>
                        <a:latin typeface="Montserrat"/>
                        <a:ea typeface="Montserrat"/>
                        <a:cs typeface="Montserrat"/>
                        <a:sym typeface="Montserrat"/>
                      </a:endParaRPr>
                    </a:p>
                  </a:txBody>
                  <a:tcPr marT="91425" marB="91425" marR="91425" marL="91425"/>
                </a:tc>
                <a:tc rowSpan="3">
                  <a:txBody>
                    <a:bodyPr/>
                    <a:lstStyle/>
                    <a:p>
                      <a:pPr indent="0" lvl="0" marL="0" rtl="0" algn="l">
                        <a:lnSpc>
                          <a:spcPct val="115000"/>
                        </a:lnSpc>
                        <a:spcBef>
                          <a:spcPts val="0"/>
                        </a:spcBef>
                        <a:spcAft>
                          <a:spcPts val="0"/>
                        </a:spcAft>
                        <a:buNone/>
                      </a:pPr>
                      <a:r>
                        <a:rPr lang="en-US" sz="1800">
                          <a:latin typeface="Comfortaa"/>
                          <a:ea typeface="Comfortaa"/>
                          <a:cs typeface="Comfortaa"/>
                          <a:sym typeface="Comfortaa"/>
                        </a:rPr>
                        <a:t>In the back of the knee and leg try to palpate:</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a:t>
                      </a:r>
                      <a:r>
                        <a:rPr b="1" lang="en-US" sz="1800">
                          <a:latin typeface="Comfortaa"/>
                          <a:ea typeface="Comfortaa"/>
                          <a:cs typeface="Comfortaa"/>
                          <a:sym typeface="Comfortaa"/>
                        </a:rPr>
                        <a:t>1.</a:t>
                      </a:r>
                      <a:r>
                        <a:rPr lang="en-US" sz="1800">
                          <a:latin typeface="Comfortaa"/>
                          <a:ea typeface="Comfortaa"/>
                          <a:cs typeface="Comfortaa"/>
                          <a:sym typeface="Comfortaa"/>
                        </a:rPr>
                        <a:t> The boundaries of the </a:t>
                      </a:r>
                      <a:r>
                        <a:rPr b="1" lang="en-US" sz="1800">
                          <a:latin typeface="Comfortaa"/>
                          <a:ea typeface="Comfortaa"/>
                          <a:cs typeface="Comfortaa"/>
                          <a:sym typeface="Comfortaa"/>
                        </a:rPr>
                        <a:t>popliteal fossa</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a:t>
                      </a:r>
                      <a:r>
                        <a:rPr b="1" lang="en-US" sz="1800">
                          <a:latin typeface="Comfortaa"/>
                          <a:ea typeface="Comfortaa"/>
                          <a:cs typeface="Comfortaa"/>
                          <a:sym typeface="Comfortaa"/>
                        </a:rPr>
                        <a:t>2.</a:t>
                      </a:r>
                      <a:r>
                        <a:rPr lang="en-US" sz="1800">
                          <a:latin typeface="Comfortaa"/>
                          <a:ea typeface="Comfortaa"/>
                          <a:cs typeface="Comfortaa"/>
                          <a:sym typeface="Comfortaa"/>
                        </a:rPr>
                        <a:t> The pulsation of the </a:t>
                      </a:r>
                      <a:r>
                        <a:rPr b="1" lang="en-US" sz="1800">
                          <a:latin typeface="Comfortaa"/>
                          <a:ea typeface="Comfortaa"/>
                          <a:cs typeface="Comfortaa"/>
                          <a:sym typeface="Comfortaa"/>
                        </a:rPr>
                        <a:t>popliteal artery</a:t>
                      </a:r>
                      <a:r>
                        <a:rPr lang="en-US" sz="1800">
                          <a:latin typeface="Comfortaa"/>
                          <a:ea typeface="Comfortaa"/>
                          <a:cs typeface="Comfortaa"/>
                          <a:sym typeface="Comfortaa"/>
                        </a:rPr>
                        <a:t> which is deeply situated in the fossa. </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In front of the knee joint the </a:t>
                      </a:r>
                      <a:r>
                        <a:rPr b="1" lang="en-US" sz="1800">
                          <a:latin typeface="Comfortaa"/>
                          <a:ea typeface="Comfortaa"/>
                          <a:cs typeface="Comfortaa"/>
                          <a:sym typeface="Comfortaa"/>
                        </a:rPr>
                        <a:t>patella </a:t>
                      </a:r>
                      <a:r>
                        <a:rPr lang="en-US" sz="1800">
                          <a:latin typeface="Comfortaa"/>
                          <a:ea typeface="Comfortaa"/>
                          <a:cs typeface="Comfortaa"/>
                          <a:sym typeface="Comfortaa"/>
                        </a:rPr>
                        <a:t>and the </a:t>
                      </a:r>
                      <a:r>
                        <a:rPr b="1" lang="en-US" sz="1800">
                          <a:latin typeface="Comfortaa"/>
                          <a:ea typeface="Comfortaa"/>
                          <a:cs typeface="Comfortaa"/>
                          <a:sym typeface="Comfortaa"/>
                        </a:rPr>
                        <a:t>ligamentum patellae</a:t>
                      </a:r>
                      <a:r>
                        <a:rPr lang="en-US" sz="1800">
                          <a:latin typeface="Comfortaa"/>
                          <a:ea typeface="Comfortaa"/>
                          <a:cs typeface="Comfortaa"/>
                          <a:sym typeface="Comfortaa"/>
                        </a:rPr>
                        <a:t> can be easily palpated.</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a:t>
                      </a:r>
                      <a:r>
                        <a:rPr b="1" lang="en-US" sz="1800">
                          <a:latin typeface="Comfortaa"/>
                          <a:ea typeface="Comfortaa"/>
                          <a:cs typeface="Comfortaa"/>
                          <a:sym typeface="Comfortaa"/>
                        </a:rPr>
                        <a:t>1.</a:t>
                      </a:r>
                      <a:r>
                        <a:rPr lang="en-US" sz="1800">
                          <a:latin typeface="Comfortaa"/>
                          <a:ea typeface="Comfortaa"/>
                          <a:cs typeface="Comfortaa"/>
                          <a:sym typeface="Comfortaa"/>
                        </a:rPr>
                        <a:t> The</a:t>
                      </a:r>
                      <a:r>
                        <a:rPr b="1" lang="en-US" sz="1800">
                          <a:latin typeface="Comfortaa"/>
                          <a:ea typeface="Comfortaa"/>
                          <a:cs typeface="Comfortaa"/>
                          <a:sym typeface="Comfortaa"/>
                        </a:rPr>
                        <a:t> ligamentum patellae</a:t>
                      </a:r>
                      <a:r>
                        <a:rPr lang="en-US" sz="1800">
                          <a:latin typeface="Comfortaa"/>
                          <a:ea typeface="Comfortaa"/>
                          <a:cs typeface="Comfortaa"/>
                          <a:sym typeface="Comfortaa"/>
                        </a:rPr>
                        <a:t> can be traced downward as it is attached to the </a:t>
                      </a:r>
                      <a:r>
                        <a:rPr b="1" lang="en-US" sz="1800">
                          <a:latin typeface="Comfortaa"/>
                          <a:ea typeface="Comfortaa"/>
                          <a:cs typeface="Comfortaa"/>
                          <a:sym typeface="Comfortaa"/>
                        </a:rPr>
                        <a:t>tibial tuberosity</a:t>
                      </a:r>
                      <a:r>
                        <a:rPr lang="en-US" sz="1800">
                          <a:latin typeface="Comfortaa"/>
                          <a:ea typeface="Comfortaa"/>
                          <a:cs typeface="Comfortaa"/>
                          <a:sym typeface="Comfortaa"/>
                        </a:rPr>
                        <a:t>.</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a:t>
                      </a:r>
                      <a:r>
                        <a:rPr b="1" lang="en-US" sz="1800">
                          <a:latin typeface="Comfortaa"/>
                          <a:ea typeface="Comfortaa"/>
                          <a:cs typeface="Comfortaa"/>
                          <a:sym typeface="Comfortaa"/>
                        </a:rPr>
                        <a:t>2.</a:t>
                      </a:r>
                      <a:r>
                        <a:rPr lang="en-US" sz="1800">
                          <a:latin typeface="Comfortaa"/>
                          <a:ea typeface="Comfortaa"/>
                          <a:cs typeface="Comfortaa"/>
                          <a:sym typeface="Comfortaa"/>
                        </a:rPr>
                        <a:t> The condyles of the </a:t>
                      </a:r>
                      <a:r>
                        <a:rPr b="1" lang="en-US" sz="1800">
                          <a:latin typeface="Comfortaa"/>
                          <a:ea typeface="Comfortaa"/>
                          <a:cs typeface="Comfortaa"/>
                          <a:sym typeface="Comfortaa"/>
                        </a:rPr>
                        <a:t>femur </a:t>
                      </a:r>
                      <a:r>
                        <a:rPr lang="en-US" sz="1800">
                          <a:latin typeface="Comfortaa"/>
                          <a:ea typeface="Comfortaa"/>
                          <a:cs typeface="Comfortaa"/>
                          <a:sym typeface="Comfortaa"/>
                        </a:rPr>
                        <a:t>and </a:t>
                      </a:r>
                      <a:r>
                        <a:rPr b="1" lang="en-US" sz="1800">
                          <a:latin typeface="Comfortaa"/>
                          <a:ea typeface="Comfortaa"/>
                          <a:cs typeface="Comfortaa"/>
                          <a:sym typeface="Comfortaa"/>
                        </a:rPr>
                        <a:t>tibia </a:t>
                      </a:r>
                      <a:r>
                        <a:rPr lang="en-US" sz="1800">
                          <a:latin typeface="Comfortaa"/>
                          <a:ea typeface="Comfortaa"/>
                          <a:cs typeface="Comfortaa"/>
                          <a:sym typeface="Comfortaa"/>
                        </a:rPr>
                        <a:t>can be recognized on the sides of the knee and the joint line can be identified between them</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On the medial aspect of the knee Joint try to palpate:</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b="1" lang="en-US" sz="1800">
                          <a:latin typeface="Comfortaa"/>
                          <a:ea typeface="Comfortaa"/>
                          <a:cs typeface="Comfortaa"/>
                          <a:sym typeface="Comfortaa"/>
                        </a:rPr>
                        <a:t>1.</a:t>
                      </a:r>
                      <a:r>
                        <a:rPr lang="en-US" sz="1800">
                          <a:latin typeface="Comfortaa"/>
                          <a:ea typeface="Comfortaa"/>
                          <a:cs typeface="Comfortaa"/>
                          <a:sym typeface="Comfortaa"/>
                        </a:rPr>
                        <a:t> Medial </a:t>
                      </a:r>
                      <a:r>
                        <a:rPr b="1" lang="en-US" sz="1800">
                          <a:latin typeface="Comfortaa"/>
                          <a:ea typeface="Comfortaa"/>
                          <a:cs typeface="Comfortaa"/>
                          <a:sym typeface="Comfortaa"/>
                        </a:rPr>
                        <a:t>femoral condyle</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b="1" lang="en-US" sz="1800">
                          <a:latin typeface="Comfortaa"/>
                          <a:ea typeface="Comfortaa"/>
                          <a:cs typeface="Comfortaa"/>
                          <a:sym typeface="Comfortaa"/>
                        </a:rPr>
                        <a:t>2.</a:t>
                      </a:r>
                      <a:r>
                        <a:rPr lang="en-US" sz="1800">
                          <a:latin typeface="Comfortaa"/>
                          <a:ea typeface="Comfortaa"/>
                          <a:cs typeface="Comfortaa"/>
                          <a:sym typeface="Comfortaa"/>
                        </a:rPr>
                        <a:t> Medial</a:t>
                      </a:r>
                      <a:r>
                        <a:rPr b="1" lang="en-US" sz="1800">
                          <a:latin typeface="Comfortaa"/>
                          <a:ea typeface="Comfortaa"/>
                          <a:cs typeface="Comfortaa"/>
                          <a:sym typeface="Comfortaa"/>
                        </a:rPr>
                        <a:t> tibial condyle</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b="1" lang="en-US" sz="1800">
                          <a:latin typeface="Comfortaa"/>
                          <a:ea typeface="Comfortaa"/>
                          <a:cs typeface="Comfortaa"/>
                          <a:sym typeface="Comfortaa"/>
                        </a:rPr>
                        <a:t>3.</a:t>
                      </a:r>
                      <a:r>
                        <a:rPr lang="en-US" sz="1800">
                          <a:latin typeface="Comfortaa"/>
                          <a:ea typeface="Comfortaa"/>
                          <a:cs typeface="Comfortaa"/>
                          <a:sym typeface="Comfortaa"/>
                        </a:rPr>
                        <a:t> The 3 tendons of:</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b="1" lang="en-US" sz="1800">
                          <a:latin typeface="Comfortaa"/>
                          <a:ea typeface="Comfortaa"/>
                          <a:cs typeface="Comfortaa"/>
                          <a:sym typeface="Comfortaa"/>
                        </a:rPr>
                        <a:t> ● Sartorius</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b="1" lang="en-US" sz="1800">
                          <a:latin typeface="Comfortaa"/>
                          <a:ea typeface="Comfortaa"/>
                          <a:cs typeface="Comfortaa"/>
                          <a:sym typeface="Comfortaa"/>
                        </a:rPr>
                        <a:t> ● Gracilis</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b="1" lang="en-US" sz="1800">
                          <a:latin typeface="Comfortaa"/>
                          <a:ea typeface="Comfortaa"/>
                          <a:cs typeface="Comfortaa"/>
                          <a:sym typeface="Comfortaa"/>
                        </a:rPr>
                        <a:t> ● Semitendinosus.</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On the lateral aspect of the knee Joint try to palpate:</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1. Lateral </a:t>
                      </a:r>
                      <a:r>
                        <a:rPr b="1" lang="en-US" sz="1800">
                          <a:latin typeface="Comfortaa"/>
                          <a:ea typeface="Comfortaa"/>
                          <a:cs typeface="Comfortaa"/>
                          <a:sym typeface="Comfortaa"/>
                        </a:rPr>
                        <a:t>femoral condyle</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2. Lateral </a:t>
                      </a:r>
                      <a:r>
                        <a:rPr b="1" lang="en-US" sz="1800">
                          <a:latin typeface="Comfortaa"/>
                          <a:ea typeface="Comfortaa"/>
                          <a:cs typeface="Comfortaa"/>
                          <a:sym typeface="Comfortaa"/>
                        </a:rPr>
                        <a:t>tibial condyle</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3. Head of the </a:t>
                      </a:r>
                      <a:r>
                        <a:rPr b="1" lang="en-US" sz="1800">
                          <a:latin typeface="Comfortaa"/>
                          <a:ea typeface="Comfortaa"/>
                          <a:cs typeface="Comfortaa"/>
                          <a:sym typeface="Comfortaa"/>
                        </a:rPr>
                        <a:t>fibula</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4. Neck of the </a:t>
                      </a:r>
                      <a:r>
                        <a:rPr b="1" lang="en-US" sz="1800">
                          <a:latin typeface="Comfortaa"/>
                          <a:ea typeface="Comfortaa"/>
                          <a:cs typeface="Comfortaa"/>
                          <a:sym typeface="Comfortaa"/>
                        </a:rPr>
                        <a:t>fibula</a:t>
                      </a:r>
                      <a:endParaRPr b="1" sz="1800">
                        <a:latin typeface="Comfortaa"/>
                        <a:ea typeface="Comfortaa"/>
                        <a:cs typeface="Comfortaa"/>
                        <a:sym typeface="Comfortaa"/>
                      </a:endParaRPr>
                    </a:p>
                    <a:p>
                      <a:pPr indent="0" lvl="0" marL="0" rtl="0" algn="l">
                        <a:lnSpc>
                          <a:spcPct val="115000"/>
                        </a:lnSpc>
                        <a:spcBef>
                          <a:spcPts val="0"/>
                        </a:spcBef>
                        <a:spcAft>
                          <a:spcPts val="0"/>
                        </a:spcAft>
                        <a:buNone/>
                      </a:pPr>
                      <a:r>
                        <a:rPr lang="en-US" sz="1800">
                          <a:latin typeface="Comfortaa"/>
                          <a:ea typeface="Comfortaa"/>
                          <a:cs typeface="Comfortaa"/>
                          <a:sym typeface="Comfortaa"/>
                        </a:rPr>
                        <a:t> 5. Tendon of </a:t>
                      </a:r>
                      <a:r>
                        <a:rPr b="1" lang="en-US" sz="1800">
                          <a:latin typeface="Comfortaa"/>
                          <a:ea typeface="Comfortaa"/>
                          <a:cs typeface="Comfortaa"/>
                          <a:sym typeface="Comfortaa"/>
                        </a:rPr>
                        <a:t>biceps femoris</a:t>
                      </a:r>
                      <a:endParaRPr b="1" sz="1800">
                        <a:latin typeface="Comfortaa"/>
                        <a:ea typeface="Comfortaa"/>
                        <a:cs typeface="Comfortaa"/>
                        <a:sym typeface="Comfortaa"/>
                      </a:endParaRPr>
                    </a:p>
                  </a:txBody>
                  <a:tcPr marT="91425" marB="91425" marR="91425" marL="91425"/>
                </a:tc>
              </a:tr>
              <a:tr h="1219000">
                <a:tc vMerge="1"/>
                <a:tc vMerge="1"/>
              </a:tr>
              <a:tr h="5114450">
                <a:tc vMerge="1"/>
                <a:tc vMerge="1"/>
              </a:tr>
            </a:tbl>
          </a:graphicData>
        </a:graphic>
      </p:graphicFrame>
      <p:grpSp>
        <p:nvGrpSpPr>
          <p:cNvPr id="433" name="Google Shape;433;g4f87ef1f9ad98c_64"/>
          <p:cNvGrpSpPr/>
          <p:nvPr/>
        </p:nvGrpSpPr>
        <p:grpSpPr>
          <a:xfrm>
            <a:off x="9216978" y="1029829"/>
            <a:ext cx="4665429" cy="1244475"/>
            <a:chOff x="4411970" y="4340222"/>
            <a:chExt cx="779468" cy="242682"/>
          </a:xfrm>
        </p:grpSpPr>
        <p:sp>
          <p:nvSpPr>
            <p:cNvPr id="434" name="Google Shape;434;g4f87ef1f9ad98c_6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g4f87ef1f9ad98c_6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g4f87ef1f9ad98c_6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7" name="Google Shape;437;g4f87ef1f9ad98c_64"/>
          <p:cNvPicPr preferRelativeResize="0"/>
          <p:nvPr/>
        </p:nvPicPr>
        <p:blipFill>
          <a:blip r:embed="rId5">
            <a:alphaModFix/>
          </a:blip>
          <a:stretch>
            <a:fillRect/>
          </a:stretch>
        </p:blipFill>
        <p:spPr>
          <a:xfrm>
            <a:off x="2117062" y="7222703"/>
            <a:ext cx="5678925" cy="2604400"/>
          </a:xfrm>
          <a:prstGeom prst="rect">
            <a:avLst/>
          </a:prstGeom>
          <a:noFill/>
          <a:ln>
            <a:noFill/>
          </a:ln>
        </p:spPr>
      </p:pic>
      <p:sp>
        <p:nvSpPr>
          <p:cNvPr id="438" name="Google Shape;438;g4f87ef1f9ad98c_64"/>
          <p:cNvSpPr txBox="1"/>
          <p:nvPr/>
        </p:nvSpPr>
        <p:spPr>
          <a:xfrm>
            <a:off x="2402020" y="1275863"/>
            <a:ext cx="51090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  2   </a:t>
            </a:r>
            <a:r>
              <a:rPr lang="en-US" sz="2800">
                <a:latin typeface="Comfortaa"/>
                <a:ea typeface="Comfortaa"/>
                <a:cs typeface="Comfortaa"/>
                <a:sym typeface="Comfortaa"/>
              </a:rPr>
              <a:t>Femoral triangle:</a:t>
            </a:r>
            <a:endParaRPr sz="2800">
              <a:latin typeface="Comfortaa"/>
              <a:ea typeface="Comfortaa"/>
              <a:cs typeface="Comfortaa"/>
              <a:sym typeface="Comfortaa"/>
            </a:endParaRPr>
          </a:p>
        </p:txBody>
      </p:sp>
      <p:sp>
        <p:nvSpPr>
          <p:cNvPr id="439" name="Google Shape;439;g4f87ef1f9ad98c_64"/>
          <p:cNvSpPr txBox="1"/>
          <p:nvPr/>
        </p:nvSpPr>
        <p:spPr>
          <a:xfrm>
            <a:off x="9651918" y="1275863"/>
            <a:ext cx="5109000" cy="75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 3    </a:t>
            </a:r>
            <a:r>
              <a:rPr lang="en-US" sz="3300">
                <a:latin typeface="Comfortaa"/>
                <a:ea typeface="Comfortaa"/>
                <a:cs typeface="Comfortaa"/>
                <a:sym typeface="Comfortaa"/>
              </a:rPr>
              <a:t>Knee region:</a:t>
            </a:r>
            <a:endParaRPr sz="3300">
              <a:latin typeface="Comfortaa"/>
              <a:ea typeface="Comfortaa"/>
              <a:cs typeface="Comfortaa"/>
              <a:sym typeface="Comfortaa"/>
            </a:endParaRPr>
          </a:p>
        </p:txBody>
      </p:sp>
      <p:sp>
        <p:nvSpPr>
          <p:cNvPr id="440" name="Google Shape;440;g4f87ef1f9ad98c_64"/>
          <p:cNvSpPr txBox="1"/>
          <p:nvPr/>
        </p:nvSpPr>
        <p:spPr>
          <a:xfrm>
            <a:off x="4483225" y="2064050"/>
            <a:ext cx="1278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g109ba63a99d_0_25"/>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pic>
        <p:nvPicPr>
          <p:cNvPr id="446" name="Google Shape;446;g109ba63a99d_0_25"/>
          <p:cNvPicPr preferRelativeResize="0"/>
          <p:nvPr/>
        </p:nvPicPr>
        <p:blipFill rotWithShape="1">
          <a:blip r:embed="rId4">
            <a:alphaModFix/>
          </a:blip>
          <a:srcRect b="0" l="0" r="0" t="0"/>
          <a:stretch/>
        </p:blipFill>
        <p:spPr>
          <a:xfrm>
            <a:off x="17221334" y="24430"/>
            <a:ext cx="1039163" cy="5180357"/>
          </a:xfrm>
          <a:prstGeom prst="rect">
            <a:avLst/>
          </a:prstGeom>
          <a:noFill/>
          <a:ln>
            <a:noFill/>
          </a:ln>
        </p:spPr>
      </p:pic>
      <p:grpSp>
        <p:nvGrpSpPr>
          <p:cNvPr id="447" name="Google Shape;447;g109ba63a99d_0_25"/>
          <p:cNvGrpSpPr/>
          <p:nvPr/>
        </p:nvGrpSpPr>
        <p:grpSpPr>
          <a:xfrm>
            <a:off x="2514653" y="751229"/>
            <a:ext cx="4665429" cy="1244475"/>
            <a:chOff x="4411970" y="4340222"/>
            <a:chExt cx="779468" cy="242682"/>
          </a:xfrm>
        </p:grpSpPr>
        <p:sp>
          <p:nvSpPr>
            <p:cNvPr id="448" name="Google Shape;448;g109ba63a99d_0_25"/>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g109ba63a99d_0_25"/>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g109ba63a99d_0_25"/>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1" name="Google Shape;451;g109ba63a99d_0_25"/>
          <p:cNvSpPr txBox="1"/>
          <p:nvPr/>
        </p:nvSpPr>
        <p:spPr>
          <a:xfrm>
            <a:off x="2949593" y="997263"/>
            <a:ext cx="5109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 3    </a:t>
            </a:r>
            <a:r>
              <a:rPr lang="en-US" sz="3300">
                <a:latin typeface="Comfortaa"/>
                <a:ea typeface="Comfortaa"/>
                <a:cs typeface="Comfortaa"/>
                <a:sym typeface="Comfortaa"/>
              </a:rPr>
              <a:t>Knee region:</a:t>
            </a:r>
            <a:endParaRPr sz="3300">
              <a:latin typeface="Comfortaa"/>
              <a:ea typeface="Comfortaa"/>
              <a:cs typeface="Comfortaa"/>
              <a:sym typeface="Comfortaa"/>
            </a:endParaRPr>
          </a:p>
        </p:txBody>
      </p:sp>
      <p:pic>
        <p:nvPicPr>
          <p:cNvPr id="452" name="Google Shape;452;g109ba63a99d_0_25"/>
          <p:cNvPicPr preferRelativeResize="0"/>
          <p:nvPr/>
        </p:nvPicPr>
        <p:blipFill>
          <a:blip r:embed="rId5">
            <a:alphaModFix/>
          </a:blip>
          <a:stretch>
            <a:fillRect/>
          </a:stretch>
        </p:blipFill>
        <p:spPr>
          <a:xfrm>
            <a:off x="951525" y="2289948"/>
            <a:ext cx="3391051" cy="4578675"/>
          </a:xfrm>
          <a:prstGeom prst="rect">
            <a:avLst/>
          </a:prstGeom>
          <a:noFill/>
          <a:ln>
            <a:noFill/>
          </a:ln>
        </p:spPr>
      </p:pic>
      <p:pic>
        <p:nvPicPr>
          <p:cNvPr id="453" name="Google Shape;453;g109ba63a99d_0_25"/>
          <p:cNvPicPr preferRelativeResize="0"/>
          <p:nvPr/>
        </p:nvPicPr>
        <p:blipFill>
          <a:blip r:embed="rId6">
            <a:alphaModFix/>
          </a:blip>
          <a:stretch>
            <a:fillRect/>
          </a:stretch>
        </p:blipFill>
        <p:spPr>
          <a:xfrm>
            <a:off x="4769696" y="5604380"/>
            <a:ext cx="4145669" cy="3888200"/>
          </a:xfrm>
          <a:prstGeom prst="rect">
            <a:avLst/>
          </a:prstGeom>
          <a:noFill/>
          <a:ln>
            <a:noFill/>
          </a:ln>
        </p:spPr>
      </p:pic>
      <p:pic>
        <p:nvPicPr>
          <p:cNvPr id="454" name="Google Shape;454;g109ba63a99d_0_25"/>
          <p:cNvPicPr preferRelativeResize="0"/>
          <p:nvPr/>
        </p:nvPicPr>
        <p:blipFill>
          <a:blip r:embed="rId7">
            <a:alphaModFix/>
          </a:blip>
          <a:stretch>
            <a:fillRect/>
          </a:stretch>
        </p:blipFill>
        <p:spPr>
          <a:xfrm>
            <a:off x="9342496" y="2120609"/>
            <a:ext cx="4145675" cy="4461366"/>
          </a:xfrm>
          <a:prstGeom prst="rect">
            <a:avLst/>
          </a:prstGeom>
          <a:noFill/>
          <a:ln>
            <a:noFill/>
          </a:ln>
        </p:spPr>
      </p:pic>
      <p:pic>
        <p:nvPicPr>
          <p:cNvPr id="455" name="Google Shape;455;g109ba63a99d_0_25"/>
          <p:cNvPicPr preferRelativeResize="0"/>
          <p:nvPr/>
        </p:nvPicPr>
        <p:blipFill>
          <a:blip r:embed="rId8">
            <a:alphaModFix/>
          </a:blip>
          <a:stretch>
            <a:fillRect/>
          </a:stretch>
        </p:blipFill>
        <p:spPr>
          <a:xfrm>
            <a:off x="14021346" y="5357187"/>
            <a:ext cx="3393229" cy="4064238"/>
          </a:xfrm>
          <a:prstGeom prst="rect">
            <a:avLst/>
          </a:prstGeom>
          <a:noFill/>
          <a:ln>
            <a:noFill/>
          </a:ln>
        </p:spPr>
      </p:pic>
      <p:sp>
        <p:nvSpPr>
          <p:cNvPr id="456" name="Google Shape;456;g109ba63a99d_0_25"/>
          <p:cNvSpPr txBox="1"/>
          <p:nvPr/>
        </p:nvSpPr>
        <p:spPr>
          <a:xfrm>
            <a:off x="1294575" y="7259475"/>
            <a:ext cx="2916900" cy="83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100">
                <a:latin typeface="Comfortaa"/>
                <a:ea typeface="Comfortaa"/>
                <a:cs typeface="Comfortaa"/>
                <a:sym typeface="Comfortaa"/>
              </a:rPr>
              <a:t>BACK OK KNEE AND LEG</a:t>
            </a:r>
            <a:endParaRPr b="1" sz="2100">
              <a:latin typeface="Comfortaa"/>
              <a:ea typeface="Comfortaa"/>
              <a:cs typeface="Comfortaa"/>
              <a:sym typeface="Comfortaa"/>
            </a:endParaRPr>
          </a:p>
        </p:txBody>
      </p:sp>
      <p:sp>
        <p:nvSpPr>
          <p:cNvPr id="457" name="Google Shape;457;g109ba63a99d_0_25"/>
          <p:cNvSpPr txBox="1"/>
          <p:nvPr/>
        </p:nvSpPr>
        <p:spPr>
          <a:xfrm>
            <a:off x="4973988" y="4804575"/>
            <a:ext cx="3737100" cy="52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200">
                <a:latin typeface="Comfortaa"/>
                <a:ea typeface="Comfortaa"/>
                <a:cs typeface="Comfortaa"/>
                <a:sym typeface="Comfortaa"/>
              </a:rPr>
              <a:t>KNEE REGION</a:t>
            </a:r>
            <a:endParaRPr b="1" sz="2200">
              <a:latin typeface="Comfortaa"/>
              <a:ea typeface="Comfortaa"/>
              <a:cs typeface="Comfortaa"/>
              <a:sym typeface="Comfortaa"/>
            </a:endParaRPr>
          </a:p>
        </p:txBody>
      </p:sp>
      <p:sp>
        <p:nvSpPr>
          <p:cNvPr id="458" name="Google Shape;458;g109ba63a99d_0_25"/>
          <p:cNvSpPr txBox="1"/>
          <p:nvPr/>
        </p:nvSpPr>
        <p:spPr>
          <a:xfrm>
            <a:off x="9342488" y="6868625"/>
            <a:ext cx="3737100" cy="52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200">
                <a:latin typeface="Comfortaa"/>
                <a:ea typeface="Comfortaa"/>
                <a:cs typeface="Comfortaa"/>
                <a:sym typeface="Comfortaa"/>
              </a:rPr>
              <a:t>LATERAL ASPECT</a:t>
            </a:r>
            <a:endParaRPr b="1" sz="2200">
              <a:latin typeface="Comfortaa"/>
              <a:ea typeface="Comfortaa"/>
              <a:cs typeface="Comfortaa"/>
              <a:sym typeface="Comfortaa"/>
            </a:endParaRPr>
          </a:p>
        </p:txBody>
      </p:sp>
      <p:sp>
        <p:nvSpPr>
          <p:cNvPr id="459" name="Google Shape;459;g109ba63a99d_0_25"/>
          <p:cNvSpPr txBox="1"/>
          <p:nvPr/>
        </p:nvSpPr>
        <p:spPr>
          <a:xfrm>
            <a:off x="13849400" y="4486675"/>
            <a:ext cx="3737100" cy="52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200">
                <a:latin typeface="Comfortaa"/>
                <a:ea typeface="Comfortaa"/>
                <a:cs typeface="Comfortaa"/>
                <a:sym typeface="Comfortaa"/>
              </a:rPr>
              <a:t>MEDIAL ASPECT</a:t>
            </a:r>
            <a:endParaRPr b="1" sz="2200">
              <a:latin typeface="Comfortaa"/>
              <a:ea typeface="Comfortaa"/>
              <a:cs typeface="Comfortaa"/>
              <a:sym typeface="Comforta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g109ba63a99d_0_9"/>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465" name="Google Shape;465;g109ba63a99d_0_9"/>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pSp>
        <p:nvGrpSpPr>
          <p:cNvPr id="466" name="Google Shape;466;g109ba63a99d_0_9"/>
          <p:cNvGrpSpPr/>
          <p:nvPr/>
        </p:nvGrpSpPr>
        <p:grpSpPr>
          <a:xfrm>
            <a:off x="2023028" y="318454"/>
            <a:ext cx="4665429" cy="1244475"/>
            <a:chOff x="4411970" y="4340222"/>
            <a:chExt cx="779468" cy="242682"/>
          </a:xfrm>
        </p:grpSpPr>
        <p:sp>
          <p:nvSpPr>
            <p:cNvPr id="467" name="Google Shape;467;g109ba63a99d_0_9"/>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68" name="Google Shape;468;g109ba63a99d_0_9"/>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69" name="Google Shape;469;g109ba63a99d_0_9"/>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grpSp>
      <p:sp>
        <p:nvSpPr>
          <p:cNvPr id="470" name="Google Shape;470;g109ba63a99d_0_9"/>
          <p:cNvSpPr txBox="1"/>
          <p:nvPr/>
        </p:nvSpPr>
        <p:spPr>
          <a:xfrm>
            <a:off x="2457968" y="564488"/>
            <a:ext cx="51090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Comfortaa"/>
                <a:ea typeface="Comfortaa"/>
                <a:cs typeface="Comfortaa"/>
                <a:sym typeface="Comfortaa"/>
              </a:rPr>
              <a:t> 4    </a:t>
            </a:r>
            <a:r>
              <a:rPr lang="en-US" sz="3100">
                <a:latin typeface="Comfortaa"/>
                <a:ea typeface="Comfortaa"/>
                <a:cs typeface="Comfortaa"/>
                <a:sym typeface="Comfortaa"/>
              </a:rPr>
              <a:t>iliac crest</a:t>
            </a:r>
            <a:endParaRPr sz="3100">
              <a:latin typeface="Comfortaa"/>
              <a:ea typeface="Comfortaa"/>
              <a:cs typeface="Comfortaa"/>
              <a:sym typeface="Comfortaa"/>
            </a:endParaRPr>
          </a:p>
        </p:txBody>
      </p:sp>
      <p:sp>
        <p:nvSpPr>
          <p:cNvPr id="471" name="Google Shape;471;g109ba63a99d_0_9"/>
          <p:cNvSpPr txBox="1"/>
          <p:nvPr/>
        </p:nvSpPr>
        <p:spPr>
          <a:xfrm>
            <a:off x="1556775" y="2228650"/>
            <a:ext cx="9242400" cy="7619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Comfortaa"/>
                <a:ea typeface="Comfortaa"/>
                <a:cs typeface="Comfortaa"/>
                <a:sym typeface="Comfortaa"/>
              </a:rPr>
              <a:t>The </a:t>
            </a:r>
            <a:r>
              <a:rPr lang="en-US" sz="2100">
                <a:solidFill>
                  <a:srgbClr val="CC0000"/>
                </a:solidFill>
                <a:latin typeface="Comfortaa"/>
                <a:ea typeface="Comfortaa"/>
                <a:cs typeface="Comfortaa"/>
                <a:sym typeface="Comfortaa"/>
              </a:rPr>
              <a:t>iliac crest</a:t>
            </a:r>
            <a:r>
              <a:rPr lang="en-US" sz="2100">
                <a:latin typeface="Comfortaa"/>
                <a:ea typeface="Comfortaa"/>
                <a:cs typeface="Comfortaa"/>
                <a:sym typeface="Comfortaa"/>
              </a:rPr>
              <a:t> is </a:t>
            </a:r>
            <a:r>
              <a:rPr lang="en-US" sz="2100">
                <a:latin typeface="Comfortaa"/>
                <a:ea typeface="Comfortaa"/>
                <a:cs typeface="Comfortaa"/>
                <a:sym typeface="Comfortaa"/>
              </a:rPr>
              <a:t>subcutaneous</a:t>
            </a:r>
            <a:r>
              <a:rPr lang="en-US" sz="2100">
                <a:latin typeface="Comfortaa"/>
                <a:ea typeface="Comfortaa"/>
                <a:cs typeface="Comfortaa"/>
                <a:sym typeface="Comfortaa"/>
              </a:rPr>
              <a:t> and can be palpated throughout its length, from the ASIS to the PSIS.</a:t>
            </a:r>
            <a:endParaRPr sz="2100">
              <a:latin typeface="Comfortaa"/>
              <a:ea typeface="Comfortaa"/>
              <a:cs typeface="Comfortaa"/>
              <a:sym typeface="Comfortaa"/>
            </a:endParaRPr>
          </a:p>
          <a:p>
            <a:pPr indent="0" lvl="0" marL="0" rtl="0" algn="l">
              <a:spcBef>
                <a:spcPts val="0"/>
              </a:spcBef>
              <a:spcAft>
                <a:spcPts val="0"/>
              </a:spcAft>
              <a:buNone/>
            </a:pPr>
            <a:r>
              <a:t/>
            </a:r>
            <a:endParaRPr sz="2100">
              <a:latin typeface="Comfortaa"/>
              <a:ea typeface="Comfortaa"/>
              <a:cs typeface="Comfortaa"/>
              <a:sym typeface="Comfortaa"/>
            </a:endParaRPr>
          </a:p>
          <a:p>
            <a:pPr indent="0" lvl="0" marL="0" rtl="0" algn="l">
              <a:spcBef>
                <a:spcPts val="0"/>
              </a:spcBef>
              <a:spcAft>
                <a:spcPts val="0"/>
              </a:spcAft>
              <a:buNone/>
            </a:pPr>
            <a:r>
              <a:rPr lang="en-US" sz="2100">
                <a:solidFill>
                  <a:srgbClr val="CC0000"/>
                </a:solidFill>
                <a:latin typeface="Comfortaa"/>
                <a:ea typeface="Comfortaa"/>
                <a:cs typeface="Comfortaa"/>
                <a:sym typeface="Comfortaa"/>
              </a:rPr>
              <a:t>The Greater trochanter</a:t>
            </a:r>
            <a:r>
              <a:rPr lang="en-US" sz="2100">
                <a:latin typeface="Comfortaa"/>
                <a:ea typeface="Comfortaa"/>
                <a:cs typeface="Comfortaa"/>
                <a:sym typeface="Comfortaa"/>
              </a:rPr>
              <a:t> of the femur is also subcutaneous and can be palpated on the lateral aspect of the hip joint behind and below to the ASIS</a:t>
            </a:r>
            <a:endParaRPr sz="2100">
              <a:latin typeface="Comfortaa"/>
              <a:ea typeface="Comfortaa"/>
              <a:cs typeface="Comfortaa"/>
              <a:sym typeface="Comfortaa"/>
            </a:endParaRPr>
          </a:p>
          <a:p>
            <a:pPr indent="0" lvl="0" marL="0" rtl="0" algn="l">
              <a:spcBef>
                <a:spcPts val="0"/>
              </a:spcBef>
              <a:spcAft>
                <a:spcPts val="0"/>
              </a:spcAft>
              <a:buNone/>
            </a:pPr>
            <a:r>
              <a:t/>
            </a:r>
            <a:endParaRPr sz="2100">
              <a:latin typeface="Comfortaa"/>
              <a:ea typeface="Comfortaa"/>
              <a:cs typeface="Comfortaa"/>
              <a:sym typeface="Comfortaa"/>
            </a:endParaRPr>
          </a:p>
          <a:p>
            <a:pPr indent="0" lvl="0" marL="0" rtl="0" algn="l">
              <a:spcBef>
                <a:spcPts val="0"/>
              </a:spcBef>
              <a:spcAft>
                <a:spcPts val="0"/>
              </a:spcAft>
              <a:buNone/>
            </a:pPr>
            <a:r>
              <a:t/>
            </a:r>
            <a:endParaRPr sz="2100">
              <a:latin typeface="Comfortaa"/>
              <a:ea typeface="Comfortaa"/>
              <a:cs typeface="Comfortaa"/>
              <a:sym typeface="Comfortaa"/>
            </a:endParaRPr>
          </a:p>
          <a:p>
            <a:pPr indent="0" lvl="0" marL="0" rtl="0" algn="l">
              <a:spcBef>
                <a:spcPts val="0"/>
              </a:spcBef>
              <a:spcAft>
                <a:spcPts val="0"/>
              </a:spcAft>
              <a:buNone/>
            </a:pPr>
            <a:r>
              <a:rPr lang="en-US" sz="2100">
                <a:latin typeface="Comfortaa"/>
                <a:ea typeface="Comfortaa"/>
                <a:cs typeface="Comfortaa"/>
                <a:sym typeface="Comfortaa"/>
              </a:rPr>
              <a:t>The </a:t>
            </a:r>
            <a:r>
              <a:rPr lang="en-US" sz="2100">
                <a:solidFill>
                  <a:srgbClr val="CC0000"/>
                </a:solidFill>
                <a:latin typeface="Comfortaa"/>
                <a:ea typeface="Comfortaa"/>
                <a:cs typeface="Comfortaa"/>
                <a:sym typeface="Comfortaa"/>
              </a:rPr>
              <a:t>greater trochanter</a:t>
            </a:r>
            <a:r>
              <a:rPr lang="en-US" sz="2100">
                <a:latin typeface="Comfortaa"/>
                <a:ea typeface="Comfortaa"/>
                <a:cs typeface="Comfortaa"/>
                <a:sym typeface="Comfortaa"/>
              </a:rPr>
              <a:t> of the femur lies a hand’s breadth below the iliac crest; it is </a:t>
            </a:r>
            <a:r>
              <a:rPr lang="en-US" sz="2100">
                <a:latin typeface="Comfortaa"/>
                <a:ea typeface="Comfortaa"/>
                <a:cs typeface="Comfortaa"/>
                <a:sym typeface="Comfortaa"/>
              </a:rPr>
              <a:t>best palpated with the hip abducted so that the overlying hip abductors (tensor fasciae latae and gluteus medius and minimus) are relaxed.</a:t>
            </a:r>
            <a:endParaRPr sz="2100">
              <a:latin typeface="Comfortaa"/>
              <a:ea typeface="Comfortaa"/>
              <a:cs typeface="Comfortaa"/>
              <a:sym typeface="Comfortaa"/>
            </a:endParaRPr>
          </a:p>
          <a:p>
            <a:pPr indent="0" lvl="0" marL="0" rtl="0" algn="l">
              <a:spcBef>
                <a:spcPts val="0"/>
              </a:spcBef>
              <a:spcAft>
                <a:spcPts val="0"/>
              </a:spcAft>
              <a:buNone/>
            </a:pPr>
            <a:r>
              <a:t/>
            </a:r>
            <a:endParaRPr sz="2100">
              <a:latin typeface="Comfortaa"/>
              <a:ea typeface="Comfortaa"/>
              <a:cs typeface="Comfortaa"/>
              <a:sym typeface="Comfortaa"/>
            </a:endParaRPr>
          </a:p>
          <a:p>
            <a:pPr indent="0" lvl="0" marL="0" rtl="0" algn="l">
              <a:spcBef>
                <a:spcPts val="0"/>
              </a:spcBef>
              <a:spcAft>
                <a:spcPts val="0"/>
              </a:spcAft>
              <a:buNone/>
            </a:pPr>
            <a:r>
              <a:rPr lang="en-US" sz="2100">
                <a:latin typeface="Comfortaa"/>
                <a:ea typeface="Comfortaa"/>
                <a:cs typeface="Comfortaa"/>
                <a:sym typeface="Comfortaa"/>
              </a:rPr>
              <a:t>in the very thin, wasted patient the greater trochanter may be seen as a prominent bulge and its overlying skin is a </a:t>
            </a:r>
            <a:r>
              <a:rPr b="1" lang="en-US" sz="2100">
                <a:solidFill>
                  <a:srgbClr val="CC0000"/>
                </a:solidFill>
                <a:latin typeface="Comfortaa"/>
                <a:ea typeface="Comfortaa"/>
                <a:cs typeface="Comfortaa"/>
                <a:sym typeface="Comfortaa"/>
              </a:rPr>
              <a:t>common site for a pressure sore to form in such a case.</a:t>
            </a:r>
            <a:endParaRPr b="1" sz="2100">
              <a:solidFill>
                <a:srgbClr val="CC0000"/>
              </a:solidFill>
              <a:latin typeface="Comfortaa"/>
              <a:ea typeface="Comfortaa"/>
              <a:cs typeface="Comfortaa"/>
              <a:sym typeface="Comfortaa"/>
            </a:endParaRPr>
          </a:p>
          <a:p>
            <a:pPr indent="0" lvl="0" marL="0" rtl="0" algn="l">
              <a:spcBef>
                <a:spcPts val="0"/>
              </a:spcBef>
              <a:spcAft>
                <a:spcPts val="0"/>
              </a:spcAft>
              <a:buNone/>
            </a:pPr>
            <a:r>
              <a:rPr b="1" lang="en-US" sz="2100">
                <a:solidFill>
                  <a:srgbClr val="CC0000"/>
                </a:solidFill>
                <a:latin typeface="Comfortaa"/>
                <a:ea typeface="Comfortaa"/>
                <a:cs typeface="Comfortaa"/>
                <a:sym typeface="Comfortaa"/>
              </a:rPr>
              <a:t> </a:t>
            </a:r>
            <a:endParaRPr b="1" sz="2100">
              <a:solidFill>
                <a:srgbClr val="CC0000"/>
              </a:solidFill>
              <a:latin typeface="Comfortaa"/>
              <a:ea typeface="Comfortaa"/>
              <a:cs typeface="Comfortaa"/>
              <a:sym typeface="Comfortaa"/>
            </a:endParaRPr>
          </a:p>
          <a:p>
            <a:pPr indent="0" lvl="0" marL="0" rtl="0" algn="l">
              <a:spcBef>
                <a:spcPts val="0"/>
              </a:spcBef>
              <a:spcAft>
                <a:spcPts val="0"/>
              </a:spcAft>
              <a:buNone/>
            </a:pPr>
            <a:r>
              <a:t/>
            </a:r>
            <a:endParaRPr sz="2100">
              <a:latin typeface="Comfortaa"/>
              <a:ea typeface="Comfortaa"/>
              <a:cs typeface="Comfortaa"/>
              <a:sym typeface="Comfortaa"/>
            </a:endParaRPr>
          </a:p>
          <a:p>
            <a:pPr indent="0" lvl="0" marL="0" rtl="0" algn="l">
              <a:spcBef>
                <a:spcPts val="0"/>
              </a:spcBef>
              <a:spcAft>
                <a:spcPts val="0"/>
              </a:spcAft>
              <a:buNone/>
            </a:pPr>
            <a:r>
              <a:rPr lang="en-US" sz="2100">
                <a:latin typeface="Comfortaa"/>
                <a:ea typeface="Comfortaa"/>
                <a:cs typeface="Comfortaa"/>
                <a:sym typeface="Comfortaa"/>
              </a:rPr>
              <a:t>The </a:t>
            </a:r>
            <a:r>
              <a:rPr lang="en-US" sz="2100">
                <a:solidFill>
                  <a:srgbClr val="CC0000"/>
                </a:solidFill>
                <a:latin typeface="Comfortaa"/>
                <a:ea typeface="Comfortaa"/>
                <a:cs typeface="Comfortaa"/>
                <a:sym typeface="Comfortaa"/>
              </a:rPr>
              <a:t>ischial tuberosity</a:t>
            </a:r>
            <a:r>
              <a:rPr lang="en-US" sz="2100">
                <a:latin typeface="Comfortaa"/>
                <a:ea typeface="Comfortaa"/>
                <a:cs typeface="Comfortaa"/>
                <a:sym typeface="Comfortaa"/>
              </a:rPr>
              <a:t> is covered by gluteus maximus when oe strands, in sitting position, however , the muscle slips away laterally so that weight is taken directly on the bone, to palpate this bony point, therefore, feel for it uncovered by gluteus maximus in the flexed position of the hip. </a:t>
            </a:r>
            <a:endParaRPr sz="2100">
              <a:latin typeface="Comfortaa"/>
              <a:ea typeface="Comfortaa"/>
              <a:cs typeface="Comfortaa"/>
              <a:sym typeface="Comfortaa"/>
            </a:endParaRPr>
          </a:p>
        </p:txBody>
      </p:sp>
      <p:pic>
        <p:nvPicPr>
          <p:cNvPr id="472" name="Google Shape;472;g109ba63a99d_0_9"/>
          <p:cNvPicPr preferRelativeResize="0"/>
          <p:nvPr/>
        </p:nvPicPr>
        <p:blipFill>
          <a:blip r:embed="rId5">
            <a:alphaModFix/>
          </a:blip>
          <a:stretch>
            <a:fillRect/>
          </a:stretch>
        </p:blipFill>
        <p:spPr>
          <a:xfrm>
            <a:off x="12377275" y="965100"/>
            <a:ext cx="4075374" cy="3900449"/>
          </a:xfrm>
          <a:prstGeom prst="rect">
            <a:avLst/>
          </a:prstGeom>
          <a:noFill/>
          <a:ln>
            <a:noFill/>
          </a:ln>
        </p:spPr>
      </p:pic>
      <p:pic>
        <p:nvPicPr>
          <p:cNvPr id="473" name="Google Shape;473;g109ba63a99d_0_9"/>
          <p:cNvPicPr preferRelativeResize="0"/>
          <p:nvPr/>
        </p:nvPicPr>
        <p:blipFill>
          <a:blip r:embed="rId6">
            <a:alphaModFix/>
          </a:blip>
          <a:stretch>
            <a:fillRect/>
          </a:stretch>
        </p:blipFill>
        <p:spPr>
          <a:xfrm>
            <a:off x="10935175" y="4865562"/>
            <a:ext cx="7184025" cy="3082664"/>
          </a:xfrm>
          <a:prstGeom prst="rect">
            <a:avLst/>
          </a:prstGeom>
          <a:noFill/>
          <a:ln>
            <a:noFill/>
          </a:ln>
        </p:spPr>
      </p:pic>
      <p:pic>
        <p:nvPicPr>
          <p:cNvPr id="474" name="Google Shape;474;g109ba63a99d_0_9"/>
          <p:cNvPicPr preferRelativeResize="0"/>
          <p:nvPr/>
        </p:nvPicPr>
        <p:blipFill>
          <a:blip r:embed="rId7">
            <a:alphaModFix/>
          </a:blip>
          <a:stretch>
            <a:fillRect/>
          </a:stretch>
        </p:blipFill>
        <p:spPr>
          <a:xfrm>
            <a:off x="13245775" y="8067851"/>
            <a:ext cx="2030555" cy="2033973"/>
          </a:xfrm>
          <a:prstGeom prst="rect">
            <a:avLst/>
          </a:prstGeom>
          <a:noFill/>
          <a:ln>
            <a:noFill/>
          </a:ln>
        </p:spPr>
      </p:pic>
      <p:sp>
        <p:nvSpPr>
          <p:cNvPr id="475" name="Google Shape;475;g109ba63a99d_0_9"/>
          <p:cNvSpPr txBox="1"/>
          <p:nvPr/>
        </p:nvSpPr>
        <p:spPr>
          <a:xfrm>
            <a:off x="13027750" y="213025"/>
            <a:ext cx="3326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300">
                <a:solidFill>
                  <a:srgbClr val="3D85C6"/>
                </a:solidFill>
                <a:latin typeface="Comfortaa"/>
                <a:ea typeface="Comfortaa"/>
                <a:cs typeface="Comfortaa"/>
                <a:sym typeface="Comfortaa"/>
              </a:rPr>
              <a:t>BOYS SLIDES ONLY</a:t>
            </a:r>
            <a:endParaRPr b="1" sz="2300">
              <a:solidFill>
                <a:srgbClr val="3D85C6"/>
              </a:solidFill>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g75ddb81a17d296db_0"/>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481" name="Google Shape;481;g75ddb81a17d296db_0"/>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aphicFrame>
        <p:nvGraphicFramePr>
          <p:cNvPr id="482" name="Google Shape;482;g75ddb81a17d296db_0"/>
          <p:cNvGraphicFramePr/>
          <p:nvPr/>
        </p:nvGraphicFramePr>
        <p:xfrm>
          <a:off x="2677953" y="2518727"/>
          <a:ext cx="3000000" cy="3000000"/>
        </p:xfrm>
        <a:graphic>
          <a:graphicData uri="http://schemas.openxmlformats.org/drawingml/2006/table">
            <a:tbl>
              <a:tblPr>
                <a:noFill/>
                <a:tableStyleId>{E15B0760-4BED-4A4F-AFF4-49A4295DB2DB}</a:tableStyleId>
              </a:tblPr>
              <a:tblGrid>
                <a:gridCol w="6706650"/>
                <a:gridCol w="5422125"/>
              </a:tblGrid>
              <a:tr h="676200">
                <a:tc rowSpan="3">
                  <a:txBody>
                    <a:bodyPr/>
                    <a:lstStyle/>
                    <a:p>
                      <a:pPr indent="0" lvl="0" marL="0" rtl="0" algn="l">
                        <a:spcBef>
                          <a:spcPts val="0"/>
                        </a:spcBef>
                        <a:spcAft>
                          <a:spcPts val="0"/>
                        </a:spcAft>
                        <a:buNone/>
                      </a:pPr>
                      <a:r>
                        <a:rPr lang="en-US" sz="2200">
                          <a:latin typeface="Comfortaa"/>
                          <a:ea typeface="Comfortaa"/>
                          <a:cs typeface="Comfortaa"/>
                          <a:sym typeface="Comfortaa"/>
                        </a:rPr>
                        <a:t>On the </a:t>
                      </a:r>
                      <a:r>
                        <a:rPr b="1" lang="en-US" sz="2200">
                          <a:latin typeface="Comfortaa"/>
                          <a:ea typeface="Comfortaa"/>
                          <a:cs typeface="Comfortaa"/>
                          <a:sym typeface="Comfortaa"/>
                        </a:rPr>
                        <a:t>anterior </a:t>
                      </a:r>
                      <a:r>
                        <a:rPr lang="en-US" sz="2200">
                          <a:latin typeface="Comfortaa"/>
                          <a:ea typeface="Comfortaa"/>
                          <a:cs typeface="Comfortaa"/>
                          <a:sym typeface="Comfortaa"/>
                        </a:rPr>
                        <a:t>aspect of the leg and knee Joint and try to palpate:</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1. The patella</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2. The tibial tuberosity</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3. The anterior border of the tibia, (shine)</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4. The medial tibial condyle</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5. The medial surface of the tibia</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6. The medial malleolus</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7. The lateral malleolus</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On the </a:t>
                      </a:r>
                      <a:r>
                        <a:rPr b="1" lang="en-US" sz="2200">
                          <a:latin typeface="Comfortaa"/>
                          <a:ea typeface="Comfortaa"/>
                          <a:cs typeface="Comfortaa"/>
                          <a:sym typeface="Comfortaa"/>
                        </a:rPr>
                        <a:t>dorsum </a:t>
                      </a:r>
                      <a:r>
                        <a:rPr lang="en-US" sz="2200">
                          <a:latin typeface="Comfortaa"/>
                          <a:ea typeface="Comfortaa"/>
                          <a:cs typeface="Comfortaa"/>
                          <a:sym typeface="Comfortaa"/>
                        </a:rPr>
                        <a:t>of the foot try to palpate:</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1. The tuberosity of the 5th metatarsal</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2, The metatarsals</a:t>
                      </a:r>
                      <a:endParaRPr sz="2200">
                        <a:latin typeface="Comfortaa"/>
                        <a:ea typeface="Comfortaa"/>
                        <a:cs typeface="Comfortaa"/>
                        <a:sym typeface="Comfortaa"/>
                      </a:endParaRPr>
                    </a:p>
                  </a:txBody>
                  <a:tcPr marT="91425" marB="91425" marR="91425" marL="91425"/>
                </a:tc>
                <a:tc rowSpan="3">
                  <a:txBody>
                    <a:bodyPr/>
                    <a:lstStyle/>
                    <a:p>
                      <a:pPr indent="0" lvl="0" marL="0" rtl="0" algn="l">
                        <a:spcBef>
                          <a:spcPts val="0"/>
                        </a:spcBef>
                        <a:spcAft>
                          <a:spcPts val="0"/>
                        </a:spcAft>
                        <a:buNone/>
                      </a:pPr>
                      <a:r>
                        <a:t/>
                      </a:r>
                      <a:endParaRPr/>
                    </a:p>
                  </a:txBody>
                  <a:tcPr marT="91425" marB="91425" marR="91425" marL="91425"/>
                </a:tc>
              </a:tr>
              <a:tr h="850775">
                <a:tc vMerge="1"/>
                <a:tc vMerge="1"/>
              </a:tr>
              <a:tr h="5536300">
                <a:tc vMerge="1"/>
                <a:tc vMerge="1"/>
              </a:tr>
            </a:tbl>
          </a:graphicData>
        </a:graphic>
      </p:graphicFrame>
      <p:grpSp>
        <p:nvGrpSpPr>
          <p:cNvPr id="483" name="Google Shape;483;g75ddb81a17d296db_0"/>
          <p:cNvGrpSpPr/>
          <p:nvPr/>
        </p:nvGrpSpPr>
        <p:grpSpPr>
          <a:xfrm>
            <a:off x="3064165" y="727083"/>
            <a:ext cx="4665429" cy="1244475"/>
            <a:chOff x="4411970" y="4340222"/>
            <a:chExt cx="779468" cy="242682"/>
          </a:xfrm>
        </p:grpSpPr>
        <p:sp>
          <p:nvSpPr>
            <p:cNvPr id="484" name="Google Shape;484;g75ddb81a17d296db_0"/>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g75ddb81a17d296db_0"/>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g75ddb81a17d296db_0"/>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7" name="Google Shape;487;g75ddb81a17d296db_0"/>
          <p:cNvPicPr preferRelativeResize="0"/>
          <p:nvPr/>
        </p:nvPicPr>
        <p:blipFill>
          <a:blip r:embed="rId5">
            <a:alphaModFix/>
          </a:blip>
          <a:stretch>
            <a:fillRect/>
          </a:stretch>
        </p:blipFill>
        <p:spPr>
          <a:xfrm>
            <a:off x="9667511" y="2743813"/>
            <a:ext cx="4576326" cy="6613099"/>
          </a:xfrm>
          <a:prstGeom prst="rect">
            <a:avLst/>
          </a:prstGeom>
          <a:noFill/>
          <a:ln>
            <a:noFill/>
          </a:ln>
        </p:spPr>
      </p:pic>
      <p:sp>
        <p:nvSpPr>
          <p:cNvPr id="488" name="Google Shape;488;g75ddb81a17d296db_0"/>
          <p:cNvSpPr txBox="1"/>
          <p:nvPr/>
        </p:nvSpPr>
        <p:spPr>
          <a:xfrm>
            <a:off x="3428997" y="973113"/>
            <a:ext cx="146304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5     </a:t>
            </a:r>
            <a:r>
              <a:rPr lang="en-US" sz="3700">
                <a:latin typeface="Comfortaa"/>
                <a:ea typeface="Comfortaa"/>
                <a:cs typeface="Comfortaa"/>
                <a:sym typeface="Comfortaa"/>
              </a:rPr>
              <a:t>Leg &amp; Foot:</a:t>
            </a:r>
            <a:endParaRPr sz="3700">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g75ddb81a17d296db_14"/>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494" name="Google Shape;494;g75ddb81a17d296db_14"/>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aphicFrame>
        <p:nvGraphicFramePr>
          <p:cNvPr id="495" name="Google Shape;495;g75ddb81a17d296db_14"/>
          <p:cNvGraphicFramePr/>
          <p:nvPr/>
        </p:nvGraphicFramePr>
        <p:xfrm>
          <a:off x="2098731" y="1713771"/>
          <a:ext cx="3000000" cy="3000000"/>
        </p:xfrm>
        <a:graphic>
          <a:graphicData uri="http://schemas.openxmlformats.org/drawingml/2006/table">
            <a:tbl>
              <a:tblPr>
                <a:noFill/>
                <a:tableStyleId>{E15B0760-4BED-4A4F-AFF4-49A4295DB2DB}</a:tableStyleId>
              </a:tblPr>
              <a:tblGrid>
                <a:gridCol w="7296075"/>
                <a:gridCol w="5958400"/>
              </a:tblGrid>
              <a:tr h="1005200">
                <a:tc rowSpan="3">
                  <a:txBody>
                    <a:bodyPr/>
                    <a:lstStyle/>
                    <a:p>
                      <a:pPr indent="0" lvl="0" marL="0" rtl="0" algn="l">
                        <a:spcBef>
                          <a:spcPts val="0"/>
                        </a:spcBef>
                        <a:spcAft>
                          <a:spcPts val="0"/>
                        </a:spcAft>
                        <a:buNone/>
                      </a:pPr>
                      <a:r>
                        <a:rPr lang="en-US" sz="2200">
                          <a:latin typeface="Comfortaa"/>
                          <a:ea typeface="Comfortaa"/>
                          <a:cs typeface="Comfortaa"/>
                          <a:sym typeface="Comfortaa"/>
                        </a:rPr>
                        <a:t>On the</a:t>
                      </a:r>
                      <a:r>
                        <a:rPr lang="en-US" sz="2200">
                          <a:solidFill>
                            <a:srgbClr val="FF0000"/>
                          </a:solidFill>
                          <a:latin typeface="Comfortaa"/>
                          <a:ea typeface="Comfortaa"/>
                          <a:cs typeface="Comfortaa"/>
                          <a:sym typeface="Comfortaa"/>
                        </a:rPr>
                        <a:t> </a:t>
                      </a:r>
                      <a:r>
                        <a:rPr b="1" lang="en-US" sz="2200">
                          <a:solidFill>
                            <a:srgbClr val="FF0000"/>
                          </a:solidFill>
                          <a:latin typeface="Comfortaa"/>
                          <a:ea typeface="Comfortaa"/>
                          <a:cs typeface="Comfortaa"/>
                          <a:sym typeface="Comfortaa"/>
                        </a:rPr>
                        <a:t>lateral aspect</a:t>
                      </a:r>
                      <a:r>
                        <a:rPr lang="en-US" sz="2200">
                          <a:solidFill>
                            <a:srgbClr val="FF0000"/>
                          </a:solidFill>
                          <a:latin typeface="Comfortaa"/>
                          <a:ea typeface="Comfortaa"/>
                          <a:cs typeface="Comfortaa"/>
                          <a:sym typeface="Comfortaa"/>
                        </a:rPr>
                        <a:t> </a:t>
                      </a:r>
                      <a:r>
                        <a:rPr lang="en-US" sz="2200">
                          <a:latin typeface="Comfortaa"/>
                          <a:ea typeface="Comfortaa"/>
                          <a:cs typeface="Comfortaa"/>
                          <a:sym typeface="Comfortaa"/>
                        </a:rPr>
                        <a:t>of the leg try to palpate:</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1. The tendons of </a:t>
                      </a:r>
                      <a:r>
                        <a:rPr b="1" lang="en-US" sz="2200">
                          <a:latin typeface="Comfortaa"/>
                          <a:ea typeface="Comfortaa"/>
                          <a:cs typeface="Comfortaa"/>
                          <a:sym typeface="Comfortaa"/>
                        </a:rPr>
                        <a:t>peroneus longus</a:t>
                      </a:r>
                      <a:r>
                        <a:rPr lang="en-US" sz="2200">
                          <a:latin typeface="Comfortaa"/>
                          <a:ea typeface="Comfortaa"/>
                          <a:cs typeface="Comfortaa"/>
                          <a:sym typeface="Comfortaa"/>
                        </a:rPr>
                        <a:t> and </a:t>
                      </a:r>
                      <a:r>
                        <a:rPr b="1" lang="en-US" sz="2200">
                          <a:latin typeface="Comfortaa"/>
                          <a:ea typeface="Comfortaa"/>
                          <a:cs typeface="Comfortaa"/>
                          <a:sym typeface="Comfortaa"/>
                        </a:rPr>
                        <a:t>brevis</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2. The tendon </a:t>
                      </a:r>
                      <a:r>
                        <a:rPr b="1" lang="en-US" sz="2200">
                          <a:latin typeface="Comfortaa"/>
                          <a:ea typeface="Comfortaa"/>
                          <a:cs typeface="Comfortaa"/>
                          <a:sym typeface="Comfortaa"/>
                        </a:rPr>
                        <a:t>Achilles</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3. The </a:t>
                      </a:r>
                      <a:r>
                        <a:rPr b="1" lang="en-US" sz="2200">
                          <a:latin typeface="Comfortaa"/>
                          <a:ea typeface="Comfortaa"/>
                          <a:cs typeface="Comfortaa"/>
                          <a:sym typeface="Comfortaa"/>
                        </a:rPr>
                        <a:t>lateral malleolus</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On the </a:t>
                      </a:r>
                      <a:r>
                        <a:rPr b="1" lang="en-US" sz="2200">
                          <a:solidFill>
                            <a:srgbClr val="FF0000"/>
                          </a:solidFill>
                          <a:latin typeface="Comfortaa"/>
                          <a:ea typeface="Comfortaa"/>
                          <a:cs typeface="Comfortaa"/>
                          <a:sym typeface="Comfortaa"/>
                        </a:rPr>
                        <a:t>Medial aspect</a:t>
                      </a:r>
                      <a:r>
                        <a:rPr lang="en-US" sz="2200">
                          <a:solidFill>
                            <a:srgbClr val="FF0000"/>
                          </a:solidFill>
                          <a:latin typeface="Comfortaa"/>
                          <a:ea typeface="Comfortaa"/>
                          <a:cs typeface="Comfortaa"/>
                          <a:sym typeface="Comfortaa"/>
                        </a:rPr>
                        <a:t> </a:t>
                      </a:r>
                      <a:r>
                        <a:rPr lang="en-US" sz="2200">
                          <a:latin typeface="Comfortaa"/>
                          <a:ea typeface="Comfortaa"/>
                          <a:cs typeface="Comfortaa"/>
                          <a:sym typeface="Comfortaa"/>
                        </a:rPr>
                        <a:t>of the ankle try to palpate and feel:</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1. The </a:t>
                      </a:r>
                      <a:r>
                        <a:rPr b="1" lang="en-US" sz="2200">
                          <a:latin typeface="Comfortaa"/>
                          <a:ea typeface="Comfortaa"/>
                          <a:cs typeface="Comfortaa"/>
                          <a:sym typeface="Comfortaa"/>
                        </a:rPr>
                        <a:t>medial malleolus</a:t>
                      </a:r>
                      <a:endParaRPr b="1"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2. The tendons of </a:t>
                      </a:r>
                      <a:r>
                        <a:rPr b="1" lang="en-US" sz="2200">
                          <a:latin typeface="Comfortaa"/>
                          <a:ea typeface="Comfortaa"/>
                          <a:cs typeface="Comfortaa"/>
                          <a:sym typeface="Comfortaa"/>
                        </a:rPr>
                        <a:t>tibialis posterior</a:t>
                      </a:r>
                      <a:endParaRPr b="1"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3. The tendon of </a:t>
                      </a:r>
                      <a:r>
                        <a:rPr b="1" lang="en-US" sz="2200">
                          <a:latin typeface="Comfortaa"/>
                          <a:ea typeface="Comfortaa"/>
                          <a:cs typeface="Comfortaa"/>
                          <a:sym typeface="Comfortaa"/>
                        </a:rPr>
                        <a:t>flexor digitorum longus</a:t>
                      </a:r>
                      <a:endParaRPr b="1"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4. The posterior tibial artery.</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5. The calcaneus.</a:t>
                      </a:r>
                      <a:endParaRPr sz="2200">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On the </a:t>
                      </a:r>
                      <a:r>
                        <a:rPr b="1" lang="en-US" sz="2200">
                          <a:solidFill>
                            <a:srgbClr val="FF0000"/>
                          </a:solidFill>
                          <a:latin typeface="Comfortaa"/>
                          <a:ea typeface="Comfortaa"/>
                          <a:cs typeface="Comfortaa"/>
                          <a:sym typeface="Comfortaa"/>
                        </a:rPr>
                        <a:t>dorsum </a:t>
                      </a:r>
                      <a:r>
                        <a:rPr lang="en-US" sz="2200">
                          <a:latin typeface="Comfortaa"/>
                          <a:ea typeface="Comfortaa"/>
                          <a:cs typeface="Comfortaa"/>
                          <a:sym typeface="Comfortaa"/>
                        </a:rPr>
                        <a:t>of the foot try to palpate:</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The long extensor tendons:</a:t>
                      </a:r>
                      <a:endParaRPr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 1. Tibialis anterior</a:t>
                      </a:r>
                      <a:endParaRPr b="1"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 2. Extensor hallucis longus.</a:t>
                      </a:r>
                      <a:endParaRPr b="1"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 3. Extensor digitorum longus.</a:t>
                      </a:r>
                      <a:endParaRPr b="1" sz="2200">
                        <a:latin typeface="Comfortaa"/>
                        <a:ea typeface="Comfortaa"/>
                        <a:cs typeface="Comfortaa"/>
                        <a:sym typeface="Comfortaa"/>
                      </a:endParaRPr>
                    </a:p>
                    <a:p>
                      <a:pPr indent="0" lvl="0" marL="0" rtl="0" algn="l">
                        <a:spcBef>
                          <a:spcPts val="0"/>
                        </a:spcBef>
                        <a:spcAft>
                          <a:spcPts val="0"/>
                        </a:spcAft>
                        <a:buNone/>
                      </a:pPr>
                      <a:r>
                        <a:rPr b="1" lang="en-US" sz="2200">
                          <a:latin typeface="Comfortaa"/>
                          <a:ea typeface="Comfortaa"/>
                          <a:cs typeface="Comfortaa"/>
                          <a:sym typeface="Comfortaa"/>
                        </a:rPr>
                        <a:t> 4. Peroneus tertius</a:t>
                      </a:r>
                      <a:endParaRPr b="1"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a:t>
                      </a:r>
                      <a:r>
                        <a:rPr b="1" lang="en-US" sz="2200">
                          <a:latin typeface="Comfortaa"/>
                          <a:ea typeface="Comfortaa"/>
                          <a:cs typeface="Comfortaa"/>
                          <a:sym typeface="Comfortaa"/>
                        </a:rPr>
                        <a:t>(</a:t>
                      </a:r>
                      <a:r>
                        <a:rPr b="1" lang="en-US" sz="2200">
                          <a:solidFill>
                            <a:srgbClr val="999999"/>
                          </a:solidFill>
                          <a:latin typeface="Comfortaa"/>
                          <a:ea typeface="Comfortaa"/>
                          <a:cs typeface="Comfortaa"/>
                          <a:sym typeface="Comfortaa"/>
                        </a:rPr>
                        <a:t>Tom has a very nice dog pig)</a:t>
                      </a:r>
                      <a:endParaRPr b="1" sz="2200">
                        <a:solidFill>
                          <a:srgbClr val="999999"/>
                        </a:solidFill>
                        <a:latin typeface="Comfortaa"/>
                        <a:ea typeface="Comfortaa"/>
                        <a:cs typeface="Comfortaa"/>
                        <a:sym typeface="Comfortaa"/>
                      </a:endParaRPr>
                    </a:p>
                    <a:p>
                      <a:pPr indent="0" lvl="0" marL="0" rtl="0" algn="l">
                        <a:spcBef>
                          <a:spcPts val="0"/>
                        </a:spcBef>
                        <a:spcAft>
                          <a:spcPts val="0"/>
                        </a:spcAft>
                        <a:buNone/>
                      </a:pPr>
                      <a:r>
                        <a:t/>
                      </a:r>
                      <a:endParaRPr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Also, try to feel the pulsation of the </a:t>
                      </a:r>
                      <a:r>
                        <a:rPr b="1" lang="en-US" sz="2200">
                          <a:latin typeface="Comfortaa"/>
                          <a:ea typeface="Comfortaa"/>
                          <a:cs typeface="Comfortaa"/>
                          <a:sym typeface="Comfortaa"/>
                        </a:rPr>
                        <a:t>dorsalis pedis artery.</a:t>
                      </a:r>
                      <a:endParaRPr b="1" sz="22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Between the tendons of </a:t>
                      </a:r>
                      <a:r>
                        <a:rPr b="1" lang="en-US" sz="2200">
                          <a:latin typeface="Comfortaa"/>
                          <a:ea typeface="Comfortaa"/>
                          <a:cs typeface="Comfortaa"/>
                          <a:sym typeface="Comfortaa"/>
                        </a:rPr>
                        <a:t>extensor hallucis longus</a:t>
                      </a:r>
                      <a:r>
                        <a:rPr lang="en-US" sz="2200">
                          <a:latin typeface="Comfortaa"/>
                          <a:ea typeface="Comfortaa"/>
                          <a:cs typeface="Comfortaa"/>
                          <a:sym typeface="Comfortaa"/>
                        </a:rPr>
                        <a:t> &amp; </a:t>
                      </a:r>
                      <a:r>
                        <a:rPr b="1" lang="en-US" sz="2200">
                          <a:latin typeface="Comfortaa"/>
                          <a:ea typeface="Comfortaa"/>
                          <a:cs typeface="Comfortaa"/>
                          <a:sym typeface="Comfortaa"/>
                        </a:rPr>
                        <a:t>extensor digitorum longus</a:t>
                      </a:r>
                      <a:r>
                        <a:rPr lang="en-US" sz="2200">
                          <a:latin typeface="Comfortaa"/>
                          <a:ea typeface="Comfortaa"/>
                          <a:cs typeface="Comfortaa"/>
                          <a:sym typeface="Comfortaa"/>
                        </a:rPr>
                        <a:t>. </a:t>
                      </a:r>
                      <a:endParaRPr sz="2200">
                        <a:latin typeface="Comfortaa"/>
                        <a:ea typeface="Comfortaa"/>
                        <a:cs typeface="Comfortaa"/>
                        <a:sym typeface="Comforta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rowSpan="3">
                  <a:txBody>
                    <a:bodyPr/>
                    <a:lstStyle/>
                    <a:p>
                      <a:pPr indent="0" lvl="0" marL="0" rtl="0" algn="l">
                        <a:spcBef>
                          <a:spcPts val="0"/>
                        </a:spcBef>
                        <a:spcAft>
                          <a:spcPts val="0"/>
                        </a:spcAft>
                        <a:buNone/>
                      </a:pPr>
                      <a:r>
                        <a:t/>
                      </a:r>
                      <a:endParaRPr/>
                    </a:p>
                  </a:txBody>
                  <a:tcPr marT="91425" marB="91425" marR="91425" marL="91425">
                    <a:lnL cap="flat" cmpd="sng" w="9525">
                      <a:solidFill>
                        <a:srgbClr val="666666"/>
                      </a:solidFill>
                      <a:prstDash val="solid"/>
                      <a:round/>
                      <a:headEnd len="sm" w="sm" type="none"/>
                      <a:tailEnd len="sm" w="sm" type="none"/>
                    </a:lnL>
                    <a:solidFill>
                      <a:srgbClr val="FFFFFF"/>
                    </a:solidFill>
                  </a:tcPr>
                </a:tc>
              </a:tr>
              <a:tr h="1264725">
                <a:tc vMerge="1"/>
                <a:tc vMerge="1"/>
              </a:tr>
              <a:tr h="5070350">
                <a:tc vMerge="1"/>
                <a:tc vMerge="1"/>
              </a:tr>
            </a:tbl>
          </a:graphicData>
        </a:graphic>
      </p:graphicFrame>
      <p:grpSp>
        <p:nvGrpSpPr>
          <p:cNvPr id="496" name="Google Shape;496;g75ddb81a17d296db_14"/>
          <p:cNvGrpSpPr/>
          <p:nvPr/>
        </p:nvGrpSpPr>
        <p:grpSpPr>
          <a:xfrm>
            <a:off x="2295697" y="393883"/>
            <a:ext cx="4665429" cy="1244475"/>
            <a:chOff x="4411970" y="4340222"/>
            <a:chExt cx="779468" cy="242682"/>
          </a:xfrm>
        </p:grpSpPr>
        <p:sp>
          <p:nvSpPr>
            <p:cNvPr id="497" name="Google Shape;497;g75ddb81a17d296db_14"/>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g75ddb81a17d296db_14"/>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g75ddb81a17d296db_14"/>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00" name="Google Shape;500;g75ddb81a17d296db_14"/>
          <p:cNvPicPr preferRelativeResize="0"/>
          <p:nvPr/>
        </p:nvPicPr>
        <p:blipFill>
          <a:blip r:embed="rId5">
            <a:alphaModFix/>
          </a:blip>
          <a:stretch>
            <a:fillRect/>
          </a:stretch>
        </p:blipFill>
        <p:spPr>
          <a:xfrm>
            <a:off x="10101159" y="2733356"/>
            <a:ext cx="4178250" cy="6478076"/>
          </a:xfrm>
          <a:prstGeom prst="rect">
            <a:avLst/>
          </a:prstGeom>
          <a:noFill/>
          <a:ln>
            <a:noFill/>
          </a:ln>
        </p:spPr>
      </p:pic>
      <p:sp>
        <p:nvSpPr>
          <p:cNvPr id="501" name="Google Shape;501;g75ddb81a17d296db_14"/>
          <p:cNvSpPr txBox="1"/>
          <p:nvPr/>
        </p:nvSpPr>
        <p:spPr>
          <a:xfrm>
            <a:off x="2717937" y="639924"/>
            <a:ext cx="122955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latin typeface="Comfortaa"/>
                <a:ea typeface="Comfortaa"/>
                <a:cs typeface="Comfortaa"/>
                <a:sym typeface="Comfortaa"/>
              </a:rPr>
              <a:t>6    </a:t>
            </a:r>
            <a:r>
              <a:rPr lang="en-US" sz="3500">
                <a:latin typeface="Comfortaa"/>
                <a:ea typeface="Comfortaa"/>
                <a:cs typeface="Comfortaa"/>
                <a:sym typeface="Comfortaa"/>
              </a:rPr>
              <a:t>Leg and knee</a:t>
            </a:r>
            <a:r>
              <a:rPr lang="en-US" sz="3700">
                <a:latin typeface="Comfortaa"/>
                <a:ea typeface="Comfortaa"/>
                <a:cs typeface="Comfortaa"/>
                <a:sym typeface="Comfortaa"/>
              </a:rPr>
              <a:t>:</a:t>
            </a:r>
            <a:endParaRPr sz="3700">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g109ba63a99d_0_1"/>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pic>
        <p:nvPicPr>
          <p:cNvPr id="507" name="Google Shape;507;g109ba63a99d_0_1"/>
          <p:cNvPicPr preferRelativeResize="0"/>
          <p:nvPr/>
        </p:nvPicPr>
        <p:blipFill rotWithShape="1">
          <a:blip r:embed="rId4">
            <a:alphaModFix/>
          </a:blip>
          <a:srcRect b="0" l="0" r="0" t="0"/>
          <a:stretch/>
        </p:blipFill>
        <p:spPr>
          <a:xfrm>
            <a:off x="17221334" y="24430"/>
            <a:ext cx="1039163" cy="5180357"/>
          </a:xfrm>
          <a:prstGeom prst="rect">
            <a:avLst/>
          </a:prstGeom>
          <a:noFill/>
          <a:ln>
            <a:noFill/>
          </a:ln>
        </p:spPr>
      </p:pic>
      <p:sp>
        <p:nvSpPr>
          <p:cNvPr id="508" name="Google Shape;508;g109ba63a99d_0_1"/>
          <p:cNvSpPr txBox="1"/>
          <p:nvPr/>
        </p:nvSpPr>
        <p:spPr>
          <a:xfrm>
            <a:off x="13158850" y="213025"/>
            <a:ext cx="388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3D85C6"/>
                </a:solidFill>
                <a:latin typeface="Comfortaa"/>
                <a:ea typeface="Comfortaa"/>
                <a:cs typeface="Comfortaa"/>
                <a:sym typeface="Comfortaa"/>
              </a:rPr>
              <a:t>BOYS SLIDES ONLY</a:t>
            </a:r>
            <a:endParaRPr sz="2200">
              <a:solidFill>
                <a:srgbClr val="3D85C6"/>
              </a:solidFill>
              <a:latin typeface="Comfortaa"/>
              <a:ea typeface="Comfortaa"/>
              <a:cs typeface="Comfortaa"/>
              <a:sym typeface="Comfortaa"/>
            </a:endParaRPr>
          </a:p>
        </p:txBody>
      </p:sp>
      <p:sp>
        <p:nvSpPr>
          <p:cNvPr id="509" name="Google Shape;509;g109ba63a99d_0_1"/>
          <p:cNvSpPr txBox="1"/>
          <p:nvPr/>
        </p:nvSpPr>
        <p:spPr>
          <a:xfrm>
            <a:off x="3639775" y="1048775"/>
            <a:ext cx="10782900" cy="541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omfortaa"/>
                <a:ea typeface="Comfortaa"/>
                <a:cs typeface="Comfortaa"/>
                <a:sym typeface="Comfortaa"/>
              </a:rPr>
              <a:t>On the Medial Aspect of the ankle try to palpate and feel:</a:t>
            </a:r>
            <a:endParaRPr b="1" sz="2000">
              <a:latin typeface="Comfortaa"/>
              <a:ea typeface="Comfortaa"/>
              <a:cs typeface="Comfortaa"/>
              <a:sym typeface="Comfortaa"/>
            </a:endParaRPr>
          </a:p>
          <a:p>
            <a:pPr indent="0" lvl="0" marL="0" rtl="0" algn="l">
              <a:spcBef>
                <a:spcPts val="0"/>
              </a:spcBef>
              <a:spcAft>
                <a:spcPts val="0"/>
              </a:spcAft>
              <a:buNone/>
            </a:pPr>
            <a:r>
              <a:rPr lang="en-US" sz="2000">
                <a:solidFill>
                  <a:srgbClr val="3D85C6"/>
                </a:solidFill>
                <a:latin typeface="Comfortaa"/>
                <a:ea typeface="Comfortaa"/>
                <a:cs typeface="Comfortaa"/>
                <a:sym typeface="Comfortaa"/>
              </a:rPr>
              <a:t>-The Great (Or Long) Saphenous Vein</a:t>
            </a:r>
            <a:endParaRPr sz="2000">
              <a:solidFill>
                <a:srgbClr val="3D85C6"/>
              </a:solidFill>
              <a:latin typeface="Comfortaa"/>
              <a:ea typeface="Comfortaa"/>
              <a:cs typeface="Comfortaa"/>
              <a:sym typeface="Comfortaa"/>
            </a:endParaRPr>
          </a:p>
          <a:p>
            <a:pPr indent="-355600" lvl="0" marL="457200" rtl="0" algn="l">
              <a:spcBef>
                <a:spcPts val="0"/>
              </a:spcBef>
              <a:spcAft>
                <a:spcPts val="0"/>
              </a:spcAft>
              <a:buSzPts val="2000"/>
              <a:buFont typeface="Comfortaa"/>
              <a:buChar char="●"/>
            </a:pPr>
            <a:r>
              <a:rPr lang="en-US" sz="2000">
                <a:latin typeface="Comfortaa"/>
                <a:ea typeface="Comfortaa"/>
                <a:cs typeface="Comfortaa"/>
                <a:sym typeface="Comfortaa"/>
              </a:rPr>
              <a:t>arises from the medial side of the dorsal network of </a:t>
            </a:r>
            <a:r>
              <a:rPr lang="en-US" sz="2000">
                <a:latin typeface="Comfortaa"/>
                <a:ea typeface="Comfortaa"/>
                <a:cs typeface="Comfortaa"/>
                <a:sym typeface="Comfortaa"/>
              </a:rPr>
              <a:t>venus</a:t>
            </a:r>
            <a:endParaRPr sz="2000">
              <a:latin typeface="Comfortaa"/>
              <a:ea typeface="Comfortaa"/>
              <a:cs typeface="Comfortaa"/>
              <a:sym typeface="Comfortaa"/>
            </a:endParaRPr>
          </a:p>
          <a:p>
            <a:pPr indent="-355600" lvl="0" marL="457200" rtl="0" algn="l">
              <a:spcBef>
                <a:spcPts val="0"/>
              </a:spcBef>
              <a:spcAft>
                <a:spcPts val="0"/>
              </a:spcAft>
              <a:buSzPts val="2000"/>
              <a:buFont typeface="Comfortaa"/>
              <a:buChar char="●"/>
            </a:pPr>
            <a:r>
              <a:rPr lang="en-US" sz="2000">
                <a:latin typeface="Comfortaa"/>
                <a:ea typeface="Comfortaa"/>
                <a:cs typeface="Comfortaa"/>
                <a:sym typeface="Comfortaa"/>
              </a:rPr>
              <a:t>passes upwards in front of the medial malleolus</a:t>
            </a:r>
            <a:endParaRPr sz="2000">
              <a:latin typeface="Comfortaa"/>
              <a:ea typeface="Comfortaa"/>
              <a:cs typeface="Comfortaa"/>
              <a:sym typeface="Comfortaa"/>
            </a:endParaRPr>
          </a:p>
          <a:p>
            <a:pPr indent="-355600" lvl="0" marL="457200" rtl="0" algn="l">
              <a:spcBef>
                <a:spcPts val="0"/>
              </a:spcBef>
              <a:spcAft>
                <a:spcPts val="0"/>
              </a:spcAft>
              <a:buSzPts val="2000"/>
              <a:buFont typeface="Comfortaa"/>
              <a:buChar char="●"/>
            </a:pPr>
            <a:r>
              <a:rPr lang="en-US" sz="2000">
                <a:latin typeface="Comfortaa"/>
                <a:ea typeface="Comfortaa"/>
                <a:cs typeface="Comfortaa"/>
                <a:sym typeface="Comfortaa"/>
              </a:rPr>
              <a:t>enter the femoral vein in the groin, one inch below the inguinal ligament and immediately medial to the femoral pulse</a:t>
            </a:r>
            <a:endParaRPr sz="2000">
              <a:latin typeface="Comfortaa"/>
              <a:ea typeface="Comfortaa"/>
              <a:cs typeface="Comfortaa"/>
              <a:sym typeface="Comfortaa"/>
            </a:endParaRPr>
          </a:p>
          <a:p>
            <a:pPr indent="0" lvl="0" marL="457200" rtl="0" algn="l">
              <a:spcBef>
                <a:spcPts val="0"/>
              </a:spcBef>
              <a:spcAft>
                <a:spcPts val="0"/>
              </a:spcAft>
              <a:buNone/>
            </a:pPr>
            <a:r>
              <a:t/>
            </a:r>
            <a:endParaRPr sz="2000">
              <a:latin typeface="Comfortaa"/>
              <a:ea typeface="Comfortaa"/>
              <a:cs typeface="Comfortaa"/>
              <a:sym typeface="Comfortaa"/>
            </a:endParaRPr>
          </a:p>
          <a:p>
            <a:pPr indent="0" lvl="0" marL="457200" rtl="0" algn="l">
              <a:spcBef>
                <a:spcPts val="0"/>
              </a:spcBef>
              <a:spcAft>
                <a:spcPts val="0"/>
              </a:spcAft>
              <a:buNone/>
            </a:pPr>
            <a:r>
              <a:t/>
            </a:r>
            <a:endParaRPr sz="2000">
              <a:latin typeface="Comfortaa"/>
              <a:ea typeface="Comfortaa"/>
              <a:cs typeface="Comfortaa"/>
              <a:sym typeface="Comfortaa"/>
            </a:endParaRPr>
          </a:p>
          <a:p>
            <a:pPr indent="0" lvl="0" marL="457200" rtl="0" algn="l">
              <a:spcBef>
                <a:spcPts val="0"/>
              </a:spcBef>
              <a:spcAft>
                <a:spcPts val="0"/>
              </a:spcAft>
              <a:buNone/>
            </a:pPr>
            <a:r>
              <a:t/>
            </a:r>
            <a:endParaRPr sz="2000">
              <a:latin typeface="Comfortaa"/>
              <a:ea typeface="Comfortaa"/>
              <a:cs typeface="Comfortaa"/>
              <a:sym typeface="Comfortaa"/>
            </a:endParaRPr>
          </a:p>
          <a:p>
            <a:pPr indent="0" lvl="0" marL="45720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45720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From the practical point of view, </a:t>
            </a:r>
            <a:r>
              <a:rPr b="1" lang="en-US" sz="2000">
                <a:latin typeface="Comfortaa"/>
                <a:ea typeface="Comfortaa"/>
                <a:cs typeface="Comfortaa"/>
                <a:sym typeface="Comfortaa"/>
              </a:rPr>
              <a:t>The position of the long saphenous vein </a:t>
            </a:r>
            <a:r>
              <a:rPr b="1" lang="en-US" sz="2000">
                <a:latin typeface="Comfortaa"/>
                <a:ea typeface="Comfortaa"/>
                <a:cs typeface="Comfortaa"/>
                <a:sym typeface="Comfortaa"/>
              </a:rPr>
              <a:t>immediately</a:t>
            </a:r>
            <a:r>
              <a:rPr b="1" lang="en-US" sz="2000">
                <a:latin typeface="Comfortaa"/>
                <a:ea typeface="Comfortaa"/>
                <a:cs typeface="Comfortaa"/>
                <a:sym typeface="Comfortaa"/>
              </a:rPr>
              <a:t> in front of the medial malleolus is perhaps the most important single anatomical relationship;</a:t>
            </a:r>
            <a:r>
              <a:rPr lang="en-US" sz="2000">
                <a:latin typeface="Comfortaa"/>
                <a:ea typeface="Comfortaa"/>
                <a:cs typeface="Comfortaa"/>
                <a:sym typeface="Comfortaa"/>
              </a:rPr>
              <a:t> no matter how collapsed or obese , or how young and tiny the patient , the vein can be relied upon to be </a:t>
            </a:r>
            <a:r>
              <a:rPr lang="en-US" sz="2000">
                <a:latin typeface="Comfortaa"/>
                <a:ea typeface="Comfortaa"/>
                <a:cs typeface="Comfortaa"/>
                <a:sym typeface="Comfortaa"/>
              </a:rPr>
              <a:t>available</a:t>
            </a:r>
            <a:r>
              <a:rPr lang="en-US" sz="2000">
                <a:latin typeface="Comfortaa"/>
                <a:ea typeface="Comfortaa"/>
                <a:cs typeface="Comfortaa"/>
                <a:sym typeface="Comfortaa"/>
              </a:rPr>
              <a:t> at this site when urgently required for transfusion purposes</a:t>
            </a:r>
            <a:endParaRPr sz="2000">
              <a:latin typeface="Comfortaa"/>
              <a:ea typeface="Comfortaa"/>
              <a:cs typeface="Comfortaa"/>
              <a:sym typeface="Comfortaa"/>
            </a:endParaRPr>
          </a:p>
        </p:txBody>
      </p:sp>
      <p:pic>
        <p:nvPicPr>
          <p:cNvPr id="510" name="Google Shape;510;g109ba63a99d_0_1"/>
          <p:cNvPicPr preferRelativeResize="0"/>
          <p:nvPr/>
        </p:nvPicPr>
        <p:blipFill>
          <a:blip r:embed="rId5">
            <a:alphaModFix/>
          </a:blip>
          <a:stretch>
            <a:fillRect/>
          </a:stretch>
        </p:blipFill>
        <p:spPr>
          <a:xfrm>
            <a:off x="6297550" y="6565075"/>
            <a:ext cx="5467350" cy="304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4" name="Shape 514"/>
        <p:cNvGrpSpPr/>
        <p:nvPr/>
      </p:nvGrpSpPr>
      <p:grpSpPr>
        <a:xfrm>
          <a:off x="0" y="0"/>
          <a:ext cx="0" cy="0"/>
          <a:chOff x="0" y="0"/>
          <a:chExt cx="0" cy="0"/>
        </a:xfrm>
      </p:grpSpPr>
      <p:pic>
        <p:nvPicPr>
          <p:cNvPr id="515" name="Google Shape;515;p3"/>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grpSp>
        <p:nvGrpSpPr>
          <p:cNvPr id="516" name="Google Shape;516;p3"/>
          <p:cNvGrpSpPr/>
          <p:nvPr/>
        </p:nvGrpSpPr>
        <p:grpSpPr>
          <a:xfrm>
            <a:off x="9335099" y="2726253"/>
            <a:ext cx="3514317" cy="595244"/>
            <a:chOff x="4404545" y="3301592"/>
            <a:chExt cx="782403" cy="129272"/>
          </a:xfrm>
        </p:grpSpPr>
        <p:sp>
          <p:nvSpPr>
            <p:cNvPr id="517" name="Google Shape;517;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9" name="Google Shape;519;p3"/>
          <p:cNvGrpSpPr/>
          <p:nvPr/>
        </p:nvGrpSpPr>
        <p:grpSpPr>
          <a:xfrm>
            <a:off x="2209006" y="1521764"/>
            <a:ext cx="14507554" cy="1005270"/>
            <a:chOff x="4411970" y="2468673"/>
            <a:chExt cx="747292" cy="167428"/>
          </a:xfrm>
        </p:grpSpPr>
        <p:sp>
          <p:nvSpPr>
            <p:cNvPr id="520" name="Google Shape;520;p3"/>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3"/>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2" name="Google Shape;522;p3"/>
          <p:cNvSpPr txBox="1"/>
          <p:nvPr/>
        </p:nvSpPr>
        <p:spPr>
          <a:xfrm>
            <a:off x="2306265" y="1760850"/>
            <a:ext cx="771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Q1</a:t>
            </a:r>
            <a:endParaRPr b="1" i="0" sz="2300" u="none" cap="none" strike="noStrike">
              <a:solidFill>
                <a:srgbClr val="000000"/>
              </a:solidFill>
              <a:latin typeface="Comfortaa"/>
              <a:ea typeface="Comfortaa"/>
              <a:cs typeface="Comfortaa"/>
              <a:sym typeface="Comfortaa"/>
            </a:endParaRPr>
          </a:p>
        </p:txBody>
      </p:sp>
      <p:grpSp>
        <p:nvGrpSpPr>
          <p:cNvPr id="523" name="Google Shape;523;p3"/>
          <p:cNvGrpSpPr/>
          <p:nvPr/>
        </p:nvGrpSpPr>
        <p:grpSpPr>
          <a:xfrm>
            <a:off x="2209016" y="3541784"/>
            <a:ext cx="14507556" cy="1005287"/>
            <a:chOff x="4411970" y="2468673"/>
            <a:chExt cx="747292" cy="167428"/>
          </a:xfrm>
        </p:grpSpPr>
        <p:sp>
          <p:nvSpPr>
            <p:cNvPr id="524" name="Google Shape;524;p3"/>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3"/>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6" name="Google Shape;526;p3"/>
          <p:cNvGrpSpPr/>
          <p:nvPr/>
        </p:nvGrpSpPr>
        <p:grpSpPr>
          <a:xfrm>
            <a:off x="2306577" y="2726253"/>
            <a:ext cx="3514317" cy="595244"/>
            <a:chOff x="4404545" y="3301592"/>
            <a:chExt cx="782403" cy="129272"/>
          </a:xfrm>
        </p:grpSpPr>
        <p:sp>
          <p:nvSpPr>
            <p:cNvPr id="527" name="Google Shape;527;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9" name="Google Shape;529;p3"/>
          <p:cNvGrpSpPr/>
          <p:nvPr/>
        </p:nvGrpSpPr>
        <p:grpSpPr>
          <a:xfrm>
            <a:off x="5820837" y="2726253"/>
            <a:ext cx="3514317" cy="595244"/>
            <a:chOff x="4404545" y="3301592"/>
            <a:chExt cx="782403" cy="129272"/>
          </a:xfrm>
        </p:grpSpPr>
        <p:sp>
          <p:nvSpPr>
            <p:cNvPr id="530" name="Google Shape;530;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2" name="Google Shape;532;p3"/>
          <p:cNvGrpSpPr/>
          <p:nvPr/>
        </p:nvGrpSpPr>
        <p:grpSpPr>
          <a:xfrm>
            <a:off x="12849371" y="2726253"/>
            <a:ext cx="3514317" cy="595244"/>
            <a:chOff x="4404545" y="3301592"/>
            <a:chExt cx="782403" cy="129272"/>
          </a:xfrm>
        </p:grpSpPr>
        <p:sp>
          <p:nvSpPr>
            <p:cNvPr id="533" name="Google Shape;533;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5" name="Google Shape;535;p3"/>
          <p:cNvSpPr txBox="1"/>
          <p:nvPr/>
        </p:nvSpPr>
        <p:spPr>
          <a:xfrm>
            <a:off x="2395067" y="3775025"/>
            <a:ext cx="771300" cy="54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Q2</a:t>
            </a:r>
            <a:endParaRPr b="0" i="0" sz="1400" u="none" cap="none" strike="noStrike">
              <a:solidFill>
                <a:srgbClr val="000000"/>
              </a:solidFill>
              <a:latin typeface="Arial"/>
              <a:ea typeface="Arial"/>
              <a:cs typeface="Arial"/>
              <a:sym typeface="Arial"/>
            </a:endParaRPr>
          </a:p>
        </p:txBody>
      </p:sp>
      <p:sp>
        <p:nvSpPr>
          <p:cNvPr id="536" name="Google Shape;536;p3"/>
          <p:cNvSpPr txBox="1"/>
          <p:nvPr/>
        </p:nvSpPr>
        <p:spPr>
          <a:xfrm>
            <a:off x="5885027" y="269907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grpSp>
        <p:nvGrpSpPr>
          <p:cNvPr id="537" name="Google Shape;537;p3"/>
          <p:cNvGrpSpPr/>
          <p:nvPr/>
        </p:nvGrpSpPr>
        <p:grpSpPr>
          <a:xfrm>
            <a:off x="2209016" y="5550098"/>
            <a:ext cx="14507556" cy="1005287"/>
            <a:chOff x="4411970" y="2468673"/>
            <a:chExt cx="747292" cy="167428"/>
          </a:xfrm>
        </p:grpSpPr>
        <p:sp>
          <p:nvSpPr>
            <p:cNvPr id="538" name="Google Shape;538;p3"/>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3"/>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0" name="Google Shape;540;p3"/>
          <p:cNvSpPr txBox="1"/>
          <p:nvPr/>
        </p:nvSpPr>
        <p:spPr>
          <a:xfrm>
            <a:off x="2395075" y="5789200"/>
            <a:ext cx="771300" cy="54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Q3</a:t>
            </a:r>
            <a:endParaRPr b="0" i="0" sz="1400" u="none" cap="none" strike="noStrike">
              <a:solidFill>
                <a:srgbClr val="000000"/>
              </a:solidFill>
              <a:latin typeface="Arial"/>
              <a:ea typeface="Arial"/>
              <a:cs typeface="Arial"/>
              <a:sym typeface="Arial"/>
            </a:endParaRPr>
          </a:p>
        </p:txBody>
      </p:sp>
      <p:sp>
        <p:nvSpPr>
          <p:cNvPr id="541" name="Google Shape;541;p3"/>
          <p:cNvSpPr txBox="1"/>
          <p:nvPr/>
        </p:nvSpPr>
        <p:spPr>
          <a:xfrm>
            <a:off x="9453402" y="269907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542" name="Google Shape;542;p3"/>
          <p:cNvSpPr txBox="1"/>
          <p:nvPr/>
        </p:nvSpPr>
        <p:spPr>
          <a:xfrm>
            <a:off x="12973850" y="269655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543" name="Google Shape;543;p3"/>
          <p:cNvSpPr txBox="1"/>
          <p:nvPr/>
        </p:nvSpPr>
        <p:spPr>
          <a:xfrm>
            <a:off x="2316652" y="2696538"/>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grpSp>
        <p:nvGrpSpPr>
          <p:cNvPr id="544" name="Google Shape;544;p3"/>
          <p:cNvGrpSpPr/>
          <p:nvPr/>
        </p:nvGrpSpPr>
        <p:grpSpPr>
          <a:xfrm>
            <a:off x="9539363" y="4591713"/>
            <a:ext cx="3514320" cy="595246"/>
            <a:chOff x="4404545" y="3301592"/>
            <a:chExt cx="782403" cy="129272"/>
          </a:xfrm>
        </p:grpSpPr>
        <p:sp>
          <p:nvSpPr>
            <p:cNvPr id="545" name="Google Shape;545;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7" name="Google Shape;547;p3"/>
          <p:cNvGrpSpPr/>
          <p:nvPr/>
        </p:nvGrpSpPr>
        <p:grpSpPr>
          <a:xfrm>
            <a:off x="2395080" y="4644102"/>
            <a:ext cx="3514320" cy="595246"/>
            <a:chOff x="4404545" y="3301592"/>
            <a:chExt cx="782403" cy="129272"/>
          </a:xfrm>
        </p:grpSpPr>
        <p:sp>
          <p:nvSpPr>
            <p:cNvPr id="548" name="Google Shape;548;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0" name="Google Shape;550;p3"/>
          <p:cNvGrpSpPr/>
          <p:nvPr/>
        </p:nvGrpSpPr>
        <p:grpSpPr>
          <a:xfrm>
            <a:off x="5967224" y="4605325"/>
            <a:ext cx="3514320" cy="595246"/>
            <a:chOff x="4404545" y="3301592"/>
            <a:chExt cx="782403" cy="129272"/>
          </a:xfrm>
        </p:grpSpPr>
        <p:sp>
          <p:nvSpPr>
            <p:cNvPr id="551" name="Google Shape;551;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3" name="Google Shape;553;p3"/>
          <p:cNvGrpSpPr/>
          <p:nvPr/>
        </p:nvGrpSpPr>
        <p:grpSpPr>
          <a:xfrm>
            <a:off x="13053672" y="4590450"/>
            <a:ext cx="3514320" cy="595246"/>
            <a:chOff x="4404545" y="3301592"/>
            <a:chExt cx="782403" cy="129272"/>
          </a:xfrm>
        </p:grpSpPr>
        <p:sp>
          <p:nvSpPr>
            <p:cNvPr id="554" name="Google Shape;554;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6" name="Google Shape;556;p3"/>
          <p:cNvSpPr txBox="1"/>
          <p:nvPr/>
        </p:nvSpPr>
        <p:spPr>
          <a:xfrm>
            <a:off x="6072414" y="4628075"/>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sp>
        <p:nvSpPr>
          <p:cNvPr id="557" name="Google Shape;557;p3"/>
          <p:cNvSpPr txBox="1"/>
          <p:nvPr/>
        </p:nvSpPr>
        <p:spPr>
          <a:xfrm>
            <a:off x="9630189" y="4574413"/>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558" name="Google Shape;558;p3"/>
          <p:cNvSpPr txBox="1"/>
          <p:nvPr/>
        </p:nvSpPr>
        <p:spPr>
          <a:xfrm>
            <a:off x="13111488" y="4574425"/>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559" name="Google Shape;559;p3"/>
          <p:cNvSpPr txBox="1"/>
          <p:nvPr/>
        </p:nvSpPr>
        <p:spPr>
          <a:xfrm>
            <a:off x="2436764" y="4626113"/>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grpSp>
        <p:nvGrpSpPr>
          <p:cNvPr id="560" name="Google Shape;560;p3"/>
          <p:cNvGrpSpPr/>
          <p:nvPr/>
        </p:nvGrpSpPr>
        <p:grpSpPr>
          <a:xfrm>
            <a:off x="9480138" y="6643450"/>
            <a:ext cx="3514320" cy="595246"/>
            <a:chOff x="4404545" y="3301592"/>
            <a:chExt cx="782403" cy="129272"/>
          </a:xfrm>
        </p:grpSpPr>
        <p:sp>
          <p:nvSpPr>
            <p:cNvPr id="561" name="Google Shape;561;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3" name="Google Shape;563;p3"/>
          <p:cNvGrpSpPr/>
          <p:nvPr/>
        </p:nvGrpSpPr>
        <p:grpSpPr>
          <a:xfrm>
            <a:off x="2395080" y="6643450"/>
            <a:ext cx="3514320" cy="595246"/>
            <a:chOff x="4404545" y="3301592"/>
            <a:chExt cx="782403" cy="129272"/>
          </a:xfrm>
        </p:grpSpPr>
        <p:sp>
          <p:nvSpPr>
            <p:cNvPr id="564" name="Google Shape;564;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6" name="Google Shape;566;p3"/>
          <p:cNvGrpSpPr/>
          <p:nvPr/>
        </p:nvGrpSpPr>
        <p:grpSpPr>
          <a:xfrm>
            <a:off x="5967224" y="6643450"/>
            <a:ext cx="3514320" cy="595246"/>
            <a:chOff x="4404545" y="3301592"/>
            <a:chExt cx="782403" cy="129272"/>
          </a:xfrm>
        </p:grpSpPr>
        <p:sp>
          <p:nvSpPr>
            <p:cNvPr id="567" name="Google Shape;567;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9" name="Google Shape;569;p3"/>
          <p:cNvGrpSpPr/>
          <p:nvPr/>
        </p:nvGrpSpPr>
        <p:grpSpPr>
          <a:xfrm>
            <a:off x="13053672" y="6643450"/>
            <a:ext cx="3514320" cy="595246"/>
            <a:chOff x="4404545" y="3301592"/>
            <a:chExt cx="782403" cy="129272"/>
          </a:xfrm>
        </p:grpSpPr>
        <p:sp>
          <p:nvSpPr>
            <p:cNvPr id="570" name="Google Shape;570;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2" name="Google Shape;572;p3"/>
          <p:cNvSpPr txBox="1"/>
          <p:nvPr/>
        </p:nvSpPr>
        <p:spPr>
          <a:xfrm>
            <a:off x="6057689" y="6609150"/>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sp>
        <p:nvSpPr>
          <p:cNvPr id="573" name="Google Shape;573;p3"/>
          <p:cNvSpPr txBox="1"/>
          <p:nvPr/>
        </p:nvSpPr>
        <p:spPr>
          <a:xfrm>
            <a:off x="9546927" y="6625475"/>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574" name="Google Shape;574;p3"/>
          <p:cNvSpPr txBox="1"/>
          <p:nvPr/>
        </p:nvSpPr>
        <p:spPr>
          <a:xfrm>
            <a:off x="13095363" y="6607200"/>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575" name="Google Shape;575;p3"/>
          <p:cNvSpPr txBox="1"/>
          <p:nvPr/>
        </p:nvSpPr>
        <p:spPr>
          <a:xfrm>
            <a:off x="2484164" y="6611088"/>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sp>
        <p:nvSpPr>
          <p:cNvPr id="576" name="Google Shape;576;p3"/>
          <p:cNvSpPr txBox="1"/>
          <p:nvPr/>
        </p:nvSpPr>
        <p:spPr>
          <a:xfrm>
            <a:off x="2209012" y="318450"/>
            <a:ext cx="91992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B45F06"/>
                </a:solidFill>
                <a:latin typeface="Comfortaa"/>
                <a:ea typeface="Comfortaa"/>
                <a:cs typeface="Comfortaa"/>
                <a:sym typeface="Comfortaa"/>
              </a:rPr>
              <a:t>MCQs:</a:t>
            </a:r>
            <a:endParaRPr b="0" i="0" sz="4900" u="none" cap="none" strike="noStrike">
              <a:solidFill>
                <a:srgbClr val="B45F06"/>
              </a:solidFill>
              <a:latin typeface="Comfortaa"/>
              <a:ea typeface="Comfortaa"/>
              <a:cs typeface="Comfortaa"/>
              <a:sym typeface="Comfortaa"/>
            </a:endParaRPr>
          </a:p>
        </p:txBody>
      </p:sp>
      <p:sp>
        <p:nvSpPr>
          <p:cNvPr id="577" name="Google Shape;577;p3"/>
          <p:cNvSpPr txBox="1"/>
          <p:nvPr/>
        </p:nvSpPr>
        <p:spPr>
          <a:xfrm>
            <a:off x="4722800" y="1762813"/>
            <a:ext cx="11481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omfortaa"/>
                <a:ea typeface="Comfortaa"/>
                <a:cs typeface="Comfortaa"/>
                <a:sym typeface="Comfortaa"/>
              </a:rPr>
              <a:t>The </a:t>
            </a:r>
            <a:r>
              <a:rPr b="1" lang="en-US" sz="2200">
                <a:latin typeface="Comfortaa"/>
                <a:ea typeface="Comfortaa"/>
                <a:cs typeface="Comfortaa"/>
                <a:sym typeface="Comfortaa"/>
              </a:rPr>
              <a:t>clavipectoral triangle</a:t>
            </a:r>
            <a:r>
              <a:rPr lang="en-US" sz="2200">
                <a:latin typeface="Comfortaa"/>
                <a:ea typeface="Comfortaa"/>
                <a:cs typeface="Comfortaa"/>
                <a:sym typeface="Comfortaa"/>
              </a:rPr>
              <a:t> is medially bound by :</a:t>
            </a:r>
            <a:endParaRPr sz="2200">
              <a:latin typeface="Comfortaa"/>
              <a:ea typeface="Comfortaa"/>
              <a:cs typeface="Comfortaa"/>
              <a:sym typeface="Comfortaa"/>
            </a:endParaRPr>
          </a:p>
        </p:txBody>
      </p:sp>
      <p:sp>
        <p:nvSpPr>
          <p:cNvPr id="578" name="Google Shape;578;p3"/>
          <p:cNvSpPr txBox="1"/>
          <p:nvPr/>
        </p:nvSpPr>
        <p:spPr>
          <a:xfrm>
            <a:off x="3093150" y="2735100"/>
            <a:ext cx="2402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Clavicle</a:t>
            </a:r>
            <a:endParaRPr sz="2400">
              <a:latin typeface="Comfortaa"/>
              <a:ea typeface="Comfortaa"/>
              <a:cs typeface="Comfortaa"/>
              <a:sym typeface="Comfortaa"/>
            </a:endParaRPr>
          </a:p>
        </p:txBody>
      </p:sp>
      <p:sp>
        <p:nvSpPr>
          <p:cNvPr id="579" name="Google Shape;579;p3"/>
          <p:cNvSpPr txBox="1"/>
          <p:nvPr/>
        </p:nvSpPr>
        <p:spPr>
          <a:xfrm>
            <a:off x="6523313" y="2735100"/>
            <a:ext cx="2402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Deltoid</a:t>
            </a:r>
            <a:endParaRPr sz="2400">
              <a:latin typeface="Comfortaa"/>
              <a:ea typeface="Comfortaa"/>
              <a:cs typeface="Comfortaa"/>
              <a:sym typeface="Comfortaa"/>
            </a:endParaRPr>
          </a:p>
        </p:txBody>
      </p:sp>
      <p:sp>
        <p:nvSpPr>
          <p:cNvPr id="580" name="Google Shape;580;p3"/>
          <p:cNvSpPr txBox="1"/>
          <p:nvPr/>
        </p:nvSpPr>
        <p:spPr>
          <a:xfrm>
            <a:off x="13424750" y="2746875"/>
            <a:ext cx="2942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Pectoralis Minor</a:t>
            </a:r>
            <a:endParaRPr sz="2400">
              <a:latin typeface="Comfortaa"/>
              <a:ea typeface="Comfortaa"/>
              <a:cs typeface="Comfortaa"/>
              <a:sym typeface="Comfortaa"/>
            </a:endParaRPr>
          </a:p>
        </p:txBody>
      </p:sp>
      <p:sp>
        <p:nvSpPr>
          <p:cNvPr id="581" name="Google Shape;581;p3"/>
          <p:cNvSpPr txBox="1"/>
          <p:nvPr/>
        </p:nvSpPr>
        <p:spPr>
          <a:xfrm>
            <a:off x="9820402" y="2746875"/>
            <a:ext cx="2833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omfortaa"/>
                <a:ea typeface="Comfortaa"/>
                <a:cs typeface="Comfortaa"/>
                <a:sym typeface="Comfortaa"/>
              </a:rPr>
              <a:t> Pectoralis Major</a:t>
            </a:r>
            <a:endParaRPr sz="2200">
              <a:latin typeface="Comfortaa"/>
              <a:ea typeface="Comfortaa"/>
              <a:cs typeface="Comfortaa"/>
              <a:sym typeface="Comfortaa"/>
            </a:endParaRPr>
          </a:p>
        </p:txBody>
      </p:sp>
      <p:sp>
        <p:nvSpPr>
          <p:cNvPr id="582" name="Google Shape;582;p3"/>
          <p:cNvSpPr txBox="1"/>
          <p:nvPr/>
        </p:nvSpPr>
        <p:spPr>
          <a:xfrm>
            <a:off x="4722800" y="3820225"/>
            <a:ext cx="11832600" cy="52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omfortaa"/>
                <a:ea typeface="Comfortaa"/>
                <a:cs typeface="Comfortaa"/>
                <a:sym typeface="Comfortaa"/>
              </a:rPr>
              <a:t>Which of the following structures make up the knuckle of the hand?</a:t>
            </a:r>
            <a:endParaRPr sz="2200">
              <a:latin typeface="Comfortaa"/>
              <a:ea typeface="Comfortaa"/>
              <a:cs typeface="Comfortaa"/>
              <a:sym typeface="Comfortaa"/>
            </a:endParaRPr>
          </a:p>
        </p:txBody>
      </p:sp>
      <p:sp>
        <p:nvSpPr>
          <p:cNvPr id="583" name="Google Shape;583;p3"/>
          <p:cNvSpPr txBox="1"/>
          <p:nvPr/>
        </p:nvSpPr>
        <p:spPr>
          <a:xfrm>
            <a:off x="2895200" y="4758563"/>
            <a:ext cx="3117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Comfortaa"/>
                <a:ea typeface="Comfortaa"/>
                <a:cs typeface="Comfortaa"/>
                <a:sym typeface="Comfortaa"/>
              </a:rPr>
              <a:t> Head of proximal phalanges</a:t>
            </a:r>
            <a:endParaRPr sz="1500">
              <a:latin typeface="Comfortaa"/>
              <a:ea typeface="Comfortaa"/>
              <a:cs typeface="Comfortaa"/>
              <a:sym typeface="Comfortaa"/>
            </a:endParaRPr>
          </a:p>
        </p:txBody>
      </p:sp>
      <p:sp>
        <p:nvSpPr>
          <p:cNvPr id="584" name="Google Shape;584;p3"/>
          <p:cNvSpPr txBox="1"/>
          <p:nvPr/>
        </p:nvSpPr>
        <p:spPr>
          <a:xfrm>
            <a:off x="6411875" y="4671988"/>
            <a:ext cx="3117600" cy="43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Comfortaa"/>
                <a:ea typeface="Comfortaa"/>
                <a:cs typeface="Comfortaa"/>
                <a:sym typeface="Comfortaa"/>
              </a:rPr>
              <a:t>Head of distal phalanges</a:t>
            </a:r>
            <a:endParaRPr sz="1600">
              <a:latin typeface="Comfortaa"/>
              <a:ea typeface="Comfortaa"/>
              <a:cs typeface="Comfortaa"/>
              <a:sym typeface="Comfortaa"/>
            </a:endParaRPr>
          </a:p>
        </p:txBody>
      </p:sp>
      <p:sp>
        <p:nvSpPr>
          <p:cNvPr id="585" name="Google Shape;585;p3"/>
          <p:cNvSpPr txBox="1"/>
          <p:nvPr/>
        </p:nvSpPr>
        <p:spPr>
          <a:xfrm>
            <a:off x="10031950" y="4643025"/>
            <a:ext cx="3117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omfortaa"/>
                <a:ea typeface="Comfortaa"/>
                <a:cs typeface="Comfortaa"/>
                <a:sym typeface="Comfortaa"/>
              </a:rPr>
              <a:t>Head of metacarpals</a:t>
            </a:r>
            <a:endParaRPr sz="2000">
              <a:latin typeface="Comfortaa"/>
              <a:ea typeface="Comfortaa"/>
              <a:cs typeface="Comfortaa"/>
              <a:sym typeface="Comfortaa"/>
            </a:endParaRPr>
          </a:p>
        </p:txBody>
      </p:sp>
      <p:sp>
        <p:nvSpPr>
          <p:cNvPr id="586" name="Google Shape;586;p3"/>
          <p:cNvSpPr txBox="1"/>
          <p:nvPr/>
        </p:nvSpPr>
        <p:spPr>
          <a:xfrm>
            <a:off x="13552400" y="4641763"/>
            <a:ext cx="2942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omfortaa"/>
                <a:ea typeface="Comfortaa"/>
                <a:cs typeface="Comfortaa"/>
                <a:sym typeface="Comfortaa"/>
              </a:rPr>
              <a:t>Base of metacarpals </a:t>
            </a:r>
            <a:endParaRPr sz="2000">
              <a:latin typeface="Comfortaa"/>
              <a:ea typeface="Comfortaa"/>
              <a:cs typeface="Comfortaa"/>
              <a:sym typeface="Comfortaa"/>
            </a:endParaRPr>
          </a:p>
        </p:txBody>
      </p:sp>
      <p:sp>
        <p:nvSpPr>
          <p:cNvPr id="587" name="Google Shape;587;p3"/>
          <p:cNvSpPr txBox="1"/>
          <p:nvPr/>
        </p:nvSpPr>
        <p:spPr>
          <a:xfrm>
            <a:off x="3093150" y="6664025"/>
            <a:ext cx="24021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Teres major</a:t>
            </a:r>
            <a:endParaRPr sz="2400">
              <a:latin typeface="Comfortaa"/>
              <a:ea typeface="Comfortaa"/>
              <a:cs typeface="Comfortaa"/>
              <a:sym typeface="Comfortaa"/>
            </a:endParaRPr>
          </a:p>
        </p:txBody>
      </p:sp>
      <p:sp>
        <p:nvSpPr>
          <p:cNvPr id="588" name="Google Shape;588;p3"/>
          <p:cNvSpPr txBox="1"/>
          <p:nvPr/>
        </p:nvSpPr>
        <p:spPr>
          <a:xfrm>
            <a:off x="6523325" y="6664014"/>
            <a:ext cx="29421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Pectoralis major</a:t>
            </a:r>
            <a:endParaRPr sz="2400">
              <a:latin typeface="Comfortaa"/>
              <a:ea typeface="Comfortaa"/>
              <a:cs typeface="Comfortaa"/>
              <a:sym typeface="Comfortaa"/>
            </a:endParaRPr>
          </a:p>
        </p:txBody>
      </p:sp>
      <p:sp>
        <p:nvSpPr>
          <p:cNvPr id="589" name="Google Shape;589;p3"/>
          <p:cNvSpPr txBox="1"/>
          <p:nvPr/>
        </p:nvSpPr>
        <p:spPr>
          <a:xfrm>
            <a:off x="10079350" y="6664025"/>
            <a:ext cx="24021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Teres minor</a:t>
            </a:r>
            <a:endParaRPr sz="2400">
              <a:latin typeface="Comfortaa"/>
              <a:ea typeface="Comfortaa"/>
              <a:cs typeface="Comfortaa"/>
              <a:sym typeface="Comfortaa"/>
            </a:endParaRPr>
          </a:p>
        </p:txBody>
      </p:sp>
      <p:sp>
        <p:nvSpPr>
          <p:cNvPr id="590" name="Google Shape;590;p3"/>
          <p:cNvSpPr txBox="1"/>
          <p:nvPr/>
        </p:nvSpPr>
        <p:spPr>
          <a:xfrm>
            <a:off x="13562400" y="6664023"/>
            <a:ext cx="31176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 Pectoralis minor </a:t>
            </a:r>
            <a:endParaRPr sz="2400">
              <a:latin typeface="Comfortaa"/>
              <a:ea typeface="Comfortaa"/>
              <a:cs typeface="Comfortaa"/>
              <a:sym typeface="Comfortaa"/>
            </a:endParaRPr>
          </a:p>
        </p:txBody>
      </p:sp>
      <p:sp>
        <p:nvSpPr>
          <p:cNvPr id="591" name="Google Shape;591;p3"/>
          <p:cNvSpPr txBox="1"/>
          <p:nvPr/>
        </p:nvSpPr>
        <p:spPr>
          <a:xfrm>
            <a:off x="4722800" y="5842263"/>
            <a:ext cx="11832600" cy="52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omfortaa"/>
                <a:ea typeface="Comfortaa"/>
                <a:cs typeface="Comfortaa"/>
                <a:sym typeface="Comfortaa"/>
              </a:rPr>
              <a:t> Which one of the following muscles makes the anterior axillary fold?</a:t>
            </a:r>
            <a:endParaRPr sz="2200">
              <a:latin typeface="Comfortaa"/>
              <a:ea typeface="Comfortaa"/>
              <a:cs typeface="Comfortaa"/>
              <a:sym typeface="Comfortaa"/>
            </a:endParaRPr>
          </a:p>
        </p:txBody>
      </p:sp>
      <p:sp>
        <p:nvSpPr>
          <p:cNvPr id="592" name="Google Shape;592;p3"/>
          <p:cNvSpPr txBox="1"/>
          <p:nvPr/>
        </p:nvSpPr>
        <p:spPr>
          <a:xfrm rot="10800000">
            <a:off x="15167875" y="9819450"/>
            <a:ext cx="2942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BAC8D3"/>
                </a:solidFill>
                <a:latin typeface="Calibri"/>
                <a:ea typeface="Calibri"/>
                <a:cs typeface="Calibri"/>
                <a:sym typeface="Calibri"/>
              </a:rPr>
              <a:t>Q1:C   Q2:C   Q3:B  Q4:C</a:t>
            </a:r>
            <a:endParaRPr sz="1700">
              <a:solidFill>
                <a:srgbClr val="BAC8D3"/>
              </a:solidFill>
              <a:latin typeface="Calibri"/>
              <a:ea typeface="Calibri"/>
              <a:cs typeface="Calibri"/>
              <a:sym typeface="Calibri"/>
            </a:endParaRPr>
          </a:p>
        </p:txBody>
      </p:sp>
      <p:grpSp>
        <p:nvGrpSpPr>
          <p:cNvPr id="593" name="Google Shape;593;p3"/>
          <p:cNvGrpSpPr/>
          <p:nvPr/>
        </p:nvGrpSpPr>
        <p:grpSpPr>
          <a:xfrm>
            <a:off x="2209016" y="7501707"/>
            <a:ext cx="14507553" cy="1005274"/>
            <a:chOff x="4411970" y="2468673"/>
            <a:chExt cx="747292" cy="167428"/>
          </a:xfrm>
        </p:grpSpPr>
        <p:sp>
          <p:nvSpPr>
            <p:cNvPr id="594" name="Google Shape;594;p3"/>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3"/>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6" name="Google Shape;596;p3"/>
          <p:cNvGrpSpPr/>
          <p:nvPr/>
        </p:nvGrpSpPr>
        <p:grpSpPr>
          <a:xfrm>
            <a:off x="2395080" y="8628725"/>
            <a:ext cx="3514317" cy="595244"/>
            <a:chOff x="4404545" y="3301592"/>
            <a:chExt cx="782403" cy="129272"/>
          </a:xfrm>
        </p:grpSpPr>
        <p:sp>
          <p:nvSpPr>
            <p:cNvPr id="597" name="Google Shape;597;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9" name="Google Shape;599;p3"/>
          <p:cNvGrpSpPr/>
          <p:nvPr/>
        </p:nvGrpSpPr>
        <p:grpSpPr>
          <a:xfrm>
            <a:off x="5967230" y="8590225"/>
            <a:ext cx="3514317" cy="595244"/>
            <a:chOff x="4404545" y="3301592"/>
            <a:chExt cx="782403" cy="129272"/>
          </a:xfrm>
        </p:grpSpPr>
        <p:sp>
          <p:nvSpPr>
            <p:cNvPr id="600" name="Google Shape;600;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2" name="Google Shape;602;p3"/>
          <p:cNvGrpSpPr/>
          <p:nvPr/>
        </p:nvGrpSpPr>
        <p:grpSpPr>
          <a:xfrm>
            <a:off x="9480143" y="8590225"/>
            <a:ext cx="3514317" cy="595244"/>
            <a:chOff x="4404545" y="3301592"/>
            <a:chExt cx="782403" cy="129272"/>
          </a:xfrm>
        </p:grpSpPr>
        <p:sp>
          <p:nvSpPr>
            <p:cNvPr id="603" name="Google Shape;603;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5" name="Google Shape;605;p3"/>
          <p:cNvGrpSpPr/>
          <p:nvPr/>
        </p:nvGrpSpPr>
        <p:grpSpPr>
          <a:xfrm>
            <a:off x="12973855" y="8590225"/>
            <a:ext cx="3514317" cy="595244"/>
            <a:chOff x="4404545" y="3301592"/>
            <a:chExt cx="782403" cy="129272"/>
          </a:xfrm>
        </p:grpSpPr>
        <p:sp>
          <p:nvSpPr>
            <p:cNvPr id="606" name="Google Shape;606;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08" name="Google Shape;608;p3"/>
          <p:cNvPicPr preferRelativeResize="0"/>
          <p:nvPr/>
        </p:nvPicPr>
        <p:blipFill rotWithShape="1">
          <a:blip r:embed="rId4">
            <a:alphaModFix/>
          </a:blip>
          <a:srcRect b="0" l="0" r="0" t="0"/>
          <a:stretch/>
        </p:blipFill>
        <p:spPr>
          <a:xfrm>
            <a:off x="17221334" y="24430"/>
            <a:ext cx="1039163" cy="5180357"/>
          </a:xfrm>
          <a:prstGeom prst="rect">
            <a:avLst/>
          </a:prstGeom>
          <a:noFill/>
          <a:ln>
            <a:noFill/>
          </a:ln>
        </p:spPr>
      </p:pic>
      <p:sp>
        <p:nvSpPr>
          <p:cNvPr id="609" name="Google Shape;609;p3"/>
          <p:cNvSpPr txBox="1"/>
          <p:nvPr/>
        </p:nvSpPr>
        <p:spPr>
          <a:xfrm>
            <a:off x="2522900" y="7764100"/>
            <a:ext cx="906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latin typeface="Comfortaa"/>
                <a:ea typeface="Comfortaa"/>
                <a:cs typeface="Comfortaa"/>
                <a:sym typeface="Comfortaa"/>
              </a:rPr>
              <a:t>Q4</a:t>
            </a:r>
            <a:endParaRPr b="1" sz="2300">
              <a:latin typeface="Comfortaa"/>
              <a:ea typeface="Comfortaa"/>
              <a:cs typeface="Comfortaa"/>
              <a:sym typeface="Comfortaa"/>
            </a:endParaRPr>
          </a:p>
        </p:txBody>
      </p:sp>
      <p:sp>
        <p:nvSpPr>
          <p:cNvPr id="610" name="Google Shape;610;p3"/>
          <p:cNvSpPr txBox="1"/>
          <p:nvPr/>
        </p:nvSpPr>
        <p:spPr>
          <a:xfrm>
            <a:off x="4637150" y="7686175"/>
            <a:ext cx="11726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omfortaa"/>
                <a:ea typeface="Comfortaa"/>
                <a:cs typeface="Comfortaa"/>
                <a:sym typeface="Comfortaa"/>
              </a:rPr>
              <a:t>The pulsation of which of the following </a:t>
            </a:r>
            <a:r>
              <a:rPr lang="en-US" sz="2200">
                <a:solidFill>
                  <a:schemeClr val="dk1"/>
                </a:solidFill>
                <a:latin typeface="Comfortaa"/>
                <a:ea typeface="Comfortaa"/>
                <a:cs typeface="Comfortaa"/>
                <a:sym typeface="Comfortaa"/>
              </a:rPr>
              <a:t>arteries can be felt in the snuff box?</a:t>
            </a:r>
            <a:endParaRPr sz="2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2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200">
              <a:latin typeface="Comfortaa"/>
              <a:ea typeface="Comfortaa"/>
              <a:cs typeface="Comfortaa"/>
              <a:sym typeface="Comfortaa"/>
            </a:endParaRPr>
          </a:p>
        </p:txBody>
      </p:sp>
      <p:sp>
        <p:nvSpPr>
          <p:cNvPr id="611" name="Google Shape;611;p3"/>
          <p:cNvSpPr txBox="1"/>
          <p:nvPr/>
        </p:nvSpPr>
        <p:spPr>
          <a:xfrm>
            <a:off x="3304625" y="9061100"/>
            <a:ext cx="102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12" name="Google Shape;612;p3"/>
          <p:cNvSpPr txBox="1"/>
          <p:nvPr/>
        </p:nvSpPr>
        <p:spPr>
          <a:xfrm>
            <a:off x="2484925" y="8628725"/>
            <a:ext cx="3546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A</a:t>
            </a:r>
            <a:endParaRPr sz="2900">
              <a:latin typeface="Calibri"/>
              <a:ea typeface="Calibri"/>
              <a:cs typeface="Calibri"/>
              <a:sym typeface="Calibri"/>
            </a:endParaRPr>
          </a:p>
        </p:txBody>
      </p:sp>
      <p:sp>
        <p:nvSpPr>
          <p:cNvPr id="613" name="Google Shape;613;p3"/>
          <p:cNvSpPr txBox="1"/>
          <p:nvPr/>
        </p:nvSpPr>
        <p:spPr>
          <a:xfrm>
            <a:off x="3093150" y="8642800"/>
            <a:ext cx="2942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Brachial artery</a:t>
            </a:r>
            <a:endParaRPr sz="2400">
              <a:latin typeface="Comfortaa"/>
              <a:ea typeface="Comfortaa"/>
              <a:cs typeface="Comfortaa"/>
              <a:sym typeface="Comfortaa"/>
            </a:endParaRPr>
          </a:p>
        </p:txBody>
      </p:sp>
      <p:sp>
        <p:nvSpPr>
          <p:cNvPr id="614" name="Google Shape;614;p3"/>
          <p:cNvSpPr txBox="1"/>
          <p:nvPr/>
        </p:nvSpPr>
        <p:spPr>
          <a:xfrm>
            <a:off x="6651788" y="8610800"/>
            <a:ext cx="2637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Femoral Artery</a:t>
            </a:r>
            <a:endParaRPr sz="2400">
              <a:latin typeface="Comfortaa"/>
              <a:ea typeface="Comfortaa"/>
              <a:cs typeface="Comfortaa"/>
              <a:sym typeface="Comfortaa"/>
            </a:endParaRPr>
          </a:p>
        </p:txBody>
      </p:sp>
      <p:sp>
        <p:nvSpPr>
          <p:cNvPr id="615" name="Google Shape;615;p3"/>
          <p:cNvSpPr txBox="1"/>
          <p:nvPr/>
        </p:nvSpPr>
        <p:spPr>
          <a:xfrm>
            <a:off x="6105838" y="8590225"/>
            <a:ext cx="3546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B</a:t>
            </a:r>
            <a:endParaRPr sz="4400">
              <a:latin typeface="Calibri"/>
              <a:ea typeface="Calibri"/>
              <a:cs typeface="Calibri"/>
              <a:sym typeface="Calibri"/>
            </a:endParaRPr>
          </a:p>
        </p:txBody>
      </p:sp>
      <p:sp>
        <p:nvSpPr>
          <p:cNvPr id="616" name="Google Shape;616;p3"/>
          <p:cNvSpPr txBox="1"/>
          <p:nvPr/>
        </p:nvSpPr>
        <p:spPr>
          <a:xfrm>
            <a:off x="9999650" y="8557725"/>
            <a:ext cx="2456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Radial Artery</a:t>
            </a:r>
            <a:endParaRPr sz="2400">
              <a:latin typeface="Comfortaa"/>
              <a:ea typeface="Comfortaa"/>
              <a:cs typeface="Comfortaa"/>
              <a:sym typeface="Comfortaa"/>
            </a:endParaRPr>
          </a:p>
        </p:txBody>
      </p:sp>
      <p:sp>
        <p:nvSpPr>
          <p:cNvPr id="617" name="Google Shape;617;p3"/>
          <p:cNvSpPr txBox="1"/>
          <p:nvPr/>
        </p:nvSpPr>
        <p:spPr>
          <a:xfrm>
            <a:off x="13716000" y="8634675"/>
            <a:ext cx="2402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omfortaa"/>
                <a:ea typeface="Comfortaa"/>
                <a:cs typeface="Comfortaa"/>
                <a:sym typeface="Comfortaa"/>
              </a:rPr>
              <a:t>Ulnar Artery</a:t>
            </a:r>
            <a:endParaRPr sz="2400">
              <a:latin typeface="Comfortaa"/>
              <a:ea typeface="Comfortaa"/>
              <a:cs typeface="Comfortaa"/>
              <a:sym typeface="Comfortaa"/>
            </a:endParaRPr>
          </a:p>
        </p:txBody>
      </p:sp>
      <p:sp>
        <p:nvSpPr>
          <p:cNvPr id="618" name="Google Shape;618;p3"/>
          <p:cNvSpPr txBox="1"/>
          <p:nvPr/>
        </p:nvSpPr>
        <p:spPr>
          <a:xfrm>
            <a:off x="9566175" y="8572250"/>
            <a:ext cx="3546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C</a:t>
            </a:r>
            <a:endParaRPr sz="2900">
              <a:latin typeface="Calibri"/>
              <a:ea typeface="Calibri"/>
              <a:cs typeface="Calibri"/>
              <a:sym typeface="Calibri"/>
            </a:endParaRPr>
          </a:p>
        </p:txBody>
      </p:sp>
      <p:sp>
        <p:nvSpPr>
          <p:cNvPr id="619" name="Google Shape;619;p3"/>
          <p:cNvSpPr txBox="1"/>
          <p:nvPr/>
        </p:nvSpPr>
        <p:spPr>
          <a:xfrm>
            <a:off x="13026500" y="8572250"/>
            <a:ext cx="3546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D</a:t>
            </a:r>
            <a:endParaRPr sz="29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3" name="Shape 623"/>
        <p:cNvGrpSpPr/>
        <p:nvPr/>
      </p:nvGrpSpPr>
      <p:grpSpPr>
        <a:xfrm>
          <a:off x="0" y="0"/>
          <a:ext cx="0" cy="0"/>
          <a:chOff x="0" y="0"/>
          <a:chExt cx="0" cy="0"/>
        </a:xfrm>
      </p:grpSpPr>
      <p:pic>
        <p:nvPicPr>
          <p:cNvPr id="624" name="Google Shape;624;p4"/>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grpSp>
        <p:nvGrpSpPr>
          <p:cNvPr id="625" name="Google Shape;625;p4"/>
          <p:cNvGrpSpPr/>
          <p:nvPr/>
        </p:nvGrpSpPr>
        <p:grpSpPr>
          <a:xfrm>
            <a:off x="9335099" y="2726253"/>
            <a:ext cx="3514317" cy="595244"/>
            <a:chOff x="4404545" y="3301592"/>
            <a:chExt cx="782403" cy="129272"/>
          </a:xfrm>
        </p:grpSpPr>
        <p:sp>
          <p:nvSpPr>
            <p:cNvPr id="626" name="Google Shape;626;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8" name="Google Shape;628;p4"/>
          <p:cNvGrpSpPr/>
          <p:nvPr/>
        </p:nvGrpSpPr>
        <p:grpSpPr>
          <a:xfrm>
            <a:off x="2209016" y="1521782"/>
            <a:ext cx="14507556" cy="1005271"/>
            <a:chOff x="4411970" y="2468673"/>
            <a:chExt cx="747292" cy="167428"/>
          </a:xfrm>
        </p:grpSpPr>
        <p:sp>
          <p:nvSpPr>
            <p:cNvPr id="629" name="Google Shape;629;p4"/>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4"/>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t>                           </a:t>
              </a:r>
              <a:r>
                <a:rPr lang="en-US" sz="2200">
                  <a:latin typeface="Comfortaa"/>
                  <a:ea typeface="Comfortaa"/>
                  <a:cs typeface="Comfortaa"/>
                  <a:sym typeface="Comfortaa"/>
                </a:rPr>
                <a:t> Which vein </a:t>
              </a:r>
              <a:r>
                <a:rPr lang="en-US" sz="2200">
                  <a:latin typeface="Comfortaa"/>
                  <a:ea typeface="Comfortaa"/>
                  <a:cs typeface="Comfortaa"/>
                  <a:sym typeface="Comfortaa"/>
                </a:rPr>
                <a:t>ascend superiorly in the lateral groove ?</a:t>
              </a:r>
              <a:endParaRPr i="0" sz="2200" u="none" cap="none" strike="noStrike">
                <a:solidFill>
                  <a:srgbClr val="000000"/>
                </a:solidFill>
                <a:latin typeface="Comfortaa"/>
                <a:ea typeface="Comfortaa"/>
                <a:cs typeface="Comfortaa"/>
                <a:sym typeface="Comfortaa"/>
              </a:endParaRPr>
            </a:p>
          </p:txBody>
        </p:sp>
      </p:grpSp>
      <p:sp>
        <p:nvSpPr>
          <p:cNvPr id="631" name="Google Shape;631;p4"/>
          <p:cNvSpPr txBox="1"/>
          <p:nvPr/>
        </p:nvSpPr>
        <p:spPr>
          <a:xfrm>
            <a:off x="2306265" y="1760850"/>
            <a:ext cx="771300" cy="54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a:t>
            </a:r>
            <a:r>
              <a:rPr b="1" lang="en-US" sz="2300">
                <a:latin typeface="Comfortaa"/>
                <a:ea typeface="Comfortaa"/>
                <a:cs typeface="Comfortaa"/>
                <a:sym typeface="Comfortaa"/>
              </a:rPr>
              <a:t>5</a:t>
            </a:r>
            <a:endParaRPr b="1" i="0" sz="2300" u="none" cap="none" strike="noStrike">
              <a:solidFill>
                <a:srgbClr val="000000"/>
              </a:solidFill>
              <a:latin typeface="Comfortaa"/>
              <a:ea typeface="Comfortaa"/>
              <a:cs typeface="Comfortaa"/>
              <a:sym typeface="Comfortaa"/>
            </a:endParaRPr>
          </a:p>
        </p:txBody>
      </p:sp>
      <p:grpSp>
        <p:nvGrpSpPr>
          <p:cNvPr id="632" name="Google Shape;632;p4"/>
          <p:cNvGrpSpPr/>
          <p:nvPr/>
        </p:nvGrpSpPr>
        <p:grpSpPr>
          <a:xfrm>
            <a:off x="2209016" y="3620172"/>
            <a:ext cx="14507556" cy="1005287"/>
            <a:chOff x="4411970" y="2468673"/>
            <a:chExt cx="747292" cy="167428"/>
          </a:xfrm>
        </p:grpSpPr>
        <p:sp>
          <p:nvSpPr>
            <p:cNvPr id="633" name="Google Shape;633;p4"/>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4"/>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sz="2300">
                  <a:latin typeface="Comfortaa"/>
                  <a:ea typeface="Comfortaa"/>
                  <a:cs typeface="Comfortaa"/>
                  <a:sym typeface="Comfortaa"/>
                </a:rPr>
                <a:t>                   Which artery can be felt </a:t>
              </a:r>
              <a:r>
                <a:rPr lang="en-US" sz="2300">
                  <a:latin typeface="Comfortaa"/>
                  <a:ea typeface="Comfortaa"/>
                  <a:cs typeface="Comfortaa"/>
                  <a:sym typeface="Comfortaa"/>
                </a:rPr>
                <a:t>pulsating medial to biceps tendon ?</a:t>
              </a:r>
              <a:endParaRPr i="0" sz="2300" u="none" cap="none" strike="noStrike">
                <a:solidFill>
                  <a:srgbClr val="000000"/>
                </a:solidFill>
                <a:latin typeface="Comfortaa"/>
                <a:ea typeface="Comfortaa"/>
                <a:cs typeface="Comfortaa"/>
                <a:sym typeface="Comfortaa"/>
              </a:endParaRPr>
            </a:p>
          </p:txBody>
        </p:sp>
      </p:grpSp>
      <p:grpSp>
        <p:nvGrpSpPr>
          <p:cNvPr id="635" name="Google Shape;635;p4"/>
          <p:cNvGrpSpPr/>
          <p:nvPr/>
        </p:nvGrpSpPr>
        <p:grpSpPr>
          <a:xfrm>
            <a:off x="2306577" y="2726253"/>
            <a:ext cx="3514317" cy="595244"/>
            <a:chOff x="4404545" y="3301592"/>
            <a:chExt cx="782403" cy="129272"/>
          </a:xfrm>
        </p:grpSpPr>
        <p:sp>
          <p:nvSpPr>
            <p:cNvPr id="636" name="Google Shape;636;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8" name="Google Shape;638;p4"/>
          <p:cNvGrpSpPr/>
          <p:nvPr/>
        </p:nvGrpSpPr>
        <p:grpSpPr>
          <a:xfrm>
            <a:off x="5820837" y="2726253"/>
            <a:ext cx="3514317" cy="595244"/>
            <a:chOff x="4404545" y="3301592"/>
            <a:chExt cx="782403" cy="129272"/>
          </a:xfrm>
        </p:grpSpPr>
        <p:sp>
          <p:nvSpPr>
            <p:cNvPr id="639" name="Google Shape;639;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41" name="Google Shape;641;p4"/>
          <p:cNvGrpSpPr/>
          <p:nvPr/>
        </p:nvGrpSpPr>
        <p:grpSpPr>
          <a:xfrm>
            <a:off x="12849371" y="2726253"/>
            <a:ext cx="3514317" cy="595244"/>
            <a:chOff x="4404545" y="3301592"/>
            <a:chExt cx="782403" cy="129272"/>
          </a:xfrm>
        </p:grpSpPr>
        <p:sp>
          <p:nvSpPr>
            <p:cNvPr id="642" name="Google Shape;642;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4" name="Google Shape;644;p4"/>
          <p:cNvSpPr txBox="1"/>
          <p:nvPr/>
        </p:nvSpPr>
        <p:spPr>
          <a:xfrm>
            <a:off x="2434225" y="3853413"/>
            <a:ext cx="771300" cy="54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a:t>
            </a:r>
            <a:r>
              <a:rPr b="1" lang="en-US" sz="2300">
                <a:latin typeface="Comfortaa"/>
                <a:ea typeface="Comfortaa"/>
                <a:cs typeface="Comfortaa"/>
                <a:sym typeface="Comfortaa"/>
              </a:rPr>
              <a:t>6</a:t>
            </a:r>
            <a:endParaRPr b="0" i="0" sz="1400" u="none" cap="none" strike="noStrike">
              <a:solidFill>
                <a:srgbClr val="000000"/>
              </a:solidFill>
              <a:latin typeface="Arial"/>
              <a:ea typeface="Arial"/>
              <a:cs typeface="Arial"/>
              <a:sym typeface="Arial"/>
            </a:endParaRPr>
          </a:p>
        </p:txBody>
      </p:sp>
      <p:sp>
        <p:nvSpPr>
          <p:cNvPr id="645" name="Google Shape;645;p4"/>
          <p:cNvSpPr txBox="1"/>
          <p:nvPr/>
        </p:nvSpPr>
        <p:spPr>
          <a:xfrm>
            <a:off x="5885027" y="269907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grpSp>
        <p:nvGrpSpPr>
          <p:cNvPr id="646" name="Google Shape;646;p4"/>
          <p:cNvGrpSpPr/>
          <p:nvPr/>
        </p:nvGrpSpPr>
        <p:grpSpPr>
          <a:xfrm>
            <a:off x="2209016" y="5430598"/>
            <a:ext cx="14507556" cy="1005287"/>
            <a:chOff x="4411970" y="2468673"/>
            <a:chExt cx="747292" cy="167428"/>
          </a:xfrm>
        </p:grpSpPr>
        <p:sp>
          <p:nvSpPr>
            <p:cNvPr id="647" name="Google Shape;647;p4"/>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4"/>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t>    </a:t>
              </a:r>
              <a:r>
                <a:rPr lang="en-US">
                  <a:latin typeface="Comfortaa"/>
                  <a:ea typeface="Comfortaa"/>
                  <a:cs typeface="Comfortaa"/>
                  <a:sym typeface="Comfortaa"/>
                </a:rPr>
                <a:t>                       </a:t>
              </a:r>
              <a:r>
                <a:rPr lang="en-US" sz="2300">
                  <a:latin typeface="Comfortaa"/>
                  <a:ea typeface="Comfortaa"/>
                  <a:cs typeface="Comfortaa"/>
                  <a:sym typeface="Comfortaa"/>
                </a:rPr>
                <a:t> The cubital fossa </a:t>
              </a:r>
              <a:r>
                <a:rPr lang="en-US" sz="2300">
                  <a:latin typeface="Comfortaa"/>
                  <a:ea typeface="Comfortaa"/>
                  <a:cs typeface="Comfortaa"/>
                  <a:sym typeface="Comfortaa"/>
                </a:rPr>
                <a:t>consists of all the following except:</a:t>
              </a:r>
              <a:endParaRPr i="0" sz="2300" u="none" cap="none" strike="noStrike">
                <a:solidFill>
                  <a:srgbClr val="000000"/>
                </a:solidFill>
                <a:latin typeface="Comfortaa"/>
                <a:ea typeface="Comfortaa"/>
                <a:cs typeface="Comfortaa"/>
                <a:sym typeface="Comfortaa"/>
              </a:endParaRPr>
            </a:p>
          </p:txBody>
        </p:sp>
      </p:grpSp>
      <p:sp>
        <p:nvSpPr>
          <p:cNvPr id="649" name="Google Shape;649;p4"/>
          <p:cNvSpPr txBox="1"/>
          <p:nvPr/>
        </p:nvSpPr>
        <p:spPr>
          <a:xfrm>
            <a:off x="2434225" y="5665950"/>
            <a:ext cx="771300" cy="54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a:t>
            </a:r>
            <a:r>
              <a:rPr b="1" lang="en-US" sz="2300">
                <a:latin typeface="Comfortaa"/>
                <a:ea typeface="Comfortaa"/>
                <a:cs typeface="Comfortaa"/>
                <a:sym typeface="Comfortaa"/>
              </a:rPr>
              <a:t>7</a:t>
            </a:r>
            <a:endParaRPr b="0" i="0" sz="1400" u="none" cap="none" strike="noStrike">
              <a:solidFill>
                <a:srgbClr val="000000"/>
              </a:solidFill>
              <a:latin typeface="Arial"/>
              <a:ea typeface="Arial"/>
              <a:cs typeface="Arial"/>
              <a:sym typeface="Arial"/>
            </a:endParaRPr>
          </a:p>
        </p:txBody>
      </p:sp>
      <p:sp>
        <p:nvSpPr>
          <p:cNvPr id="650" name="Google Shape;650;p4"/>
          <p:cNvSpPr txBox="1"/>
          <p:nvPr/>
        </p:nvSpPr>
        <p:spPr>
          <a:xfrm>
            <a:off x="9453402" y="269907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651" name="Google Shape;651;p4"/>
          <p:cNvSpPr txBox="1"/>
          <p:nvPr/>
        </p:nvSpPr>
        <p:spPr>
          <a:xfrm>
            <a:off x="12973850" y="269655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652" name="Google Shape;652;p4"/>
          <p:cNvSpPr txBox="1"/>
          <p:nvPr/>
        </p:nvSpPr>
        <p:spPr>
          <a:xfrm>
            <a:off x="2316652" y="2696538"/>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grpSp>
        <p:nvGrpSpPr>
          <p:cNvPr id="653" name="Google Shape;653;p4"/>
          <p:cNvGrpSpPr/>
          <p:nvPr/>
        </p:nvGrpSpPr>
        <p:grpSpPr>
          <a:xfrm>
            <a:off x="9399351" y="4733625"/>
            <a:ext cx="3514320" cy="595246"/>
            <a:chOff x="4404545" y="3301592"/>
            <a:chExt cx="782403" cy="129272"/>
          </a:xfrm>
        </p:grpSpPr>
        <p:sp>
          <p:nvSpPr>
            <p:cNvPr id="654" name="Google Shape;654;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6" name="Google Shape;656;p4"/>
          <p:cNvGrpSpPr/>
          <p:nvPr/>
        </p:nvGrpSpPr>
        <p:grpSpPr>
          <a:xfrm>
            <a:off x="2370705" y="4732363"/>
            <a:ext cx="3514320" cy="595246"/>
            <a:chOff x="4404545" y="3301592"/>
            <a:chExt cx="782403" cy="129272"/>
          </a:xfrm>
        </p:grpSpPr>
        <p:sp>
          <p:nvSpPr>
            <p:cNvPr id="657" name="Google Shape;657;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9" name="Google Shape;659;p4"/>
          <p:cNvGrpSpPr/>
          <p:nvPr/>
        </p:nvGrpSpPr>
        <p:grpSpPr>
          <a:xfrm>
            <a:off x="5885037" y="4733625"/>
            <a:ext cx="3514320" cy="595246"/>
            <a:chOff x="4404545" y="3301592"/>
            <a:chExt cx="782403" cy="129272"/>
          </a:xfrm>
        </p:grpSpPr>
        <p:sp>
          <p:nvSpPr>
            <p:cNvPr id="660" name="Google Shape;660;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2" name="Google Shape;662;p4"/>
          <p:cNvGrpSpPr/>
          <p:nvPr/>
        </p:nvGrpSpPr>
        <p:grpSpPr>
          <a:xfrm>
            <a:off x="12957047" y="4732363"/>
            <a:ext cx="3514320" cy="595246"/>
            <a:chOff x="4404545" y="3301592"/>
            <a:chExt cx="782403" cy="129272"/>
          </a:xfrm>
        </p:grpSpPr>
        <p:sp>
          <p:nvSpPr>
            <p:cNvPr id="663" name="Google Shape;663;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5" name="Google Shape;665;p4"/>
          <p:cNvSpPr txBox="1"/>
          <p:nvPr/>
        </p:nvSpPr>
        <p:spPr>
          <a:xfrm>
            <a:off x="5948539" y="4714375"/>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sp>
        <p:nvSpPr>
          <p:cNvPr id="666" name="Google Shape;666;p4"/>
          <p:cNvSpPr txBox="1"/>
          <p:nvPr/>
        </p:nvSpPr>
        <p:spPr>
          <a:xfrm>
            <a:off x="9452789" y="4700300"/>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667" name="Google Shape;667;p4"/>
          <p:cNvSpPr txBox="1"/>
          <p:nvPr/>
        </p:nvSpPr>
        <p:spPr>
          <a:xfrm>
            <a:off x="13040876" y="4700300"/>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668" name="Google Shape;668;p4"/>
          <p:cNvSpPr txBox="1"/>
          <p:nvPr/>
        </p:nvSpPr>
        <p:spPr>
          <a:xfrm>
            <a:off x="2444289" y="4714375"/>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grpSp>
        <p:nvGrpSpPr>
          <p:cNvPr id="669" name="Google Shape;669;p4"/>
          <p:cNvGrpSpPr/>
          <p:nvPr/>
        </p:nvGrpSpPr>
        <p:grpSpPr>
          <a:xfrm>
            <a:off x="9527001" y="6537592"/>
            <a:ext cx="3514320" cy="595246"/>
            <a:chOff x="4404545" y="3301592"/>
            <a:chExt cx="782403" cy="129272"/>
          </a:xfrm>
        </p:grpSpPr>
        <p:sp>
          <p:nvSpPr>
            <p:cNvPr id="670" name="Google Shape;670;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2" name="Google Shape;672;p4"/>
          <p:cNvGrpSpPr/>
          <p:nvPr/>
        </p:nvGrpSpPr>
        <p:grpSpPr>
          <a:xfrm>
            <a:off x="2444305" y="6537600"/>
            <a:ext cx="3514320" cy="595246"/>
            <a:chOff x="4404545" y="3301592"/>
            <a:chExt cx="782403" cy="129272"/>
          </a:xfrm>
        </p:grpSpPr>
        <p:sp>
          <p:nvSpPr>
            <p:cNvPr id="673" name="Google Shape;673;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5" name="Google Shape;675;p4"/>
          <p:cNvGrpSpPr/>
          <p:nvPr/>
        </p:nvGrpSpPr>
        <p:grpSpPr>
          <a:xfrm>
            <a:off x="6012687" y="6524800"/>
            <a:ext cx="3514320" cy="595246"/>
            <a:chOff x="4404545" y="3301592"/>
            <a:chExt cx="782403" cy="129272"/>
          </a:xfrm>
        </p:grpSpPr>
        <p:sp>
          <p:nvSpPr>
            <p:cNvPr id="676" name="Google Shape;676;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8" name="Google Shape;678;p4"/>
          <p:cNvGrpSpPr/>
          <p:nvPr/>
        </p:nvGrpSpPr>
        <p:grpSpPr>
          <a:xfrm>
            <a:off x="13059922" y="6538875"/>
            <a:ext cx="3514320" cy="595246"/>
            <a:chOff x="4404545" y="3301592"/>
            <a:chExt cx="782403" cy="129272"/>
          </a:xfrm>
        </p:grpSpPr>
        <p:sp>
          <p:nvSpPr>
            <p:cNvPr id="679" name="Google Shape;679;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1" name="Google Shape;681;p4"/>
          <p:cNvSpPr txBox="1"/>
          <p:nvPr/>
        </p:nvSpPr>
        <p:spPr>
          <a:xfrm>
            <a:off x="6102179" y="6524800"/>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sp>
        <p:nvSpPr>
          <p:cNvPr id="682" name="Google Shape;682;p4"/>
          <p:cNvSpPr txBox="1"/>
          <p:nvPr/>
        </p:nvSpPr>
        <p:spPr>
          <a:xfrm>
            <a:off x="9581039" y="6537600"/>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683" name="Google Shape;683;p4"/>
          <p:cNvSpPr txBox="1"/>
          <p:nvPr/>
        </p:nvSpPr>
        <p:spPr>
          <a:xfrm>
            <a:off x="13132257" y="6492750"/>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684" name="Google Shape;684;p4"/>
          <p:cNvSpPr txBox="1"/>
          <p:nvPr/>
        </p:nvSpPr>
        <p:spPr>
          <a:xfrm>
            <a:off x="2517020" y="6524788"/>
            <a:ext cx="450900" cy="62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sp>
        <p:nvSpPr>
          <p:cNvPr id="685" name="Google Shape;685;p4"/>
          <p:cNvSpPr txBox="1"/>
          <p:nvPr/>
        </p:nvSpPr>
        <p:spPr>
          <a:xfrm>
            <a:off x="2209012" y="318450"/>
            <a:ext cx="91992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B45F06"/>
                </a:solidFill>
                <a:latin typeface="Comfortaa"/>
                <a:ea typeface="Comfortaa"/>
                <a:cs typeface="Comfortaa"/>
                <a:sym typeface="Comfortaa"/>
              </a:rPr>
              <a:t>MCQs:</a:t>
            </a:r>
            <a:endParaRPr b="0" i="0" sz="4900" u="none" cap="none" strike="noStrike">
              <a:solidFill>
                <a:srgbClr val="B45F06"/>
              </a:solidFill>
              <a:latin typeface="Comfortaa"/>
              <a:ea typeface="Comfortaa"/>
              <a:cs typeface="Comfortaa"/>
              <a:sym typeface="Comfortaa"/>
            </a:endParaRPr>
          </a:p>
        </p:txBody>
      </p:sp>
      <p:sp>
        <p:nvSpPr>
          <p:cNvPr id="686" name="Google Shape;686;p4"/>
          <p:cNvSpPr txBox="1"/>
          <p:nvPr/>
        </p:nvSpPr>
        <p:spPr>
          <a:xfrm>
            <a:off x="6244805" y="2814011"/>
            <a:ext cx="122955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omfortaa"/>
                <a:ea typeface="Comfortaa"/>
                <a:cs typeface="Comfortaa"/>
                <a:sym typeface="Comfortaa"/>
              </a:rPr>
              <a:t>Cephalic vein</a:t>
            </a:r>
            <a:r>
              <a:rPr lang="en-US">
                <a:latin typeface="Calibri"/>
                <a:ea typeface="Calibri"/>
                <a:cs typeface="Calibri"/>
                <a:sym typeface="Calibri"/>
              </a:rPr>
              <a:t> </a:t>
            </a:r>
            <a:endParaRPr>
              <a:latin typeface="Calibri"/>
              <a:ea typeface="Calibri"/>
              <a:cs typeface="Calibri"/>
              <a:sym typeface="Calibri"/>
            </a:endParaRPr>
          </a:p>
        </p:txBody>
      </p:sp>
      <p:sp>
        <p:nvSpPr>
          <p:cNvPr id="687" name="Google Shape;687;p4"/>
          <p:cNvSpPr txBox="1"/>
          <p:nvPr/>
        </p:nvSpPr>
        <p:spPr>
          <a:xfrm>
            <a:off x="2767550" y="4829875"/>
            <a:ext cx="19882500" cy="47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latin typeface="Calibri"/>
                <a:ea typeface="Calibri"/>
                <a:cs typeface="Calibri"/>
                <a:sym typeface="Calibri"/>
              </a:rPr>
              <a:t>  </a:t>
            </a:r>
            <a:r>
              <a:rPr lang="en-US" sz="1900">
                <a:latin typeface="Comfortaa"/>
                <a:ea typeface="Comfortaa"/>
                <a:cs typeface="Comfortaa"/>
                <a:sym typeface="Comfortaa"/>
              </a:rPr>
              <a:t>Radial artery                          Brachial artery.                       Axillary artery.                         Cephalic artery</a:t>
            </a:r>
            <a:r>
              <a:rPr lang="en-US" sz="1600">
                <a:latin typeface="Comfortaa"/>
                <a:ea typeface="Comfortaa"/>
                <a:cs typeface="Comfortaa"/>
                <a:sym typeface="Comfortaa"/>
              </a:rPr>
              <a:t>.  </a:t>
            </a:r>
            <a:endParaRPr sz="1600">
              <a:latin typeface="Comfortaa"/>
              <a:ea typeface="Comfortaa"/>
              <a:cs typeface="Comfortaa"/>
              <a:sym typeface="Comfortaa"/>
            </a:endParaRPr>
          </a:p>
        </p:txBody>
      </p:sp>
      <p:sp>
        <p:nvSpPr>
          <p:cNvPr id="688" name="Google Shape;688;p4"/>
          <p:cNvSpPr txBox="1"/>
          <p:nvPr/>
        </p:nvSpPr>
        <p:spPr>
          <a:xfrm>
            <a:off x="2895200" y="6600688"/>
            <a:ext cx="1450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omfortaa"/>
                <a:ea typeface="Comfortaa"/>
                <a:cs typeface="Comfortaa"/>
                <a:sym typeface="Comfortaa"/>
              </a:rPr>
              <a:t>Lateral cubital vein.               Median cubital vein           Basilic vein.                          Cephalic vein.  </a:t>
            </a:r>
            <a:endParaRPr sz="2000">
              <a:latin typeface="Comfortaa"/>
              <a:ea typeface="Comfortaa"/>
              <a:cs typeface="Comfortaa"/>
              <a:sym typeface="Comfortaa"/>
            </a:endParaRPr>
          </a:p>
        </p:txBody>
      </p:sp>
      <p:sp>
        <p:nvSpPr>
          <p:cNvPr id="689" name="Google Shape;689;p4"/>
          <p:cNvSpPr txBox="1"/>
          <p:nvPr/>
        </p:nvSpPr>
        <p:spPr>
          <a:xfrm>
            <a:off x="2767550" y="2817700"/>
            <a:ext cx="18676200" cy="51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Comfortaa"/>
                <a:ea typeface="Comfortaa"/>
                <a:cs typeface="Comfortaa"/>
                <a:sym typeface="Comfortaa"/>
              </a:rPr>
              <a:t>Basilic vein.                                                                     Both                                       None.   </a:t>
            </a:r>
            <a:endParaRPr sz="2100">
              <a:latin typeface="Comfortaa"/>
              <a:ea typeface="Comfortaa"/>
              <a:cs typeface="Comfortaa"/>
              <a:sym typeface="Comfortaa"/>
            </a:endParaRPr>
          </a:p>
        </p:txBody>
      </p:sp>
      <p:pic>
        <p:nvPicPr>
          <p:cNvPr id="690" name="Google Shape;690;p4"/>
          <p:cNvPicPr preferRelativeResize="0"/>
          <p:nvPr/>
        </p:nvPicPr>
        <p:blipFill>
          <a:blip r:embed="rId4">
            <a:alphaModFix/>
          </a:blip>
          <a:stretch>
            <a:fillRect/>
          </a:stretch>
        </p:blipFill>
        <p:spPr>
          <a:xfrm>
            <a:off x="7587477" y="7535450"/>
            <a:ext cx="3113025" cy="2571075"/>
          </a:xfrm>
          <a:prstGeom prst="rect">
            <a:avLst/>
          </a:prstGeom>
          <a:noFill/>
          <a:ln>
            <a:noFill/>
          </a:ln>
        </p:spPr>
      </p:pic>
      <p:sp>
        <p:nvSpPr>
          <p:cNvPr id="691" name="Google Shape;691;p4"/>
          <p:cNvSpPr txBox="1"/>
          <p:nvPr/>
        </p:nvSpPr>
        <p:spPr>
          <a:xfrm rot="10800000">
            <a:off x="15198923" y="9842700"/>
            <a:ext cx="2942100" cy="44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BAC8D3"/>
                </a:solidFill>
                <a:latin typeface="Calibri"/>
                <a:ea typeface="Calibri"/>
                <a:cs typeface="Calibri"/>
                <a:sym typeface="Calibri"/>
              </a:rPr>
              <a:t>Q5:B   Q6:B   Q7:A</a:t>
            </a:r>
            <a:endParaRPr sz="1700">
              <a:solidFill>
                <a:srgbClr val="BAC8D3"/>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5"/>
          <p:cNvSpPr txBox="1"/>
          <p:nvPr>
            <p:ph type="title"/>
          </p:nvPr>
        </p:nvSpPr>
        <p:spPr>
          <a:xfrm>
            <a:off x="4975771" y="562805"/>
            <a:ext cx="8336400" cy="1137600"/>
          </a:xfrm>
          <a:prstGeom prst="rect">
            <a:avLst/>
          </a:prstGeom>
          <a:noFill/>
          <a:ln>
            <a:noFill/>
          </a:ln>
        </p:spPr>
        <p:txBody>
          <a:bodyPr anchorCtr="0" anchor="t" bIns="0" lIns="0" spcFirstLastPara="1" rIns="0" wrap="square" tIns="13950">
            <a:spAutoFit/>
          </a:bodyPr>
          <a:lstStyle/>
          <a:p>
            <a:pPr indent="0" lvl="0" marL="40005" rtl="0" algn="ctr">
              <a:lnSpc>
                <a:spcPct val="100000"/>
              </a:lnSpc>
              <a:spcBef>
                <a:spcPts val="0"/>
              </a:spcBef>
              <a:spcAft>
                <a:spcPts val="0"/>
              </a:spcAft>
              <a:buSzPts val="1400"/>
              <a:buNone/>
            </a:pPr>
            <a:r>
              <a:rPr lang="en-US" sz="6950">
                <a:latin typeface="Caveat"/>
                <a:ea typeface="Caveat"/>
                <a:cs typeface="Caveat"/>
                <a:sym typeface="Caveat"/>
              </a:rPr>
              <a:t>Done by the amazing team</a:t>
            </a:r>
            <a:endParaRPr sz="6950">
              <a:latin typeface="Caveat"/>
              <a:ea typeface="Caveat"/>
              <a:cs typeface="Caveat"/>
              <a:sym typeface="Caveat"/>
            </a:endParaRPr>
          </a:p>
        </p:txBody>
      </p:sp>
      <p:sp>
        <p:nvSpPr>
          <p:cNvPr id="697" name="Google Shape;697;p5"/>
          <p:cNvSpPr txBox="1"/>
          <p:nvPr/>
        </p:nvSpPr>
        <p:spPr>
          <a:xfrm>
            <a:off x="1511709" y="3862800"/>
            <a:ext cx="49038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omfortaa"/>
                <a:ea typeface="Comfortaa"/>
                <a:cs typeface="Comfortaa"/>
                <a:sym typeface="Comfortaa"/>
              </a:rPr>
              <a:t>Team leaders:</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Arwa Alghamdi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Deema Aljuribah</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Razan Alnufaie</a:t>
            </a:r>
            <a:endParaRPr b="0" i="0" sz="2000" u="none" cap="none" strike="noStrike">
              <a:solidFill>
                <a:srgbClr val="000000"/>
              </a:solidFill>
              <a:latin typeface="Comfortaa"/>
              <a:ea typeface="Comfortaa"/>
              <a:cs typeface="Comfortaa"/>
              <a:sym typeface="Comfortaa"/>
            </a:endParaRPr>
          </a:p>
        </p:txBody>
      </p:sp>
      <p:sp>
        <p:nvSpPr>
          <p:cNvPr id="698" name="Google Shape;698;p5"/>
          <p:cNvSpPr txBox="1"/>
          <p:nvPr/>
        </p:nvSpPr>
        <p:spPr>
          <a:xfrm>
            <a:off x="743467" y="5876700"/>
            <a:ext cx="3624900" cy="326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Aljazi Albabtain</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Atheer Alkanhal </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Arob Alasheikh</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Ajwan Aljohani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Deema alqahtani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Dena Alsuhaibani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Jana Alhazmi </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Kadi aldosari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Mashael Alasmari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Comfortaa"/>
              <a:ea typeface="Comfortaa"/>
              <a:cs typeface="Comfortaa"/>
              <a:sym typeface="Comfortaa"/>
            </a:endParaRPr>
          </a:p>
        </p:txBody>
      </p:sp>
      <p:grpSp>
        <p:nvGrpSpPr>
          <p:cNvPr id="699" name="Google Shape;699;p5"/>
          <p:cNvGrpSpPr/>
          <p:nvPr/>
        </p:nvGrpSpPr>
        <p:grpSpPr>
          <a:xfrm>
            <a:off x="387915" y="9236907"/>
            <a:ext cx="1123783" cy="785323"/>
            <a:chOff x="5156931" y="2922194"/>
            <a:chExt cx="324699" cy="347611"/>
          </a:xfrm>
        </p:grpSpPr>
        <p:sp>
          <p:nvSpPr>
            <p:cNvPr id="700" name="Google Shape;700;p5"/>
            <p:cNvSpPr/>
            <p:nvPr/>
          </p:nvSpPr>
          <p:spPr>
            <a:xfrm>
              <a:off x="5160706" y="3072982"/>
              <a:ext cx="317149" cy="43543"/>
            </a:xfrm>
            <a:custGeom>
              <a:rect b="b" l="l" r="r" t="t"/>
              <a:pathLst>
                <a:path extrusionOk="0" h="1661" w="12098">
                  <a:moveTo>
                    <a:pt x="15" y="1"/>
                  </a:moveTo>
                  <a:lnTo>
                    <a:pt x="0" y="1661"/>
                  </a:lnTo>
                  <a:lnTo>
                    <a:pt x="12097" y="1661"/>
                  </a:lnTo>
                  <a:lnTo>
                    <a:pt x="12083" y="1"/>
                  </a:lnTo>
                  <a:close/>
                </a:path>
              </a:pathLst>
            </a:custGeom>
            <a:solidFill>
              <a:srgbClr val="667E92"/>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5"/>
            <p:cNvSpPr/>
            <p:nvPr/>
          </p:nvSpPr>
          <p:spPr>
            <a:xfrm>
              <a:off x="5258330" y="2922194"/>
              <a:ext cx="128689" cy="62261"/>
            </a:xfrm>
            <a:custGeom>
              <a:rect b="b" l="l" r="r" t="t"/>
              <a:pathLst>
                <a:path extrusionOk="0" h="2375" w="4909">
                  <a:moveTo>
                    <a:pt x="2453" y="0"/>
                  </a:moveTo>
                  <a:cubicBezTo>
                    <a:pt x="2397" y="0"/>
                    <a:pt x="2339" y="22"/>
                    <a:pt x="2296" y="65"/>
                  </a:cubicBezTo>
                  <a:lnTo>
                    <a:pt x="997" y="1364"/>
                  </a:lnTo>
                  <a:lnTo>
                    <a:pt x="1" y="2375"/>
                  </a:lnTo>
                  <a:lnTo>
                    <a:pt x="4909" y="2375"/>
                  </a:lnTo>
                  <a:lnTo>
                    <a:pt x="2599" y="65"/>
                  </a:lnTo>
                  <a:cubicBezTo>
                    <a:pt x="2563" y="22"/>
                    <a:pt x="2509" y="0"/>
                    <a:pt x="2453" y="0"/>
                  </a:cubicBezTo>
                  <a:close/>
                </a:path>
              </a:pathLst>
            </a:custGeom>
            <a:solidFill>
              <a:srgbClr val="F2F3F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5"/>
            <p:cNvSpPr/>
            <p:nvPr/>
          </p:nvSpPr>
          <p:spPr>
            <a:xfrm>
              <a:off x="5258330" y="2957951"/>
              <a:ext cx="128689" cy="26503"/>
            </a:xfrm>
            <a:custGeom>
              <a:rect b="b" l="l" r="r" t="t"/>
              <a:pathLst>
                <a:path extrusionOk="0" h="1011" w="4909">
                  <a:moveTo>
                    <a:pt x="997" y="0"/>
                  </a:moveTo>
                  <a:lnTo>
                    <a:pt x="1" y="1011"/>
                  </a:lnTo>
                  <a:lnTo>
                    <a:pt x="4909" y="1011"/>
                  </a:lnTo>
                  <a:lnTo>
                    <a:pt x="3913" y="0"/>
                  </a:lnTo>
                  <a:close/>
                </a:path>
              </a:pathLst>
            </a:custGeom>
            <a:solidFill>
              <a:srgbClr val="94A5B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5"/>
            <p:cNvSpPr/>
            <p:nvPr/>
          </p:nvSpPr>
          <p:spPr>
            <a:xfrm>
              <a:off x="5180000" y="2975358"/>
              <a:ext cx="278561" cy="260761"/>
            </a:xfrm>
            <a:custGeom>
              <a:rect b="b" l="l" r="r" t="t"/>
              <a:pathLst>
                <a:path extrusionOk="0" h="9947" w="10626">
                  <a:moveTo>
                    <a:pt x="217" y="0"/>
                  </a:moveTo>
                  <a:cubicBezTo>
                    <a:pt x="102" y="0"/>
                    <a:pt x="1" y="102"/>
                    <a:pt x="1" y="217"/>
                  </a:cubicBezTo>
                  <a:lnTo>
                    <a:pt x="1" y="9946"/>
                  </a:lnTo>
                  <a:lnTo>
                    <a:pt x="10625" y="9946"/>
                  </a:lnTo>
                  <a:lnTo>
                    <a:pt x="10625" y="217"/>
                  </a:lnTo>
                  <a:cubicBezTo>
                    <a:pt x="10625" y="102"/>
                    <a:pt x="10524" y="0"/>
                    <a:pt x="10409" y="0"/>
                  </a:cubicBezTo>
                  <a:close/>
                </a:path>
              </a:pathLst>
            </a:custGeom>
            <a:solidFill>
              <a:srgbClr val="F8F9FA"/>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5"/>
            <p:cNvSpPr/>
            <p:nvPr/>
          </p:nvSpPr>
          <p:spPr>
            <a:xfrm>
              <a:off x="5438847" y="2975358"/>
              <a:ext cx="19714" cy="260761"/>
            </a:xfrm>
            <a:custGeom>
              <a:rect b="b" l="l" r="r" t="t"/>
              <a:pathLst>
                <a:path extrusionOk="0" h="9947" w="752">
                  <a:moveTo>
                    <a:pt x="1" y="0"/>
                  </a:moveTo>
                  <a:lnTo>
                    <a:pt x="1" y="9946"/>
                  </a:lnTo>
                  <a:lnTo>
                    <a:pt x="751" y="9946"/>
                  </a:lnTo>
                  <a:lnTo>
                    <a:pt x="751" y="217"/>
                  </a:lnTo>
                  <a:cubicBezTo>
                    <a:pt x="751" y="102"/>
                    <a:pt x="650" y="0"/>
                    <a:pt x="535" y="0"/>
                  </a:cubicBezTo>
                  <a:close/>
                </a:path>
              </a:pathLst>
            </a:custGeom>
            <a:solidFill>
              <a:srgbClr val="F2F3F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5"/>
            <p:cNvSpPr/>
            <p:nvPr/>
          </p:nvSpPr>
          <p:spPr>
            <a:xfrm>
              <a:off x="5180000" y="3062785"/>
              <a:ext cx="278561" cy="172967"/>
            </a:xfrm>
            <a:custGeom>
              <a:rect b="b" l="l" r="r" t="t"/>
              <a:pathLst>
                <a:path extrusionOk="0" h="6598" w="10626">
                  <a:moveTo>
                    <a:pt x="1" y="0"/>
                  </a:moveTo>
                  <a:lnTo>
                    <a:pt x="1" y="6597"/>
                  </a:lnTo>
                  <a:lnTo>
                    <a:pt x="10625" y="6597"/>
                  </a:lnTo>
                  <a:lnTo>
                    <a:pt x="10625" y="0"/>
                  </a:lnTo>
                  <a:lnTo>
                    <a:pt x="5313" y="3797"/>
                  </a:lnTo>
                  <a:lnTo>
                    <a:pt x="1" y="0"/>
                  </a:lnTo>
                  <a:close/>
                </a:path>
              </a:pathLst>
            </a:custGeom>
            <a:solidFill>
              <a:srgbClr val="F2F3F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5"/>
            <p:cNvSpPr/>
            <p:nvPr/>
          </p:nvSpPr>
          <p:spPr>
            <a:xfrm>
              <a:off x="5221262" y="3114192"/>
              <a:ext cx="196953" cy="10329"/>
            </a:xfrm>
            <a:custGeom>
              <a:rect b="b" l="l" r="r" t="t"/>
              <a:pathLst>
                <a:path extrusionOk="0" h="394" w="7513">
                  <a:moveTo>
                    <a:pt x="7259" y="1"/>
                  </a:moveTo>
                  <a:cubicBezTo>
                    <a:pt x="7250" y="1"/>
                    <a:pt x="7241" y="1"/>
                    <a:pt x="7232" y="2"/>
                  </a:cubicBezTo>
                  <a:lnTo>
                    <a:pt x="246" y="2"/>
                  </a:lnTo>
                  <a:cubicBezTo>
                    <a:pt x="0" y="17"/>
                    <a:pt x="0" y="378"/>
                    <a:pt x="246" y="392"/>
                  </a:cubicBezTo>
                  <a:lnTo>
                    <a:pt x="7232" y="392"/>
                  </a:lnTo>
                  <a:cubicBezTo>
                    <a:pt x="7241" y="393"/>
                    <a:pt x="7250" y="393"/>
                    <a:pt x="7259" y="393"/>
                  </a:cubicBezTo>
                  <a:cubicBezTo>
                    <a:pt x="7512" y="393"/>
                    <a:pt x="7512" y="1"/>
                    <a:pt x="7259" y="1"/>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5"/>
            <p:cNvSpPr/>
            <p:nvPr/>
          </p:nvSpPr>
          <p:spPr>
            <a:xfrm>
              <a:off x="5254031" y="3136528"/>
              <a:ext cx="129581" cy="10696"/>
            </a:xfrm>
            <a:custGeom>
              <a:rect b="b" l="l" r="r" t="t"/>
              <a:pathLst>
                <a:path extrusionOk="0" h="408" w="4943">
                  <a:moveTo>
                    <a:pt x="255" y="1"/>
                  </a:moveTo>
                  <a:cubicBezTo>
                    <a:pt x="0" y="1"/>
                    <a:pt x="0" y="407"/>
                    <a:pt x="255" y="407"/>
                  </a:cubicBezTo>
                  <a:cubicBezTo>
                    <a:pt x="263" y="407"/>
                    <a:pt x="272" y="407"/>
                    <a:pt x="280" y="406"/>
                  </a:cubicBezTo>
                  <a:lnTo>
                    <a:pt x="4698" y="406"/>
                  </a:lnTo>
                  <a:cubicBezTo>
                    <a:pt x="4943" y="377"/>
                    <a:pt x="4943" y="31"/>
                    <a:pt x="4698" y="2"/>
                  </a:cubicBezTo>
                  <a:lnTo>
                    <a:pt x="280" y="2"/>
                  </a:lnTo>
                  <a:cubicBezTo>
                    <a:pt x="272" y="1"/>
                    <a:pt x="263" y="1"/>
                    <a:pt x="255" y="1"/>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5"/>
            <p:cNvSpPr/>
            <p:nvPr/>
          </p:nvSpPr>
          <p:spPr>
            <a:xfrm>
              <a:off x="5284074" y="3159282"/>
              <a:ext cx="68893" cy="10617"/>
            </a:xfrm>
            <a:custGeom>
              <a:rect b="b" l="l" r="r" t="t"/>
              <a:pathLst>
                <a:path extrusionOk="0" h="405" w="2628">
                  <a:moveTo>
                    <a:pt x="246" y="0"/>
                  </a:moveTo>
                  <a:cubicBezTo>
                    <a:pt x="0" y="15"/>
                    <a:pt x="0" y="375"/>
                    <a:pt x="246" y="404"/>
                  </a:cubicBezTo>
                  <a:lnTo>
                    <a:pt x="2382" y="404"/>
                  </a:lnTo>
                  <a:cubicBezTo>
                    <a:pt x="2628" y="375"/>
                    <a:pt x="2628" y="15"/>
                    <a:pt x="2382" y="0"/>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5"/>
            <p:cNvSpPr/>
            <p:nvPr/>
          </p:nvSpPr>
          <p:spPr>
            <a:xfrm>
              <a:off x="5156931" y="3073009"/>
              <a:ext cx="324699" cy="196796"/>
            </a:xfrm>
            <a:custGeom>
              <a:rect b="b" l="l" r="r" t="t"/>
              <a:pathLst>
                <a:path extrusionOk="0" h="7507" w="12386">
                  <a:moveTo>
                    <a:pt x="176" y="0"/>
                  </a:moveTo>
                  <a:cubicBezTo>
                    <a:pt x="85" y="0"/>
                    <a:pt x="0" y="67"/>
                    <a:pt x="0" y="173"/>
                  </a:cubicBezTo>
                  <a:lnTo>
                    <a:pt x="0" y="7304"/>
                  </a:lnTo>
                  <a:cubicBezTo>
                    <a:pt x="0" y="7420"/>
                    <a:pt x="101" y="7506"/>
                    <a:pt x="217" y="7506"/>
                  </a:cubicBezTo>
                  <a:lnTo>
                    <a:pt x="12169" y="7506"/>
                  </a:lnTo>
                  <a:cubicBezTo>
                    <a:pt x="12285" y="7506"/>
                    <a:pt x="12386" y="7420"/>
                    <a:pt x="12386" y="7304"/>
                  </a:cubicBezTo>
                  <a:lnTo>
                    <a:pt x="12386" y="173"/>
                  </a:lnTo>
                  <a:cubicBezTo>
                    <a:pt x="12375" y="76"/>
                    <a:pt x="12291" y="3"/>
                    <a:pt x="12201" y="3"/>
                  </a:cubicBezTo>
                  <a:cubicBezTo>
                    <a:pt x="12171" y="3"/>
                    <a:pt x="12140" y="11"/>
                    <a:pt x="12111" y="29"/>
                  </a:cubicBezTo>
                  <a:lnTo>
                    <a:pt x="11722" y="303"/>
                  </a:lnTo>
                  <a:lnTo>
                    <a:pt x="6294" y="4201"/>
                  </a:lnTo>
                  <a:cubicBezTo>
                    <a:pt x="6265" y="4222"/>
                    <a:pt x="6229" y="4233"/>
                    <a:pt x="6193" y="4233"/>
                  </a:cubicBezTo>
                  <a:cubicBezTo>
                    <a:pt x="6157" y="4233"/>
                    <a:pt x="6121" y="4222"/>
                    <a:pt x="6092" y="4201"/>
                  </a:cubicBezTo>
                  <a:lnTo>
                    <a:pt x="274" y="29"/>
                  </a:lnTo>
                  <a:cubicBezTo>
                    <a:pt x="243" y="9"/>
                    <a:pt x="209" y="0"/>
                    <a:pt x="176" y="0"/>
                  </a:cubicBezTo>
                  <a:close/>
                </a:path>
              </a:pathLst>
            </a:custGeom>
            <a:solidFill>
              <a:srgbClr val="FCE5CD"/>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5"/>
            <p:cNvSpPr/>
            <p:nvPr/>
          </p:nvSpPr>
          <p:spPr>
            <a:xfrm>
              <a:off x="5464197" y="3072694"/>
              <a:ext cx="17433" cy="197111"/>
            </a:xfrm>
            <a:custGeom>
              <a:rect b="b" l="l" r="r" t="t"/>
              <a:pathLst>
                <a:path extrusionOk="0" h="7519" w="665">
                  <a:moveTo>
                    <a:pt x="481" y="0"/>
                  </a:moveTo>
                  <a:cubicBezTo>
                    <a:pt x="450" y="0"/>
                    <a:pt x="419" y="8"/>
                    <a:pt x="390" y="26"/>
                  </a:cubicBezTo>
                  <a:lnTo>
                    <a:pt x="1" y="301"/>
                  </a:lnTo>
                  <a:lnTo>
                    <a:pt x="1" y="7518"/>
                  </a:lnTo>
                  <a:lnTo>
                    <a:pt x="448" y="7518"/>
                  </a:lnTo>
                  <a:cubicBezTo>
                    <a:pt x="564" y="7518"/>
                    <a:pt x="665" y="7432"/>
                    <a:pt x="665" y="7316"/>
                  </a:cubicBezTo>
                  <a:lnTo>
                    <a:pt x="665" y="185"/>
                  </a:lnTo>
                  <a:cubicBezTo>
                    <a:pt x="665" y="76"/>
                    <a:pt x="575" y="0"/>
                    <a:pt x="481" y="0"/>
                  </a:cubicBezTo>
                  <a:close/>
                </a:path>
              </a:pathLst>
            </a:custGeom>
            <a:solidFill>
              <a:srgbClr val="667E92"/>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5"/>
            <p:cNvSpPr/>
            <p:nvPr/>
          </p:nvSpPr>
          <p:spPr>
            <a:xfrm>
              <a:off x="5217461" y="3013579"/>
              <a:ext cx="32585" cy="32952"/>
            </a:xfrm>
            <a:custGeom>
              <a:rect b="b" l="l" r="r" t="t"/>
              <a:pathLst>
                <a:path extrusionOk="0" h="1257" w="1243">
                  <a:moveTo>
                    <a:pt x="188" y="0"/>
                  </a:moveTo>
                  <a:cubicBezTo>
                    <a:pt x="87" y="0"/>
                    <a:pt x="1" y="87"/>
                    <a:pt x="1" y="203"/>
                  </a:cubicBezTo>
                  <a:lnTo>
                    <a:pt x="1" y="1054"/>
                  </a:lnTo>
                  <a:cubicBezTo>
                    <a:pt x="1" y="1155"/>
                    <a:pt x="87" y="1256"/>
                    <a:pt x="188" y="1256"/>
                  </a:cubicBezTo>
                  <a:lnTo>
                    <a:pt x="1040" y="1256"/>
                  </a:lnTo>
                  <a:cubicBezTo>
                    <a:pt x="1156" y="1256"/>
                    <a:pt x="1242" y="1155"/>
                    <a:pt x="1242" y="1054"/>
                  </a:cubicBezTo>
                  <a:lnTo>
                    <a:pt x="1242" y="203"/>
                  </a:lnTo>
                  <a:cubicBezTo>
                    <a:pt x="1242" y="87"/>
                    <a:pt x="1156" y="0"/>
                    <a:pt x="1040" y="0"/>
                  </a:cubicBezTo>
                  <a:close/>
                </a:path>
              </a:pathLst>
            </a:custGeom>
            <a:solidFill>
              <a:srgbClr val="96ABBB"/>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5"/>
            <p:cNvSpPr/>
            <p:nvPr/>
          </p:nvSpPr>
          <p:spPr>
            <a:xfrm>
              <a:off x="5271595" y="3008258"/>
              <a:ext cx="36491" cy="10670"/>
            </a:xfrm>
            <a:custGeom>
              <a:rect b="b" l="l" r="r" t="t"/>
              <a:pathLst>
                <a:path extrusionOk="0" h="407" w="1392">
                  <a:moveTo>
                    <a:pt x="1137" y="0"/>
                  </a:moveTo>
                  <a:cubicBezTo>
                    <a:pt x="1129" y="0"/>
                    <a:pt x="1120" y="0"/>
                    <a:pt x="1112" y="1"/>
                  </a:cubicBezTo>
                  <a:lnTo>
                    <a:pt x="245" y="1"/>
                  </a:lnTo>
                  <a:cubicBezTo>
                    <a:pt x="0" y="30"/>
                    <a:pt x="0" y="391"/>
                    <a:pt x="245" y="406"/>
                  </a:cubicBezTo>
                  <a:lnTo>
                    <a:pt x="1112" y="406"/>
                  </a:lnTo>
                  <a:cubicBezTo>
                    <a:pt x="1120" y="406"/>
                    <a:pt x="1129" y="407"/>
                    <a:pt x="1137" y="407"/>
                  </a:cubicBezTo>
                  <a:cubicBezTo>
                    <a:pt x="1392" y="407"/>
                    <a:pt x="1392" y="0"/>
                    <a:pt x="1137" y="0"/>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5"/>
            <p:cNvSpPr/>
            <p:nvPr/>
          </p:nvSpPr>
          <p:spPr>
            <a:xfrm>
              <a:off x="5270206" y="3036255"/>
              <a:ext cx="113406" cy="10670"/>
            </a:xfrm>
            <a:custGeom>
              <a:rect b="b" l="l" r="r" t="t"/>
              <a:pathLst>
                <a:path extrusionOk="0" h="407" w="4326">
                  <a:moveTo>
                    <a:pt x="271" y="0"/>
                  </a:moveTo>
                  <a:cubicBezTo>
                    <a:pt x="0" y="0"/>
                    <a:pt x="5" y="406"/>
                    <a:pt x="284" y="406"/>
                  </a:cubicBezTo>
                  <a:cubicBezTo>
                    <a:pt x="289" y="406"/>
                    <a:pt x="294" y="406"/>
                    <a:pt x="298" y="406"/>
                  </a:cubicBezTo>
                  <a:lnTo>
                    <a:pt x="4081" y="406"/>
                  </a:lnTo>
                  <a:cubicBezTo>
                    <a:pt x="4326" y="377"/>
                    <a:pt x="4326" y="16"/>
                    <a:pt x="4081" y="2"/>
                  </a:cubicBezTo>
                  <a:lnTo>
                    <a:pt x="298" y="2"/>
                  </a:lnTo>
                  <a:cubicBezTo>
                    <a:pt x="289" y="1"/>
                    <a:pt x="280" y="0"/>
                    <a:pt x="271" y="0"/>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5"/>
            <p:cNvSpPr/>
            <p:nvPr/>
          </p:nvSpPr>
          <p:spPr>
            <a:xfrm>
              <a:off x="5223517" y="3080532"/>
              <a:ext cx="69915" cy="10670"/>
            </a:xfrm>
            <a:custGeom>
              <a:rect b="b" l="l" r="r" t="t"/>
              <a:pathLst>
                <a:path extrusionOk="0" h="407" w="2667">
                  <a:moveTo>
                    <a:pt x="2396" y="0"/>
                  </a:moveTo>
                  <a:cubicBezTo>
                    <a:pt x="2387" y="0"/>
                    <a:pt x="2378" y="1"/>
                    <a:pt x="2368" y="2"/>
                  </a:cubicBezTo>
                  <a:lnTo>
                    <a:pt x="246" y="2"/>
                  </a:lnTo>
                  <a:cubicBezTo>
                    <a:pt x="1" y="16"/>
                    <a:pt x="1" y="377"/>
                    <a:pt x="246" y="406"/>
                  </a:cubicBezTo>
                  <a:lnTo>
                    <a:pt x="2368" y="406"/>
                  </a:lnTo>
                  <a:cubicBezTo>
                    <a:pt x="2373" y="406"/>
                    <a:pt x="2378" y="406"/>
                    <a:pt x="2382" y="406"/>
                  </a:cubicBezTo>
                  <a:cubicBezTo>
                    <a:pt x="2662" y="406"/>
                    <a:pt x="2667" y="0"/>
                    <a:pt x="2396" y="0"/>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5"/>
            <p:cNvSpPr/>
            <p:nvPr/>
          </p:nvSpPr>
          <p:spPr>
            <a:xfrm>
              <a:off x="5183251" y="3234152"/>
              <a:ext cx="56939" cy="10696"/>
            </a:xfrm>
            <a:custGeom>
              <a:rect b="b" l="l" r="r" t="t"/>
              <a:pathLst>
                <a:path extrusionOk="0" h="408" w="2172">
                  <a:moveTo>
                    <a:pt x="255" y="1"/>
                  </a:moveTo>
                  <a:cubicBezTo>
                    <a:pt x="1" y="1"/>
                    <a:pt x="1" y="408"/>
                    <a:pt x="255" y="408"/>
                  </a:cubicBezTo>
                  <a:cubicBezTo>
                    <a:pt x="264" y="408"/>
                    <a:pt x="272" y="407"/>
                    <a:pt x="281" y="406"/>
                  </a:cubicBezTo>
                  <a:lnTo>
                    <a:pt x="1927" y="406"/>
                  </a:lnTo>
                  <a:cubicBezTo>
                    <a:pt x="2172" y="378"/>
                    <a:pt x="2172" y="31"/>
                    <a:pt x="1927" y="2"/>
                  </a:cubicBezTo>
                  <a:lnTo>
                    <a:pt x="281" y="2"/>
                  </a:lnTo>
                  <a:cubicBezTo>
                    <a:pt x="272" y="1"/>
                    <a:pt x="264" y="1"/>
                    <a:pt x="255" y="1"/>
                  </a:cubicBezTo>
                  <a:close/>
                </a:path>
              </a:pathLst>
            </a:custGeom>
            <a:solidFill>
              <a:srgbClr val="F8F9FA"/>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6" name="Google Shape;716;p5"/>
          <p:cNvSpPr txBox="1"/>
          <p:nvPr/>
        </p:nvSpPr>
        <p:spPr>
          <a:xfrm>
            <a:off x="1847850" y="9625934"/>
            <a:ext cx="40569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omfortaa"/>
                <a:ea typeface="Comfortaa"/>
                <a:cs typeface="Comfortaa"/>
                <a:sym typeface="Comfortaa"/>
              </a:rPr>
              <a:t> anatomyteam442@gmail.com</a:t>
            </a:r>
            <a:endParaRPr b="0" i="0" sz="1400" u="none" cap="none" strike="noStrike">
              <a:solidFill>
                <a:srgbClr val="000000"/>
              </a:solidFill>
              <a:latin typeface="Comfortaa"/>
              <a:ea typeface="Comfortaa"/>
              <a:cs typeface="Comfortaa"/>
              <a:sym typeface="Comfortaa"/>
            </a:endParaRPr>
          </a:p>
        </p:txBody>
      </p:sp>
      <p:sp>
        <p:nvSpPr>
          <p:cNvPr id="717" name="Google Shape;717;p5"/>
          <p:cNvSpPr txBox="1"/>
          <p:nvPr/>
        </p:nvSpPr>
        <p:spPr>
          <a:xfrm>
            <a:off x="2568607" y="5375909"/>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omfortaa"/>
                <a:ea typeface="Comfortaa"/>
                <a:cs typeface="Comfortaa"/>
                <a:sym typeface="Comfortaa"/>
              </a:rPr>
              <a:t>Members:</a:t>
            </a:r>
            <a:endParaRPr b="0" i="0" sz="1400" u="none" cap="none" strike="noStrike">
              <a:solidFill>
                <a:srgbClr val="000000"/>
              </a:solidFill>
              <a:latin typeface="Arial"/>
              <a:ea typeface="Arial"/>
              <a:cs typeface="Arial"/>
              <a:sym typeface="Arial"/>
            </a:endParaRPr>
          </a:p>
        </p:txBody>
      </p:sp>
      <p:sp>
        <p:nvSpPr>
          <p:cNvPr id="718" name="Google Shape;718;p5"/>
          <p:cNvSpPr txBox="1"/>
          <p:nvPr/>
        </p:nvSpPr>
        <p:spPr>
          <a:xfrm>
            <a:off x="12321809" y="4017900"/>
            <a:ext cx="4903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omfortaa"/>
                <a:ea typeface="Comfortaa"/>
                <a:cs typeface="Comfortaa"/>
                <a:sym typeface="Comfortaa"/>
              </a:rPr>
              <a:t>Team leaders:</a:t>
            </a:r>
            <a:endParaRPr b="1"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Mishal Alsuwayegh</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B45F06"/>
                </a:solidFill>
                <a:latin typeface="Comfortaa"/>
                <a:ea typeface="Comfortaa"/>
                <a:cs typeface="Comfortaa"/>
                <a:sym typeface="Comfortaa"/>
              </a:rPr>
              <a:t>Mohammed Alghamdi</a:t>
            </a:r>
            <a:endParaRPr b="0" i="0" sz="2000" u="none" cap="none" strike="noStrike">
              <a:solidFill>
                <a:srgbClr val="B45F06"/>
              </a:solidFill>
              <a:latin typeface="Comfortaa"/>
              <a:ea typeface="Comfortaa"/>
              <a:cs typeface="Comfortaa"/>
              <a:sym typeface="Comfortaa"/>
            </a:endParaRPr>
          </a:p>
        </p:txBody>
      </p:sp>
      <p:sp>
        <p:nvSpPr>
          <p:cNvPr id="719" name="Google Shape;719;p5"/>
          <p:cNvSpPr txBox="1"/>
          <p:nvPr/>
        </p:nvSpPr>
        <p:spPr>
          <a:xfrm>
            <a:off x="4183729" y="5870588"/>
            <a:ext cx="3000000" cy="295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Noura Bin hammad</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Najla aldhbiban</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Razan alasmari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Roaa alharbi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Raghad Mohammed</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Shaden albassam</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Waha Almathami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Walaa AlMutawa</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Yara Ameer Alalwan</a:t>
            </a:r>
            <a:endParaRPr b="0" i="0" sz="1400" u="none" cap="none" strike="noStrike">
              <a:solidFill>
                <a:srgbClr val="000000"/>
              </a:solidFill>
              <a:latin typeface="Arial"/>
              <a:ea typeface="Arial"/>
              <a:cs typeface="Arial"/>
              <a:sym typeface="Arial"/>
            </a:endParaRPr>
          </a:p>
        </p:txBody>
      </p:sp>
      <p:sp>
        <p:nvSpPr>
          <p:cNvPr id="720" name="Google Shape;720;p5"/>
          <p:cNvSpPr txBox="1"/>
          <p:nvPr/>
        </p:nvSpPr>
        <p:spPr>
          <a:xfrm>
            <a:off x="11311926" y="5779600"/>
            <a:ext cx="3857400" cy="4359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Othman Aldraihem</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Faisal Alomar</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Abdullah Alturki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Othman Alabdullah</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Omar Alkadhi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Abdullah Ali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Meshari Alshathri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rgbClr val="B45F06"/>
                </a:solidFill>
                <a:latin typeface="Comfortaa"/>
                <a:ea typeface="Comfortaa"/>
                <a:cs typeface="Comfortaa"/>
                <a:sym typeface="Comfortaa"/>
              </a:rPr>
              <a:t>Yazeed Alsanad</a:t>
            </a:r>
            <a:endParaRPr b="0" i="0" sz="2000" u="none" cap="none" strike="noStrike">
              <a:solidFill>
                <a:srgbClr val="B45F06"/>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Fahd Mobaireek</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Emad Almutairi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100"/>
              <a:buFont typeface="Arial"/>
              <a:buNone/>
            </a:pPr>
            <a:r>
              <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Comfortaa"/>
              <a:ea typeface="Comfortaa"/>
              <a:cs typeface="Comfortaa"/>
              <a:sym typeface="Comfortaa"/>
            </a:endParaRPr>
          </a:p>
        </p:txBody>
      </p:sp>
      <p:sp>
        <p:nvSpPr>
          <p:cNvPr id="721" name="Google Shape;721;p5"/>
          <p:cNvSpPr txBox="1"/>
          <p:nvPr/>
        </p:nvSpPr>
        <p:spPr>
          <a:xfrm>
            <a:off x="13137056" y="5278809"/>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omfortaa"/>
                <a:ea typeface="Comfortaa"/>
                <a:cs typeface="Comfortaa"/>
                <a:sym typeface="Comfortaa"/>
              </a:rPr>
              <a:t>Members:</a:t>
            </a:r>
            <a:endParaRPr b="0" i="0" sz="1400" u="none" cap="none" strike="noStrike">
              <a:solidFill>
                <a:srgbClr val="000000"/>
              </a:solidFill>
              <a:latin typeface="Arial"/>
              <a:ea typeface="Arial"/>
              <a:cs typeface="Arial"/>
              <a:sym typeface="Arial"/>
            </a:endParaRPr>
          </a:p>
        </p:txBody>
      </p:sp>
      <p:sp>
        <p:nvSpPr>
          <p:cNvPr id="722" name="Google Shape;722;p5"/>
          <p:cNvSpPr txBox="1"/>
          <p:nvPr/>
        </p:nvSpPr>
        <p:spPr>
          <a:xfrm>
            <a:off x="14752175" y="5773500"/>
            <a:ext cx="3483300" cy="4340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Nasser Alghaith</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Saad Almogren</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Azzam Abdullah Alotaibi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Hassan Ali Alabdullatif</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Rayan Alotaibi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rgbClr val="B45F06"/>
                </a:solidFill>
                <a:latin typeface="Comfortaa"/>
                <a:ea typeface="Comfortaa"/>
                <a:cs typeface="Comfortaa"/>
                <a:sym typeface="Comfortaa"/>
              </a:rPr>
              <a:t>Mohammed </a:t>
            </a:r>
            <a:r>
              <a:rPr lang="en-US" sz="2000">
                <a:solidFill>
                  <a:srgbClr val="B45F06"/>
                </a:solidFill>
                <a:latin typeface="Comfortaa"/>
                <a:ea typeface="Comfortaa"/>
                <a:cs typeface="Comfortaa"/>
                <a:sym typeface="Comfortaa"/>
              </a:rPr>
              <a:t>Aljarba</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Mohammed Fahad</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Mohammed Majed </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Abdulkarim Salman</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lang="en-US" sz="2000">
                <a:solidFill>
                  <a:schemeClr val="dk1"/>
                </a:solidFill>
                <a:latin typeface="Comfortaa"/>
                <a:ea typeface="Comfortaa"/>
                <a:cs typeface="Comfortaa"/>
                <a:sym typeface="Comfortaa"/>
              </a:rPr>
              <a:t>Saleh Aldeligan</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omfortaa"/>
              <a:ea typeface="Comfortaa"/>
              <a:cs typeface="Comfortaa"/>
              <a:sym typeface="Comfortaa"/>
            </a:endParaRPr>
          </a:p>
        </p:txBody>
      </p:sp>
      <p:sp>
        <p:nvSpPr>
          <p:cNvPr id="723" name="Google Shape;723;p5"/>
          <p:cNvSpPr txBox="1"/>
          <p:nvPr/>
        </p:nvSpPr>
        <p:spPr>
          <a:xfrm>
            <a:off x="4975775" y="9301512"/>
            <a:ext cx="7485900" cy="656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highlight>
                  <a:srgbClr val="FCE5CD"/>
                </a:highlight>
                <a:latin typeface="Comfortaa"/>
                <a:ea typeface="Comfortaa"/>
                <a:cs typeface="Comfortaa"/>
                <a:sym typeface="Comfortaa"/>
              </a:rPr>
              <a:t>Thanks to Faisal Alomar for his design of the team logo </a:t>
            </a:r>
            <a:endParaRPr b="1" sz="1700">
              <a:highlight>
                <a:srgbClr val="FCE5CD"/>
              </a:highlight>
              <a:latin typeface="Comfortaa"/>
              <a:ea typeface="Comfortaa"/>
              <a:cs typeface="Comfortaa"/>
              <a:sym typeface="Comfortaa"/>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g104ac45ac3e_0_61"/>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grpSp>
        <p:nvGrpSpPr>
          <p:cNvPr id="101" name="Google Shape;101;g104ac45ac3e_0_61"/>
          <p:cNvGrpSpPr/>
          <p:nvPr/>
        </p:nvGrpSpPr>
        <p:grpSpPr>
          <a:xfrm>
            <a:off x="695671" y="1713763"/>
            <a:ext cx="10441378" cy="1165401"/>
            <a:chOff x="6336019" y="3733725"/>
            <a:chExt cx="2566206" cy="351310"/>
          </a:xfrm>
        </p:grpSpPr>
        <p:sp>
          <p:nvSpPr>
            <p:cNvPr id="102" name="Google Shape;102;g104ac45ac3e_0_61"/>
            <p:cNvSpPr/>
            <p:nvPr/>
          </p:nvSpPr>
          <p:spPr>
            <a:xfrm>
              <a:off x="6336019" y="3733735"/>
              <a:ext cx="1881300" cy="351300"/>
            </a:xfrm>
            <a:prstGeom prst="homePlate">
              <a:avLst>
                <a:gd fmla="val 50000" name="adj"/>
              </a:avLst>
            </a:prstGeom>
            <a:solidFill>
              <a:srgbClr val="FCE5CD"/>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104ac45ac3e_0_61"/>
            <p:cNvSpPr/>
            <p:nvPr/>
          </p:nvSpPr>
          <p:spPr>
            <a:xfrm>
              <a:off x="8098525" y="3733725"/>
              <a:ext cx="346500" cy="351300"/>
            </a:xfrm>
            <a:prstGeom prst="chevron">
              <a:avLst>
                <a:gd fmla="val 50000" name="adj"/>
              </a:avLst>
            </a:prstGeom>
            <a:solidFill>
              <a:srgbClr val="E69138"/>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104ac45ac3e_0_61"/>
            <p:cNvSpPr/>
            <p:nvPr/>
          </p:nvSpPr>
          <p:spPr>
            <a:xfrm>
              <a:off x="8327125" y="3733725"/>
              <a:ext cx="346500" cy="351300"/>
            </a:xfrm>
            <a:prstGeom prst="chevron">
              <a:avLst>
                <a:gd fmla="val 50000" name="adj"/>
              </a:avLst>
            </a:pr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104ac45ac3e_0_61"/>
            <p:cNvSpPr/>
            <p:nvPr/>
          </p:nvSpPr>
          <p:spPr>
            <a:xfrm>
              <a:off x="8555725" y="3733725"/>
              <a:ext cx="346500" cy="351300"/>
            </a:xfrm>
            <a:prstGeom prst="chevron">
              <a:avLst>
                <a:gd fmla="val 50000" name="adj"/>
              </a:avLst>
            </a:prstGeom>
            <a:solidFill>
              <a:srgbClr val="783F04"/>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6" name="Google Shape;106;g104ac45ac3e_0_61"/>
          <p:cNvSpPr txBox="1"/>
          <p:nvPr/>
        </p:nvSpPr>
        <p:spPr>
          <a:xfrm>
            <a:off x="870575" y="1863375"/>
            <a:ext cx="7462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4000">
                <a:solidFill>
                  <a:schemeClr val="dk1"/>
                </a:solidFill>
                <a:latin typeface="Comfortaa"/>
                <a:ea typeface="Comfortaa"/>
                <a:cs typeface="Comfortaa"/>
                <a:sym typeface="Comfortaa"/>
              </a:rPr>
              <a:t>WHAT</a:t>
            </a:r>
            <a:r>
              <a:rPr lang="en-US" sz="4000">
                <a:solidFill>
                  <a:schemeClr val="dk1"/>
                </a:solidFill>
                <a:latin typeface="Comfortaa"/>
                <a:ea typeface="Comfortaa"/>
                <a:cs typeface="Comfortaa"/>
                <a:sym typeface="Comfortaa"/>
              </a:rPr>
              <a:t> is surface Anatomy ?</a:t>
            </a:r>
            <a:endParaRPr sz="4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latin typeface="Calibri"/>
              <a:ea typeface="Calibri"/>
              <a:cs typeface="Calibri"/>
              <a:sym typeface="Calibri"/>
            </a:endParaRPr>
          </a:p>
        </p:txBody>
      </p:sp>
      <p:sp>
        <p:nvSpPr>
          <p:cNvPr id="107" name="Google Shape;107;g104ac45ac3e_0_61"/>
          <p:cNvSpPr txBox="1"/>
          <p:nvPr/>
        </p:nvSpPr>
        <p:spPr>
          <a:xfrm>
            <a:off x="568550" y="2807150"/>
            <a:ext cx="1069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grpSp>
        <p:nvGrpSpPr>
          <p:cNvPr id="108" name="Google Shape;108;g104ac45ac3e_0_61"/>
          <p:cNvGrpSpPr/>
          <p:nvPr/>
        </p:nvGrpSpPr>
        <p:grpSpPr>
          <a:xfrm>
            <a:off x="695684" y="3311741"/>
            <a:ext cx="1039175" cy="586302"/>
            <a:chOff x="4920150" y="1977875"/>
            <a:chExt cx="68525" cy="33800"/>
          </a:xfrm>
        </p:grpSpPr>
        <p:sp>
          <p:nvSpPr>
            <p:cNvPr id="109" name="Google Shape;109;g104ac45ac3e_0_61"/>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B45F06"/>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104ac45ac3e_0_61"/>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rgbClr val="B45F06"/>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104ac45ac3e_0_61"/>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rgbClr val="B45F06"/>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 name="Google Shape;112;g104ac45ac3e_0_61"/>
          <p:cNvSpPr txBox="1"/>
          <p:nvPr/>
        </p:nvSpPr>
        <p:spPr>
          <a:xfrm>
            <a:off x="1820925" y="3108000"/>
            <a:ext cx="12276900" cy="71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latin typeface="Comfortaa"/>
                <a:ea typeface="Comfortaa"/>
                <a:cs typeface="Comfortaa"/>
                <a:sym typeface="Comfortaa"/>
              </a:rPr>
              <a:t>It is a branch of gross anatomy that </a:t>
            </a:r>
            <a:r>
              <a:rPr lang="en-US" sz="2500">
                <a:solidFill>
                  <a:srgbClr val="FF0000"/>
                </a:solidFill>
                <a:latin typeface="Comfortaa"/>
                <a:ea typeface="Comfortaa"/>
                <a:cs typeface="Comfortaa"/>
                <a:sym typeface="Comfortaa"/>
              </a:rPr>
              <a:t>examines</a:t>
            </a:r>
            <a:r>
              <a:rPr lang="en-US" sz="2500">
                <a:latin typeface="Comfortaa"/>
                <a:ea typeface="Comfortaa"/>
                <a:cs typeface="Comfortaa"/>
                <a:sym typeface="Comfortaa"/>
              </a:rPr>
              <a:t> shapes and markings on the surface of the body as they are related to </a:t>
            </a:r>
            <a:r>
              <a:rPr lang="en-US" sz="2500">
                <a:solidFill>
                  <a:srgbClr val="FF0000"/>
                </a:solidFill>
                <a:latin typeface="Comfortaa"/>
                <a:ea typeface="Comfortaa"/>
                <a:cs typeface="Comfortaa"/>
                <a:sym typeface="Comfortaa"/>
              </a:rPr>
              <a:t>deeper</a:t>
            </a:r>
            <a:r>
              <a:rPr lang="en-US" sz="2500">
                <a:latin typeface="Comfortaa"/>
                <a:ea typeface="Comfortaa"/>
                <a:cs typeface="Comfortaa"/>
                <a:sym typeface="Comfortaa"/>
              </a:rPr>
              <a:t> structures.  </a:t>
            </a:r>
            <a:r>
              <a:rPr lang="en-US" sz="2500">
                <a:solidFill>
                  <a:srgbClr val="3D85C6"/>
                </a:solidFill>
                <a:latin typeface="Comfortaa"/>
                <a:ea typeface="Comfortaa"/>
                <a:cs typeface="Comfortaa"/>
                <a:sym typeface="Comfortaa"/>
              </a:rPr>
              <a:t>or</a:t>
            </a:r>
            <a:endParaRPr sz="2500">
              <a:solidFill>
                <a:srgbClr val="3D85C6"/>
              </a:solidFill>
              <a:latin typeface="Comfortaa"/>
              <a:ea typeface="Comfortaa"/>
              <a:cs typeface="Comfortaa"/>
              <a:sym typeface="Comfortaa"/>
            </a:endParaRPr>
          </a:p>
          <a:p>
            <a:pPr indent="0" lvl="0" marL="0" rtl="0" algn="l">
              <a:spcBef>
                <a:spcPts val="0"/>
              </a:spcBef>
              <a:spcAft>
                <a:spcPts val="0"/>
              </a:spcAft>
              <a:buNone/>
            </a:pPr>
            <a:r>
              <a:t/>
            </a:r>
            <a:endParaRPr sz="2500">
              <a:latin typeface="Comfortaa"/>
              <a:ea typeface="Comfortaa"/>
              <a:cs typeface="Comfortaa"/>
              <a:sym typeface="Comfortaa"/>
            </a:endParaRPr>
          </a:p>
          <a:p>
            <a:pPr indent="0" lvl="0" marL="0" rtl="0" algn="l">
              <a:lnSpc>
                <a:spcPct val="115000"/>
              </a:lnSpc>
              <a:spcBef>
                <a:spcPts val="600"/>
              </a:spcBef>
              <a:spcAft>
                <a:spcPts val="0"/>
              </a:spcAft>
              <a:buClr>
                <a:schemeClr val="dk1"/>
              </a:buClr>
              <a:buSzPts val="1100"/>
              <a:buFont typeface="Arial"/>
              <a:buNone/>
            </a:pPr>
            <a:r>
              <a:rPr lang="en-US" sz="2800">
                <a:solidFill>
                  <a:srgbClr val="3D85C6"/>
                </a:solidFill>
                <a:latin typeface="Comfortaa"/>
                <a:ea typeface="Comfortaa"/>
                <a:cs typeface="Comfortaa"/>
                <a:sym typeface="Comfortaa"/>
              </a:rPr>
              <a:t>Surface anatomy is the configuration /shape/outline of the surface of the body, especially in relation to deeper parts.</a:t>
            </a:r>
            <a:endParaRPr sz="2800">
              <a:solidFill>
                <a:srgbClr val="3D85C6"/>
              </a:solidFill>
              <a:latin typeface="Comfortaa"/>
              <a:ea typeface="Comfortaa"/>
              <a:cs typeface="Comfortaa"/>
              <a:sym typeface="Comfortaa"/>
            </a:endParaRPr>
          </a:p>
          <a:p>
            <a:pPr indent="0" lvl="0" marL="0" rtl="0" algn="l">
              <a:spcBef>
                <a:spcPts val="0"/>
              </a:spcBef>
              <a:spcAft>
                <a:spcPts val="0"/>
              </a:spcAft>
              <a:buNone/>
            </a:pPr>
            <a:r>
              <a:t/>
            </a:r>
            <a:endParaRPr sz="2500">
              <a:latin typeface="Comfortaa"/>
              <a:ea typeface="Comfortaa"/>
              <a:cs typeface="Comfortaa"/>
              <a:sym typeface="Comfortaa"/>
            </a:endParaRPr>
          </a:p>
          <a:p>
            <a:pPr indent="0" lvl="0" marL="0" rtl="0" algn="l">
              <a:spcBef>
                <a:spcPts val="0"/>
              </a:spcBef>
              <a:spcAft>
                <a:spcPts val="0"/>
              </a:spcAft>
              <a:buNone/>
            </a:pPr>
            <a:r>
              <a:rPr lang="en-US" sz="2500">
                <a:latin typeface="Comfortaa"/>
                <a:ea typeface="Comfortaa"/>
                <a:cs typeface="Comfortaa"/>
                <a:sym typeface="Comfortaa"/>
              </a:rPr>
              <a:t>It is essential in locating and identifying anatomic structures prior to studying the internal gross anatomy.</a:t>
            </a:r>
            <a:endParaRPr sz="2500">
              <a:latin typeface="Comfortaa"/>
              <a:ea typeface="Comfortaa"/>
              <a:cs typeface="Comfortaa"/>
              <a:sym typeface="Comfortaa"/>
            </a:endParaRPr>
          </a:p>
          <a:p>
            <a:pPr indent="0" lvl="0" marL="0" rtl="0" algn="l">
              <a:spcBef>
                <a:spcPts val="0"/>
              </a:spcBef>
              <a:spcAft>
                <a:spcPts val="0"/>
              </a:spcAft>
              <a:buNone/>
            </a:pPr>
            <a:r>
              <a:t/>
            </a:r>
            <a:endParaRPr sz="2500">
              <a:latin typeface="Comfortaa"/>
              <a:ea typeface="Comfortaa"/>
              <a:cs typeface="Comfortaa"/>
              <a:sym typeface="Comfortaa"/>
            </a:endParaRPr>
          </a:p>
          <a:p>
            <a:pPr indent="0" lvl="0" marL="0" rtl="0" algn="l">
              <a:spcBef>
                <a:spcPts val="0"/>
              </a:spcBef>
              <a:spcAft>
                <a:spcPts val="0"/>
              </a:spcAft>
              <a:buNone/>
            </a:pPr>
            <a:r>
              <a:rPr lang="en-US" sz="2500">
                <a:latin typeface="Comfortaa"/>
                <a:ea typeface="Comfortaa"/>
                <a:cs typeface="Comfortaa"/>
                <a:sym typeface="Comfortaa"/>
              </a:rPr>
              <a:t>It helps to locate the affected organ / structure /region in disease process.</a:t>
            </a:r>
            <a:endParaRPr sz="2500">
              <a:latin typeface="Comfortaa"/>
              <a:ea typeface="Comfortaa"/>
              <a:cs typeface="Comfortaa"/>
              <a:sym typeface="Comfortaa"/>
            </a:endParaRPr>
          </a:p>
          <a:p>
            <a:pPr indent="0" lvl="0" marL="0" rtl="0" algn="l">
              <a:spcBef>
                <a:spcPts val="0"/>
              </a:spcBef>
              <a:spcAft>
                <a:spcPts val="0"/>
              </a:spcAft>
              <a:buNone/>
            </a:pPr>
            <a:r>
              <a:t/>
            </a:r>
            <a:endParaRPr sz="2500">
              <a:latin typeface="Comfortaa"/>
              <a:ea typeface="Comfortaa"/>
              <a:cs typeface="Comfortaa"/>
              <a:sym typeface="Comfortaa"/>
            </a:endParaRPr>
          </a:p>
          <a:p>
            <a:pPr indent="0" lvl="0" marL="0" rtl="0" algn="l">
              <a:spcBef>
                <a:spcPts val="0"/>
              </a:spcBef>
              <a:spcAft>
                <a:spcPts val="0"/>
              </a:spcAft>
              <a:buNone/>
            </a:pPr>
            <a:r>
              <a:rPr lang="en-US" sz="2800">
                <a:solidFill>
                  <a:srgbClr val="3D85C6"/>
                </a:solidFill>
                <a:latin typeface="Comfortaa"/>
                <a:ea typeface="Comfortaa"/>
                <a:cs typeface="Comfortaa"/>
                <a:sym typeface="Comfortaa"/>
              </a:rPr>
              <a:t>It helps the student to acquire knowledge of structures and movements palpable below the surface and to develop their tactile skills</a:t>
            </a:r>
            <a:endParaRPr sz="2800">
              <a:solidFill>
                <a:srgbClr val="3D85C6"/>
              </a:solidFill>
              <a:latin typeface="Comfortaa"/>
              <a:ea typeface="Comfortaa"/>
              <a:cs typeface="Comfortaa"/>
              <a:sym typeface="Comfortaa"/>
            </a:endParaRPr>
          </a:p>
          <a:p>
            <a:pPr indent="0" lvl="0" marL="0" rtl="0" algn="l">
              <a:spcBef>
                <a:spcPts val="0"/>
              </a:spcBef>
              <a:spcAft>
                <a:spcPts val="0"/>
              </a:spcAft>
              <a:buNone/>
            </a:pPr>
            <a:r>
              <a:t/>
            </a:r>
            <a:endParaRPr sz="2500">
              <a:latin typeface="Comfortaa"/>
              <a:ea typeface="Comfortaa"/>
              <a:cs typeface="Comfortaa"/>
              <a:sym typeface="Comfortaa"/>
            </a:endParaRPr>
          </a:p>
          <a:p>
            <a:pPr indent="0" lvl="0" marL="0" rtl="0" algn="l">
              <a:spcBef>
                <a:spcPts val="0"/>
              </a:spcBef>
              <a:spcAft>
                <a:spcPts val="0"/>
              </a:spcAft>
              <a:buNone/>
            </a:pPr>
            <a:r>
              <a:rPr b="1" lang="en-US" sz="2600">
                <a:latin typeface="Comfortaa"/>
                <a:ea typeface="Comfortaa"/>
                <a:cs typeface="Comfortaa"/>
                <a:sym typeface="Comfortaa"/>
              </a:rPr>
              <a:t> Physical examination is the clinical application of Surface Anatomy.</a:t>
            </a:r>
            <a:endParaRPr b="1" sz="2600">
              <a:latin typeface="Comfortaa"/>
              <a:ea typeface="Comfortaa"/>
              <a:cs typeface="Comfortaa"/>
              <a:sym typeface="Comfortaa"/>
            </a:endParaRPr>
          </a:p>
        </p:txBody>
      </p:sp>
      <p:sp>
        <p:nvSpPr>
          <p:cNvPr id="113" name="Google Shape;113;g104ac45ac3e_0_61"/>
          <p:cNvSpPr txBox="1"/>
          <p:nvPr/>
        </p:nvSpPr>
        <p:spPr>
          <a:xfrm>
            <a:off x="5563650" y="9405550"/>
            <a:ext cx="26118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700">
              <a:latin typeface="Comfortaa"/>
              <a:ea typeface="Comfortaa"/>
              <a:cs typeface="Comfortaa"/>
              <a:sym typeface="Comfortaa"/>
            </a:endParaRPr>
          </a:p>
        </p:txBody>
      </p:sp>
      <p:pic>
        <p:nvPicPr>
          <p:cNvPr id="114" name="Google Shape;114;g104ac45ac3e_0_61"/>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g108b3e3414c_1_10"/>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120" name="Google Shape;120;g108b3e3414c_1_10"/>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sp>
        <p:nvSpPr>
          <p:cNvPr id="121" name="Google Shape;121;g108b3e3414c_1_10"/>
          <p:cNvSpPr txBox="1"/>
          <p:nvPr/>
        </p:nvSpPr>
        <p:spPr>
          <a:xfrm>
            <a:off x="13721500" y="318450"/>
            <a:ext cx="349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rgbClr val="3D85C6"/>
                </a:solidFill>
                <a:highlight>
                  <a:srgbClr val="FFFFFF"/>
                </a:highlight>
                <a:latin typeface="Roboto"/>
                <a:ea typeface="Roboto"/>
                <a:cs typeface="Roboto"/>
                <a:sym typeface="Roboto"/>
              </a:rPr>
              <a:t>BOYS SLIDE ONLY</a:t>
            </a:r>
            <a:endParaRPr sz="2200">
              <a:solidFill>
                <a:srgbClr val="3D85C6"/>
              </a:solidFill>
              <a:latin typeface="Calibri"/>
              <a:ea typeface="Calibri"/>
              <a:cs typeface="Calibri"/>
              <a:sym typeface="Calibri"/>
            </a:endParaRPr>
          </a:p>
        </p:txBody>
      </p:sp>
      <p:sp>
        <p:nvSpPr>
          <p:cNvPr id="122" name="Google Shape;122;g108b3e3414c_1_10"/>
          <p:cNvSpPr txBox="1"/>
          <p:nvPr/>
        </p:nvSpPr>
        <p:spPr>
          <a:xfrm>
            <a:off x="4268675" y="1490125"/>
            <a:ext cx="66624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4000">
                <a:solidFill>
                  <a:schemeClr val="dk1"/>
                </a:solidFill>
                <a:latin typeface="Comfortaa"/>
                <a:ea typeface="Comfortaa"/>
                <a:cs typeface="Comfortaa"/>
                <a:sym typeface="Comfortaa"/>
              </a:rPr>
              <a:t>How ,When and WHY?</a:t>
            </a:r>
            <a:endParaRPr sz="4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grpSp>
        <p:nvGrpSpPr>
          <p:cNvPr id="123" name="Google Shape;123;g108b3e3414c_1_10"/>
          <p:cNvGrpSpPr/>
          <p:nvPr/>
        </p:nvGrpSpPr>
        <p:grpSpPr>
          <a:xfrm>
            <a:off x="2095004" y="1490133"/>
            <a:ext cx="1976148" cy="780124"/>
            <a:chOff x="4791775" y="1877500"/>
            <a:chExt cx="66725" cy="36975"/>
          </a:xfrm>
        </p:grpSpPr>
        <p:sp>
          <p:nvSpPr>
            <p:cNvPr id="124" name="Google Shape;124;g108b3e3414c_1_10"/>
            <p:cNvSpPr/>
            <p:nvPr/>
          </p:nvSpPr>
          <p:spPr>
            <a:xfrm>
              <a:off x="4791775" y="1877500"/>
              <a:ext cx="36075" cy="36975"/>
            </a:xfrm>
            <a:custGeom>
              <a:rect b="b" l="l" r="r" t="t"/>
              <a:pathLst>
                <a:path extrusionOk="0" h="1479" w="1443">
                  <a:moveTo>
                    <a:pt x="0" y="0"/>
                  </a:moveTo>
                  <a:lnTo>
                    <a:pt x="743" y="736"/>
                  </a:lnTo>
                  <a:lnTo>
                    <a:pt x="0" y="1479"/>
                  </a:lnTo>
                  <a:lnTo>
                    <a:pt x="700" y="1479"/>
                  </a:lnTo>
                  <a:lnTo>
                    <a:pt x="1442" y="736"/>
                  </a:lnTo>
                  <a:lnTo>
                    <a:pt x="700" y="0"/>
                  </a:ln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highlight>
                  <a:srgbClr val="B45F06"/>
                </a:highlight>
                <a:latin typeface="Arial"/>
                <a:ea typeface="Arial"/>
                <a:cs typeface="Arial"/>
                <a:sym typeface="Arial"/>
              </a:endParaRPr>
            </a:p>
          </p:txBody>
        </p:sp>
        <p:sp>
          <p:nvSpPr>
            <p:cNvPr id="125" name="Google Shape;125;g108b3e3414c_1_10"/>
            <p:cNvSpPr/>
            <p:nvPr/>
          </p:nvSpPr>
          <p:spPr>
            <a:xfrm>
              <a:off x="4822425" y="1877500"/>
              <a:ext cx="36075" cy="36975"/>
            </a:xfrm>
            <a:custGeom>
              <a:rect b="b" l="l" r="r" t="t"/>
              <a:pathLst>
                <a:path extrusionOk="0" h="1479" w="1443">
                  <a:moveTo>
                    <a:pt x="0" y="0"/>
                  </a:moveTo>
                  <a:lnTo>
                    <a:pt x="743" y="736"/>
                  </a:lnTo>
                  <a:lnTo>
                    <a:pt x="0" y="1479"/>
                  </a:lnTo>
                  <a:lnTo>
                    <a:pt x="700" y="1479"/>
                  </a:lnTo>
                  <a:lnTo>
                    <a:pt x="1443" y="736"/>
                  </a:lnTo>
                  <a:lnTo>
                    <a:pt x="700" y="0"/>
                  </a:ln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highlight>
                  <a:srgbClr val="B45F06"/>
                </a:highlight>
                <a:latin typeface="Arial"/>
                <a:ea typeface="Arial"/>
                <a:cs typeface="Arial"/>
                <a:sym typeface="Arial"/>
              </a:endParaRPr>
            </a:p>
          </p:txBody>
        </p:sp>
      </p:grpSp>
      <p:sp>
        <p:nvSpPr>
          <p:cNvPr id="126" name="Google Shape;126;g108b3e3414c_1_10"/>
          <p:cNvSpPr txBox="1"/>
          <p:nvPr/>
        </p:nvSpPr>
        <p:spPr>
          <a:xfrm>
            <a:off x="1134450" y="2615775"/>
            <a:ext cx="13858500" cy="258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omfortaa"/>
                <a:ea typeface="Comfortaa"/>
                <a:cs typeface="Comfortaa"/>
                <a:sym typeface="Comfortaa"/>
              </a:rPr>
              <a:t>Surface landmarks that are used today were established by cadaveric dissection and measurement decades ago, many of them during the nineteenth century</a:t>
            </a:r>
            <a:endParaRPr sz="24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400">
              <a:solidFill>
                <a:schemeClr val="dk1"/>
              </a:solidFill>
              <a:latin typeface="Aharoni"/>
              <a:ea typeface="Aharoni"/>
              <a:cs typeface="Aharoni"/>
              <a:sym typeface="Aharoni"/>
            </a:endParaRPr>
          </a:p>
          <a:p>
            <a:pPr indent="0" lvl="0" marL="0" rtl="0" algn="l">
              <a:lnSpc>
                <a:spcPct val="115000"/>
              </a:lnSpc>
              <a:spcBef>
                <a:spcPts val="600"/>
              </a:spcBef>
              <a:spcAft>
                <a:spcPts val="0"/>
              </a:spcAft>
              <a:buClr>
                <a:schemeClr val="dk1"/>
              </a:buClr>
              <a:buSzPts val="1100"/>
              <a:buFont typeface="Arial"/>
              <a:buNone/>
            </a:pPr>
            <a:r>
              <a:rPr lang="en-US" sz="2400">
                <a:solidFill>
                  <a:schemeClr val="dk1"/>
                </a:solidFill>
                <a:latin typeface="Comfortaa"/>
                <a:ea typeface="Comfortaa"/>
                <a:cs typeface="Comfortaa"/>
                <a:sym typeface="Comfortaa"/>
              </a:rPr>
              <a:t>Surface anatomy was born out of the clinical need to visualize the internal landscape of the body from the outside by looking, listening, and palpating.</a:t>
            </a:r>
            <a:endParaRPr sz="24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400">
              <a:solidFill>
                <a:schemeClr val="dk1"/>
              </a:solidFill>
              <a:latin typeface="Aharoni"/>
              <a:ea typeface="Aharoni"/>
              <a:cs typeface="Aharoni"/>
              <a:sym typeface="Aharoni"/>
            </a:endParaRPr>
          </a:p>
        </p:txBody>
      </p:sp>
      <p:grpSp>
        <p:nvGrpSpPr>
          <p:cNvPr id="127" name="Google Shape;127;g108b3e3414c_1_10"/>
          <p:cNvGrpSpPr/>
          <p:nvPr/>
        </p:nvGrpSpPr>
        <p:grpSpPr>
          <a:xfrm>
            <a:off x="540384" y="4947690"/>
            <a:ext cx="1172498" cy="391650"/>
            <a:chOff x="4791775" y="1877500"/>
            <a:chExt cx="66725" cy="36975"/>
          </a:xfrm>
        </p:grpSpPr>
        <p:sp>
          <p:nvSpPr>
            <p:cNvPr id="128" name="Google Shape;128;g108b3e3414c_1_10"/>
            <p:cNvSpPr/>
            <p:nvPr/>
          </p:nvSpPr>
          <p:spPr>
            <a:xfrm>
              <a:off x="4791775" y="1877500"/>
              <a:ext cx="36075" cy="36975"/>
            </a:xfrm>
            <a:custGeom>
              <a:rect b="b" l="l" r="r" t="t"/>
              <a:pathLst>
                <a:path extrusionOk="0" h="1479" w="1443">
                  <a:moveTo>
                    <a:pt x="0" y="0"/>
                  </a:moveTo>
                  <a:lnTo>
                    <a:pt x="743" y="736"/>
                  </a:lnTo>
                  <a:lnTo>
                    <a:pt x="0" y="1479"/>
                  </a:lnTo>
                  <a:lnTo>
                    <a:pt x="700" y="1479"/>
                  </a:lnTo>
                  <a:lnTo>
                    <a:pt x="1442" y="736"/>
                  </a:lnTo>
                  <a:lnTo>
                    <a:pt x="700" y="0"/>
                  </a:ln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highlight>
                  <a:srgbClr val="B45F06"/>
                </a:highlight>
                <a:latin typeface="Arial"/>
                <a:ea typeface="Arial"/>
                <a:cs typeface="Arial"/>
                <a:sym typeface="Arial"/>
              </a:endParaRPr>
            </a:p>
          </p:txBody>
        </p:sp>
        <p:sp>
          <p:nvSpPr>
            <p:cNvPr id="129" name="Google Shape;129;g108b3e3414c_1_10"/>
            <p:cNvSpPr/>
            <p:nvPr/>
          </p:nvSpPr>
          <p:spPr>
            <a:xfrm>
              <a:off x="4822425" y="1877500"/>
              <a:ext cx="36075" cy="36975"/>
            </a:xfrm>
            <a:custGeom>
              <a:rect b="b" l="l" r="r" t="t"/>
              <a:pathLst>
                <a:path extrusionOk="0" h="1479" w="1443">
                  <a:moveTo>
                    <a:pt x="0" y="0"/>
                  </a:moveTo>
                  <a:lnTo>
                    <a:pt x="743" y="736"/>
                  </a:lnTo>
                  <a:lnTo>
                    <a:pt x="0" y="1479"/>
                  </a:lnTo>
                  <a:lnTo>
                    <a:pt x="700" y="1479"/>
                  </a:lnTo>
                  <a:lnTo>
                    <a:pt x="1443" y="736"/>
                  </a:lnTo>
                  <a:lnTo>
                    <a:pt x="700" y="0"/>
                  </a:ln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highlight>
                  <a:srgbClr val="B45F06"/>
                </a:highlight>
                <a:latin typeface="Arial"/>
                <a:ea typeface="Arial"/>
                <a:cs typeface="Arial"/>
                <a:sym typeface="Arial"/>
              </a:endParaRPr>
            </a:p>
          </p:txBody>
        </p:sp>
      </p:grpSp>
      <p:sp>
        <p:nvSpPr>
          <p:cNvPr id="130" name="Google Shape;130;g108b3e3414c_1_10"/>
          <p:cNvSpPr txBox="1"/>
          <p:nvPr/>
        </p:nvSpPr>
        <p:spPr>
          <a:xfrm>
            <a:off x="1616275" y="5448750"/>
            <a:ext cx="10783200" cy="44562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600"/>
              </a:spcBef>
              <a:spcAft>
                <a:spcPts val="0"/>
              </a:spcAft>
              <a:buClr>
                <a:schemeClr val="dk1"/>
              </a:buClr>
              <a:buSzPts val="2100"/>
              <a:buFont typeface="Comfortaa"/>
              <a:buChar char="●"/>
            </a:pPr>
            <a:r>
              <a:rPr lang="en-US" sz="2100">
                <a:solidFill>
                  <a:schemeClr val="dk1"/>
                </a:solidFill>
                <a:latin typeface="Comfortaa"/>
                <a:ea typeface="Comfortaa"/>
                <a:cs typeface="Comfortaa"/>
                <a:sym typeface="Comfortaa"/>
              </a:rPr>
              <a:t>Essential part of anatomy, in clinical setting internal structures often need to be located accurately even when they can’t be visualize directly.</a:t>
            </a:r>
            <a:endParaRPr sz="2100">
              <a:solidFill>
                <a:schemeClr val="dk1"/>
              </a:solidFill>
              <a:latin typeface="Comfortaa"/>
              <a:ea typeface="Comfortaa"/>
              <a:cs typeface="Comfortaa"/>
              <a:sym typeface="Comfortaa"/>
            </a:endParaRPr>
          </a:p>
          <a:p>
            <a:pPr indent="0" lvl="0" marL="0" rtl="0" algn="l">
              <a:lnSpc>
                <a:spcPct val="115000"/>
              </a:lnSpc>
              <a:spcBef>
                <a:spcPts val="600"/>
              </a:spcBef>
              <a:spcAft>
                <a:spcPts val="0"/>
              </a:spcAft>
              <a:buNone/>
            </a:pPr>
            <a:r>
              <a:t/>
            </a:r>
            <a:endParaRPr sz="2100">
              <a:solidFill>
                <a:schemeClr val="dk1"/>
              </a:solidFill>
              <a:latin typeface="Comfortaa"/>
              <a:ea typeface="Comfortaa"/>
              <a:cs typeface="Comfortaa"/>
              <a:sym typeface="Comfortaa"/>
            </a:endParaRPr>
          </a:p>
          <a:p>
            <a:pPr indent="-361950" lvl="0" marL="457200" rtl="0" algn="l">
              <a:lnSpc>
                <a:spcPct val="115000"/>
              </a:lnSpc>
              <a:spcBef>
                <a:spcPts val="600"/>
              </a:spcBef>
              <a:spcAft>
                <a:spcPts val="0"/>
              </a:spcAft>
              <a:buClr>
                <a:schemeClr val="dk1"/>
              </a:buClr>
              <a:buSzPts val="2100"/>
              <a:buFont typeface="Comfortaa"/>
              <a:buChar char="●"/>
            </a:pPr>
            <a:r>
              <a:rPr lang="en-US" sz="2100">
                <a:solidFill>
                  <a:schemeClr val="dk1"/>
                </a:solidFill>
                <a:latin typeface="Comfortaa"/>
                <a:ea typeface="Comfortaa"/>
                <a:cs typeface="Comfortaa"/>
                <a:sym typeface="Comfortaa"/>
              </a:rPr>
              <a:t>Provides knowledge of what lies under the skin , requires a thorough understanding of the anat. of the structure beneath the surface.</a:t>
            </a:r>
            <a:endParaRPr sz="2100">
              <a:solidFill>
                <a:schemeClr val="dk1"/>
              </a:solidFill>
              <a:latin typeface="Comfortaa"/>
              <a:ea typeface="Comfortaa"/>
              <a:cs typeface="Comfortaa"/>
              <a:sym typeface="Comfortaa"/>
            </a:endParaRPr>
          </a:p>
          <a:p>
            <a:pPr indent="0" lvl="0" marL="0" rtl="0" algn="l">
              <a:lnSpc>
                <a:spcPct val="115000"/>
              </a:lnSpc>
              <a:spcBef>
                <a:spcPts val="600"/>
              </a:spcBef>
              <a:spcAft>
                <a:spcPts val="0"/>
              </a:spcAft>
              <a:buNone/>
            </a:pPr>
            <a:r>
              <a:t/>
            </a:r>
            <a:endParaRPr sz="2100">
              <a:solidFill>
                <a:schemeClr val="dk1"/>
              </a:solidFill>
              <a:latin typeface="Comfortaa"/>
              <a:ea typeface="Comfortaa"/>
              <a:cs typeface="Comfortaa"/>
              <a:sym typeface="Comfortaa"/>
            </a:endParaRPr>
          </a:p>
          <a:p>
            <a:pPr indent="-361950" lvl="0" marL="457200" rtl="0" algn="l">
              <a:lnSpc>
                <a:spcPct val="115000"/>
              </a:lnSpc>
              <a:spcBef>
                <a:spcPts val="600"/>
              </a:spcBef>
              <a:spcAft>
                <a:spcPts val="0"/>
              </a:spcAft>
              <a:buClr>
                <a:schemeClr val="dk1"/>
              </a:buClr>
              <a:buSzPts val="2100"/>
              <a:buFont typeface="Comfortaa"/>
              <a:buChar char="●"/>
            </a:pPr>
            <a:r>
              <a:rPr lang="en-US" sz="2100">
                <a:solidFill>
                  <a:schemeClr val="dk1"/>
                </a:solidFill>
                <a:latin typeface="Comfortaa"/>
                <a:ea typeface="Comfortaa"/>
                <a:cs typeface="Comfortaa"/>
                <a:sym typeface="Comfortaa"/>
              </a:rPr>
              <a:t>To distinguish any unusual /abnormal finding.</a:t>
            </a:r>
            <a:endParaRPr sz="2100">
              <a:solidFill>
                <a:schemeClr val="dk1"/>
              </a:solidFill>
              <a:latin typeface="Comfortaa"/>
              <a:ea typeface="Comfortaa"/>
              <a:cs typeface="Comfortaa"/>
              <a:sym typeface="Comfortaa"/>
            </a:endParaRPr>
          </a:p>
          <a:p>
            <a:pPr indent="-361950" lvl="0" marL="457200" rtl="0" algn="l">
              <a:lnSpc>
                <a:spcPct val="115000"/>
              </a:lnSpc>
              <a:spcBef>
                <a:spcPts val="0"/>
              </a:spcBef>
              <a:spcAft>
                <a:spcPts val="0"/>
              </a:spcAft>
              <a:buClr>
                <a:schemeClr val="dk1"/>
              </a:buClr>
              <a:buSzPts val="2100"/>
              <a:buFont typeface="Comfortaa"/>
              <a:buChar char="●"/>
            </a:pPr>
            <a:r>
              <a:rPr lang="en-US" sz="2100">
                <a:solidFill>
                  <a:schemeClr val="dk1"/>
                </a:solidFill>
                <a:highlight>
                  <a:schemeClr val="lt1"/>
                </a:highlight>
                <a:latin typeface="Comfortaa"/>
                <a:ea typeface="Comfortaa"/>
                <a:cs typeface="Comfortaa"/>
                <a:sym typeface="Comfortaa"/>
              </a:rPr>
              <a:t>For example:</a:t>
            </a:r>
            <a:endParaRPr sz="2100">
              <a:solidFill>
                <a:schemeClr val="dk1"/>
              </a:solidFill>
              <a:highlight>
                <a:schemeClr val="lt1"/>
              </a:highlight>
              <a:latin typeface="Comfortaa"/>
              <a:ea typeface="Comfortaa"/>
              <a:cs typeface="Comfortaa"/>
              <a:sym typeface="Comfortaa"/>
            </a:endParaRPr>
          </a:p>
          <a:p>
            <a:pPr indent="0" lvl="0" marL="0" rtl="0" algn="l">
              <a:lnSpc>
                <a:spcPct val="115000"/>
              </a:lnSpc>
              <a:spcBef>
                <a:spcPts val="600"/>
              </a:spcBef>
              <a:spcAft>
                <a:spcPts val="0"/>
              </a:spcAft>
              <a:buClr>
                <a:schemeClr val="dk1"/>
              </a:buClr>
              <a:buSzPts val="1100"/>
              <a:buFont typeface="Arial"/>
              <a:buNone/>
            </a:pPr>
            <a:r>
              <a:rPr lang="en-US" sz="2100">
                <a:solidFill>
                  <a:srgbClr val="800000"/>
                </a:solidFill>
                <a:highlight>
                  <a:srgbClr val="00FFFF"/>
                </a:highlight>
                <a:latin typeface="Comfortaa"/>
                <a:ea typeface="Comfortaa"/>
                <a:cs typeface="Comfortaa"/>
                <a:sym typeface="Comfortaa"/>
              </a:rPr>
              <a:t>I</a:t>
            </a:r>
            <a:r>
              <a:rPr lang="en-US" sz="2100">
                <a:solidFill>
                  <a:schemeClr val="dk1"/>
                </a:solidFill>
                <a:highlight>
                  <a:srgbClr val="00FFFF"/>
                </a:highlight>
                <a:latin typeface="Comfortaa"/>
                <a:ea typeface="Comfortaa"/>
                <a:cs typeface="Comfortaa"/>
                <a:sym typeface="Comfortaa"/>
              </a:rPr>
              <a:t>n a stab wound, physician must be able to visualize the deeper structures that may be injured.</a:t>
            </a:r>
            <a:endParaRPr sz="2100">
              <a:solidFill>
                <a:schemeClr val="dk1"/>
              </a:solidFill>
              <a:highlight>
                <a:srgbClr val="00FFFF"/>
              </a:highlight>
              <a:latin typeface="Comfortaa"/>
              <a:ea typeface="Comfortaa"/>
              <a:cs typeface="Comfortaa"/>
              <a:sym typeface="Comfortaa"/>
            </a:endParaRPr>
          </a:p>
          <a:p>
            <a:pPr indent="0" lvl="0" marL="0" rtl="0" algn="l">
              <a:spcBef>
                <a:spcPts val="0"/>
              </a:spcBef>
              <a:spcAft>
                <a:spcPts val="0"/>
              </a:spcAft>
              <a:buNone/>
            </a:pPr>
            <a:r>
              <a:t/>
            </a:r>
            <a:endParaRPr sz="1100">
              <a:latin typeface="Comfortaa"/>
              <a:ea typeface="Comfortaa"/>
              <a:cs typeface="Comfortaa"/>
              <a:sym typeface="Comfortaa"/>
            </a:endParaRPr>
          </a:p>
        </p:txBody>
      </p:sp>
      <p:sp>
        <p:nvSpPr>
          <p:cNvPr id="131" name="Google Shape;131;g108b3e3414c_1_10"/>
          <p:cNvSpPr txBox="1"/>
          <p:nvPr/>
        </p:nvSpPr>
        <p:spPr>
          <a:xfrm>
            <a:off x="1981450" y="4881650"/>
            <a:ext cx="73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800">
                <a:solidFill>
                  <a:schemeClr val="dk1"/>
                </a:solidFill>
                <a:latin typeface="Comfortaa"/>
                <a:ea typeface="Comfortaa"/>
                <a:cs typeface="Comfortaa"/>
                <a:sym typeface="Comfortaa"/>
              </a:rPr>
              <a:t>Why Surface Anatomy?</a:t>
            </a:r>
            <a:endParaRPr sz="28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g108b3e3414c_1_32"/>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137" name="Google Shape;137;g108b3e3414c_1_32"/>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sp>
        <p:nvSpPr>
          <p:cNvPr id="138" name="Google Shape;138;g108b3e3414c_1_32"/>
          <p:cNvSpPr txBox="1"/>
          <p:nvPr/>
        </p:nvSpPr>
        <p:spPr>
          <a:xfrm>
            <a:off x="13837125" y="318450"/>
            <a:ext cx="4078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200">
                <a:solidFill>
                  <a:srgbClr val="3D85C6"/>
                </a:solidFill>
                <a:highlight>
                  <a:srgbClr val="FFFFFF"/>
                </a:highlight>
                <a:latin typeface="Roboto"/>
                <a:ea typeface="Roboto"/>
                <a:cs typeface="Roboto"/>
                <a:sym typeface="Roboto"/>
              </a:rPr>
              <a:t>BOYS SLIDE ONLY , cont..</a:t>
            </a:r>
            <a:endParaRPr sz="2200">
              <a:solidFill>
                <a:srgbClr val="3D85C6"/>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139" name="Google Shape;139;g108b3e3414c_1_32"/>
          <p:cNvSpPr txBox="1"/>
          <p:nvPr/>
        </p:nvSpPr>
        <p:spPr>
          <a:xfrm>
            <a:off x="3903650" y="1057350"/>
            <a:ext cx="52833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omfortaa"/>
                <a:ea typeface="Comfortaa"/>
                <a:cs typeface="Comfortaa"/>
                <a:sym typeface="Comfortaa"/>
              </a:rPr>
              <a:t>Why Surface Anatomy?</a:t>
            </a:r>
            <a:endParaRPr sz="3200">
              <a:solidFill>
                <a:schemeClr val="dk1"/>
              </a:solidFill>
              <a:latin typeface="Comfortaa"/>
              <a:ea typeface="Comfortaa"/>
              <a:cs typeface="Comfortaa"/>
              <a:sym typeface="Comfortaa"/>
            </a:endParaRPr>
          </a:p>
        </p:txBody>
      </p:sp>
      <p:grpSp>
        <p:nvGrpSpPr>
          <p:cNvPr id="140" name="Google Shape;140;g108b3e3414c_1_32"/>
          <p:cNvGrpSpPr/>
          <p:nvPr/>
        </p:nvGrpSpPr>
        <p:grpSpPr>
          <a:xfrm>
            <a:off x="1771891" y="1170033"/>
            <a:ext cx="1976148" cy="780124"/>
            <a:chOff x="4791775" y="1877500"/>
            <a:chExt cx="66725" cy="36975"/>
          </a:xfrm>
        </p:grpSpPr>
        <p:sp>
          <p:nvSpPr>
            <p:cNvPr id="141" name="Google Shape;141;g108b3e3414c_1_32"/>
            <p:cNvSpPr/>
            <p:nvPr/>
          </p:nvSpPr>
          <p:spPr>
            <a:xfrm>
              <a:off x="4791775" y="1877500"/>
              <a:ext cx="36075" cy="36975"/>
            </a:xfrm>
            <a:custGeom>
              <a:rect b="b" l="l" r="r" t="t"/>
              <a:pathLst>
                <a:path extrusionOk="0" h="1479" w="1443">
                  <a:moveTo>
                    <a:pt x="0" y="0"/>
                  </a:moveTo>
                  <a:lnTo>
                    <a:pt x="743" y="736"/>
                  </a:lnTo>
                  <a:lnTo>
                    <a:pt x="0" y="1479"/>
                  </a:lnTo>
                  <a:lnTo>
                    <a:pt x="700" y="1479"/>
                  </a:lnTo>
                  <a:lnTo>
                    <a:pt x="1442" y="736"/>
                  </a:lnTo>
                  <a:lnTo>
                    <a:pt x="700" y="0"/>
                  </a:ln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highlight>
                  <a:srgbClr val="B45F06"/>
                </a:highlight>
                <a:latin typeface="Arial"/>
                <a:ea typeface="Arial"/>
                <a:cs typeface="Arial"/>
                <a:sym typeface="Arial"/>
              </a:endParaRPr>
            </a:p>
          </p:txBody>
        </p:sp>
        <p:sp>
          <p:nvSpPr>
            <p:cNvPr id="142" name="Google Shape;142;g108b3e3414c_1_32"/>
            <p:cNvSpPr/>
            <p:nvPr/>
          </p:nvSpPr>
          <p:spPr>
            <a:xfrm>
              <a:off x="4822425" y="1877500"/>
              <a:ext cx="36075" cy="36975"/>
            </a:xfrm>
            <a:custGeom>
              <a:rect b="b" l="l" r="r" t="t"/>
              <a:pathLst>
                <a:path extrusionOk="0" h="1479" w="1443">
                  <a:moveTo>
                    <a:pt x="0" y="0"/>
                  </a:moveTo>
                  <a:lnTo>
                    <a:pt x="743" y="736"/>
                  </a:lnTo>
                  <a:lnTo>
                    <a:pt x="0" y="1479"/>
                  </a:lnTo>
                  <a:lnTo>
                    <a:pt x="700" y="1479"/>
                  </a:lnTo>
                  <a:lnTo>
                    <a:pt x="1443" y="736"/>
                  </a:lnTo>
                  <a:lnTo>
                    <a:pt x="700" y="0"/>
                  </a:lnTo>
                  <a:close/>
                </a:path>
              </a:pathLst>
            </a:custGeom>
            <a:solidFill>
              <a:srgbClr val="B45F06"/>
            </a:solidFill>
            <a:ln cap="flat" cmpd="sng" w="9525">
              <a:solidFill>
                <a:srgbClr val="869FB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highlight>
                  <a:srgbClr val="B45F06"/>
                </a:highlight>
                <a:latin typeface="Arial"/>
                <a:ea typeface="Arial"/>
                <a:cs typeface="Arial"/>
                <a:sym typeface="Arial"/>
              </a:endParaRPr>
            </a:p>
          </p:txBody>
        </p:sp>
      </p:grpSp>
      <p:sp>
        <p:nvSpPr>
          <p:cNvPr id="143" name="Google Shape;143;g108b3e3414c_1_32"/>
          <p:cNvSpPr txBox="1"/>
          <p:nvPr/>
        </p:nvSpPr>
        <p:spPr>
          <a:xfrm>
            <a:off x="1056825" y="2741000"/>
            <a:ext cx="12780300" cy="58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700"/>
              </a:spcBef>
              <a:spcAft>
                <a:spcPts val="0"/>
              </a:spcAft>
              <a:buNone/>
            </a:pPr>
            <a:r>
              <a:rPr lang="en-US" sz="2800">
                <a:solidFill>
                  <a:schemeClr val="dk1"/>
                </a:solidFill>
                <a:latin typeface="Comfortaa"/>
                <a:ea typeface="Comfortaa"/>
                <a:cs typeface="Comfortaa"/>
                <a:sym typeface="Comfortaa"/>
              </a:rPr>
              <a:t>•</a:t>
            </a:r>
            <a:r>
              <a:rPr b="1" lang="en-US" sz="2800">
                <a:solidFill>
                  <a:srgbClr val="FF0000"/>
                </a:solidFill>
                <a:latin typeface="Comfortaa"/>
                <a:ea typeface="Comfortaa"/>
                <a:cs typeface="Comfortaa"/>
                <a:sym typeface="Comfortaa"/>
              </a:rPr>
              <a:t>Physical examination is the clinical application of SA</a:t>
            </a:r>
            <a:endParaRPr b="1" sz="2800">
              <a:solidFill>
                <a:srgbClr val="FF0000"/>
              </a:solidFill>
              <a:latin typeface="Comfortaa"/>
              <a:ea typeface="Comfortaa"/>
              <a:cs typeface="Comfortaa"/>
              <a:sym typeface="Comfortaa"/>
            </a:endParaRPr>
          </a:p>
          <a:p>
            <a:pPr indent="0" lvl="0" marL="0" rtl="0" algn="l">
              <a:lnSpc>
                <a:spcPct val="115000"/>
              </a:lnSpc>
              <a:spcBef>
                <a:spcPts val="700"/>
              </a:spcBef>
              <a:spcAft>
                <a:spcPts val="0"/>
              </a:spcAft>
              <a:buClr>
                <a:schemeClr val="dk1"/>
              </a:buClr>
              <a:buSzPts val="1100"/>
              <a:buFont typeface="Arial"/>
              <a:buNone/>
            </a:pPr>
            <a:r>
              <a:t/>
            </a:r>
            <a:endParaRPr b="1" sz="2800">
              <a:solidFill>
                <a:srgbClr val="FF0000"/>
              </a:solidFill>
              <a:latin typeface="Comfortaa"/>
              <a:ea typeface="Comfortaa"/>
              <a:cs typeface="Comfortaa"/>
              <a:sym typeface="Comfortaa"/>
            </a:endParaRPr>
          </a:p>
          <a:p>
            <a:pPr indent="-381000" lvl="0" marL="457200" rtl="0" algn="l">
              <a:lnSpc>
                <a:spcPct val="115000"/>
              </a:lnSpc>
              <a:spcBef>
                <a:spcPts val="600"/>
              </a:spcBef>
              <a:spcAft>
                <a:spcPts val="0"/>
              </a:spcAft>
              <a:buClr>
                <a:schemeClr val="dk1"/>
              </a:buClr>
              <a:buSzPts val="2400"/>
              <a:buFont typeface="Comfortaa"/>
              <a:buChar char="●"/>
            </a:pPr>
            <a:r>
              <a:rPr lang="en-US" sz="2400">
                <a:solidFill>
                  <a:schemeClr val="dk1"/>
                </a:solidFill>
                <a:latin typeface="Comfortaa"/>
                <a:ea typeface="Comfortaa"/>
                <a:cs typeface="Comfortaa"/>
                <a:sym typeface="Comfortaa"/>
              </a:rPr>
              <a:t>Palpation is clinical technique used with observation (inspection) and listening (auscultation) for examine the body.</a:t>
            </a:r>
            <a:endParaRPr sz="2400">
              <a:solidFill>
                <a:schemeClr val="dk1"/>
              </a:solidFill>
              <a:latin typeface="Comfortaa"/>
              <a:ea typeface="Comfortaa"/>
              <a:cs typeface="Comfortaa"/>
              <a:sym typeface="Comfortaa"/>
            </a:endParaRPr>
          </a:p>
          <a:p>
            <a:pPr indent="0" lvl="0" marL="0" rtl="0" algn="l">
              <a:lnSpc>
                <a:spcPct val="115000"/>
              </a:lnSpc>
              <a:spcBef>
                <a:spcPts val="600"/>
              </a:spcBef>
              <a:spcAft>
                <a:spcPts val="0"/>
              </a:spcAft>
              <a:buNone/>
            </a:pPr>
            <a:r>
              <a:t/>
            </a:r>
            <a:endParaRPr sz="2400">
              <a:solidFill>
                <a:schemeClr val="dk1"/>
              </a:solidFill>
              <a:latin typeface="Comfortaa"/>
              <a:ea typeface="Comfortaa"/>
              <a:cs typeface="Comfortaa"/>
              <a:sym typeface="Comfortaa"/>
            </a:endParaRPr>
          </a:p>
          <a:p>
            <a:pPr indent="-381000" lvl="0" marL="457200" rtl="0" algn="l">
              <a:lnSpc>
                <a:spcPct val="115000"/>
              </a:lnSpc>
              <a:spcBef>
                <a:spcPts val="600"/>
              </a:spcBef>
              <a:spcAft>
                <a:spcPts val="0"/>
              </a:spcAft>
              <a:buClr>
                <a:schemeClr val="dk1"/>
              </a:buClr>
              <a:buSzPts val="2400"/>
              <a:buFont typeface="Comfortaa"/>
              <a:buChar char="●"/>
            </a:pPr>
            <a:r>
              <a:rPr lang="en-US" sz="2400">
                <a:solidFill>
                  <a:schemeClr val="dk1"/>
                </a:solidFill>
                <a:latin typeface="Comfortaa"/>
                <a:ea typeface="Comfortaa"/>
                <a:cs typeface="Comfortaa"/>
                <a:sym typeface="Comfortaa"/>
              </a:rPr>
              <a:t>Palpation (taking) of arterial pulse.</a:t>
            </a:r>
            <a:endParaRPr sz="2400">
              <a:solidFill>
                <a:schemeClr val="dk1"/>
              </a:solidFill>
              <a:latin typeface="Comfortaa"/>
              <a:ea typeface="Comfortaa"/>
              <a:cs typeface="Comfortaa"/>
              <a:sym typeface="Comfortaa"/>
            </a:endParaRPr>
          </a:p>
          <a:p>
            <a:pPr indent="0" lvl="0" marL="457200" rtl="0" algn="l">
              <a:lnSpc>
                <a:spcPct val="115000"/>
              </a:lnSpc>
              <a:spcBef>
                <a:spcPts val="600"/>
              </a:spcBef>
              <a:spcAft>
                <a:spcPts val="0"/>
              </a:spcAft>
              <a:buNone/>
            </a:pPr>
            <a:r>
              <a:t/>
            </a:r>
            <a:endParaRPr sz="2400">
              <a:solidFill>
                <a:schemeClr val="dk1"/>
              </a:solidFill>
              <a:latin typeface="Comfortaa"/>
              <a:ea typeface="Comfortaa"/>
              <a:cs typeface="Comfortaa"/>
              <a:sym typeface="Comfortaa"/>
            </a:endParaRPr>
          </a:p>
          <a:p>
            <a:pPr indent="-381000" lvl="0" marL="457200" rtl="0" algn="l">
              <a:lnSpc>
                <a:spcPct val="115000"/>
              </a:lnSpc>
              <a:spcBef>
                <a:spcPts val="600"/>
              </a:spcBef>
              <a:spcAft>
                <a:spcPts val="0"/>
              </a:spcAft>
              <a:buClr>
                <a:schemeClr val="dk1"/>
              </a:buClr>
              <a:buSzPts val="2400"/>
              <a:buFont typeface="Comfortaa"/>
              <a:buChar char="●"/>
            </a:pPr>
            <a:r>
              <a:rPr lang="en-US" sz="2400">
                <a:solidFill>
                  <a:schemeClr val="dk1"/>
                </a:solidFill>
                <a:latin typeface="Comfortaa"/>
                <a:ea typeface="Comfortaa"/>
                <a:cs typeface="Comfortaa"/>
                <a:sym typeface="Comfortaa"/>
              </a:rPr>
              <a:t>Auscultation of heart and bowel sounds and lungs.</a:t>
            </a:r>
            <a:endParaRPr sz="2400">
              <a:solidFill>
                <a:schemeClr val="dk1"/>
              </a:solidFill>
              <a:latin typeface="Comfortaa"/>
              <a:ea typeface="Comfortaa"/>
              <a:cs typeface="Comfortaa"/>
              <a:sym typeface="Comfortaa"/>
            </a:endParaRPr>
          </a:p>
          <a:p>
            <a:pPr indent="0" lvl="0" marL="457200" rtl="0" algn="l">
              <a:lnSpc>
                <a:spcPct val="115000"/>
              </a:lnSpc>
              <a:spcBef>
                <a:spcPts val="600"/>
              </a:spcBef>
              <a:spcAft>
                <a:spcPts val="0"/>
              </a:spcAft>
              <a:buNone/>
            </a:pPr>
            <a:r>
              <a:t/>
            </a:r>
            <a:endParaRPr sz="2400">
              <a:solidFill>
                <a:schemeClr val="dk1"/>
              </a:solidFill>
              <a:latin typeface="Comfortaa"/>
              <a:ea typeface="Comfortaa"/>
              <a:cs typeface="Comfortaa"/>
              <a:sym typeface="Comfortaa"/>
            </a:endParaRPr>
          </a:p>
          <a:p>
            <a:pPr indent="-381000" lvl="0" marL="457200" rtl="0" algn="l">
              <a:lnSpc>
                <a:spcPct val="115000"/>
              </a:lnSpc>
              <a:spcBef>
                <a:spcPts val="600"/>
              </a:spcBef>
              <a:spcAft>
                <a:spcPts val="0"/>
              </a:spcAft>
              <a:buSzPts val="2400"/>
              <a:buFont typeface="Comfortaa"/>
              <a:buChar char="●"/>
            </a:pPr>
            <a:r>
              <a:rPr lang="en-US" sz="2400">
                <a:solidFill>
                  <a:schemeClr val="dk1"/>
                </a:solidFill>
                <a:highlight>
                  <a:schemeClr val="lt1"/>
                </a:highlight>
                <a:latin typeface="Comfortaa"/>
                <a:ea typeface="Comfortaa"/>
                <a:cs typeface="Comfortaa"/>
                <a:sym typeface="Comfortaa"/>
              </a:rPr>
              <a:t>It is </a:t>
            </a:r>
            <a:r>
              <a:rPr lang="en-US" sz="2400">
                <a:solidFill>
                  <a:srgbClr val="800000"/>
                </a:solidFill>
                <a:highlight>
                  <a:schemeClr val="lt1"/>
                </a:highlight>
                <a:latin typeface="Comfortaa"/>
                <a:ea typeface="Comfortaa"/>
                <a:cs typeface="Comfortaa"/>
                <a:sym typeface="Comfortaa"/>
              </a:rPr>
              <a:t>impossible</a:t>
            </a:r>
            <a:r>
              <a:rPr lang="en-US" sz="2400">
                <a:solidFill>
                  <a:schemeClr val="dk1"/>
                </a:solidFill>
                <a:highlight>
                  <a:schemeClr val="lt1"/>
                </a:highlight>
                <a:latin typeface="Comfortaa"/>
                <a:ea typeface="Comfortaa"/>
                <a:cs typeface="Comfortaa"/>
                <a:sym typeface="Comfortaa"/>
              </a:rPr>
              <a:t> to do any surgical procedure effectively and safely without any good working knowledge of anat. of the relevant part of the body.</a:t>
            </a:r>
            <a:endParaRPr sz="2400">
              <a:solidFill>
                <a:schemeClr val="dk1"/>
              </a:solidFill>
              <a:highlight>
                <a:schemeClr val="lt1"/>
              </a:highlight>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grpSp>
        <p:nvGrpSpPr>
          <p:cNvPr id="148" name="Google Shape;148;g104ac45ac3e_0_108"/>
          <p:cNvGrpSpPr/>
          <p:nvPr/>
        </p:nvGrpSpPr>
        <p:grpSpPr>
          <a:xfrm>
            <a:off x="728422" y="209420"/>
            <a:ext cx="874620" cy="1015815"/>
            <a:chOff x="1825800" y="1651625"/>
            <a:chExt cx="539989" cy="571775"/>
          </a:xfrm>
        </p:grpSpPr>
        <p:sp>
          <p:nvSpPr>
            <p:cNvPr id="149" name="Google Shape;149;g104ac45ac3e_0_108"/>
            <p:cNvSpPr/>
            <p:nvPr/>
          </p:nvSpPr>
          <p:spPr>
            <a:xfrm>
              <a:off x="2093189" y="1651625"/>
              <a:ext cx="272600" cy="287950"/>
            </a:xfrm>
            <a:custGeom>
              <a:rect b="b" l="l" r="r" t="t"/>
              <a:pathLst>
                <a:path extrusionOk="0" h="11518" w="10904">
                  <a:moveTo>
                    <a:pt x="2" y="1"/>
                  </a:moveTo>
                  <a:lnTo>
                    <a:pt x="0" y="11518"/>
                  </a:lnTo>
                  <a:lnTo>
                    <a:pt x="10904" y="11518"/>
                  </a:lnTo>
                  <a:cubicBezTo>
                    <a:pt x="10391" y="5596"/>
                    <a:pt x="5836" y="826"/>
                    <a:pt x="2" y="1"/>
                  </a:cubicBezTo>
                  <a:close/>
                </a:path>
              </a:pathLst>
            </a:custGeom>
            <a:solidFill>
              <a:srgbClr val="E69138"/>
            </a:solidFill>
            <a:ln cap="flat" cmpd="sng" w="9525">
              <a:solidFill>
                <a:srgbClr val="667E9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104ac45ac3e_0_108"/>
            <p:cNvSpPr/>
            <p:nvPr/>
          </p:nvSpPr>
          <p:spPr>
            <a:xfrm>
              <a:off x="1825800" y="1967150"/>
              <a:ext cx="231900" cy="233575"/>
            </a:xfrm>
            <a:custGeom>
              <a:rect b="b" l="l" r="r" t="t"/>
              <a:pathLst>
                <a:path extrusionOk="0" h="9343" w="9276">
                  <a:moveTo>
                    <a:pt x="0" y="1"/>
                  </a:moveTo>
                  <a:cubicBezTo>
                    <a:pt x="465" y="4930"/>
                    <a:pt x="4350" y="8842"/>
                    <a:pt x="9275" y="9343"/>
                  </a:cubicBezTo>
                  <a:lnTo>
                    <a:pt x="9275" y="1"/>
                  </a:lnTo>
                  <a:close/>
                </a:path>
              </a:pathLst>
            </a:custGeom>
            <a:solidFill>
              <a:srgbClr val="F6B26B"/>
            </a:solidFill>
            <a:ln cap="flat" cmpd="sng" w="9525">
              <a:solidFill>
                <a:srgbClr val="445D7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104ac45ac3e_0_108"/>
            <p:cNvSpPr/>
            <p:nvPr/>
          </p:nvSpPr>
          <p:spPr>
            <a:xfrm>
              <a:off x="2093189" y="1967150"/>
              <a:ext cx="244350" cy="256250"/>
            </a:xfrm>
            <a:custGeom>
              <a:rect b="b" l="l" r="r" t="t"/>
              <a:pathLst>
                <a:path extrusionOk="0" h="10250" w="9774">
                  <a:moveTo>
                    <a:pt x="0" y="1"/>
                  </a:moveTo>
                  <a:lnTo>
                    <a:pt x="0" y="10249"/>
                  </a:lnTo>
                  <a:cubicBezTo>
                    <a:pt x="5200" y="9514"/>
                    <a:pt x="9280" y="5280"/>
                    <a:pt x="9773" y="1"/>
                  </a:cubicBezTo>
                  <a:close/>
                </a:path>
              </a:pathLst>
            </a:custGeom>
            <a:solidFill>
              <a:srgbClr val="F9CB9C"/>
            </a:solidFill>
            <a:ln cap="flat" cmpd="sng" w="9525">
              <a:solidFill>
                <a:srgbClr val="CFD9E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104ac45ac3e_0_108"/>
            <p:cNvSpPr/>
            <p:nvPr/>
          </p:nvSpPr>
          <p:spPr>
            <a:xfrm>
              <a:off x="1851375" y="1730300"/>
              <a:ext cx="206325" cy="209275"/>
            </a:xfrm>
            <a:custGeom>
              <a:rect b="b" l="l" r="r" t="t"/>
              <a:pathLst>
                <a:path extrusionOk="0" h="8371" w="8253">
                  <a:moveTo>
                    <a:pt x="8252" y="1"/>
                  </a:moveTo>
                  <a:cubicBezTo>
                    <a:pt x="3865" y="441"/>
                    <a:pt x="383" y="3959"/>
                    <a:pt x="1" y="8371"/>
                  </a:cubicBezTo>
                  <a:lnTo>
                    <a:pt x="8252" y="8371"/>
                  </a:lnTo>
                  <a:lnTo>
                    <a:pt x="8252" y="1"/>
                  </a:lnTo>
                  <a:close/>
                </a:path>
              </a:pathLst>
            </a:custGeom>
            <a:solidFill>
              <a:srgbClr val="FCE5CD"/>
            </a:solidFill>
            <a:ln cap="flat" cmpd="sng" w="9525">
              <a:solidFill>
                <a:srgbClr val="869FB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3" name="Google Shape;153;g104ac45ac3e_0_108"/>
          <p:cNvSpPr txBox="1"/>
          <p:nvPr/>
        </p:nvSpPr>
        <p:spPr>
          <a:xfrm>
            <a:off x="1705625" y="193975"/>
            <a:ext cx="11424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4200">
                <a:solidFill>
                  <a:schemeClr val="dk1"/>
                </a:solidFill>
                <a:latin typeface="Comfortaa"/>
                <a:ea typeface="Comfortaa"/>
                <a:cs typeface="Comfortaa"/>
                <a:sym typeface="Comfortaa"/>
              </a:rPr>
              <a:t>Surface anatomy of upper limb</a:t>
            </a:r>
            <a:r>
              <a:rPr lang="en-US" sz="3700">
                <a:solidFill>
                  <a:schemeClr val="dk1"/>
                </a:solidFill>
                <a:latin typeface="Comfortaa"/>
                <a:ea typeface="Comfortaa"/>
                <a:cs typeface="Comfortaa"/>
                <a:sym typeface="Comfortaa"/>
              </a:rPr>
              <a:t> :</a:t>
            </a:r>
            <a:endParaRPr sz="37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latin typeface="Calibri"/>
              <a:ea typeface="Calibri"/>
              <a:cs typeface="Calibri"/>
              <a:sym typeface="Calibri"/>
            </a:endParaRPr>
          </a:p>
        </p:txBody>
      </p:sp>
      <p:grpSp>
        <p:nvGrpSpPr>
          <p:cNvPr id="154" name="Google Shape;154;g104ac45ac3e_0_108"/>
          <p:cNvGrpSpPr/>
          <p:nvPr/>
        </p:nvGrpSpPr>
        <p:grpSpPr>
          <a:xfrm>
            <a:off x="1603052" y="1345818"/>
            <a:ext cx="4665429" cy="1244475"/>
            <a:chOff x="4411970" y="4340222"/>
            <a:chExt cx="779468" cy="242682"/>
          </a:xfrm>
        </p:grpSpPr>
        <p:sp>
          <p:nvSpPr>
            <p:cNvPr id="155" name="Google Shape;155;g104ac45ac3e_0_108"/>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104ac45ac3e_0_108"/>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104ac45ac3e_0_108"/>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8" name="Google Shape;158;g104ac45ac3e_0_108"/>
          <p:cNvSpPr txBox="1"/>
          <p:nvPr/>
        </p:nvSpPr>
        <p:spPr>
          <a:xfrm>
            <a:off x="3314600" y="1666063"/>
            <a:ext cx="2523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3700">
                <a:solidFill>
                  <a:schemeClr val="dk1"/>
                </a:solidFill>
                <a:latin typeface="Comfortaa"/>
                <a:ea typeface="Comfortaa"/>
                <a:cs typeface="Comfortaa"/>
                <a:sym typeface="Comfortaa"/>
              </a:rPr>
              <a:t>Clavicle :</a:t>
            </a:r>
            <a:endParaRPr>
              <a:latin typeface="Calibri"/>
              <a:ea typeface="Calibri"/>
              <a:cs typeface="Calibri"/>
              <a:sym typeface="Calibri"/>
            </a:endParaRPr>
          </a:p>
        </p:txBody>
      </p:sp>
      <p:sp>
        <p:nvSpPr>
          <p:cNvPr id="159" name="Google Shape;159;g104ac45ac3e_0_108"/>
          <p:cNvSpPr txBox="1"/>
          <p:nvPr/>
        </p:nvSpPr>
        <p:spPr>
          <a:xfrm>
            <a:off x="2113288" y="1521650"/>
            <a:ext cx="4974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4600">
                <a:solidFill>
                  <a:schemeClr val="dk1"/>
                </a:solidFill>
                <a:latin typeface="Calibri"/>
                <a:ea typeface="Calibri"/>
                <a:cs typeface="Calibri"/>
                <a:sym typeface="Calibri"/>
              </a:rPr>
              <a:t>1</a:t>
            </a:r>
            <a:endParaRPr>
              <a:latin typeface="Calibri"/>
              <a:ea typeface="Calibri"/>
              <a:cs typeface="Calibri"/>
              <a:sym typeface="Calibri"/>
            </a:endParaRPr>
          </a:p>
        </p:txBody>
      </p:sp>
      <p:sp>
        <p:nvSpPr>
          <p:cNvPr id="160" name="Google Shape;160;g104ac45ac3e_0_108"/>
          <p:cNvSpPr txBox="1"/>
          <p:nvPr/>
        </p:nvSpPr>
        <p:spPr>
          <a:xfrm>
            <a:off x="1361500" y="3498425"/>
            <a:ext cx="7533300" cy="604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omfortaa"/>
                <a:ea typeface="Comfortaa"/>
                <a:cs typeface="Comfortaa"/>
                <a:sym typeface="Comfortaa"/>
              </a:rPr>
              <a:t>●</a:t>
            </a:r>
            <a:r>
              <a:rPr lang="en-US" sz="2200">
                <a:solidFill>
                  <a:schemeClr val="dk1"/>
                </a:solidFill>
                <a:latin typeface="Comfortaa"/>
                <a:ea typeface="Comfortaa"/>
                <a:cs typeface="Comfortaa"/>
                <a:sym typeface="Comfortaa"/>
              </a:rPr>
              <a:t> </a:t>
            </a:r>
            <a:r>
              <a:rPr b="1" lang="en-US" sz="2200">
                <a:solidFill>
                  <a:schemeClr val="dk1"/>
                </a:solidFill>
                <a:latin typeface="Comfortaa"/>
                <a:ea typeface="Comfortaa"/>
                <a:cs typeface="Comfortaa"/>
                <a:sym typeface="Comfortaa"/>
              </a:rPr>
              <a:t>is subcutaneous and can be palpated throughout its length.</a:t>
            </a:r>
            <a:endParaRPr b="1" sz="2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solidFill>
                  <a:schemeClr val="dk1"/>
                </a:solidFill>
                <a:latin typeface="Comfortaa"/>
                <a:ea typeface="Comfortaa"/>
                <a:cs typeface="Comfortaa"/>
                <a:sym typeface="Comfortaa"/>
              </a:rPr>
              <a:t>●Its </a:t>
            </a:r>
            <a:r>
              <a:rPr b="1" lang="en-US" sz="2500">
                <a:solidFill>
                  <a:schemeClr val="dk1"/>
                </a:solidFill>
                <a:latin typeface="Comfortaa"/>
                <a:ea typeface="Comfortaa"/>
                <a:cs typeface="Comfortaa"/>
                <a:sym typeface="Comfortaa"/>
              </a:rPr>
              <a:t>sternal end</a:t>
            </a:r>
            <a:r>
              <a:rPr lang="en-US" sz="2000">
                <a:solidFill>
                  <a:schemeClr val="dk1"/>
                </a:solidFill>
                <a:latin typeface="Comfortaa"/>
                <a:ea typeface="Comfortaa"/>
                <a:cs typeface="Comfortaa"/>
                <a:sym typeface="Comfortaa"/>
              </a:rPr>
              <a:t> projects little above the manubrium.</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n-US" sz="2000">
                <a:solidFill>
                  <a:schemeClr val="dk1"/>
                </a:solidFill>
                <a:latin typeface="Comfortaa"/>
                <a:ea typeface="Comfortaa"/>
                <a:cs typeface="Comfortaa"/>
                <a:sym typeface="Comfortaa"/>
              </a:rPr>
              <a:t>● </a:t>
            </a:r>
            <a:r>
              <a:rPr b="1" lang="en-US" sz="2500">
                <a:solidFill>
                  <a:schemeClr val="dk1"/>
                </a:solidFill>
                <a:latin typeface="Comfortaa"/>
                <a:ea typeface="Comfortaa"/>
                <a:cs typeface="Comfortaa"/>
                <a:sym typeface="Comfortaa"/>
              </a:rPr>
              <a:t>Between the 2 sternal ends</a:t>
            </a:r>
            <a:r>
              <a:rPr lang="en-US" sz="2000">
                <a:solidFill>
                  <a:schemeClr val="dk1"/>
                </a:solidFill>
                <a:latin typeface="Comfortaa"/>
                <a:ea typeface="Comfortaa"/>
                <a:cs typeface="Comfortaa"/>
                <a:sym typeface="Comfortaa"/>
              </a:rPr>
              <a:t> of the 2 clavicle lies the jugular notch (suprasternal notch).</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rPr lang="en-US" sz="2000">
                <a:solidFill>
                  <a:schemeClr val="dk1"/>
                </a:solidFill>
                <a:latin typeface="Comfortaa"/>
                <a:ea typeface="Comfortaa"/>
                <a:cs typeface="Comfortaa"/>
                <a:sym typeface="Comfortaa"/>
              </a:rPr>
              <a:t>● The </a:t>
            </a:r>
            <a:r>
              <a:rPr b="1" lang="en-US" sz="2500">
                <a:solidFill>
                  <a:schemeClr val="dk1"/>
                </a:solidFill>
                <a:latin typeface="Comfortaa"/>
                <a:ea typeface="Comfortaa"/>
                <a:cs typeface="Comfortaa"/>
                <a:sym typeface="Comfortaa"/>
              </a:rPr>
              <a:t>acromial end</a:t>
            </a:r>
            <a:r>
              <a:rPr lang="en-US" sz="2000">
                <a:solidFill>
                  <a:schemeClr val="dk1"/>
                </a:solidFill>
                <a:latin typeface="Comfortaa"/>
                <a:ea typeface="Comfortaa"/>
                <a:cs typeface="Comfortaa"/>
                <a:sym typeface="Comfortaa"/>
              </a:rPr>
              <a:t> of the clavicle :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355600" lvl="0" marL="457200" rtl="0" algn="l">
              <a:spcBef>
                <a:spcPts val="0"/>
              </a:spcBef>
              <a:spcAft>
                <a:spcPts val="0"/>
              </a:spcAft>
              <a:buClr>
                <a:schemeClr val="dk1"/>
              </a:buClr>
              <a:buSzPts val="2000"/>
              <a:buFont typeface="Comfortaa"/>
              <a:buChar char="-"/>
            </a:pPr>
            <a:r>
              <a:rPr lang="en-US" sz="2000">
                <a:solidFill>
                  <a:schemeClr val="dk1"/>
                </a:solidFill>
                <a:latin typeface="Comfortaa"/>
                <a:ea typeface="Comfortaa"/>
                <a:cs typeface="Comfortaa"/>
                <a:sym typeface="Comfortaa"/>
              </a:rPr>
              <a:t>palpated medial to the lateral border of the acromion of the scapula. (particularly when the shoulder is alternately raised and depressed.)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355600" lvl="0" marL="457200" rtl="0" algn="l">
              <a:spcBef>
                <a:spcPts val="0"/>
              </a:spcBef>
              <a:spcAft>
                <a:spcPts val="0"/>
              </a:spcAft>
              <a:buClr>
                <a:schemeClr val="dk1"/>
              </a:buClr>
              <a:buSzPts val="2000"/>
              <a:buFont typeface="Comfortaa"/>
              <a:buChar char="-"/>
            </a:pPr>
            <a:r>
              <a:rPr lang="en-US" sz="2000">
                <a:solidFill>
                  <a:schemeClr val="dk1"/>
                </a:solidFill>
                <a:latin typeface="Comfortaa"/>
                <a:ea typeface="Comfortaa"/>
                <a:cs typeface="Comfortaa"/>
                <a:sym typeface="Comfortaa"/>
              </a:rPr>
              <a:t>The large vessels and nerves to the upper limb pass posterior to the middle (convexity) of the clavicle.</a:t>
            </a:r>
            <a:endParaRPr sz="2000">
              <a:solidFill>
                <a:schemeClr val="dk1"/>
              </a:solidFill>
              <a:latin typeface="Comfortaa"/>
              <a:ea typeface="Comfortaa"/>
              <a:cs typeface="Comfortaa"/>
              <a:sym typeface="Comfortaa"/>
            </a:endParaRPr>
          </a:p>
        </p:txBody>
      </p:sp>
      <p:pic>
        <p:nvPicPr>
          <p:cNvPr id="161" name="Google Shape;161;g104ac45ac3e_0_108"/>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162" name="Google Shape;162;g104ac45ac3e_0_108"/>
          <p:cNvPicPr preferRelativeResize="0"/>
          <p:nvPr/>
        </p:nvPicPr>
        <p:blipFill>
          <a:blip r:embed="rId4">
            <a:alphaModFix/>
          </a:blip>
          <a:stretch>
            <a:fillRect/>
          </a:stretch>
        </p:blipFill>
        <p:spPr>
          <a:xfrm>
            <a:off x="10864650" y="1043775"/>
            <a:ext cx="5080001" cy="3708475"/>
          </a:xfrm>
          <a:prstGeom prst="rect">
            <a:avLst/>
          </a:prstGeom>
          <a:noFill/>
          <a:ln>
            <a:noFill/>
          </a:ln>
        </p:spPr>
      </p:pic>
      <p:pic>
        <p:nvPicPr>
          <p:cNvPr id="163" name="Google Shape;163;g104ac45ac3e_0_108"/>
          <p:cNvPicPr preferRelativeResize="0"/>
          <p:nvPr/>
        </p:nvPicPr>
        <p:blipFill>
          <a:blip r:embed="rId5">
            <a:alphaModFix/>
          </a:blip>
          <a:stretch>
            <a:fillRect/>
          </a:stretch>
        </p:blipFill>
        <p:spPr>
          <a:xfrm>
            <a:off x="10864650" y="5560150"/>
            <a:ext cx="5080000" cy="3708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pSp>
        <p:nvGrpSpPr>
          <p:cNvPr id="168" name="Google Shape;168;g10527c2f90d_0_0"/>
          <p:cNvGrpSpPr/>
          <p:nvPr/>
        </p:nvGrpSpPr>
        <p:grpSpPr>
          <a:xfrm>
            <a:off x="1603052" y="1345818"/>
            <a:ext cx="4665429" cy="1244475"/>
            <a:chOff x="4411970" y="4340222"/>
            <a:chExt cx="779468" cy="242682"/>
          </a:xfrm>
        </p:grpSpPr>
        <p:sp>
          <p:nvSpPr>
            <p:cNvPr id="169" name="Google Shape;169;g10527c2f90d_0_0"/>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10527c2f90d_0_0"/>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10527c2f90d_0_0"/>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2" name="Google Shape;172;g10527c2f90d_0_0"/>
          <p:cNvSpPr txBox="1"/>
          <p:nvPr/>
        </p:nvSpPr>
        <p:spPr>
          <a:xfrm>
            <a:off x="3340125" y="1660275"/>
            <a:ext cx="28071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latin typeface="Comfortaa"/>
                <a:ea typeface="Comfortaa"/>
                <a:cs typeface="Comfortaa"/>
                <a:sym typeface="Comfortaa"/>
              </a:rPr>
              <a:t>Scapula :</a:t>
            </a:r>
            <a:endParaRPr sz="3700">
              <a:latin typeface="Comfortaa"/>
              <a:ea typeface="Comfortaa"/>
              <a:cs typeface="Comfortaa"/>
              <a:sym typeface="Comfortaa"/>
            </a:endParaRPr>
          </a:p>
        </p:txBody>
      </p:sp>
      <p:sp>
        <p:nvSpPr>
          <p:cNvPr id="173" name="Google Shape;173;g10527c2f90d_0_0"/>
          <p:cNvSpPr txBox="1"/>
          <p:nvPr/>
        </p:nvSpPr>
        <p:spPr>
          <a:xfrm>
            <a:off x="2078725" y="1521663"/>
            <a:ext cx="479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latin typeface="Calibri"/>
                <a:ea typeface="Calibri"/>
                <a:cs typeface="Calibri"/>
                <a:sym typeface="Calibri"/>
              </a:rPr>
              <a:t>2</a:t>
            </a:r>
            <a:endParaRPr sz="4600">
              <a:latin typeface="Calibri"/>
              <a:ea typeface="Calibri"/>
              <a:cs typeface="Calibri"/>
              <a:sym typeface="Calibri"/>
            </a:endParaRPr>
          </a:p>
        </p:txBody>
      </p:sp>
      <p:sp>
        <p:nvSpPr>
          <p:cNvPr id="174" name="Google Shape;174;g10527c2f90d_0_0"/>
          <p:cNvSpPr txBox="1"/>
          <p:nvPr/>
        </p:nvSpPr>
        <p:spPr>
          <a:xfrm>
            <a:off x="319825" y="3535625"/>
            <a:ext cx="9078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omfortaa"/>
                <a:ea typeface="Comfortaa"/>
                <a:cs typeface="Comfortaa"/>
                <a:sym typeface="Comfortaa"/>
              </a:rPr>
              <a:t>The </a:t>
            </a:r>
            <a:r>
              <a:rPr b="1" lang="en-US" sz="2200">
                <a:latin typeface="Comfortaa"/>
                <a:ea typeface="Comfortaa"/>
                <a:cs typeface="Comfortaa"/>
                <a:sym typeface="Comfortaa"/>
              </a:rPr>
              <a:t>lateral and posterior borders</a:t>
            </a:r>
            <a:r>
              <a:rPr lang="en-US" sz="2000">
                <a:latin typeface="Comfortaa"/>
                <a:ea typeface="Comfortaa"/>
                <a:cs typeface="Comfortaa"/>
                <a:sym typeface="Comfortaa"/>
              </a:rPr>
              <a:t> of the acromion meet to form the </a:t>
            </a:r>
            <a:r>
              <a:rPr b="1" lang="en-US" sz="2000">
                <a:solidFill>
                  <a:srgbClr val="CC0000"/>
                </a:solidFill>
                <a:latin typeface="Comfortaa"/>
                <a:ea typeface="Comfortaa"/>
                <a:cs typeface="Comfortaa"/>
                <a:sym typeface="Comfortaa"/>
              </a:rPr>
              <a:t>acromial angle</a:t>
            </a:r>
            <a:r>
              <a:rPr b="1" lang="en-US" sz="2000">
                <a:latin typeface="Comfortaa"/>
                <a:ea typeface="Comfortaa"/>
                <a:cs typeface="Comfortaa"/>
                <a:sym typeface="Comfortaa"/>
              </a:rPr>
              <a:t>.</a:t>
            </a:r>
            <a:r>
              <a:rPr lang="en-US" sz="2000">
                <a:latin typeface="Comfortaa"/>
                <a:ea typeface="Comfortaa"/>
                <a:cs typeface="Comfortaa"/>
                <a:sym typeface="Comfortaa"/>
              </a:rPr>
              <a:t> </a:t>
            </a:r>
            <a:r>
              <a:rPr b="1" lang="en-US" sz="2200">
                <a:latin typeface="Comfortaa"/>
                <a:ea typeface="Comfortaa"/>
                <a:cs typeface="Comfortaa"/>
                <a:sym typeface="Comfortaa"/>
              </a:rPr>
              <a:t>Supraspinatus tear change this angle</a:t>
            </a:r>
            <a:endParaRPr b="1" sz="22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Inferior to the acromion, the </a:t>
            </a:r>
            <a:r>
              <a:rPr b="1" lang="en-US" sz="2000">
                <a:solidFill>
                  <a:srgbClr val="CC0000"/>
                </a:solidFill>
                <a:latin typeface="Comfortaa"/>
                <a:ea typeface="Comfortaa"/>
                <a:cs typeface="Comfortaa"/>
                <a:sym typeface="Comfortaa"/>
              </a:rPr>
              <a:t>deltoid muscle</a:t>
            </a:r>
            <a:r>
              <a:rPr lang="en-US" sz="2000">
                <a:latin typeface="Comfortaa"/>
                <a:ea typeface="Comfortaa"/>
                <a:cs typeface="Comfortaa"/>
                <a:sym typeface="Comfortaa"/>
              </a:rPr>
              <a:t> forms the rounded contour of the shoulder</a:t>
            </a:r>
            <a:endParaRPr sz="2000">
              <a:latin typeface="Comfortaa"/>
              <a:ea typeface="Comfortaa"/>
              <a:cs typeface="Comfortaa"/>
              <a:sym typeface="Comfortaa"/>
            </a:endParaRPr>
          </a:p>
        </p:txBody>
      </p:sp>
      <p:pic>
        <p:nvPicPr>
          <p:cNvPr id="175" name="Google Shape;175;g10527c2f90d_0_0"/>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176" name="Google Shape;176;g10527c2f90d_0_0"/>
          <p:cNvPicPr preferRelativeResize="0"/>
          <p:nvPr/>
        </p:nvPicPr>
        <p:blipFill>
          <a:blip r:embed="rId4">
            <a:alphaModFix/>
          </a:blip>
          <a:stretch>
            <a:fillRect/>
          </a:stretch>
        </p:blipFill>
        <p:spPr>
          <a:xfrm>
            <a:off x="241250" y="5703125"/>
            <a:ext cx="3685225" cy="3476625"/>
          </a:xfrm>
          <a:prstGeom prst="rect">
            <a:avLst/>
          </a:prstGeom>
          <a:noFill/>
          <a:ln>
            <a:noFill/>
          </a:ln>
        </p:spPr>
      </p:pic>
      <p:pic>
        <p:nvPicPr>
          <p:cNvPr id="177" name="Google Shape;177;g10527c2f90d_0_0"/>
          <p:cNvPicPr preferRelativeResize="0"/>
          <p:nvPr/>
        </p:nvPicPr>
        <p:blipFill>
          <a:blip r:embed="rId5">
            <a:alphaModFix/>
          </a:blip>
          <a:stretch>
            <a:fillRect/>
          </a:stretch>
        </p:blipFill>
        <p:spPr>
          <a:xfrm>
            <a:off x="4434275" y="5703125"/>
            <a:ext cx="3454225" cy="3476626"/>
          </a:xfrm>
          <a:prstGeom prst="rect">
            <a:avLst/>
          </a:prstGeom>
          <a:noFill/>
          <a:ln>
            <a:noFill/>
          </a:ln>
        </p:spPr>
      </p:pic>
      <p:grpSp>
        <p:nvGrpSpPr>
          <p:cNvPr id="178" name="Google Shape;178;g10527c2f90d_0_0"/>
          <p:cNvGrpSpPr/>
          <p:nvPr/>
        </p:nvGrpSpPr>
        <p:grpSpPr>
          <a:xfrm>
            <a:off x="11260532" y="1345830"/>
            <a:ext cx="5280195" cy="1244475"/>
            <a:chOff x="4411970" y="4340222"/>
            <a:chExt cx="779468" cy="242682"/>
          </a:xfrm>
        </p:grpSpPr>
        <p:sp>
          <p:nvSpPr>
            <p:cNvPr id="179" name="Google Shape;179;g10527c2f90d_0_0"/>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10527c2f90d_0_0"/>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10527c2f90d_0_0"/>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 name="Google Shape;182;g10527c2f90d_0_0"/>
          <p:cNvSpPr txBox="1"/>
          <p:nvPr/>
        </p:nvSpPr>
        <p:spPr>
          <a:xfrm>
            <a:off x="12738825" y="1521675"/>
            <a:ext cx="4228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Comfortaa"/>
                <a:ea typeface="Comfortaa"/>
                <a:cs typeface="Comfortaa"/>
                <a:sym typeface="Comfortaa"/>
              </a:rPr>
              <a:t> Deltopectoral groove : </a:t>
            </a:r>
            <a:endParaRPr sz="3000">
              <a:latin typeface="Comfortaa"/>
              <a:ea typeface="Comfortaa"/>
              <a:cs typeface="Comfortaa"/>
              <a:sym typeface="Comfortaa"/>
            </a:endParaRPr>
          </a:p>
        </p:txBody>
      </p:sp>
      <p:sp>
        <p:nvSpPr>
          <p:cNvPr id="183" name="Google Shape;183;g10527c2f90d_0_0"/>
          <p:cNvSpPr txBox="1"/>
          <p:nvPr/>
        </p:nvSpPr>
        <p:spPr>
          <a:xfrm>
            <a:off x="11779400" y="1521663"/>
            <a:ext cx="3375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latin typeface="Calibri"/>
                <a:ea typeface="Calibri"/>
                <a:cs typeface="Calibri"/>
                <a:sym typeface="Calibri"/>
              </a:rPr>
              <a:t>3</a:t>
            </a:r>
            <a:endParaRPr sz="4600">
              <a:latin typeface="Calibri"/>
              <a:ea typeface="Calibri"/>
              <a:cs typeface="Calibri"/>
              <a:sym typeface="Calibri"/>
            </a:endParaRPr>
          </a:p>
        </p:txBody>
      </p:sp>
      <p:sp>
        <p:nvSpPr>
          <p:cNvPr id="184" name="Google Shape;184;g10527c2f90d_0_0"/>
          <p:cNvSpPr txBox="1"/>
          <p:nvPr/>
        </p:nvSpPr>
        <p:spPr>
          <a:xfrm>
            <a:off x="9984975" y="3215800"/>
            <a:ext cx="73734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omfortaa"/>
                <a:ea typeface="Comfortaa"/>
                <a:cs typeface="Comfortaa"/>
                <a:sym typeface="Comfortaa"/>
              </a:rPr>
              <a:t>The </a:t>
            </a:r>
            <a:r>
              <a:rPr b="1" lang="en-US" sz="2200">
                <a:latin typeface="Comfortaa"/>
                <a:ea typeface="Comfortaa"/>
                <a:cs typeface="Comfortaa"/>
                <a:sym typeface="Comfortaa"/>
              </a:rPr>
              <a:t>coracoid process</a:t>
            </a:r>
            <a:r>
              <a:rPr lang="en-US" sz="2000">
                <a:latin typeface="Comfortaa"/>
                <a:ea typeface="Comfortaa"/>
                <a:cs typeface="Comfortaa"/>
                <a:sym typeface="Comfortaa"/>
              </a:rPr>
              <a:t> of scapula can be felt deeply below the lateral one third of the clavicle in the </a:t>
            </a:r>
            <a:r>
              <a:rPr b="1" lang="en-US" sz="2200">
                <a:solidFill>
                  <a:srgbClr val="CC0000"/>
                </a:solidFill>
                <a:latin typeface="Comfortaa"/>
                <a:ea typeface="Comfortaa"/>
                <a:cs typeface="Comfortaa"/>
                <a:sym typeface="Comfortaa"/>
              </a:rPr>
              <a:t>Deltopectoral GROOVE </a:t>
            </a:r>
            <a:r>
              <a:rPr lang="en-US" sz="2000">
                <a:latin typeface="Comfortaa"/>
                <a:ea typeface="Comfortaa"/>
                <a:cs typeface="Comfortaa"/>
                <a:sym typeface="Comfortaa"/>
              </a:rPr>
              <a:t>or clavipectoral triangle.</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b="1" lang="en-US" sz="2000">
                <a:latin typeface="Comfortaa"/>
                <a:ea typeface="Comfortaa"/>
                <a:cs typeface="Comfortaa"/>
                <a:sym typeface="Comfortaa"/>
              </a:rPr>
              <a:t>The clavipectoral or the (Deltopectoral) triangle</a:t>
            </a:r>
            <a:r>
              <a:rPr lang="en-US" sz="2000">
                <a:latin typeface="Comfortaa"/>
                <a:ea typeface="Comfortaa"/>
                <a:cs typeface="Comfortaa"/>
                <a:sym typeface="Comfortaa"/>
              </a:rPr>
              <a:t> is the slightly depressed area just inferior to the lateral third of clavicle</a:t>
            </a:r>
            <a:r>
              <a:rPr lang="en-US">
                <a:latin typeface="Calibri"/>
                <a:ea typeface="Calibri"/>
                <a:cs typeface="Calibri"/>
                <a:sym typeface="Calibri"/>
              </a:rPr>
              <a:t>.</a:t>
            </a:r>
            <a:endParaRPr>
              <a:latin typeface="Calibri"/>
              <a:ea typeface="Calibri"/>
              <a:cs typeface="Calibri"/>
              <a:sym typeface="Calibri"/>
            </a:endParaRPr>
          </a:p>
        </p:txBody>
      </p:sp>
      <p:pic>
        <p:nvPicPr>
          <p:cNvPr id="185" name="Google Shape;185;g10527c2f90d_0_0"/>
          <p:cNvPicPr preferRelativeResize="0"/>
          <p:nvPr/>
        </p:nvPicPr>
        <p:blipFill>
          <a:blip r:embed="rId6">
            <a:alphaModFix/>
          </a:blip>
          <a:stretch>
            <a:fillRect/>
          </a:stretch>
        </p:blipFill>
        <p:spPr>
          <a:xfrm>
            <a:off x="9398725" y="5703125"/>
            <a:ext cx="5891979" cy="4365200"/>
          </a:xfrm>
          <a:prstGeom prst="rect">
            <a:avLst/>
          </a:prstGeom>
          <a:noFill/>
          <a:ln>
            <a:noFill/>
          </a:ln>
        </p:spPr>
      </p:pic>
      <p:sp>
        <p:nvSpPr>
          <p:cNvPr id="186" name="Google Shape;186;g10527c2f90d_0_0"/>
          <p:cNvSpPr txBox="1"/>
          <p:nvPr/>
        </p:nvSpPr>
        <p:spPr>
          <a:xfrm>
            <a:off x="15457150" y="5916350"/>
            <a:ext cx="2647200" cy="397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latin typeface="Comfortaa"/>
                <a:ea typeface="Comfortaa"/>
                <a:cs typeface="Comfortaa"/>
                <a:sym typeface="Comfortaa"/>
              </a:rPr>
              <a:t>The Clavipectoral triangle is </a:t>
            </a:r>
            <a:r>
              <a:rPr b="1" lang="en-US" sz="2000">
                <a:solidFill>
                  <a:srgbClr val="CC0000"/>
                </a:solidFill>
                <a:latin typeface="Comfortaa"/>
                <a:ea typeface="Comfortaa"/>
                <a:cs typeface="Comfortaa"/>
                <a:sym typeface="Comfortaa"/>
              </a:rPr>
              <a:t>bounded</a:t>
            </a:r>
            <a:r>
              <a:rPr b="1" lang="en-US" sz="2000">
                <a:latin typeface="Comfortaa"/>
                <a:ea typeface="Comfortaa"/>
                <a:cs typeface="Comfortaa"/>
                <a:sym typeface="Comfortaa"/>
              </a:rPr>
              <a:t> by the :</a:t>
            </a:r>
            <a:endParaRPr b="1"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1.</a:t>
            </a:r>
            <a:r>
              <a:rPr b="1" lang="en-US" sz="2200">
                <a:latin typeface="Comfortaa"/>
                <a:ea typeface="Comfortaa"/>
                <a:cs typeface="Comfortaa"/>
                <a:sym typeface="Comfortaa"/>
              </a:rPr>
              <a:t>Superiorly</a:t>
            </a:r>
            <a:r>
              <a:rPr lang="en-US" sz="2000">
                <a:latin typeface="Comfortaa"/>
                <a:ea typeface="Comfortaa"/>
                <a:cs typeface="Comfortaa"/>
                <a:sym typeface="Comfortaa"/>
              </a:rPr>
              <a:t>: </a:t>
            </a:r>
            <a:endParaRPr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clavicle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2.</a:t>
            </a:r>
            <a:r>
              <a:rPr b="1" lang="en-US" sz="2200">
                <a:latin typeface="Comfortaa"/>
                <a:ea typeface="Comfortaa"/>
                <a:cs typeface="Comfortaa"/>
                <a:sym typeface="Comfortaa"/>
              </a:rPr>
              <a:t>Laterally</a:t>
            </a:r>
            <a:r>
              <a:rPr lang="en-US" sz="2000">
                <a:latin typeface="Comfortaa"/>
                <a:ea typeface="Comfortaa"/>
                <a:cs typeface="Comfortaa"/>
                <a:sym typeface="Comfortaa"/>
              </a:rPr>
              <a:t>:</a:t>
            </a:r>
            <a:endParaRPr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 deltoid </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3.</a:t>
            </a:r>
            <a:r>
              <a:rPr b="1" lang="en-US" sz="2200">
                <a:latin typeface="Comfortaa"/>
                <a:ea typeface="Comfortaa"/>
                <a:cs typeface="Comfortaa"/>
                <a:sym typeface="Comfortaa"/>
              </a:rPr>
              <a:t>Medially</a:t>
            </a:r>
            <a:r>
              <a:rPr lang="en-US" sz="2000">
                <a:latin typeface="Comfortaa"/>
                <a:ea typeface="Comfortaa"/>
                <a:cs typeface="Comfortaa"/>
                <a:sym typeface="Comfortaa"/>
              </a:rPr>
              <a:t>: pectoralis major</a:t>
            </a:r>
            <a:endParaRPr sz="2000">
              <a:latin typeface="Comfortaa"/>
              <a:ea typeface="Comfortaa"/>
              <a:cs typeface="Comfortaa"/>
              <a:sym typeface="Comfortaa"/>
            </a:endParaRPr>
          </a:p>
        </p:txBody>
      </p:sp>
      <p:pic>
        <p:nvPicPr>
          <p:cNvPr id="187" name="Google Shape;187;g10527c2f90d_0_0"/>
          <p:cNvPicPr preferRelativeResize="0"/>
          <p:nvPr/>
        </p:nvPicPr>
        <p:blipFill rotWithShape="1">
          <a:blip r:embed="rId7">
            <a:alphaModFix/>
          </a:blip>
          <a:srcRect b="0" l="0" r="0" t="0"/>
          <a:stretch/>
        </p:blipFill>
        <p:spPr>
          <a:xfrm>
            <a:off x="443769" y="318453"/>
            <a:ext cx="1172508" cy="13953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g10527c2f90d_0_31"/>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grpSp>
        <p:nvGrpSpPr>
          <p:cNvPr id="193" name="Google Shape;193;g10527c2f90d_0_31"/>
          <p:cNvGrpSpPr/>
          <p:nvPr/>
        </p:nvGrpSpPr>
        <p:grpSpPr>
          <a:xfrm>
            <a:off x="1603052" y="1345818"/>
            <a:ext cx="4665429" cy="1244475"/>
            <a:chOff x="4411970" y="4340222"/>
            <a:chExt cx="779468" cy="242682"/>
          </a:xfrm>
        </p:grpSpPr>
        <p:sp>
          <p:nvSpPr>
            <p:cNvPr id="194" name="Google Shape;194;g10527c2f90d_0_31"/>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10527c2f90d_0_31"/>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10527c2f90d_0_31"/>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7" name="Google Shape;197;g10527c2f90d_0_31"/>
          <p:cNvSpPr txBox="1"/>
          <p:nvPr/>
        </p:nvSpPr>
        <p:spPr>
          <a:xfrm>
            <a:off x="3286850" y="1660275"/>
            <a:ext cx="28071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latin typeface="Comfortaa"/>
                <a:ea typeface="Comfortaa"/>
                <a:cs typeface="Comfortaa"/>
                <a:sym typeface="Comfortaa"/>
              </a:rPr>
              <a:t>Humerus :</a:t>
            </a:r>
            <a:endParaRPr sz="3700">
              <a:latin typeface="Comfortaa"/>
              <a:ea typeface="Comfortaa"/>
              <a:cs typeface="Comfortaa"/>
              <a:sym typeface="Comfortaa"/>
            </a:endParaRPr>
          </a:p>
        </p:txBody>
      </p:sp>
      <p:sp>
        <p:nvSpPr>
          <p:cNvPr id="198" name="Google Shape;198;g10527c2f90d_0_31"/>
          <p:cNvSpPr txBox="1"/>
          <p:nvPr/>
        </p:nvSpPr>
        <p:spPr>
          <a:xfrm>
            <a:off x="2025450" y="1521663"/>
            <a:ext cx="7461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latin typeface="Calibri"/>
                <a:ea typeface="Calibri"/>
                <a:cs typeface="Calibri"/>
                <a:sym typeface="Calibri"/>
              </a:rPr>
              <a:t>4</a:t>
            </a:r>
            <a:endParaRPr sz="4600">
              <a:latin typeface="Calibri"/>
              <a:ea typeface="Calibri"/>
              <a:cs typeface="Calibri"/>
              <a:sym typeface="Calibri"/>
            </a:endParaRPr>
          </a:p>
        </p:txBody>
      </p:sp>
      <p:pic>
        <p:nvPicPr>
          <p:cNvPr id="199" name="Google Shape;199;g10527c2f90d_0_31"/>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graphicFrame>
        <p:nvGraphicFramePr>
          <p:cNvPr id="200" name="Google Shape;200;g10527c2f90d_0_31"/>
          <p:cNvGraphicFramePr/>
          <p:nvPr/>
        </p:nvGraphicFramePr>
        <p:xfrm>
          <a:off x="478663" y="3914625"/>
          <a:ext cx="3000000" cy="3000000"/>
        </p:xfrm>
        <a:graphic>
          <a:graphicData uri="http://schemas.openxmlformats.org/drawingml/2006/table">
            <a:tbl>
              <a:tblPr>
                <a:noFill/>
                <a:tableStyleId>{E15B0760-4BED-4A4F-AFF4-49A4295DB2DB}</a:tableStyleId>
              </a:tblPr>
              <a:tblGrid>
                <a:gridCol w="2374800"/>
                <a:gridCol w="10348225"/>
              </a:tblGrid>
              <a:tr h="2142950">
                <a:tc>
                  <a:txBody>
                    <a:bodyPr/>
                    <a:lstStyle/>
                    <a:p>
                      <a:pPr indent="0" lvl="0" marL="0" rtl="0" algn="l">
                        <a:spcBef>
                          <a:spcPts val="0"/>
                        </a:spcBef>
                        <a:spcAft>
                          <a:spcPts val="0"/>
                        </a:spcAft>
                        <a:buNone/>
                      </a:pPr>
                      <a:r>
                        <a:t/>
                      </a:r>
                      <a:endParaRPr/>
                    </a:p>
                  </a:txBody>
                  <a:tcPr marT="91425" marB="91425" marR="91425" marL="91425">
                    <a:solidFill>
                      <a:srgbClr val="B45F06"/>
                    </a:solidFill>
                  </a:tcPr>
                </a:tc>
                <a:tc>
                  <a:txBody>
                    <a:bodyPr/>
                    <a:lstStyle/>
                    <a:p>
                      <a:pPr indent="0" lvl="0" marL="0" rtl="0" algn="l">
                        <a:spcBef>
                          <a:spcPts val="0"/>
                        </a:spcBef>
                        <a:spcAft>
                          <a:spcPts val="0"/>
                        </a:spcAft>
                        <a:buNone/>
                      </a:pPr>
                      <a:r>
                        <a:t/>
                      </a:r>
                      <a:endParaRPr/>
                    </a:p>
                  </a:txBody>
                  <a:tcPr marT="91425" marB="91425" marR="91425" marL="91425"/>
                </a:tc>
              </a:tr>
              <a:tr h="1408500">
                <a:tc>
                  <a:txBody>
                    <a:bodyPr/>
                    <a:lstStyle/>
                    <a:p>
                      <a:pPr indent="0" lvl="0" marL="0" rtl="0" algn="l">
                        <a:spcBef>
                          <a:spcPts val="0"/>
                        </a:spcBef>
                        <a:spcAft>
                          <a:spcPts val="0"/>
                        </a:spcAft>
                        <a:buNone/>
                      </a:pPr>
                      <a:r>
                        <a:t/>
                      </a:r>
                      <a:endParaRPr/>
                    </a:p>
                  </a:txBody>
                  <a:tcPr marT="91425" marB="91425" marR="91425" marL="91425">
                    <a:solidFill>
                      <a:srgbClr val="E69138"/>
                    </a:solidFill>
                  </a:tcPr>
                </a:tc>
                <a:tc>
                  <a:txBody>
                    <a:bodyPr/>
                    <a:lstStyle/>
                    <a:p>
                      <a:pPr indent="0" lvl="0" marL="0" rtl="0" algn="l">
                        <a:spcBef>
                          <a:spcPts val="0"/>
                        </a:spcBef>
                        <a:spcAft>
                          <a:spcPts val="0"/>
                        </a:spcAft>
                        <a:buNone/>
                      </a:pPr>
                      <a:r>
                        <a:t/>
                      </a:r>
                      <a:endParaRPr/>
                    </a:p>
                  </a:txBody>
                  <a:tcPr marT="91425" marB="91425" marR="91425" marL="91425"/>
                </a:tc>
              </a:tr>
              <a:tr h="1408500">
                <a:tc>
                  <a:txBody>
                    <a:bodyPr/>
                    <a:lstStyle/>
                    <a:p>
                      <a:pPr indent="0" lvl="0" marL="0" rtl="0" algn="l">
                        <a:spcBef>
                          <a:spcPts val="0"/>
                        </a:spcBef>
                        <a:spcAft>
                          <a:spcPts val="0"/>
                        </a:spcAft>
                        <a:buNone/>
                      </a:pPr>
                      <a:r>
                        <a:t/>
                      </a:r>
                      <a:endParaRPr/>
                    </a:p>
                  </a:txBody>
                  <a:tcPr marT="91425" marB="91425" marR="91425" marL="91425">
                    <a:solidFill>
                      <a:srgbClr val="F6B26B"/>
                    </a:solidFill>
                  </a:tcPr>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201" name="Google Shape;201;g10527c2f90d_0_31"/>
          <p:cNvSpPr txBox="1"/>
          <p:nvPr/>
        </p:nvSpPr>
        <p:spPr>
          <a:xfrm>
            <a:off x="443775" y="4572000"/>
            <a:ext cx="270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omfortaa"/>
                <a:ea typeface="Comfortaa"/>
                <a:cs typeface="Comfortaa"/>
                <a:sym typeface="Comfortaa"/>
              </a:rPr>
              <a:t>greater </a:t>
            </a:r>
            <a:r>
              <a:rPr b="1" lang="en-US" sz="1900">
                <a:latin typeface="Comfortaa"/>
                <a:ea typeface="Comfortaa"/>
                <a:cs typeface="Comfortaa"/>
                <a:sym typeface="Comfortaa"/>
              </a:rPr>
              <a:t>tubercle</a:t>
            </a:r>
            <a:endParaRPr b="1" sz="1900">
              <a:latin typeface="Comfortaa"/>
              <a:ea typeface="Comfortaa"/>
              <a:cs typeface="Comfortaa"/>
              <a:sym typeface="Comfortaa"/>
            </a:endParaRPr>
          </a:p>
        </p:txBody>
      </p:sp>
      <p:sp>
        <p:nvSpPr>
          <p:cNvPr id="202" name="Google Shape;202;g10527c2f90d_0_31"/>
          <p:cNvSpPr txBox="1"/>
          <p:nvPr/>
        </p:nvSpPr>
        <p:spPr>
          <a:xfrm>
            <a:off x="299925" y="6306075"/>
            <a:ext cx="270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latin typeface="Comfortaa"/>
                <a:ea typeface="Comfortaa"/>
                <a:cs typeface="Comfortaa"/>
                <a:sym typeface="Comfortaa"/>
              </a:rPr>
              <a:t>shaft</a:t>
            </a:r>
            <a:endParaRPr b="1" sz="2400">
              <a:latin typeface="Comfortaa"/>
              <a:ea typeface="Comfortaa"/>
              <a:cs typeface="Comfortaa"/>
              <a:sym typeface="Comfortaa"/>
            </a:endParaRPr>
          </a:p>
        </p:txBody>
      </p:sp>
      <p:sp>
        <p:nvSpPr>
          <p:cNvPr id="203" name="Google Shape;203;g10527c2f90d_0_31"/>
          <p:cNvSpPr txBox="1"/>
          <p:nvPr/>
        </p:nvSpPr>
        <p:spPr>
          <a:xfrm>
            <a:off x="443775" y="7493000"/>
            <a:ext cx="24129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200">
                <a:latin typeface="Comfortaa"/>
                <a:ea typeface="Comfortaa"/>
                <a:cs typeface="Comfortaa"/>
                <a:sym typeface="Comfortaa"/>
              </a:rPr>
              <a:t>medial and lateral epicondyles</a:t>
            </a:r>
            <a:endParaRPr b="1" sz="2200">
              <a:latin typeface="Comfortaa"/>
              <a:ea typeface="Comfortaa"/>
              <a:cs typeface="Comfortaa"/>
              <a:sym typeface="Comfortaa"/>
            </a:endParaRPr>
          </a:p>
        </p:txBody>
      </p:sp>
      <p:sp>
        <p:nvSpPr>
          <p:cNvPr id="204" name="Google Shape;204;g10527c2f90d_0_31"/>
          <p:cNvSpPr txBox="1"/>
          <p:nvPr/>
        </p:nvSpPr>
        <p:spPr>
          <a:xfrm>
            <a:off x="2856675" y="4185050"/>
            <a:ext cx="10138200" cy="18777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can be felt by deep palpation through the </a:t>
            </a:r>
            <a:r>
              <a:rPr b="1" lang="en-US" sz="2200" u="sng">
                <a:latin typeface="Comfortaa"/>
                <a:ea typeface="Comfortaa"/>
                <a:cs typeface="Comfortaa"/>
                <a:sym typeface="Comfortaa"/>
              </a:rPr>
              <a:t>deltoid muscle</a:t>
            </a:r>
            <a:r>
              <a:rPr lang="en-US" sz="2200">
                <a:latin typeface="Comfortaa"/>
                <a:ea typeface="Comfortaa"/>
                <a:cs typeface="Comfortaa"/>
                <a:sym typeface="Comfortaa"/>
              </a:rPr>
              <a:t>,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b="1" lang="en-US" sz="2200" u="sng">
                <a:latin typeface="Comfortaa"/>
                <a:ea typeface="Comfortaa"/>
                <a:cs typeface="Comfortaa"/>
                <a:sym typeface="Comfortaa"/>
              </a:rPr>
              <a:t>inferior to the acromion</a:t>
            </a:r>
            <a:r>
              <a:rPr lang="en-US" sz="2200">
                <a:latin typeface="Comfortaa"/>
                <a:ea typeface="Comfortaa"/>
                <a:cs typeface="Comfortaa"/>
                <a:sym typeface="Comfortaa"/>
              </a:rPr>
              <a:t> when the arm is by the side.</a:t>
            </a:r>
            <a:endParaRPr sz="2200">
              <a:latin typeface="Comfortaa"/>
              <a:ea typeface="Comfortaa"/>
              <a:cs typeface="Comfortaa"/>
              <a:sym typeface="Comfortaa"/>
            </a:endParaRPr>
          </a:p>
          <a:p>
            <a:pPr indent="0" lvl="0" marL="457200" rtl="0" algn="l">
              <a:spcBef>
                <a:spcPts val="0"/>
              </a:spcBef>
              <a:spcAft>
                <a:spcPts val="0"/>
              </a:spcAft>
              <a:buNone/>
            </a:pPr>
            <a:r>
              <a:t/>
            </a:r>
            <a:endParaRPr sz="2200">
              <a:latin typeface="Comfortaa"/>
              <a:ea typeface="Comfortaa"/>
              <a:cs typeface="Comfortaa"/>
              <a:sym typeface="Comfortaa"/>
            </a:endParaRPr>
          </a:p>
          <a:p>
            <a:pPr indent="-368300" lvl="0" marL="457200" rtl="0" algn="l">
              <a:spcBef>
                <a:spcPts val="0"/>
              </a:spcBef>
              <a:spcAft>
                <a:spcPts val="0"/>
              </a:spcAft>
              <a:buSzPts val="2200"/>
              <a:buFont typeface="Comfortaa"/>
              <a:buChar char="●"/>
            </a:pPr>
            <a:r>
              <a:rPr lang="en-US" sz="2200">
                <a:latin typeface="Comfortaa"/>
                <a:ea typeface="Comfortaa"/>
                <a:cs typeface="Comfortaa"/>
                <a:sym typeface="Comfortaa"/>
              </a:rPr>
              <a:t>In this position, the greater tubercle is the </a:t>
            </a:r>
            <a:r>
              <a:rPr b="1" lang="en-US" sz="2200" u="sng">
                <a:latin typeface="Comfortaa"/>
                <a:ea typeface="Comfortaa"/>
                <a:cs typeface="Comfortaa"/>
                <a:sym typeface="Comfortaa"/>
              </a:rPr>
              <a:t>most lateral</a:t>
            </a:r>
            <a:r>
              <a:rPr lang="en-US" sz="2200">
                <a:latin typeface="Comfortaa"/>
                <a:ea typeface="Comfortaa"/>
                <a:cs typeface="Comfortaa"/>
                <a:sym typeface="Comfortaa"/>
              </a:rPr>
              <a:t> bony point of the shoulder. </a:t>
            </a:r>
            <a:endParaRPr sz="2200">
              <a:latin typeface="Comfortaa"/>
              <a:ea typeface="Comfortaa"/>
              <a:cs typeface="Comfortaa"/>
              <a:sym typeface="Comfortaa"/>
            </a:endParaRPr>
          </a:p>
        </p:txBody>
      </p:sp>
      <p:sp>
        <p:nvSpPr>
          <p:cNvPr id="205" name="Google Shape;205;g10527c2f90d_0_31"/>
          <p:cNvSpPr txBox="1"/>
          <p:nvPr/>
        </p:nvSpPr>
        <p:spPr>
          <a:xfrm>
            <a:off x="3187275" y="6306075"/>
            <a:ext cx="9447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omfortaa"/>
                <a:ea typeface="Comfortaa"/>
                <a:cs typeface="Comfortaa"/>
                <a:sym typeface="Comfortaa"/>
              </a:rPr>
              <a:t>may be felt in different areas </a:t>
            </a:r>
            <a:r>
              <a:rPr b="1" lang="en-US" sz="2200" u="sng">
                <a:latin typeface="Comfortaa"/>
                <a:ea typeface="Comfortaa"/>
                <a:cs typeface="Comfortaa"/>
                <a:sym typeface="Comfortaa"/>
              </a:rPr>
              <a:t>deep to muscles surrounding it. </a:t>
            </a:r>
            <a:endParaRPr b="1" sz="2200" u="sng">
              <a:latin typeface="Comfortaa"/>
              <a:ea typeface="Comfortaa"/>
              <a:cs typeface="Comfortaa"/>
              <a:sym typeface="Comfortaa"/>
            </a:endParaRPr>
          </a:p>
        </p:txBody>
      </p:sp>
      <p:sp>
        <p:nvSpPr>
          <p:cNvPr id="206" name="Google Shape;206;g10527c2f90d_0_31"/>
          <p:cNvSpPr txBox="1"/>
          <p:nvPr/>
        </p:nvSpPr>
        <p:spPr>
          <a:xfrm>
            <a:off x="3198053" y="7657525"/>
            <a:ext cx="9288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omfortaa"/>
                <a:ea typeface="Comfortaa"/>
                <a:cs typeface="Comfortaa"/>
                <a:sym typeface="Comfortaa"/>
              </a:rPr>
              <a:t> palpated on the </a:t>
            </a:r>
            <a:r>
              <a:rPr b="1" lang="en-US" sz="2200" u="sng">
                <a:latin typeface="Comfortaa"/>
                <a:ea typeface="Comfortaa"/>
                <a:cs typeface="Comfortaa"/>
                <a:sym typeface="Comfortaa"/>
              </a:rPr>
              <a:t>medial &amp; lateral sides of the elbow.</a:t>
            </a:r>
            <a:endParaRPr b="1" sz="2200" u="sng">
              <a:latin typeface="Comfortaa"/>
              <a:ea typeface="Comfortaa"/>
              <a:cs typeface="Comfortaa"/>
              <a:sym typeface="Comfortaa"/>
            </a:endParaRPr>
          </a:p>
        </p:txBody>
      </p:sp>
      <p:pic>
        <p:nvPicPr>
          <p:cNvPr id="207" name="Google Shape;207;g10527c2f90d_0_31"/>
          <p:cNvPicPr preferRelativeResize="0"/>
          <p:nvPr/>
        </p:nvPicPr>
        <p:blipFill>
          <a:blip r:embed="rId5">
            <a:alphaModFix/>
          </a:blip>
          <a:stretch>
            <a:fillRect/>
          </a:stretch>
        </p:blipFill>
        <p:spPr>
          <a:xfrm>
            <a:off x="13201700" y="4097162"/>
            <a:ext cx="4175940" cy="47774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grpSp>
        <p:nvGrpSpPr>
          <p:cNvPr id="212" name="Google Shape;212;g10527c2f90d_0_595"/>
          <p:cNvGrpSpPr/>
          <p:nvPr/>
        </p:nvGrpSpPr>
        <p:grpSpPr>
          <a:xfrm>
            <a:off x="5991627" y="393868"/>
            <a:ext cx="4665429" cy="1244475"/>
            <a:chOff x="4411970" y="4340222"/>
            <a:chExt cx="779468" cy="242682"/>
          </a:xfrm>
        </p:grpSpPr>
        <p:sp>
          <p:nvSpPr>
            <p:cNvPr id="213" name="Google Shape;213;g10527c2f90d_0_595"/>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10527c2f90d_0_595"/>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B45F06"/>
            </a:solidFill>
            <a:ln cap="flat" cmpd="sng" w="9525">
              <a:solidFill>
                <a:srgbClr val="A5B7C5"/>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0527c2f90d_0_595"/>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FCE5CD"/>
            </a:solidFill>
            <a:ln cap="flat" cmpd="sng" w="9525">
              <a:solidFill>
                <a:srgbClr val="7994A9"/>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6" name="Google Shape;216;g10527c2f90d_0_595"/>
          <p:cNvPicPr preferRelativeResize="0"/>
          <p:nvPr/>
        </p:nvPicPr>
        <p:blipFill rotWithShape="1">
          <a:blip r:embed="rId3">
            <a:alphaModFix/>
          </a:blip>
          <a:srcRect b="0" l="0" r="0" t="0"/>
          <a:stretch/>
        </p:blipFill>
        <p:spPr>
          <a:xfrm>
            <a:off x="17221334" y="24430"/>
            <a:ext cx="1039163" cy="5180357"/>
          </a:xfrm>
          <a:prstGeom prst="rect">
            <a:avLst/>
          </a:prstGeom>
          <a:noFill/>
          <a:ln>
            <a:noFill/>
          </a:ln>
        </p:spPr>
      </p:pic>
      <p:pic>
        <p:nvPicPr>
          <p:cNvPr id="217" name="Google Shape;217;g10527c2f90d_0_595"/>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sp>
        <p:nvSpPr>
          <p:cNvPr id="218" name="Google Shape;218;g10527c2f90d_0_595"/>
          <p:cNvSpPr txBox="1"/>
          <p:nvPr/>
        </p:nvSpPr>
        <p:spPr>
          <a:xfrm>
            <a:off x="6409400" y="662575"/>
            <a:ext cx="5685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600">
                <a:latin typeface="Comfortaa"/>
                <a:ea typeface="Comfortaa"/>
                <a:cs typeface="Comfortaa"/>
                <a:sym typeface="Comfortaa"/>
              </a:rPr>
              <a:t>4</a:t>
            </a:r>
            <a:endParaRPr sz="4600">
              <a:latin typeface="Comfortaa"/>
              <a:ea typeface="Comfortaa"/>
              <a:cs typeface="Comfortaa"/>
              <a:sym typeface="Comfortaa"/>
            </a:endParaRPr>
          </a:p>
        </p:txBody>
      </p:sp>
      <p:sp>
        <p:nvSpPr>
          <p:cNvPr id="219" name="Google Shape;219;g10527c2f90d_0_595"/>
          <p:cNvSpPr txBox="1"/>
          <p:nvPr/>
        </p:nvSpPr>
        <p:spPr>
          <a:xfrm>
            <a:off x="7177325" y="739525"/>
            <a:ext cx="4665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omfortaa"/>
                <a:ea typeface="Comfortaa"/>
                <a:cs typeface="Comfortaa"/>
                <a:sym typeface="Comfortaa"/>
              </a:rPr>
              <a:t>Ulna &amp; Radius: </a:t>
            </a:r>
            <a:endParaRPr sz="3600">
              <a:latin typeface="Comfortaa"/>
              <a:ea typeface="Comfortaa"/>
              <a:cs typeface="Comfortaa"/>
              <a:sym typeface="Comfortaa"/>
            </a:endParaRPr>
          </a:p>
        </p:txBody>
      </p:sp>
      <p:sp>
        <p:nvSpPr>
          <p:cNvPr id="220" name="Google Shape;220;g10527c2f90d_0_595"/>
          <p:cNvSpPr txBox="1"/>
          <p:nvPr/>
        </p:nvSpPr>
        <p:spPr>
          <a:xfrm>
            <a:off x="443775" y="3844700"/>
            <a:ext cx="7817400" cy="3294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Comfortaa"/>
              <a:buAutoNum type="arabicPeriod"/>
            </a:pPr>
            <a:r>
              <a:rPr lang="en-US" sz="2000">
                <a:latin typeface="Comfortaa"/>
                <a:ea typeface="Comfortaa"/>
                <a:cs typeface="Comfortaa"/>
                <a:sym typeface="Comfortaa"/>
              </a:rPr>
              <a:t>The </a:t>
            </a:r>
            <a:r>
              <a:rPr b="1" lang="en-US" sz="2000" u="sng">
                <a:solidFill>
                  <a:srgbClr val="CC0000"/>
                </a:solidFill>
                <a:latin typeface="Comfortaa"/>
                <a:ea typeface="Comfortaa"/>
                <a:cs typeface="Comfortaa"/>
                <a:sym typeface="Comfortaa"/>
              </a:rPr>
              <a:t>head of the ulna</a:t>
            </a:r>
            <a:r>
              <a:rPr lang="en-US" sz="2000">
                <a:latin typeface="Comfortaa"/>
                <a:ea typeface="Comfortaa"/>
                <a:cs typeface="Comfortaa"/>
                <a:sym typeface="Comfortaa"/>
              </a:rPr>
              <a:t> forms a rounded subcutaneous prominence that can be easily seen and palpated on the medial side of dorsal aspect of the wrist. </a:t>
            </a:r>
            <a:endParaRPr sz="2000">
              <a:latin typeface="Comfortaa"/>
              <a:ea typeface="Comfortaa"/>
              <a:cs typeface="Comfortaa"/>
              <a:sym typeface="Comfortaa"/>
            </a:endParaRPr>
          </a:p>
          <a:p>
            <a:pPr indent="0" lvl="0" marL="457200" rtl="0" algn="l">
              <a:spcBef>
                <a:spcPts val="0"/>
              </a:spcBef>
              <a:spcAft>
                <a:spcPts val="0"/>
              </a:spcAft>
              <a:buNone/>
            </a:pPr>
            <a:r>
              <a:t/>
            </a:r>
            <a:endParaRPr sz="2100">
              <a:latin typeface="Comfortaa"/>
              <a:ea typeface="Comfortaa"/>
              <a:cs typeface="Comfortaa"/>
              <a:sym typeface="Comfortaa"/>
            </a:endParaRPr>
          </a:p>
          <a:p>
            <a:pPr indent="-355600" lvl="0" marL="457200" rtl="0" algn="l">
              <a:spcBef>
                <a:spcPts val="0"/>
              </a:spcBef>
              <a:spcAft>
                <a:spcPts val="0"/>
              </a:spcAft>
              <a:buSzPts val="2000"/>
              <a:buFont typeface="Comfortaa"/>
              <a:buAutoNum type="arabicPeriod"/>
            </a:pPr>
            <a:r>
              <a:rPr lang="en-US" sz="2000">
                <a:latin typeface="Comfortaa"/>
                <a:ea typeface="Comfortaa"/>
                <a:cs typeface="Comfortaa"/>
                <a:sym typeface="Comfortaa"/>
              </a:rPr>
              <a:t>The pointed subcutaneous </a:t>
            </a:r>
            <a:r>
              <a:rPr b="1" lang="en-US" sz="2000">
                <a:solidFill>
                  <a:srgbClr val="CC0000"/>
                </a:solidFill>
                <a:latin typeface="Comfortaa"/>
                <a:ea typeface="Comfortaa"/>
                <a:cs typeface="Comfortaa"/>
                <a:sym typeface="Comfortaa"/>
              </a:rPr>
              <a:t>ulnar styloid process</a:t>
            </a:r>
            <a:r>
              <a:rPr lang="en-US" sz="2000">
                <a:latin typeface="Comfortaa"/>
                <a:ea typeface="Comfortaa"/>
                <a:cs typeface="Comfortaa"/>
                <a:sym typeface="Comfortaa"/>
              </a:rPr>
              <a:t> may be felt slightly distal to the head when the hand is supinated.</a:t>
            </a:r>
            <a:endParaRPr sz="2000">
              <a:latin typeface="Comfortaa"/>
              <a:ea typeface="Comfortaa"/>
              <a:cs typeface="Comfortaa"/>
              <a:sym typeface="Comfortaa"/>
            </a:endParaRPr>
          </a:p>
          <a:p>
            <a:pPr indent="0" lvl="0" marL="457200" rtl="0" algn="l">
              <a:spcBef>
                <a:spcPts val="0"/>
              </a:spcBef>
              <a:spcAft>
                <a:spcPts val="0"/>
              </a:spcAft>
              <a:buNone/>
            </a:pPr>
            <a:r>
              <a:t/>
            </a:r>
            <a:endParaRPr sz="2100">
              <a:latin typeface="Comfortaa"/>
              <a:ea typeface="Comfortaa"/>
              <a:cs typeface="Comfortaa"/>
              <a:sym typeface="Comfortaa"/>
            </a:endParaRPr>
          </a:p>
          <a:p>
            <a:pPr indent="-355600" lvl="0" marL="457200" rtl="0" algn="l">
              <a:spcBef>
                <a:spcPts val="0"/>
              </a:spcBef>
              <a:spcAft>
                <a:spcPts val="0"/>
              </a:spcAft>
              <a:buSzPts val="2000"/>
              <a:buFont typeface="Comfortaa"/>
              <a:buAutoNum type="arabicPeriod"/>
            </a:pPr>
            <a:r>
              <a:rPr lang="en-US" sz="2000">
                <a:latin typeface="Comfortaa"/>
                <a:ea typeface="Comfortaa"/>
                <a:cs typeface="Comfortaa"/>
                <a:sym typeface="Comfortaa"/>
              </a:rPr>
              <a:t>The </a:t>
            </a:r>
            <a:r>
              <a:rPr b="1" lang="en-US" sz="2000">
                <a:solidFill>
                  <a:srgbClr val="CC0000"/>
                </a:solidFill>
                <a:latin typeface="Comfortaa"/>
                <a:ea typeface="Comfortaa"/>
                <a:cs typeface="Comfortaa"/>
                <a:sym typeface="Comfortaa"/>
              </a:rPr>
              <a:t>olecranon</a:t>
            </a:r>
            <a:r>
              <a:rPr lang="en-US" sz="2000">
                <a:latin typeface="Comfortaa"/>
                <a:ea typeface="Comfortaa"/>
                <a:cs typeface="Comfortaa"/>
                <a:sym typeface="Comfortaa"/>
              </a:rPr>
              <a:t> and </a:t>
            </a:r>
            <a:r>
              <a:rPr b="1" lang="en-US" sz="2000">
                <a:solidFill>
                  <a:srgbClr val="CC0000"/>
                </a:solidFill>
                <a:latin typeface="Comfortaa"/>
                <a:ea typeface="Comfortaa"/>
                <a:cs typeface="Comfortaa"/>
                <a:sym typeface="Comfortaa"/>
              </a:rPr>
              <a:t>posterior border of the ulna</a:t>
            </a:r>
            <a:r>
              <a:rPr lang="en-US" sz="2000">
                <a:solidFill>
                  <a:srgbClr val="CC0000"/>
                </a:solidFill>
                <a:latin typeface="Comfortaa"/>
                <a:ea typeface="Comfortaa"/>
                <a:cs typeface="Comfortaa"/>
                <a:sym typeface="Comfortaa"/>
              </a:rPr>
              <a:t> </a:t>
            </a:r>
            <a:r>
              <a:rPr lang="en-US" sz="2000">
                <a:latin typeface="Comfortaa"/>
                <a:ea typeface="Comfortaa"/>
                <a:cs typeface="Comfortaa"/>
                <a:sym typeface="Comfortaa"/>
              </a:rPr>
              <a:t>lie </a:t>
            </a:r>
            <a:r>
              <a:rPr b="1" lang="en-US" sz="2000" u="sng">
                <a:latin typeface="Comfortaa"/>
                <a:ea typeface="Comfortaa"/>
                <a:cs typeface="Comfortaa"/>
                <a:sym typeface="Comfortaa"/>
              </a:rPr>
              <a:t>subcutaneously</a:t>
            </a:r>
            <a:r>
              <a:rPr lang="en-US" sz="2000">
                <a:latin typeface="Comfortaa"/>
                <a:ea typeface="Comfortaa"/>
                <a:cs typeface="Comfortaa"/>
                <a:sym typeface="Comfortaa"/>
              </a:rPr>
              <a:t> and can be palpated easily</a:t>
            </a:r>
            <a:endParaRPr sz="2000">
              <a:latin typeface="Comfortaa"/>
              <a:ea typeface="Comfortaa"/>
              <a:cs typeface="Comfortaa"/>
              <a:sym typeface="Comfortaa"/>
            </a:endParaRPr>
          </a:p>
        </p:txBody>
      </p:sp>
      <p:grpSp>
        <p:nvGrpSpPr>
          <p:cNvPr id="221" name="Google Shape;221;g10527c2f90d_0_595"/>
          <p:cNvGrpSpPr/>
          <p:nvPr/>
        </p:nvGrpSpPr>
        <p:grpSpPr>
          <a:xfrm>
            <a:off x="3632973" y="1867228"/>
            <a:ext cx="1723295" cy="1918447"/>
            <a:chOff x="7026852" y="3311869"/>
            <a:chExt cx="434331" cy="1041955"/>
          </a:xfrm>
        </p:grpSpPr>
        <p:sp>
          <p:nvSpPr>
            <p:cNvPr id="222" name="Google Shape;222;g10527c2f90d_0_595"/>
            <p:cNvSpPr/>
            <p:nvPr/>
          </p:nvSpPr>
          <p:spPr>
            <a:xfrm>
              <a:off x="7026852" y="3311869"/>
              <a:ext cx="434331" cy="847405"/>
            </a:xfrm>
            <a:custGeom>
              <a:rect b="b" l="l" r="r" t="t"/>
              <a:pathLst>
                <a:path extrusionOk="0" h="32649" w="16734">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B45F06"/>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10527c2f90d_0_595"/>
            <p:cNvSpPr/>
            <p:nvPr/>
          </p:nvSpPr>
          <p:spPr>
            <a:xfrm>
              <a:off x="7082395" y="3359392"/>
              <a:ext cx="323321" cy="323321"/>
            </a:xfrm>
            <a:custGeom>
              <a:rect b="b" l="l" r="r" t="t"/>
              <a:pathLst>
                <a:path extrusionOk="0" h="12457" w="12457">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783F0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10527c2f90d_0_595"/>
            <p:cNvSpPr/>
            <p:nvPr/>
          </p:nvSpPr>
          <p:spPr>
            <a:xfrm>
              <a:off x="7026852" y="4159239"/>
              <a:ext cx="434331" cy="194585"/>
            </a:xfrm>
            <a:custGeom>
              <a:rect b="b" l="l" r="r" t="t"/>
              <a:pathLst>
                <a:path extrusionOk="0" h="7497" w="16734">
                  <a:moveTo>
                    <a:pt x="1" y="1"/>
                  </a:moveTo>
                  <a:lnTo>
                    <a:pt x="8369" y="7496"/>
                  </a:lnTo>
                  <a:lnTo>
                    <a:pt x="16734" y="1"/>
                  </a:lnTo>
                  <a:close/>
                </a:path>
              </a:pathLst>
            </a:custGeom>
            <a:solidFill>
              <a:srgbClr val="F9CB9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 name="Google Shape;225;g10527c2f90d_0_595"/>
          <p:cNvSpPr txBox="1"/>
          <p:nvPr/>
        </p:nvSpPr>
        <p:spPr>
          <a:xfrm>
            <a:off x="3861628" y="2480100"/>
            <a:ext cx="1266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3300">
                <a:solidFill>
                  <a:schemeClr val="dk1"/>
                </a:solidFill>
                <a:latin typeface="Comfortaa"/>
                <a:ea typeface="Comfortaa"/>
                <a:cs typeface="Comfortaa"/>
                <a:sym typeface="Comfortaa"/>
              </a:rPr>
              <a:t>Ulna</a:t>
            </a:r>
            <a:endParaRPr b="1" sz="1100">
              <a:latin typeface="Calibri"/>
              <a:ea typeface="Calibri"/>
              <a:cs typeface="Calibri"/>
              <a:sym typeface="Calibri"/>
            </a:endParaRPr>
          </a:p>
        </p:txBody>
      </p:sp>
      <p:grpSp>
        <p:nvGrpSpPr>
          <p:cNvPr id="226" name="Google Shape;226;g10527c2f90d_0_595"/>
          <p:cNvGrpSpPr/>
          <p:nvPr/>
        </p:nvGrpSpPr>
        <p:grpSpPr>
          <a:xfrm>
            <a:off x="12571648" y="1838915"/>
            <a:ext cx="1723295" cy="1918447"/>
            <a:chOff x="7026852" y="3311869"/>
            <a:chExt cx="434331" cy="1041955"/>
          </a:xfrm>
        </p:grpSpPr>
        <p:sp>
          <p:nvSpPr>
            <p:cNvPr id="227" name="Google Shape;227;g10527c2f90d_0_595"/>
            <p:cNvSpPr/>
            <p:nvPr/>
          </p:nvSpPr>
          <p:spPr>
            <a:xfrm>
              <a:off x="7026852" y="3311869"/>
              <a:ext cx="434331" cy="847405"/>
            </a:xfrm>
            <a:custGeom>
              <a:rect b="b" l="l" r="r" t="t"/>
              <a:pathLst>
                <a:path extrusionOk="0" h="32649" w="16734">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B45F06"/>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10527c2f90d_0_595"/>
            <p:cNvSpPr/>
            <p:nvPr/>
          </p:nvSpPr>
          <p:spPr>
            <a:xfrm>
              <a:off x="7082395" y="3359392"/>
              <a:ext cx="323321" cy="323321"/>
            </a:xfrm>
            <a:custGeom>
              <a:rect b="b" l="l" r="r" t="t"/>
              <a:pathLst>
                <a:path extrusionOk="0" h="12457" w="12457">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783F0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0527c2f90d_0_595"/>
            <p:cNvSpPr/>
            <p:nvPr/>
          </p:nvSpPr>
          <p:spPr>
            <a:xfrm>
              <a:off x="7026852" y="4159239"/>
              <a:ext cx="434331" cy="194585"/>
            </a:xfrm>
            <a:custGeom>
              <a:rect b="b" l="l" r="r" t="t"/>
              <a:pathLst>
                <a:path extrusionOk="0" h="7497" w="16734">
                  <a:moveTo>
                    <a:pt x="1" y="1"/>
                  </a:moveTo>
                  <a:lnTo>
                    <a:pt x="8369" y="7496"/>
                  </a:lnTo>
                  <a:lnTo>
                    <a:pt x="16734" y="1"/>
                  </a:lnTo>
                  <a:close/>
                </a:path>
              </a:pathLst>
            </a:custGeom>
            <a:solidFill>
              <a:srgbClr val="F9CB9C"/>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0" name="Google Shape;230;g10527c2f90d_0_595"/>
          <p:cNvSpPr txBox="1"/>
          <p:nvPr/>
        </p:nvSpPr>
        <p:spPr>
          <a:xfrm>
            <a:off x="12692350" y="2480100"/>
            <a:ext cx="183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3300">
                <a:solidFill>
                  <a:schemeClr val="dk1"/>
                </a:solidFill>
                <a:latin typeface="Comfortaa"/>
                <a:ea typeface="Comfortaa"/>
                <a:cs typeface="Comfortaa"/>
                <a:sym typeface="Comfortaa"/>
              </a:rPr>
              <a:t>R</a:t>
            </a:r>
            <a:r>
              <a:rPr b="1" lang="en-US" sz="3300">
                <a:solidFill>
                  <a:schemeClr val="dk1"/>
                </a:solidFill>
                <a:latin typeface="Comfortaa"/>
                <a:ea typeface="Comfortaa"/>
                <a:cs typeface="Comfortaa"/>
                <a:sym typeface="Comfortaa"/>
              </a:rPr>
              <a:t>adius</a:t>
            </a:r>
            <a:endParaRPr b="1" sz="1100">
              <a:latin typeface="Calibri"/>
              <a:ea typeface="Calibri"/>
              <a:cs typeface="Calibri"/>
              <a:sym typeface="Calibri"/>
            </a:endParaRPr>
          </a:p>
        </p:txBody>
      </p:sp>
      <p:sp>
        <p:nvSpPr>
          <p:cNvPr id="231" name="Google Shape;231;g10527c2f90d_0_595"/>
          <p:cNvSpPr txBox="1"/>
          <p:nvPr/>
        </p:nvSpPr>
        <p:spPr>
          <a:xfrm>
            <a:off x="9393150" y="3844700"/>
            <a:ext cx="7902600" cy="3016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Comfortaa"/>
              <a:buAutoNum type="arabicPeriod"/>
            </a:pPr>
            <a:r>
              <a:rPr lang="en-US" sz="2000">
                <a:latin typeface="Comfortaa"/>
                <a:ea typeface="Comfortaa"/>
                <a:cs typeface="Comfortaa"/>
                <a:sym typeface="Comfortaa"/>
              </a:rPr>
              <a:t>The </a:t>
            </a:r>
            <a:r>
              <a:rPr b="1" lang="en-US" sz="2000" u="sng">
                <a:solidFill>
                  <a:srgbClr val="CC0000"/>
                </a:solidFill>
                <a:latin typeface="Comfortaa"/>
                <a:ea typeface="Comfortaa"/>
                <a:cs typeface="Comfortaa"/>
                <a:sym typeface="Comfortaa"/>
              </a:rPr>
              <a:t>head of radius</a:t>
            </a:r>
            <a:r>
              <a:rPr lang="en-US" sz="2000">
                <a:latin typeface="Comfortaa"/>
                <a:ea typeface="Comfortaa"/>
                <a:cs typeface="Comfortaa"/>
                <a:sym typeface="Comfortaa"/>
              </a:rPr>
              <a:t> can be palpated and felt to rotate in the depression on the posterolateral aspect of the extended elbow, just distal to the lateral epicondyle of the humerus with supination and pronation.</a:t>
            </a:r>
            <a:endParaRPr sz="2000">
              <a:latin typeface="Comfortaa"/>
              <a:ea typeface="Comfortaa"/>
              <a:cs typeface="Comfortaa"/>
              <a:sym typeface="Comfortaa"/>
            </a:endParaRPr>
          </a:p>
          <a:p>
            <a:pPr indent="0" lvl="0" marL="457200" rtl="0" algn="l">
              <a:spcBef>
                <a:spcPts val="0"/>
              </a:spcBef>
              <a:spcAft>
                <a:spcPts val="0"/>
              </a:spcAft>
              <a:buNone/>
            </a:pPr>
            <a:r>
              <a:t/>
            </a:r>
            <a:endParaRPr sz="2100">
              <a:latin typeface="Comfortaa"/>
              <a:ea typeface="Comfortaa"/>
              <a:cs typeface="Comfortaa"/>
              <a:sym typeface="Comfortaa"/>
            </a:endParaRPr>
          </a:p>
          <a:p>
            <a:pPr indent="-355600" lvl="0" marL="457200" rtl="0" algn="l">
              <a:spcBef>
                <a:spcPts val="0"/>
              </a:spcBef>
              <a:spcAft>
                <a:spcPts val="0"/>
              </a:spcAft>
              <a:buSzPts val="2000"/>
              <a:buFont typeface="Comfortaa"/>
              <a:buAutoNum type="arabicPeriod"/>
            </a:pPr>
            <a:r>
              <a:rPr lang="en-US" sz="2000">
                <a:latin typeface="Comfortaa"/>
                <a:ea typeface="Comfortaa"/>
                <a:cs typeface="Comfortaa"/>
                <a:sym typeface="Comfortaa"/>
              </a:rPr>
              <a:t>The </a:t>
            </a:r>
            <a:r>
              <a:rPr b="1" lang="en-US" sz="2000">
                <a:solidFill>
                  <a:srgbClr val="CC0000"/>
                </a:solidFill>
                <a:latin typeface="Comfortaa"/>
                <a:ea typeface="Comfortaa"/>
                <a:cs typeface="Comfortaa"/>
                <a:sym typeface="Comfortaa"/>
              </a:rPr>
              <a:t>radial styloid process</a:t>
            </a:r>
            <a:r>
              <a:rPr lang="en-US" sz="2000">
                <a:latin typeface="Comfortaa"/>
                <a:ea typeface="Comfortaa"/>
                <a:cs typeface="Comfortaa"/>
                <a:sym typeface="Comfortaa"/>
              </a:rPr>
              <a:t> can be palpated on the lateral side of the wrist in the anatomical snuff box.</a:t>
            </a:r>
            <a:endParaRPr sz="2000">
              <a:latin typeface="Comfortaa"/>
              <a:ea typeface="Comfortaa"/>
              <a:cs typeface="Comfortaa"/>
              <a:sym typeface="Comfortaa"/>
            </a:endParaRPr>
          </a:p>
          <a:p>
            <a:pPr indent="0" lvl="0" marL="457200" rtl="0" algn="l">
              <a:spcBef>
                <a:spcPts val="0"/>
              </a:spcBef>
              <a:spcAft>
                <a:spcPts val="0"/>
              </a:spcAft>
              <a:buNone/>
            </a:pPr>
            <a:r>
              <a:t/>
            </a:r>
            <a:endParaRPr sz="2100">
              <a:latin typeface="Comfortaa"/>
              <a:ea typeface="Comfortaa"/>
              <a:cs typeface="Comfortaa"/>
              <a:sym typeface="Comfortaa"/>
            </a:endParaRPr>
          </a:p>
          <a:p>
            <a:pPr indent="0" lvl="0" marL="0" rtl="0" algn="l">
              <a:spcBef>
                <a:spcPts val="0"/>
              </a:spcBef>
              <a:spcAft>
                <a:spcPts val="0"/>
              </a:spcAft>
              <a:buNone/>
            </a:pPr>
            <a:r>
              <a:rPr lang="en-US" sz="2200">
                <a:latin typeface="Comfortaa"/>
                <a:ea typeface="Comfortaa"/>
                <a:cs typeface="Comfortaa"/>
                <a:sym typeface="Comfortaa"/>
              </a:rPr>
              <a:t>     </a:t>
            </a:r>
            <a:r>
              <a:rPr b="1" lang="en-US" sz="2100">
                <a:latin typeface="Comfortaa"/>
                <a:ea typeface="Comfortaa"/>
                <a:cs typeface="Comfortaa"/>
                <a:sym typeface="Comfortaa"/>
              </a:rPr>
              <a:t> It is approximately 1 cm distal to that of the ulna.</a:t>
            </a:r>
            <a:endParaRPr b="1" sz="2100">
              <a:latin typeface="Comfortaa"/>
              <a:ea typeface="Comfortaa"/>
              <a:cs typeface="Comfortaa"/>
              <a:sym typeface="Comfortaa"/>
            </a:endParaRPr>
          </a:p>
        </p:txBody>
      </p:sp>
      <p:pic>
        <p:nvPicPr>
          <p:cNvPr id="232" name="Google Shape;232;g10527c2f90d_0_595"/>
          <p:cNvPicPr preferRelativeResize="0"/>
          <p:nvPr/>
        </p:nvPicPr>
        <p:blipFill>
          <a:blip r:embed="rId5">
            <a:alphaModFix/>
          </a:blip>
          <a:stretch>
            <a:fillRect/>
          </a:stretch>
        </p:blipFill>
        <p:spPr>
          <a:xfrm>
            <a:off x="2127560" y="7031675"/>
            <a:ext cx="14032875" cy="3120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