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y="10287000" cx="18288000"/>
  <p:notesSz cx="18288000" cy="10287000"/>
  <p:embeddedFontLst>
    <p:embeddedFont>
      <p:font typeface="Caveat"/>
      <p:regular r:id="rId22"/>
      <p:bold r:id="rId23"/>
    </p:embeddedFont>
    <p:embeddedFont>
      <p:font typeface="Arial Narrow"/>
      <p:regular r:id="rId24"/>
      <p:bold r:id="rId25"/>
      <p:italic r:id="rId26"/>
      <p:boldItalic r:id="rId27"/>
    </p:embeddedFont>
    <p:embeddedFont>
      <p:font typeface="Cabin"/>
      <p:regular r:id="rId28"/>
      <p:bold r:id="rId29"/>
      <p:italic r:id="rId30"/>
      <p:boldItalic r:id="rId31"/>
    </p:embeddedFont>
    <p:embeddedFont>
      <p:font typeface="Comfortaa"/>
      <p:regular r:id="rId32"/>
      <p:bold r:id="rId33"/>
    </p:embeddedFont>
    <p:embeddedFont>
      <p:font typeface="Harmattan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6" roundtripDataSignature="AMtx7miwCHRrU//dFcCvTAFkhakN0tW9l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Med 442"/>
  <p:cmAuthor clrIdx="1" id="1" initials="" lastIdx="2" name="anatomy team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BAD3663-9931-44AF-9045-B21758A08D4F}">
  <a:tblStyle styleId="{0BAD3663-9931-44AF-9045-B21758A08D4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Caveat-regular.fntdata"/><Relationship Id="rId21" Type="http://schemas.openxmlformats.org/officeDocument/2006/relationships/slide" Target="slides/slide14.xml"/><Relationship Id="rId24" Type="http://schemas.openxmlformats.org/officeDocument/2006/relationships/font" Target="fonts/ArialNarrow-regular.fntdata"/><Relationship Id="rId23" Type="http://schemas.openxmlformats.org/officeDocument/2006/relationships/font" Target="fonts/Cavea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ArialNarrow-italic.fntdata"/><Relationship Id="rId25" Type="http://schemas.openxmlformats.org/officeDocument/2006/relationships/font" Target="fonts/ArialNarrow-bold.fntdata"/><Relationship Id="rId28" Type="http://schemas.openxmlformats.org/officeDocument/2006/relationships/font" Target="fonts/Cabin-regular.fntdata"/><Relationship Id="rId27" Type="http://schemas.openxmlformats.org/officeDocument/2006/relationships/font" Target="fonts/ArialNarrow-boldItalic.fntdata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font" Target="fonts/Cabin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Cabin-boldItalic.fntdata"/><Relationship Id="rId30" Type="http://schemas.openxmlformats.org/officeDocument/2006/relationships/font" Target="fonts/Cabin-italic.fntdata"/><Relationship Id="rId11" Type="http://schemas.openxmlformats.org/officeDocument/2006/relationships/slide" Target="slides/slide4.xml"/><Relationship Id="rId33" Type="http://schemas.openxmlformats.org/officeDocument/2006/relationships/font" Target="fonts/Comfortaa-bold.fntdata"/><Relationship Id="rId10" Type="http://schemas.openxmlformats.org/officeDocument/2006/relationships/slide" Target="slides/slide3.xml"/><Relationship Id="rId32" Type="http://schemas.openxmlformats.org/officeDocument/2006/relationships/font" Target="fonts/Comfortaa-regular.fntdata"/><Relationship Id="rId13" Type="http://schemas.openxmlformats.org/officeDocument/2006/relationships/slide" Target="slides/slide6.xml"/><Relationship Id="rId35" Type="http://schemas.openxmlformats.org/officeDocument/2006/relationships/font" Target="fonts/Harmattan-bold.fntdata"/><Relationship Id="rId12" Type="http://schemas.openxmlformats.org/officeDocument/2006/relationships/slide" Target="slides/slide5.xml"/><Relationship Id="rId34" Type="http://schemas.openxmlformats.org/officeDocument/2006/relationships/font" Target="fonts/Harmattan-regular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36" Type="http://customschemas.google.com/relationships/presentationmetadata" Target="meta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12-01T23:45:44.257">
    <p:pos x="6000" y="0"/>
    <p:text>Excellent work but you forgot to write the extra function of the intermediate group from the girls slides - I wrote it, but just to let you know -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UVCtUg"/>
      </p:ext>
    </p:extLst>
  </p:cm>
  <p:cm authorId="1" idx="1" dt="2021-12-01T23:45:28.348">
    <p:pos x="6000" y="0"/>
    <p:text>_Marked as resolved_</p:text>
    <p:extLst>
      <p:ext uri="{C676402C-5697-4E1C-873F-D02D1690AC5C}">
        <p15:threadingInfo timeZoneBias="0">
          <p15:parentCm authorId="0" idx="1"/>
        </p15:threadingInfo>
      </p:ext>
      <p:ext uri="http://customooxmlschemas.google.com/">
        <go:slidesCustomData xmlns:go="http://customooxmlschemas.google.com/" commentPostId="AAAASVcpcKA"/>
      </p:ext>
    </p:extLst>
  </p:cm>
  <p:cm authorId="1" idx="2" dt="2021-12-01T23:45:44.257">
    <p:pos x="6000" y="0"/>
    <p:text>_Re-opened_</p:text>
    <p:extLst>
      <p:ext uri="{C676402C-5697-4E1C-873F-D02D1690AC5C}">
        <p15:threadingInfo timeZoneBias="0">
          <p15:parentCm authorId="0" idx="1"/>
        </p15:threadingInfo>
      </p:ext>
      <p:ext uri="http://customooxmlschemas.google.com/">
        <go:slidesCustomData xmlns:go="http://customooxmlschemas.google.com/" commentPostId="AAAASVcpcKE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1-12-01T07:58:31.680">
    <p:pos x="6000" y="0"/>
    <p:text>Amazing work but always try to use unspecific language for gender ( e.g ترفعين - ترجعين ) because the team work isn’t meant for specific gender - I corrected it but just to let you know -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UVCtUk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" name="Google Shape;44;p1:notes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bda4c734b9ec2_3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g36bda4c734b9ec2_3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df9194b72536f6c_4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6" name="Google Shape;236;g1df9194b72536f6c_4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84026f925085bc2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g484026f925085bc2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4005d2d25f6ba914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9" name="Google Shape;339;g4005d2d25f6ba914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7e61048165e6d4a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0" name="Google Shape;410;g7e61048165e6d4a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df9194b72536f6c_1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" name="Google Shape;63;g1df9194b72536f6c_1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67f1d12239bc74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" name="Google Shape;77;g667f1d12239bc74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67f1d12239bc740_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g667f1d12239bc740_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df9194b72536f6c_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g1df9194b72536f6c_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df9194b72536f6c_3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g1df9194b72536f6c_3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df9194b72536f6c_4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g1df9194b72536f6c_4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bda4c734b9ec2_2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g36bda4c734b9ec2_2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645411" y="643388"/>
            <a:ext cx="4038599" cy="298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1352" y="643388"/>
            <a:ext cx="4419599" cy="321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" type="subTitle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" type="body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2" type="body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650" u="none" cap="none" strike="noStrike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4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4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TqFrwJwPpNRkeuXhJK_mTytLGLo_bK_J-sNgo7wsKlg/edit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hyperlink" Target="https://docs.google.com/presentation/d/1-4XrHk0ehAoa1huxbkdu8f-g6-YBr_Q3-rzzQcLIhVs/edit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26.jpg"/><Relationship Id="rId5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hyperlink" Target="https://drive.google.com/file/d/1C27AnW1ZIo92dfLm21oOUvcg2wNoed4T/view?usp=drivesdk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rive.google.com/file/d/1ZvZS827WAwZaXP-svzN27_Eu5H_Dm-7C/view?usp=drivesdk" TargetMode="External"/><Relationship Id="rId4" Type="http://schemas.openxmlformats.org/officeDocument/2006/relationships/hyperlink" Target="https://drive.google.com/file/d/1ZvZS827WAwZaXP-svzN27_Eu5H_Dm-7C/view?usp=drivesdk" TargetMode="External"/><Relationship Id="rId5" Type="http://schemas.openxmlformats.org/officeDocument/2006/relationships/image" Target="../media/image14.png"/><Relationship Id="rId6" Type="http://schemas.openxmlformats.org/officeDocument/2006/relationships/hyperlink" Target="https://drive.google.com/file/d/1wSj8TiOQzOz8NTey3zfiroQMxwNwSOwc/view?usp=drivesdk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3.jpg"/><Relationship Id="rId6" Type="http://schemas.openxmlformats.org/officeDocument/2006/relationships/image" Target="../media/image12.jpg"/><Relationship Id="rId7" Type="http://schemas.openxmlformats.org/officeDocument/2006/relationships/hyperlink" Target="https://youtu.be/ZpJFOn-9NCs" TargetMode="External"/><Relationship Id="rId8" Type="http://schemas.openxmlformats.org/officeDocument/2006/relationships/hyperlink" Target="https://youtu.be/ZpJFOn-9NC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2.xml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7.jpg"/><Relationship Id="rId7" Type="http://schemas.openxmlformats.org/officeDocument/2006/relationships/image" Target="../media/image16.jpg"/><Relationship Id="rId8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8.jpg"/><Relationship Id="rId5" Type="http://schemas.openxmlformats.org/officeDocument/2006/relationships/hyperlink" Target="https://drive.google.com/file/d/16LNvmIL7xvKZQyHpiEGgGg5EZ_TUMcjk/view?usp=drivesdk" TargetMode="External"/><Relationship Id="rId6" Type="http://schemas.openxmlformats.org/officeDocument/2006/relationships/hyperlink" Target="https://drive.google.com/file/d/16LNvmIL7xvKZQyHpiEGgGg5EZ_TUMcjk/view?usp=drivesdk" TargetMode="External"/><Relationship Id="rId7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0.jpg"/><Relationship Id="rId5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23.jp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>
            <a:hlinkClick r:id="rId3"/>
          </p:cNvPr>
          <p:cNvSpPr txBox="1"/>
          <p:nvPr/>
        </p:nvSpPr>
        <p:spPr>
          <a:xfrm>
            <a:off x="13983316" y="6633082"/>
            <a:ext cx="349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sng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Editing file</a:t>
            </a:r>
            <a:endParaRPr b="0" i="0" sz="3000" u="sng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7" name="Google Shape;4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" y="1689108"/>
            <a:ext cx="4694866" cy="859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21334" y="24430"/>
            <a:ext cx="1039163" cy="518035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"/>
          <p:cNvSpPr txBox="1"/>
          <p:nvPr/>
        </p:nvSpPr>
        <p:spPr>
          <a:xfrm>
            <a:off x="13651058" y="7495069"/>
            <a:ext cx="36042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Color index:</a:t>
            </a:r>
            <a:endParaRPr b="1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Mine text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Important </a:t>
            </a:r>
            <a:endParaRPr b="0" i="0" sz="20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Doctors notes</a:t>
            </a:r>
            <a:endParaRPr b="0" i="0" sz="20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Female slides only</a:t>
            </a:r>
            <a:endParaRPr b="0" i="0" sz="20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Male slides only </a:t>
            </a:r>
            <a:endParaRPr b="0" i="0" sz="2000" u="none" cap="none" strike="noStrike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Comfortaa"/>
              <a:buChar char="●"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Extra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0" name="Google Shape;50;p1"/>
          <p:cNvGrpSpPr/>
          <p:nvPr/>
        </p:nvGrpSpPr>
        <p:grpSpPr>
          <a:xfrm>
            <a:off x="13358741" y="6633124"/>
            <a:ext cx="624969" cy="535732"/>
            <a:chOff x="7513884" y="2448269"/>
            <a:chExt cx="363185" cy="338792"/>
          </a:xfrm>
        </p:grpSpPr>
        <p:sp>
          <p:nvSpPr>
            <p:cNvPr id="51" name="Google Shape;51;p1"/>
            <p:cNvSpPr/>
            <p:nvPr/>
          </p:nvSpPr>
          <p:spPr>
            <a:xfrm>
              <a:off x="7666316" y="2448269"/>
              <a:ext cx="210753" cy="206954"/>
            </a:xfrm>
            <a:custGeom>
              <a:rect b="b" l="l" r="r" t="t"/>
              <a:pathLst>
                <a:path extrusionOk="0" h="7899" w="8044">
                  <a:moveTo>
                    <a:pt x="5680" y="0"/>
                  </a:moveTo>
                  <a:cubicBezTo>
                    <a:pt x="5491" y="0"/>
                    <a:pt x="5302" y="72"/>
                    <a:pt x="5158" y="216"/>
                  </a:cubicBezTo>
                  <a:lnTo>
                    <a:pt x="289" y="5085"/>
                  </a:lnTo>
                  <a:cubicBezTo>
                    <a:pt x="1" y="5373"/>
                    <a:pt x="1" y="5843"/>
                    <a:pt x="289" y="6130"/>
                  </a:cubicBezTo>
                  <a:lnTo>
                    <a:pt x="1851" y="7683"/>
                  </a:lnTo>
                  <a:cubicBezTo>
                    <a:pt x="1995" y="7827"/>
                    <a:pt x="2182" y="7899"/>
                    <a:pt x="2370" y="7899"/>
                  </a:cubicBezTo>
                  <a:cubicBezTo>
                    <a:pt x="2558" y="7899"/>
                    <a:pt x="2747" y="7827"/>
                    <a:pt x="2896" y="7683"/>
                  </a:cubicBezTo>
                  <a:lnTo>
                    <a:pt x="7756" y="2814"/>
                  </a:lnTo>
                  <a:cubicBezTo>
                    <a:pt x="8043" y="2526"/>
                    <a:pt x="8043" y="2066"/>
                    <a:pt x="7756" y="1778"/>
                  </a:cubicBezTo>
                  <a:lnTo>
                    <a:pt x="6203" y="216"/>
                  </a:lnTo>
                  <a:cubicBezTo>
                    <a:pt x="6059" y="72"/>
                    <a:pt x="5870" y="0"/>
                    <a:pt x="568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7691442" y="2471482"/>
              <a:ext cx="185627" cy="183741"/>
            </a:xfrm>
            <a:custGeom>
              <a:rect b="b" l="l" r="r" t="t"/>
              <a:pathLst>
                <a:path extrusionOk="0" h="7013" w="7085">
                  <a:moveTo>
                    <a:pt x="5915" y="1"/>
                  </a:moveTo>
                  <a:lnTo>
                    <a:pt x="5920" y="7"/>
                  </a:lnTo>
                  <a:lnTo>
                    <a:pt x="5920" y="7"/>
                  </a:lnTo>
                  <a:cubicBezTo>
                    <a:pt x="5918" y="5"/>
                    <a:pt x="5917" y="3"/>
                    <a:pt x="5915" y="1"/>
                  </a:cubicBezTo>
                  <a:close/>
                  <a:moveTo>
                    <a:pt x="5920" y="7"/>
                  </a:moveTo>
                  <a:cubicBezTo>
                    <a:pt x="6202" y="295"/>
                    <a:pt x="6200" y="760"/>
                    <a:pt x="5915" y="1046"/>
                  </a:cubicBezTo>
                  <a:lnTo>
                    <a:pt x="1045" y="5915"/>
                  </a:lnTo>
                  <a:cubicBezTo>
                    <a:pt x="902" y="6059"/>
                    <a:pt x="715" y="6131"/>
                    <a:pt x="526" y="6131"/>
                  </a:cubicBezTo>
                  <a:cubicBezTo>
                    <a:pt x="338" y="6131"/>
                    <a:pt x="149" y="6059"/>
                    <a:pt x="0" y="5915"/>
                  </a:cubicBezTo>
                  <a:lnTo>
                    <a:pt x="0" y="5915"/>
                  </a:lnTo>
                  <a:lnTo>
                    <a:pt x="892" y="6797"/>
                  </a:lnTo>
                  <a:cubicBezTo>
                    <a:pt x="1036" y="6941"/>
                    <a:pt x="1223" y="7013"/>
                    <a:pt x="1410" y="7013"/>
                  </a:cubicBezTo>
                  <a:cubicBezTo>
                    <a:pt x="1596" y="7013"/>
                    <a:pt x="1783" y="6941"/>
                    <a:pt x="1927" y="6797"/>
                  </a:cubicBezTo>
                  <a:lnTo>
                    <a:pt x="6797" y="1928"/>
                  </a:lnTo>
                  <a:cubicBezTo>
                    <a:pt x="7084" y="1640"/>
                    <a:pt x="7084" y="1180"/>
                    <a:pt x="6797" y="892"/>
                  </a:cubicBezTo>
                  <a:lnTo>
                    <a:pt x="5920" y="7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7755972" y="2483298"/>
              <a:ext cx="84416" cy="84154"/>
            </a:xfrm>
            <a:custGeom>
              <a:rect b="b" l="l" r="r" t="t"/>
              <a:pathLst>
                <a:path extrusionOk="0" h="3212" w="3222">
                  <a:moveTo>
                    <a:pt x="624" y="0"/>
                  </a:moveTo>
                  <a:lnTo>
                    <a:pt x="1" y="614"/>
                  </a:lnTo>
                  <a:lnTo>
                    <a:pt x="2599" y="3212"/>
                  </a:lnTo>
                  <a:lnTo>
                    <a:pt x="3222" y="2589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7800931" y="2528258"/>
              <a:ext cx="39457" cy="39195"/>
            </a:xfrm>
            <a:custGeom>
              <a:rect b="b" l="l" r="r" t="t"/>
              <a:pathLst>
                <a:path extrusionOk="0" h="1496" w="1506">
                  <a:moveTo>
                    <a:pt x="614" y="0"/>
                  </a:moveTo>
                  <a:lnTo>
                    <a:pt x="1" y="614"/>
                  </a:lnTo>
                  <a:lnTo>
                    <a:pt x="883" y="1496"/>
                  </a:lnTo>
                  <a:lnTo>
                    <a:pt x="1506" y="882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7513884" y="2611888"/>
              <a:ext cx="195662" cy="175068"/>
            </a:xfrm>
            <a:custGeom>
              <a:rect b="b" l="l" r="r" t="t"/>
              <a:pathLst>
                <a:path extrusionOk="0" h="6682" w="7468">
                  <a:moveTo>
                    <a:pt x="6231" y="0"/>
                  </a:moveTo>
                  <a:lnTo>
                    <a:pt x="1" y="6231"/>
                  </a:lnTo>
                  <a:cubicBezTo>
                    <a:pt x="84" y="6538"/>
                    <a:pt x="472" y="6682"/>
                    <a:pt x="1011" y="6682"/>
                  </a:cubicBezTo>
                  <a:cubicBezTo>
                    <a:pt x="2642" y="6682"/>
                    <a:pt x="5653" y="5363"/>
                    <a:pt x="5761" y="3259"/>
                  </a:cubicBezTo>
                  <a:cubicBezTo>
                    <a:pt x="5790" y="3010"/>
                    <a:pt x="5905" y="2780"/>
                    <a:pt x="6097" y="2617"/>
                  </a:cubicBezTo>
                  <a:lnTo>
                    <a:pt x="7468" y="1237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7513884" y="2626691"/>
              <a:ext cx="195426" cy="160370"/>
            </a:xfrm>
            <a:custGeom>
              <a:rect b="b" l="l" r="r" t="t"/>
              <a:pathLst>
                <a:path extrusionOk="0" h="6121" w="7459">
                  <a:moveTo>
                    <a:pt x="6787" y="1"/>
                  </a:moveTo>
                  <a:lnTo>
                    <a:pt x="5407" y="1371"/>
                  </a:lnTo>
                  <a:cubicBezTo>
                    <a:pt x="5225" y="1534"/>
                    <a:pt x="5110" y="1764"/>
                    <a:pt x="5081" y="2014"/>
                  </a:cubicBezTo>
                  <a:cubicBezTo>
                    <a:pt x="4968" y="4114"/>
                    <a:pt x="1958" y="5437"/>
                    <a:pt x="326" y="5437"/>
                  </a:cubicBezTo>
                  <a:cubicBezTo>
                    <a:pt x="297" y="5437"/>
                    <a:pt x="268" y="5436"/>
                    <a:pt x="240" y="5436"/>
                  </a:cubicBezTo>
                  <a:lnTo>
                    <a:pt x="1" y="5675"/>
                  </a:lnTo>
                  <a:cubicBezTo>
                    <a:pt x="81" y="5978"/>
                    <a:pt x="465" y="6121"/>
                    <a:pt x="1000" y="6121"/>
                  </a:cubicBezTo>
                  <a:cubicBezTo>
                    <a:pt x="2628" y="6121"/>
                    <a:pt x="5653" y="4801"/>
                    <a:pt x="5761" y="2694"/>
                  </a:cubicBezTo>
                  <a:cubicBezTo>
                    <a:pt x="5790" y="2455"/>
                    <a:pt x="5905" y="2225"/>
                    <a:pt x="6087" y="2052"/>
                  </a:cubicBezTo>
                  <a:lnTo>
                    <a:pt x="7458" y="681"/>
                  </a:lnTo>
                  <a:lnTo>
                    <a:pt x="6787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" name="Google Shape;57;p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651045" y="-642629"/>
            <a:ext cx="4847402" cy="484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584492" y="542874"/>
            <a:ext cx="2523400" cy="24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4009715" y="3730875"/>
            <a:ext cx="116790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60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L3</a:t>
            </a:r>
            <a:endParaRPr b="0" i="0" sz="60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b="0" i="0" lang="en-US" sz="74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Muscles of back</a:t>
            </a:r>
            <a:endParaRPr b="0" i="0" sz="74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" name="Google Shape;60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64058" y="7495075"/>
            <a:ext cx="3238840" cy="241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36bda4c734b9ec2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6bda4c734b9ec2_33"/>
          <p:cNvSpPr txBox="1"/>
          <p:nvPr/>
        </p:nvSpPr>
        <p:spPr>
          <a:xfrm>
            <a:off x="1828800" y="701875"/>
            <a:ext cx="146304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Muscular triangles of back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1" name="Google Shape;211;g36bda4c734b9ec2_33"/>
          <p:cNvGrpSpPr/>
          <p:nvPr/>
        </p:nvGrpSpPr>
        <p:grpSpPr>
          <a:xfrm>
            <a:off x="1267210" y="2198519"/>
            <a:ext cx="6999494" cy="4940885"/>
            <a:chOff x="934274" y="2517449"/>
            <a:chExt cx="6386400" cy="5347278"/>
          </a:xfrm>
        </p:grpSpPr>
        <p:sp>
          <p:nvSpPr>
            <p:cNvPr id="212" name="Google Shape;212;g36bda4c734b9ec2_33"/>
            <p:cNvSpPr/>
            <p:nvPr/>
          </p:nvSpPr>
          <p:spPr>
            <a:xfrm>
              <a:off x="934274" y="2517449"/>
              <a:ext cx="6386400" cy="850800"/>
            </a:xfrm>
            <a:prstGeom prst="roundRect">
              <a:avLst>
                <a:gd fmla="val 16667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t" bIns="121950" lIns="121950" spcFirstLastPara="1" rIns="121950" wrap="square" tIns="121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r>
                <a:rPr b="1" i="0" lang="en-US" sz="31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Auscultatory Triangle:</a:t>
              </a:r>
              <a:endParaRPr b="1" i="0" sz="3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213" name="Google Shape;213;g36bda4c734b9ec2_33"/>
            <p:cNvCxnSpPr/>
            <p:nvPr/>
          </p:nvCxnSpPr>
          <p:spPr>
            <a:xfrm>
              <a:off x="1285832" y="3368191"/>
              <a:ext cx="2700" cy="2890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214" name="Google Shape;214;g36bda4c734b9ec2_33"/>
            <p:cNvCxnSpPr/>
            <p:nvPr/>
          </p:nvCxnSpPr>
          <p:spPr>
            <a:xfrm flipH="1" rot="10800000">
              <a:off x="1326124" y="6255315"/>
              <a:ext cx="756000" cy="42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</p:cxnSp>
        <p:sp>
          <p:nvSpPr>
            <p:cNvPr id="215" name="Google Shape;215;g36bda4c734b9ec2_33"/>
            <p:cNvSpPr txBox="1"/>
            <p:nvPr/>
          </p:nvSpPr>
          <p:spPr>
            <a:xfrm>
              <a:off x="2119712" y="5836395"/>
              <a:ext cx="4540800" cy="119940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Site : </a:t>
              </a:r>
              <a:r>
                <a:rPr b="0" i="0" lang="en-US" sz="1700" u="none" cap="none" strike="noStrike">
                  <a:solidFill>
                    <a:srgbClr val="38761D"/>
                  </a:solidFill>
                  <a:latin typeface="Comfortaa"/>
                  <a:ea typeface="Comfortaa"/>
                  <a:cs typeface="Comfortaa"/>
                  <a:sym typeface="Comfortaa"/>
                </a:rPr>
                <a:t>هذا المكان هو افضل مكان يقدر من خلاله الدكتور يسمع الاصوات بوضوح ويكون دايركت للرئتين </a:t>
              </a:r>
              <a:endParaRPr b="0" i="0" sz="17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216" name="Google Shape;216;g36bda4c734b9ec2_33"/>
            <p:cNvCxnSpPr/>
            <p:nvPr/>
          </p:nvCxnSpPr>
          <p:spPr>
            <a:xfrm flipH="1" rot="10800000">
              <a:off x="1326134" y="3982451"/>
              <a:ext cx="756000" cy="42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</p:cxnSp>
        <p:sp>
          <p:nvSpPr>
            <p:cNvPr id="217" name="Google Shape;217;g36bda4c734b9ec2_33"/>
            <p:cNvSpPr txBox="1"/>
            <p:nvPr/>
          </p:nvSpPr>
          <p:spPr>
            <a:xfrm>
              <a:off x="2041850" y="4445100"/>
              <a:ext cx="5278800" cy="119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omfortaa"/>
                <a:buChar char="-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latissimus dorsi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omfortaa"/>
                <a:buChar char="-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Trapezius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omfortaa"/>
                <a:buChar char="-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Medial border of scapula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18" name="Google Shape;218;g36bda4c734b9ec2_33"/>
            <p:cNvSpPr txBox="1"/>
            <p:nvPr/>
          </p:nvSpPr>
          <p:spPr>
            <a:xfrm>
              <a:off x="2041849" y="6956927"/>
              <a:ext cx="5278800" cy="9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Where breath sounds are most easily heard with a stethoscope </a:t>
              </a:r>
              <a:endParaRPr b="0" i="0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19" name="Google Shape;219;g36bda4c734b9ec2_33"/>
          <p:cNvGrpSpPr/>
          <p:nvPr/>
        </p:nvGrpSpPr>
        <p:grpSpPr>
          <a:xfrm>
            <a:off x="8968516" y="2218675"/>
            <a:ext cx="8379616" cy="5109493"/>
            <a:chOff x="-324974" y="2515952"/>
            <a:chExt cx="7645635" cy="5568323"/>
          </a:xfrm>
        </p:grpSpPr>
        <p:sp>
          <p:nvSpPr>
            <p:cNvPr id="220" name="Google Shape;220;g36bda4c734b9ec2_33"/>
            <p:cNvSpPr txBox="1"/>
            <p:nvPr/>
          </p:nvSpPr>
          <p:spPr>
            <a:xfrm>
              <a:off x="2041845" y="3577378"/>
              <a:ext cx="4540800" cy="73590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1" i="0" lang="en-US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Boundaries : </a:t>
              </a:r>
              <a:endParaRPr b="1" i="0" sz="16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1" name="Google Shape;221;g36bda4c734b9ec2_33"/>
            <p:cNvSpPr/>
            <p:nvPr/>
          </p:nvSpPr>
          <p:spPr>
            <a:xfrm>
              <a:off x="-324974" y="2515952"/>
              <a:ext cx="6688200" cy="852300"/>
            </a:xfrm>
            <a:prstGeom prst="roundRect">
              <a:avLst>
                <a:gd fmla="val 16667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t" bIns="121950" lIns="121950" spcFirstLastPara="1" rIns="121950" wrap="square" tIns="121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Lumbar triangle</a:t>
              </a:r>
              <a:r>
                <a:rPr b="1" i="0" lang="en-US" sz="2900" u="none" cap="none" strike="noStrike">
                  <a:solidFill>
                    <a:srgbClr val="C27BA0"/>
                  </a:solidFill>
                  <a:latin typeface="Comfortaa"/>
                  <a:ea typeface="Comfortaa"/>
                  <a:cs typeface="Comfortaa"/>
                  <a:sym typeface="Comfortaa"/>
                </a:rPr>
                <a:t>(Triangle of Petit)</a:t>
              </a:r>
              <a:r>
                <a:rPr b="1" i="0" lang="en-US" sz="2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:</a:t>
              </a:r>
              <a:endParaRPr b="1" i="0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222" name="Google Shape;222;g36bda4c734b9ec2_33"/>
            <p:cNvCxnSpPr/>
            <p:nvPr/>
          </p:nvCxnSpPr>
          <p:spPr>
            <a:xfrm>
              <a:off x="1285832" y="3368191"/>
              <a:ext cx="2700" cy="2890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223" name="Google Shape;223;g36bda4c734b9ec2_33"/>
            <p:cNvCxnSpPr/>
            <p:nvPr/>
          </p:nvCxnSpPr>
          <p:spPr>
            <a:xfrm flipH="1" rot="10800000">
              <a:off x="1326124" y="6255315"/>
              <a:ext cx="756000" cy="42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</p:cxnSp>
        <p:sp>
          <p:nvSpPr>
            <p:cNvPr id="224" name="Google Shape;224;g36bda4c734b9ec2_33"/>
            <p:cNvSpPr txBox="1"/>
            <p:nvPr/>
          </p:nvSpPr>
          <p:spPr>
            <a:xfrm>
              <a:off x="2109824" y="6033780"/>
              <a:ext cx="4540800" cy="52140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Site :</a:t>
              </a:r>
              <a:endParaRPr b="1" i="0" sz="17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225" name="Google Shape;225;g36bda4c734b9ec2_33"/>
            <p:cNvCxnSpPr/>
            <p:nvPr/>
          </p:nvCxnSpPr>
          <p:spPr>
            <a:xfrm flipH="1" rot="10800000">
              <a:off x="1326134" y="3982451"/>
              <a:ext cx="756000" cy="42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</p:cxnSp>
        <p:sp>
          <p:nvSpPr>
            <p:cNvPr id="226" name="Google Shape;226;g36bda4c734b9ec2_33"/>
            <p:cNvSpPr txBox="1"/>
            <p:nvPr/>
          </p:nvSpPr>
          <p:spPr>
            <a:xfrm>
              <a:off x="2041861" y="4313254"/>
              <a:ext cx="5278800" cy="154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omfortaa"/>
                <a:buChar char="-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latissimus dorsi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omfortaa"/>
                <a:buChar char="-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Posterior border of external oblique muscle of the abdomen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omfortaa"/>
                <a:buChar char="-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iliac crest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7" name="Google Shape;227;g36bda4c734b9ec2_33"/>
            <p:cNvSpPr txBox="1"/>
            <p:nvPr/>
          </p:nvSpPr>
          <p:spPr>
            <a:xfrm>
              <a:off x="2041860" y="6541075"/>
              <a:ext cx="5278800" cy="154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-</a:t>
              </a:r>
              <a:r>
                <a:rPr b="1" i="0" lang="en-US" sz="2000" u="none" cap="none" strike="noStrike">
                  <a:solidFill>
                    <a:srgbClr val="C27BA0"/>
                  </a:solidFill>
                  <a:latin typeface="Comfortaa"/>
                  <a:ea typeface="Comfortaa"/>
                  <a:cs typeface="Comfortaa"/>
                  <a:sym typeface="Comfortaa"/>
                </a:rPr>
                <a:t>Site </a:t>
              </a:r>
              <a:r>
                <a:rPr b="0" i="0" lang="en-US" sz="2000" u="none" cap="none" strike="noStrike">
                  <a:solidFill>
                    <a:srgbClr val="C27BA0"/>
                  </a:solidFill>
                  <a:latin typeface="Comfortaa"/>
                  <a:ea typeface="Comfortaa"/>
                  <a:cs typeface="Comfortaa"/>
                  <a:sym typeface="Comfortaa"/>
                </a:rPr>
                <a:t>of an abdominal hernia</a:t>
              </a:r>
              <a:r>
                <a:rPr b="0" i="0" lang="en-US" sz="2000" u="none" cap="none" strike="noStrike">
                  <a:solidFill>
                    <a:srgbClr val="999999"/>
                  </a:solidFill>
                  <a:latin typeface="Comfortaa"/>
                  <a:ea typeface="Comfortaa"/>
                  <a:cs typeface="Comfortaa"/>
                  <a:sym typeface="Comfortaa"/>
                </a:rPr>
                <a:t> (فتق)</a:t>
              </a:r>
              <a:endParaRPr b="0" i="0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-</a:t>
              </a: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where pus may emerge from the abdominal wall </a:t>
              </a:r>
              <a:r>
                <a:rPr b="0" i="0" lang="en-US" sz="2000" u="none" cap="none" strike="noStrike">
                  <a:solidFill>
                    <a:srgbClr val="C27BA0"/>
                  </a:solidFill>
                  <a:latin typeface="Comfortaa"/>
                  <a:ea typeface="Comfortaa"/>
                  <a:cs typeface="Comfortaa"/>
                  <a:sym typeface="Comfortaa"/>
                </a:rPr>
                <a:t>in extra-abdominal lumbar abscess </a:t>
              </a:r>
              <a:endParaRPr b="0" i="0" sz="20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228" name="Google Shape;228;g36bda4c734b9ec2_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6425" y="7226250"/>
            <a:ext cx="3808275" cy="30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36bda4c734b9ec2_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79455" y="7328175"/>
            <a:ext cx="3458827" cy="28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36bda4c734b9ec2_33"/>
          <p:cNvSpPr/>
          <p:nvPr/>
        </p:nvSpPr>
        <p:spPr>
          <a:xfrm>
            <a:off x="4523506" y="8903281"/>
            <a:ext cx="190500" cy="138600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36bda4c734b9ec2_33"/>
          <p:cNvSpPr/>
          <p:nvPr/>
        </p:nvSpPr>
        <p:spPr>
          <a:xfrm>
            <a:off x="3276600" y="9306800"/>
            <a:ext cx="465900" cy="1923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36bda4c734b9ec2_33"/>
          <p:cNvSpPr txBox="1"/>
          <p:nvPr/>
        </p:nvSpPr>
        <p:spPr>
          <a:xfrm>
            <a:off x="2526793" y="3183643"/>
            <a:ext cx="4976700" cy="6753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66666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Boundaries : </a:t>
            </a:r>
            <a:r>
              <a:rPr b="1" i="0" lang="en-US" sz="16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يعني وش العضلات اللي تحد هذا المثلث من جميع الجهات </a:t>
            </a:r>
            <a:endParaRPr b="1" i="0" sz="16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3" name="Google Shape;233;g36bda4c734b9ec2_33"/>
          <p:cNvSpPr/>
          <p:nvPr/>
        </p:nvSpPr>
        <p:spPr>
          <a:xfrm>
            <a:off x="13333425" y="9197800"/>
            <a:ext cx="145200" cy="138600"/>
          </a:xfrm>
          <a:prstGeom prst="triangle">
            <a:avLst>
              <a:gd fmla="val 4892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1df9194b72536f6c_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g1df9194b72536f6c_44"/>
          <p:cNvGrpSpPr/>
          <p:nvPr/>
        </p:nvGrpSpPr>
        <p:grpSpPr>
          <a:xfrm>
            <a:off x="1828799" y="2624729"/>
            <a:ext cx="14126044" cy="2935770"/>
            <a:chOff x="760966" y="5619394"/>
            <a:chExt cx="5710723" cy="1587504"/>
          </a:xfrm>
        </p:grpSpPr>
        <p:sp>
          <p:nvSpPr>
            <p:cNvPr id="240" name="Google Shape;240;g1df9194b72536f6c_44"/>
            <p:cNvSpPr/>
            <p:nvPr/>
          </p:nvSpPr>
          <p:spPr>
            <a:xfrm>
              <a:off x="760966" y="6704398"/>
              <a:ext cx="1385400" cy="5025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1" i="0" lang="en-US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Deep group </a:t>
              </a:r>
              <a:endParaRPr b="1" i="0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1" name="Google Shape;241;g1df9194b72536f6c_44"/>
            <p:cNvSpPr/>
            <p:nvPr/>
          </p:nvSpPr>
          <p:spPr>
            <a:xfrm>
              <a:off x="2890858" y="6712495"/>
              <a:ext cx="1549800" cy="4863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Intermediate group</a:t>
              </a:r>
              <a:r>
                <a:rPr b="1" i="0" lang="en-US" sz="1200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endParaRPr b="1" i="0" sz="12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242" name="Google Shape;242;g1df9194b72536f6c_44"/>
            <p:cNvSpPr/>
            <p:nvPr/>
          </p:nvSpPr>
          <p:spPr>
            <a:xfrm>
              <a:off x="5042489" y="6712495"/>
              <a:ext cx="1429200" cy="4863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Superficial group</a:t>
              </a:r>
              <a:r>
                <a:rPr b="1" i="0" lang="en-US" sz="1200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endParaRPr b="1" i="0" sz="12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243" name="Google Shape;243;g1df9194b72536f6c_44"/>
            <p:cNvSpPr/>
            <p:nvPr/>
          </p:nvSpPr>
          <p:spPr>
            <a:xfrm>
              <a:off x="2146406" y="5619394"/>
              <a:ext cx="3038700" cy="502500"/>
            </a:xfrm>
            <a:prstGeom prst="roundRect">
              <a:avLst>
                <a:gd fmla="val 16667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3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Summary : back muscles</a:t>
              </a:r>
              <a:r>
                <a:rPr b="1" i="0" lang="en-US" sz="1800" u="none" cap="none" strike="noStrike">
                  <a:solidFill>
                    <a:srgbClr val="FFFFFF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endParaRPr b="1" i="0" sz="1800" u="none" cap="none" strike="noStrike">
                <a:solidFill>
                  <a:srgbClr val="351C75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cxnSp>
          <p:nvCxnSpPr>
            <p:cNvPr id="244" name="Google Shape;244;g1df9194b72536f6c_44"/>
            <p:cNvCxnSpPr>
              <a:stCxn id="243" idx="2"/>
              <a:endCxn id="240" idx="0"/>
            </p:cNvCxnSpPr>
            <p:nvPr/>
          </p:nvCxnSpPr>
          <p:spPr>
            <a:xfrm rot="5400000">
              <a:off x="2268356" y="5307094"/>
              <a:ext cx="582600" cy="2212200"/>
            </a:xfrm>
            <a:prstGeom prst="bentConnector3">
              <a:avLst>
                <a:gd fmla="val 49992" name="adj1"/>
              </a:avLst>
            </a:prstGeom>
            <a:noFill/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245" name="Google Shape;245;g1df9194b72536f6c_44"/>
            <p:cNvCxnSpPr>
              <a:stCxn id="243" idx="2"/>
              <a:endCxn id="241" idx="0"/>
            </p:cNvCxnSpPr>
            <p:nvPr/>
          </p:nvCxnSpPr>
          <p:spPr>
            <a:xfrm flipH="1" rot="-5400000">
              <a:off x="3370556" y="6417094"/>
              <a:ext cx="590700" cy="300"/>
            </a:xfrm>
            <a:prstGeom prst="bentConnector3">
              <a:avLst>
                <a:gd fmla="val 49992" name="adj1"/>
              </a:avLst>
            </a:prstGeom>
            <a:noFill/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246" name="Google Shape;246;g1df9194b72536f6c_44"/>
            <p:cNvCxnSpPr>
              <a:stCxn id="243" idx="2"/>
              <a:endCxn id="242" idx="0"/>
            </p:cNvCxnSpPr>
            <p:nvPr/>
          </p:nvCxnSpPr>
          <p:spPr>
            <a:xfrm flipH="1" rot="-5400000">
              <a:off x="4416056" y="5371594"/>
              <a:ext cx="590700" cy="2091300"/>
            </a:xfrm>
            <a:prstGeom prst="bentConnector3">
              <a:avLst>
                <a:gd fmla="val 49992" name="adj1"/>
              </a:avLst>
            </a:prstGeom>
            <a:noFill/>
            <a:ln cap="flat" cmpd="sng" w="9525">
              <a:solidFill>
                <a:srgbClr val="666666"/>
              </a:solidFill>
              <a:prstDash val="lgDash"/>
              <a:round/>
              <a:headEnd len="sm" w="sm" type="none"/>
              <a:tailEnd len="sm" w="sm" type="none"/>
            </a:ln>
          </p:spPr>
        </p:cxnSp>
      </p:grpSp>
      <p:sp>
        <p:nvSpPr>
          <p:cNvPr id="247" name="Google Shape;247;g1df9194b72536f6c_44"/>
          <p:cNvSpPr txBox="1"/>
          <p:nvPr/>
        </p:nvSpPr>
        <p:spPr>
          <a:xfrm>
            <a:off x="1828800" y="701875"/>
            <a:ext cx="146304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Summary </a:t>
            </a:r>
            <a:endParaRPr b="0" i="0" sz="3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1df9194b72536f6c_44"/>
          <p:cNvSpPr txBox="1"/>
          <p:nvPr/>
        </p:nvSpPr>
        <p:spPr>
          <a:xfrm>
            <a:off x="2422273" y="6498214"/>
            <a:ext cx="4455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1df9194b72536f6c_44"/>
          <p:cNvSpPr txBox="1"/>
          <p:nvPr/>
        </p:nvSpPr>
        <p:spPr>
          <a:xfrm>
            <a:off x="1828798" y="5825036"/>
            <a:ext cx="3772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omfortaa"/>
              <a:buChar char="-"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Attached to and moves </a:t>
            </a: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vertebral column </a:t>
            </a:r>
            <a:endParaRPr b="1" i="0" sz="19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omfortaa"/>
              <a:buChar char="-"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supplied by </a:t>
            </a: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posterior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rami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of spinal nerves</a:t>
            </a:r>
            <a:endParaRPr b="0" i="0" sz="1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0" name="Google Shape;250;g1df9194b72536f6c_44"/>
          <p:cNvSpPr txBox="1"/>
          <p:nvPr/>
        </p:nvSpPr>
        <p:spPr>
          <a:xfrm>
            <a:off x="6993145" y="5825025"/>
            <a:ext cx="4301700" cy="1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omfortaa"/>
              <a:buChar char="-"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Attached to and moves </a:t>
            </a: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ribs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1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omfortaa"/>
              <a:buChar char="-"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supplied by </a:t>
            </a: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anterior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rami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of spinal nerves</a:t>
            </a:r>
            <a:endParaRPr b="0" i="0" sz="1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1" name="Google Shape;251;g1df9194b72536f6c_44"/>
          <p:cNvSpPr txBox="1"/>
          <p:nvPr/>
        </p:nvSpPr>
        <p:spPr>
          <a:xfrm>
            <a:off x="12268866" y="5825013"/>
            <a:ext cx="57963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omfortaa"/>
              <a:buChar char="-"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Origin</a:t>
            </a:r>
            <a:r>
              <a:rPr b="1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: </a:t>
            </a: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vertebral column</a:t>
            </a:r>
            <a:r>
              <a:rPr b="0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19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omfortaa"/>
              <a:buChar char="-"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Insertion</a:t>
            </a:r>
            <a:r>
              <a:rPr b="1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: </a:t>
            </a: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scapula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    </a:t>
            </a:r>
            <a:r>
              <a:rPr b="0" i="0" lang="en-US" sz="19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except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atissimus dorsi</a:t>
            </a:r>
            <a:r>
              <a:rPr b="0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-&gt; humerus</a:t>
            </a:r>
            <a:endParaRPr b="0" i="0" sz="19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omfortaa"/>
              <a:buChar char="-"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Action : moves </a:t>
            </a: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scapula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1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omfortaa"/>
              <a:buChar char="-"/>
            </a:pPr>
            <a:r>
              <a:rPr b="0" i="0" lang="en-US" sz="19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except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latissimus dorsi</a:t>
            </a:r>
            <a:r>
              <a:rPr b="0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-&gt;moves humerus</a:t>
            </a:r>
            <a:endParaRPr b="0" i="0" sz="19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omfortaa"/>
              <a:buChar char="-"/>
            </a:pP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Nerve supply : </a:t>
            </a: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anterior</a:t>
            </a:r>
            <a:r>
              <a:rPr b="1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rami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of spinal nerves through brachial plexus except</a:t>
            </a:r>
            <a:r>
              <a:rPr b="0" i="0" lang="en-US" sz="19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trapezius</a:t>
            </a:r>
            <a:r>
              <a:rPr b="0" i="0" lang="en-US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: </a:t>
            </a:r>
            <a:r>
              <a:rPr b="1" i="0" lang="en-US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11th cranial nerve</a:t>
            </a:r>
            <a:r>
              <a:rPr b="0" i="0" lang="en-US" sz="1900" u="sng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19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2" name="Google Shape;252;g1df9194b72536f6c_44">
            <a:hlinkClick r:id="rId4"/>
          </p:cNvPr>
          <p:cNvSpPr txBox="1"/>
          <p:nvPr/>
        </p:nvSpPr>
        <p:spPr>
          <a:xfrm>
            <a:off x="15642594" y="954393"/>
            <a:ext cx="2645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Here</a:t>
            </a:r>
            <a:r>
              <a:rPr b="0" i="0" lang="en-US" sz="1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is a revision video to show you the origins and insertions for the superficial muscles and intermediate muscles from atlas , done by : Razan alnufaie </a:t>
            </a:r>
            <a:endParaRPr b="0" i="0" sz="1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53" name="Google Shape;253;g1df9194b72536f6c_44"/>
          <p:cNvGrpSpPr/>
          <p:nvPr/>
        </p:nvGrpSpPr>
        <p:grpSpPr>
          <a:xfrm>
            <a:off x="15954907" y="215"/>
            <a:ext cx="1927666" cy="954313"/>
            <a:chOff x="3051531" y="1516809"/>
            <a:chExt cx="390034" cy="296545"/>
          </a:xfrm>
        </p:grpSpPr>
        <p:sp>
          <p:nvSpPr>
            <p:cNvPr id="254" name="Google Shape;254;g1df9194b72536f6c_44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1df9194b72536f6c_44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1df9194b72536f6c_44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1df9194b72536f6c_44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1df9194b72536f6c_44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1df9194b72536f6c_44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1df9194b72536f6c_44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g1df9194b72536f6c_44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g1df9194b72536f6c_44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1df9194b72536f6c_44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g1df9194b72536f6c_44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g1df9194b72536f6c_44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g1df9194b72536f6c_44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1df9194b72536f6c_44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g1df9194b72536f6c_44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g484026f925085bc2_0"/>
          <p:cNvGrpSpPr/>
          <p:nvPr/>
        </p:nvGrpSpPr>
        <p:grpSpPr>
          <a:xfrm>
            <a:off x="8406710" y="4169188"/>
            <a:ext cx="4037588" cy="742795"/>
            <a:chOff x="4404545" y="3301592"/>
            <a:chExt cx="782403" cy="129272"/>
          </a:xfrm>
        </p:grpSpPr>
        <p:sp>
          <p:nvSpPr>
            <p:cNvPr id="274" name="Google Shape;274;g484026f925085bc2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484026f925085bc2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276;g484026f925085bc2_0"/>
          <p:cNvSpPr txBox="1"/>
          <p:nvPr/>
        </p:nvSpPr>
        <p:spPr>
          <a:xfrm>
            <a:off x="9181497" y="4342437"/>
            <a:ext cx="27537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Rhomboid major.</a:t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77" name="Google Shape;277;g484026f925085bc2_0"/>
          <p:cNvGrpSpPr/>
          <p:nvPr/>
        </p:nvGrpSpPr>
        <p:grpSpPr>
          <a:xfrm>
            <a:off x="5954661" y="149951"/>
            <a:ext cx="12278093" cy="1104371"/>
            <a:chOff x="3558802" y="4011244"/>
            <a:chExt cx="1866000" cy="111600"/>
          </a:xfrm>
        </p:grpSpPr>
        <p:sp>
          <p:nvSpPr>
            <p:cNvPr id="278" name="Google Shape;278;g484026f925085bc2_0"/>
            <p:cNvSpPr/>
            <p:nvPr/>
          </p:nvSpPr>
          <p:spPr>
            <a:xfrm flipH="1" rot="5400000">
              <a:off x="4436152" y="3134077"/>
              <a:ext cx="111300" cy="1866000"/>
            </a:xfrm>
            <a:prstGeom prst="round2SameRect">
              <a:avLst>
                <a:gd fmla="val 50000" name="adj1"/>
                <a:gd fmla="val 50000" name="adj2"/>
              </a:avLst>
            </a:prstGeom>
            <a:solidFill>
              <a:srgbClr val="FCE5CD"/>
            </a:solidFill>
            <a:ln cap="flat" cmpd="sng" w="152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484026f925085bc2_0"/>
            <p:cNvSpPr/>
            <p:nvPr/>
          </p:nvSpPr>
          <p:spPr>
            <a:xfrm flipH="1" rot="5400000">
              <a:off x="4157232" y="3412894"/>
              <a:ext cx="111600" cy="1308300"/>
            </a:xfrm>
            <a:prstGeom prst="round2SameRect">
              <a:avLst>
                <a:gd fmla="val 50000" name="adj1"/>
                <a:gd fmla="val 50000" name="adj2"/>
              </a:avLst>
            </a:prstGeom>
            <a:solidFill>
              <a:srgbClr val="FCE5CD"/>
            </a:solidFill>
            <a:ln cap="flat" cmpd="sng" w="152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0" name="Google Shape;280;g484026f925085bc2_0">
            <a:hlinkClick r:id="rId3"/>
          </p:cNvPr>
          <p:cNvSpPr txBox="1"/>
          <p:nvPr/>
        </p:nvSpPr>
        <p:spPr>
          <a:xfrm>
            <a:off x="14646908" y="330730"/>
            <a:ext cx="36411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here </a:t>
            </a:r>
            <a:endParaRPr b="0" i="0" sz="3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81" name="Google Shape;281;g484026f925085bc2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484026f925085bc2_0"/>
          <p:cNvSpPr txBox="1"/>
          <p:nvPr/>
        </p:nvSpPr>
        <p:spPr>
          <a:xfrm flipH="1">
            <a:off x="6147611" y="300000"/>
            <a:ext cx="8821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Here is a helpful mind map for the whole lecture made by the leader : Razan alnufaie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83" name="Google Shape;283;g484026f925085bc2_0"/>
          <p:cNvGrpSpPr/>
          <p:nvPr/>
        </p:nvGrpSpPr>
        <p:grpSpPr>
          <a:xfrm>
            <a:off x="219056" y="2438130"/>
            <a:ext cx="16667831" cy="1254434"/>
            <a:chOff x="4411970" y="2468673"/>
            <a:chExt cx="747292" cy="167428"/>
          </a:xfrm>
        </p:grpSpPr>
        <p:sp>
          <p:nvSpPr>
            <p:cNvPr id="284" name="Google Shape;284;g484026f925085bc2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484026f925085bc2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g484026f925085bc2_0"/>
          <p:cNvSpPr txBox="1"/>
          <p:nvPr/>
        </p:nvSpPr>
        <p:spPr>
          <a:xfrm>
            <a:off x="3059122" y="2795150"/>
            <a:ext cx="13053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Which one of the following muscles of back that rotates the humerus medially ?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7" name="Google Shape;287;g484026f925085bc2_0"/>
          <p:cNvSpPr txBox="1"/>
          <p:nvPr/>
        </p:nvSpPr>
        <p:spPr>
          <a:xfrm>
            <a:off x="331537" y="2736590"/>
            <a:ext cx="5916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Q1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88" name="Google Shape;288;g484026f925085bc2_0"/>
          <p:cNvGrpSpPr/>
          <p:nvPr/>
        </p:nvGrpSpPr>
        <p:grpSpPr>
          <a:xfrm>
            <a:off x="219056" y="5932433"/>
            <a:ext cx="16667831" cy="1254467"/>
            <a:chOff x="4411970" y="2468673"/>
            <a:chExt cx="747292" cy="167428"/>
          </a:xfrm>
        </p:grpSpPr>
        <p:sp>
          <p:nvSpPr>
            <p:cNvPr id="289" name="Google Shape;289;g484026f925085bc2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484026f925085bc2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g484026f925085bc2_0"/>
          <p:cNvGrpSpPr/>
          <p:nvPr/>
        </p:nvGrpSpPr>
        <p:grpSpPr>
          <a:xfrm>
            <a:off x="331535" y="4169188"/>
            <a:ext cx="4037588" cy="742795"/>
            <a:chOff x="4404545" y="3301592"/>
            <a:chExt cx="782403" cy="129272"/>
          </a:xfrm>
        </p:grpSpPr>
        <p:sp>
          <p:nvSpPr>
            <p:cNvPr id="292" name="Google Shape;292;g484026f925085bc2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484026f925085bc2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4" name="Google Shape;294;g484026f925085bc2_0"/>
          <p:cNvGrpSpPr/>
          <p:nvPr/>
        </p:nvGrpSpPr>
        <p:grpSpPr>
          <a:xfrm>
            <a:off x="4369118" y="4169188"/>
            <a:ext cx="4037588" cy="742795"/>
            <a:chOff x="4404545" y="3301592"/>
            <a:chExt cx="782403" cy="129272"/>
          </a:xfrm>
        </p:grpSpPr>
        <p:sp>
          <p:nvSpPr>
            <p:cNvPr id="295" name="Google Shape;295;g484026f925085bc2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484026f925085bc2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g484026f925085bc2_0"/>
          <p:cNvGrpSpPr/>
          <p:nvPr/>
        </p:nvGrpSpPr>
        <p:grpSpPr>
          <a:xfrm>
            <a:off x="12444309" y="4169188"/>
            <a:ext cx="4037588" cy="742795"/>
            <a:chOff x="4404545" y="3301592"/>
            <a:chExt cx="782403" cy="129272"/>
          </a:xfrm>
        </p:grpSpPr>
        <p:sp>
          <p:nvSpPr>
            <p:cNvPr id="298" name="Google Shape;298;g484026f925085bc2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484026f925085bc2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g484026f925085bc2_0"/>
          <p:cNvGrpSpPr/>
          <p:nvPr/>
        </p:nvGrpSpPr>
        <p:grpSpPr>
          <a:xfrm>
            <a:off x="331535" y="7542527"/>
            <a:ext cx="4037588" cy="742795"/>
            <a:chOff x="4404545" y="3301592"/>
            <a:chExt cx="782403" cy="129272"/>
          </a:xfrm>
        </p:grpSpPr>
        <p:sp>
          <p:nvSpPr>
            <p:cNvPr id="301" name="Google Shape;301;g484026f925085bc2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484026f925085bc2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g484026f925085bc2_0"/>
          <p:cNvGrpSpPr/>
          <p:nvPr/>
        </p:nvGrpSpPr>
        <p:grpSpPr>
          <a:xfrm>
            <a:off x="4369122" y="7542527"/>
            <a:ext cx="4037588" cy="742795"/>
            <a:chOff x="4404545" y="3301592"/>
            <a:chExt cx="782403" cy="129272"/>
          </a:xfrm>
        </p:grpSpPr>
        <p:sp>
          <p:nvSpPr>
            <p:cNvPr id="304" name="Google Shape;304;g484026f925085bc2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484026f925085bc2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g484026f925085bc2_0"/>
          <p:cNvGrpSpPr/>
          <p:nvPr/>
        </p:nvGrpSpPr>
        <p:grpSpPr>
          <a:xfrm>
            <a:off x="8406710" y="7542527"/>
            <a:ext cx="4037588" cy="742795"/>
            <a:chOff x="4404545" y="3301592"/>
            <a:chExt cx="782403" cy="129272"/>
          </a:xfrm>
        </p:grpSpPr>
        <p:sp>
          <p:nvSpPr>
            <p:cNvPr id="307" name="Google Shape;307;g484026f925085bc2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g484026f925085bc2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g484026f925085bc2_0"/>
          <p:cNvGrpSpPr/>
          <p:nvPr/>
        </p:nvGrpSpPr>
        <p:grpSpPr>
          <a:xfrm>
            <a:off x="12444309" y="7542527"/>
            <a:ext cx="4037588" cy="742795"/>
            <a:chOff x="4404545" y="3301592"/>
            <a:chExt cx="782403" cy="129272"/>
          </a:xfrm>
        </p:grpSpPr>
        <p:sp>
          <p:nvSpPr>
            <p:cNvPr id="310" name="Google Shape;310;g484026f925085bc2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g484026f925085bc2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g484026f925085bc2_0"/>
          <p:cNvSpPr txBox="1"/>
          <p:nvPr/>
        </p:nvSpPr>
        <p:spPr>
          <a:xfrm>
            <a:off x="3059125" y="6298973"/>
            <a:ext cx="120243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Regarding back muscles, which one of the following statements is correct?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3" name="Google Shape;313;g484026f925085bc2_0"/>
          <p:cNvSpPr txBox="1"/>
          <p:nvPr/>
        </p:nvSpPr>
        <p:spPr>
          <a:xfrm>
            <a:off x="331525" y="6289375"/>
            <a:ext cx="30000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Q2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484026f925085bc2_0"/>
          <p:cNvSpPr txBox="1"/>
          <p:nvPr/>
        </p:nvSpPr>
        <p:spPr>
          <a:xfrm>
            <a:off x="1550225" y="4342439"/>
            <a:ext cx="16002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Trapezius</a:t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5" name="Google Shape;315;g484026f925085bc2_0"/>
          <p:cNvSpPr txBox="1"/>
          <p:nvPr/>
        </p:nvSpPr>
        <p:spPr>
          <a:xfrm>
            <a:off x="3797603" y="4460525"/>
            <a:ext cx="10534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484026f925085bc2_0"/>
          <p:cNvSpPr txBox="1"/>
          <p:nvPr/>
        </p:nvSpPr>
        <p:spPr>
          <a:xfrm>
            <a:off x="5347319" y="4342438"/>
            <a:ext cx="19932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Latissimus dorsi.</a:t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7" name="Google Shape;317;g484026f925085bc2_0"/>
          <p:cNvSpPr txBox="1"/>
          <p:nvPr/>
        </p:nvSpPr>
        <p:spPr>
          <a:xfrm>
            <a:off x="13043844" y="4354638"/>
            <a:ext cx="3391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Serratus posterior superior.</a:t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8" name="Google Shape;318;g484026f925085bc2_0"/>
          <p:cNvSpPr txBox="1"/>
          <p:nvPr/>
        </p:nvSpPr>
        <p:spPr>
          <a:xfrm>
            <a:off x="932275" y="7567575"/>
            <a:ext cx="3249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All back muscles are supplied by posterior rami of spinal nerves.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9" name="Google Shape;319;g484026f925085bc2_0"/>
          <p:cNvSpPr txBox="1"/>
          <p:nvPr/>
        </p:nvSpPr>
        <p:spPr>
          <a:xfrm flipH="1" rot="-1416">
            <a:off x="4979670" y="7568328"/>
            <a:ext cx="36411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Muscles of intermediate group move vertebral column.</a:t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0" name="Google Shape;320;g484026f925085bc2_0"/>
          <p:cNvSpPr txBox="1"/>
          <p:nvPr/>
        </p:nvSpPr>
        <p:spPr>
          <a:xfrm>
            <a:off x="8919213" y="7587525"/>
            <a:ext cx="403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Muscles of superficial group are involved in upper limb movements.</a:t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1" name="Google Shape;321;g484026f925085bc2_0"/>
          <p:cNvSpPr txBox="1"/>
          <p:nvPr/>
        </p:nvSpPr>
        <p:spPr>
          <a:xfrm>
            <a:off x="13043843" y="7642375"/>
            <a:ext cx="31539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Muscles of deep group serve respiratory functions.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2" name="Google Shape;322;g484026f925085bc2_0"/>
          <p:cNvSpPr txBox="1"/>
          <p:nvPr/>
        </p:nvSpPr>
        <p:spPr>
          <a:xfrm>
            <a:off x="494649" y="4300013"/>
            <a:ext cx="518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484026f925085bc2_0"/>
          <p:cNvSpPr txBox="1"/>
          <p:nvPr/>
        </p:nvSpPr>
        <p:spPr>
          <a:xfrm>
            <a:off x="4558140" y="4342438"/>
            <a:ext cx="387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484026f925085bc2_0"/>
          <p:cNvSpPr txBox="1"/>
          <p:nvPr/>
        </p:nvSpPr>
        <p:spPr>
          <a:xfrm>
            <a:off x="12642751" y="4342438"/>
            <a:ext cx="518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484026f925085bc2_0"/>
          <p:cNvSpPr txBox="1"/>
          <p:nvPr/>
        </p:nvSpPr>
        <p:spPr>
          <a:xfrm>
            <a:off x="494649" y="7715763"/>
            <a:ext cx="518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484026f925085bc2_0"/>
          <p:cNvSpPr txBox="1"/>
          <p:nvPr/>
        </p:nvSpPr>
        <p:spPr>
          <a:xfrm>
            <a:off x="8594540" y="7712613"/>
            <a:ext cx="387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484026f925085bc2_0"/>
          <p:cNvSpPr txBox="1"/>
          <p:nvPr/>
        </p:nvSpPr>
        <p:spPr>
          <a:xfrm>
            <a:off x="12587687" y="7715763"/>
            <a:ext cx="518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484026f925085bc2_0"/>
          <p:cNvSpPr txBox="1"/>
          <p:nvPr/>
        </p:nvSpPr>
        <p:spPr>
          <a:xfrm>
            <a:off x="2048995" y="1484565"/>
            <a:ext cx="14601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Questions from the slides</a:t>
            </a:r>
            <a:endParaRPr b="0" i="0" sz="35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9" name="Google Shape;329;g484026f925085bc2_0"/>
          <p:cNvSpPr txBox="1"/>
          <p:nvPr/>
        </p:nvSpPr>
        <p:spPr>
          <a:xfrm rot="-10799221">
            <a:off x="15389778" y="9007775"/>
            <a:ext cx="26463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1- B</a:t>
            </a:r>
            <a:endParaRPr b="0" i="0" sz="22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2-C</a:t>
            </a:r>
            <a:endParaRPr b="0" i="0" sz="22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0" name="Google Shape;330;g484026f925085bc2_0"/>
          <p:cNvSpPr txBox="1"/>
          <p:nvPr/>
        </p:nvSpPr>
        <p:spPr>
          <a:xfrm>
            <a:off x="8600440" y="4342438"/>
            <a:ext cx="387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484026f925085bc2_0"/>
          <p:cNvSpPr txBox="1"/>
          <p:nvPr/>
        </p:nvSpPr>
        <p:spPr>
          <a:xfrm>
            <a:off x="4516065" y="7712613"/>
            <a:ext cx="387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2" name="Google Shape;332;g484026f925085bc2_0"/>
          <p:cNvGrpSpPr/>
          <p:nvPr/>
        </p:nvGrpSpPr>
        <p:grpSpPr>
          <a:xfrm>
            <a:off x="204742" y="8997783"/>
            <a:ext cx="10534128" cy="858595"/>
            <a:chOff x="3558802" y="4011244"/>
            <a:chExt cx="1866000" cy="111600"/>
          </a:xfrm>
        </p:grpSpPr>
        <p:sp>
          <p:nvSpPr>
            <p:cNvPr id="333" name="Google Shape;333;g484026f925085bc2_0"/>
            <p:cNvSpPr/>
            <p:nvPr/>
          </p:nvSpPr>
          <p:spPr>
            <a:xfrm flipH="1" rot="5400000">
              <a:off x="4436152" y="3134077"/>
              <a:ext cx="111300" cy="1866000"/>
            </a:xfrm>
            <a:prstGeom prst="round2SameRect">
              <a:avLst>
                <a:gd fmla="val 50000" name="adj1"/>
                <a:gd fmla="val 50000" name="adj2"/>
              </a:avLst>
            </a:prstGeom>
            <a:solidFill>
              <a:srgbClr val="FCE5CD"/>
            </a:solidFill>
            <a:ln cap="flat" cmpd="sng" w="152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34" name="Google Shape;334;g484026f925085bc2_0"/>
            <p:cNvSpPr/>
            <p:nvPr/>
          </p:nvSpPr>
          <p:spPr>
            <a:xfrm flipH="1" rot="5400000">
              <a:off x="4157232" y="3412894"/>
              <a:ext cx="111600" cy="1308300"/>
            </a:xfrm>
            <a:prstGeom prst="round2SameRect">
              <a:avLst>
                <a:gd fmla="val 50000" name="adj1"/>
                <a:gd fmla="val 50000" name="adj2"/>
              </a:avLst>
            </a:prstGeom>
            <a:solidFill>
              <a:srgbClr val="FCE5CD"/>
            </a:solidFill>
            <a:ln cap="flat" cmpd="sng" w="152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35" name="Google Shape;335;g484026f925085bc2_0"/>
          <p:cNvSpPr txBox="1"/>
          <p:nvPr/>
        </p:nvSpPr>
        <p:spPr>
          <a:xfrm>
            <a:off x="443774" y="9084725"/>
            <a:ext cx="68967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Here is another summary that made by Sara alhamlan med441 thanks to her 💙</a:t>
            </a:r>
            <a:endParaRPr b="0" i="0" sz="1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6" name="Google Shape;336;g484026f925085bc2_0"/>
          <p:cNvSpPr txBox="1"/>
          <p:nvPr/>
        </p:nvSpPr>
        <p:spPr>
          <a:xfrm>
            <a:off x="7945046" y="9204875"/>
            <a:ext cx="23979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here</a:t>
            </a:r>
            <a:endParaRPr b="0" i="0" sz="18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g4005d2d25f6ba914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g4005d2d25f6ba914_0"/>
          <p:cNvGrpSpPr/>
          <p:nvPr/>
        </p:nvGrpSpPr>
        <p:grpSpPr>
          <a:xfrm>
            <a:off x="9335099" y="2726253"/>
            <a:ext cx="3514317" cy="595244"/>
            <a:chOff x="4404545" y="3301592"/>
            <a:chExt cx="782403" cy="129272"/>
          </a:xfrm>
        </p:grpSpPr>
        <p:sp>
          <p:nvSpPr>
            <p:cNvPr id="343" name="Google Shape;343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Longissimus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44" name="Google Shape;344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45" name="Google Shape;345;g4005d2d25f6ba914_0"/>
          <p:cNvGrpSpPr/>
          <p:nvPr/>
        </p:nvGrpSpPr>
        <p:grpSpPr>
          <a:xfrm>
            <a:off x="2209006" y="1521764"/>
            <a:ext cx="14507554" cy="1005270"/>
            <a:chOff x="4411970" y="2468673"/>
            <a:chExt cx="747292" cy="167428"/>
          </a:xfrm>
        </p:grpSpPr>
        <p:sp>
          <p:nvSpPr>
            <p:cNvPr id="346" name="Google Shape;346;g4005d2d25f6ba914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4005d2d25f6ba914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8" name="Google Shape;348;g4005d2d25f6ba914_0"/>
          <p:cNvSpPr txBox="1"/>
          <p:nvPr/>
        </p:nvSpPr>
        <p:spPr>
          <a:xfrm>
            <a:off x="2306265" y="1760850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Q3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49" name="Google Shape;349;g4005d2d25f6ba914_0"/>
          <p:cNvGrpSpPr/>
          <p:nvPr/>
        </p:nvGrpSpPr>
        <p:grpSpPr>
          <a:xfrm>
            <a:off x="2209006" y="4321833"/>
            <a:ext cx="14507554" cy="1005287"/>
            <a:chOff x="4411970" y="2468673"/>
            <a:chExt cx="747292" cy="167428"/>
          </a:xfrm>
        </p:grpSpPr>
        <p:sp>
          <p:nvSpPr>
            <p:cNvPr id="350" name="Google Shape;350;g4005d2d25f6ba914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4005d2d25f6ba914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352;g4005d2d25f6ba914_0"/>
          <p:cNvGrpSpPr/>
          <p:nvPr/>
        </p:nvGrpSpPr>
        <p:grpSpPr>
          <a:xfrm>
            <a:off x="2306577" y="2726253"/>
            <a:ext cx="3514317" cy="595244"/>
            <a:chOff x="4404545" y="3301592"/>
            <a:chExt cx="782403" cy="129272"/>
          </a:xfrm>
        </p:grpSpPr>
        <p:sp>
          <p:nvSpPr>
            <p:cNvPr id="353" name="Google Shape;353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Levator Scapulae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54" name="Google Shape;354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55" name="Google Shape;355;g4005d2d25f6ba914_0"/>
          <p:cNvGrpSpPr/>
          <p:nvPr/>
        </p:nvGrpSpPr>
        <p:grpSpPr>
          <a:xfrm>
            <a:off x="5820837" y="2726253"/>
            <a:ext cx="3514317" cy="595244"/>
            <a:chOff x="4404545" y="3301592"/>
            <a:chExt cx="782403" cy="129272"/>
          </a:xfrm>
        </p:grpSpPr>
        <p:sp>
          <p:nvSpPr>
            <p:cNvPr id="356" name="Google Shape;356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Iliocostalis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57" name="Google Shape;357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58" name="Google Shape;358;g4005d2d25f6ba914_0"/>
          <p:cNvGrpSpPr/>
          <p:nvPr/>
        </p:nvGrpSpPr>
        <p:grpSpPr>
          <a:xfrm>
            <a:off x="12849371" y="2726253"/>
            <a:ext cx="3514317" cy="595244"/>
            <a:chOff x="4404545" y="3301592"/>
            <a:chExt cx="782403" cy="129272"/>
          </a:xfrm>
        </p:grpSpPr>
        <p:sp>
          <p:nvSpPr>
            <p:cNvPr id="359" name="Google Shape;359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Serratus posterior superior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60" name="Google Shape;360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61" name="Google Shape;361;g4005d2d25f6ba914_0"/>
          <p:cNvSpPr txBox="1"/>
          <p:nvPr/>
        </p:nvSpPr>
        <p:spPr>
          <a:xfrm>
            <a:off x="2299375" y="4440775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4005d2d25f6ba914_0"/>
          <p:cNvSpPr txBox="1"/>
          <p:nvPr/>
        </p:nvSpPr>
        <p:spPr>
          <a:xfrm>
            <a:off x="5885027" y="269907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3" name="Google Shape;363;g4005d2d25f6ba914_0"/>
          <p:cNvGrpSpPr/>
          <p:nvPr/>
        </p:nvGrpSpPr>
        <p:grpSpPr>
          <a:xfrm>
            <a:off x="2209006" y="6879834"/>
            <a:ext cx="14507554" cy="1005287"/>
            <a:chOff x="4411970" y="2468673"/>
            <a:chExt cx="747292" cy="167428"/>
          </a:xfrm>
        </p:grpSpPr>
        <p:sp>
          <p:nvSpPr>
            <p:cNvPr id="364" name="Google Shape;364;g4005d2d25f6ba914_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g4005d2d25f6ba914_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6" name="Google Shape;366;g4005d2d25f6ba914_0"/>
          <p:cNvSpPr txBox="1"/>
          <p:nvPr/>
        </p:nvSpPr>
        <p:spPr>
          <a:xfrm>
            <a:off x="2299375" y="6998775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4005d2d25f6ba914_0"/>
          <p:cNvSpPr txBox="1"/>
          <p:nvPr/>
        </p:nvSpPr>
        <p:spPr>
          <a:xfrm>
            <a:off x="9453402" y="269907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4005d2d25f6ba914_0"/>
          <p:cNvSpPr txBox="1"/>
          <p:nvPr/>
        </p:nvSpPr>
        <p:spPr>
          <a:xfrm>
            <a:off x="12973850" y="269655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4005d2d25f6ba914_0"/>
          <p:cNvSpPr txBox="1"/>
          <p:nvPr/>
        </p:nvSpPr>
        <p:spPr>
          <a:xfrm>
            <a:off x="2382461" y="2699063"/>
            <a:ext cx="45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0" name="Google Shape;370;g4005d2d25f6ba914_0"/>
          <p:cNvGrpSpPr/>
          <p:nvPr/>
        </p:nvGrpSpPr>
        <p:grpSpPr>
          <a:xfrm>
            <a:off x="9462737" y="5464228"/>
            <a:ext cx="3514317" cy="595244"/>
            <a:chOff x="4404545" y="3301592"/>
            <a:chExt cx="782403" cy="129272"/>
          </a:xfrm>
        </p:grpSpPr>
        <p:sp>
          <p:nvSpPr>
            <p:cNvPr id="371" name="Google Shape;371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Iliocostalis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2" name="Google Shape;372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73" name="Google Shape;373;g4005d2d25f6ba914_0"/>
          <p:cNvGrpSpPr/>
          <p:nvPr/>
        </p:nvGrpSpPr>
        <p:grpSpPr>
          <a:xfrm>
            <a:off x="2434216" y="5464228"/>
            <a:ext cx="3514317" cy="595244"/>
            <a:chOff x="4404545" y="3301592"/>
            <a:chExt cx="782403" cy="129272"/>
          </a:xfrm>
        </p:grpSpPr>
        <p:sp>
          <p:nvSpPr>
            <p:cNvPr id="374" name="Google Shape;374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Rhomboid major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5" name="Google Shape;375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76" name="Google Shape;376;g4005d2d25f6ba914_0"/>
          <p:cNvGrpSpPr/>
          <p:nvPr/>
        </p:nvGrpSpPr>
        <p:grpSpPr>
          <a:xfrm>
            <a:off x="5948473" y="5464228"/>
            <a:ext cx="3514317" cy="595244"/>
            <a:chOff x="4404545" y="3301592"/>
            <a:chExt cx="782403" cy="129272"/>
          </a:xfrm>
        </p:grpSpPr>
        <p:sp>
          <p:nvSpPr>
            <p:cNvPr id="377" name="Google Shape;377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Levator scapulae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8" name="Google Shape;378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79" name="Google Shape;379;g4005d2d25f6ba914_0"/>
          <p:cNvGrpSpPr/>
          <p:nvPr/>
        </p:nvGrpSpPr>
        <p:grpSpPr>
          <a:xfrm>
            <a:off x="12977008" y="5464228"/>
            <a:ext cx="3514317" cy="595244"/>
            <a:chOff x="4404545" y="3301592"/>
            <a:chExt cx="782403" cy="129272"/>
          </a:xfrm>
        </p:grpSpPr>
        <p:sp>
          <p:nvSpPr>
            <p:cNvPr id="380" name="Google Shape;380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Latissimus dorsi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81" name="Google Shape;381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82" name="Google Shape;382;g4005d2d25f6ba914_0"/>
          <p:cNvSpPr txBox="1"/>
          <p:nvPr/>
        </p:nvSpPr>
        <p:spPr>
          <a:xfrm>
            <a:off x="6012664" y="543705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4005d2d25f6ba914_0"/>
          <p:cNvSpPr txBox="1"/>
          <p:nvPr/>
        </p:nvSpPr>
        <p:spPr>
          <a:xfrm>
            <a:off x="9581039" y="543705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g4005d2d25f6ba914_0"/>
          <p:cNvSpPr txBox="1"/>
          <p:nvPr/>
        </p:nvSpPr>
        <p:spPr>
          <a:xfrm>
            <a:off x="13101488" y="543452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4005d2d25f6ba914_0"/>
          <p:cNvSpPr txBox="1"/>
          <p:nvPr/>
        </p:nvSpPr>
        <p:spPr>
          <a:xfrm>
            <a:off x="2444289" y="5434513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6" name="Google Shape;386;g4005d2d25f6ba914_0"/>
          <p:cNvGrpSpPr/>
          <p:nvPr/>
        </p:nvGrpSpPr>
        <p:grpSpPr>
          <a:xfrm>
            <a:off x="9462737" y="8040803"/>
            <a:ext cx="3514317" cy="595244"/>
            <a:chOff x="4404545" y="3301592"/>
            <a:chExt cx="782403" cy="129272"/>
          </a:xfrm>
        </p:grpSpPr>
        <p:sp>
          <p:nvSpPr>
            <p:cNvPr id="387" name="Google Shape;387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Latissimus dorsi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88" name="Google Shape;388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89" name="Google Shape;389;g4005d2d25f6ba914_0"/>
          <p:cNvGrpSpPr/>
          <p:nvPr/>
        </p:nvGrpSpPr>
        <p:grpSpPr>
          <a:xfrm>
            <a:off x="2434216" y="8040803"/>
            <a:ext cx="3514317" cy="595244"/>
            <a:chOff x="4404545" y="3301592"/>
            <a:chExt cx="782403" cy="129272"/>
          </a:xfrm>
        </p:grpSpPr>
        <p:sp>
          <p:nvSpPr>
            <p:cNvPr id="390" name="Google Shape;390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Rhomboid major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1" name="Google Shape;391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92" name="Google Shape;392;g4005d2d25f6ba914_0"/>
          <p:cNvGrpSpPr/>
          <p:nvPr/>
        </p:nvGrpSpPr>
        <p:grpSpPr>
          <a:xfrm>
            <a:off x="5948473" y="8040803"/>
            <a:ext cx="3514317" cy="595244"/>
            <a:chOff x="4404545" y="3301592"/>
            <a:chExt cx="782403" cy="129272"/>
          </a:xfrm>
        </p:grpSpPr>
        <p:sp>
          <p:nvSpPr>
            <p:cNvPr id="393" name="Google Shape;393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Trapezius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4" name="Google Shape;394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95" name="Google Shape;395;g4005d2d25f6ba914_0"/>
          <p:cNvGrpSpPr/>
          <p:nvPr/>
        </p:nvGrpSpPr>
        <p:grpSpPr>
          <a:xfrm>
            <a:off x="12977008" y="8040803"/>
            <a:ext cx="3514317" cy="595244"/>
            <a:chOff x="4404545" y="3301592"/>
            <a:chExt cx="782403" cy="129272"/>
          </a:xfrm>
        </p:grpSpPr>
        <p:sp>
          <p:nvSpPr>
            <p:cNvPr id="396" name="Google Shape;396;g4005d2d25f6ba914_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None of the above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7" name="Google Shape;397;g4005d2d25f6ba914_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98" name="Google Shape;398;g4005d2d25f6ba914_0"/>
          <p:cNvSpPr txBox="1"/>
          <p:nvPr/>
        </p:nvSpPr>
        <p:spPr>
          <a:xfrm>
            <a:off x="6012664" y="801362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g4005d2d25f6ba914_0"/>
          <p:cNvSpPr txBox="1"/>
          <p:nvPr/>
        </p:nvSpPr>
        <p:spPr>
          <a:xfrm>
            <a:off x="9581039" y="801362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4005d2d25f6ba914_0"/>
          <p:cNvSpPr txBox="1"/>
          <p:nvPr/>
        </p:nvSpPr>
        <p:spPr>
          <a:xfrm>
            <a:off x="13101488" y="801110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4005d2d25f6ba914_0"/>
          <p:cNvSpPr txBox="1"/>
          <p:nvPr/>
        </p:nvSpPr>
        <p:spPr>
          <a:xfrm>
            <a:off x="2444289" y="8011088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g4005d2d25f6ba914_0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3" name="Google Shape;403;g4005d2d25f6ba914_0"/>
          <p:cNvSpPr txBox="1"/>
          <p:nvPr/>
        </p:nvSpPr>
        <p:spPr>
          <a:xfrm>
            <a:off x="4638409" y="1832999"/>
            <a:ext cx="14630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Which of the following is a superficial (or extrinsic) back muscle?</a:t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4" name="Google Shape;404;g4005d2d25f6ba914_0"/>
          <p:cNvSpPr txBox="1"/>
          <p:nvPr/>
        </p:nvSpPr>
        <p:spPr>
          <a:xfrm>
            <a:off x="4473947" y="4356925"/>
            <a:ext cx="124854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 34-year-old woman crashes into a tree during a skiing lesson and is brought to a hospital with multiple injuries that impinge the posterior primary rami of several spinal nerves. Such lesions could affect which of the following muscles?</a:t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5" name="Google Shape;405;g4005d2d25f6ba914_0"/>
          <p:cNvSpPr txBox="1"/>
          <p:nvPr/>
        </p:nvSpPr>
        <p:spPr>
          <a:xfrm>
            <a:off x="4813273" y="7121910"/>
            <a:ext cx="80361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Which of the following is supplied by the 11th cranial nerve?</a:t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6" name="Google Shape;406;g4005d2d25f6ba914_0"/>
          <p:cNvSpPr txBox="1"/>
          <p:nvPr/>
        </p:nvSpPr>
        <p:spPr>
          <a:xfrm rot="10800000">
            <a:off x="16491325" y="9235925"/>
            <a:ext cx="16611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3-A</a:t>
            </a:r>
            <a:endParaRPr b="0" i="0" sz="18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4-C</a:t>
            </a:r>
            <a:endParaRPr b="0" i="0" sz="18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5-B</a:t>
            </a:r>
            <a:endParaRPr b="0" i="0" sz="18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7" name="Google Shape;407;g4005d2d25f6ba914_0"/>
          <p:cNvSpPr txBox="1"/>
          <p:nvPr/>
        </p:nvSpPr>
        <p:spPr>
          <a:xfrm>
            <a:off x="8184348" y="70770"/>
            <a:ext cx="102852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783F04"/>
                </a:solidFill>
                <a:latin typeface="Comfortaa"/>
                <a:ea typeface="Comfortaa"/>
                <a:cs typeface="Comfortaa"/>
                <a:sym typeface="Comfortaa"/>
              </a:rPr>
              <a:t>Questions </a:t>
            </a:r>
            <a:r>
              <a:rPr b="0" i="0" lang="en-US" sz="2200" u="none" cap="none" strike="noStrike">
                <a:solidFill>
                  <a:srgbClr val="783F04"/>
                </a:solidFill>
                <a:latin typeface="Comfortaa"/>
                <a:ea typeface="Comfortaa"/>
                <a:cs typeface="Comfortaa"/>
                <a:sym typeface="Comfortaa"/>
              </a:rPr>
              <a:t>from QBank that done by med441 ,thanks to them </a:t>
            </a:r>
            <a:endParaRPr b="0" i="0" sz="2200" u="none" cap="none" strike="noStrike">
              <a:solidFill>
                <a:srgbClr val="783F0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7e61048165e6d4a0_0"/>
          <p:cNvSpPr txBox="1"/>
          <p:nvPr>
            <p:ph type="title"/>
          </p:nvPr>
        </p:nvSpPr>
        <p:spPr>
          <a:xfrm>
            <a:off x="4975771" y="562805"/>
            <a:ext cx="8336400" cy="11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4000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950">
                <a:latin typeface="Caveat"/>
                <a:ea typeface="Caveat"/>
                <a:cs typeface="Caveat"/>
                <a:sym typeface="Caveat"/>
              </a:rPr>
              <a:t>Done by the amazing team</a:t>
            </a:r>
            <a:endParaRPr sz="695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13" name="Google Shape;413;g7e61048165e6d4a0_0"/>
          <p:cNvSpPr txBox="1"/>
          <p:nvPr/>
        </p:nvSpPr>
        <p:spPr>
          <a:xfrm>
            <a:off x="1511709" y="3862800"/>
            <a:ext cx="4903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Arwa Alghamdi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Deema Aljuribah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Razan Alnufaie</a:t>
            </a:r>
            <a:endParaRPr sz="2000"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4" name="Google Shape;414;g7e61048165e6d4a0_0"/>
          <p:cNvSpPr txBox="1"/>
          <p:nvPr/>
        </p:nvSpPr>
        <p:spPr>
          <a:xfrm>
            <a:off x="743467" y="5876700"/>
            <a:ext cx="36249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Aljazi Albabtain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Atheer Alkanhal 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Arob Alasheikh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Ajwan Aljohani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Deema alqahtani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Dena Alsuhaibani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Jana Alhazmi </a:t>
            </a:r>
            <a:endParaRPr sz="2000"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Kadi aldosari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Mashael Alasmari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15" name="Google Shape;415;g7e61048165e6d4a0_0"/>
          <p:cNvGrpSpPr/>
          <p:nvPr/>
        </p:nvGrpSpPr>
        <p:grpSpPr>
          <a:xfrm>
            <a:off x="387915" y="9236907"/>
            <a:ext cx="1123783" cy="785323"/>
            <a:chOff x="5156931" y="2922194"/>
            <a:chExt cx="324699" cy="347611"/>
          </a:xfrm>
        </p:grpSpPr>
        <p:sp>
          <p:nvSpPr>
            <p:cNvPr id="416" name="Google Shape;416;g7e61048165e6d4a0_0"/>
            <p:cNvSpPr/>
            <p:nvPr/>
          </p:nvSpPr>
          <p:spPr>
            <a:xfrm>
              <a:off x="5160706" y="3072982"/>
              <a:ext cx="317149" cy="43543"/>
            </a:xfrm>
            <a:custGeom>
              <a:rect b="b" l="l" r="r" t="t"/>
              <a:pathLst>
                <a:path extrusionOk="0" h="1661" w="12098">
                  <a:moveTo>
                    <a:pt x="15" y="1"/>
                  </a:moveTo>
                  <a:lnTo>
                    <a:pt x="0" y="1661"/>
                  </a:lnTo>
                  <a:lnTo>
                    <a:pt x="12097" y="1661"/>
                  </a:lnTo>
                  <a:lnTo>
                    <a:pt x="12083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7e61048165e6d4a0_0"/>
            <p:cNvSpPr/>
            <p:nvPr/>
          </p:nvSpPr>
          <p:spPr>
            <a:xfrm>
              <a:off x="5258330" y="2922194"/>
              <a:ext cx="128689" cy="62261"/>
            </a:xfrm>
            <a:custGeom>
              <a:rect b="b" l="l" r="r" t="t"/>
              <a:pathLst>
                <a:path extrusionOk="0" h="2375" w="4909">
                  <a:moveTo>
                    <a:pt x="2453" y="0"/>
                  </a:moveTo>
                  <a:cubicBezTo>
                    <a:pt x="2397" y="0"/>
                    <a:pt x="2339" y="22"/>
                    <a:pt x="2296" y="65"/>
                  </a:cubicBezTo>
                  <a:lnTo>
                    <a:pt x="997" y="1364"/>
                  </a:lnTo>
                  <a:lnTo>
                    <a:pt x="1" y="2375"/>
                  </a:lnTo>
                  <a:lnTo>
                    <a:pt x="4909" y="2375"/>
                  </a:lnTo>
                  <a:lnTo>
                    <a:pt x="2599" y="65"/>
                  </a:lnTo>
                  <a:cubicBezTo>
                    <a:pt x="2563" y="22"/>
                    <a:pt x="2509" y="0"/>
                    <a:pt x="2453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7e61048165e6d4a0_0"/>
            <p:cNvSpPr/>
            <p:nvPr/>
          </p:nvSpPr>
          <p:spPr>
            <a:xfrm>
              <a:off x="5258330" y="2957951"/>
              <a:ext cx="128689" cy="26503"/>
            </a:xfrm>
            <a:custGeom>
              <a:rect b="b" l="l" r="r" t="t"/>
              <a:pathLst>
                <a:path extrusionOk="0" h="1011" w="4909">
                  <a:moveTo>
                    <a:pt x="997" y="0"/>
                  </a:moveTo>
                  <a:lnTo>
                    <a:pt x="1" y="1011"/>
                  </a:lnTo>
                  <a:lnTo>
                    <a:pt x="4909" y="1011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g7e61048165e6d4a0_0"/>
            <p:cNvSpPr/>
            <p:nvPr/>
          </p:nvSpPr>
          <p:spPr>
            <a:xfrm>
              <a:off x="5180000" y="2975358"/>
              <a:ext cx="278561" cy="260761"/>
            </a:xfrm>
            <a:custGeom>
              <a:rect b="b" l="l" r="r" t="t"/>
              <a:pathLst>
                <a:path extrusionOk="0" h="9947" w="10626">
                  <a:moveTo>
                    <a:pt x="217" y="0"/>
                  </a:moveTo>
                  <a:cubicBezTo>
                    <a:pt x="102" y="0"/>
                    <a:pt x="1" y="102"/>
                    <a:pt x="1" y="217"/>
                  </a:cubicBezTo>
                  <a:lnTo>
                    <a:pt x="1" y="9946"/>
                  </a:lnTo>
                  <a:lnTo>
                    <a:pt x="10625" y="9946"/>
                  </a:lnTo>
                  <a:lnTo>
                    <a:pt x="10625" y="217"/>
                  </a:lnTo>
                  <a:cubicBezTo>
                    <a:pt x="10625" y="102"/>
                    <a:pt x="10524" y="0"/>
                    <a:pt x="10409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7e61048165e6d4a0_0"/>
            <p:cNvSpPr/>
            <p:nvPr/>
          </p:nvSpPr>
          <p:spPr>
            <a:xfrm>
              <a:off x="5438847" y="2975358"/>
              <a:ext cx="19714" cy="260761"/>
            </a:xfrm>
            <a:custGeom>
              <a:rect b="b" l="l" r="r" t="t"/>
              <a:pathLst>
                <a:path extrusionOk="0" h="9947" w="752">
                  <a:moveTo>
                    <a:pt x="1" y="0"/>
                  </a:moveTo>
                  <a:lnTo>
                    <a:pt x="1" y="9946"/>
                  </a:lnTo>
                  <a:lnTo>
                    <a:pt x="751" y="9946"/>
                  </a:lnTo>
                  <a:lnTo>
                    <a:pt x="751" y="217"/>
                  </a:lnTo>
                  <a:cubicBezTo>
                    <a:pt x="751" y="102"/>
                    <a:pt x="650" y="0"/>
                    <a:pt x="535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7e61048165e6d4a0_0"/>
            <p:cNvSpPr/>
            <p:nvPr/>
          </p:nvSpPr>
          <p:spPr>
            <a:xfrm>
              <a:off x="5180000" y="3062785"/>
              <a:ext cx="278561" cy="172967"/>
            </a:xfrm>
            <a:custGeom>
              <a:rect b="b" l="l" r="r" t="t"/>
              <a:pathLst>
                <a:path extrusionOk="0" h="6598" w="10626">
                  <a:moveTo>
                    <a:pt x="1" y="0"/>
                  </a:moveTo>
                  <a:lnTo>
                    <a:pt x="1" y="6597"/>
                  </a:lnTo>
                  <a:lnTo>
                    <a:pt x="10625" y="6597"/>
                  </a:lnTo>
                  <a:lnTo>
                    <a:pt x="10625" y="0"/>
                  </a:lnTo>
                  <a:lnTo>
                    <a:pt x="5313" y="37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g7e61048165e6d4a0_0"/>
            <p:cNvSpPr/>
            <p:nvPr/>
          </p:nvSpPr>
          <p:spPr>
            <a:xfrm>
              <a:off x="5221262" y="3114192"/>
              <a:ext cx="196953" cy="10329"/>
            </a:xfrm>
            <a:custGeom>
              <a:rect b="b" l="l" r="r" t="t"/>
              <a:pathLst>
                <a:path extrusionOk="0" h="394" w="7513">
                  <a:moveTo>
                    <a:pt x="7259" y="1"/>
                  </a:moveTo>
                  <a:cubicBezTo>
                    <a:pt x="7250" y="1"/>
                    <a:pt x="7241" y="1"/>
                    <a:pt x="7232" y="2"/>
                  </a:cubicBezTo>
                  <a:lnTo>
                    <a:pt x="246" y="2"/>
                  </a:lnTo>
                  <a:cubicBezTo>
                    <a:pt x="0" y="17"/>
                    <a:pt x="0" y="378"/>
                    <a:pt x="246" y="392"/>
                  </a:cubicBezTo>
                  <a:lnTo>
                    <a:pt x="7232" y="392"/>
                  </a:lnTo>
                  <a:cubicBezTo>
                    <a:pt x="7241" y="393"/>
                    <a:pt x="7250" y="393"/>
                    <a:pt x="7259" y="393"/>
                  </a:cubicBezTo>
                  <a:cubicBezTo>
                    <a:pt x="7512" y="393"/>
                    <a:pt x="7512" y="1"/>
                    <a:pt x="725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7e61048165e6d4a0_0"/>
            <p:cNvSpPr/>
            <p:nvPr/>
          </p:nvSpPr>
          <p:spPr>
            <a:xfrm>
              <a:off x="5254031" y="3136528"/>
              <a:ext cx="129581" cy="10696"/>
            </a:xfrm>
            <a:custGeom>
              <a:rect b="b" l="l" r="r" t="t"/>
              <a:pathLst>
                <a:path extrusionOk="0" h="408" w="4943">
                  <a:moveTo>
                    <a:pt x="255" y="1"/>
                  </a:moveTo>
                  <a:cubicBezTo>
                    <a:pt x="0" y="1"/>
                    <a:pt x="0" y="407"/>
                    <a:pt x="255" y="407"/>
                  </a:cubicBezTo>
                  <a:cubicBezTo>
                    <a:pt x="263" y="407"/>
                    <a:pt x="272" y="407"/>
                    <a:pt x="280" y="406"/>
                  </a:cubicBezTo>
                  <a:lnTo>
                    <a:pt x="4698" y="406"/>
                  </a:lnTo>
                  <a:cubicBezTo>
                    <a:pt x="4943" y="377"/>
                    <a:pt x="4943" y="31"/>
                    <a:pt x="4698" y="2"/>
                  </a:cubicBezTo>
                  <a:lnTo>
                    <a:pt x="280" y="2"/>
                  </a:lnTo>
                  <a:cubicBezTo>
                    <a:pt x="272" y="1"/>
                    <a:pt x="263" y="1"/>
                    <a:pt x="25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g7e61048165e6d4a0_0"/>
            <p:cNvSpPr/>
            <p:nvPr/>
          </p:nvSpPr>
          <p:spPr>
            <a:xfrm>
              <a:off x="5284074" y="3159282"/>
              <a:ext cx="68893" cy="10617"/>
            </a:xfrm>
            <a:custGeom>
              <a:rect b="b" l="l" r="r" t="t"/>
              <a:pathLst>
                <a:path extrusionOk="0" h="405" w="2628">
                  <a:moveTo>
                    <a:pt x="246" y="0"/>
                  </a:moveTo>
                  <a:cubicBezTo>
                    <a:pt x="0" y="15"/>
                    <a:pt x="0" y="375"/>
                    <a:pt x="246" y="404"/>
                  </a:cubicBezTo>
                  <a:lnTo>
                    <a:pt x="2382" y="404"/>
                  </a:lnTo>
                  <a:cubicBezTo>
                    <a:pt x="2628" y="375"/>
                    <a:pt x="2628" y="15"/>
                    <a:pt x="2382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7e61048165e6d4a0_0"/>
            <p:cNvSpPr/>
            <p:nvPr/>
          </p:nvSpPr>
          <p:spPr>
            <a:xfrm>
              <a:off x="5156931" y="3073009"/>
              <a:ext cx="324699" cy="196796"/>
            </a:xfrm>
            <a:custGeom>
              <a:rect b="b" l="l" r="r" t="t"/>
              <a:pathLst>
                <a:path extrusionOk="0" h="7507" w="12386">
                  <a:moveTo>
                    <a:pt x="176" y="0"/>
                  </a:moveTo>
                  <a:cubicBezTo>
                    <a:pt x="85" y="0"/>
                    <a:pt x="0" y="67"/>
                    <a:pt x="0" y="173"/>
                  </a:cubicBezTo>
                  <a:lnTo>
                    <a:pt x="0" y="7304"/>
                  </a:lnTo>
                  <a:cubicBezTo>
                    <a:pt x="0" y="7420"/>
                    <a:pt x="101" y="7506"/>
                    <a:pt x="217" y="7506"/>
                  </a:cubicBezTo>
                  <a:lnTo>
                    <a:pt x="12169" y="7506"/>
                  </a:lnTo>
                  <a:cubicBezTo>
                    <a:pt x="12285" y="7506"/>
                    <a:pt x="12386" y="7420"/>
                    <a:pt x="12386" y="7304"/>
                  </a:cubicBezTo>
                  <a:lnTo>
                    <a:pt x="12386" y="173"/>
                  </a:lnTo>
                  <a:cubicBezTo>
                    <a:pt x="12375" y="76"/>
                    <a:pt x="12291" y="3"/>
                    <a:pt x="12201" y="3"/>
                  </a:cubicBezTo>
                  <a:cubicBezTo>
                    <a:pt x="12171" y="3"/>
                    <a:pt x="12140" y="11"/>
                    <a:pt x="12111" y="29"/>
                  </a:cubicBezTo>
                  <a:lnTo>
                    <a:pt x="11722" y="303"/>
                  </a:lnTo>
                  <a:lnTo>
                    <a:pt x="6294" y="4201"/>
                  </a:lnTo>
                  <a:cubicBezTo>
                    <a:pt x="6265" y="4222"/>
                    <a:pt x="6229" y="4233"/>
                    <a:pt x="6193" y="4233"/>
                  </a:cubicBezTo>
                  <a:cubicBezTo>
                    <a:pt x="6157" y="4233"/>
                    <a:pt x="6121" y="4222"/>
                    <a:pt x="6092" y="4201"/>
                  </a:cubicBezTo>
                  <a:lnTo>
                    <a:pt x="274" y="29"/>
                  </a:lnTo>
                  <a:cubicBezTo>
                    <a:pt x="243" y="9"/>
                    <a:pt x="209" y="0"/>
                    <a:pt x="17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g7e61048165e6d4a0_0"/>
            <p:cNvSpPr/>
            <p:nvPr/>
          </p:nvSpPr>
          <p:spPr>
            <a:xfrm>
              <a:off x="5464197" y="3072694"/>
              <a:ext cx="17433" cy="197111"/>
            </a:xfrm>
            <a:custGeom>
              <a:rect b="b" l="l" r="r" t="t"/>
              <a:pathLst>
                <a:path extrusionOk="0" h="7519" w="665">
                  <a:moveTo>
                    <a:pt x="481" y="0"/>
                  </a:moveTo>
                  <a:cubicBezTo>
                    <a:pt x="450" y="0"/>
                    <a:pt x="419" y="8"/>
                    <a:pt x="390" y="26"/>
                  </a:cubicBezTo>
                  <a:lnTo>
                    <a:pt x="1" y="301"/>
                  </a:lnTo>
                  <a:lnTo>
                    <a:pt x="1" y="7518"/>
                  </a:lnTo>
                  <a:lnTo>
                    <a:pt x="448" y="7518"/>
                  </a:lnTo>
                  <a:cubicBezTo>
                    <a:pt x="564" y="7518"/>
                    <a:pt x="665" y="7432"/>
                    <a:pt x="665" y="7316"/>
                  </a:cubicBezTo>
                  <a:lnTo>
                    <a:pt x="665" y="185"/>
                  </a:lnTo>
                  <a:cubicBezTo>
                    <a:pt x="665" y="76"/>
                    <a:pt x="575" y="0"/>
                    <a:pt x="48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g7e61048165e6d4a0_0"/>
            <p:cNvSpPr/>
            <p:nvPr/>
          </p:nvSpPr>
          <p:spPr>
            <a:xfrm>
              <a:off x="5217461" y="3013579"/>
              <a:ext cx="32585" cy="32952"/>
            </a:xfrm>
            <a:custGeom>
              <a:rect b="b" l="l" r="r" t="t"/>
              <a:pathLst>
                <a:path extrusionOk="0" h="1257" w="1243">
                  <a:moveTo>
                    <a:pt x="188" y="0"/>
                  </a:moveTo>
                  <a:cubicBezTo>
                    <a:pt x="87" y="0"/>
                    <a:pt x="1" y="87"/>
                    <a:pt x="1" y="203"/>
                  </a:cubicBezTo>
                  <a:lnTo>
                    <a:pt x="1" y="1054"/>
                  </a:lnTo>
                  <a:cubicBezTo>
                    <a:pt x="1" y="1155"/>
                    <a:pt x="87" y="1256"/>
                    <a:pt x="188" y="1256"/>
                  </a:cubicBezTo>
                  <a:lnTo>
                    <a:pt x="1040" y="1256"/>
                  </a:lnTo>
                  <a:cubicBezTo>
                    <a:pt x="1156" y="1256"/>
                    <a:pt x="1242" y="1155"/>
                    <a:pt x="1242" y="1054"/>
                  </a:cubicBezTo>
                  <a:lnTo>
                    <a:pt x="1242" y="203"/>
                  </a:lnTo>
                  <a:cubicBezTo>
                    <a:pt x="1242" y="87"/>
                    <a:pt x="1156" y="0"/>
                    <a:pt x="1040" y="0"/>
                  </a:cubicBezTo>
                  <a:close/>
                </a:path>
              </a:pathLst>
            </a:custGeom>
            <a:solidFill>
              <a:srgbClr val="96ABBB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g7e61048165e6d4a0_0"/>
            <p:cNvSpPr/>
            <p:nvPr/>
          </p:nvSpPr>
          <p:spPr>
            <a:xfrm>
              <a:off x="5271595" y="3008258"/>
              <a:ext cx="36491" cy="10670"/>
            </a:xfrm>
            <a:custGeom>
              <a:rect b="b" l="l" r="r" t="t"/>
              <a:pathLst>
                <a:path extrusionOk="0" h="407" w="1392">
                  <a:moveTo>
                    <a:pt x="1137" y="0"/>
                  </a:moveTo>
                  <a:cubicBezTo>
                    <a:pt x="1129" y="0"/>
                    <a:pt x="1120" y="0"/>
                    <a:pt x="1112" y="1"/>
                  </a:cubicBezTo>
                  <a:lnTo>
                    <a:pt x="245" y="1"/>
                  </a:lnTo>
                  <a:cubicBezTo>
                    <a:pt x="0" y="30"/>
                    <a:pt x="0" y="391"/>
                    <a:pt x="245" y="406"/>
                  </a:cubicBezTo>
                  <a:lnTo>
                    <a:pt x="1112" y="406"/>
                  </a:lnTo>
                  <a:cubicBezTo>
                    <a:pt x="1120" y="406"/>
                    <a:pt x="1129" y="407"/>
                    <a:pt x="1137" y="407"/>
                  </a:cubicBezTo>
                  <a:cubicBezTo>
                    <a:pt x="1392" y="407"/>
                    <a:pt x="1392" y="0"/>
                    <a:pt x="113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g7e61048165e6d4a0_0"/>
            <p:cNvSpPr/>
            <p:nvPr/>
          </p:nvSpPr>
          <p:spPr>
            <a:xfrm>
              <a:off x="5270206" y="3036255"/>
              <a:ext cx="113406" cy="10670"/>
            </a:xfrm>
            <a:custGeom>
              <a:rect b="b" l="l" r="r" t="t"/>
              <a:pathLst>
                <a:path extrusionOk="0" h="407" w="4326">
                  <a:moveTo>
                    <a:pt x="271" y="0"/>
                  </a:moveTo>
                  <a:cubicBezTo>
                    <a:pt x="0" y="0"/>
                    <a:pt x="5" y="406"/>
                    <a:pt x="284" y="406"/>
                  </a:cubicBezTo>
                  <a:cubicBezTo>
                    <a:pt x="289" y="406"/>
                    <a:pt x="294" y="406"/>
                    <a:pt x="298" y="406"/>
                  </a:cubicBezTo>
                  <a:lnTo>
                    <a:pt x="4081" y="406"/>
                  </a:lnTo>
                  <a:cubicBezTo>
                    <a:pt x="4326" y="377"/>
                    <a:pt x="4326" y="16"/>
                    <a:pt x="4081" y="2"/>
                  </a:cubicBezTo>
                  <a:lnTo>
                    <a:pt x="298" y="2"/>
                  </a:lnTo>
                  <a:cubicBezTo>
                    <a:pt x="289" y="1"/>
                    <a:pt x="280" y="0"/>
                    <a:pt x="27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g7e61048165e6d4a0_0"/>
            <p:cNvSpPr/>
            <p:nvPr/>
          </p:nvSpPr>
          <p:spPr>
            <a:xfrm>
              <a:off x="5223517" y="3080532"/>
              <a:ext cx="69915" cy="10670"/>
            </a:xfrm>
            <a:custGeom>
              <a:rect b="b" l="l" r="r" t="t"/>
              <a:pathLst>
                <a:path extrusionOk="0" h="407" w="2667">
                  <a:moveTo>
                    <a:pt x="2396" y="0"/>
                  </a:moveTo>
                  <a:cubicBezTo>
                    <a:pt x="2387" y="0"/>
                    <a:pt x="2378" y="1"/>
                    <a:pt x="2368" y="2"/>
                  </a:cubicBezTo>
                  <a:lnTo>
                    <a:pt x="246" y="2"/>
                  </a:lnTo>
                  <a:cubicBezTo>
                    <a:pt x="1" y="16"/>
                    <a:pt x="1" y="377"/>
                    <a:pt x="246" y="406"/>
                  </a:cubicBezTo>
                  <a:lnTo>
                    <a:pt x="2368" y="406"/>
                  </a:lnTo>
                  <a:cubicBezTo>
                    <a:pt x="2373" y="406"/>
                    <a:pt x="2378" y="406"/>
                    <a:pt x="2382" y="406"/>
                  </a:cubicBezTo>
                  <a:cubicBezTo>
                    <a:pt x="2662" y="406"/>
                    <a:pt x="2667" y="0"/>
                    <a:pt x="2396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7e61048165e6d4a0_0"/>
            <p:cNvSpPr/>
            <p:nvPr/>
          </p:nvSpPr>
          <p:spPr>
            <a:xfrm>
              <a:off x="5183251" y="3234152"/>
              <a:ext cx="56939" cy="10696"/>
            </a:xfrm>
            <a:custGeom>
              <a:rect b="b" l="l" r="r" t="t"/>
              <a:pathLst>
                <a:path extrusionOk="0" h="408" w="2172">
                  <a:moveTo>
                    <a:pt x="255" y="1"/>
                  </a:moveTo>
                  <a:cubicBezTo>
                    <a:pt x="1" y="1"/>
                    <a:pt x="1" y="408"/>
                    <a:pt x="255" y="408"/>
                  </a:cubicBezTo>
                  <a:cubicBezTo>
                    <a:pt x="264" y="408"/>
                    <a:pt x="272" y="407"/>
                    <a:pt x="281" y="406"/>
                  </a:cubicBezTo>
                  <a:lnTo>
                    <a:pt x="1927" y="406"/>
                  </a:lnTo>
                  <a:cubicBezTo>
                    <a:pt x="2172" y="378"/>
                    <a:pt x="2172" y="31"/>
                    <a:pt x="1927" y="2"/>
                  </a:cubicBezTo>
                  <a:lnTo>
                    <a:pt x="281" y="2"/>
                  </a:lnTo>
                  <a:cubicBezTo>
                    <a:pt x="272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2" name="Google Shape;432;g7e61048165e6d4a0_0"/>
          <p:cNvSpPr txBox="1"/>
          <p:nvPr/>
        </p:nvSpPr>
        <p:spPr>
          <a:xfrm>
            <a:off x="1847850" y="9625934"/>
            <a:ext cx="4056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 anatomyteam442@gmail.com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3" name="Google Shape;433;g7e61048165e6d4a0_0"/>
          <p:cNvSpPr txBox="1"/>
          <p:nvPr/>
        </p:nvSpPr>
        <p:spPr>
          <a:xfrm>
            <a:off x="2568607" y="5375909"/>
            <a:ext cx="30000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/>
          </a:p>
        </p:txBody>
      </p:sp>
      <p:sp>
        <p:nvSpPr>
          <p:cNvPr id="434" name="Google Shape;434;g7e61048165e6d4a0_0"/>
          <p:cNvSpPr txBox="1"/>
          <p:nvPr/>
        </p:nvSpPr>
        <p:spPr>
          <a:xfrm>
            <a:off x="12321809" y="4017900"/>
            <a:ext cx="4903800" cy="11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Mishal Alsuwayegh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Alghamdi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5" name="Google Shape;435;g7e61048165e6d4a0_0"/>
          <p:cNvSpPr txBox="1"/>
          <p:nvPr/>
        </p:nvSpPr>
        <p:spPr>
          <a:xfrm>
            <a:off x="4183729" y="5870588"/>
            <a:ext cx="30000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Noura Bin hammad</a:t>
            </a:r>
            <a:endParaRPr sz="2000">
              <a:solidFill>
                <a:schemeClr val="dk1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Najla aldhbiban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Nouf aldalaqan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Razan alasmari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Roaa alharbi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Raghad Mohammed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Shaden albassam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Waha Almathami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Walaa AlMutawa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Yara Ameer Alalwan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6" name="Google Shape;436;g7e61048165e6d4a0_0"/>
          <p:cNvSpPr txBox="1"/>
          <p:nvPr/>
        </p:nvSpPr>
        <p:spPr>
          <a:xfrm>
            <a:off x="11311926" y="5779600"/>
            <a:ext cx="3857400" cy="4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Othman Aldraihem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Faisal Alomar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Abdullah Alturki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Othman Alabdullah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Omar Alkadhi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Abdullah Ali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Meshari Alshathri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Yazeed Alsanad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Fahd Mobaireek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Emad Almutairi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7" name="Google Shape;437;g7e61048165e6d4a0_0"/>
          <p:cNvSpPr txBox="1"/>
          <p:nvPr/>
        </p:nvSpPr>
        <p:spPr>
          <a:xfrm>
            <a:off x="13137057" y="5278809"/>
            <a:ext cx="30000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/>
          </a:p>
        </p:txBody>
      </p:sp>
      <p:sp>
        <p:nvSpPr>
          <p:cNvPr id="438" name="Google Shape;438;g7e61048165e6d4a0_0"/>
          <p:cNvSpPr txBox="1"/>
          <p:nvPr/>
        </p:nvSpPr>
        <p:spPr>
          <a:xfrm>
            <a:off x="14752175" y="5773500"/>
            <a:ext cx="3483300" cy="47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Nasser Alghaith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Saad Almogren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Azzam Abdullah Alotaibi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Hassan Ali Alabdullatif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Rayan Alotaibi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Nasser 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Luay Almutair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Fahad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Majed 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Abdulkarim Salman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9" name="Google Shape;439;g7e61048165e6d4a0_0"/>
          <p:cNvSpPr txBox="1"/>
          <p:nvPr/>
        </p:nvSpPr>
        <p:spPr>
          <a:xfrm>
            <a:off x="5739000" y="9601925"/>
            <a:ext cx="68100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Thanks to Faisal Alomar for his design of the team logo </a:t>
            </a:r>
            <a:endParaRPr b="1" sz="1700"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g1df9194b72536f6c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1df9194b72536f6c_13"/>
          <p:cNvSpPr txBox="1"/>
          <p:nvPr/>
        </p:nvSpPr>
        <p:spPr>
          <a:xfrm>
            <a:off x="780912" y="2216456"/>
            <a:ext cx="16726200" cy="6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mfortaa"/>
              <a:buChar char="●"/>
            </a:pPr>
            <a:r>
              <a:rPr b="0" i="0" lang="en-US" sz="3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3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Distinguish between the different groups of back muscles.</a:t>
            </a:r>
            <a:endParaRPr b="0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mfortaa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Compare between groups of back muscles as regard their nerve supply and action.</a:t>
            </a:r>
            <a:endParaRPr b="0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mfortaa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List the back muscles of each group.</a:t>
            </a:r>
            <a:endParaRPr b="0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mfortaa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Describe the attachments of each muscle of the superﬁcial group, as well as, its nerve supply and action. </a:t>
            </a:r>
            <a:endParaRPr b="0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mfortaa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Describe the triangles of back and their clinical signiﬁcance.</a:t>
            </a:r>
            <a:endParaRPr b="0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" name="Google Shape;67;g1df9194b72536f6c_13"/>
          <p:cNvSpPr txBox="1"/>
          <p:nvPr/>
        </p:nvSpPr>
        <p:spPr>
          <a:xfrm>
            <a:off x="1718107" y="990487"/>
            <a:ext cx="14851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Objectives :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Google Shape;72;p2"/>
          <p:cNvGraphicFramePr/>
          <p:nvPr/>
        </p:nvGraphicFramePr>
        <p:xfrm>
          <a:off x="831051" y="13755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{0BAD3663-9931-44AF-9045-B21758A08D4F}</a:tableStyleId>
              </a:tblPr>
              <a:tblGrid>
                <a:gridCol w="3386850"/>
                <a:gridCol w="3386850"/>
                <a:gridCol w="3386850"/>
                <a:gridCol w="3386850"/>
                <a:gridCol w="3386850"/>
              </a:tblGrid>
              <a:tr h="131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Development 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Attached 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Function 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supply 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2029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Deep group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t/>
                      </a:r>
                      <a:endParaRPr sz="23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Intrinsic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muscle (develop in the back )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Attached to the </a:t>
                      </a:r>
                      <a:r>
                        <a:rPr b="1"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vertebral column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and </a:t>
                      </a:r>
                      <a:r>
                        <a:rPr b="1"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head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Moves </a:t>
                      </a:r>
                      <a:r>
                        <a:rPr b="1"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vertebral column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and the </a:t>
                      </a:r>
                      <a:r>
                        <a:rPr b="1"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head</a:t>
                      </a:r>
                      <a:endParaRPr b="1"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Supplied by </a:t>
                      </a:r>
                      <a:r>
                        <a:rPr b="1" lang="en-US" sz="2000" u="sng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</a:t>
                      </a:r>
                      <a:r>
                        <a:rPr b="1" lang="en-US" sz="2000" u="sng" cap="none" strike="noStrike">
                          <a:solidFill>
                            <a:srgbClr val="FF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2000" u="sng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rami</a:t>
                      </a:r>
                      <a:r>
                        <a:rPr b="1" lang="en-US" sz="2000" u="sng" cap="none" strike="noStrike">
                          <a:solidFill>
                            <a:srgbClr val="FF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 spinal nerves 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2029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Intermediate group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Extrinsic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muscle (not developed in the back)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No fascia between extrinsic group </a:t>
                      </a:r>
                      <a:endParaRPr sz="20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99999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Explanation: the deep muscles have fascia between the group itself to stabilize the muscles , but the intermediate and superficial don’t have </a:t>
                      </a:r>
                      <a:endParaRPr sz="1800" u="none" cap="none" strike="noStrike">
                        <a:solidFill>
                          <a:srgbClr val="99999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Attached to </a:t>
                      </a:r>
                      <a:r>
                        <a:rPr b="1"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ribs</a:t>
                      </a:r>
                      <a:endParaRPr b="1"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May serve in </a:t>
                      </a:r>
                      <a:r>
                        <a:rPr b="1"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respiratory function</a:t>
                      </a:r>
                      <a:endParaRPr b="1"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Associated with thoracic cage </a:t>
                      </a:r>
                      <a:r>
                        <a:rPr b="1" lang="en-US" sz="2000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movement </a:t>
                      </a:r>
                      <a:endParaRPr b="1" sz="2000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Supplied by the </a:t>
                      </a:r>
                      <a:r>
                        <a:rPr b="1" lang="en-US" sz="2000" u="sng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rami</a:t>
                      </a:r>
                      <a:r>
                        <a:rPr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 spinal nerves 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2029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Superficial group 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Extrinsic</a:t>
                      </a: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muscle (not developed in the back)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No fascia between extrinsic group 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Attached to </a:t>
                      </a:r>
                      <a:r>
                        <a:rPr b="1"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upper limb ( shoulder)</a:t>
                      </a:r>
                      <a:endParaRPr b="1"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Involved in the movement of the </a:t>
                      </a:r>
                      <a:r>
                        <a:rPr b="1" lang="en-US" sz="20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upper limb ( shoulder )</a:t>
                      </a:r>
                      <a:endParaRPr b="1" sz="20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Supplied by the </a:t>
                      </a:r>
                      <a:r>
                        <a:rPr b="1" lang="en-US" sz="2000" u="sng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rami</a:t>
                      </a: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of spinal nerves 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3" name="Google Shape;73;p2"/>
          <p:cNvSpPr txBox="1"/>
          <p:nvPr/>
        </p:nvSpPr>
        <p:spPr>
          <a:xfrm>
            <a:off x="2277853" y="318462"/>
            <a:ext cx="14851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Back muscle are organized into 3 groups :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4" name="Google Shape;7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667f1d12239bc74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667f1d12239bc740_0"/>
          <p:cNvSpPr txBox="1"/>
          <p:nvPr/>
        </p:nvSpPr>
        <p:spPr>
          <a:xfrm>
            <a:off x="2183433" y="318462"/>
            <a:ext cx="14851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Muscles: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81" name="Google Shape;81;g667f1d12239bc740_0"/>
          <p:cNvGraphicFramePr/>
          <p:nvPr/>
        </p:nvGraphicFramePr>
        <p:xfrm>
          <a:off x="1417825" y="12597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{0BAD3663-9931-44AF-9045-B21758A08D4F}</a:tableStyleId>
              </a:tblPr>
              <a:tblGrid>
                <a:gridCol w="5461000"/>
                <a:gridCol w="5461000"/>
                <a:gridCol w="5461000"/>
              </a:tblGrid>
              <a:tr h="1690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Deep group 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Intermediate group 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Superficial group </a:t>
                      </a:r>
                      <a:endParaRPr sz="3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2468725">
                <a:tc>
                  <a:txBody>
                    <a:bodyPr/>
                    <a:lstStyle/>
                    <a:p>
                      <a:pPr indent="-3937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Comfortaa"/>
                        <a:buChar char="-"/>
                      </a:pPr>
                      <a:r>
                        <a:rPr lang="en-US" sz="26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</a:t>
                      </a: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liocostalis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937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Comfortaa"/>
                        <a:buChar char="-"/>
                      </a:pPr>
                      <a:r>
                        <a:rPr lang="en-US" sz="26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</a:t>
                      </a: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ongissimus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937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Comfortaa"/>
                        <a:buChar char="-"/>
                      </a:pPr>
                      <a:r>
                        <a:rPr lang="en-US" sz="26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</a:t>
                      </a: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pinalis 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(I Like Standing )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937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Comfortaa"/>
                        <a:buChar char="-"/>
                      </a:pP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Serratus posterior </a:t>
                      </a:r>
                      <a:r>
                        <a:rPr b="1"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superior</a:t>
                      </a: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937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Comfortaa"/>
                        <a:buChar char="-"/>
                      </a:pP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Serratus posterior </a:t>
                      </a:r>
                      <a:r>
                        <a:rPr b="1"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inferior</a:t>
                      </a: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937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Comfortaa"/>
                        <a:buChar char="-"/>
                      </a:pP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Trapezius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937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Comfortaa"/>
                        <a:buChar char="-"/>
                      </a:pP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Levator scapulae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937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Comfortaa"/>
                        <a:buChar char="-"/>
                      </a:pP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Rhomboid Minor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937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Comfortaa"/>
                        <a:buChar char="-"/>
                      </a:pP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Rhomboid Major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937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Comfortaa"/>
                        <a:buChar char="-"/>
                      </a:pPr>
                      <a:r>
                        <a:rPr lang="en-US" sz="2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Latissimus Dorsi</a:t>
                      </a:r>
                      <a:endParaRPr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64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82" name="Google Shape;82;g667f1d12239bc74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5399" y="5419175"/>
            <a:ext cx="2925475" cy="446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667f1d12239bc74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82131" y="5546574"/>
            <a:ext cx="2925474" cy="420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667f1d12239bc74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92236" y="5546577"/>
            <a:ext cx="2688540" cy="420962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667f1d12239bc740_0">
            <a:hlinkClick r:id="rId7"/>
          </p:cNvPr>
          <p:cNvSpPr txBox="1"/>
          <p:nvPr/>
        </p:nvSpPr>
        <p:spPr>
          <a:xfrm>
            <a:off x="16607606" y="817965"/>
            <a:ext cx="1493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Helpful video 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86" name="Google Shape;86;g667f1d12239bc740_0"/>
          <p:cNvGrpSpPr/>
          <p:nvPr/>
        </p:nvGrpSpPr>
        <p:grpSpPr>
          <a:xfrm>
            <a:off x="16795192" y="10"/>
            <a:ext cx="1117916" cy="779647"/>
            <a:chOff x="3051531" y="1516809"/>
            <a:chExt cx="390034" cy="296545"/>
          </a:xfrm>
        </p:grpSpPr>
        <p:sp>
          <p:nvSpPr>
            <p:cNvPr id="87" name="Google Shape;87;g667f1d12239bc740_0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g667f1d12239bc740_0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g667f1d12239bc740_0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g667f1d12239bc740_0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g667f1d12239bc740_0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g667f1d12239bc740_0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g667f1d12239bc740_0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g667f1d12239bc740_0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g667f1d12239bc740_0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g667f1d12239bc740_0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g667f1d12239bc740_0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g667f1d12239bc740_0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g667f1d12239bc740_0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g667f1d12239bc740_0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g667f1d12239bc740_0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667f1d12239bc74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667f1d12239bc740_4"/>
          <p:cNvSpPr txBox="1"/>
          <p:nvPr/>
        </p:nvSpPr>
        <p:spPr>
          <a:xfrm>
            <a:off x="-3065806" y="513959"/>
            <a:ext cx="14851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Deep muscle of Back 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8" name="Google Shape;108;g667f1d12239bc740_4"/>
          <p:cNvSpPr/>
          <p:nvPr/>
        </p:nvSpPr>
        <p:spPr>
          <a:xfrm>
            <a:off x="2349465" y="2224017"/>
            <a:ext cx="7221300" cy="10776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They extend 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from sacrum to the skull.</a:t>
            </a:r>
            <a:endParaRPr b="0" i="0" sz="25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9" name="Google Shape;109;g667f1d12239bc740_4"/>
          <p:cNvSpPr/>
          <p:nvPr/>
        </p:nvSpPr>
        <p:spPr>
          <a:xfrm>
            <a:off x="2349475" y="3534450"/>
            <a:ext cx="7221300" cy="20766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They include </a:t>
            </a:r>
            <a:r>
              <a:rPr b="0" i="0" lang="en-US" sz="22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extensors</a:t>
            </a:r>
            <a:r>
              <a:rPr b="0" i="0" lang="en-US" sz="2200" u="none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b="0" i="0" lang="en-US" sz="22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rotators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of the </a:t>
            </a:r>
            <a:r>
              <a:rPr b="0" i="0" lang="en-US" sz="22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head and vertebral column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r>
              <a:rPr b="0" i="0" lang="en-US" sz="22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So, It is a set of muscles that straighten and rotate the back .</a:t>
            </a:r>
            <a:endParaRPr b="0" i="0" sz="22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0" name="Google Shape;110;g667f1d12239bc740_4"/>
          <p:cNvSpPr/>
          <p:nvPr/>
        </p:nvSpPr>
        <p:spPr>
          <a:xfrm>
            <a:off x="2349475" y="6033575"/>
            <a:ext cx="7221300" cy="20766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Their tone is responsible for the 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maintenance of normal curvature of the vertebral column.</a:t>
            </a:r>
            <a:r>
              <a:rPr b="0" i="0" lang="en-US" sz="22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in state of relaxation not all muscles are relaxed and these contracted fibers maintain the muscle tone </a:t>
            </a:r>
            <a:endParaRPr b="0" i="0" sz="25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g667f1d12239bc740_4"/>
          <p:cNvSpPr/>
          <p:nvPr/>
        </p:nvSpPr>
        <p:spPr>
          <a:xfrm>
            <a:off x="2349475" y="8303950"/>
            <a:ext cx="7221300" cy="16809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largest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muscle of this group is 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Erector spinae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which is formed of 3 vertical columns (from lateral to medial). 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Iliocostalis, Longissimus, Spinalis.</a:t>
            </a:r>
            <a:endParaRPr b="0" i="0" sz="25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12" name="Google Shape;112;g667f1d12239bc740_4"/>
          <p:cNvGrpSpPr/>
          <p:nvPr/>
        </p:nvGrpSpPr>
        <p:grpSpPr>
          <a:xfrm rot="5400000">
            <a:off x="-2544734" y="5217974"/>
            <a:ext cx="7886837" cy="1518175"/>
            <a:chOff x="812661" y="1603093"/>
            <a:chExt cx="1065400" cy="199500"/>
          </a:xfrm>
        </p:grpSpPr>
        <p:sp>
          <p:nvSpPr>
            <p:cNvPr id="113" name="Google Shape;113;g667f1d12239bc740_4"/>
            <p:cNvSpPr/>
            <p:nvPr/>
          </p:nvSpPr>
          <p:spPr>
            <a:xfrm>
              <a:off x="812661" y="1603093"/>
              <a:ext cx="1065400" cy="199500"/>
            </a:xfrm>
            <a:custGeom>
              <a:rect b="b" l="l" r="r" t="t"/>
              <a:pathLst>
                <a:path extrusionOk="0" h="7980" w="42616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g667f1d12239bc740_4"/>
            <p:cNvSpPr/>
            <p:nvPr/>
          </p:nvSpPr>
          <p:spPr>
            <a:xfrm rot="-5400000">
              <a:off x="831473" y="1611605"/>
              <a:ext cx="172648" cy="182470"/>
            </a:xfrm>
            <a:custGeom>
              <a:rect b="b" l="l" r="r" t="t"/>
              <a:pathLst>
                <a:path extrusionOk="0" h="7100" w="7099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1</a:t>
              </a:r>
              <a:endParaRPr b="0" i="0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115" name="Google Shape;115;g667f1d12239bc740_4"/>
          <p:cNvSpPr/>
          <p:nvPr/>
        </p:nvSpPr>
        <p:spPr>
          <a:xfrm>
            <a:off x="741765" y="4260257"/>
            <a:ext cx="1313830" cy="1350775"/>
          </a:xfrm>
          <a:custGeom>
            <a:rect b="b" l="l" r="r" t="t"/>
            <a:pathLst>
              <a:path extrusionOk="0" h="7100" w="7099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6" name="Google Shape;116;g667f1d12239bc740_4"/>
          <p:cNvSpPr/>
          <p:nvPr/>
        </p:nvSpPr>
        <p:spPr>
          <a:xfrm>
            <a:off x="741765" y="6363693"/>
            <a:ext cx="1313830" cy="1350775"/>
          </a:xfrm>
          <a:custGeom>
            <a:rect b="b" l="l" r="r" t="t"/>
            <a:pathLst>
              <a:path extrusionOk="0" h="7100" w="7099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7" name="Google Shape;117;g667f1d12239bc740_4"/>
          <p:cNvSpPr/>
          <p:nvPr/>
        </p:nvSpPr>
        <p:spPr>
          <a:xfrm>
            <a:off x="741773" y="8467156"/>
            <a:ext cx="1313830" cy="1350775"/>
          </a:xfrm>
          <a:custGeom>
            <a:rect b="b" l="l" r="r" t="t"/>
            <a:pathLst>
              <a:path extrusionOk="0" h="7100" w="7099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8" name="Google Shape;118;g667f1d12239bc740_4"/>
          <p:cNvSpPr/>
          <p:nvPr/>
        </p:nvSpPr>
        <p:spPr>
          <a:xfrm>
            <a:off x="10803271" y="8596650"/>
            <a:ext cx="7036848" cy="1077624"/>
          </a:xfrm>
          <a:prstGeom prst="flowChartTerminator">
            <a:avLst/>
          </a:prstGeom>
          <a:solidFill>
            <a:srgbClr val="F3F3F3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Note: (the length and attachment of the muscle fibres).</a:t>
            </a:r>
            <a:endParaRPr b="0" i="0" sz="20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9" name="Google Shape;119;g667f1d12239bc740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60425" y="4462525"/>
            <a:ext cx="6379700" cy="400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667f1d12239bc740_4"/>
          <p:cNvPicPr preferRelativeResize="0"/>
          <p:nvPr/>
        </p:nvPicPr>
        <p:blipFill rotWithShape="1">
          <a:blip r:embed="rId6">
            <a:alphaModFix/>
          </a:blip>
          <a:srcRect b="25946" l="0" r="79206" t="12166"/>
          <a:stretch/>
        </p:blipFill>
        <p:spPr>
          <a:xfrm>
            <a:off x="13949450" y="439839"/>
            <a:ext cx="1910724" cy="248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667f1d12239bc740_4"/>
          <p:cNvPicPr preferRelativeResize="0"/>
          <p:nvPr/>
        </p:nvPicPr>
        <p:blipFill rotWithShape="1">
          <a:blip r:embed="rId7">
            <a:alphaModFix/>
          </a:blip>
          <a:srcRect b="47206" l="76509" r="-1611" t="12164"/>
          <a:stretch/>
        </p:blipFill>
        <p:spPr>
          <a:xfrm>
            <a:off x="16153663" y="189832"/>
            <a:ext cx="1910724" cy="298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667f1d12239bc740_4"/>
          <p:cNvPicPr preferRelativeResize="0"/>
          <p:nvPr/>
        </p:nvPicPr>
        <p:blipFill rotWithShape="1">
          <a:blip r:embed="rId8">
            <a:alphaModFix/>
          </a:blip>
          <a:srcRect b="10867" l="35331" r="41013" t="6148"/>
          <a:stretch/>
        </p:blipFill>
        <p:spPr>
          <a:xfrm>
            <a:off x="12342134" y="778327"/>
            <a:ext cx="1313824" cy="239379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667f1d12239bc740_4"/>
          <p:cNvSpPr/>
          <p:nvPr/>
        </p:nvSpPr>
        <p:spPr>
          <a:xfrm rot="-1904129">
            <a:off x="9743442" y="3019466"/>
            <a:ext cx="2551719" cy="569702"/>
          </a:xfrm>
          <a:prstGeom prst="rightArrow">
            <a:avLst>
              <a:gd fmla="val 10566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667f1d12239bc740_4"/>
          <p:cNvSpPr/>
          <p:nvPr/>
        </p:nvSpPr>
        <p:spPr>
          <a:xfrm rot="-1114957">
            <a:off x="9577824" y="7867466"/>
            <a:ext cx="1840452" cy="565607"/>
          </a:xfrm>
          <a:prstGeom prst="rightArrow">
            <a:avLst>
              <a:gd fmla="val 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667f1d12239bc740_4"/>
          <p:cNvSpPr txBox="1"/>
          <p:nvPr/>
        </p:nvSpPr>
        <p:spPr>
          <a:xfrm>
            <a:off x="12254231" y="3371709"/>
            <a:ext cx="2943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Extension for the vertebral column : </a:t>
            </a:r>
            <a:endParaRPr b="0" i="0" sz="1400" u="none" cap="none" strike="noStrike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زي لما </a:t>
            </a:r>
            <a:r>
              <a:rPr lang="en-US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الواحد يرفع</a:t>
            </a:r>
            <a:r>
              <a:rPr b="0" i="0" lang="en-US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من الركوع وممكن يصير اكسترا اكستنشن لما </a:t>
            </a:r>
            <a:r>
              <a:rPr lang="en-US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ي</a:t>
            </a:r>
            <a:r>
              <a:rPr b="0" i="0" lang="en-US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رجع على ورا زياده نفس الصوره</a:t>
            </a:r>
            <a:endParaRPr b="0" i="0" sz="1400" u="none" cap="none" strike="noStrike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667f1d12239bc740_4"/>
          <p:cNvSpPr txBox="1"/>
          <p:nvPr/>
        </p:nvSpPr>
        <p:spPr>
          <a:xfrm>
            <a:off x="9535676" y="3860059"/>
            <a:ext cx="787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667f1d12239bc740_4"/>
          <p:cNvSpPr txBox="1"/>
          <p:nvPr/>
        </p:nvSpPr>
        <p:spPr>
          <a:xfrm>
            <a:off x="11731146" y="513950"/>
            <a:ext cx="1924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Extension of the head</a:t>
            </a:r>
            <a:endParaRPr b="0" i="0" sz="14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1df9194b72536f6c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1df9194b72536f6c_9"/>
          <p:cNvSpPr txBox="1"/>
          <p:nvPr/>
        </p:nvSpPr>
        <p:spPr>
          <a:xfrm>
            <a:off x="1170019" y="654472"/>
            <a:ext cx="14851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Intermediate muscle of Back ( Serratus posterior muscle ) :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4" name="Google Shape;134;g1df9194b72536f6c_9"/>
          <p:cNvSpPr txBox="1"/>
          <p:nvPr/>
        </p:nvSpPr>
        <p:spPr>
          <a:xfrm>
            <a:off x="705925" y="1958150"/>
            <a:ext cx="15780001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-It is separated from the deep group by </a:t>
            </a:r>
            <a:r>
              <a:rPr b="0" i="0" lang="en-US" sz="2100" u="sng" cap="none" strike="noStrike">
                <a:solidFill>
                  <a:srgbClr val="CC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Thoracolumbar fascia.</a:t>
            </a:r>
            <a:endParaRPr b="0" i="0" sz="2100" u="sng" cap="none" strike="noStrike">
              <a:solidFill>
                <a:srgbClr val="CC000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sng" cap="none" strike="noStrike">
                <a:solidFill>
                  <a:srgbClr val="38761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note:</a:t>
            </a:r>
            <a:r>
              <a:rPr b="0" i="0" lang="en-US" sz="2100" u="none" cap="none" strike="noStrike">
                <a:solidFill>
                  <a:srgbClr val="38761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the thoracolumbar fascia is a sheet of connective tissue covering or binding together body structure. الطبقة البيضاء اللي تغطي العضلة</a:t>
            </a:r>
            <a:endParaRPr b="0" i="0" sz="2100" u="none" cap="none" strike="noStrike">
              <a:solidFill>
                <a:srgbClr val="38761D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The intermediate group includes 2 muscles:</a:t>
            </a:r>
            <a:endParaRPr b="0" i="0" sz="2100" u="none" cap="none" strike="noStrike">
              <a:solidFill>
                <a:srgbClr val="00000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35" name="Google Shape;135;g1df9194b72536f6c_9"/>
          <p:cNvGraphicFramePr/>
          <p:nvPr/>
        </p:nvGraphicFramePr>
        <p:xfrm>
          <a:off x="705925" y="36956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{0BAD3663-9931-44AF-9045-B21758A08D4F}</a:tableStyleId>
              </a:tblPr>
              <a:tblGrid>
                <a:gridCol w="3091750"/>
                <a:gridCol w="4988925"/>
                <a:gridCol w="4251125"/>
              </a:tblGrid>
              <a:tr h="894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Muscle</a:t>
                      </a:r>
                      <a:endParaRPr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Serratus posterior </a:t>
                      </a:r>
                      <a:r>
                        <a:rPr b="1" lang="en-US" sz="2200" u="sng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superior</a:t>
                      </a:r>
                      <a:r>
                        <a:rPr lang="en-US" sz="22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22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Serratus posterior </a:t>
                      </a:r>
                      <a:r>
                        <a:rPr b="1" lang="en-US" sz="2200" u="sng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inferior </a:t>
                      </a:r>
                      <a:endParaRPr sz="1400" u="none" cap="none" strike="noStrike">
                        <a:solidFill>
                          <a:srgbClr val="CC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4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endParaRPr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Spinous process C7-T3</a:t>
                      </a:r>
                      <a:endParaRPr sz="22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Spinous process T11-L2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4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 </a:t>
                      </a:r>
                      <a:endParaRPr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Ribs from 2-5</a:t>
                      </a:r>
                      <a:endParaRPr sz="22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Ribs from 9-12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4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</a:t>
                      </a:r>
                      <a:endParaRPr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</a:t>
                      </a:r>
                      <a:r>
                        <a:rPr lang="en-US" sz="22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Rib elevator</a:t>
                      </a:r>
                      <a:r>
                        <a:rPr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) (</a:t>
                      </a:r>
                      <a:r>
                        <a:rPr lang="en-US" sz="22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=raise up شهيق قوي</a:t>
                      </a:r>
                      <a:r>
                        <a:rPr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)</a:t>
                      </a:r>
                      <a:endParaRPr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</a:t>
                      </a:r>
                      <a:r>
                        <a:rPr lang="en-US" sz="22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Rib depressor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) </a:t>
                      </a:r>
                      <a:r>
                        <a:rPr lang="en-US" sz="22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(=pull downزفير قوي)</a:t>
                      </a:r>
                      <a:endParaRPr sz="1400" u="none" cap="none" strike="noStrike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4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Contributes in</a:t>
                      </a:r>
                      <a:endParaRPr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Deep </a:t>
                      </a:r>
                      <a:r>
                        <a:rPr b="1" lang="en-US" sz="2200" u="sng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inspiration</a:t>
                      </a:r>
                      <a:r>
                        <a:rPr lang="en-US" sz="22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22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Forced </a:t>
                      </a:r>
                      <a:r>
                        <a:rPr b="1" lang="en-US" sz="2200" u="sng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expiration </a:t>
                      </a:r>
                      <a:endParaRPr sz="1400" u="none" cap="none" strike="noStrike">
                        <a:solidFill>
                          <a:srgbClr val="C27BA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4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supply (innervation)</a:t>
                      </a:r>
                      <a:endParaRPr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rami of thoracic spinal nerve </a:t>
                      </a:r>
                      <a:r>
                        <a:rPr lang="en-US" sz="22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 intercostal Nerve)</a:t>
                      </a:r>
                      <a:endParaRPr sz="22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rami of thoracic spinal nerve </a:t>
                      </a:r>
                      <a:r>
                        <a:rPr lang="en-US" sz="22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 intercostal Nerve)</a:t>
                      </a:r>
                      <a:endParaRPr sz="1400" u="none" cap="none" strike="noStrike">
                        <a:solidFill>
                          <a:srgbClr val="C27BA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7B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36" name="Google Shape;136;g1df9194b72536f6c_9"/>
          <p:cNvPicPr preferRelativeResize="0"/>
          <p:nvPr/>
        </p:nvPicPr>
        <p:blipFill rotWithShape="1">
          <a:blip r:embed="rId4">
            <a:alphaModFix/>
          </a:blip>
          <a:srcRect b="6155" l="51076" r="8686" t="19305"/>
          <a:stretch/>
        </p:blipFill>
        <p:spPr>
          <a:xfrm>
            <a:off x="13393375" y="2866725"/>
            <a:ext cx="4769200" cy="722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1df9194b72536f6c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1df9194b72536f6c_38"/>
          <p:cNvSpPr txBox="1"/>
          <p:nvPr/>
        </p:nvSpPr>
        <p:spPr>
          <a:xfrm>
            <a:off x="-1198769" y="654459"/>
            <a:ext cx="14851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Superficial group of Back muscles: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3" name="Google Shape;143;g1df9194b72536f6c_38"/>
          <p:cNvSpPr txBox="1"/>
          <p:nvPr/>
        </p:nvSpPr>
        <p:spPr>
          <a:xfrm>
            <a:off x="705925" y="1713775"/>
            <a:ext cx="15780001" cy="10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b="0" i="0" lang="en-US" sz="2800" u="none" cap="none" strike="noStrike">
                <a:solidFill>
                  <a:srgbClr val="C27BA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They originate from the vertebral column and attached to the bone of</a:t>
            </a:r>
            <a:endParaRPr b="0" i="0" sz="2800" u="none" cap="none" strike="noStrike">
              <a:solidFill>
                <a:srgbClr val="C27BA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C27BA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the shoulder, the clavicle, scapula and the humerus.</a:t>
            </a:r>
            <a:endParaRPr b="0" i="0" sz="2800" u="none" cap="none" strike="noStrike">
              <a:solidFill>
                <a:srgbClr val="C27BA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44" name="Google Shape;144;g1df9194b72536f6c_38"/>
          <p:cNvGrpSpPr/>
          <p:nvPr/>
        </p:nvGrpSpPr>
        <p:grpSpPr>
          <a:xfrm>
            <a:off x="8512997" y="3255023"/>
            <a:ext cx="2156979" cy="2400108"/>
            <a:chOff x="1285250" y="1617275"/>
            <a:chExt cx="1090650" cy="1327200"/>
          </a:xfrm>
        </p:grpSpPr>
        <p:sp>
          <p:nvSpPr>
            <p:cNvPr id="145" name="Google Shape;145;g1df9194b72536f6c_38"/>
            <p:cNvSpPr/>
            <p:nvPr/>
          </p:nvSpPr>
          <p:spPr>
            <a:xfrm>
              <a:off x="1460300" y="1792400"/>
              <a:ext cx="740475" cy="740375"/>
            </a:xfrm>
            <a:custGeom>
              <a:rect b="b" l="l" r="r" t="t"/>
              <a:pathLst>
                <a:path extrusionOk="0" h="29615" w="29619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3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2</a:t>
              </a:r>
              <a:endParaRPr b="0" i="0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46" name="Google Shape;146;g1df9194b72536f6c_38"/>
            <p:cNvSpPr/>
            <p:nvPr/>
          </p:nvSpPr>
          <p:spPr>
            <a:xfrm>
              <a:off x="1285250" y="1617275"/>
              <a:ext cx="1090650" cy="1273950"/>
            </a:xfrm>
            <a:custGeom>
              <a:rect b="b" l="l" r="r" t="t"/>
              <a:pathLst>
                <a:path extrusionOk="0" h="50958" w="43626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g1df9194b72536f6c_38"/>
            <p:cNvSpPr/>
            <p:nvPr/>
          </p:nvSpPr>
          <p:spPr>
            <a:xfrm>
              <a:off x="1680900" y="2771175"/>
              <a:ext cx="300850" cy="173300"/>
            </a:xfrm>
            <a:custGeom>
              <a:rect b="b" l="l" r="r" t="t"/>
              <a:pathLst>
                <a:path extrusionOk="0" h="6932" w="12034">
                  <a:moveTo>
                    <a:pt x="11086" y="1"/>
                  </a:moveTo>
                  <a:cubicBezTo>
                    <a:pt x="10860" y="1"/>
                    <a:pt x="10635" y="87"/>
                    <a:pt x="10464" y="260"/>
                  </a:cubicBezTo>
                  <a:lnTo>
                    <a:pt x="6865" y="3859"/>
                  </a:lnTo>
                  <a:lnTo>
                    <a:pt x="5978" y="4742"/>
                  </a:lnTo>
                  <a:lnTo>
                    <a:pt x="5110" y="3874"/>
                  </a:lnTo>
                  <a:lnTo>
                    <a:pt x="1495" y="260"/>
                  </a:lnTo>
                  <a:cubicBezTo>
                    <a:pt x="1341" y="153"/>
                    <a:pt x="1165" y="102"/>
                    <a:pt x="989" y="102"/>
                  </a:cubicBezTo>
                  <a:cubicBezTo>
                    <a:pt x="730" y="102"/>
                    <a:pt x="474" y="214"/>
                    <a:pt x="297" y="427"/>
                  </a:cubicBezTo>
                  <a:cubicBezTo>
                    <a:pt x="0" y="783"/>
                    <a:pt x="22" y="1306"/>
                    <a:pt x="349" y="1636"/>
                  </a:cubicBezTo>
                  <a:lnTo>
                    <a:pt x="5388" y="6675"/>
                  </a:lnTo>
                  <a:cubicBezTo>
                    <a:pt x="5559" y="6846"/>
                    <a:pt x="5783" y="6931"/>
                    <a:pt x="6008" y="6931"/>
                  </a:cubicBezTo>
                  <a:cubicBezTo>
                    <a:pt x="6233" y="6931"/>
                    <a:pt x="6458" y="6846"/>
                    <a:pt x="6631" y="6675"/>
                  </a:cubicBezTo>
                  <a:lnTo>
                    <a:pt x="11666" y="1636"/>
                  </a:lnTo>
                  <a:cubicBezTo>
                    <a:pt x="12015" y="1250"/>
                    <a:pt x="12034" y="668"/>
                    <a:pt x="11711" y="260"/>
                  </a:cubicBezTo>
                  <a:cubicBezTo>
                    <a:pt x="11538" y="87"/>
                    <a:pt x="11312" y="1"/>
                    <a:pt x="11086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" name="Google Shape;148;g1df9194b72536f6c_38"/>
          <p:cNvGrpSpPr/>
          <p:nvPr/>
        </p:nvGrpSpPr>
        <p:grpSpPr>
          <a:xfrm>
            <a:off x="1901979" y="3324212"/>
            <a:ext cx="2156958" cy="2261733"/>
            <a:chOff x="-2744448" y="1162729"/>
            <a:chExt cx="1090750" cy="1337671"/>
          </a:xfrm>
        </p:grpSpPr>
        <p:sp>
          <p:nvSpPr>
            <p:cNvPr id="149" name="Google Shape;149;g1df9194b72536f6c_38"/>
            <p:cNvSpPr/>
            <p:nvPr/>
          </p:nvSpPr>
          <p:spPr>
            <a:xfrm>
              <a:off x="-2569255" y="1324416"/>
              <a:ext cx="740375" cy="740375"/>
            </a:xfrm>
            <a:custGeom>
              <a:rect b="b" l="l" r="r" t="t"/>
              <a:pathLst>
                <a:path extrusionOk="0" h="29615" w="29615">
                  <a:moveTo>
                    <a:pt x="14810" y="1"/>
                  </a:moveTo>
                  <a:cubicBezTo>
                    <a:pt x="6631" y="1"/>
                    <a:pt x="1" y="6631"/>
                    <a:pt x="1" y="14809"/>
                  </a:cubicBezTo>
                  <a:cubicBezTo>
                    <a:pt x="1" y="22988"/>
                    <a:pt x="6631" y="29615"/>
                    <a:pt x="14810" y="29615"/>
                  </a:cubicBezTo>
                  <a:cubicBezTo>
                    <a:pt x="22988" y="29615"/>
                    <a:pt x="29615" y="22988"/>
                    <a:pt x="29615" y="14809"/>
                  </a:cubicBezTo>
                  <a:cubicBezTo>
                    <a:pt x="29615" y="6631"/>
                    <a:pt x="22988" y="1"/>
                    <a:pt x="14810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3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1</a:t>
              </a:r>
              <a:endParaRPr b="0" i="0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50" name="Google Shape;150;g1df9194b72536f6c_38"/>
            <p:cNvSpPr/>
            <p:nvPr/>
          </p:nvSpPr>
          <p:spPr>
            <a:xfrm>
              <a:off x="-2744448" y="1162729"/>
              <a:ext cx="1090750" cy="1273950"/>
            </a:xfrm>
            <a:custGeom>
              <a:rect b="b" l="l" r="r" t="t"/>
              <a:pathLst>
                <a:path extrusionOk="0" h="50958" w="43630">
                  <a:moveTo>
                    <a:pt x="21815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11" y="22289"/>
                    <a:pt x="401" y="22672"/>
                    <a:pt x="879" y="22672"/>
                  </a:cubicBezTo>
                  <a:cubicBezTo>
                    <a:pt x="1354" y="22672"/>
                    <a:pt x="1744" y="22289"/>
                    <a:pt x="1755" y="21814"/>
                  </a:cubicBezTo>
                  <a:cubicBezTo>
                    <a:pt x="1755" y="10757"/>
                    <a:pt x="10753" y="1755"/>
                    <a:pt x="21811" y="1755"/>
                  </a:cubicBezTo>
                  <a:cubicBezTo>
                    <a:pt x="32869" y="1755"/>
                    <a:pt x="41870" y="10753"/>
                    <a:pt x="41870" y="21814"/>
                  </a:cubicBezTo>
                  <a:cubicBezTo>
                    <a:pt x="41870" y="32872"/>
                    <a:pt x="32872" y="41870"/>
                    <a:pt x="21815" y="41870"/>
                  </a:cubicBezTo>
                  <a:cubicBezTo>
                    <a:pt x="21329" y="41870"/>
                    <a:pt x="20935" y="42263"/>
                    <a:pt x="20935" y="42750"/>
                  </a:cubicBezTo>
                  <a:lnTo>
                    <a:pt x="20935" y="50957"/>
                  </a:lnTo>
                  <a:lnTo>
                    <a:pt x="22694" y="50942"/>
                  </a:lnTo>
                  <a:lnTo>
                    <a:pt x="22694" y="43610"/>
                  </a:lnTo>
                  <a:cubicBezTo>
                    <a:pt x="34316" y="43147"/>
                    <a:pt x="43629" y="33547"/>
                    <a:pt x="43626" y="21814"/>
                  </a:cubicBezTo>
                  <a:cubicBezTo>
                    <a:pt x="43626" y="9785"/>
                    <a:pt x="33841" y="0"/>
                    <a:pt x="21815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g1df9194b72536f6c_38"/>
            <p:cNvSpPr/>
            <p:nvPr/>
          </p:nvSpPr>
          <p:spPr>
            <a:xfrm>
              <a:off x="-2349540" y="2327100"/>
              <a:ext cx="300950" cy="173300"/>
            </a:xfrm>
            <a:custGeom>
              <a:rect b="b" l="l" r="r" t="t"/>
              <a:pathLst>
                <a:path extrusionOk="0" h="6932" w="12038">
                  <a:moveTo>
                    <a:pt x="11088" y="1"/>
                  </a:moveTo>
                  <a:cubicBezTo>
                    <a:pt x="10863" y="1"/>
                    <a:pt x="10637" y="87"/>
                    <a:pt x="10465" y="260"/>
                  </a:cubicBezTo>
                  <a:lnTo>
                    <a:pt x="6869" y="3859"/>
                  </a:lnTo>
                  <a:lnTo>
                    <a:pt x="5982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5" y="102"/>
                    <a:pt x="990" y="102"/>
                  </a:cubicBezTo>
                  <a:cubicBezTo>
                    <a:pt x="731" y="102"/>
                    <a:pt x="475" y="214"/>
                    <a:pt x="298" y="427"/>
                  </a:cubicBezTo>
                  <a:cubicBezTo>
                    <a:pt x="1" y="783"/>
                    <a:pt x="27" y="1306"/>
                    <a:pt x="353" y="1636"/>
                  </a:cubicBezTo>
                  <a:lnTo>
                    <a:pt x="5389" y="6675"/>
                  </a:lnTo>
                  <a:cubicBezTo>
                    <a:pt x="5561" y="6846"/>
                    <a:pt x="5786" y="6931"/>
                    <a:pt x="6010" y="6931"/>
                  </a:cubicBezTo>
                  <a:cubicBezTo>
                    <a:pt x="6235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9" y="1250"/>
                    <a:pt x="12038" y="668"/>
                    <a:pt x="11711" y="260"/>
                  </a:cubicBezTo>
                  <a:cubicBezTo>
                    <a:pt x="11539" y="87"/>
                    <a:pt x="11313" y="1"/>
                    <a:pt x="11088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2" name="Google Shape;152;g1df9194b72536f6c_38"/>
          <p:cNvSpPr/>
          <p:nvPr/>
        </p:nvSpPr>
        <p:spPr>
          <a:xfrm>
            <a:off x="156149" y="5839100"/>
            <a:ext cx="6545700" cy="33786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Char char="-"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Muscles connecting vertebral column to </a:t>
            </a: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scapula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( move the scapula through shoulder girdle joint) &amp; include:</a:t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1- Trapezius </a:t>
            </a:r>
            <a:endParaRPr b="0" i="0" sz="2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2-Levator scapulae</a:t>
            </a:r>
            <a:endParaRPr b="0" i="0" sz="2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3-Rhomboid Minor</a:t>
            </a:r>
            <a:endParaRPr b="0" i="0" sz="2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4-Rhomboid Major</a:t>
            </a:r>
            <a:endParaRPr b="0" i="0" sz="2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3" name="Google Shape;153;g1df9194b72536f6c_38"/>
          <p:cNvSpPr/>
          <p:nvPr/>
        </p:nvSpPr>
        <p:spPr>
          <a:xfrm>
            <a:off x="6938592" y="5839102"/>
            <a:ext cx="6545700" cy="3378600"/>
          </a:xfrm>
          <a:prstGeom prst="flowChartAlternateProcess">
            <a:avLst/>
          </a:prstGeom>
          <a:solidFill>
            <a:srgbClr val="FFFFFF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Char char="-"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Muscles connecting vertebral column to </a:t>
            </a: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humerus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( move the humerus through shoulder joint) &amp; include:</a:t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1- Latissimus dorsi.</a:t>
            </a:r>
            <a:endParaRPr b="0" i="0" sz="2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4" name="Google Shape;154;g1df9194b72536f6c_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24030" y="2294493"/>
            <a:ext cx="2739980" cy="4321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1df9194b72536f6c_38">
            <a:hlinkClick r:id="rId5"/>
          </p:cNvPr>
          <p:cNvSpPr txBox="1"/>
          <p:nvPr/>
        </p:nvSpPr>
        <p:spPr>
          <a:xfrm>
            <a:off x="15950400" y="895963"/>
            <a:ext cx="23376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 is a video done by the leader: Razan alnufaie </a:t>
            </a:r>
            <a:endParaRPr b="0" i="0" sz="1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6" name="Google Shape;156;g1df9194b72536f6c_38"/>
          <p:cNvPicPr preferRelativeResize="0"/>
          <p:nvPr/>
        </p:nvPicPr>
        <p:blipFill rotWithShape="1">
          <a:blip r:embed="rId7">
            <a:alphaModFix/>
          </a:blip>
          <a:srcRect b="-2743" l="14011" r="7402" t="0"/>
          <a:stretch/>
        </p:blipFill>
        <p:spPr>
          <a:xfrm>
            <a:off x="13930195" y="6393086"/>
            <a:ext cx="4127082" cy="33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df9194b72536f6c_38"/>
          <p:cNvSpPr txBox="1"/>
          <p:nvPr/>
        </p:nvSpPr>
        <p:spPr>
          <a:xfrm>
            <a:off x="8974510" y="6393063"/>
            <a:ext cx="8330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1df9194b72536f6c_38"/>
          <p:cNvSpPr txBox="1"/>
          <p:nvPr/>
        </p:nvSpPr>
        <p:spPr>
          <a:xfrm>
            <a:off x="14117181" y="9771675"/>
            <a:ext cx="4127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صور توضيحية لمعاني الحركات المذكوره بالسلايدز الجايه</a:t>
            </a:r>
            <a:endParaRPr b="0" i="0" sz="1400" u="none" cap="none" strike="noStrike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9" name="Google Shape;159;g1df9194b72536f6c_38"/>
          <p:cNvGrpSpPr/>
          <p:nvPr/>
        </p:nvGrpSpPr>
        <p:grpSpPr>
          <a:xfrm>
            <a:off x="16621124" y="47936"/>
            <a:ext cx="1485367" cy="848031"/>
            <a:chOff x="3051531" y="1516809"/>
            <a:chExt cx="390034" cy="296545"/>
          </a:xfrm>
        </p:grpSpPr>
        <p:sp>
          <p:nvSpPr>
            <p:cNvPr id="160" name="Google Shape;160;g1df9194b72536f6c_38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g1df9194b72536f6c_38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1df9194b72536f6c_38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g1df9194b72536f6c_38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g1df9194b72536f6c_38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g1df9194b72536f6c_38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1df9194b72536f6c_38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1df9194b72536f6c_38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1df9194b72536f6c_38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1df9194b72536f6c_38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1df9194b72536f6c_38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1df9194b72536f6c_38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g1df9194b72536f6c_38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g1df9194b72536f6c_38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1df9194b72536f6c_38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1df9194b72536f6c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414" y="88341"/>
            <a:ext cx="1172508" cy="13953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0" name="Google Shape;180;g1df9194b72536f6c_48"/>
          <p:cNvGraphicFramePr/>
          <p:nvPr/>
        </p:nvGraphicFramePr>
        <p:xfrm>
          <a:off x="892650" y="16832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{0BAD3663-9931-44AF-9045-B21758A08D4F}</a:tableStyleId>
              </a:tblPr>
              <a:tblGrid>
                <a:gridCol w="2750450"/>
                <a:gridCol w="2750450"/>
                <a:gridCol w="2750450"/>
                <a:gridCol w="2750450"/>
                <a:gridCol w="2750450"/>
                <a:gridCol w="2750450"/>
              </a:tblGrid>
              <a:tr h="903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US" sz="21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muscles</a:t>
                      </a:r>
                      <a:endParaRPr b="1" sz="21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t/>
                      </a:r>
                      <a:endParaRPr b="1" sz="21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US" sz="21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 </a:t>
                      </a:r>
                      <a:endParaRPr b="1" sz="21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 </a:t>
                      </a:r>
                      <a:endParaRPr b="1"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666666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(Movement)</a:t>
                      </a:r>
                      <a:endParaRPr b="1" sz="2000" u="none" cap="none" strike="noStrike">
                        <a:solidFill>
                          <a:srgbClr val="666666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Harmattan"/>
                        <a:ea typeface="Harmattan"/>
                        <a:cs typeface="Harmattan"/>
                        <a:sym typeface="Harmatt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supply</a:t>
                      </a:r>
                      <a:r>
                        <a:rPr b="1" lang="en-US" sz="1800" u="none" cap="none" strike="noStrike">
                          <a:latin typeface="Harmattan"/>
                          <a:ea typeface="Harmattan"/>
                          <a:cs typeface="Harmattan"/>
                          <a:sym typeface="Harmattan"/>
                        </a:rPr>
                        <a:t> </a:t>
                      </a:r>
                      <a:endParaRPr b="1" sz="1800" u="none" cap="none" strike="noStrike">
                        <a:latin typeface="Harmattan"/>
                        <a:ea typeface="Harmattan"/>
                        <a:cs typeface="Harmattan"/>
                        <a:sym typeface="Harmattan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Harmattan"/>
                        <a:ea typeface="Harmattan"/>
                        <a:cs typeface="Harmattan"/>
                        <a:sym typeface="Harmatt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Pictures</a:t>
                      </a:r>
                      <a:endParaRPr b="1"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3786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t/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Trapezius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To test the accessory nerve, trapezius function can be assessed by shoulders shrug</a:t>
                      </a:r>
                      <a:endParaRPr sz="15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Shoulder shrug:</a:t>
                      </a:r>
                      <a:endParaRPr sz="15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زي الحركه اللي تسوينها لما تقولين</a:t>
                      </a:r>
                      <a:endParaRPr sz="15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 don’t know </a:t>
                      </a:r>
                      <a:endParaRPr sz="15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B6D7A8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 anchor="ctr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Skull</a:t>
                      </a:r>
                      <a:endParaRPr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-ligamentum  nuchae </a:t>
                      </a:r>
                      <a:endParaRPr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spinous processes of cervical &amp; thoracic vertebrae</a:t>
                      </a: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(C7-T12)</a:t>
                      </a:r>
                      <a:endParaRPr b="1"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 1/3 of the  clavicle, acromion &amp; spine of the scapula.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3D85C6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rotation of scapula during abduction of humerus above horizontal.</a:t>
                      </a:r>
                      <a:endParaRPr b="1" sz="1600" u="none" cap="none" strike="noStrike">
                        <a:solidFill>
                          <a:srgbClr val="3D85C6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highlight>
                            <a:srgbClr val="FFF2CC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highlight>
                            <a:srgbClr val="FFF2CC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1600" u="none" cap="none" strike="noStrike">
                          <a:highlight>
                            <a:srgbClr val="FFF2CC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upper ﬁbers: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elevate the scapula </a:t>
                      </a: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and rotates it during abduction of the arm</a:t>
                      </a:r>
                      <a:r>
                        <a:rPr lang="en-US" sz="1600" u="none" cap="none" strike="noStrike">
                          <a:solidFill>
                            <a:srgbClr val="FF00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16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(humerus) </a:t>
                      </a:r>
                      <a:endParaRPr sz="16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highlight>
                            <a:srgbClr val="D9EAD3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highlight>
                            <a:srgbClr val="D9EAD3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1600" u="none" cap="none" strike="noStrike">
                          <a:highlight>
                            <a:srgbClr val="D9EAD3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middle ﬁbers: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retract scapula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highlight>
                            <a:srgbClr val="CFE2F3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highlight>
                            <a:srgbClr val="CFE2F3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1600" u="none" cap="none" strike="noStrike">
                          <a:highlight>
                            <a:srgbClr val="CFE2F3"/>
                          </a:highlight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lower ﬁbers: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depress scapula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motor innervation: spinal root of accessory</a:t>
                      </a:r>
                      <a:r>
                        <a:rPr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16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(11th cranial)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nerve 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proprioceptor (sensory): ﬁbers from C3 &amp; C4 spinal nerves</a:t>
                      </a:r>
                      <a:endParaRPr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79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Latissimus Dorsi</a:t>
                      </a:r>
                      <a:endParaRPr b="1"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Harmattan"/>
                        <a:ea typeface="Harmattan"/>
                        <a:cs typeface="Harmattan"/>
                        <a:sym typeface="Harmattan"/>
                      </a:endParaRPr>
                    </a:p>
                  </a:txBody>
                  <a:tcPr marT="97900" marB="97900" marR="103625" marL="103625" anchor="ctr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 </a:t>
                      </a: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Spinous processes 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</a:t>
                      </a:r>
                      <a:r>
                        <a:rPr lang="en-US" sz="1600" u="none" cap="none" strike="noStrike">
                          <a:solidFill>
                            <a:srgbClr val="FF00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(T6-T12)</a:t>
                      </a:r>
                      <a:r>
                        <a:rPr b="1" lang="en-US" sz="1600" u="none" cap="none" strike="noStrike">
                          <a:solidFill>
                            <a:srgbClr val="FF00F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1600" u="none" cap="none" strike="noStrike">
                          <a:solidFill>
                            <a:srgbClr val="3D85C6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/spines of thoracic vertebrae</a:t>
                      </a:r>
                      <a:endParaRPr b="1" sz="1600" u="none" cap="none" strike="noStrike">
                        <a:solidFill>
                          <a:srgbClr val="3D85C6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Iliac crest</a:t>
                      </a:r>
                      <a:endParaRPr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Thoracolumbar fascia</a:t>
                      </a:r>
                      <a:endParaRPr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inferior 3 or 4 ribs	</a:t>
                      </a:r>
                      <a:endParaRPr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tendon attaches to the intertubercular sulcus of the humerus.</a:t>
                      </a:r>
                      <a:endParaRPr sz="15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rgbClr val="3D85C6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/bicipital groove of humerus.</a:t>
                      </a:r>
                      <a:endParaRPr sz="1500" u="none" cap="none" strike="noStrike">
                        <a:solidFill>
                          <a:srgbClr val="3D85C6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0000F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rgbClr val="99999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Intertubercular sulcus and bicipital groove of the humerus are the same just different names for the same area on the humerus </a:t>
                      </a:r>
                      <a:endParaRPr sz="1500" u="none" cap="none" strike="noStrike">
                        <a:solidFill>
                          <a:srgbClr val="99999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99999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extension 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adduction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medial rotation </a:t>
                      </a: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 upper limb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/</a:t>
                      </a:r>
                      <a:r>
                        <a:rPr lang="en-US" sz="1600" u="none" cap="none" strike="noStrike">
                          <a:solidFill>
                            <a:srgbClr val="3D85C6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 humerus (arm, shoulder joint).</a:t>
                      </a:r>
                      <a:endParaRPr sz="1600" u="none" cap="none" strike="noStrike">
                        <a:solidFill>
                          <a:srgbClr val="3D85C6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Any muscle to move shoulder joint should be attached to humerus </a:t>
                      </a:r>
                      <a:endParaRPr sz="16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It is also called the </a:t>
                      </a: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climbing muscle</a:t>
                      </a: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</a:t>
                      </a:r>
                      <a:endParaRPr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thoracodorsal nerve </a:t>
                      </a: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(C6,7,8)</a:t>
                      </a: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from posterior cord of brachial plexus</a:t>
                      </a:r>
                      <a:endParaRPr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1" name="Google Shape;181;g1df9194b72536f6c_48"/>
          <p:cNvSpPr txBox="1"/>
          <p:nvPr/>
        </p:nvSpPr>
        <p:spPr>
          <a:xfrm>
            <a:off x="1600200" y="318450"/>
            <a:ext cx="146304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Superficial group of back muscles 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g1df9194b72536f6c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44900" y="2832662"/>
            <a:ext cx="2750450" cy="31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1df9194b72536f6c_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44900" y="6408675"/>
            <a:ext cx="2750450" cy="3510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df9194b72536f6c_48"/>
          <p:cNvSpPr/>
          <p:nvPr/>
        </p:nvSpPr>
        <p:spPr>
          <a:xfrm rot="10800000">
            <a:off x="15115325" y="8962250"/>
            <a:ext cx="211200" cy="95100"/>
          </a:xfrm>
          <a:prstGeom prst="rightArrow">
            <a:avLst>
              <a:gd fmla="val 25308" name="adj1"/>
              <a:gd fmla="val 80110" name="adj2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1df9194b72536f6c_48"/>
          <p:cNvSpPr txBox="1"/>
          <p:nvPr/>
        </p:nvSpPr>
        <p:spPr>
          <a:xfrm>
            <a:off x="15262347" y="8773021"/>
            <a:ext cx="729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1df9194b72536f6c_48"/>
          <p:cNvSpPr/>
          <p:nvPr/>
        </p:nvSpPr>
        <p:spPr>
          <a:xfrm rot="-1851707">
            <a:off x="15916449" y="8069089"/>
            <a:ext cx="202352" cy="87619"/>
          </a:xfrm>
          <a:prstGeom prst="rightArrow">
            <a:avLst>
              <a:gd fmla="val 30883" name="adj1"/>
              <a:gd fmla="val 91582" name="adj2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1df9194b72536f6c_48"/>
          <p:cNvSpPr txBox="1"/>
          <p:nvPr/>
        </p:nvSpPr>
        <p:spPr>
          <a:xfrm>
            <a:off x="15409733" y="8004187"/>
            <a:ext cx="628800" cy="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Insertion 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1df9194b72536f6c_48"/>
          <p:cNvSpPr/>
          <p:nvPr/>
        </p:nvSpPr>
        <p:spPr>
          <a:xfrm>
            <a:off x="14644900" y="3269450"/>
            <a:ext cx="372900" cy="276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1df9194b72536f6c_48"/>
          <p:cNvSpPr/>
          <p:nvPr/>
        </p:nvSpPr>
        <p:spPr>
          <a:xfrm flipH="1" rot="10800000">
            <a:off x="16752550" y="8233925"/>
            <a:ext cx="607500" cy="303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36bda4c734b9ec2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6bda4c734b9ec2_29"/>
          <p:cNvSpPr txBox="1"/>
          <p:nvPr/>
        </p:nvSpPr>
        <p:spPr>
          <a:xfrm>
            <a:off x="1828800" y="701875"/>
            <a:ext cx="146304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Superficial group of back muscles 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6" name="Google Shape;196;g36bda4c734b9ec2_29"/>
          <p:cNvGraphicFramePr/>
          <p:nvPr/>
        </p:nvGraphicFramePr>
        <p:xfrm>
          <a:off x="885001" y="163696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{0BAD3663-9931-44AF-9045-B21758A08D4F}</a:tableStyleId>
              </a:tblPr>
              <a:tblGrid>
                <a:gridCol w="2053125"/>
                <a:gridCol w="2995850"/>
                <a:gridCol w="2486675"/>
                <a:gridCol w="2225025"/>
                <a:gridCol w="2024625"/>
                <a:gridCol w="4732700"/>
              </a:tblGrid>
              <a:tr h="926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muscles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 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 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 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666666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(Movement)</a:t>
                      </a:r>
                      <a:endParaRPr b="1" sz="1800" u="none" cap="none" strike="noStrike">
                        <a:solidFill>
                          <a:srgbClr val="666666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 anchor="ctr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supply 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Pictures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1756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Levator Scapulae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 anchor="ctr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cervical transverse processes</a:t>
                      </a:r>
                      <a:r>
                        <a:rPr b="1" lang="en-US" sz="18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	(C1-C4)</a:t>
                      </a:r>
                      <a:endParaRPr b="1" sz="18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1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border of scapula.</a:t>
                      </a:r>
                      <a:endParaRPr sz="1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17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Levator scapula attached to scapula to the superior angle of scapula </a:t>
                      </a:r>
                      <a:endParaRPr sz="17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elevates scapula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Dorsal scapular nerve </a:t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The root of dorsal scapular nerve is anterior C5 ramus</a:t>
                      </a:r>
                      <a:endParaRPr sz="20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sz="27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 anchor="ctr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62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Rhomboid Major</a:t>
                      </a:r>
                      <a:endParaRPr b="1"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 anchor="ctr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thoracic spinous processes </a:t>
                      </a:r>
                      <a:r>
                        <a:rPr lang="en-US" sz="18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 </a:t>
                      </a:r>
                      <a:endParaRPr sz="18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(T2-T5 ) </a:t>
                      </a:r>
                      <a:r>
                        <a:rPr lang="en-US" sz="18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vertebrae</a:t>
                      </a:r>
                      <a:endParaRPr sz="18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border of the scapula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between the </a:t>
                      </a: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scapula spine</a:t>
                      </a: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and </a:t>
                      </a: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inferior angle.</a:t>
                      </a:r>
                      <a:endParaRPr b="1"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Rhomboid major attached inferomedial to the medial border of scapula  </a:t>
                      </a:r>
                      <a:endParaRPr b="1"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 anchor="ctr">
                    <a:lnL cap="flat" cmpd="sng" w="9525">
                      <a:solidFill>
                        <a:srgbClr val="B7B7B7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Retract </a:t>
                      </a:r>
                      <a:r>
                        <a:rPr lang="en-US" sz="24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and Rotate</a:t>
                      </a: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the</a:t>
                      </a:r>
                      <a:endParaRPr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 scapula</a:t>
                      </a:r>
                      <a:r>
                        <a:rPr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24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)</a:t>
                      </a:r>
                      <a:endParaRPr b="1" sz="2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, </a:t>
                      </a:r>
                      <a:endParaRPr sz="2400" u="none" cap="none" strike="noStrike">
                        <a:solidFill>
                          <a:srgbClr val="38761D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 anchor="ctr">
                    <a:lnL cap="flat" cmpd="sng" w="9525">
                      <a:solidFill>
                        <a:srgbClr val="B7B7B7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vMerge="1"/>
                <a:tc vMerge="1"/>
              </a:tr>
              <a:tr h="211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Rhomboid Minor</a:t>
                      </a:r>
                      <a:endParaRPr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 anchor="ctr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3D85C6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thoracic spinous processes</a:t>
                      </a:r>
                      <a:endParaRPr sz="1800" u="none" cap="none" strike="noStrike">
                        <a:solidFill>
                          <a:srgbClr val="3D85C6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the spinous       processes of</a:t>
                      </a:r>
                      <a:endParaRPr sz="18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(C7-T1 )</a:t>
                      </a:r>
                      <a:r>
                        <a:rPr lang="en-US" sz="18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vertebra</a:t>
                      </a:r>
                      <a:endParaRPr sz="18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 anchor="ctr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</a:t>
                      </a: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border of scapula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 the level of the </a:t>
                      </a: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spine of scapula.</a:t>
                      </a:r>
                      <a:endParaRPr b="1"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38761D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Rhomboid minor attached directly in front of the scapula </a:t>
                      </a:r>
                      <a:r>
                        <a:rPr b="1" lang="en-US" sz="16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</a:t>
                      </a:r>
                      <a:endParaRPr b="1" sz="16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7900" marB="97900" marR="103625" marL="103625" anchor="ctr">
                    <a:lnL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vMerge="1"/>
                <a:tc vMerge="1"/>
                <a:tc vMerge="1"/>
              </a:tr>
            </a:tbl>
          </a:graphicData>
        </a:graphic>
      </p:graphicFrame>
      <p:pic>
        <p:nvPicPr>
          <p:cNvPr id="197" name="Google Shape;197;g36bda4c734b9ec2_29"/>
          <p:cNvPicPr preferRelativeResize="0"/>
          <p:nvPr/>
        </p:nvPicPr>
        <p:blipFill rotWithShape="1">
          <a:blip r:embed="rId4">
            <a:alphaModFix/>
          </a:blip>
          <a:srcRect b="0" l="0" r="0" t="517"/>
          <a:stretch/>
        </p:blipFill>
        <p:spPr>
          <a:xfrm>
            <a:off x="12770700" y="3663050"/>
            <a:ext cx="4588150" cy="50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36bda4c734b9ec2_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45675" y="7080975"/>
            <a:ext cx="2024625" cy="196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36bda4c734b9ec2_29"/>
          <p:cNvSpPr/>
          <p:nvPr/>
        </p:nvSpPr>
        <p:spPr>
          <a:xfrm>
            <a:off x="12020325" y="7394050"/>
            <a:ext cx="613500" cy="293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6bda4c734b9ec2_29"/>
          <p:cNvSpPr/>
          <p:nvPr/>
        </p:nvSpPr>
        <p:spPr>
          <a:xfrm>
            <a:off x="14921950" y="4320547"/>
            <a:ext cx="942600" cy="364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6bda4c734b9ec2_29"/>
          <p:cNvSpPr/>
          <p:nvPr/>
        </p:nvSpPr>
        <p:spPr>
          <a:xfrm>
            <a:off x="14921950" y="4684747"/>
            <a:ext cx="942600" cy="364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36bda4c734b9ec2_29"/>
          <p:cNvSpPr/>
          <p:nvPr/>
        </p:nvSpPr>
        <p:spPr>
          <a:xfrm flipH="1" rot="10800000">
            <a:off x="12961625" y="6838050"/>
            <a:ext cx="751800" cy="492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36bda4c734b9ec2_29"/>
          <p:cNvSpPr txBox="1"/>
          <p:nvPr/>
        </p:nvSpPr>
        <p:spPr>
          <a:xfrm rot="-5400000">
            <a:off x="-3656850" y="5020662"/>
            <a:ext cx="8114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Three other superficial muscles are deep to trapezius </a:t>
            </a:r>
            <a:endParaRPr b="0" i="0" sz="2000" u="none" cap="none" strike="noStrike">
              <a:solidFill>
                <a:srgbClr val="EFEFE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يعني ذولي الثلاث تعتبر سوبرفشيال بس انها تحت الترابيزيس 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4" name="Google Shape;204;g36bda4c734b9ec2_29"/>
          <p:cNvSpPr txBox="1"/>
          <p:nvPr/>
        </p:nvSpPr>
        <p:spPr>
          <a:xfrm>
            <a:off x="10645674" y="198619"/>
            <a:ext cx="76422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Note from males doctor: specific origin of back muscles isn’t important (I.e you don’t have to memorize C1-C4 )</a:t>
            </a:r>
            <a:endParaRPr b="0" i="0" sz="16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2021-11-18T04:04:26Z</dcterms:created>
  <dc:creator>Deema 2002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2021-11-15T00:00:00Z</vt:filetime>
  </property>
  <property fmtid="{D5CDD505-2E9C-101B-9397-08002B2CF9AE}" pid="3" name="Creator">
    <vt:lpwstr>Canva</vt:lpwstr>
  </property>
  <property fmtid="{D5CDD505-2E9C-101B-9397-08002B2CF9AE}" pid="4" name="LastSaved">
    <vt:filetime>2021-11-18T00:00:00Z</vt:filetime>
  </property>
</Properties>
</file>